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59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3AD92-0782-4ED9-BF32-D20244648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63BC24-8CBF-46CC-AF73-59C98D9E7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ACC0F-7856-4315-A531-F36F65BA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D1B6F2-B551-4B96-9857-4785C619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39773C-5383-4080-9F6D-887053DF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06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59006-F7DE-414C-83B2-DA30EB3D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C57561-7BD6-480B-AEC9-E291B5CCE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8C0D9-C633-4AC3-88F1-DBB757FE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FDCA2-4931-4A8E-BBF8-1FA85A41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001B2-BA8F-45A1-A22D-A8B50F68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3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77D1F4-9885-4ED9-8552-3E7C573B8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58E8EF-4F46-4B41-8825-8B6DBE623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BD1D55-0395-4172-8472-FA1DE484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745459-7923-4F13-85B4-BA40E468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976532-C398-40B9-9D91-36029F81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70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3CB21-4E26-4402-9C74-7C5DBAC4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42CB1F-ED21-4FE1-8CE8-8E8E7C1D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ECC5A2-AA52-4002-AC82-35AD1E01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56D4F4-4DD2-4925-821A-1773BC1B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991E32-691B-4D40-B84F-B05290E4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6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6FC08-A0C4-4B13-B6E9-E888604B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89BA82-72FC-4E34-92F2-46B9071F2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F0F534-6C2E-479D-A70C-083D862D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49303B-B32B-43A6-92F9-1EC07DED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0E1BE8-5E3E-426C-A501-995F48BD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37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942FF-9452-436B-A142-F16EE282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0FAB5-AFDB-4A7F-B932-82BFBD773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D58C23-A530-47D5-BFEC-5DFC5A579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BB1F9F-CEF3-4537-ACE3-FF1EC44C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C8E580-33EE-415C-A826-861B8741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A5811-17F6-42A1-B4ED-AD2D4487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92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C3FE0-807A-4938-8587-14B54D6D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824C4C-DCAB-41C1-BA2B-8DACF2510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9A362C-CEF4-468E-A2F1-E9F849544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AAEDA4-1C25-49F1-8AF8-9FED0AB84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061F0B-5642-4C95-BB44-3E51E1260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1B1F9E-62A1-41E0-9EDD-BC4BE0A2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D4E0E6-448E-4E77-9616-2694CA82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D7C29E2-93DF-42EB-A184-6703D1D7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03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4C03B-8699-4681-9063-431A5C36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6EF8CA-4721-4387-89B8-798AD2D5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EC23AA-F68E-43FA-ACE4-1EF8BC36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B6509C-FF73-4D96-A687-85C08B9A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5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9740EF-F343-45E1-8FD3-0D71B066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588D59-4039-4526-86C2-3ECE5A8F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8FAF05-B990-455C-9429-4C8FB9D3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69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C1EDE-25EE-4488-A611-D5F39057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FAF338-A14E-423C-B01A-BD7A1D641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1B5DCF-98B1-45B7-ACA3-4F7B084F6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8506E8-4D2A-43CF-9029-33FEDC2C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3E6D1B-330D-4445-9B18-243DDCA6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033929-5380-48ED-970C-06143A39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24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4E359-7272-49EC-B366-CE11CB2E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723D93-B627-4B5A-A8F6-AD30D4C97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0E64C2-1682-494C-BEB8-996E41BAC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2FE30E-8613-4CD1-BE4C-22649BD4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82809C-EB59-4F01-8D24-DEDF6E8F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0A54FB-76DF-4980-940C-EAA90F88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52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65EFC1-AF8F-4267-AE3D-2DC44C9A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146797-9459-4415-9A93-C2DE300C5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93C089-D70B-4C71-8DD7-F0995E0AB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5FF0D-71F3-4C51-9521-12285AE76CE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83FA2-4375-4510-8374-F37B55BF3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6FE72F-B95E-4B59-8A0C-EAA7EEF5A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56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3FAA927-D820-475D-A4EB-39BB15BA81D4}"/>
              </a:ext>
            </a:extLst>
          </p:cNvPr>
          <p:cNvSpPr/>
          <p:nvPr/>
        </p:nvSpPr>
        <p:spPr>
          <a:xfrm>
            <a:off x="-10160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A86347A-5E0A-4211-9C8D-70B1F9AA0054}"/>
              </a:ext>
            </a:extLst>
          </p:cNvPr>
          <p:cNvSpPr/>
          <p:nvPr/>
        </p:nvSpPr>
        <p:spPr>
          <a:xfrm>
            <a:off x="2641600" y="2100332"/>
            <a:ext cx="6096000" cy="2805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Amanda Ferreira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Bruno Silva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Elizangela Santos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Lilian Clementino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Levi Lucena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Matheus </a:t>
            </a:r>
            <a:r>
              <a:rPr lang="pt-B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Catossi</a:t>
            </a:r>
            <a:endParaRPr lang="pt-BR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97A5DF-8DF1-4490-997B-DAC98B6AE2C8}"/>
              </a:ext>
            </a:extLst>
          </p:cNvPr>
          <p:cNvSpPr/>
          <p:nvPr/>
        </p:nvSpPr>
        <p:spPr>
          <a:xfrm>
            <a:off x="1835150" y="406400"/>
            <a:ext cx="8616950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FACULDADE IMPACTA - Pós-Graduação em Engenharia de Software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pt-BR" sz="2000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Projeto de Interface do Usuário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22F016-93BD-463E-B94F-FB93A09D82B9}"/>
              </a:ext>
            </a:extLst>
          </p:cNvPr>
          <p:cNvSpPr/>
          <p:nvPr/>
        </p:nvSpPr>
        <p:spPr>
          <a:xfrm>
            <a:off x="3060700" y="5262116"/>
            <a:ext cx="6096000" cy="958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São Paulo</a:t>
            </a:r>
            <a:endParaRPr lang="pt-BR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2017</a:t>
            </a:r>
            <a:endParaRPr lang="pt-BR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86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C061B25-5086-4EE2-B0AE-1ABECBBF8E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908B24-6A28-45C7-A8DC-2C1569CE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9" y="673875"/>
            <a:ext cx="11829703" cy="584358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8553BA-DD69-462A-A6DF-C67DECA177B3}"/>
              </a:ext>
            </a:extLst>
          </p:cNvPr>
          <p:cNvSpPr txBox="1"/>
          <p:nvPr/>
        </p:nvSpPr>
        <p:spPr>
          <a:xfrm>
            <a:off x="8623300" y="3784600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Psicóloga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B38E8F-F02E-4F8F-A845-0969320C7788}"/>
              </a:ext>
            </a:extLst>
          </p:cNvPr>
          <p:cNvSpPr txBox="1"/>
          <p:nvPr/>
        </p:nvSpPr>
        <p:spPr>
          <a:xfrm>
            <a:off x="9817100" y="3162231"/>
            <a:ext cx="2616432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Efetiva o cadastro do aluno;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Agenda retornos;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Acompanhamento dos alunos;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8B1080-526D-40A0-9E39-91A81D130AD5}"/>
              </a:ext>
            </a:extLst>
          </p:cNvPr>
          <p:cNvSpPr txBox="1"/>
          <p:nvPr/>
        </p:nvSpPr>
        <p:spPr>
          <a:xfrm>
            <a:off x="6931317" y="4176118"/>
            <a:ext cx="3342983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Falta de acompanhamento do aluno;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Grande quantidade de documentos físicos (papéis);k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Dificuldade para identificar os alunos cadastrados;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8003E-779B-4DFD-AE79-EBA2ADD64AE1}"/>
              </a:ext>
            </a:extLst>
          </p:cNvPr>
          <p:cNvSpPr txBox="1"/>
          <p:nvPr/>
        </p:nvSpPr>
        <p:spPr>
          <a:xfrm>
            <a:off x="1855874" y="7158396"/>
            <a:ext cx="2302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3BD9151-C53F-4B17-9F6F-F67152347666}"/>
              </a:ext>
            </a:extLst>
          </p:cNvPr>
          <p:cNvSpPr txBox="1"/>
          <p:nvPr/>
        </p:nvSpPr>
        <p:spPr>
          <a:xfrm>
            <a:off x="6727480" y="1880038"/>
            <a:ext cx="2813202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Níveis de acesso ao Sistema;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Performance no processo;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Economia financeira;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Rápido acesso à informação.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49B03E7-A614-42AB-B68C-07142DFE0516}"/>
              </a:ext>
            </a:extLst>
          </p:cNvPr>
          <p:cNvSpPr txBox="1"/>
          <p:nvPr/>
        </p:nvSpPr>
        <p:spPr>
          <a:xfrm>
            <a:off x="171508" y="3302794"/>
            <a:ext cx="2063692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Cadastro de acompanhamentos;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Armazenamento em nuvem;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Cadastro de alertas.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7C83ECE-B23F-4A7E-B952-DEF1BE5AD900}"/>
              </a:ext>
            </a:extLst>
          </p:cNvPr>
          <p:cNvSpPr txBox="1"/>
          <p:nvPr/>
        </p:nvSpPr>
        <p:spPr>
          <a:xfrm>
            <a:off x="1835926" y="4624389"/>
            <a:ext cx="3488996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Automatização no Cadastro e acompanhamento dos alunos e famílias;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Gestão de resultados;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Centralização da informação.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2A48B94-B37E-4A67-BCFB-E2DB2D6C8336}"/>
              </a:ext>
            </a:extLst>
          </p:cNvPr>
          <p:cNvSpPr txBox="1"/>
          <p:nvPr/>
        </p:nvSpPr>
        <p:spPr>
          <a:xfrm>
            <a:off x="2852329" y="1917919"/>
            <a:ext cx="2675268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Emissão de relatórios estatísticos;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Alertas de acompanhamentos via </a:t>
            </a:r>
            <a:r>
              <a:rPr lang="pt-BR" sz="1400" dirty="0" err="1"/>
              <a:t>sms</a:t>
            </a:r>
            <a:r>
              <a:rPr lang="pt-BR" sz="1400" dirty="0"/>
              <a:t> /e-mail;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Controle dos retornos;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01A135F-F4BD-4992-9225-BD5212DCE35E}"/>
              </a:ext>
            </a:extLst>
          </p:cNvPr>
          <p:cNvSpPr/>
          <p:nvPr/>
        </p:nvSpPr>
        <p:spPr>
          <a:xfrm>
            <a:off x="111299" y="210838"/>
            <a:ext cx="4680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Exercício 1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18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41E876C3-A95C-4746-B001-5CCE524A96BC}"/>
              </a:ext>
            </a:extLst>
          </p:cNvPr>
          <p:cNvSpPr/>
          <p:nvPr/>
        </p:nvSpPr>
        <p:spPr>
          <a:xfrm>
            <a:off x="0" y="-32656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8003E-779B-4DFD-AE79-EBA2ADD64AE1}"/>
              </a:ext>
            </a:extLst>
          </p:cNvPr>
          <p:cNvSpPr txBox="1"/>
          <p:nvPr/>
        </p:nvSpPr>
        <p:spPr>
          <a:xfrm>
            <a:off x="1855874" y="7158396"/>
            <a:ext cx="2302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01A135F-F4BD-4992-9225-BD5212DCE35E}"/>
              </a:ext>
            </a:extLst>
          </p:cNvPr>
          <p:cNvSpPr/>
          <p:nvPr/>
        </p:nvSpPr>
        <p:spPr>
          <a:xfrm>
            <a:off x="518239" y="461865"/>
            <a:ext cx="4882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Exercício,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Aula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14/05:</a:t>
            </a:r>
          </a:p>
        </p:txBody>
      </p:sp>
      <p:pic>
        <p:nvPicPr>
          <p:cNvPr id="1026" name="Imagem 1">
            <a:extLst>
              <a:ext uri="{FF2B5EF4-FFF2-40B4-BE49-F238E27FC236}">
                <a16:creationId xmlns:a16="http://schemas.microsoft.com/office/drawing/2014/main" id="{F3D22983-D694-41D4-BA78-F2F0D1114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39" y="1729146"/>
            <a:ext cx="54006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m 2">
            <a:extLst>
              <a:ext uri="{FF2B5EF4-FFF2-40B4-BE49-F238E27FC236}">
                <a16:creationId xmlns:a16="http://schemas.microsoft.com/office/drawing/2014/main" id="{A110B946-DA46-4E18-B8D9-736CF1555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45" y="1729149"/>
            <a:ext cx="5400675" cy="354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137269D-02E1-4E50-90B2-7D3523B58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90" y="1033330"/>
            <a:ext cx="555536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Versão</a:t>
            </a:r>
            <a:r>
              <a:rPr kumimoji="0" lang="en-US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001: </a:t>
            </a:r>
            <a:r>
              <a:rPr kumimoji="0" lang="en-US" altLang="pt-B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Protótipos</a:t>
            </a:r>
            <a:r>
              <a:rPr kumimoji="0" lang="en-US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kumimoji="0" lang="en-US" altLang="pt-B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Cadastros</a:t>
            </a: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AFD1B2-E4C5-4AB7-BFD6-73E8FA794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328" y="35007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56E3A-06D8-48D2-BC34-6B90F0669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328" y="71583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pt-BR" altLang="pt-B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3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8C3750C-B867-4E52-A314-E8A502C33DD0}"/>
              </a:ext>
            </a:extLst>
          </p:cNvPr>
          <p:cNvSpPr/>
          <p:nvPr/>
        </p:nvSpPr>
        <p:spPr>
          <a:xfrm>
            <a:off x="0" y="-8296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8003E-779B-4DFD-AE79-EBA2ADD64AE1}"/>
              </a:ext>
            </a:extLst>
          </p:cNvPr>
          <p:cNvSpPr txBox="1"/>
          <p:nvPr/>
        </p:nvSpPr>
        <p:spPr>
          <a:xfrm>
            <a:off x="1855874" y="7158396"/>
            <a:ext cx="2302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01A135F-F4BD-4992-9225-BD5212DCE35E}"/>
              </a:ext>
            </a:extLst>
          </p:cNvPr>
          <p:cNvSpPr/>
          <p:nvPr/>
        </p:nvSpPr>
        <p:spPr>
          <a:xfrm>
            <a:off x="518240" y="461865"/>
            <a:ext cx="4383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Exercício,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Aula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14/05: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AFD1B2-E4C5-4AB7-BFD6-73E8FA794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328" y="35007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56E3A-06D8-48D2-BC34-6B90F0669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328" y="71583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pt-BR" altLang="pt-B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Imagem 3">
            <a:extLst>
              <a:ext uri="{FF2B5EF4-FFF2-40B4-BE49-F238E27FC236}">
                <a16:creationId xmlns:a16="http://schemas.microsoft.com/office/drawing/2014/main" id="{653E34C2-E07C-44B0-BFAB-D4AC6172B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605321"/>
            <a:ext cx="540067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m 4">
            <a:extLst>
              <a:ext uri="{FF2B5EF4-FFF2-40B4-BE49-F238E27FC236}">
                <a16:creationId xmlns:a16="http://schemas.microsoft.com/office/drawing/2014/main" id="{2E7663CA-8E61-40E2-A1F7-BA3EB7066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24371"/>
            <a:ext cx="54006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AC0CFB7-E6CE-4E5A-9460-4DCEFE4B8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40" y="953501"/>
            <a:ext cx="74020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Versão</a:t>
            </a:r>
            <a:r>
              <a:rPr lang="en-US" alt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002: </a:t>
            </a:r>
            <a:r>
              <a:rPr lang="en-US" altLang="pt-BR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Protótipos</a:t>
            </a:r>
            <a:r>
              <a:rPr lang="en-US" alt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Cadastros</a:t>
            </a:r>
            <a:r>
              <a:rPr lang="en-US" alt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</a:t>
            </a:r>
            <a:r>
              <a:rPr lang="en-US" altLang="pt-BR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Relatórios</a:t>
            </a:r>
            <a:endParaRPr lang="pt-BR" alt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AAE2958-FA00-45FB-A490-5FB039557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67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4A203A0-59D2-4D9B-8321-B30FA581F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96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67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4CC3AAF-1E9B-44AC-AED7-A18D46E154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2866CE-8970-4B2E-8A02-87CB0C9D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Exercício,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Aula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21/05:</a:t>
            </a:r>
            <a:b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ACC1C0-2E87-4544-ADEF-4224FDB27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Façam uma avaliação da interface projetada no curso, através de uma técnica heurística.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98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EBFD218-5E45-43DC-802E-415A07181FE7}"/>
              </a:ext>
            </a:extLst>
          </p:cNvPr>
          <p:cNvSpPr/>
          <p:nvPr/>
        </p:nvSpPr>
        <p:spPr>
          <a:xfrm>
            <a:off x="0" y="3511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8003E-779B-4DFD-AE79-EBA2ADD64AE1}"/>
              </a:ext>
            </a:extLst>
          </p:cNvPr>
          <p:cNvSpPr txBox="1"/>
          <p:nvPr/>
        </p:nvSpPr>
        <p:spPr>
          <a:xfrm>
            <a:off x="1855874" y="7158396"/>
            <a:ext cx="2302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01A135F-F4BD-4992-9225-BD5212DCE35E}"/>
              </a:ext>
            </a:extLst>
          </p:cNvPr>
          <p:cNvSpPr/>
          <p:nvPr/>
        </p:nvSpPr>
        <p:spPr>
          <a:xfrm>
            <a:off x="518240" y="244150"/>
            <a:ext cx="2675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Exercício 21/05: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2FDDDFD-CC7C-4288-9760-97EE740B6B5F}"/>
              </a:ext>
            </a:extLst>
          </p:cNvPr>
          <p:cNvSpPr/>
          <p:nvPr/>
        </p:nvSpPr>
        <p:spPr>
          <a:xfrm>
            <a:off x="718457" y="968711"/>
            <a:ext cx="10760529" cy="57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Crie uma lista com os problemas encontrados: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2.1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Alinhamento dos campos;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2.2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Alinhamento das caixas de textos;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2.3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Falta de ícones;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2.4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Botão com cores monocromáticas, não intuitivas com relação à funcionalidade;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2.5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Cores da tela monocromáticas;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2.6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Botões desalinhados;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2.7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Layout da tela não uniforme;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2.8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Campo obrigatório sem nenhuma identificação;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2.9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Relatório sem ícone nas funcionalidades de impressão</a:t>
            </a: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29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E47DBD-FACA-4789-AA7A-F323D4CA8E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BDEC39-2A00-4B0D-B2C0-D7A0F966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748506"/>
            <a:ext cx="10515600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Proponha melhorias para solucionar os problemas</a:t>
            </a:r>
          </a:p>
          <a:p>
            <a:pPr marL="457200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3.1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Campos alinhados à direita e disposição das Caixas de texto, para facilitar a leitura e o preenchimento dos campos por parte do usuário;</a:t>
            </a:r>
          </a:p>
          <a:p>
            <a:pPr marL="457200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3.2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Inclusão de ícones de atalhos para impressão de relatórios;</a:t>
            </a:r>
          </a:p>
          <a:p>
            <a:pPr marL="457200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3.3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Cores dos botões alterados de forma intuitiva de acordo com a funcionalidade do botão;</a:t>
            </a:r>
          </a:p>
          <a:p>
            <a:pPr marL="457200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3.4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Cores de fundo da tela foram definidas utilizando como referência a matriz de cores;</a:t>
            </a:r>
          </a:p>
          <a:p>
            <a:pPr marL="457200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3.5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Incluídos botões na tela de cadastro e relatórios, alinhados de acordo com a tela;</a:t>
            </a:r>
          </a:p>
          <a:p>
            <a:pPr marL="457200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3.6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Layout da tela refeito;</a:t>
            </a:r>
          </a:p>
          <a:p>
            <a:pPr marL="457200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3.7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Incluído (*) asterisco em campos obrigatórios;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3.8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Incluídos ícones de formato de impressão de relatórios.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9BC23CC-324F-43C0-8ED7-709B77B82D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8003E-779B-4DFD-AE79-EBA2ADD64AE1}"/>
              </a:ext>
            </a:extLst>
          </p:cNvPr>
          <p:cNvSpPr txBox="1"/>
          <p:nvPr/>
        </p:nvSpPr>
        <p:spPr>
          <a:xfrm>
            <a:off x="1855874" y="7158396"/>
            <a:ext cx="2302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01A135F-F4BD-4992-9225-BD5212DCE35E}"/>
              </a:ext>
            </a:extLst>
          </p:cNvPr>
          <p:cNvSpPr/>
          <p:nvPr/>
        </p:nvSpPr>
        <p:spPr>
          <a:xfrm>
            <a:off x="518240" y="454292"/>
            <a:ext cx="93605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Telas do sistema após aplicação das melhorias: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Cadastro de Alunos: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94C1B0-37BB-471E-B3C9-DFB94DCF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40" y="1955800"/>
            <a:ext cx="10405151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5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CD2C5A8-AA15-410B-904F-02F5D04E87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8003E-779B-4DFD-AE79-EBA2ADD64AE1}"/>
              </a:ext>
            </a:extLst>
          </p:cNvPr>
          <p:cNvSpPr txBox="1"/>
          <p:nvPr/>
        </p:nvSpPr>
        <p:spPr>
          <a:xfrm>
            <a:off x="1855874" y="7158396"/>
            <a:ext cx="2302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01A135F-F4BD-4992-9225-BD5212DCE35E}"/>
              </a:ext>
            </a:extLst>
          </p:cNvPr>
          <p:cNvSpPr/>
          <p:nvPr/>
        </p:nvSpPr>
        <p:spPr>
          <a:xfrm>
            <a:off x="518240" y="263792"/>
            <a:ext cx="93605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Telas do sistema após aplicação das melhorias: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Relatório de alunos matriculados: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FA89ED-D066-4CCF-A670-DF789BA6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40" y="1395185"/>
            <a:ext cx="11287317" cy="439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01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322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Exercício, Aula 21/05: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20</cp:revision>
  <dcterms:created xsi:type="dcterms:W3CDTF">2018-04-23T22:57:41Z</dcterms:created>
  <dcterms:modified xsi:type="dcterms:W3CDTF">2018-05-22T01:16:04Z</dcterms:modified>
</cp:coreProperties>
</file>