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23"/>
  </p:notesMasterIdLst>
  <p:sldIdLst>
    <p:sldId id="268" r:id="rId3"/>
    <p:sldId id="333" r:id="rId4"/>
    <p:sldId id="372" r:id="rId5"/>
    <p:sldId id="367" r:id="rId6"/>
    <p:sldId id="368" r:id="rId7"/>
    <p:sldId id="369" r:id="rId8"/>
    <p:sldId id="335" r:id="rId9"/>
    <p:sldId id="374" r:id="rId10"/>
    <p:sldId id="373" r:id="rId11"/>
    <p:sldId id="336" r:id="rId12"/>
    <p:sldId id="375" r:id="rId13"/>
    <p:sldId id="376" r:id="rId14"/>
    <p:sldId id="377" r:id="rId15"/>
    <p:sldId id="378" r:id="rId16"/>
    <p:sldId id="379" r:id="rId17"/>
    <p:sldId id="338" r:id="rId18"/>
    <p:sldId id="380" r:id="rId19"/>
    <p:sldId id="381" r:id="rId20"/>
    <p:sldId id="382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9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2F88B-C815-4F1F-AC30-2B4CC91EEF1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D938-51A6-4B97-906C-588C83F2E6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02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6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009A4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57A7B5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flipH="1">
            <a:off x="1044433" y="106709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009A4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Shape 35"/>
          <p:cNvSpPr/>
          <p:nvPr userDrawn="1"/>
        </p:nvSpPr>
        <p:spPr>
          <a:xfrm flipH="1">
            <a:off x="10535987" y="106709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flipH="1">
            <a:off x="1320711" y="65540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009A4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527029" y="111009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57A7B5"/>
              </a:buClr>
              <a:defRPr sz="2133">
                <a:solidFill>
                  <a:srgbClr val="182A2E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08276" y="37885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rgbClr val="009A46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809" y="342902"/>
            <a:ext cx="1077643" cy="5250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9489522" y="6562591"/>
            <a:ext cx="18473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67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3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2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8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4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12192000" cy="461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 rot="-5400000">
            <a:off x="7579433" y="800"/>
            <a:ext cx="4613600" cy="4612000"/>
          </a:xfrm>
          <a:prstGeom prst="rtTriangle">
            <a:avLst/>
          </a:prstGeom>
          <a:solidFill>
            <a:srgbClr val="009A4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32633" y="4816801"/>
            <a:ext cx="6832400" cy="1736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616161"/>
                </a:solidFill>
              </a:rPr>
              <a:pPr algn="r"/>
              <a:t>‹#›</a:t>
            </a:fld>
            <a:endParaRPr lang="en" sz="1333">
              <a:solidFill>
                <a:srgbClr val="61616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41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009A4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57A7B5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flipH="1">
            <a:off x="1044433" y="106709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009A4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Shape 35"/>
          <p:cNvSpPr/>
          <p:nvPr userDrawn="1"/>
        </p:nvSpPr>
        <p:spPr>
          <a:xfrm flipH="1">
            <a:off x="10535987" y="106709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flipH="1">
            <a:off x="1320711" y="65540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009A4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527029" y="111009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57A7B5"/>
              </a:buClr>
              <a:defRPr sz="2133">
                <a:solidFill>
                  <a:srgbClr val="182A2E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248526" y="2717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rgbClr val="009A46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809" y="342902"/>
            <a:ext cx="1077643" cy="5250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9489522" y="6562591"/>
            <a:ext cx="184731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67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4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3367D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3367D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3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30EB-82A4-4DB7-AFB6-3273EC7B9720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0976-8FF2-4037-8638-158BAC997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8111-617B-446B-AD18-410D0597561C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E9DE-C441-4CD1-ACED-851B670054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7216" y="2722052"/>
            <a:ext cx="11443190" cy="1754432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lvl="0" algn="l"/>
            <a:r>
              <a:rPr lang="en-GB" dirty="0" smtClean="0">
                <a:solidFill>
                  <a:schemeClr val="bg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GOOGLE DATA STUDIO</a:t>
            </a:r>
            <a:br>
              <a:rPr lang="en-GB" dirty="0" smtClean="0">
                <a:solidFill>
                  <a:schemeClr val="bg1"/>
                </a:solidFill>
                <a:latin typeface="Georgia" panose="02040502050405020303" pitchFamily="18" charset="0"/>
                <a:cs typeface="Segoe UI" panose="020B0502040204020203" pitchFamily="34" charset="0"/>
              </a:rPr>
            </a:br>
            <a:r>
              <a:rPr lang="en-GB" i="1" dirty="0" smtClean="0">
                <a:solidFill>
                  <a:schemeClr val="bg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An Introduction.</a:t>
            </a:r>
            <a:endParaRPr lang="en" i="1" dirty="0">
              <a:solidFill>
                <a:schemeClr val="bg1"/>
              </a:solidFill>
              <a:latin typeface="Georgia" panose="02040502050405020303" pitchFamily="18" charset="0"/>
              <a:ea typeface="Roboto Cn" pitchFamily="2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28" y="5016800"/>
            <a:ext cx="2229678" cy="107687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809384" y="6285323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rgbClr val="000000"/>
                </a:solidFill>
                <a:latin typeface="Arial" panose="020B0604020202020204" pitchFamily="34" charset="0"/>
                <a:ea typeface="Roboto Cn" pitchFamily="2" charset="0"/>
                <a:cs typeface="Arial" panose="020B0604020202020204" pitchFamily="34" charset="0"/>
                <a:sym typeface="Arial"/>
              </a:rPr>
              <a:t>29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Roboto Cn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Roboto Cn" pitchFamily="2" charset="0"/>
                <a:cs typeface="Arial" panose="020B0604020202020204" pitchFamily="34" charset="0"/>
                <a:sym typeface="Arial"/>
              </a:rPr>
              <a:t>June 2017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03283" y="6235234"/>
            <a:ext cx="506101" cy="429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  <a:sym typeface="Arial"/>
            </a:endParaRPr>
          </a:p>
        </p:txBody>
      </p:sp>
      <p:grpSp>
        <p:nvGrpSpPr>
          <p:cNvPr id="2" name="Shape 662"/>
          <p:cNvGrpSpPr/>
          <p:nvPr/>
        </p:nvGrpSpPr>
        <p:grpSpPr>
          <a:xfrm>
            <a:off x="9416293" y="6299176"/>
            <a:ext cx="280080" cy="310344"/>
            <a:chOff x="5973900" y="318475"/>
            <a:chExt cx="401900" cy="380575"/>
          </a:xfrm>
          <a:solidFill>
            <a:schemeClr val="tx2">
              <a:lumMod val="75000"/>
            </a:schemeClr>
          </a:solidFill>
        </p:grpSpPr>
        <p:sp>
          <p:nvSpPr>
            <p:cNvPr id="24" name="Shape 66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5" name="Shape 66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6" name="Shape 66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7" name="Shape 66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8" name="Shape 66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9" name="Shape 66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0" name="Shape 66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1" name="Shape 670"/>
            <p:cNvSpPr/>
            <p:nvPr/>
          </p:nvSpPr>
          <p:spPr>
            <a:xfrm>
              <a:off x="6024452" y="456099"/>
              <a:ext cx="300801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2" name="Shape 67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3" name="Shape 672"/>
            <p:cNvSpPr/>
            <p:nvPr/>
          </p:nvSpPr>
          <p:spPr>
            <a:xfrm>
              <a:off x="6024450" y="514551"/>
              <a:ext cx="300801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4" name="Shape 67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5" name="Shape 67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6" name="Shape 67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7" name="Shape 67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Editing 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Connections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828800" y="1947488"/>
            <a:ext cx="9220200" cy="44996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r>
              <a:rPr lang="en-GB" sz="2400" b="1" dirty="0" smtClean="0">
                <a:latin typeface="Cambria" panose="02040503050406030204" pitchFamily="18" charset="0"/>
              </a:rPr>
              <a:t>Creating </a:t>
            </a:r>
            <a:r>
              <a:rPr lang="en-GB" sz="2400" b="1" dirty="0">
                <a:latin typeface="Cambria" panose="02040503050406030204" pitchFamily="18" charset="0"/>
              </a:rPr>
              <a:t>calculated </a:t>
            </a:r>
            <a:r>
              <a:rPr lang="en-GB" sz="2400" b="1" dirty="0" smtClean="0">
                <a:latin typeface="Cambria" panose="02040503050406030204" pitchFamily="18" charset="0"/>
              </a:rPr>
              <a:t>field(s)  </a:t>
            </a:r>
            <a:endParaRPr lang="en-GB" sz="2400" b="1" dirty="0" smtClean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endParaRPr lang="en-GB" sz="2400" b="1" dirty="0" smtClean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r>
              <a:rPr lang="en-GB" sz="2400" b="1" dirty="0" smtClean="0">
                <a:latin typeface="Cambria" panose="02040503050406030204" pitchFamily="18" charset="0"/>
              </a:rPr>
              <a:t>Changing field type(s)</a:t>
            </a:r>
            <a:endParaRPr lang="en-GB" sz="2400" b="1" dirty="0" smtClean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endParaRPr lang="en-GB" sz="2400" b="1" dirty="0" smtClean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r>
              <a:rPr lang="en-GB" sz="2400" b="1" dirty="0" smtClean="0">
                <a:latin typeface="Cambria" panose="02040503050406030204" pitchFamily="18" charset="0"/>
              </a:rPr>
              <a:t>Modifying the aggregator type for a </a:t>
            </a:r>
            <a:r>
              <a:rPr lang="en-GB" sz="2400" b="1" dirty="0" smtClean="0">
                <a:latin typeface="Cambria" panose="02040503050406030204" pitchFamily="18" charset="0"/>
              </a:rPr>
              <a:t>f</a:t>
            </a:r>
            <a:r>
              <a:rPr lang="en-GB" sz="2400" b="1" dirty="0" smtClean="0">
                <a:latin typeface="Cambria" panose="02040503050406030204" pitchFamily="18" charset="0"/>
              </a:rPr>
              <a:t>ield.</a:t>
            </a:r>
            <a:endParaRPr lang="en-GB" sz="2400" b="1" dirty="0" smtClean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endParaRPr lang="en-GB" sz="2400" b="1" dirty="0" smtClean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r>
              <a:rPr lang="en-GB" sz="2400" b="1" dirty="0" smtClean="0">
                <a:latin typeface="Cambria" panose="02040503050406030204" pitchFamily="18" charset="0"/>
              </a:rPr>
              <a:t>Adding description(s) to field(s)</a:t>
            </a:r>
            <a:endParaRPr lang="en-GB" sz="2400" b="1" dirty="0" smtClean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endParaRPr lang="en-GB" sz="2400" b="1" dirty="0" smtClean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r>
              <a:rPr lang="en-GB" sz="2400" b="1" dirty="0" smtClean="0">
                <a:latin typeface="Cambria" panose="02040503050406030204" pitchFamily="18" charset="0"/>
              </a:rPr>
              <a:t>Creating/Adding </a:t>
            </a:r>
            <a:r>
              <a:rPr lang="en-GB" sz="2400" b="1" dirty="0" smtClean="0">
                <a:latin typeface="Cambria" panose="02040503050406030204" pitchFamily="18" charset="0"/>
              </a:rPr>
              <a:t>to report</a:t>
            </a:r>
            <a:endParaRPr lang="en-GB" sz="2400" b="1" dirty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Char char="v"/>
            </a:pP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200" b="1" dirty="0" smtClean="0">
                <a:latin typeface="Cinzel" panose="00000500000000000000" pitchFamily="50" charset="0"/>
              </a:rPr>
              <a:t>Operations associated with e</a:t>
            </a:r>
            <a:r>
              <a:rPr lang="en-GB" sz="2200" b="1" dirty="0" smtClean="0">
                <a:latin typeface="Cinzel" panose="00000500000000000000" pitchFamily="50" charset="0"/>
              </a:rPr>
              <a:t>diting </a:t>
            </a:r>
            <a:r>
              <a:rPr lang="en-GB" sz="2200" b="1" dirty="0" smtClean="0">
                <a:latin typeface="Cinzel" panose="00000500000000000000" pitchFamily="50" charset="0"/>
              </a:rPr>
              <a:t>connections include</a:t>
            </a:r>
            <a:endParaRPr lang="en-US" sz="2200" b="1" dirty="0">
              <a:latin typeface="Cinzel" panose="00000500000000000000" pitchFamily="50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100" y="2059956"/>
            <a:ext cx="4953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Building your report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30" y="1109808"/>
            <a:ext cx="9531496" cy="54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Taking it Further: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828800" y="2053504"/>
            <a:ext cx="9220200" cy="44996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2000" b="1" dirty="0">
                <a:latin typeface="Cambria" panose="02040503050406030204" pitchFamily="18" charset="0"/>
              </a:rPr>
              <a:t>There are two menus for </a:t>
            </a:r>
            <a:r>
              <a:rPr lang="en-GB" sz="2000" b="1" dirty="0" smtClean="0">
                <a:latin typeface="Cambria" panose="02040503050406030204" pitchFamily="18" charset="0"/>
              </a:rPr>
              <a:t>accessing/working </a:t>
            </a:r>
            <a:r>
              <a:rPr lang="en-GB" sz="2000" b="1" dirty="0">
                <a:latin typeface="Cambria" panose="02040503050406030204" pitchFamily="18" charset="0"/>
              </a:rPr>
              <a:t>with </a:t>
            </a:r>
            <a:r>
              <a:rPr lang="en-GB" sz="2000" b="1" dirty="0" smtClean="0">
                <a:latin typeface="Cambria" panose="02040503050406030204" pitchFamily="18" charset="0"/>
              </a:rPr>
              <a:t>pages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GB" sz="1600" i="1" dirty="0" smtClean="0">
                <a:latin typeface="Cambria" panose="02040503050406030204" pitchFamily="18" charset="0"/>
              </a:rPr>
              <a:t>main toolbar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endParaRPr lang="en-GB" sz="1600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GB" sz="1600" i="1" dirty="0">
                <a:latin typeface="Cambria" panose="02040503050406030204" pitchFamily="18" charset="0"/>
              </a:rPr>
              <a:t>page control widget in top-left corner of your </a:t>
            </a:r>
            <a:r>
              <a:rPr lang="en-GB" sz="1600" i="1" dirty="0" smtClean="0">
                <a:latin typeface="Cambria" panose="02040503050406030204" pitchFamily="18" charset="0"/>
              </a:rPr>
              <a:t>dashboard</a:t>
            </a:r>
            <a:endParaRPr lang="en-GB" sz="1600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endParaRPr lang="en-GB" sz="1600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endParaRPr lang="en-GB" sz="2400" b="1" dirty="0" smtClean="0">
              <a:latin typeface="Cambria" panose="020405030504060302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2000" b="1" dirty="0">
                <a:latin typeface="Cambria" panose="02040503050406030204" pitchFamily="18" charset="0"/>
              </a:rPr>
              <a:t>The “Current </a:t>
            </a:r>
            <a:r>
              <a:rPr lang="en-GB" sz="2000" b="1" dirty="0">
                <a:latin typeface="Cambria" panose="02040503050406030204" pitchFamily="18" charset="0"/>
              </a:rPr>
              <a:t>page settings” option allows </a:t>
            </a:r>
            <a:r>
              <a:rPr lang="en-GB" sz="2000" b="1" dirty="0" smtClean="0">
                <a:latin typeface="Cambria" panose="02040503050406030204" pitchFamily="18" charset="0"/>
              </a:rPr>
              <a:t>us </a:t>
            </a:r>
            <a:r>
              <a:rPr lang="en-GB" sz="2000" b="1" dirty="0">
                <a:latin typeface="Cambria" panose="02040503050406030204" pitchFamily="18" charset="0"/>
              </a:rPr>
              <a:t>to specify the data source for the page and control the background colour </a:t>
            </a:r>
            <a:r>
              <a:rPr lang="en-GB" sz="2000" b="1" dirty="0" smtClean="0">
                <a:latin typeface="Cambria" panose="02040503050406030204" pitchFamily="18" charset="0"/>
              </a:rPr>
              <a:t>scheme.</a:t>
            </a:r>
            <a:endParaRPr lang="en-GB" sz="2000" b="1" dirty="0"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400" b="1" dirty="0" smtClean="0">
                <a:latin typeface="Cinzel" panose="00000500000000000000" pitchFamily="50" charset="0"/>
              </a:rPr>
              <a:t>Working with Pages</a:t>
            </a:r>
            <a:endParaRPr lang="en-US" sz="2400" b="1" dirty="0">
              <a:latin typeface="Cinzel" panose="00000500000000000000" pitchFamily="50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2517913"/>
            <a:ext cx="3327400" cy="512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600" y="3109770"/>
            <a:ext cx="3327400" cy="78046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65829" y="3080741"/>
            <a:ext cx="8683171" cy="0"/>
          </a:xfrm>
          <a:prstGeom prst="line">
            <a:avLst/>
          </a:prstGeom>
          <a:ln w="25400" cmpd="thickThin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5829" y="3961799"/>
            <a:ext cx="8683171" cy="0"/>
          </a:xfrm>
          <a:prstGeom prst="line">
            <a:avLst/>
          </a:prstGeom>
          <a:ln w="25400" cmpd="thickThin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Taking it Further: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828800" y="2053504"/>
            <a:ext cx="9220200" cy="44996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2000" b="1" i="1" dirty="0" smtClean="0">
                <a:latin typeface="Cambria" panose="02040503050406030204" pitchFamily="18" charset="0"/>
              </a:rPr>
              <a:t>Implementing page level filters automatically enables the inherit filters on all chart objects</a:t>
            </a:r>
            <a:r>
              <a:rPr lang="en-GB" sz="2000" b="1" i="1" dirty="0" smtClean="0">
                <a:latin typeface="Cambria" panose="02040503050406030204" pitchFamily="18" charset="0"/>
              </a:rPr>
              <a:t>.</a:t>
            </a:r>
            <a:endParaRPr lang="en-GB" sz="2000" i="1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endParaRPr lang="en-GB" sz="2000" i="1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2000" b="1" i="1" dirty="0" smtClean="0">
                <a:latin typeface="Cambria" panose="02040503050406030204" pitchFamily="18" charset="0"/>
              </a:rPr>
              <a:t>Switching off the Inherit filters overrides the page level filter from that specific chart only.</a:t>
            </a:r>
            <a:endParaRPr lang="en-GB" sz="2000" b="1" i="1" dirty="0"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400" b="1" dirty="0">
                <a:latin typeface="Cinzel" panose="00000500000000000000" pitchFamily="50" charset="0"/>
              </a:rPr>
              <a:t>Adding and filtering data at page level</a:t>
            </a:r>
            <a:endParaRPr lang="en-US" sz="2400" b="1" dirty="0">
              <a:latin typeface="Cinzel" panose="00000500000000000000" pitchFamily="50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527029" y="4014802"/>
            <a:ext cx="9530811" cy="2543174"/>
            <a:chOff x="1549401" y="2943226"/>
            <a:chExt cx="9508439" cy="2543174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401" y="2943226"/>
              <a:ext cx="4140000" cy="254317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7840" y="2943226"/>
              <a:ext cx="4140000" cy="2543174"/>
            </a:xfrm>
            <a:prstGeom prst="rect">
              <a:avLst/>
            </a:prstGeom>
          </p:spPr>
        </p:pic>
        <p:sp>
          <p:nvSpPr>
            <p:cNvPr id="12" name="Rounded Rectangle 11"/>
            <p:cNvSpPr/>
            <p:nvPr/>
          </p:nvSpPr>
          <p:spPr>
            <a:xfrm>
              <a:off x="5681666" y="2943227"/>
              <a:ext cx="404812" cy="314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481147" y="5172076"/>
              <a:ext cx="404812" cy="3143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5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Taking it Further: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828800" y="2311398"/>
            <a:ext cx="9220200" cy="424180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endParaRPr lang="en-GB" sz="1600" dirty="0" smtClean="0">
              <a:latin typeface="Cambria" panose="020405030504060302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endParaRPr lang="en-GB" sz="1600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endParaRPr lang="en-GB" sz="1600" dirty="0" smtClean="0"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1600" dirty="0" smtClean="0">
                <a:latin typeface="Cambria" panose="02040503050406030204" pitchFamily="18" charset="0"/>
              </a:rPr>
              <a:t>The </a:t>
            </a:r>
            <a:r>
              <a:rPr lang="en-GB" sz="1600" dirty="0">
                <a:latin typeface="Cambria" panose="02040503050406030204" pitchFamily="18" charset="0"/>
              </a:rPr>
              <a:t>Date Range filter is found </a:t>
            </a:r>
            <a:r>
              <a:rPr lang="en-GB" sz="1600" dirty="0" smtClean="0">
                <a:latin typeface="Cambria" panose="02040503050406030204" pitchFamily="18" charset="0"/>
              </a:rPr>
              <a:t>at </a:t>
            </a:r>
            <a:r>
              <a:rPr lang="en-GB" sz="1600" dirty="0">
                <a:latin typeface="Cambria" panose="02040503050406030204" pitchFamily="18" charset="0"/>
              </a:rPr>
              <a:t>the top right position of the main </a:t>
            </a:r>
            <a:r>
              <a:rPr lang="en-GB" sz="1600" dirty="0" smtClean="0">
                <a:latin typeface="Cambria" panose="02040503050406030204" pitchFamily="18" charset="0"/>
              </a:rPr>
              <a:t>toolbar.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1600" dirty="0" smtClean="0">
                <a:latin typeface="Cambria" panose="02040503050406030204" pitchFamily="18" charset="0"/>
              </a:rPr>
              <a:t>The </a:t>
            </a:r>
            <a:r>
              <a:rPr lang="en-GB" sz="1600" dirty="0">
                <a:latin typeface="Cambria" panose="02040503050406030204" pitchFamily="18" charset="0"/>
              </a:rPr>
              <a:t>Date Range filter is added by selecting that icon and dragging out a shape on your report where you want the date filter to go</a:t>
            </a:r>
            <a:r>
              <a:rPr lang="en-GB" sz="1600" dirty="0" smtClean="0">
                <a:latin typeface="Cambria" panose="020405030504060302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1600" dirty="0" smtClean="0">
                <a:latin typeface="Cambria" panose="02040503050406030204" pitchFamily="18" charset="0"/>
              </a:rPr>
              <a:t>By </a:t>
            </a:r>
            <a:r>
              <a:rPr lang="en-GB" sz="1600" dirty="0">
                <a:latin typeface="Cambria" panose="02040503050406030204" pitchFamily="18" charset="0"/>
              </a:rPr>
              <a:t>default the filter will be applied to all the charts, tables and scorecards on </a:t>
            </a:r>
            <a:r>
              <a:rPr lang="en-GB" sz="1600" dirty="0" smtClean="0">
                <a:latin typeface="Cambria" panose="02040503050406030204" pitchFamily="18" charset="0"/>
              </a:rPr>
              <a:t>the current </a:t>
            </a:r>
            <a:r>
              <a:rPr lang="en-GB" sz="1600" dirty="0">
                <a:latin typeface="Cambria" panose="02040503050406030204" pitchFamily="18" charset="0"/>
              </a:rPr>
              <a:t>page</a:t>
            </a:r>
            <a:r>
              <a:rPr lang="en-GB" sz="1600" dirty="0" smtClean="0">
                <a:latin typeface="Cambria" panose="020405030504060302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1600" dirty="0" smtClean="0">
                <a:latin typeface="Cambria" panose="02040503050406030204" pitchFamily="18" charset="0"/>
              </a:rPr>
              <a:t>We can </a:t>
            </a:r>
            <a:r>
              <a:rPr lang="en-GB" sz="1600" dirty="0">
                <a:latin typeface="Cambria" panose="02040503050406030204" pitchFamily="18" charset="0"/>
              </a:rPr>
              <a:t>restrict a date filter to </a:t>
            </a:r>
            <a:r>
              <a:rPr lang="en-GB" sz="1600" dirty="0" smtClean="0">
                <a:latin typeface="Cambria" panose="02040503050406030204" pitchFamily="18" charset="0"/>
              </a:rPr>
              <a:t>work only with </a:t>
            </a:r>
            <a:r>
              <a:rPr lang="en-GB" sz="1600" dirty="0">
                <a:latin typeface="Cambria" panose="02040503050406030204" pitchFamily="18" charset="0"/>
              </a:rPr>
              <a:t>a single chart, or only specific, selected </a:t>
            </a:r>
            <a:r>
              <a:rPr lang="en-GB" sz="1600" dirty="0" smtClean="0">
                <a:latin typeface="Cambria" panose="02040503050406030204" pitchFamily="18" charset="0"/>
              </a:rPr>
              <a:t>charts.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1600" dirty="0">
                <a:solidFill>
                  <a:srgbClr val="182A2E"/>
                </a:solidFill>
                <a:latin typeface="Cambria" panose="02040503050406030204" pitchFamily="18" charset="0"/>
              </a:rPr>
              <a:t>By grouping chart elements together with the Date Range </a:t>
            </a:r>
            <a:r>
              <a:rPr lang="en-GB" sz="1600" dirty="0" smtClean="0">
                <a:solidFill>
                  <a:srgbClr val="182A2E"/>
                </a:solidFill>
                <a:latin typeface="Cambria" panose="02040503050406030204" pitchFamily="18" charset="0"/>
              </a:rPr>
              <a:t>filter and by </a:t>
            </a:r>
            <a:r>
              <a:rPr lang="en-GB" sz="1600" dirty="0">
                <a:solidFill>
                  <a:srgbClr val="182A2E"/>
                </a:solidFill>
                <a:latin typeface="Cambria" panose="02040503050406030204" pitchFamily="18" charset="0"/>
              </a:rPr>
              <a:t>highlighting them all at the same time, the filter will </a:t>
            </a:r>
            <a:r>
              <a:rPr lang="en-GB" sz="1600" dirty="0" smtClean="0">
                <a:solidFill>
                  <a:srgbClr val="182A2E"/>
                </a:solidFill>
                <a:latin typeface="Cambria" panose="02040503050406030204" pitchFamily="18" charset="0"/>
              </a:rPr>
              <a:t>be </a:t>
            </a:r>
            <a:r>
              <a:rPr lang="en-GB" sz="1600" dirty="0">
                <a:solidFill>
                  <a:srgbClr val="182A2E"/>
                </a:solidFill>
                <a:latin typeface="Cambria" panose="02040503050406030204" pitchFamily="18" charset="0"/>
              </a:rPr>
              <a:t>applied to </a:t>
            </a:r>
            <a:r>
              <a:rPr lang="en-GB" sz="1600" dirty="0" smtClean="0">
                <a:solidFill>
                  <a:srgbClr val="182A2E"/>
                </a:solidFill>
                <a:latin typeface="Cambria" panose="02040503050406030204" pitchFamily="18" charset="0"/>
              </a:rPr>
              <a:t>only those </a:t>
            </a:r>
            <a:r>
              <a:rPr lang="en-GB" sz="1600" dirty="0">
                <a:solidFill>
                  <a:srgbClr val="182A2E"/>
                </a:solidFill>
                <a:latin typeface="Cambria" panose="02040503050406030204" pitchFamily="18" charset="0"/>
              </a:rPr>
              <a:t>grouped elements.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400" b="1" dirty="0">
                <a:latin typeface="Cinzel" panose="00000500000000000000" pitchFamily="50" charset="0"/>
              </a:rPr>
              <a:t>Adding Date Range filters</a:t>
            </a:r>
            <a:endParaRPr lang="en-US" sz="2400" b="1" dirty="0">
              <a:latin typeface="Cinzel" panose="00000500000000000000" pitchFamily="50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1926911"/>
            <a:ext cx="9499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Taking it Further: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828800" y="2053504"/>
            <a:ext cx="9220200" cy="44996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GB" sz="1600" dirty="0" smtClean="0"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GB" sz="1600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dirty="0" smtClean="0">
                <a:latin typeface="Cambria" panose="02040503050406030204" pitchFamily="18" charset="0"/>
              </a:rPr>
              <a:t>A </a:t>
            </a:r>
            <a:r>
              <a:rPr lang="en-GB" sz="1600" dirty="0">
                <a:latin typeface="Cambria" panose="02040503050406030204" pitchFamily="18" charset="0"/>
              </a:rPr>
              <a:t>Filter Control is a control </a:t>
            </a:r>
            <a:r>
              <a:rPr lang="en-GB" sz="1600" dirty="0" smtClean="0">
                <a:latin typeface="Cambria" panose="02040503050406030204" pitchFamily="18" charset="0"/>
              </a:rPr>
              <a:t>used to </a:t>
            </a:r>
            <a:r>
              <a:rPr lang="en-GB" sz="1600" dirty="0">
                <a:latin typeface="Cambria" panose="02040503050406030204" pitchFamily="18" charset="0"/>
              </a:rPr>
              <a:t>narrow down the </a:t>
            </a:r>
            <a:r>
              <a:rPr lang="en-GB" sz="1600" dirty="0" smtClean="0">
                <a:latin typeface="Cambria" panose="02040503050406030204" pitchFamily="18" charset="0"/>
              </a:rPr>
              <a:t>displayed data in charts contained in a report</a:t>
            </a:r>
            <a:r>
              <a:rPr lang="en-GB" sz="1600" dirty="0" smtClean="0">
                <a:latin typeface="Cambria" panose="02040503050406030204" pitchFamily="18" charset="0"/>
              </a:rPr>
              <a:t>.</a:t>
            </a:r>
            <a:endParaRPr lang="en-GB" sz="1333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dirty="0">
                <a:latin typeface="Cambria" panose="02040503050406030204" pitchFamily="18" charset="0"/>
              </a:rPr>
              <a:t>Filter Controls are added in the same way as a Date Filter, by selecting the icon and then dragging out the required shape in </a:t>
            </a:r>
            <a:r>
              <a:rPr lang="en-GB" sz="1600" dirty="0" smtClean="0">
                <a:latin typeface="Cambria" panose="02040503050406030204" pitchFamily="18" charset="0"/>
              </a:rPr>
              <a:t>the report page.</a:t>
            </a:r>
            <a:endParaRPr lang="en-GB" sz="1600" dirty="0" smtClean="0"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dirty="0" smtClean="0">
                <a:latin typeface="Cambria" panose="02040503050406030204" pitchFamily="18" charset="0"/>
              </a:rPr>
              <a:t>There are 4 menu options which can be seen at the side bar. They are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500" i="1" dirty="0" smtClean="0">
                <a:latin typeface="Cambria" panose="02040503050406030204" pitchFamily="18" charset="0"/>
              </a:rPr>
              <a:t>Data menu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500" i="1" dirty="0" smtClean="0">
                <a:latin typeface="Cambria" panose="02040503050406030204" pitchFamily="18" charset="0"/>
              </a:rPr>
              <a:t>Style menu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400" b="1" dirty="0">
                <a:latin typeface="Cinzel" panose="00000500000000000000" pitchFamily="50" charset="0"/>
              </a:rPr>
              <a:t>Adding Filter Controls</a:t>
            </a:r>
            <a:endParaRPr lang="en-US" sz="2400" b="1" dirty="0">
              <a:latin typeface="Cinzel" panose="00000500000000000000" pitchFamily="50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1" y="1934228"/>
            <a:ext cx="9499600" cy="9620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387013" y="2500313"/>
            <a:ext cx="328209" cy="3776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Formatting Cells (Skill 2 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Visual)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29" y="1109809"/>
            <a:ext cx="9531496" cy="527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Taking it Further: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828800" y="2311398"/>
            <a:ext cx="9220200" cy="424180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>
                <a:latin typeface="Cambria" panose="02040503050406030204" pitchFamily="18" charset="0"/>
              </a:rPr>
              <a:t>The </a:t>
            </a:r>
            <a:r>
              <a:rPr lang="en-GB" sz="1600" b="1" dirty="0" smtClean="0">
                <a:latin typeface="Cambria" panose="02040503050406030204" pitchFamily="18" charset="0"/>
              </a:rPr>
              <a:t>data source </a:t>
            </a:r>
            <a:r>
              <a:rPr lang="en-GB" sz="1600" dirty="0">
                <a:latin typeface="Cambria" panose="02040503050406030204" pitchFamily="18" charset="0"/>
              </a:rPr>
              <a:t>– </a:t>
            </a:r>
            <a:r>
              <a:rPr lang="en-GB" sz="1600" dirty="0" smtClean="0">
                <a:latin typeface="Cambria" panose="02040503050406030204" pitchFamily="18" charset="0"/>
              </a:rPr>
              <a:t>Editable </a:t>
            </a:r>
            <a:r>
              <a:rPr lang="en-GB" sz="1600" dirty="0">
                <a:latin typeface="Cambria" panose="02040503050406030204" pitchFamily="18" charset="0"/>
              </a:rPr>
              <a:t>if required, but it </a:t>
            </a:r>
            <a:r>
              <a:rPr lang="en-GB" sz="1600" dirty="0" smtClean="0">
                <a:latin typeface="Cambria" panose="02040503050406030204" pitchFamily="18" charset="0"/>
              </a:rPr>
              <a:t>will default </a:t>
            </a:r>
            <a:r>
              <a:rPr lang="en-GB" sz="1600" dirty="0">
                <a:latin typeface="Cambria" panose="02040503050406030204" pitchFamily="18" charset="0"/>
              </a:rPr>
              <a:t>to the </a:t>
            </a:r>
            <a:r>
              <a:rPr lang="en-GB" sz="1600" dirty="0" smtClean="0">
                <a:latin typeface="Cambria" panose="02040503050406030204" pitchFamily="18" charset="0"/>
              </a:rPr>
              <a:t>page </a:t>
            </a:r>
            <a:r>
              <a:rPr lang="en-GB" sz="1600" dirty="0">
                <a:latin typeface="Cambria" panose="02040503050406030204" pitchFamily="18" charset="0"/>
              </a:rPr>
              <a:t>setting</a:t>
            </a:r>
            <a:r>
              <a:rPr lang="en-GB" sz="1600" dirty="0" smtClean="0">
                <a:latin typeface="Cambria" panose="02040503050406030204" pitchFamily="18" charset="0"/>
              </a:rPr>
              <a:t>,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 smtClean="0">
                <a:latin typeface="Cambria" panose="02040503050406030204" pitchFamily="18" charset="0"/>
              </a:rPr>
              <a:t>The </a:t>
            </a:r>
            <a:r>
              <a:rPr lang="en-GB" sz="1600" b="1" dirty="0" smtClean="0">
                <a:latin typeface="Cambria" panose="02040503050406030204" pitchFamily="18" charset="0"/>
              </a:rPr>
              <a:t>dimension </a:t>
            </a:r>
            <a:r>
              <a:rPr lang="en-GB" sz="1600" b="1" dirty="0" smtClean="0">
                <a:latin typeface="Cambria" panose="02040503050406030204" pitchFamily="18" charset="0"/>
              </a:rPr>
              <a:t>of </a:t>
            </a:r>
            <a:r>
              <a:rPr lang="en-GB" sz="1600" b="1" dirty="0" smtClean="0">
                <a:latin typeface="Cambria" panose="02040503050406030204" pitchFamily="18" charset="0"/>
              </a:rPr>
              <a:t>the control filter</a:t>
            </a:r>
            <a:r>
              <a:rPr lang="en-GB" sz="1600" b="1" dirty="0" smtClean="0">
                <a:latin typeface="Cambria" panose="02040503050406030204" pitchFamily="18" charset="0"/>
              </a:rPr>
              <a:t>:</a:t>
            </a:r>
            <a:r>
              <a:rPr lang="en-GB" sz="1600" dirty="0" smtClean="0">
                <a:latin typeface="Cambria" panose="02040503050406030204" pitchFamily="18" charset="0"/>
              </a:rPr>
              <a:t> This is the </a:t>
            </a:r>
            <a:r>
              <a:rPr lang="en-GB" sz="1600" dirty="0">
                <a:latin typeface="Cambria" panose="02040503050406030204" pitchFamily="18" charset="0"/>
              </a:rPr>
              <a:t>dimension that is presented to </a:t>
            </a:r>
            <a:r>
              <a:rPr lang="en-GB" sz="1600" dirty="0" smtClean="0">
                <a:latin typeface="Cambria" panose="02040503050406030204" pitchFamily="18" charset="0"/>
              </a:rPr>
              <a:t>users </a:t>
            </a:r>
            <a:r>
              <a:rPr lang="en-GB" sz="1600" dirty="0">
                <a:latin typeface="Cambria" panose="02040503050406030204" pitchFamily="18" charset="0"/>
              </a:rPr>
              <a:t>as a choice and will narrow down the data showing in </a:t>
            </a:r>
            <a:r>
              <a:rPr lang="en-GB" sz="1600" dirty="0" smtClean="0">
                <a:latin typeface="Cambria" panose="02040503050406030204" pitchFamily="18" charset="0"/>
              </a:rPr>
              <a:t>charts </a:t>
            </a:r>
            <a:r>
              <a:rPr lang="en-GB" sz="1600" dirty="0">
                <a:latin typeface="Cambria" panose="02040503050406030204" pitchFamily="18" charset="0"/>
              </a:rPr>
              <a:t>and </a:t>
            </a:r>
            <a:r>
              <a:rPr lang="en-GB" sz="1600" dirty="0" smtClean="0">
                <a:latin typeface="Cambria" panose="02040503050406030204" pitchFamily="18" charset="0"/>
              </a:rPr>
              <a:t>reports.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>
                <a:latin typeface="Cambria" panose="02040503050406030204" pitchFamily="18" charset="0"/>
              </a:rPr>
              <a:t>The </a:t>
            </a:r>
            <a:r>
              <a:rPr lang="en-GB" sz="1600" b="1" dirty="0" smtClean="0">
                <a:latin typeface="Cambria" panose="02040503050406030204" pitchFamily="18" charset="0"/>
              </a:rPr>
              <a:t>metric </a:t>
            </a:r>
            <a:r>
              <a:rPr lang="en-GB" sz="1600" b="1" dirty="0">
                <a:latin typeface="Cambria" panose="02040503050406030204" pitchFamily="18" charset="0"/>
              </a:rPr>
              <a:t>to be </a:t>
            </a:r>
            <a:r>
              <a:rPr lang="en-GB" sz="1600" b="1" dirty="0" smtClean="0">
                <a:latin typeface="Cambria" panose="02040503050406030204" pitchFamily="18" charset="0"/>
              </a:rPr>
              <a:t>displayed</a:t>
            </a:r>
            <a:endParaRPr lang="en-GB" sz="1600" b="1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>
                <a:latin typeface="Cambria" panose="02040503050406030204" pitchFamily="18" charset="0"/>
              </a:rPr>
              <a:t>The sort order and number of options to be </a:t>
            </a:r>
            <a:r>
              <a:rPr lang="en-GB" sz="1600" b="1" dirty="0" smtClean="0">
                <a:latin typeface="Cambria" panose="02040503050406030204" pitchFamily="18" charset="0"/>
              </a:rPr>
              <a:t>displayed</a:t>
            </a:r>
            <a:endParaRPr lang="en-GB" sz="1600" b="1" dirty="0" smtClean="0"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400" b="1" dirty="0">
                <a:latin typeface="Cinzel" panose="00000500000000000000" pitchFamily="50" charset="0"/>
              </a:rPr>
              <a:t>Adding Filter Controls</a:t>
            </a:r>
            <a:endParaRPr lang="en-US" sz="2400" b="1" dirty="0">
              <a:latin typeface="Cinzel" panose="00000500000000000000" pitchFamily="50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/>
          <p:cNvSpPr/>
          <p:nvPr/>
        </p:nvSpPr>
        <p:spPr>
          <a:xfrm>
            <a:off x="1528752" y="1996352"/>
            <a:ext cx="1328738" cy="40394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Menu</a:t>
            </a:r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1549399" y="4028352"/>
            <a:ext cx="1408113" cy="40394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Styles Menu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828800" y="4387851"/>
            <a:ext cx="9220200" cy="41274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>
                <a:latin typeface="Cambria" panose="02040503050406030204" pitchFamily="18" charset="0"/>
              </a:rPr>
              <a:t>The checkbox to make the Control Filter expandable or </a:t>
            </a:r>
            <a:r>
              <a:rPr lang="en-GB" sz="1600" b="1" dirty="0" smtClean="0">
                <a:latin typeface="Cambria" panose="02040503050406030204" pitchFamily="18" charset="0"/>
              </a:rPr>
              <a:t>no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1555594" y="4839200"/>
            <a:ext cx="2773519" cy="40394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Summary on Filter Controls</a:t>
            </a:r>
            <a:endParaRPr lang="en-US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834995" y="5198699"/>
            <a:ext cx="9220200" cy="106085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1600" b="1" dirty="0">
                <a:latin typeface="Cambria" panose="02040503050406030204" pitchFamily="18" charset="0"/>
              </a:rPr>
              <a:t>Like the Date Range filter, the Control Filter is applied to all </a:t>
            </a:r>
            <a:r>
              <a:rPr lang="en-GB" sz="1600" b="1" dirty="0" smtClean="0">
                <a:latin typeface="Cambria" panose="02040503050406030204" pitchFamily="18" charset="0"/>
              </a:rPr>
              <a:t>chart </a:t>
            </a:r>
            <a:r>
              <a:rPr lang="en-GB" sz="1600" b="1" dirty="0">
                <a:latin typeface="Cambria" panose="02040503050406030204" pitchFamily="18" charset="0"/>
              </a:rPr>
              <a:t>elements in a page based </a:t>
            </a:r>
            <a:r>
              <a:rPr lang="en-GB" sz="1600" b="1" dirty="0" smtClean="0">
                <a:latin typeface="Cambria" panose="02040503050406030204" pitchFamily="18" charset="0"/>
              </a:rPr>
              <a:t>off </a:t>
            </a:r>
            <a:r>
              <a:rPr lang="en-GB" sz="1600" b="1" dirty="0">
                <a:latin typeface="Cambria" panose="02040503050406030204" pitchFamily="18" charset="0"/>
              </a:rPr>
              <a:t>the same data </a:t>
            </a:r>
            <a:r>
              <a:rPr lang="en-GB" sz="1600" b="1" dirty="0" smtClean="0">
                <a:latin typeface="Cambria" panose="02040503050406030204" pitchFamily="18" charset="0"/>
              </a:rPr>
              <a:t>source.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1600" b="1" dirty="0" smtClean="0">
                <a:latin typeface="Cambria" panose="02040503050406030204" pitchFamily="18" charset="0"/>
              </a:rPr>
              <a:t>If </a:t>
            </a:r>
            <a:r>
              <a:rPr lang="en-GB" sz="1600" b="1" dirty="0">
                <a:latin typeface="Cambria" panose="02040503050406030204" pitchFamily="18" charset="0"/>
              </a:rPr>
              <a:t>you want to apply </a:t>
            </a:r>
            <a:r>
              <a:rPr lang="en-GB" sz="1600" b="1" dirty="0" smtClean="0">
                <a:latin typeface="Cambria" panose="02040503050406030204" pitchFamily="18" charset="0"/>
              </a:rPr>
              <a:t>a filter control to </a:t>
            </a:r>
            <a:r>
              <a:rPr lang="en-GB" sz="1600" b="1" dirty="0">
                <a:latin typeface="Cambria" panose="02040503050406030204" pitchFamily="18" charset="0"/>
              </a:rPr>
              <a:t>only selected elements then you’ll need to group </a:t>
            </a:r>
            <a:r>
              <a:rPr lang="en-GB" sz="1600" b="1" dirty="0" smtClean="0">
                <a:latin typeface="Cambria" panose="02040503050406030204" pitchFamily="18" charset="0"/>
              </a:rPr>
              <a:t>them.</a:t>
            </a:r>
            <a:endParaRPr lang="en-GB" sz="16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Taking it Further: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828800" y="2039929"/>
            <a:ext cx="9220200" cy="424180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>
                <a:latin typeface="Cambria" panose="02040503050406030204" pitchFamily="18" charset="0"/>
              </a:rPr>
              <a:t>For reports with multiple pages, any element in your report can be set to be Report-level or </a:t>
            </a:r>
            <a:r>
              <a:rPr lang="en-GB" sz="1600" b="1" dirty="0" smtClean="0">
                <a:latin typeface="Cambria" panose="02040503050406030204" pitchFamily="18" charset="0"/>
              </a:rPr>
              <a:t>Page-level.</a:t>
            </a:r>
            <a:endParaRPr lang="en-GB" sz="1600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>
                <a:latin typeface="Cambria" panose="02040503050406030204" pitchFamily="18" charset="0"/>
              </a:rPr>
              <a:t>Report-level elements are duplicated across all pages of your report, in the same position on each </a:t>
            </a:r>
            <a:r>
              <a:rPr lang="en-GB" sz="1600" b="1" dirty="0" smtClean="0">
                <a:latin typeface="Cambria" panose="02040503050406030204" pitchFamily="18" charset="0"/>
              </a:rPr>
              <a:t>page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>
                <a:latin typeface="Cambria" panose="02040503050406030204" pitchFamily="18" charset="0"/>
              </a:rPr>
              <a:t>Making a chart element report-level also removes it from being governed by any filters you have on that page</a:t>
            </a:r>
            <a:r>
              <a:rPr lang="en-GB" sz="1600" b="1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400" b="1" dirty="0">
                <a:latin typeface="Cinzel" panose="00000500000000000000" pitchFamily="50" charset="0"/>
              </a:rPr>
              <a:t>Report-level </a:t>
            </a:r>
            <a:r>
              <a:rPr lang="en-GB" sz="2400" b="1" dirty="0" smtClean="0">
                <a:latin typeface="Cinzel" panose="00000500000000000000" pitchFamily="50" charset="0"/>
              </a:rPr>
              <a:t>vs </a:t>
            </a:r>
            <a:r>
              <a:rPr lang="en-GB" sz="2400" b="1" dirty="0">
                <a:latin typeface="Cinzel" panose="00000500000000000000" pitchFamily="50" charset="0"/>
              </a:rPr>
              <a:t>Page-level elements</a:t>
            </a:r>
            <a:endParaRPr lang="en-US" sz="2400" b="1" dirty="0">
              <a:latin typeface="Cinzel" panose="00000500000000000000" pitchFamily="50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6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Taking it Further: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828800" y="2311398"/>
            <a:ext cx="9220200" cy="97544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 smtClean="0">
                <a:latin typeface="Cambria" panose="02040503050406030204" pitchFamily="18" charset="0"/>
              </a:rPr>
              <a:t>It’s </a:t>
            </a:r>
            <a:r>
              <a:rPr lang="en-GB" sz="1600" b="1" dirty="0">
                <a:latin typeface="Cambria" panose="02040503050406030204" pitchFamily="18" charset="0"/>
              </a:rPr>
              <a:t>possible to define new data fields to use in </a:t>
            </a:r>
            <a:r>
              <a:rPr lang="en-GB" sz="1600" b="1" dirty="0" smtClean="0">
                <a:latin typeface="Cambria" panose="02040503050406030204" pitchFamily="18" charset="0"/>
              </a:rPr>
              <a:t>charts </a:t>
            </a:r>
            <a:r>
              <a:rPr lang="en-GB" sz="1600" b="1" dirty="0">
                <a:latin typeface="Cambria" panose="02040503050406030204" pitchFamily="18" charset="0"/>
              </a:rPr>
              <a:t>and </a:t>
            </a:r>
            <a:r>
              <a:rPr lang="en-GB" sz="1600" b="1" dirty="0" smtClean="0">
                <a:latin typeface="Cambria" panose="02040503050406030204" pitchFamily="18" charset="0"/>
              </a:rPr>
              <a:t>reports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 smtClean="0">
                <a:latin typeface="Cambria" panose="02040503050406030204" pitchFamily="18" charset="0"/>
              </a:rPr>
              <a:t>This involves adding </a:t>
            </a:r>
            <a:r>
              <a:rPr lang="en-GB" sz="1600" b="1" dirty="0">
                <a:latin typeface="Cambria" panose="02040503050406030204" pitchFamily="18" charset="0"/>
              </a:rPr>
              <a:t>new fields to </a:t>
            </a:r>
            <a:r>
              <a:rPr lang="en-GB" sz="1600" b="1" dirty="0" smtClean="0">
                <a:latin typeface="Cambria" panose="02040503050406030204" pitchFamily="18" charset="0"/>
              </a:rPr>
              <a:t>a </a:t>
            </a:r>
            <a:r>
              <a:rPr lang="en-GB" sz="1600" b="1" dirty="0">
                <a:latin typeface="Cambria" panose="02040503050406030204" pitchFamily="18" charset="0"/>
              </a:rPr>
              <a:t>dataset, which </a:t>
            </a:r>
            <a:r>
              <a:rPr lang="en-GB" sz="1600" b="1" dirty="0" smtClean="0">
                <a:latin typeface="Cambria" panose="02040503050406030204" pitchFamily="18" charset="0"/>
              </a:rPr>
              <a:t>we </a:t>
            </a:r>
            <a:r>
              <a:rPr lang="en-GB" sz="1600" b="1" dirty="0">
                <a:latin typeface="Cambria" panose="02040503050406030204" pitchFamily="18" charset="0"/>
              </a:rPr>
              <a:t>create by a custom calculation with existing data fields</a:t>
            </a:r>
            <a:r>
              <a:rPr lang="en-GB" sz="1600" b="1" dirty="0" smtClean="0">
                <a:latin typeface="Cambria" panose="02040503050406030204" pitchFamily="18" charset="0"/>
              </a:rPr>
              <a:t>.</a:t>
            </a:r>
            <a:endParaRPr lang="en-GB" sz="1600" b="1" dirty="0"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400" b="1" dirty="0">
                <a:latin typeface="Cinzel" panose="00000500000000000000" pitchFamily="50" charset="0"/>
              </a:rPr>
              <a:t>Creating calculated </a:t>
            </a:r>
            <a:r>
              <a:rPr lang="en-GB" sz="2400" b="1" dirty="0" smtClean="0">
                <a:latin typeface="Cinzel" panose="00000500000000000000" pitchFamily="50" charset="0"/>
              </a:rPr>
              <a:t>fields.</a:t>
            </a:r>
            <a:endParaRPr lang="en-US" sz="2400" b="1" dirty="0">
              <a:latin typeface="Cinzel" panose="00000500000000000000" pitchFamily="50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/>
          <p:cNvSpPr/>
          <p:nvPr/>
        </p:nvSpPr>
        <p:spPr>
          <a:xfrm>
            <a:off x="1528752" y="1996352"/>
            <a:ext cx="1328738" cy="40394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828800" y="3631722"/>
            <a:ext cx="9220200" cy="286432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 smtClean="0">
                <a:latin typeface="Cambria" panose="02040503050406030204" pitchFamily="18" charset="0"/>
              </a:rPr>
              <a:t>Under </a:t>
            </a:r>
            <a:r>
              <a:rPr lang="en-GB" sz="1600" b="1" dirty="0">
                <a:latin typeface="Cambria" panose="02040503050406030204" pitchFamily="18" charset="0"/>
              </a:rPr>
              <a:t>data source in page settings, click the edit icon to the right of the data source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 smtClean="0">
                <a:latin typeface="Cambria" panose="02040503050406030204" pitchFamily="18" charset="0"/>
              </a:rPr>
              <a:t>This </a:t>
            </a:r>
            <a:r>
              <a:rPr lang="en-GB" sz="1600" b="1" dirty="0">
                <a:latin typeface="Cambria" panose="02040503050406030204" pitchFamily="18" charset="0"/>
              </a:rPr>
              <a:t>opens the data pane, showing all of the current fields in our dataset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 smtClean="0">
                <a:latin typeface="Cambria" panose="02040503050406030204" pitchFamily="18" charset="0"/>
              </a:rPr>
              <a:t>Click </a:t>
            </a:r>
            <a:r>
              <a:rPr lang="en-GB" sz="1600" b="1" dirty="0">
                <a:latin typeface="Cambria" panose="02040503050406030204" pitchFamily="18" charset="0"/>
              </a:rPr>
              <a:t>the small blue plus above the current list of fields to add a new one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 smtClean="0">
                <a:latin typeface="Cambria" panose="02040503050406030204" pitchFamily="18" charset="0"/>
              </a:rPr>
              <a:t>Enter </a:t>
            </a:r>
            <a:r>
              <a:rPr lang="en-GB" sz="1600" b="1" dirty="0">
                <a:latin typeface="Cambria" panose="02040503050406030204" pitchFamily="18" charset="0"/>
              </a:rPr>
              <a:t>a formula into the Formula input box a chart element report-level also removes it from being governed by any filters you have on that page.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 smtClean="0">
                <a:latin typeface="Cambria" panose="02040503050406030204" pitchFamily="18" charset="0"/>
              </a:rPr>
              <a:t>Click </a:t>
            </a:r>
            <a:r>
              <a:rPr lang="en-GB" sz="1600" b="1" dirty="0">
                <a:latin typeface="Cambria" panose="02040503050406030204" pitchFamily="18" charset="0"/>
              </a:rPr>
              <a:t>“Create Field” on the right side and Google will add this new calculated field to the long list of fields in the dataset: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600" b="1" dirty="0" smtClean="0">
                <a:latin typeface="Cambria" panose="02040503050406030204" pitchFamily="18" charset="0"/>
              </a:rPr>
              <a:t>A </a:t>
            </a:r>
            <a:r>
              <a:rPr lang="en-GB" sz="1600" b="1" dirty="0">
                <a:latin typeface="Cambria" panose="02040503050406030204" pitchFamily="18" charset="0"/>
              </a:rPr>
              <a:t>little </a:t>
            </a:r>
            <a:r>
              <a:rPr lang="en-GB" sz="1600" b="1" dirty="0" err="1">
                <a:latin typeface="Cambria" panose="02040503050406030204" pitchFamily="18" charset="0"/>
              </a:rPr>
              <a:t>fx</a:t>
            </a:r>
            <a:r>
              <a:rPr lang="en-GB" sz="1600" b="1" dirty="0">
                <a:latin typeface="Cambria" panose="02040503050406030204" pitchFamily="18" charset="0"/>
              </a:rPr>
              <a:t> next to the name of your calculated field will appear to show that it’s a calculated field, based on a formula.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1528752" y="3286841"/>
            <a:ext cx="1328738" cy="40394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mbria" panose="02040503050406030204" pitchFamily="18" charset="0"/>
              </a:rPr>
              <a:t>Introduction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689100" y="2126217"/>
            <a:ext cx="9359900" cy="442698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eriod"/>
            </a:pPr>
            <a:r>
              <a:rPr lang="en-GB" sz="2400" dirty="0" smtClean="0">
                <a:latin typeface="Cambria" panose="02040503050406030204" pitchFamily="18" charset="0"/>
              </a:rPr>
              <a:t>Introduction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GB" sz="2400" dirty="0">
              <a:latin typeface="Cambria" panose="020405030504060302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GB" sz="2400" dirty="0" smtClean="0">
                <a:latin typeface="Cambria" panose="02040503050406030204" pitchFamily="18" charset="0"/>
              </a:rPr>
              <a:t>Getting started with GDS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GB" sz="2400" dirty="0">
              <a:latin typeface="Cambria" panose="020405030504060302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GB" sz="2400" dirty="0">
                <a:latin typeface="Cambria" panose="02040503050406030204" pitchFamily="18" charset="0"/>
              </a:rPr>
              <a:t>Adjust column width and row </a:t>
            </a:r>
            <a:r>
              <a:rPr lang="en-GB" sz="2400" dirty="0" smtClean="0">
                <a:latin typeface="Cambria" panose="02040503050406030204" pitchFamily="18" charset="0"/>
              </a:rPr>
              <a:t>height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GB" sz="2400" dirty="0">
              <a:latin typeface="Cambria" panose="020405030504060302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GB" sz="2400" dirty="0">
                <a:latin typeface="Cambria" panose="02040503050406030204" pitchFamily="18" charset="0"/>
              </a:rPr>
              <a:t>Fill cells with a </a:t>
            </a:r>
            <a:r>
              <a:rPr lang="en-GB" sz="2400" dirty="0" smtClean="0">
                <a:latin typeface="Cambria" panose="02040503050406030204" pitchFamily="18" charset="0"/>
              </a:rPr>
              <a:t>colour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GB" sz="2400" dirty="0">
              <a:latin typeface="Cambria" panose="020405030504060302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GB" sz="2400" dirty="0">
                <a:latin typeface="Cambria" panose="02040503050406030204" pitchFamily="18" charset="0"/>
              </a:rPr>
              <a:t>Add </a:t>
            </a:r>
            <a:r>
              <a:rPr lang="en-GB" sz="2400" dirty="0" smtClean="0">
                <a:latin typeface="Cambria" panose="02040503050406030204" pitchFamily="18" charset="0"/>
              </a:rPr>
              <a:t>borders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GB" sz="2400" dirty="0">
              <a:latin typeface="Cambria" panose="020405030504060302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GB" sz="2400" dirty="0">
                <a:latin typeface="Cambria" panose="02040503050406030204" pitchFamily="18" charset="0"/>
              </a:rPr>
              <a:t>Merge cells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400" b="1" dirty="0" smtClean="0">
                <a:latin typeface="Cinzel" panose="00000500000000000000" pitchFamily="50" charset="0"/>
              </a:rPr>
              <a:t>Contents</a:t>
            </a:r>
            <a:endParaRPr lang="en-US" sz="2400" b="1" dirty="0">
              <a:latin typeface="Cinzel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8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>
                <a:solidFill>
                  <a:schemeClr val="bg1"/>
                </a:solidFill>
                <a:latin typeface="Cambria" panose="02040503050406030204" pitchFamily="18" charset="0"/>
              </a:rPr>
              <a:t>THE END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77829" y="1109808"/>
            <a:ext cx="9499600" cy="541799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306"/>
          <p:cNvSpPr txBox="1">
            <a:spLocks/>
          </p:cNvSpPr>
          <p:nvPr/>
        </p:nvSpPr>
        <p:spPr>
          <a:xfrm>
            <a:off x="6300788" y="5323266"/>
            <a:ext cx="4776641" cy="15464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6600" b="1" dirty="0" smtClean="0">
                <a:solidFill>
                  <a:srgbClr val="FFFF00"/>
                </a:solidFill>
                <a:latin typeface="Roboto" pitchFamily="2" charset="0"/>
                <a:ea typeface="Roboto" pitchFamily="2" charset="0"/>
                <a:cs typeface="+mn-cs"/>
              </a:rPr>
              <a:t>Thank You!</a:t>
            </a:r>
            <a:endParaRPr lang="en" sz="6600" b="1" dirty="0">
              <a:solidFill>
                <a:srgbClr val="FFFF00"/>
              </a:solidFill>
              <a:latin typeface="Roboto" pitchFamily="2" charset="0"/>
              <a:ea typeface="Roboto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72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mbria" panose="02040503050406030204" pitchFamily="18" charset="0"/>
              </a:rPr>
              <a:t>Introduction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689100" y="2059957"/>
            <a:ext cx="9359900" cy="124045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lnSpcReduction="10000"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eriod"/>
            </a:pPr>
            <a:r>
              <a:rPr lang="en-GB" sz="1600" dirty="0"/>
              <a:t>Google Data Studio (beta) </a:t>
            </a:r>
            <a:r>
              <a:rPr lang="en-GB" sz="1600" dirty="0" smtClean="0"/>
              <a:t>is an online service that turns </a:t>
            </a:r>
            <a:r>
              <a:rPr lang="en-GB" sz="1600" dirty="0"/>
              <a:t>your data into informative dashboards and reports that are easy to read, easy to share, and fully customizable</a:t>
            </a:r>
            <a:r>
              <a:rPr lang="en-GB" sz="1600" dirty="0" smtClean="0"/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GB" sz="1600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en-US" sz="1600" dirty="0"/>
              <a:t>Data Studio </a:t>
            </a:r>
            <a:r>
              <a:rPr lang="en-US" altLang="en-US" sz="1600" dirty="0" smtClean="0"/>
              <a:t>is part </a:t>
            </a:r>
            <a:r>
              <a:rPr lang="en-US" altLang="en-US" sz="1600" dirty="0"/>
              <a:t>of Google Analytics 360 </a:t>
            </a:r>
            <a:r>
              <a:rPr lang="en-US" altLang="en-US" sz="1600" dirty="0" smtClean="0"/>
              <a:t>Suite which is </a:t>
            </a:r>
            <a:r>
              <a:rPr lang="en-US" altLang="en-US" sz="1600" dirty="0"/>
              <a:t>a platform </a:t>
            </a:r>
            <a:r>
              <a:rPr lang="en-US" altLang="en-US" sz="1600" dirty="0" smtClean="0"/>
              <a:t>used to evaluate </a:t>
            </a:r>
            <a:r>
              <a:rPr lang="en-US" altLang="en-US" sz="1600" dirty="0" smtClean="0"/>
              <a:t>and </a:t>
            </a:r>
            <a:r>
              <a:rPr lang="en-US" altLang="en-US" sz="1600" dirty="0"/>
              <a:t>drive results. The Suite is comprised of 6 products, as schematized below</a:t>
            </a:r>
            <a:r>
              <a:rPr lang="en-US" altLang="en-US" sz="1600" dirty="0" smtClean="0"/>
              <a:t>.</a:t>
            </a:r>
            <a:endParaRPr lang="en-GB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94996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400" b="1" dirty="0" smtClean="0">
                <a:latin typeface="Cinzel" panose="00000500000000000000" pitchFamily="50" charset="0"/>
              </a:rPr>
              <a:t>What is Google Data Studio (GDS)</a:t>
            </a:r>
            <a:endParaRPr lang="en-US" sz="2400" b="1" dirty="0">
              <a:latin typeface="Cinzel" panose="00000500000000000000" pitchFamily="50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29" y="3300413"/>
            <a:ext cx="9521971" cy="325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20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Overview of GDS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549398" y="2053503"/>
            <a:ext cx="9499602" cy="202319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1600" b="1" dirty="0">
                <a:latin typeface="Cambria" panose="02040503050406030204" pitchFamily="18" charset="0"/>
              </a:rPr>
              <a:t>Connect - </a:t>
            </a:r>
            <a:r>
              <a:rPr lang="en-GB" sz="1600" dirty="0">
                <a:latin typeface="Cambria" panose="02040503050406030204" pitchFamily="18" charset="0"/>
              </a:rPr>
              <a:t>The first thing you have to do when working with data is making sure you have </a:t>
            </a:r>
            <a:r>
              <a:rPr lang="en-GB" sz="1600" dirty="0" smtClean="0">
                <a:latin typeface="Cambria" panose="02040503050406030204" pitchFamily="18" charset="0"/>
              </a:rPr>
              <a:t>it. After adding your data, check </a:t>
            </a:r>
            <a:r>
              <a:rPr lang="en-GB" sz="1600" dirty="0">
                <a:latin typeface="Cambria" panose="02040503050406030204" pitchFamily="18" charset="0"/>
              </a:rPr>
              <a:t>whether any preparation is required (e.g. calculated fields, different formatting, cleaning up) in order to make the data useful</a:t>
            </a:r>
            <a:r>
              <a:rPr lang="en-GB" sz="1600" dirty="0" smtClean="0">
                <a:latin typeface="Cambria" panose="020405030504060302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endParaRPr lang="en-GB" sz="1600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1600" dirty="0">
                <a:latin typeface="Cambria" panose="02040503050406030204" pitchFamily="18" charset="0"/>
              </a:rPr>
              <a:t>Visualize - Creation of reports, sheets using the </a:t>
            </a:r>
            <a:r>
              <a:rPr lang="en-GB" sz="1600" dirty="0" smtClean="0">
                <a:latin typeface="Cambria" panose="02040503050406030204" pitchFamily="18" charset="0"/>
              </a:rPr>
              <a:t>data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endParaRPr lang="en-GB" sz="1600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1600" dirty="0">
                <a:latin typeface="Cambria" panose="02040503050406030204" pitchFamily="18" charset="0"/>
              </a:rPr>
              <a:t>Share - Can share reports, insights with colleagues</a:t>
            </a:r>
            <a:endParaRPr lang="en-GB" sz="1600" dirty="0" smtClean="0"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399" y="1367704"/>
            <a:ext cx="9480147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000" b="1" dirty="0" smtClean="0">
                <a:latin typeface="Cinzel" panose="00000500000000000000" pitchFamily="50" charset="0"/>
              </a:rPr>
              <a:t>There are 3 key steps in using GDS</a:t>
            </a:r>
            <a:endParaRPr lang="en-US" sz="2000" b="1" dirty="0">
              <a:latin typeface="Cinzel" panose="00000500000000000000" pitchFamily="50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327896"/>
            <a:ext cx="5628871" cy="222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6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Getting started with GDS (1/2)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1828800" y="2053504"/>
            <a:ext cx="9220200" cy="14755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70000" lnSpcReduction="20000"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2400" dirty="0">
                <a:latin typeface="Cambria" panose="02040503050406030204" pitchFamily="18" charset="0"/>
              </a:rPr>
              <a:t>First, log in with the Google account you use to manage your Analytics and AdWords accounts</a:t>
            </a:r>
            <a:r>
              <a:rPr lang="en-GB" sz="2400" dirty="0" smtClean="0">
                <a:latin typeface="Cambria" panose="020405030504060302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2400" dirty="0" smtClean="0">
                <a:latin typeface="Cambria" panose="02040503050406030204" pitchFamily="18" charset="0"/>
              </a:rPr>
              <a:t>If you don’t have one, use the sign up option to get started</a:t>
            </a:r>
            <a:endParaRPr lang="en-GB" sz="2400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GB" sz="2400" dirty="0">
                <a:latin typeface="Cambria" panose="02040503050406030204" pitchFamily="18" charset="0"/>
              </a:rPr>
              <a:t>Login at https://datastudio.google.com. You will see something similar to the following page.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9399" y="1367704"/>
            <a:ext cx="9480147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GB" sz="2000" b="1" dirty="0">
                <a:latin typeface="Cinzel" panose="00000500000000000000" pitchFamily="50" charset="0"/>
              </a:rPr>
              <a:t>Skill </a:t>
            </a:r>
            <a:r>
              <a:rPr lang="en-GB" sz="2000" b="1" dirty="0" smtClean="0">
                <a:latin typeface="Cinzel" panose="00000500000000000000" pitchFamily="50" charset="0"/>
              </a:rPr>
              <a:t>1:Applying </a:t>
            </a:r>
            <a:r>
              <a:rPr lang="en-GB" sz="2000" b="1" dirty="0">
                <a:latin typeface="Cinzel" panose="00000500000000000000" pitchFamily="50" charset="0"/>
              </a:rPr>
              <a:t>Number </a:t>
            </a:r>
            <a:r>
              <a:rPr lang="en-GB" sz="2000" b="1" dirty="0" smtClean="0">
                <a:latin typeface="Cinzel" panose="00000500000000000000" pitchFamily="50" charset="0"/>
              </a:rPr>
              <a:t>Formats (Apply </a:t>
            </a:r>
            <a:r>
              <a:rPr lang="en-GB" sz="2000" b="1" dirty="0">
                <a:latin typeface="Cinzel" panose="00000500000000000000" pitchFamily="50" charset="0"/>
              </a:rPr>
              <a:t>Formatting to a </a:t>
            </a:r>
            <a:r>
              <a:rPr lang="en-GB" sz="2000" b="1" dirty="0" smtClean="0">
                <a:latin typeface="Cinzel" panose="00000500000000000000" pitchFamily="50" charset="0"/>
              </a:rPr>
              <a:t>Range)</a:t>
            </a:r>
            <a:endParaRPr lang="en-US" sz="2000" b="1" dirty="0">
              <a:latin typeface="Cinzel" panose="00000500000000000000" pitchFamily="50" charset="0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8" y="3287160"/>
            <a:ext cx="4680000" cy="3269241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0" y="3287160"/>
            <a:ext cx="4680000" cy="32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Getting started with GDS 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(2/2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897" y="5874184"/>
            <a:ext cx="628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29" y="1127416"/>
            <a:ext cx="9502518" cy="54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Adding data sources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Ex title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9400" y="1109808"/>
            <a:ext cx="9499600" cy="544339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9400" y="1367704"/>
            <a:ext cx="8763000" cy="685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z="2400" b="1" dirty="0" smtClean="0">
                <a:latin typeface="Cinzel" panose="00000500000000000000" pitchFamily="50" charset="0"/>
              </a:rPr>
              <a:t>These are </a:t>
            </a:r>
            <a:r>
              <a:rPr lang="en-US" sz="2400" b="1" dirty="0" smtClean="0">
                <a:latin typeface="Cinzel" panose="00000500000000000000" pitchFamily="50" charset="0"/>
              </a:rPr>
              <a:t>the key </a:t>
            </a:r>
            <a:r>
              <a:rPr lang="en-US" sz="2400" b="1" dirty="0" smtClean="0">
                <a:latin typeface="Cinzel" panose="00000500000000000000" pitchFamily="50" charset="0"/>
              </a:rPr>
              <a:t>steps to add a data source</a:t>
            </a:r>
            <a:endParaRPr lang="en-US" sz="2400" b="1" dirty="0">
              <a:latin typeface="Cinzel" panose="00000500000000000000" pitchFamily="50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9400" y="2053504"/>
            <a:ext cx="9499600" cy="44996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lnSpcReduction="10000"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57A7B5"/>
              </a:buClr>
              <a:buFont typeface="Arial" panose="020B0604020202020204" pitchFamily="34" charset="0"/>
              <a:buChar char="•"/>
              <a:defRPr sz="2133" kern="1200">
                <a:solidFill>
                  <a:srgbClr val="182A2E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v"/>
            </a:pPr>
            <a:r>
              <a:rPr lang="en-GB" dirty="0" smtClean="0"/>
              <a:t>Click on Data </a:t>
            </a:r>
            <a:r>
              <a:rPr lang="en-GB" dirty="0" smtClean="0"/>
              <a:t>Sources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dirty="0"/>
              <a:t>Click on the blue plus </a:t>
            </a:r>
            <a:r>
              <a:rPr lang="en-GB" dirty="0" smtClean="0"/>
              <a:t>sign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dirty="0"/>
              <a:t>Select from existing data sources or click “CREATE NEW DATA SOURCE</a:t>
            </a:r>
            <a:r>
              <a:rPr lang="en-GB" dirty="0" smtClean="0"/>
              <a:t>”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dirty="0" smtClean="0"/>
              <a:t>Select from any of the 12 </a:t>
            </a:r>
            <a:r>
              <a:rPr lang="en-GB" dirty="0" smtClean="0"/>
              <a:t>connectors currently present</a:t>
            </a:r>
            <a:r>
              <a:rPr lang="en-GB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dirty="0" smtClean="0"/>
              <a:t>For this session, c</a:t>
            </a:r>
            <a:r>
              <a:rPr lang="en-GB" dirty="0" smtClean="0"/>
              <a:t>lick </a:t>
            </a:r>
            <a:r>
              <a:rPr lang="en-GB" dirty="0" smtClean="0"/>
              <a:t>on “Google Sheets</a:t>
            </a:r>
            <a:r>
              <a:rPr lang="en-GB" dirty="0" smtClean="0"/>
              <a:t>”.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dirty="0" smtClean="0"/>
              <a:t>If prompted to choose a google account, select and provide the password of the google account containing the google spreadsheet</a:t>
            </a:r>
            <a:r>
              <a:rPr lang="en-GB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dirty="0" smtClean="0"/>
              <a:t>After selecting a data source, rename it in the top left corner of the interface</a:t>
            </a:r>
            <a:r>
              <a:rPr lang="en-GB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dirty="0" smtClean="0"/>
              <a:t>Click “Connect” at the top right corner of the screen.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63" y="2604490"/>
            <a:ext cx="395737" cy="3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Adding data sources (2/2)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28" y="1109809"/>
            <a:ext cx="9602935" cy="54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CDA8-8450-45FD-BF01-5513848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Editing Connections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2" descr="https://3.imimg.com/data3/KT/LX/MY-9870116/advanced-excel-training-service-in-chennai-25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79" y="93401"/>
            <a:ext cx="1059443" cy="10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29" y="1109809"/>
            <a:ext cx="9502922" cy="25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1014</Words>
  <Application>Microsoft Office PowerPoint</Application>
  <PresentationFormat>Widescreen</PresentationFormat>
  <Paragraphs>131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Cinzel</vt:lpstr>
      <vt:lpstr>Georgia</vt:lpstr>
      <vt:lpstr>Roboto</vt:lpstr>
      <vt:lpstr>Roboto Cn</vt:lpstr>
      <vt:lpstr>Segoe UI</vt:lpstr>
      <vt:lpstr>Wingdings</vt:lpstr>
      <vt:lpstr>Office Theme</vt:lpstr>
      <vt:lpstr>2_Office Theme</vt:lpstr>
      <vt:lpstr>GOOGLE DATA STUDIO An Introduction.</vt:lpstr>
      <vt:lpstr>Introduction</vt:lpstr>
      <vt:lpstr>Introduction</vt:lpstr>
      <vt:lpstr>Overview of GDS</vt:lpstr>
      <vt:lpstr>Getting started with GDS (1/2)</vt:lpstr>
      <vt:lpstr>Getting started with GDS (2/2)</vt:lpstr>
      <vt:lpstr>Adding data sources</vt:lpstr>
      <vt:lpstr>Adding data sources (2/2)</vt:lpstr>
      <vt:lpstr>Editing Connections</vt:lpstr>
      <vt:lpstr>Editing Connections</vt:lpstr>
      <vt:lpstr>Building your report</vt:lpstr>
      <vt:lpstr>Taking it Further:</vt:lpstr>
      <vt:lpstr>Taking it Further:</vt:lpstr>
      <vt:lpstr>Taking it Further:</vt:lpstr>
      <vt:lpstr>Taking it Further:</vt:lpstr>
      <vt:lpstr>Formatting Cells (Skill 2 Visual)</vt:lpstr>
      <vt:lpstr>Taking it Further:</vt:lpstr>
      <vt:lpstr>Taking it Further:</vt:lpstr>
      <vt:lpstr>Taking it Further: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(Event)</dc:title>
  <dc:creator>USER</dc:creator>
  <cp:lastModifiedBy>martyns nwaokocha</cp:lastModifiedBy>
  <cp:revision>139</cp:revision>
  <dcterms:created xsi:type="dcterms:W3CDTF">2017-04-05T17:45:55Z</dcterms:created>
  <dcterms:modified xsi:type="dcterms:W3CDTF">2017-07-20T16:09:35Z</dcterms:modified>
</cp:coreProperties>
</file>