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3" r:id="rId3"/>
    <p:sldId id="265" r:id="rId4"/>
    <p:sldId id="267" r:id="rId5"/>
    <p:sldId id="266" r:id="rId6"/>
    <p:sldId id="283" r:id="rId7"/>
    <p:sldId id="286" r:id="rId8"/>
    <p:sldId id="287" r:id="rId9"/>
    <p:sldId id="309" r:id="rId10"/>
    <p:sldId id="288" r:id="rId11"/>
    <p:sldId id="273" r:id="rId12"/>
    <p:sldId id="289" r:id="rId13"/>
    <p:sldId id="290" r:id="rId14"/>
    <p:sldId id="292" r:id="rId15"/>
    <p:sldId id="262" r:id="rId16"/>
    <p:sldId id="285" r:id="rId17"/>
    <p:sldId id="293" r:id="rId18"/>
    <p:sldId id="295" r:id="rId19"/>
    <p:sldId id="303" r:id="rId20"/>
    <p:sldId id="296" r:id="rId21"/>
    <p:sldId id="310" r:id="rId22"/>
    <p:sldId id="304" r:id="rId23"/>
    <p:sldId id="305" r:id="rId24"/>
    <p:sldId id="306" r:id="rId25"/>
    <p:sldId id="307" r:id="rId26"/>
    <p:sldId id="308" r:id="rId27"/>
    <p:sldId id="299" r:id="rId28"/>
    <p:sldId id="300" r:id="rId29"/>
    <p:sldId id="301" r:id="rId30"/>
    <p:sldId id="297" r:id="rId31"/>
    <p:sldId id="302" r:id="rId32"/>
    <p:sldId id="298" r:id="rId33"/>
    <p:sldId id="28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EAA"/>
    <a:srgbClr val="7FB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4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5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编译器标准都遵照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制定的浮点数表示法来进行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float,double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运算。这种结构是一种科学计数法，用符号、指数和尾数来表示，底数定为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即把一个浮点数表示为尾数乘以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的指数次方再添上符号。下面是具体的规格：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0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C/C++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编译器标准都遵照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制定的浮点数表示法来进行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float,double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运算。这种结构是一种科学计数法，用符号、指数和尾数来表示，底数定为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即把一个浮点数表示为尾数乘以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的指数次方再添上符号。下面是具体的规格：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70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8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问题求解与实践  </a:t>
            </a:r>
            <a:r>
              <a:rPr lang="zh-CN" altLang="en-US" sz="2800" dirty="0"/>
              <a:t>习题课一</a:t>
            </a:r>
            <a:endParaRPr lang="zh-CN" altLang="en-US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23172" y="5963115"/>
            <a:ext cx="7886700" cy="604299"/>
          </a:xfrm>
        </p:spPr>
        <p:txBody>
          <a:bodyPr/>
          <a:lstStyle/>
          <a:p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FAA9EF-FBFC-4D55-83B9-E17C0129A7B7}"/>
              </a:ext>
            </a:extLst>
          </p:cNvPr>
          <p:cNvSpPr/>
          <p:nvPr/>
        </p:nvSpPr>
        <p:spPr>
          <a:xfrm>
            <a:off x="0" y="1192144"/>
            <a:ext cx="564645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if(a.dot&amp;&amp;b.dot){</a:t>
            </a:r>
            <a:r>
              <a:rPr lang="en-US" altLang="zh-CN" dirty="0" err="1">
                <a:latin typeface="Arial Unicode MS"/>
              </a:rPr>
              <a:t>cout</a:t>
            </a:r>
            <a:r>
              <a:rPr lang="en-US" altLang="zh-CN" dirty="0">
                <a:latin typeface="Arial Unicode MS"/>
              </a:rPr>
              <a:t>&lt;&lt;“</a:t>
            </a:r>
            <a:r>
              <a:rPr lang="en-US" altLang="zh-CN" dirty="0" err="1">
                <a:latin typeface="Arial Unicode MS"/>
              </a:rPr>
              <a:t>error”;exit</a:t>
            </a:r>
            <a:r>
              <a:rPr lang="en-US" altLang="zh-CN" dirty="0">
                <a:latin typeface="Arial Unicode MS"/>
              </a:rPr>
              <a:t>(0);}//</a:t>
            </a:r>
            <a:r>
              <a:rPr lang="zh-CN" altLang="en-US" dirty="0">
                <a:latin typeface="Arial Unicode MS"/>
              </a:rPr>
              <a:t>小数除法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if(!</a:t>
            </a:r>
            <a:r>
              <a:rPr lang="en-US" altLang="zh-CN" dirty="0" err="1">
                <a:latin typeface="Arial Unicode MS"/>
              </a:rPr>
              <a:t>b.num</a:t>
            </a:r>
            <a:r>
              <a:rPr lang="en-US" altLang="zh-CN" dirty="0">
                <a:latin typeface="Arial Unicode MS"/>
              </a:rPr>
              <a:t>[0]&amp;&amp;</a:t>
            </a:r>
            <a:r>
              <a:rPr lang="en-US" altLang="zh-CN" dirty="0" err="1">
                <a:latin typeface="Arial Unicode MS"/>
              </a:rPr>
              <a:t>b.num.size</a:t>
            </a:r>
            <a:r>
              <a:rPr lang="en-US" altLang="zh-CN" dirty="0">
                <a:latin typeface="Arial Unicode MS"/>
              </a:rPr>
              <a:t>()==1){</a:t>
            </a:r>
            <a:r>
              <a:rPr lang="en-US" altLang="zh-CN" dirty="0" err="1">
                <a:latin typeface="Arial Unicode MS"/>
              </a:rPr>
              <a:t>cout</a:t>
            </a:r>
            <a:r>
              <a:rPr lang="en-US" altLang="zh-CN" dirty="0">
                <a:latin typeface="Arial Unicode MS"/>
              </a:rPr>
              <a:t>&lt;&lt;"</a:t>
            </a:r>
            <a:r>
              <a:rPr lang="en-US" altLang="zh-CN" dirty="0" err="1">
                <a:latin typeface="Arial Unicode MS"/>
              </a:rPr>
              <a:t>error";exit</a:t>
            </a:r>
            <a:r>
              <a:rPr lang="en-US" altLang="zh-CN" dirty="0">
                <a:latin typeface="Arial Unicode MS"/>
              </a:rPr>
              <a:t>(0);}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Number c; 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c.flag</a:t>
            </a:r>
            <a:r>
              <a:rPr lang="en-US" altLang="zh-CN" dirty="0">
                <a:latin typeface="Arial Unicode MS"/>
              </a:rPr>
              <a:t>=!(</a:t>
            </a:r>
            <a:r>
              <a:rPr lang="en-US" altLang="zh-CN" dirty="0" err="1">
                <a:latin typeface="Arial Unicode MS"/>
              </a:rPr>
              <a:t>a.flag^b.flag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if(a.dot&lt;b.dot)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=1;i&lt;=</a:t>
            </a:r>
            <a:r>
              <a:rPr lang="en-US" altLang="zh-CN" dirty="0" err="1">
                <a:latin typeface="Arial Unicode MS"/>
              </a:rPr>
              <a:t>b.dot-a.dot;i</a:t>
            </a:r>
            <a:r>
              <a:rPr lang="en-US" altLang="zh-CN" dirty="0">
                <a:latin typeface="Arial Unicode MS"/>
              </a:rPr>
              <a:t>++)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</a:t>
            </a:r>
            <a:r>
              <a:rPr lang="en-US" altLang="zh-CN" dirty="0" err="1">
                <a:latin typeface="Arial Unicode MS"/>
              </a:rPr>
              <a:t>a.num.push_back</a:t>
            </a:r>
            <a:r>
              <a:rPr lang="en-US" altLang="zh-CN" dirty="0">
                <a:latin typeface="Arial Unicode MS"/>
              </a:rPr>
              <a:t>(0);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a.dot=b.dot=0; } //</a:t>
            </a:r>
            <a:r>
              <a:rPr lang="zh-CN" altLang="en-US" dirty="0">
                <a:latin typeface="Arial Unicode MS"/>
              </a:rPr>
              <a:t>除法小数补位（虽不用支持小数除法）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else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a.dot-=b.dot;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b.dot=0;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c.dot</a:t>
            </a:r>
            <a:r>
              <a:rPr lang="en-US" altLang="zh-CN" dirty="0">
                <a:latin typeface="Arial Unicode MS"/>
              </a:rPr>
              <a:t>=(</a:t>
            </a:r>
            <a:r>
              <a:rPr lang="en-US" altLang="zh-CN" dirty="0" err="1">
                <a:latin typeface="Arial Unicode MS"/>
              </a:rPr>
              <a:t>a.num.size</a:t>
            </a:r>
            <a:r>
              <a:rPr lang="en-US" altLang="zh-CN" dirty="0">
                <a:latin typeface="Arial Unicode MS"/>
              </a:rPr>
              <a:t>()-a.dot)-(</a:t>
            </a:r>
            <a:r>
              <a:rPr lang="en-US" altLang="zh-CN" dirty="0" err="1">
                <a:latin typeface="Arial Unicode MS"/>
              </a:rPr>
              <a:t>b.num.size</a:t>
            </a:r>
            <a:r>
              <a:rPr lang="en-US" altLang="zh-CN" dirty="0">
                <a:latin typeface="Arial Unicode MS"/>
              </a:rPr>
              <a:t>()-b.dot)+1;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b.flag</a:t>
            </a:r>
            <a:r>
              <a:rPr lang="en-US" altLang="zh-CN" dirty="0">
                <a:latin typeface="Arial Unicode MS"/>
              </a:rPr>
              <a:t>=1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;   //11/2 2-1+1=2 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Arial Unicode MS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5.5 3-2=1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Number d[10];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d[0].</a:t>
            </a:r>
            <a:r>
              <a:rPr lang="en-US" altLang="zh-CN" dirty="0" err="1">
                <a:latin typeface="Arial Unicode MS"/>
              </a:rPr>
              <a:t>num.push_back</a:t>
            </a:r>
            <a:r>
              <a:rPr lang="en-US" altLang="zh-CN" dirty="0">
                <a:latin typeface="Arial Unicode MS"/>
              </a:rPr>
              <a:t>(0);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=1;i&lt;=9;i++)d[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]=plus(</a:t>
            </a:r>
            <a:r>
              <a:rPr lang="en-US" altLang="zh-CN" dirty="0" err="1">
                <a:latin typeface="Arial Unicode MS"/>
              </a:rPr>
              <a:t>b,d</a:t>
            </a:r>
            <a:r>
              <a:rPr lang="en-US" altLang="zh-CN" dirty="0">
                <a:latin typeface="Arial Unicode MS"/>
              </a:rPr>
              <a:t>[i-1]);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被除数乘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0-9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存在数组中  后序用于获得商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Number e;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int l=</a:t>
            </a:r>
            <a:r>
              <a:rPr lang="en-US" altLang="zh-CN" dirty="0" err="1">
                <a:latin typeface="Arial Unicode MS"/>
              </a:rPr>
              <a:t>a.num.size</a:t>
            </a:r>
            <a:r>
              <a:rPr lang="en-US" altLang="zh-CN" dirty="0">
                <a:latin typeface="Arial Unicode MS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a.num.resize</a:t>
            </a:r>
            <a:r>
              <a:rPr lang="en-US" altLang="zh-CN" dirty="0">
                <a:latin typeface="Arial Unicode MS"/>
              </a:rPr>
              <a:t>(140,0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);//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改变长度 添加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2A097E-8290-45AF-B9B9-C1917183E7BF}"/>
              </a:ext>
            </a:extLst>
          </p:cNvPr>
          <p:cNvSpPr txBox="1"/>
          <p:nvPr/>
        </p:nvSpPr>
        <p:spPr>
          <a:xfrm>
            <a:off x="319294" y="744914"/>
            <a:ext cx="614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Unicode MS"/>
              </a:rPr>
              <a:t>Number Expression::</a:t>
            </a:r>
            <a:r>
              <a:rPr lang="en-US" altLang="zh-CN" b="1" dirty="0">
                <a:solidFill>
                  <a:srgbClr val="FF0000"/>
                </a:solidFill>
                <a:latin typeface="Arial Unicode MS"/>
              </a:rPr>
              <a:t>div</a:t>
            </a:r>
            <a:r>
              <a:rPr lang="en-US" altLang="zh-CN" b="1" dirty="0">
                <a:latin typeface="Arial Unicode MS"/>
              </a:rPr>
              <a:t>(Number </a:t>
            </a:r>
            <a:r>
              <a:rPr lang="en-US" altLang="zh-CN" b="1" dirty="0" err="1">
                <a:latin typeface="Arial Unicode MS"/>
              </a:rPr>
              <a:t>a,Number</a:t>
            </a:r>
            <a:r>
              <a:rPr lang="en-US" altLang="zh-CN" b="1" dirty="0">
                <a:latin typeface="Arial Unicode MS"/>
              </a:rPr>
              <a:t> b)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A27C51-5B09-4FEB-925C-609C5280C04F}"/>
              </a:ext>
            </a:extLst>
          </p:cNvPr>
          <p:cNvSpPr txBox="1"/>
          <p:nvPr/>
        </p:nvSpPr>
        <p:spPr>
          <a:xfrm>
            <a:off x="5379118" y="935663"/>
            <a:ext cx="387800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 err="1">
                <a:latin typeface="Arial Unicode MS"/>
              </a:rPr>
              <a:t>e.num.assign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a.num.begin</a:t>
            </a:r>
            <a:r>
              <a:rPr lang="en-US" altLang="zh-CN" dirty="0">
                <a:latin typeface="Arial Unicode MS"/>
              </a:rPr>
              <a:t>(),</a:t>
            </a:r>
            <a:r>
              <a:rPr lang="en-US" altLang="zh-CN" dirty="0" err="1">
                <a:latin typeface="Arial Unicode MS"/>
              </a:rPr>
              <a:t>a.num.begin</a:t>
            </a:r>
            <a:r>
              <a:rPr lang="en-US" altLang="zh-CN" dirty="0">
                <a:latin typeface="Arial Unicode MS"/>
              </a:rPr>
              <a:t>()+</a:t>
            </a:r>
            <a:r>
              <a:rPr lang="en-US" altLang="zh-CN" dirty="0" err="1">
                <a:latin typeface="Arial Unicode MS"/>
              </a:rPr>
              <a:t>b.num.size</a:t>
            </a:r>
            <a:r>
              <a:rPr lang="en-US" altLang="zh-CN" dirty="0">
                <a:latin typeface="Arial Unicode MS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=0;i&lt;=130;i++)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int j=9;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for(;j&gt;=0;j--)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if(</a:t>
            </a:r>
            <a:r>
              <a:rPr lang="en-US" altLang="zh-CN" dirty="0" err="1">
                <a:latin typeface="Arial Unicode MS"/>
              </a:rPr>
              <a:t>cmp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e,d</a:t>
            </a:r>
            <a:r>
              <a:rPr lang="en-US" altLang="zh-CN" dirty="0">
                <a:latin typeface="Arial Unicode MS"/>
              </a:rPr>
              <a:t>[j]))break;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if(j&lt;0)j=0;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e=sub(</a:t>
            </a:r>
            <a:r>
              <a:rPr lang="en-US" altLang="zh-CN" dirty="0" err="1">
                <a:latin typeface="Arial Unicode MS"/>
              </a:rPr>
              <a:t>e,d</a:t>
            </a:r>
            <a:r>
              <a:rPr lang="en-US" altLang="zh-CN" dirty="0">
                <a:latin typeface="Arial Unicode MS"/>
              </a:rPr>
              <a:t>[j]);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得出商数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j 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余数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e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c.num.push_back</a:t>
            </a:r>
            <a:r>
              <a:rPr lang="en-US" altLang="zh-CN" dirty="0">
                <a:latin typeface="Arial Unicode MS"/>
              </a:rPr>
              <a:t>(j);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e.num.push_back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a.num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b.num.size</a:t>
            </a:r>
            <a:r>
              <a:rPr lang="en-US" altLang="zh-CN" dirty="0">
                <a:latin typeface="Arial Unicode MS"/>
              </a:rPr>
              <a:t>()+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]);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尾部插入数据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e.check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();//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把余数头部的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去掉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</a:t>
            </a:r>
            <a:r>
              <a:rPr lang="en-US" altLang="zh-CN" dirty="0" err="1">
                <a:latin typeface="Arial Unicode MS"/>
              </a:rPr>
              <a:t>b.num.size</a:t>
            </a:r>
            <a:r>
              <a:rPr lang="en-US" altLang="zh-CN" dirty="0">
                <a:latin typeface="Arial Unicode MS"/>
              </a:rPr>
              <a:t>()+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&gt;=l&amp;&amp;</a:t>
            </a:r>
            <a:r>
              <a:rPr lang="en-US" altLang="zh-CN" dirty="0" err="1">
                <a:latin typeface="Arial Unicode MS"/>
              </a:rPr>
              <a:t>e.num.size</a:t>
            </a:r>
            <a:r>
              <a:rPr lang="en-US" altLang="zh-CN" dirty="0">
                <a:latin typeface="Arial Unicode MS"/>
              </a:rPr>
              <a:t>()==1&amp;&amp;!</a:t>
            </a:r>
            <a:r>
              <a:rPr lang="en-US" altLang="zh-CN" dirty="0" err="1">
                <a:latin typeface="Arial Unicode MS"/>
              </a:rPr>
              <a:t>e.num</a:t>
            </a:r>
            <a:r>
              <a:rPr lang="en-US" altLang="zh-CN" dirty="0">
                <a:latin typeface="Arial Unicode MS"/>
              </a:rPr>
              <a:t>[0])break;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已经能整除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c.dot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c.num.size</a:t>
            </a:r>
            <a:r>
              <a:rPr lang="en-US" altLang="zh-CN" dirty="0">
                <a:latin typeface="Arial Unicode MS"/>
              </a:rPr>
              <a:t>()-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c.dot</a:t>
            </a:r>
            <a:r>
              <a:rPr lang="en-US" altLang="zh-CN" dirty="0">
                <a:latin typeface="Arial Unicode MS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return c;   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A4BBC5-0B57-4190-9191-74DE1833648D}"/>
              </a:ext>
            </a:extLst>
          </p:cNvPr>
          <p:cNvSpPr txBox="1"/>
          <p:nvPr/>
        </p:nvSpPr>
        <p:spPr>
          <a:xfrm>
            <a:off x="2198729" y="3717999"/>
            <a:ext cx="313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输出的整数位位数 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2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AF2129-EDE7-4E56-A7E4-405F7EBD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8" y="914114"/>
            <a:ext cx="4209410" cy="5710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E2DC5A-59CE-42AE-A86C-88A3BD50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114"/>
            <a:ext cx="4480791" cy="45900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4C05E2-D12C-479B-A07C-47BB694ED203}"/>
              </a:ext>
            </a:extLst>
          </p:cNvPr>
          <p:cNvSpPr txBox="1"/>
          <p:nvPr/>
        </p:nvSpPr>
        <p:spPr>
          <a:xfrm>
            <a:off x="2280679" y="190089"/>
            <a:ext cx="657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代码二  </a:t>
            </a:r>
          </a:p>
        </p:txBody>
      </p:sp>
    </p:spTree>
    <p:extLst>
      <p:ext uri="{BB962C8B-B14F-4D97-AF65-F5344CB8AC3E}">
        <p14:creationId xmlns:p14="http://schemas.microsoft.com/office/powerpoint/2010/main" val="235243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B05841-78C4-406B-A650-9AACCA60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5" y="709127"/>
            <a:ext cx="4074903" cy="35104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57A546-FDB0-4925-8382-81BD6B85A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95" y="4293772"/>
            <a:ext cx="3935042" cy="25642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05F0B0-6AF2-4AFA-8108-CC632829B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904" y="709127"/>
            <a:ext cx="4297701" cy="38862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0358C0-DEFF-41B4-9841-4EFEF8431F47}"/>
              </a:ext>
            </a:extLst>
          </p:cNvPr>
          <p:cNvSpPr txBox="1"/>
          <p:nvPr/>
        </p:nvSpPr>
        <p:spPr>
          <a:xfrm>
            <a:off x="5411754" y="5361210"/>
            <a:ext cx="408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 Black" panose="020B0A04020102020204" pitchFamily="34" charset="0"/>
              </a:rPr>
              <a:t>输入处理与加减处理</a:t>
            </a:r>
          </a:p>
        </p:txBody>
      </p:sp>
    </p:spTree>
    <p:extLst>
      <p:ext uri="{BB962C8B-B14F-4D97-AF65-F5344CB8AC3E}">
        <p14:creationId xmlns:p14="http://schemas.microsoft.com/office/powerpoint/2010/main" val="6713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8DB09-93AF-4961-9316-C73434C4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09734"/>
            <a:ext cx="4004870" cy="294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B0DED8-21FB-4F6C-9224-2CAA7392A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878" y="909734"/>
            <a:ext cx="4167304" cy="52624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CF1C47-B1F8-4A2F-9A90-45EED8092CBB}"/>
              </a:ext>
            </a:extLst>
          </p:cNvPr>
          <p:cNvSpPr txBox="1"/>
          <p:nvPr/>
        </p:nvSpPr>
        <p:spPr>
          <a:xfrm>
            <a:off x="1464906" y="4904010"/>
            <a:ext cx="408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 Black" panose="020B0A04020102020204" pitchFamily="34" charset="0"/>
              </a:rPr>
              <a:t>乘法与除法</a:t>
            </a:r>
          </a:p>
        </p:txBody>
      </p:sp>
    </p:spTree>
    <p:extLst>
      <p:ext uri="{BB962C8B-B14F-4D97-AF65-F5344CB8AC3E}">
        <p14:creationId xmlns:p14="http://schemas.microsoft.com/office/powerpoint/2010/main" val="289208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04800" y="1638894"/>
            <a:ext cx="8561387" cy="1066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编写程序实现一元多项式的除法计算，并输出计算后的商式多项式与余式多项式，多项式系数为整数或小数（精确度为小数点后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`4`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一元多项式除法（第二周）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F00C7-739E-4E4F-9F7F-E4BF8BB679F6}"/>
              </a:ext>
            </a:extLst>
          </p:cNvPr>
          <p:cNvSpPr txBox="1"/>
          <p:nvPr/>
        </p:nvSpPr>
        <p:spPr>
          <a:xfrm>
            <a:off x="304800" y="2489489"/>
            <a:ext cx="8561387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输出多项式最高次项系数注意处理，结果也应四位小数，例如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1x^2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1.0000x^2;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存在其他项且常数为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时常数项省略，而非输出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+0.0000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，当输出仅为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时应输出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未除尽应使用小数截取方法保留四位小数，而非四舍五入；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被除式为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，应报错；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66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228870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的数值采用浮点数表示法计算：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双精度数值运算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1245050-0F2C-4F6E-9A00-18ED4DFED583}"/>
              </a:ext>
            </a:extLst>
          </p:cNvPr>
          <p:cNvSpPr/>
          <p:nvPr/>
        </p:nvSpPr>
        <p:spPr>
          <a:xfrm>
            <a:off x="686536" y="2258322"/>
            <a:ext cx="7555104" cy="10142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8C6455-3D47-4FD9-A9B3-73BC713CDDE4}"/>
              </a:ext>
            </a:extLst>
          </p:cNvPr>
          <p:cNvSpPr txBox="1"/>
          <p:nvPr/>
        </p:nvSpPr>
        <p:spPr>
          <a:xfrm>
            <a:off x="915135" y="2233387"/>
            <a:ext cx="7555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符号位，指数位，尾数位 （指数的底数为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把一个浮点数表示为尾数乘以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的指数次方再添上符号。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0FE0A97-3F56-48E9-A890-83EEC95DEC8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429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402791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2026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86587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4841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8309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阶码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尾数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0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float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0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double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57161"/>
                  </a:ext>
                </a:extLst>
              </a:tr>
            </a:tbl>
          </a:graphicData>
        </a:graphic>
      </p:graphicFrame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890FD54E-B868-4FB7-9201-F88D9EAEBC91}"/>
              </a:ext>
            </a:extLst>
          </p:cNvPr>
          <p:cNvSpPr txBox="1">
            <a:spLocks/>
          </p:cNvSpPr>
          <p:nvPr/>
        </p:nvSpPr>
        <p:spPr>
          <a:xfrm>
            <a:off x="512070" y="4541520"/>
            <a:ext cx="8228870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854C6C-AC11-4EBE-BEDA-ABE64138B418}"/>
              </a:ext>
            </a:extLst>
          </p:cNvPr>
          <p:cNvSpPr txBox="1"/>
          <p:nvPr/>
        </p:nvSpPr>
        <p:spPr>
          <a:xfrm>
            <a:off x="140508" y="5072896"/>
            <a:ext cx="897199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0.125(10) 0.001(2)  0.125*2=0.25(0) 0.25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2=0.5(0) 0.5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2=1.0(1)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0.9(10)  0.111001..(2)  0.9*2=1.8(1) 0.8*2=1.6(1) 0.6*2=1.2(1) 0.2*2=0.4(0)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………..</a:t>
            </a: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82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86003" y="2845922"/>
            <a:ext cx="9057997" cy="38023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38414.4(10) =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1001011000001110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.01101010101010101010101010 (2)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科学记数法为：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1.001……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次方。指数为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 由于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位，指数可以为负，为了便于计算，规定都先加上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15+1023=1038 </a:t>
            </a:r>
            <a:r>
              <a:rPr lang="zh-CN" altLang="en-US" dirty="0"/>
              <a:t>二进制表示为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10000001110 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正数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类型记作：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10000001110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0010110000011100110101010101   010101010101010101010101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双精度数值运算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DE6520-5FF2-4826-A079-7DBF30861A9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69767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402791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2026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865871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4841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8309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阶码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尾数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0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float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0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double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F6EAA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3F6EA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57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8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303758-4992-44D0-8CDE-C89EC5973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62304"/>
              </p:ext>
            </p:extLst>
          </p:nvPr>
        </p:nvGraphicFramePr>
        <p:xfrm>
          <a:off x="95677" y="1741323"/>
          <a:ext cx="4267200" cy="4576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52">
                  <a:extLst>
                    <a:ext uri="{9D8B030D-6E8A-4147-A177-3AD203B41FA5}">
                      <a16:colId xmlns:a16="http://schemas.microsoft.com/office/drawing/2014/main" val="1402614952"/>
                    </a:ext>
                  </a:extLst>
                </a:gridCol>
                <a:gridCol w="1948307">
                  <a:extLst>
                    <a:ext uri="{9D8B030D-6E8A-4147-A177-3AD203B41FA5}">
                      <a16:colId xmlns:a16="http://schemas.microsoft.com/office/drawing/2014/main" val="3593299255"/>
                    </a:ext>
                  </a:extLst>
                </a:gridCol>
                <a:gridCol w="1988841">
                  <a:extLst>
                    <a:ext uri="{9D8B030D-6E8A-4147-A177-3AD203B41FA5}">
                      <a16:colId xmlns:a16="http://schemas.microsoft.com/office/drawing/2014/main" val="1819246463"/>
                    </a:ext>
                  </a:extLst>
                </a:gridCol>
              </a:tblGrid>
              <a:tr h="3698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预期输出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4983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2x^2-5x-1</a:t>
                      </a:r>
                    </a:p>
                    <a:p>
                      <a:pPr algn="ctr"/>
                      <a:r>
                        <a:rPr lang="en-US" altLang="zh-CN" dirty="0"/>
                        <a:t>x-3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2.0000x+1.0000</a:t>
                      </a:r>
                    </a:p>
                    <a:p>
                      <a:pPr algn="ctr"/>
                      <a:r>
                        <a:rPr lang="en-US" altLang="zh-CN" dirty="0"/>
                        <a:t>2.0000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22254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3x^4-2x^3+7x+9</a:t>
                      </a:r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error</a:t>
                      </a:r>
                    </a:p>
                    <a:p>
                      <a:pPr algn="ctr"/>
                      <a:r>
                        <a:rPr lang="en-US" altLang="zh-CN" dirty="0"/>
                        <a:t>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42787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x^8+2x^7+2x^6+2x^5+2x^4+2x^3+2x^2+2x+1</a:t>
                      </a:r>
                    </a:p>
                    <a:p>
                      <a:pPr algn="ctr"/>
                      <a:r>
                        <a:rPr lang="en-US" altLang="zh-CN" dirty="0"/>
                        <a:t>x^7+x^6+x^5+x^4+x^3+x^2+x+1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1.0000x+1.0000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56671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1923x^3+1461x^2+4293x+12</a:t>
                      </a:r>
                    </a:p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x^5+3x^4+x^3+2x^2+4x+5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0.0000</a:t>
                      </a:r>
                    </a:p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1923.0000x^3+1461.0000x^2+4293.0000x+12.0000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216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20C1B7-1CFF-4638-84EE-BE9E2FEB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64051"/>
              </p:ext>
            </p:extLst>
          </p:nvPr>
        </p:nvGraphicFramePr>
        <p:xfrm>
          <a:off x="4400198" y="1733743"/>
          <a:ext cx="4703633" cy="2564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36">
                  <a:extLst>
                    <a:ext uri="{9D8B030D-6E8A-4147-A177-3AD203B41FA5}">
                      <a16:colId xmlns:a16="http://schemas.microsoft.com/office/drawing/2014/main" val="1402614952"/>
                    </a:ext>
                  </a:extLst>
                </a:gridCol>
                <a:gridCol w="2043845">
                  <a:extLst>
                    <a:ext uri="{9D8B030D-6E8A-4147-A177-3AD203B41FA5}">
                      <a16:colId xmlns:a16="http://schemas.microsoft.com/office/drawing/2014/main" val="3593299255"/>
                    </a:ext>
                  </a:extLst>
                </a:gridCol>
                <a:gridCol w="2192252">
                  <a:extLst>
                    <a:ext uri="{9D8B030D-6E8A-4147-A177-3AD203B41FA5}">
                      <a16:colId xmlns:a16="http://schemas.microsoft.com/office/drawing/2014/main" val="1819246463"/>
                    </a:ext>
                  </a:extLst>
                </a:gridCol>
              </a:tblGrid>
              <a:tr h="3698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预期输出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4983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x^4+3x^3+x^2+1</a:t>
                      </a:r>
                    </a:p>
                    <a:p>
                      <a:pPr algn="ctr"/>
                      <a:r>
                        <a:rPr lang="en-US" altLang="zh-CN"/>
                        <a:t>x^4+3x^3+x^2+1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1.0000</a:t>
                      </a:r>
                    </a:p>
                    <a:p>
                      <a:pPr algn="ctr"/>
                      <a:r>
                        <a:rPr lang="en-US" altLang="zh-CN" dirty="0"/>
                        <a:t>0.0000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22254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x^5+2x^4+x^3+</a:t>
                      </a:r>
                    </a:p>
                    <a:p>
                      <a:pPr algn="ctr"/>
                      <a:r>
                        <a:rPr lang="en-US" altLang="zh-CN" dirty="0"/>
                        <a:t>3x^2+3</a:t>
                      </a:r>
                    </a:p>
                    <a:p>
                      <a:pPr algn="ctr"/>
                      <a:r>
                        <a:rPr lang="en-US" altLang="zh-CN" dirty="0"/>
                        <a:t>x^3+3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1.0000x^2+2.0000x+1.0000</a:t>
                      </a:r>
                    </a:p>
                    <a:p>
                      <a:pPr algn="ctr"/>
                      <a:r>
                        <a:rPr lang="en-US" altLang="zh-CN" dirty="0"/>
                        <a:t>-6.0000x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无常数项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42787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x^3-3x^2-x-1</a:t>
                      </a:r>
                    </a:p>
                    <a:p>
                      <a:pPr algn="ctr"/>
                      <a:r>
                        <a:rPr lang="en-US" altLang="zh-CN" dirty="0"/>
                        <a:t>3x^2-2x+1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0.3333x-0.7777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-2.8888x-0.2222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5667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63C878-A86E-41B3-B5B1-B87BF9F5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17650"/>
              </p:ext>
            </p:extLst>
          </p:nvPr>
        </p:nvGraphicFramePr>
        <p:xfrm>
          <a:off x="5145757" y="4861596"/>
          <a:ext cx="34447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258">
                  <a:extLst>
                    <a:ext uri="{9D8B030D-6E8A-4147-A177-3AD203B41FA5}">
                      <a16:colId xmlns:a16="http://schemas.microsoft.com/office/drawing/2014/main" val="3097838198"/>
                    </a:ext>
                  </a:extLst>
                </a:gridCol>
                <a:gridCol w="1148258">
                  <a:extLst>
                    <a:ext uri="{9D8B030D-6E8A-4147-A177-3AD203B41FA5}">
                      <a16:colId xmlns:a16="http://schemas.microsoft.com/office/drawing/2014/main" val="1401088727"/>
                    </a:ext>
                  </a:extLst>
                </a:gridCol>
                <a:gridCol w="1148258">
                  <a:extLst>
                    <a:ext uri="{9D8B030D-6E8A-4147-A177-3AD203B41FA5}">
                      <a16:colId xmlns:a16="http://schemas.microsoft.com/office/drawing/2014/main" val="1799303364"/>
                    </a:ext>
                  </a:extLst>
                </a:gridCol>
              </a:tblGrid>
              <a:tr h="305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60-99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8765"/>
                  </a:ext>
                </a:extLst>
              </a:tr>
              <a:tr h="305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3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FAA9EF-FBFC-4D55-83B9-E17C0129A7B7}"/>
              </a:ext>
            </a:extLst>
          </p:cNvPr>
          <p:cNvSpPr/>
          <p:nvPr/>
        </p:nvSpPr>
        <p:spPr>
          <a:xfrm>
            <a:off x="93307" y="3296983"/>
            <a:ext cx="56464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class Polynomial</a:t>
            </a: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private: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double rat[1000];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int size;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public: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Polynomial(){</a:t>
            </a:r>
            <a:r>
              <a:rPr lang="en-US" altLang="zh-CN" dirty="0" err="1">
                <a:latin typeface="Arial Unicode MS"/>
              </a:rPr>
              <a:t>memset</a:t>
            </a:r>
            <a:r>
              <a:rPr lang="en-US" altLang="zh-CN" dirty="0">
                <a:latin typeface="Arial Unicode MS"/>
              </a:rPr>
              <a:t>(rat,0,sizeof rat);size=0;}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void get(string s);</a:t>
            </a:r>
            <a:endParaRPr lang="zh-CN" altLang="en-US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    </a:t>
            </a:r>
            <a:r>
              <a:rPr lang="en-US" altLang="zh-CN" dirty="0">
                <a:latin typeface="Arial Unicode MS"/>
              </a:rPr>
              <a:t>void </a:t>
            </a:r>
            <a:r>
              <a:rPr lang="en-US" altLang="zh-CN" dirty="0" err="1">
                <a:latin typeface="Arial Unicode MS"/>
              </a:rPr>
              <a:t>getind</a:t>
            </a:r>
            <a:r>
              <a:rPr lang="en-US" altLang="zh-CN" dirty="0">
                <a:latin typeface="Arial Unicode MS"/>
              </a:rPr>
              <a:t>(string </a:t>
            </a:r>
            <a:r>
              <a:rPr lang="en-US" altLang="zh-CN" dirty="0" err="1">
                <a:latin typeface="Arial Unicode MS"/>
              </a:rPr>
              <a:t>s,int</a:t>
            </a:r>
            <a:r>
              <a:rPr lang="en-US" altLang="zh-CN" dirty="0">
                <a:latin typeface="Arial Unicode MS"/>
              </a:rPr>
              <a:t> &amp;</a:t>
            </a:r>
            <a:r>
              <a:rPr lang="en-US" altLang="zh-CN" dirty="0" err="1">
                <a:latin typeface="Arial Unicode MS"/>
              </a:rPr>
              <a:t>i,double</a:t>
            </a:r>
            <a:r>
              <a:rPr lang="en-US" altLang="zh-CN" dirty="0">
                <a:latin typeface="Arial Unicode MS"/>
              </a:rPr>
              <a:t> </a:t>
            </a:r>
            <a:r>
              <a:rPr lang="en-US" altLang="zh-CN" dirty="0" err="1">
                <a:latin typeface="Arial Unicode MS"/>
              </a:rPr>
              <a:t>now,int</a:t>
            </a:r>
            <a:r>
              <a:rPr lang="en-US" altLang="zh-CN" dirty="0">
                <a:latin typeface="Arial Unicode MS"/>
              </a:rPr>
              <a:t> flag);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void print();</a:t>
            </a:r>
            <a:endParaRPr lang="zh-CN" altLang="en-US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    </a:t>
            </a:r>
            <a:r>
              <a:rPr lang="en-US" altLang="zh-CN" dirty="0">
                <a:latin typeface="Arial Unicode MS"/>
              </a:rPr>
              <a:t>void div(Polynomial b);</a:t>
            </a:r>
            <a:endParaRPr lang="zh-CN" altLang="en-US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};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类中成员 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78FCFC-0E58-44A5-AB25-F2E557D7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833" y="1350817"/>
            <a:ext cx="3352800" cy="2324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C876DC-4810-4214-9872-46C3EB8E0606}"/>
              </a:ext>
            </a:extLst>
          </p:cNvPr>
          <p:cNvSpPr txBox="1"/>
          <p:nvPr/>
        </p:nvSpPr>
        <p:spPr>
          <a:xfrm>
            <a:off x="5526833" y="8453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多项式符号中出现的字符类型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398470-4CB5-4FA2-9034-3880B140A043}"/>
              </a:ext>
            </a:extLst>
          </p:cNvPr>
          <p:cNvSpPr/>
          <p:nvPr/>
        </p:nvSpPr>
        <p:spPr>
          <a:xfrm>
            <a:off x="5023697" y="3870671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main{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string s1,s2;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</a:t>
            </a:r>
            <a:r>
              <a:rPr lang="en-US" altLang="zh-CN" dirty="0" err="1">
                <a:latin typeface="Arial Unicode MS"/>
              </a:rPr>
              <a:t>getline</a:t>
            </a:r>
            <a:r>
              <a:rPr lang="en-US" altLang="zh-CN" dirty="0">
                <a:latin typeface="Arial Unicode MS"/>
              </a:rPr>
              <a:t>(cin,s1);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</a:t>
            </a:r>
            <a:r>
              <a:rPr lang="en-US" altLang="zh-CN" dirty="0" err="1">
                <a:latin typeface="Arial Unicode MS"/>
              </a:rPr>
              <a:t>getline</a:t>
            </a:r>
            <a:r>
              <a:rPr lang="en-US" altLang="zh-CN" dirty="0">
                <a:latin typeface="Arial Unicode MS"/>
              </a:rPr>
              <a:t>(cin,s2);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Polynomial </a:t>
            </a:r>
            <a:r>
              <a:rPr lang="en-US" altLang="zh-CN" dirty="0" err="1">
                <a:latin typeface="Arial Unicode MS"/>
              </a:rPr>
              <a:t>a,b</a:t>
            </a:r>
            <a:r>
              <a:rPr lang="en-US" altLang="zh-CN" dirty="0">
                <a:latin typeface="Arial Unicode MS"/>
              </a:rPr>
              <a:t>;//</a:t>
            </a:r>
            <a:r>
              <a:rPr lang="en-US" altLang="zh-CN" dirty="0" err="1">
                <a:latin typeface="Arial Unicode MS"/>
              </a:rPr>
              <a:t>a,b</a:t>
            </a:r>
            <a:r>
              <a:rPr lang="zh-CN" altLang="en-US" dirty="0">
                <a:latin typeface="Arial Unicode MS"/>
              </a:rPr>
              <a:t>类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</a:t>
            </a:r>
            <a:r>
              <a:rPr lang="en-US" altLang="zh-CN" dirty="0" err="1">
                <a:latin typeface="Arial Unicode MS"/>
              </a:rPr>
              <a:t>a.get</a:t>
            </a:r>
            <a:r>
              <a:rPr lang="en-US" altLang="zh-CN" dirty="0">
                <a:latin typeface="Arial Unicode MS"/>
              </a:rPr>
              <a:t>(s1);//</a:t>
            </a:r>
            <a:r>
              <a:rPr lang="zh-CN" altLang="en-US" dirty="0">
                <a:latin typeface="Arial Unicode MS"/>
              </a:rPr>
              <a:t>处理字符串整理多项式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</a:t>
            </a:r>
            <a:r>
              <a:rPr lang="en-US" altLang="zh-CN" dirty="0" err="1">
                <a:latin typeface="Arial Unicode MS"/>
              </a:rPr>
              <a:t>b.get</a:t>
            </a:r>
            <a:r>
              <a:rPr lang="en-US" altLang="zh-CN" dirty="0">
                <a:latin typeface="Arial Unicode MS"/>
              </a:rPr>
              <a:t>(s2);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</a:t>
            </a:r>
            <a:r>
              <a:rPr lang="en-US" altLang="zh-CN" dirty="0" err="1">
                <a:latin typeface="Arial Unicode MS"/>
              </a:rPr>
              <a:t>a.div</a:t>
            </a:r>
            <a:r>
              <a:rPr lang="en-US" altLang="zh-CN" dirty="0">
                <a:latin typeface="Arial Unicode MS"/>
              </a:rPr>
              <a:t>(b);//</a:t>
            </a:r>
            <a:r>
              <a:rPr lang="zh-CN" altLang="en-US" dirty="0">
                <a:latin typeface="Arial Unicode MS"/>
              </a:rPr>
              <a:t>多项式除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}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1CB7BD9-0289-4D13-BBDB-3589D4F6348D}"/>
              </a:ext>
            </a:extLst>
          </p:cNvPr>
          <p:cNvSpPr/>
          <p:nvPr/>
        </p:nvSpPr>
        <p:spPr>
          <a:xfrm>
            <a:off x="870858" y="752072"/>
            <a:ext cx="3422846" cy="23241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double rat [n]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为指数数值</a:t>
            </a:r>
            <a:endParaRPr lang="en-US" altLang="zh-CN" b="1" dirty="0">
              <a:solidFill>
                <a:schemeClr val="tx1"/>
              </a:solidFill>
              <a:latin typeface="Arial Unicode MS"/>
              <a:ea typeface="华文宋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rat[n]</a:t>
            </a:r>
            <a:r>
              <a:rPr lang="zh-CN" altLang="en-US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为指数对应项系数的值</a:t>
            </a:r>
            <a:endParaRPr lang="en-US" altLang="zh-CN" b="1" dirty="0">
              <a:solidFill>
                <a:schemeClr val="tx1"/>
              </a:solidFill>
              <a:latin typeface="Arial Unicode MS"/>
              <a:ea typeface="华文宋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size</a:t>
            </a:r>
            <a:r>
              <a:rPr lang="zh-CN" altLang="en-US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为多项式最大指数值</a:t>
            </a:r>
          </a:p>
        </p:txBody>
      </p:sp>
    </p:spTree>
    <p:extLst>
      <p:ext uri="{BB962C8B-B14F-4D97-AF65-F5344CB8AC3E}">
        <p14:creationId xmlns:p14="http://schemas.microsoft.com/office/powerpoint/2010/main" val="366603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FAA9EF-FBFC-4D55-83B9-E17C0129A7B7}"/>
              </a:ext>
            </a:extLst>
          </p:cNvPr>
          <p:cNvSpPr/>
          <p:nvPr/>
        </p:nvSpPr>
        <p:spPr>
          <a:xfrm>
            <a:off x="0" y="610136"/>
            <a:ext cx="564645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void Polynomial::get(string s)</a:t>
            </a:r>
            <a:r>
              <a:rPr lang="en-US" altLang="zh-CN" dirty="0">
                <a:latin typeface="Arial Unicode MS"/>
              </a:rPr>
              <a:t>{    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int </a:t>
            </a:r>
            <a:r>
              <a:rPr lang="en-US" altLang="zh-CN" dirty="0" err="1">
                <a:latin typeface="Arial Unicode MS"/>
              </a:rPr>
              <a:t>len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s.length</a:t>
            </a:r>
            <a:r>
              <a:rPr lang="en-US" altLang="zh-CN" dirty="0">
                <a:latin typeface="Arial Unicode MS"/>
              </a:rPr>
              <a:t>(),flag=1,ind;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double now=0;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第一个数不符合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- 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数字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否则报错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if(s[0]!='-'&amp;&amp;check(s[0])!=1&amp;&amp;check(s[0])!=2)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=0;i&lt;</a:t>
            </a:r>
            <a:r>
              <a:rPr lang="en-US" altLang="zh-CN" dirty="0" err="1">
                <a:latin typeface="Arial Unicode MS"/>
              </a:rPr>
              <a:t>len;i</a:t>
            </a:r>
            <a:r>
              <a:rPr lang="en-US" altLang="zh-CN" dirty="0">
                <a:latin typeface="Arial Unicode MS"/>
              </a:rPr>
              <a:t>++)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int f=check(s[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if(!f)Exit();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        if(f==2){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            if(check(s[i+1])==1)Exit();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           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getind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(s,i,1,flag);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if(f==1)    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now=0;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while((f=check(s[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]))==1)  </a:t>
            </a:r>
            <a:r>
              <a:rPr lang="en-US" altLang="zh-CN" dirty="0">
                <a:solidFill>
                  <a:srgbClr val="92D050"/>
                </a:solidFill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        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计算系数的整数部分 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               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now=now*10+s[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]-48;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++;  </a:t>
            </a:r>
            <a:r>
              <a:rPr lang="en-US" altLang="zh-CN" dirty="0">
                <a:solidFill>
                  <a:srgbClr val="92D050"/>
                </a:solidFill>
                <a:latin typeface="Arial Unicode MS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if(f==5)            </a:t>
            </a: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        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计算包括小数后的的系数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               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++;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double r=0.1;</a:t>
            </a:r>
          </a:p>
          <a:p>
            <a:pPr>
              <a:lnSpc>
                <a:spcPts val="2000"/>
              </a:lnSpc>
            </a:pPr>
            <a:endParaRPr lang="en-US" altLang="zh-CN" dirty="0">
              <a:solidFill>
                <a:srgbClr val="FF0000"/>
              </a:solidFill>
              <a:latin typeface="Arial Unicode M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78FCFC-0E58-44A5-AB25-F2E557D7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4005461"/>
            <a:ext cx="3488577" cy="241821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7F5C596-EA47-4D6C-AA19-FEF7003C3022}"/>
              </a:ext>
            </a:extLst>
          </p:cNvPr>
          <p:cNvSpPr/>
          <p:nvPr/>
        </p:nvSpPr>
        <p:spPr>
          <a:xfrm>
            <a:off x="4282751" y="646416"/>
            <a:ext cx="5646454" cy="676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while((f=check(s[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]))==1)  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    now+=r*(s[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]-48);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    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++;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    r/=10;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//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仅有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的表示也报错 如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1.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if(!f||r==0.1)Exit();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</a:t>
            </a:r>
            <a:r>
              <a:rPr lang="en-US" altLang="zh-CN" dirty="0">
                <a:latin typeface="Arial Unicode MS"/>
              </a:rPr>
              <a:t> }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错误处理小数后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^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. 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如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3.2.1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错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3^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错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if(!f||f==4||f==5)Exit();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if(f!=2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)//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\0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的情况 常数项等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ind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 Unicode MS"/>
              </a:rPr>
              <a:t>                rat[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Arial Unicode MS"/>
              </a:rPr>
              <a:t>ind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 Unicode MS"/>
              </a:rPr>
              <a:t>]+=now*flag; //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 Unicode MS"/>
              </a:rPr>
              <a:t>整理多项式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size=max(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size,ind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// =2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为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的情况 计算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ind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值与对应系数值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else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latin typeface="Arial Unicode MS"/>
              </a:rPr>
              <a:t>getind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s,i,now,flag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if(f==3)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    if(s[</a:t>
            </a:r>
            <a:r>
              <a:rPr lang="en-US" altLang="zh-CN" dirty="0" err="1">
                <a:solidFill>
                  <a:schemeClr val="accent1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]==‘-’)flag=-1;//</a:t>
            </a:r>
            <a:r>
              <a:rPr lang="zh-CN" altLang="en-US" dirty="0">
                <a:solidFill>
                  <a:schemeClr val="accent1"/>
                </a:solidFill>
                <a:latin typeface="Arial Unicode MS"/>
              </a:rPr>
              <a:t>用于定计算系数正负</a:t>
            </a:r>
            <a:endParaRPr lang="en-US" altLang="zh-CN" dirty="0">
              <a:solidFill>
                <a:schemeClr val="accent1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    else flag=1;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    if((f=check(s[i+1]))!=1&amp;&amp;f!=2)Exit();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}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FBFB58-17FB-4130-87E7-3B396572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9" y="1152922"/>
            <a:ext cx="3488577" cy="24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1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04800" y="1638894"/>
            <a:ext cx="8561387" cy="127967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定义和实现一个数类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`Number`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和一个表达式类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`Expression`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，支持实现任意两个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`Number`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类实例的加减乘除操作，其中加减乘除操作符定义为：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`&lt;+&gt;`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`&lt;-&gt;`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`&lt;*&gt;`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`&lt;/&gt;`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，计算规则符合一般的数学计算法则。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表达式计算（第一周）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F00C7-739E-4E4F-9F7F-E4BF8BB679F6}"/>
              </a:ext>
            </a:extLst>
          </p:cNvPr>
          <p:cNvSpPr txBox="1"/>
          <p:nvPr/>
        </p:nvSpPr>
        <p:spPr>
          <a:xfrm>
            <a:off x="416665" y="2714017"/>
            <a:ext cx="856138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数字精度，输入与输出数字长度不超过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含负号、小数点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整数前无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，小数后末尾无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只写为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计算规则与错误字符判定； 被除数为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，出现空格*￥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#@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题目中不支持小数相除；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F08493-8175-4602-944B-31B1BC4A1377}"/>
              </a:ext>
            </a:extLst>
          </p:cNvPr>
          <p:cNvSpPr/>
          <p:nvPr/>
        </p:nvSpPr>
        <p:spPr>
          <a:xfrm>
            <a:off x="148073" y="770074"/>
            <a:ext cx="891469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void Polynomial::</a:t>
            </a:r>
            <a:r>
              <a:rPr lang="en-US" altLang="zh-CN" b="1" dirty="0" err="1">
                <a:solidFill>
                  <a:srgbClr val="FF0000"/>
                </a:solidFill>
                <a:latin typeface="Arial Unicode MS"/>
              </a:rPr>
              <a:t>getind</a:t>
            </a:r>
            <a:r>
              <a:rPr lang="en-US" altLang="zh-CN" b="1" dirty="0">
                <a:latin typeface="Arial Unicode MS"/>
              </a:rPr>
              <a:t>(string </a:t>
            </a:r>
            <a:r>
              <a:rPr lang="en-US" altLang="zh-CN" b="1" dirty="0" err="1">
                <a:latin typeface="Arial Unicode MS"/>
              </a:rPr>
              <a:t>s,int</a:t>
            </a:r>
            <a:r>
              <a:rPr lang="en-US" altLang="zh-CN" b="1" dirty="0">
                <a:latin typeface="Arial Unicode MS"/>
              </a:rPr>
              <a:t> &amp;</a:t>
            </a:r>
            <a:r>
              <a:rPr lang="en-US" altLang="zh-CN" b="1" dirty="0" err="1">
                <a:latin typeface="Arial Unicode MS"/>
              </a:rPr>
              <a:t>i,double</a:t>
            </a:r>
            <a:r>
              <a:rPr lang="en-US" altLang="zh-CN" b="1" dirty="0">
                <a:latin typeface="Arial Unicode MS"/>
              </a:rPr>
              <a:t> </a:t>
            </a:r>
            <a:r>
              <a:rPr lang="en-US" altLang="zh-CN" b="1" dirty="0" err="1">
                <a:latin typeface="Arial Unicode MS"/>
              </a:rPr>
              <a:t>now,int</a:t>
            </a:r>
            <a:r>
              <a:rPr lang="en-US" altLang="zh-CN" b="1" dirty="0">
                <a:latin typeface="Arial Unicode MS"/>
              </a:rPr>
              <a:t> flag)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++;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int </a:t>
            </a:r>
            <a:r>
              <a:rPr lang="en-US" altLang="zh-CN" dirty="0" err="1">
                <a:latin typeface="Arial Unicode MS"/>
              </a:rPr>
              <a:t>ind</a:t>
            </a:r>
            <a:r>
              <a:rPr lang="en-US" altLang="zh-CN" dirty="0">
                <a:latin typeface="Arial Unicode MS"/>
              </a:rPr>
              <a:t>=0,f;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//x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后不为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^ 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只为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x 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次数为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Arial Unicode MS"/>
              </a:rPr>
              <a:t>一次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if((f=check(s[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]))!=4)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if(f!=3&amp;&amp;f!=6)Exit();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solidFill>
                  <a:schemeClr val="accent3">
                    <a:lumMod val="75000"/>
                  </a:schemeClr>
                </a:solidFill>
                <a:latin typeface="Arial Unicode MS"/>
              </a:rPr>
              <a:t>ind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 Unicode MS"/>
              </a:rPr>
              <a:t>=1</a:t>
            </a:r>
            <a:r>
              <a:rPr lang="en-US" altLang="zh-CN" dirty="0">
                <a:latin typeface="Arial Unicode MS"/>
              </a:rPr>
              <a:t>,i--;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else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{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为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x^n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ind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=n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if(!f)Exit();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++;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if(check(s[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])!=1)Exit();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while((f=check(s[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]))==1)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</a:t>
            </a:r>
            <a:r>
              <a:rPr lang="en-US" altLang="zh-CN" dirty="0" err="1">
                <a:latin typeface="Arial Unicode MS"/>
              </a:rPr>
              <a:t>ind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ind</a:t>
            </a:r>
            <a:r>
              <a:rPr lang="en-US" altLang="zh-CN" dirty="0">
                <a:latin typeface="Arial Unicode MS"/>
              </a:rPr>
              <a:t>*10+s[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]-48;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++;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--;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if(!f)Exit();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4D7951-6220-4428-9B8C-324496F51A82}"/>
              </a:ext>
            </a:extLst>
          </p:cNvPr>
          <p:cNvSpPr/>
          <p:nvPr/>
        </p:nvSpPr>
        <p:spPr>
          <a:xfrm>
            <a:off x="5379368" y="2584174"/>
            <a:ext cx="8914692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rat[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ind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]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  <a:latin typeface="Arial Unicode MS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=now*flag;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//size</a:t>
            </a:r>
            <a:r>
              <a:rPr lang="zh-CN" altLang="en-US" dirty="0">
                <a:latin typeface="Arial Unicode MS"/>
              </a:rPr>
              <a:t>为最高次次数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size=max(</a:t>
            </a:r>
            <a:r>
              <a:rPr lang="en-US" altLang="zh-CN" dirty="0" err="1">
                <a:latin typeface="Arial Unicode MS"/>
              </a:rPr>
              <a:t>size,ind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59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3B59-C883-4B8B-974E-AFB30A6C43A7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F08493-8175-4602-944B-31B1BC4A1377}"/>
              </a:ext>
            </a:extLst>
          </p:cNvPr>
          <p:cNvSpPr/>
          <p:nvPr/>
        </p:nvSpPr>
        <p:spPr>
          <a:xfrm>
            <a:off x="148073" y="770074"/>
            <a:ext cx="461277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void Polynomial::div(Polynomial b)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被除数为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0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if(!</a:t>
            </a:r>
            <a:r>
              <a:rPr lang="en-US" altLang="zh-CN" dirty="0" err="1">
                <a:latin typeface="Arial Unicode MS"/>
              </a:rPr>
              <a:t>b.size</a:t>
            </a:r>
            <a:r>
              <a:rPr lang="en-US" altLang="zh-CN" dirty="0">
                <a:latin typeface="Arial Unicode MS"/>
              </a:rPr>
              <a:t>&amp;&amp;!</a:t>
            </a:r>
            <a:r>
              <a:rPr lang="en-US" altLang="zh-CN" dirty="0" err="1">
                <a:latin typeface="Arial Unicode MS"/>
              </a:rPr>
              <a:t>b.rat</a:t>
            </a:r>
            <a:r>
              <a:rPr lang="en-US" altLang="zh-CN" dirty="0">
                <a:latin typeface="Arial Unicode MS"/>
              </a:rPr>
              <a:t>[0]){</a:t>
            </a:r>
            <a:r>
              <a:rPr lang="en-US" altLang="zh-CN" dirty="0" err="1">
                <a:latin typeface="Arial Unicode MS"/>
              </a:rPr>
              <a:t>cout</a:t>
            </a:r>
            <a:r>
              <a:rPr lang="en-US" altLang="zh-CN" dirty="0">
                <a:latin typeface="Arial Unicode MS"/>
              </a:rPr>
              <a:t>&lt;&lt;"error"&lt;&lt;</a:t>
            </a:r>
            <a:r>
              <a:rPr lang="en-US" altLang="zh-CN" dirty="0" err="1">
                <a:latin typeface="Arial Unicode MS"/>
              </a:rPr>
              <a:t>endl</a:t>
            </a:r>
            <a:r>
              <a:rPr lang="en-US" altLang="zh-CN" dirty="0">
                <a:latin typeface="Arial Unicode MS"/>
              </a:rPr>
              <a:t>&lt;&lt;"</a:t>
            </a:r>
            <a:r>
              <a:rPr lang="en-US" altLang="zh-CN" dirty="0" err="1">
                <a:latin typeface="Arial Unicode MS"/>
              </a:rPr>
              <a:t>error";exit</a:t>
            </a:r>
            <a:r>
              <a:rPr lang="en-US" altLang="zh-CN" dirty="0">
                <a:latin typeface="Arial Unicode MS"/>
              </a:rPr>
              <a:t>(0);}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Polynomial c;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</a:t>
            </a:r>
            <a:r>
              <a:rPr lang="en-US" altLang="zh-CN" dirty="0" err="1">
                <a:latin typeface="Arial Unicode MS"/>
              </a:rPr>
              <a:t>c.size</a:t>
            </a:r>
            <a:r>
              <a:rPr lang="en-US" altLang="zh-CN" dirty="0">
                <a:latin typeface="Arial Unicode MS"/>
              </a:rPr>
              <a:t>=size-</a:t>
            </a:r>
            <a:r>
              <a:rPr lang="en-US" altLang="zh-CN" dirty="0" err="1">
                <a:latin typeface="Arial Unicode MS"/>
              </a:rPr>
              <a:t>b.size</a:t>
            </a:r>
            <a:r>
              <a:rPr lang="en-US" altLang="zh-CN" dirty="0">
                <a:latin typeface="Arial Unicode MS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for(int 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size;i</a:t>
            </a:r>
            <a:r>
              <a:rPr lang="en-US" altLang="zh-CN" dirty="0">
                <a:latin typeface="Arial Unicode MS"/>
              </a:rPr>
              <a:t>&gt;=</a:t>
            </a:r>
            <a:r>
              <a:rPr lang="en-US" altLang="zh-CN" dirty="0" err="1">
                <a:latin typeface="Arial Unicode MS"/>
              </a:rPr>
              <a:t>b.size;i</a:t>
            </a:r>
            <a:r>
              <a:rPr lang="en-US" altLang="zh-CN" dirty="0">
                <a:latin typeface="Arial Unicode MS"/>
              </a:rPr>
              <a:t>--)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{/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/c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为商 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//rat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为余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        </a:t>
            </a:r>
            <a:r>
              <a:rPr lang="en-US" altLang="zh-CN" dirty="0">
                <a:latin typeface="Arial Unicode MS"/>
              </a:rPr>
              <a:t>double temp=</a:t>
            </a:r>
            <a:r>
              <a:rPr lang="en-US" altLang="zh-CN" dirty="0" err="1">
                <a:latin typeface="Arial Unicode MS"/>
              </a:rPr>
              <a:t>c.rat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i-b.size</a:t>
            </a:r>
            <a:r>
              <a:rPr lang="en-US" altLang="zh-CN" dirty="0">
                <a:latin typeface="Arial Unicode MS"/>
              </a:rPr>
              <a:t>]=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rat[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]/</a:t>
            </a:r>
            <a:r>
              <a:rPr lang="en-US" altLang="zh-CN" dirty="0" err="1">
                <a:latin typeface="Arial Unicode MS"/>
              </a:rPr>
              <a:t>b.rat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b.size</a:t>
            </a:r>
            <a:r>
              <a:rPr lang="en-US" altLang="zh-CN" dirty="0">
                <a:latin typeface="Arial Unicode MS"/>
              </a:rPr>
              <a:t>];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for(int j=0;j&lt;=</a:t>
            </a:r>
            <a:r>
              <a:rPr lang="en-US" altLang="zh-CN" dirty="0" err="1">
                <a:latin typeface="Arial Unicode MS"/>
              </a:rPr>
              <a:t>b.size;j</a:t>
            </a:r>
            <a:r>
              <a:rPr lang="en-US" altLang="zh-CN" dirty="0">
                <a:latin typeface="Arial Unicode MS"/>
              </a:rPr>
              <a:t>++)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{    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余式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            </a:t>
            </a:r>
            <a:r>
              <a:rPr lang="en-US" altLang="zh-CN" dirty="0">
                <a:latin typeface="Arial Unicode MS"/>
              </a:rPr>
              <a:t>rat[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-j]-=temp*</a:t>
            </a:r>
            <a:r>
              <a:rPr lang="en-US" altLang="zh-CN" dirty="0" err="1">
                <a:latin typeface="Arial Unicode MS"/>
              </a:rPr>
              <a:t>b.rat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b.size</a:t>
            </a:r>
            <a:r>
              <a:rPr lang="en-US" altLang="zh-CN" dirty="0">
                <a:latin typeface="Arial Unicode MS"/>
              </a:rPr>
              <a:t>-j];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</a:t>
            </a:r>
            <a:r>
              <a:rPr lang="en-US" altLang="zh-CN" dirty="0" err="1">
                <a:latin typeface="Arial Unicode MS"/>
              </a:rPr>
              <a:t>c.print</a:t>
            </a:r>
            <a:r>
              <a:rPr lang="en-US" altLang="zh-CN" dirty="0">
                <a:latin typeface="Arial Unicode MS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puts("");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print();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4E5038-8252-44D9-94DF-3EBE2A9B7044}"/>
              </a:ext>
            </a:extLst>
          </p:cNvPr>
          <p:cNvSpPr/>
          <p:nvPr/>
        </p:nvSpPr>
        <p:spPr>
          <a:xfrm>
            <a:off x="4835818" y="770074"/>
            <a:ext cx="4308182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void Polynomial::print()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bool 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flag=0</a:t>
            </a:r>
            <a:r>
              <a:rPr lang="en-US" altLang="zh-CN" dirty="0">
                <a:latin typeface="Arial Unicode MS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size;i</a:t>
            </a:r>
            <a:r>
              <a:rPr lang="en-US" altLang="zh-CN" dirty="0">
                <a:latin typeface="Arial Unicode MS"/>
              </a:rPr>
              <a:t>&gt;=0;i--)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{//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处理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0.0000343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的情况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    </a:t>
            </a:r>
            <a:r>
              <a:rPr lang="en-US" altLang="zh-CN" dirty="0">
                <a:latin typeface="Arial Unicode MS"/>
              </a:rPr>
              <a:t>if(abs(rat[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])&lt;0.0001)continue;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首次为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flag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0 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且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rat[]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自带符号为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double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if(rat[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]&gt;0&amp;&amp;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flag</a:t>
            </a:r>
            <a:r>
              <a:rPr lang="en-US" altLang="zh-CN" dirty="0">
                <a:latin typeface="Arial Unicode MS"/>
              </a:rPr>
              <a:t>)</a:t>
            </a:r>
            <a:r>
              <a:rPr lang="en-US" altLang="zh-CN" dirty="0" err="1">
                <a:latin typeface="Arial Unicode MS"/>
              </a:rPr>
              <a:t>putchar</a:t>
            </a:r>
            <a:r>
              <a:rPr lang="en-US" altLang="zh-CN" dirty="0">
                <a:latin typeface="Arial Unicode MS"/>
              </a:rPr>
              <a:t>('+');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int x=rat[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]*10000;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rat[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]=x/10000.0;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("%.4lf",</a:t>
            </a:r>
            <a:r>
              <a:rPr lang="en-US" altLang="zh-CN" dirty="0">
                <a:latin typeface="Arial Unicode MS"/>
              </a:rPr>
              <a:t>rat[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)</a:t>
            </a:r>
            <a:r>
              <a:rPr lang="en-US" altLang="zh-CN" dirty="0" err="1">
                <a:latin typeface="Arial Unicode MS"/>
              </a:rPr>
              <a:t>putchar</a:t>
            </a:r>
            <a:r>
              <a:rPr lang="en-US" altLang="zh-CN" dirty="0">
                <a:latin typeface="Arial Unicode MS"/>
              </a:rPr>
              <a:t>('x');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&gt;1)</a:t>
            </a:r>
            <a:r>
              <a:rPr lang="en-US" altLang="zh-CN" dirty="0" err="1">
                <a:latin typeface="Arial Unicode MS"/>
              </a:rPr>
              <a:t>printf</a:t>
            </a:r>
            <a:r>
              <a:rPr lang="en-US" altLang="zh-CN" dirty="0">
                <a:latin typeface="Arial Unicode MS"/>
              </a:rPr>
              <a:t>("^%d",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flag=1;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处理仅输出常数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的情况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if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(!flag){</a:t>
            </a:r>
            <a:r>
              <a:rPr lang="en-US" altLang="zh-CN" dirty="0" err="1">
                <a:latin typeface="Arial Unicode MS"/>
              </a:rPr>
              <a:t>printf</a:t>
            </a:r>
            <a:r>
              <a:rPr lang="en-US" altLang="zh-CN" dirty="0">
                <a:latin typeface="Arial Unicode MS"/>
              </a:rPr>
              <a:t>("0.0000");return;}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0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BEBDC2-EBCB-4280-B0B7-0F55567D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499" y="767086"/>
            <a:ext cx="4620501" cy="37251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71C1ED-41D9-44E0-A5F8-E16F9CCD6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28" y="4702629"/>
            <a:ext cx="2890692" cy="20378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08A8B9-A0F5-4669-BDE8-DDE4BBBFBFA5}"/>
              </a:ext>
            </a:extLst>
          </p:cNvPr>
          <p:cNvSpPr/>
          <p:nvPr/>
        </p:nvSpPr>
        <p:spPr>
          <a:xfrm>
            <a:off x="158620" y="767086"/>
            <a:ext cx="4572000" cy="44525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main{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string str1, str2;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</a:t>
            </a:r>
            <a:r>
              <a:rPr lang="en-US" altLang="zh-CN" dirty="0" err="1">
                <a:latin typeface="Arial Unicode MS"/>
              </a:rPr>
              <a:t>getline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cin</a:t>
            </a:r>
            <a:r>
              <a:rPr lang="en-US" altLang="zh-CN" dirty="0">
                <a:latin typeface="Arial Unicode MS"/>
              </a:rPr>
              <a:t>, str1);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</a:t>
            </a:r>
            <a:r>
              <a:rPr lang="en-US" altLang="zh-CN" dirty="0" err="1">
                <a:latin typeface="Arial Unicode MS"/>
              </a:rPr>
              <a:t>getline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cin</a:t>
            </a:r>
            <a:r>
              <a:rPr lang="en-US" altLang="zh-CN" dirty="0">
                <a:latin typeface="Arial Unicode MS"/>
              </a:rPr>
              <a:t>, str2);</a:t>
            </a:r>
          </a:p>
          <a:p>
            <a:pPr>
              <a:lnSpc>
                <a:spcPts val="2000"/>
              </a:lnSpc>
            </a:pP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try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Polynomial expr1(str1), expr2(str2), </a:t>
            </a:r>
            <a:r>
              <a:rPr lang="en-US" altLang="zh-CN" dirty="0" err="1">
                <a:latin typeface="Arial Unicode MS"/>
              </a:rPr>
              <a:t>ans</a:t>
            </a:r>
            <a:r>
              <a:rPr lang="en-US" altLang="zh-CN" dirty="0">
                <a:latin typeface="Arial Unicode MS"/>
              </a:rPr>
              <a:t>,  remain;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tie(</a:t>
            </a:r>
            <a:r>
              <a:rPr lang="en-US" altLang="zh-CN" dirty="0" err="1">
                <a:latin typeface="Arial Unicode MS"/>
              </a:rPr>
              <a:t>ans</a:t>
            </a:r>
            <a:r>
              <a:rPr lang="en-US" altLang="zh-CN" dirty="0">
                <a:latin typeface="Arial Unicode MS"/>
              </a:rPr>
              <a:t>, remain) = expr1.devide(expr2);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</a:t>
            </a:r>
            <a:r>
              <a:rPr lang="en-US" altLang="zh-CN" dirty="0" err="1">
                <a:latin typeface="Arial Unicode MS"/>
              </a:rPr>
              <a:t>ans.print</a:t>
            </a:r>
            <a:r>
              <a:rPr lang="en-US" altLang="zh-CN" dirty="0">
                <a:latin typeface="Arial Unicode MS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</a:t>
            </a:r>
            <a:r>
              <a:rPr lang="en-US" altLang="zh-CN" dirty="0" err="1">
                <a:latin typeface="Arial Unicode MS"/>
              </a:rPr>
              <a:t>cout</a:t>
            </a:r>
            <a:r>
              <a:rPr lang="en-US" altLang="zh-CN" dirty="0">
                <a:latin typeface="Arial Unicode MS"/>
              </a:rPr>
              <a:t>&lt;&lt;</a:t>
            </a:r>
            <a:r>
              <a:rPr lang="en-US" altLang="zh-CN" dirty="0" err="1">
                <a:latin typeface="Arial Unicode MS"/>
              </a:rPr>
              <a:t>endl</a:t>
            </a:r>
            <a:r>
              <a:rPr lang="en-US" altLang="zh-CN" dirty="0">
                <a:latin typeface="Arial Unicode MS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</a:t>
            </a:r>
            <a:r>
              <a:rPr lang="en-US" altLang="zh-CN" dirty="0" err="1">
                <a:latin typeface="Arial Unicode MS"/>
              </a:rPr>
              <a:t>remain.print</a:t>
            </a:r>
            <a:r>
              <a:rPr lang="en-US" altLang="zh-CN" dirty="0">
                <a:latin typeface="Arial Unicode MS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catch (...)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	</a:t>
            </a:r>
            <a:r>
              <a:rPr lang="en-US" altLang="zh-CN" dirty="0" err="1">
                <a:latin typeface="Arial Unicode MS"/>
              </a:rPr>
              <a:t>cout</a:t>
            </a:r>
            <a:r>
              <a:rPr lang="en-US" altLang="zh-CN" dirty="0">
                <a:latin typeface="Arial Unicode MS"/>
              </a:rPr>
              <a:t> &lt;&lt; "error\</a:t>
            </a:r>
            <a:r>
              <a:rPr lang="en-US" altLang="zh-CN" dirty="0" err="1">
                <a:latin typeface="Arial Unicode MS"/>
              </a:rPr>
              <a:t>nerror</a:t>
            </a:r>
            <a:r>
              <a:rPr lang="en-US" altLang="zh-CN" dirty="0">
                <a:latin typeface="Arial Unicode MS"/>
              </a:rPr>
              <a:t>";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	}    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2C987E-71AF-451C-BE31-24CE8EB03BCD}"/>
              </a:ext>
            </a:extLst>
          </p:cNvPr>
          <p:cNvSpPr txBox="1"/>
          <p:nvPr/>
        </p:nvSpPr>
        <p:spPr>
          <a:xfrm>
            <a:off x="271487" y="5610700"/>
            <a:ext cx="30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小数处理部分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735426-B32B-4840-BC69-8C60CA9ABAD5}"/>
              </a:ext>
            </a:extLst>
          </p:cNvPr>
          <p:cNvSpPr txBox="1"/>
          <p:nvPr/>
        </p:nvSpPr>
        <p:spPr>
          <a:xfrm>
            <a:off x="2140720" y="114363"/>
            <a:ext cx="301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代码二</a:t>
            </a:r>
          </a:p>
        </p:txBody>
      </p:sp>
    </p:spTree>
    <p:extLst>
      <p:ext uri="{BB962C8B-B14F-4D97-AF65-F5344CB8AC3E}">
        <p14:creationId xmlns:p14="http://schemas.microsoft.com/office/powerpoint/2010/main" val="437819235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B28469-7E4E-4E89-86FB-4226276B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74" y="731772"/>
            <a:ext cx="3762375" cy="6010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D523AE-EB94-4DAD-87D4-AFA657C8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53" y="731772"/>
            <a:ext cx="3552825" cy="2819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B32342-419B-49E7-8398-CEA138EE2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53" y="3648269"/>
            <a:ext cx="3552825" cy="29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27459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E8F851-9947-4772-AD42-D9F114E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790477"/>
            <a:ext cx="66008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955"/>
      </p:ext>
    </p:extLst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DBB4A5-480A-427E-B2CF-DB06463B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3" y="910318"/>
            <a:ext cx="3439303" cy="5429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2391EF-ECC9-445B-95C6-F4374847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53155"/>
            <a:ext cx="39719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8739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622309-95A2-4197-BCCF-49D4F5B2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55" y="0"/>
            <a:ext cx="4184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7121"/>
      </p:ext>
    </p:extLst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04800" y="1638894"/>
            <a:ext cx="8561387" cy="1066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编写程序实现对一元多项式的化简，求导以及求值。多项式系数为整数或小数，小数精度为小数点后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`4`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位（直接截位方式），浮点数数据类型设定为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`double`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一元多项式求导（第二周）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F00C7-739E-4E4F-9F7F-E4BF8BB679F6}"/>
              </a:ext>
            </a:extLst>
          </p:cNvPr>
          <p:cNvSpPr txBox="1"/>
          <p:nvPr/>
        </p:nvSpPr>
        <p:spPr>
          <a:xfrm>
            <a:off x="304800" y="2489489"/>
            <a:ext cx="8561387" cy="446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化简多项式，系数均为小数点后四位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求出导函数；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求出导函数函数值；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非法字符判断；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小数的截位 可以通过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to_string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将其转换为字符串并进行截位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判断是否需要补小数位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                             也可通过：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CE72C6-9101-4156-BDFF-D8153440FEA7}"/>
              </a:ext>
            </a:extLst>
          </p:cNvPr>
          <p:cNvSpPr/>
          <p:nvPr/>
        </p:nvSpPr>
        <p:spPr>
          <a:xfrm>
            <a:off x="5546518" y="5021541"/>
            <a:ext cx="3319669" cy="13705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zh-CN" dirty="0">
                <a:latin typeface="Arial Unicode MS"/>
              </a:rPr>
              <a:t>    int x=(double)rat[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]*10000;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Arial Unicode MS"/>
              </a:rPr>
              <a:t>        rat[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 = x/10000.0;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("%.4lf", </a:t>
            </a:r>
            <a:r>
              <a:rPr lang="en-US" altLang="zh-CN" dirty="0">
                <a:latin typeface="Arial Unicode MS"/>
              </a:rPr>
              <a:t>rat[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 ); </a:t>
            </a:r>
          </a:p>
        </p:txBody>
      </p:sp>
    </p:spTree>
    <p:extLst>
      <p:ext uri="{BB962C8B-B14F-4D97-AF65-F5344CB8AC3E}">
        <p14:creationId xmlns:p14="http://schemas.microsoft.com/office/powerpoint/2010/main" val="2247847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303758-4992-44D0-8CDE-C89EC5973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34346"/>
              </p:ext>
            </p:extLst>
          </p:nvPr>
        </p:nvGraphicFramePr>
        <p:xfrm>
          <a:off x="196925" y="1705797"/>
          <a:ext cx="8750149" cy="4941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52">
                  <a:extLst>
                    <a:ext uri="{9D8B030D-6E8A-4147-A177-3AD203B41FA5}">
                      <a16:colId xmlns:a16="http://schemas.microsoft.com/office/drawing/2014/main" val="1402614952"/>
                    </a:ext>
                  </a:extLst>
                </a:gridCol>
                <a:gridCol w="2526193">
                  <a:extLst>
                    <a:ext uri="{9D8B030D-6E8A-4147-A177-3AD203B41FA5}">
                      <a16:colId xmlns:a16="http://schemas.microsoft.com/office/drawing/2014/main" val="3593299255"/>
                    </a:ext>
                  </a:extLst>
                </a:gridCol>
                <a:gridCol w="5893904">
                  <a:extLst>
                    <a:ext uri="{9D8B030D-6E8A-4147-A177-3AD203B41FA5}">
                      <a16:colId xmlns:a16="http://schemas.microsoft.com/office/drawing/2014/main" val="1819246463"/>
                    </a:ext>
                  </a:extLst>
                </a:gridCol>
              </a:tblGrid>
              <a:tr h="3698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预期输出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4983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3x+5?</a:t>
                      </a:r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非法字符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error</a:t>
                      </a:r>
                    </a:p>
                    <a:p>
                      <a:pPr algn="ctr"/>
                      <a:r>
                        <a:rPr lang="en-US" altLang="zh-CN" dirty="0"/>
                        <a:t>error </a:t>
                      </a:r>
                    </a:p>
                    <a:p>
                      <a:pPr algn="ctr"/>
                      <a:r>
                        <a:rPr lang="en-US" altLang="zh-CN" dirty="0"/>
                        <a:t>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22254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3x+4x+5x^2+1</a:t>
                      </a:r>
                    </a:p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5.0000x^2+7.0000x+1.0000</a:t>
                      </a:r>
                    </a:p>
                    <a:p>
                      <a:pPr algn="ctr"/>
                      <a:r>
                        <a:rPr lang="en-US" altLang="zh-CN" dirty="0"/>
                        <a:t>10.0000x+7.0000</a:t>
                      </a:r>
                    </a:p>
                    <a:p>
                      <a:pPr algn="ctr"/>
                      <a:r>
                        <a:rPr lang="en-US" altLang="zh-CN" dirty="0"/>
                        <a:t>1.7500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42787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3x+2+5.1</a:t>
                      </a:r>
                    </a:p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合并多项式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3.0000x+7.1000</a:t>
                      </a:r>
                    </a:p>
                    <a:p>
                      <a:pPr algn="ctr"/>
                      <a:r>
                        <a:rPr lang="en-US" altLang="zh-CN" dirty="0"/>
                        <a:t>3.0000</a:t>
                      </a:r>
                    </a:p>
                    <a:p>
                      <a:pPr algn="ctr"/>
                      <a:r>
                        <a:rPr lang="en-US" altLang="zh-CN" dirty="0"/>
                        <a:t>10.1000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56671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3+1+3</a:t>
                      </a:r>
                    </a:p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  <a:p>
                      <a:pPr algn="ctr"/>
                      <a:r>
                        <a:rPr lang="zh-CN" altLang="en-US" dirty="0"/>
                        <a:t>（合并多项式非类）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7.0000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0.0000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7.0000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21658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6x-7x+2x^-6</a:t>
                      </a:r>
                    </a:p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  <a:p>
                      <a:pPr algn="ctr"/>
                      <a:r>
                        <a:rPr lang="zh-CN" altLang="en-US" dirty="0"/>
                        <a:t>（指数为正数）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error</a:t>
                      </a:r>
                    </a:p>
                    <a:p>
                      <a:pPr algn="ctr"/>
                      <a:r>
                        <a:rPr lang="en-US" altLang="zh-CN" dirty="0"/>
                        <a:t>error</a:t>
                      </a:r>
                    </a:p>
                    <a:p>
                      <a:pPr algn="ctr"/>
                      <a:r>
                        <a:rPr lang="en-US" altLang="zh-CN" dirty="0"/>
                        <a:t>error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15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63C878-A86E-41B3-B5B1-B87BF9F5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44195"/>
              </p:ext>
            </p:extLst>
          </p:nvPr>
        </p:nvGraphicFramePr>
        <p:xfrm>
          <a:off x="5421413" y="816940"/>
          <a:ext cx="34447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258">
                  <a:extLst>
                    <a:ext uri="{9D8B030D-6E8A-4147-A177-3AD203B41FA5}">
                      <a16:colId xmlns:a16="http://schemas.microsoft.com/office/drawing/2014/main" val="3097838198"/>
                    </a:ext>
                  </a:extLst>
                </a:gridCol>
                <a:gridCol w="1148258">
                  <a:extLst>
                    <a:ext uri="{9D8B030D-6E8A-4147-A177-3AD203B41FA5}">
                      <a16:colId xmlns:a16="http://schemas.microsoft.com/office/drawing/2014/main" val="1401088727"/>
                    </a:ext>
                  </a:extLst>
                </a:gridCol>
                <a:gridCol w="1148258">
                  <a:extLst>
                    <a:ext uri="{9D8B030D-6E8A-4147-A177-3AD203B41FA5}">
                      <a16:colId xmlns:a16="http://schemas.microsoft.com/office/drawing/2014/main" val="1799303364"/>
                    </a:ext>
                  </a:extLst>
                </a:gridCol>
              </a:tblGrid>
              <a:tr h="305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60-99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8765"/>
                  </a:ext>
                </a:extLst>
              </a:tr>
              <a:tr h="305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3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58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303758-4992-44D0-8CDE-C89EC5973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14214"/>
              </p:ext>
            </p:extLst>
          </p:nvPr>
        </p:nvGraphicFramePr>
        <p:xfrm>
          <a:off x="196925" y="1705797"/>
          <a:ext cx="8750149" cy="4941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04">
                  <a:extLst>
                    <a:ext uri="{9D8B030D-6E8A-4147-A177-3AD203B41FA5}">
                      <a16:colId xmlns:a16="http://schemas.microsoft.com/office/drawing/2014/main" val="1402614952"/>
                    </a:ext>
                  </a:extLst>
                </a:gridCol>
                <a:gridCol w="3377681">
                  <a:extLst>
                    <a:ext uri="{9D8B030D-6E8A-4147-A177-3AD203B41FA5}">
                      <a16:colId xmlns:a16="http://schemas.microsoft.com/office/drawing/2014/main" val="3593299255"/>
                    </a:ext>
                  </a:extLst>
                </a:gridCol>
                <a:gridCol w="4981564">
                  <a:extLst>
                    <a:ext uri="{9D8B030D-6E8A-4147-A177-3AD203B41FA5}">
                      <a16:colId xmlns:a16="http://schemas.microsoft.com/office/drawing/2014/main" val="1819246463"/>
                    </a:ext>
                  </a:extLst>
                </a:gridCol>
              </a:tblGrid>
              <a:tr h="3698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预期输出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4983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1+6x-5x^2+3x+2x^2+3</a:t>
                      </a:r>
                    </a:p>
                    <a:p>
                      <a:pPr algn="ctr"/>
                      <a:r>
                        <a:rPr lang="en-US" altLang="zh-CN" dirty="0"/>
                        <a:t>3.1</a:t>
                      </a:r>
                    </a:p>
                    <a:p>
                      <a:pPr algn="ctr"/>
                      <a:r>
                        <a:rPr lang="zh-CN" altLang="en-US" dirty="0"/>
                        <a:t>（多项式指数非递减化简）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-3.0000x^2+9.0000x+4.0000</a:t>
                      </a:r>
                    </a:p>
                    <a:p>
                      <a:pPr algn="ctr"/>
                      <a:r>
                        <a:rPr lang="en-US" altLang="zh-CN" dirty="0"/>
                        <a:t>-6.0000x+9.0000</a:t>
                      </a:r>
                    </a:p>
                    <a:p>
                      <a:pPr algn="ctr"/>
                      <a:r>
                        <a:rPr lang="en-US" altLang="zh-CN" dirty="0"/>
                        <a:t>3.0700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22254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3+2x^3-2x+2x^2+2x-1</a:t>
                      </a:r>
                    </a:p>
                    <a:p>
                      <a:pPr algn="ctr"/>
                      <a:r>
                        <a:rPr lang="en-US" altLang="zh-CN" dirty="0"/>
                        <a:t>3.22</a:t>
                      </a:r>
                    </a:p>
                    <a:p>
                      <a:pPr algn="ctr"/>
                      <a:r>
                        <a:rPr lang="zh-CN" altLang="en-US" dirty="0"/>
                        <a:t>（指数为正数）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error</a:t>
                      </a:r>
                    </a:p>
                    <a:p>
                      <a:pPr algn="ctr"/>
                      <a:r>
                        <a:rPr lang="en-US" altLang="zh-CN" dirty="0"/>
                        <a:t>error</a:t>
                      </a:r>
                    </a:p>
                    <a:p>
                      <a:pPr algn="ctr"/>
                      <a:r>
                        <a:rPr lang="en-US" altLang="zh-CN" dirty="0"/>
                        <a:t>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42787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3+2x^3-2x+2x^2+2x-1</a:t>
                      </a:r>
                    </a:p>
                    <a:p>
                      <a:pPr algn="ctr"/>
                      <a:r>
                        <a:rPr lang="en-US" altLang="zh-CN" dirty="0"/>
                        <a:t>3.22</a:t>
                      </a:r>
                    </a:p>
                    <a:p>
                      <a:pPr algn="ctr"/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小数求值并截位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2.0000x^3+2.0000x^2+2.0000</a:t>
                      </a:r>
                    </a:p>
                    <a:p>
                      <a:pPr algn="ctr"/>
                      <a:r>
                        <a:rPr lang="en-US" altLang="zh-CN" dirty="0"/>
                        <a:t>6.0000x^2+4.0000x</a:t>
                      </a:r>
                    </a:p>
                    <a:p>
                      <a:pPr algn="ctr"/>
                      <a:r>
                        <a:rPr lang="en-US" altLang="zh-CN" dirty="0"/>
                        <a:t>89.5092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56671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2+x-1-x</a:t>
                      </a:r>
                    </a:p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  <a:p>
                      <a:pPr algn="ctr"/>
                      <a:r>
                        <a:rPr lang="zh-CN" altLang="en-US" dirty="0"/>
                        <a:t>（导式为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的输出格式）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1.0000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0.0000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21658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3x+.....-2x</a:t>
                      </a:r>
                    </a:p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  <a:p>
                      <a:pPr algn="ctr"/>
                      <a:r>
                        <a:rPr lang="zh-CN" altLang="en-US" dirty="0"/>
                        <a:t>（非法字符）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error</a:t>
                      </a:r>
                    </a:p>
                    <a:p>
                      <a:pPr algn="ctr"/>
                      <a:r>
                        <a:rPr lang="en-US" altLang="zh-CN" dirty="0"/>
                        <a:t>error</a:t>
                      </a:r>
                    </a:p>
                    <a:p>
                      <a:pPr algn="ctr"/>
                      <a:r>
                        <a:rPr lang="en-US" altLang="zh-CN" dirty="0"/>
                        <a:t>error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0153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63C878-A86E-41B3-B5B1-B87BF9F5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15640"/>
              </p:ext>
            </p:extLst>
          </p:nvPr>
        </p:nvGraphicFramePr>
        <p:xfrm>
          <a:off x="5532117" y="816940"/>
          <a:ext cx="34447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258">
                  <a:extLst>
                    <a:ext uri="{9D8B030D-6E8A-4147-A177-3AD203B41FA5}">
                      <a16:colId xmlns:a16="http://schemas.microsoft.com/office/drawing/2014/main" val="3097838198"/>
                    </a:ext>
                  </a:extLst>
                </a:gridCol>
                <a:gridCol w="1148258">
                  <a:extLst>
                    <a:ext uri="{9D8B030D-6E8A-4147-A177-3AD203B41FA5}">
                      <a16:colId xmlns:a16="http://schemas.microsoft.com/office/drawing/2014/main" val="1401088727"/>
                    </a:ext>
                  </a:extLst>
                </a:gridCol>
                <a:gridCol w="1148258">
                  <a:extLst>
                    <a:ext uri="{9D8B030D-6E8A-4147-A177-3AD203B41FA5}">
                      <a16:colId xmlns:a16="http://schemas.microsoft.com/office/drawing/2014/main" val="1799303364"/>
                    </a:ext>
                  </a:extLst>
                </a:gridCol>
              </a:tblGrid>
              <a:tr h="305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60-99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8765"/>
                  </a:ext>
                </a:extLst>
              </a:tr>
              <a:tr h="305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3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82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303758-4992-44D0-8CDE-C89EC5973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207572"/>
              </p:ext>
            </p:extLst>
          </p:nvPr>
        </p:nvGraphicFramePr>
        <p:xfrm>
          <a:off x="201793" y="2015922"/>
          <a:ext cx="4267200" cy="406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78">
                  <a:extLst>
                    <a:ext uri="{9D8B030D-6E8A-4147-A177-3AD203B41FA5}">
                      <a16:colId xmlns:a16="http://schemas.microsoft.com/office/drawing/2014/main" val="1402614952"/>
                    </a:ext>
                  </a:extLst>
                </a:gridCol>
                <a:gridCol w="1716581">
                  <a:extLst>
                    <a:ext uri="{9D8B030D-6E8A-4147-A177-3AD203B41FA5}">
                      <a16:colId xmlns:a16="http://schemas.microsoft.com/office/drawing/2014/main" val="3593299255"/>
                    </a:ext>
                  </a:extLst>
                </a:gridCol>
                <a:gridCol w="1988841">
                  <a:extLst>
                    <a:ext uri="{9D8B030D-6E8A-4147-A177-3AD203B41FA5}">
                      <a16:colId xmlns:a16="http://schemas.microsoft.com/office/drawing/2014/main" val="1819246463"/>
                    </a:ext>
                  </a:extLst>
                </a:gridCol>
              </a:tblGrid>
              <a:tr h="3698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预期输出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4983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1234&lt;+&gt;? 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22254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1234&lt;+&gt;6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1240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42787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0.5&lt;+&gt;-0.5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56671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9…99&lt;*&gt;9…99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error(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结果超出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128)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21658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9…99&lt;-&gt;9…99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1856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9…99&lt;/&gt;9…99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03673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-4&lt;-&gt;0.5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948411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123&lt;-&gt;23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06499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23&lt;*&gt;5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93203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-4&lt;/&gt;5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2546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20C1B7-1CFF-4638-84EE-BE9E2FEB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60307"/>
              </p:ext>
            </p:extLst>
          </p:nvPr>
        </p:nvGraphicFramePr>
        <p:xfrm>
          <a:off x="4675007" y="1880796"/>
          <a:ext cx="4267200" cy="433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76">
                  <a:extLst>
                    <a:ext uri="{9D8B030D-6E8A-4147-A177-3AD203B41FA5}">
                      <a16:colId xmlns:a16="http://schemas.microsoft.com/office/drawing/2014/main" val="1402614952"/>
                    </a:ext>
                  </a:extLst>
                </a:gridCol>
                <a:gridCol w="1572583">
                  <a:extLst>
                    <a:ext uri="{9D8B030D-6E8A-4147-A177-3AD203B41FA5}">
                      <a16:colId xmlns:a16="http://schemas.microsoft.com/office/drawing/2014/main" val="3593299255"/>
                    </a:ext>
                  </a:extLst>
                </a:gridCol>
                <a:gridCol w="1988841">
                  <a:extLst>
                    <a:ext uri="{9D8B030D-6E8A-4147-A177-3AD203B41FA5}">
                      <a16:colId xmlns:a16="http://schemas.microsoft.com/office/drawing/2014/main" val="1819246463"/>
                    </a:ext>
                  </a:extLst>
                </a:gridCol>
              </a:tblGrid>
              <a:tr h="3698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预期输出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4983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-4&lt;+&gt;-0.5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22254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0.5&lt;/&gt;-0.5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error</a:t>
                      </a:r>
                      <a:r>
                        <a:rPr lang="zh-CN" altLang="en-US" dirty="0"/>
                        <a:t>（小数除法）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42787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15&lt;/&gt;3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456671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-0.9…99&lt;+&gt;</a:t>
                      </a:r>
                    </a:p>
                    <a:p>
                      <a:pPr algn="ctr"/>
                      <a:r>
                        <a:rPr lang="en-US" altLang="zh-CN" dirty="0"/>
                        <a:t>-0.0…01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而非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-1.00…000)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21658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0.5&lt;*&gt;0.5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1856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0.5&lt;-&gt;-0.5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1(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而非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1.0)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03673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-4&lt;*&gt;-0.5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948411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56&lt;/&gt;0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error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06499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-23&lt;/&gt;2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-11.5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932035"/>
                  </a:ext>
                </a:extLst>
              </a:tr>
              <a:tr h="369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-9…9&lt;+&gt;9…9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0(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而非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0.000…00)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254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B63C878-A86E-41B3-B5B1-B87BF9F55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35292"/>
              </p:ext>
            </p:extLst>
          </p:nvPr>
        </p:nvGraphicFramePr>
        <p:xfrm>
          <a:off x="4992376" y="806298"/>
          <a:ext cx="365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978381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010887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9930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60-99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3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FAA9EF-FBFC-4D55-83B9-E17C0129A7B7}"/>
              </a:ext>
            </a:extLst>
          </p:cNvPr>
          <p:cNvSpPr/>
          <p:nvPr/>
        </p:nvSpPr>
        <p:spPr>
          <a:xfrm>
            <a:off x="264367" y="3076173"/>
            <a:ext cx="5646454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class Polynomial</a:t>
            </a: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private: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double rat[1000];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int size;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double outcome;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public: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Polynomial(){</a:t>
            </a:r>
            <a:r>
              <a:rPr lang="en-US" altLang="zh-CN" dirty="0" err="1">
                <a:latin typeface="Arial Unicode MS"/>
              </a:rPr>
              <a:t>memset</a:t>
            </a:r>
            <a:r>
              <a:rPr lang="en-US" altLang="zh-CN" dirty="0">
                <a:latin typeface="Arial Unicode MS"/>
              </a:rPr>
              <a:t>(rat,0,sizeof rat);size=0;}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void get(string s);</a:t>
            </a:r>
            <a:endParaRPr lang="zh-CN" altLang="en-US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    </a:t>
            </a:r>
            <a:r>
              <a:rPr lang="en-US" altLang="zh-CN" dirty="0">
                <a:latin typeface="Arial Unicode MS"/>
              </a:rPr>
              <a:t>void </a:t>
            </a:r>
            <a:r>
              <a:rPr lang="en-US" altLang="zh-CN" dirty="0" err="1">
                <a:latin typeface="Arial Unicode MS"/>
              </a:rPr>
              <a:t>getind</a:t>
            </a:r>
            <a:r>
              <a:rPr lang="en-US" altLang="zh-CN" dirty="0">
                <a:latin typeface="Arial Unicode MS"/>
              </a:rPr>
              <a:t>(string </a:t>
            </a:r>
            <a:r>
              <a:rPr lang="en-US" altLang="zh-CN" dirty="0" err="1">
                <a:latin typeface="Arial Unicode MS"/>
              </a:rPr>
              <a:t>s,int</a:t>
            </a:r>
            <a:r>
              <a:rPr lang="en-US" altLang="zh-CN" dirty="0">
                <a:latin typeface="Arial Unicode MS"/>
              </a:rPr>
              <a:t> &amp;</a:t>
            </a:r>
            <a:r>
              <a:rPr lang="en-US" altLang="zh-CN" dirty="0" err="1">
                <a:latin typeface="Arial Unicode MS"/>
              </a:rPr>
              <a:t>i,double</a:t>
            </a:r>
            <a:r>
              <a:rPr lang="en-US" altLang="zh-CN" dirty="0">
                <a:latin typeface="Arial Unicode MS"/>
              </a:rPr>
              <a:t> </a:t>
            </a:r>
            <a:r>
              <a:rPr lang="en-US" altLang="zh-CN" dirty="0" err="1">
                <a:latin typeface="Arial Unicode MS"/>
              </a:rPr>
              <a:t>now,int</a:t>
            </a:r>
            <a:r>
              <a:rPr lang="en-US" altLang="zh-CN" dirty="0">
                <a:latin typeface="Arial Unicode MS"/>
              </a:rPr>
              <a:t> flag);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void print();</a:t>
            </a:r>
            <a:endParaRPr lang="zh-CN" altLang="en-US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void diff();</a:t>
            </a:r>
            <a:endParaRPr lang="zh-CN" altLang="en-US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    </a:t>
            </a:r>
            <a:r>
              <a:rPr lang="en-US" altLang="zh-CN" dirty="0">
                <a:latin typeface="Arial Unicode MS"/>
              </a:rPr>
              <a:t>void calc();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};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类中成员 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78FCFC-0E58-44A5-AB25-F2E557D7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833" y="1350817"/>
            <a:ext cx="3352800" cy="2324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C876DC-4810-4214-9872-46C3EB8E0606}"/>
              </a:ext>
            </a:extLst>
          </p:cNvPr>
          <p:cNvSpPr txBox="1"/>
          <p:nvPr/>
        </p:nvSpPr>
        <p:spPr>
          <a:xfrm>
            <a:off x="5526833" y="8453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多项式符号中出现的字符类型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398470-4CB5-4FA2-9034-3880B140A043}"/>
              </a:ext>
            </a:extLst>
          </p:cNvPr>
          <p:cNvSpPr/>
          <p:nvPr/>
        </p:nvSpPr>
        <p:spPr>
          <a:xfrm>
            <a:off x="5646454" y="4134535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main{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string str;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</a:t>
            </a:r>
            <a:r>
              <a:rPr lang="en-US" altLang="zh-CN" dirty="0" err="1">
                <a:latin typeface="Arial Unicode MS"/>
              </a:rPr>
              <a:t>getline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cin,str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Polynomial a;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a.get</a:t>
            </a:r>
            <a:r>
              <a:rPr lang="en-US" altLang="zh-CN" dirty="0">
                <a:latin typeface="Arial Unicode MS"/>
              </a:rPr>
              <a:t>(str);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a.calc</a:t>
            </a:r>
            <a:r>
              <a:rPr lang="en-US" altLang="zh-CN" dirty="0">
                <a:latin typeface="Arial Unicode MS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a.diff</a:t>
            </a:r>
            <a:r>
              <a:rPr lang="en-US" altLang="zh-CN" dirty="0">
                <a:latin typeface="Arial Unicode MS"/>
              </a:rPr>
              <a:t>();</a:t>
            </a:r>
          </a:p>
          <a:p>
            <a:pPr>
              <a:lnSpc>
                <a:spcPts val="2000"/>
              </a:lnSpc>
            </a:pP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}    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0F4E73-FDAE-44B0-AD27-A72AFBCE001C}"/>
              </a:ext>
            </a:extLst>
          </p:cNvPr>
          <p:cNvSpPr/>
          <p:nvPr/>
        </p:nvSpPr>
        <p:spPr>
          <a:xfrm>
            <a:off x="880189" y="739034"/>
            <a:ext cx="3185488" cy="23241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double rat [n]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为指数数值</a:t>
            </a:r>
            <a:endParaRPr lang="en-US" altLang="zh-CN" b="1" dirty="0">
              <a:solidFill>
                <a:schemeClr val="tx1"/>
              </a:solidFill>
              <a:latin typeface="Arial Unicode MS"/>
              <a:ea typeface="华文宋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rat[n]</a:t>
            </a:r>
            <a:r>
              <a:rPr lang="zh-CN" altLang="en-US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为指数对应系数的值</a:t>
            </a:r>
            <a:endParaRPr lang="en-US" altLang="zh-CN" b="1" dirty="0">
              <a:solidFill>
                <a:schemeClr val="tx1"/>
              </a:solidFill>
              <a:latin typeface="Arial Unicode MS"/>
              <a:ea typeface="华文宋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size</a:t>
            </a:r>
            <a:r>
              <a:rPr lang="zh-CN" altLang="en-US" b="1" dirty="0">
                <a:solidFill>
                  <a:schemeClr val="tx1"/>
                </a:solidFill>
                <a:latin typeface="Arial Unicode MS"/>
                <a:ea typeface="华文宋体" panose="02010600040101010101" pitchFamily="2" charset="-122"/>
              </a:rPr>
              <a:t>为多项式最大指数值</a:t>
            </a:r>
          </a:p>
        </p:txBody>
      </p:sp>
    </p:spTree>
    <p:extLst>
      <p:ext uri="{BB962C8B-B14F-4D97-AF65-F5344CB8AC3E}">
        <p14:creationId xmlns:p14="http://schemas.microsoft.com/office/powerpoint/2010/main" val="764061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FAA9EF-FBFC-4D55-83B9-E17C0129A7B7}"/>
              </a:ext>
            </a:extLst>
          </p:cNvPr>
          <p:cNvSpPr/>
          <p:nvPr/>
        </p:nvSpPr>
        <p:spPr>
          <a:xfrm>
            <a:off x="0" y="610136"/>
            <a:ext cx="564645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void Polynomial::get(string s)</a:t>
            </a:r>
            <a:r>
              <a:rPr lang="en-US" altLang="zh-CN" dirty="0">
                <a:latin typeface="Arial Unicode MS"/>
              </a:rPr>
              <a:t>{    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int </a:t>
            </a:r>
            <a:r>
              <a:rPr lang="en-US" altLang="zh-CN" dirty="0" err="1">
                <a:latin typeface="Arial Unicode MS"/>
              </a:rPr>
              <a:t>len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s.length</a:t>
            </a:r>
            <a:r>
              <a:rPr lang="en-US" altLang="zh-CN" dirty="0">
                <a:latin typeface="Arial Unicode MS"/>
              </a:rPr>
              <a:t>(),flag=1,ind;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double now=0;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第一个数不符合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- 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数字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则报错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if(s[0]!='-'&amp;&amp;check(s[0])!=1&amp;&amp;check(s[0])!=2)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=0;i&lt;</a:t>
            </a:r>
            <a:r>
              <a:rPr lang="en-US" altLang="zh-CN" dirty="0" err="1">
                <a:latin typeface="Arial Unicode MS"/>
              </a:rPr>
              <a:t>len;i</a:t>
            </a:r>
            <a:r>
              <a:rPr lang="en-US" altLang="zh-CN" dirty="0">
                <a:latin typeface="Arial Unicode MS"/>
              </a:rPr>
              <a:t>++)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        int f=check(s[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]);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        if(!f)Exit();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        if(f==2){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            if(check(s[i+1])==1)Exit();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           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getind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(s,i,1,flag);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if(f==1)    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now=0;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while((f=check(s[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]))==1)  </a:t>
            </a:r>
            <a:r>
              <a:rPr lang="en-US" altLang="zh-CN" dirty="0">
                <a:solidFill>
                  <a:srgbClr val="92D050"/>
                </a:solidFill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        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计算系数的整数部分 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               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now=now*10+s[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]-48;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++;  </a:t>
            </a:r>
            <a:r>
              <a:rPr lang="en-US" altLang="zh-CN" dirty="0">
                <a:solidFill>
                  <a:srgbClr val="92D050"/>
                </a:solidFill>
                <a:latin typeface="Arial Unicode MS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if(f==5)            </a:t>
            </a: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        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计算包括小数后的的系数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               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++;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double r=0.1;</a:t>
            </a:r>
          </a:p>
          <a:p>
            <a:pPr>
              <a:lnSpc>
                <a:spcPts val="2000"/>
              </a:lnSpc>
            </a:pPr>
            <a:endParaRPr lang="en-US" altLang="zh-CN" dirty="0">
              <a:solidFill>
                <a:srgbClr val="FF0000"/>
              </a:solidFill>
              <a:latin typeface="Arial Unicode M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F5C596-EA47-4D6C-AA19-FEF7003C3022}"/>
              </a:ext>
            </a:extLst>
          </p:cNvPr>
          <p:cNvSpPr/>
          <p:nvPr/>
        </p:nvSpPr>
        <p:spPr>
          <a:xfrm>
            <a:off x="4282751" y="646416"/>
            <a:ext cx="5646454" cy="727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while((f=check(s[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]))==1)  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    now+=r*(s[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]-48);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    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++;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    r/=10;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//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仅有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的表示也报错 如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1.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if(!f||r==0.1)Exit();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</a:t>
            </a:r>
            <a:r>
              <a:rPr lang="en-US" altLang="zh-CN" dirty="0">
                <a:latin typeface="Arial Unicode MS"/>
              </a:rPr>
              <a:t> }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错误处理小数后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^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. 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如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3.2.1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错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3^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错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if(!f||f==4||f==5)Exit();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if(f!=2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)//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\0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的情况 常数项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ind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 Unicode MS"/>
              </a:rPr>
              <a:t>                rat[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Arial Unicode MS"/>
              </a:rPr>
              <a:t>ind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 Unicode MS"/>
              </a:rPr>
              <a:t>]+=now*flag; //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Arial Unicode MS"/>
              </a:rPr>
              <a:t>整理多项式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    size=max(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size,ind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    //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为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的情况 计算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后指数部分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C00000"/>
                </a:solidFill>
                <a:latin typeface="Arial Unicode MS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else 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getind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Arial Unicode MS"/>
              </a:rPr>
              <a:t>s,i,now,flag</a:t>
            </a: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 Unicode MS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if(f==3)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    if(s[</a:t>
            </a:r>
            <a:r>
              <a:rPr lang="en-US" altLang="zh-CN" dirty="0" err="1">
                <a:solidFill>
                  <a:schemeClr val="accent1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]==‘-’)flag=-1;//</a:t>
            </a:r>
            <a:r>
              <a:rPr lang="zh-CN" altLang="en-US" dirty="0">
                <a:solidFill>
                  <a:schemeClr val="accent1"/>
                </a:solidFill>
                <a:latin typeface="Arial Unicode MS"/>
              </a:rPr>
              <a:t>用于定计算系数正负</a:t>
            </a:r>
            <a:endParaRPr lang="en-US" altLang="zh-CN" dirty="0">
              <a:solidFill>
                <a:schemeClr val="accent1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    else flag=1;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    if((f=check(s[i+1]))!=1&amp;&amp;f!=2)Exit();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/>
                </a:solidFill>
                <a:latin typeface="Arial Unicode M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33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FAA9EF-FBFC-4D55-83B9-E17C0129A7B7}"/>
              </a:ext>
            </a:extLst>
          </p:cNvPr>
          <p:cNvSpPr/>
          <p:nvPr/>
        </p:nvSpPr>
        <p:spPr>
          <a:xfrm>
            <a:off x="653144" y="834070"/>
            <a:ext cx="41987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void Polynomial::calc()</a:t>
            </a:r>
          </a:p>
          <a:p>
            <a:pPr>
              <a:lnSpc>
                <a:spcPts val="2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Arial Unicode MS"/>
              </a:rPr>
              <a:t>读取输入 计算数值</a:t>
            </a:r>
            <a:endParaRPr lang="en-US" altLang="zh-CN" b="1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double </a:t>
            </a:r>
            <a:r>
              <a:rPr lang="en-US" altLang="zh-CN" dirty="0" err="1">
                <a:latin typeface="Arial Unicode MS"/>
              </a:rPr>
              <a:t>x,now</a:t>
            </a:r>
            <a:r>
              <a:rPr lang="en-US" altLang="zh-CN" dirty="0">
                <a:latin typeface="Arial Unicode MS"/>
              </a:rPr>
              <a:t>=1;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scanf</a:t>
            </a:r>
            <a:r>
              <a:rPr lang="en-US" altLang="zh-CN" dirty="0">
                <a:latin typeface="Arial Unicode MS"/>
              </a:rPr>
              <a:t>(“%</a:t>
            </a:r>
            <a:r>
              <a:rPr lang="en-US" altLang="zh-CN" dirty="0" err="1">
                <a:latin typeface="Arial Unicode MS"/>
              </a:rPr>
              <a:t>lf</a:t>
            </a:r>
            <a:r>
              <a:rPr lang="en-US" altLang="zh-CN" dirty="0">
                <a:latin typeface="Arial Unicode MS"/>
              </a:rPr>
              <a:t>”,&amp;x); //</a:t>
            </a:r>
            <a:r>
              <a:rPr lang="zh-CN" altLang="en-US" dirty="0">
                <a:latin typeface="Arial Unicode MS"/>
              </a:rPr>
              <a:t>读入赋值数据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outcome=0;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for(int 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=0;i&lt;=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size;i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++)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    outcome+=now*rat[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];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计算数值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    now*=x;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}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6D4279-8CFE-4CEE-8DA4-07EF55204BDB}"/>
              </a:ext>
            </a:extLst>
          </p:cNvPr>
          <p:cNvSpPr/>
          <p:nvPr/>
        </p:nvSpPr>
        <p:spPr>
          <a:xfrm>
            <a:off x="5001208" y="763595"/>
            <a:ext cx="4572000" cy="57349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void Polynomial::diff()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print();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puts("");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for(int 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=0;i&lt;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size;i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++)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    rat[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]=rat[i+1]*(i+1);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多项式求导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size--;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print();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string s=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to_string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(outcome);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printf</a:t>
            </a:r>
            <a:r>
              <a:rPr lang="en-US" altLang="zh-CN" dirty="0">
                <a:latin typeface="Arial Unicode MS"/>
              </a:rPr>
              <a:t>("\n");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int </a:t>
            </a:r>
            <a:r>
              <a:rPr lang="en-US" altLang="zh-CN" dirty="0" err="1">
                <a:latin typeface="Arial Unicode MS"/>
              </a:rPr>
              <a:t>len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s.length</a:t>
            </a:r>
            <a:r>
              <a:rPr lang="en-US" altLang="zh-CN" dirty="0">
                <a:latin typeface="Arial Unicode MS"/>
              </a:rPr>
              <a:t>(),f=0,now=0;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=0;i&lt;</a:t>
            </a:r>
            <a:r>
              <a:rPr lang="en-US" altLang="zh-CN" dirty="0" err="1">
                <a:latin typeface="Arial Unicode MS"/>
              </a:rPr>
              <a:t>len;i</a:t>
            </a:r>
            <a:r>
              <a:rPr lang="en-US" altLang="zh-CN" dirty="0">
                <a:latin typeface="Arial Unicode MS"/>
              </a:rPr>
              <a:t>++)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putchar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(s[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]);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if(s[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]=='.’) now=1;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f+=now;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if(f==5)break;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} 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将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double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类型转化为字符串，在小数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点第五位前截止。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D0BA93-3177-4978-8693-1F04D48F1D2F}"/>
              </a:ext>
            </a:extLst>
          </p:cNvPr>
          <p:cNvSpPr txBox="1"/>
          <p:nvPr/>
        </p:nvSpPr>
        <p:spPr>
          <a:xfrm>
            <a:off x="345233" y="4170784"/>
            <a:ext cx="4133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3x^2+3  x=2</a:t>
            </a:r>
          </a:p>
          <a:p>
            <a:r>
              <a:rPr lang="en-US" altLang="zh-CN" dirty="0"/>
              <a:t>outcome1=0+1*3=3</a:t>
            </a:r>
          </a:p>
          <a:p>
            <a:r>
              <a:rPr lang="en-US" altLang="zh-CN" dirty="0"/>
              <a:t>now=1*2=2</a:t>
            </a:r>
          </a:p>
          <a:p>
            <a:r>
              <a:rPr lang="en-US" altLang="zh-CN" dirty="0"/>
              <a:t>outcome2=outcome1+2*0=3</a:t>
            </a:r>
          </a:p>
          <a:p>
            <a:r>
              <a:rPr lang="en-US" altLang="zh-CN" dirty="0"/>
              <a:t>now=now*2=4</a:t>
            </a:r>
          </a:p>
          <a:p>
            <a:r>
              <a:rPr lang="en-US" altLang="zh-CN" dirty="0"/>
              <a:t>outcome3=outcome2+4*3=15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182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160FA4-A9E9-45FC-AA9A-B259849EB631}"/>
              </a:ext>
            </a:extLst>
          </p:cNvPr>
          <p:cNvSpPr/>
          <p:nvPr/>
        </p:nvSpPr>
        <p:spPr>
          <a:xfrm>
            <a:off x="68369" y="893075"/>
            <a:ext cx="471340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class Number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friend class Expression;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private: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vector&lt;int&gt; num;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int dot;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int flag;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Number(){flag=1;dot=0;};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void get(string 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void print();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void swap(Number &amp;b);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void swap(int &amp;</a:t>
            </a:r>
            <a:r>
              <a:rPr lang="en-US" altLang="zh-CN" dirty="0" err="1">
                <a:latin typeface="Consolas" panose="020B0609020204030204" pitchFamily="49" charset="0"/>
              </a:rPr>
              <a:t>a,int</a:t>
            </a:r>
            <a:r>
              <a:rPr lang="en-US" altLang="zh-CN" dirty="0">
                <a:latin typeface="Consolas" panose="020B0609020204030204" pitchFamily="49" charset="0"/>
              </a:rPr>
              <a:t> &amp;b){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int c=b;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b=a;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a=c;}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在除法运算中的检测 处理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开头问题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void check(){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while(</a:t>
            </a:r>
            <a:r>
              <a:rPr lang="en-US" altLang="zh-CN" dirty="0" err="1">
                <a:latin typeface="Consolas" panose="020B0609020204030204" pitchFamily="49" charset="0"/>
              </a:rPr>
              <a:t>num.size</a:t>
            </a:r>
            <a:r>
              <a:rPr lang="en-US" altLang="zh-CN" dirty="0">
                <a:latin typeface="Consolas" panose="020B0609020204030204" pitchFamily="49" charset="0"/>
              </a:rPr>
              <a:t>()&gt;1&amp;&amp;!num[0])	</a:t>
            </a:r>
            <a:r>
              <a:rPr lang="en-US" altLang="zh-CN" dirty="0" err="1">
                <a:latin typeface="Consolas" panose="020B0609020204030204" pitchFamily="49" charset="0"/>
              </a:rPr>
              <a:t>num.erase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num.begin</a:t>
            </a:r>
            <a:r>
              <a:rPr lang="en-US" altLang="zh-CN" dirty="0">
                <a:latin typeface="Consolas" panose="020B0609020204030204" pitchFamily="49" charset="0"/>
              </a:rPr>
              <a:t>());}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6D0C86-0244-42DA-8643-5B17FA096E6B}"/>
              </a:ext>
            </a:extLst>
          </p:cNvPr>
          <p:cNvSpPr txBox="1"/>
          <p:nvPr/>
        </p:nvSpPr>
        <p:spPr>
          <a:xfrm>
            <a:off x="0" y="608872"/>
            <a:ext cx="471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类定义：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0683E-7096-437F-87F2-6E8572037D58}"/>
              </a:ext>
            </a:extLst>
          </p:cNvPr>
          <p:cNvSpPr txBox="1"/>
          <p:nvPr/>
        </p:nvSpPr>
        <p:spPr>
          <a:xfrm>
            <a:off x="4666681" y="598682"/>
            <a:ext cx="49019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class Expression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bool </a:t>
            </a:r>
            <a:r>
              <a:rPr lang="en-US" altLang="zh-CN" dirty="0" err="1">
                <a:latin typeface="Consolas" panose="020B0609020204030204" pitchFamily="49" charset="0"/>
              </a:rPr>
              <a:t>cmp</a:t>
            </a:r>
            <a:r>
              <a:rPr lang="en-US" altLang="zh-CN" dirty="0">
                <a:latin typeface="Consolas" panose="020B0609020204030204" pitchFamily="49" charset="0"/>
              </a:rPr>
              <a:t>(Number </a:t>
            </a:r>
            <a:r>
              <a:rPr lang="en-US" altLang="zh-CN" dirty="0" err="1">
                <a:latin typeface="Consolas" panose="020B0609020204030204" pitchFamily="49" charset="0"/>
              </a:rPr>
              <a:t>a,Number</a:t>
            </a:r>
            <a:r>
              <a:rPr lang="en-US" altLang="zh-CN" dirty="0">
                <a:latin typeface="Consolas" panose="020B0609020204030204" pitchFamily="49" charset="0"/>
              </a:rPr>
              <a:t> b);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Number plus(Number </a:t>
            </a:r>
            <a:r>
              <a:rPr lang="en-US" altLang="zh-CN" dirty="0" err="1">
                <a:latin typeface="Consolas" panose="020B0609020204030204" pitchFamily="49" charset="0"/>
              </a:rPr>
              <a:t>a,Number</a:t>
            </a:r>
            <a:r>
              <a:rPr lang="en-US" altLang="zh-CN" dirty="0">
                <a:latin typeface="Consolas" panose="020B0609020204030204" pitchFamily="49" charset="0"/>
              </a:rPr>
              <a:t> b);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Number sub(Number </a:t>
            </a:r>
            <a:r>
              <a:rPr lang="en-US" altLang="zh-CN" dirty="0" err="1">
                <a:latin typeface="Consolas" panose="020B0609020204030204" pitchFamily="49" charset="0"/>
              </a:rPr>
              <a:t>a,Number</a:t>
            </a:r>
            <a:r>
              <a:rPr lang="en-US" altLang="zh-CN" dirty="0">
                <a:latin typeface="Consolas" panose="020B0609020204030204" pitchFamily="49" charset="0"/>
              </a:rPr>
              <a:t> b);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Number </a:t>
            </a:r>
            <a:r>
              <a:rPr lang="en-US" altLang="zh-CN" dirty="0" err="1">
                <a:latin typeface="Consolas" panose="020B0609020204030204" pitchFamily="49" charset="0"/>
              </a:rPr>
              <a:t>mul</a:t>
            </a:r>
            <a:r>
              <a:rPr lang="en-US" altLang="zh-CN" dirty="0">
                <a:latin typeface="Consolas" panose="020B0609020204030204" pitchFamily="49" charset="0"/>
              </a:rPr>
              <a:t>(Number </a:t>
            </a:r>
            <a:r>
              <a:rPr lang="en-US" altLang="zh-CN" dirty="0" err="1">
                <a:latin typeface="Consolas" panose="020B0609020204030204" pitchFamily="49" charset="0"/>
              </a:rPr>
              <a:t>a,Number</a:t>
            </a:r>
            <a:r>
              <a:rPr lang="en-US" altLang="zh-CN" dirty="0">
                <a:latin typeface="Consolas" panose="020B0609020204030204" pitchFamily="49" charset="0"/>
              </a:rPr>
              <a:t> b);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    Number div(Number </a:t>
            </a:r>
            <a:r>
              <a:rPr lang="en-US" altLang="zh-CN" dirty="0" err="1">
                <a:latin typeface="Consolas" panose="020B0609020204030204" pitchFamily="49" charset="0"/>
              </a:rPr>
              <a:t>a,Number</a:t>
            </a:r>
            <a:r>
              <a:rPr lang="en-US" altLang="zh-CN" dirty="0">
                <a:latin typeface="Consolas" panose="020B0609020204030204" pitchFamily="49" charset="0"/>
              </a:rPr>
              <a:t> b);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7A497C-E0BF-480E-939A-7DB42E355ABF}"/>
              </a:ext>
            </a:extLst>
          </p:cNvPr>
          <p:cNvSpPr txBox="1"/>
          <p:nvPr/>
        </p:nvSpPr>
        <p:spPr>
          <a:xfrm>
            <a:off x="3001980" y="3386895"/>
            <a:ext cx="288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处理输入数值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D064FF-F924-4F18-A46F-E82202DF0C6C}"/>
              </a:ext>
            </a:extLst>
          </p:cNvPr>
          <p:cNvSpPr txBox="1"/>
          <p:nvPr/>
        </p:nvSpPr>
        <p:spPr>
          <a:xfrm>
            <a:off x="3310637" y="3937198"/>
            <a:ext cx="288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交换数位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1F36130-F2BD-4C8D-8FEF-D17FB63453A9}"/>
              </a:ext>
            </a:extLst>
          </p:cNvPr>
          <p:cNvGrpSpPr/>
          <p:nvPr/>
        </p:nvGrpSpPr>
        <p:grpSpPr>
          <a:xfrm>
            <a:off x="4713402" y="3792049"/>
            <a:ext cx="4267916" cy="2023940"/>
            <a:chOff x="198816" y="991946"/>
            <a:chExt cx="7919712" cy="522103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34A6D47-A047-485C-8E57-468DE542F662}"/>
                </a:ext>
              </a:extLst>
            </p:cNvPr>
            <p:cNvSpPr/>
            <p:nvPr/>
          </p:nvSpPr>
          <p:spPr>
            <a:xfrm>
              <a:off x="198816" y="991946"/>
              <a:ext cx="7919712" cy="48127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0BA6317-D79E-486B-BCE9-5217C1BB8217}"/>
                </a:ext>
              </a:extLst>
            </p:cNvPr>
            <p:cNvSpPr txBox="1"/>
            <p:nvPr/>
          </p:nvSpPr>
          <p:spPr>
            <a:xfrm>
              <a:off x="451142" y="1343406"/>
              <a:ext cx="7667382" cy="4869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b="1" dirty="0">
                  <a:latin typeface="Arial Unicode MS"/>
                </a:rPr>
                <a:t>void Number::swap(Number &amp;b)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{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    swap(</a:t>
              </a:r>
              <a:r>
                <a:rPr lang="en-US" altLang="zh-CN" dirty="0" err="1">
                  <a:latin typeface="Arial Unicode MS"/>
                </a:rPr>
                <a:t>flag,b.flag</a:t>
              </a:r>
              <a:r>
                <a:rPr lang="en-US" altLang="zh-CN" dirty="0">
                  <a:latin typeface="Arial Unicode MS"/>
                </a:rPr>
                <a:t>);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    swap(dot,b.dot);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Arial Unicode MS"/>
                </a:rPr>
                <a:t>    </a:t>
              </a:r>
              <a:r>
                <a:rPr lang="en-US" altLang="zh-CN" dirty="0" err="1">
                  <a:solidFill>
                    <a:srgbClr val="FF0000"/>
                  </a:solidFill>
                  <a:latin typeface="Arial Unicode MS"/>
                </a:rPr>
                <a:t>num.swap</a:t>
              </a:r>
              <a:r>
                <a:rPr lang="en-US" altLang="zh-CN" dirty="0">
                  <a:solidFill>
                    <a:srgbClr val="FF0000"/>
                  </a:solidFill>
                  <a:latin typeface="Arial Unicode MS"/>
                </a:rPr>
                <a:t>(</a:t>
              </a:r>
              <a:r>
                <a:rPr lang="en-US" altLang="zh-CN" dirty="0" err="1">
                  <a:solidFill>
                    <a:srgbClr val="FF0000"/>
                  </a:solidFill>
                  <a:latin typeface="Arial Unicode MS"/>
                </a:rPr>
                <a:t>b.num</a:t>
              </a:r>
              <a:r>
                <a:rPr lang="en-US" altLang="zh-CN" dirty="0">
                  <a:solidFill>
                    <a:srgbClr val="FF0000"/>
                  </a:solidFill>
                  <a:latin typeface="Arial Unicode MS"/>
                </a:rPr>
                <a:t>);//</a:t>
              </a:r>
              <a:r>
                <a:rPr lang="zh-CN" altLang="en-US" dirty="0">
                  <a:solidFill>
                    <a:srgbClr val="FF0000"/>
                  </a:solidFill>
                  <a:latin typeface="Arial Unicode MS"/>
                </a:rPr>
                <a:t>用于补齐小数位</a:t>
              </a:r>
              <a:endParaRPr lang="en-US" altLang="zh-CN" dirty="0">
                <a:solidFill>
                  <a:srgbClr val="FF0000"/>
                </a:solidFill>
                <a:latin typeface="Arial Unicode MS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rgbClr val="FF0000"/>
                  </a:solidFill>
                  <a:latin typeface="Arial Unicode MS"/>
                </a:rPr>
                <a:t>                             </a:t>
              </a:r>
              <a:r>
                <a:rPr lang="zh-CN" altLang="en-US" dirty="0">
                  <a:solidFill>
                    <a:srgbClr val="FF0000"/>
                  </a:solidFill>
                  <a:latin typeface="Arial Unicode MS"/>
                </a:rPr>
                <a:t>获得最大小数的</a:t>
              </a:r>
              <a:r>
                <a:rPr lang="en-US" altLang="zh-CN" dirty="0">
                  <a:solidFill>
                    <a:srgbClr val="FF0000"/>
                  </a:solidFill>
                  <a:latin typeface="Arial Unicode MS"/>
                </a:rPr>
                <a:t>num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}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08353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代码范例：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A7F5EA-4053-4745-843B-2F4B27B569D4}"/>
              </a:ext>
            </a:extLst>
          </p:cNvPr>
          <p:cNvSpPr/>
          <p:nvPr/>
        </p:nvSpPr>
        <p:spPr>
          <a:xfrm>
            <a:off x="108407" y="1549783"/>
            <a:ext cx="5321432" cy="546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569CD6"/>
                </a:solidFill>
                <a:latin typeface="Arial Unicode MS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Arial Unicode MS"/>
              </a:rPr>
              <a:t> </a:t>
            </a:r>
            <a:r>
              <a:rPr lang="en-US" altLang="zh-CN" dirty="0">
                <a:latin typeface="Arial Unicode MS"/>
              </a:rPr>
              <a:t>main()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string str;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</a:t>
            </a:r>
            <a:r>
              <a:rPr lang="en-US" altLang="zh-CN" dirty="0" err="1">
                <a:latin typeface="Arial Unicode MS"/>
              </a:rPr>
              <a:t>getline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cin,str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string s;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Number </a:t>
            </a:r>
            <a:r>
              <a:rPr lang="en-US" altLang="zh-CN" dirty="0" err="1">
                <a:latin typeface="Arial Unicode MS"/>
              </a:rPr>
              <a:t>a,b,c</a:t>
            </a:r>
            <a:r>
              <a:rPr lang="en-US" altLang="zh-CN" dirty="0">
                <a:latin typeface="Arial Unicode MS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Expression e;</a:t>
            </a:r>
          </a:p>
          <a:p>
            <a:pPr>
              <a:lnSpc>
                <a:spcPts val="2000"/>
              </a:lnSpc>
            </a:pPr>
            <a:br>
              <a:rPr lang="en-US" altLang="zh-CN" dirty="0">
                <a:solidFill>
                  <a:srgbClr val="D4D4D4"/>
                </a:solidFill>
                <a:latin typeface="Arial Unicode MS"/>
              </a:rPr>
            </a:br>
            <a:r>
              <a:rPr lang="en-US" altLang="zh-CN" dirty="0">
                <a:solidFill>
                  <a:srgbClr val="D4D4D4"/>
                </a:solidFill>
                <a:latin typeface="Arial Unicode MS"/>
              </a:rPr>
              <a:t>  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  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处理第一个数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D4D4D4"/>
                </a:solidFill>
                <a:latin typeface="Arial Unicode MS"/>
              </a:rPr>
              <a:t>   </a:t>
            </a:r>
            <a:r>
              <a:rPr lang="zh-CN" altLang="en-US" dirty="0">
                <a:latin typeface="Arial Unicode MS"/>
              </a:rPr>
              <a:t> </a:t>
            </a:r>
            <a:r>
              <a:rPr lang="en-US" altLang="zh-CN" dirty="0">
                <a:latin typeface="Arial Unicode MS"/>
              </a:rPr>
              <a:t>int </a:t>
            </a:r>
            <a:r>
              <a:rPr lang="en-US" altLang="zh-CN" dirty="0" err="1">
                <a:latin typeface="Arial Unicode MS"/>
              </a:rPr>
              <a:t>len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str.length</a:t>
            </a:r>
            <a:r>
              <a:rPr lang="en-US" altLang="zh-CN" dirty="0">
                <a:latin typeface="Arial Unicode MS"/>
              </a:rPr>
              <a:t>(),</a:t>
            </a:r>
            <a:r>
              <a:rPr lang="en-US" altLang="zh-CN" dirty="0" err="1">
                <a:latin typeface="Arial Unicode MS"/>
              </a:rPr>
              <a:t>i,op</a:t>
            </a:r>
            <a:r>
              <a:rPr lang="en-US" altLang="zh-CN" dirty="0">
                <a:latin typeface="Arial Unicode MS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for(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=0;i&lt;</a:t>
            </a:r>
            <a:r>
              <a:rPr lang="en-US" altLang="zh-CN" dirty="0" err="1">
                <a:latin typeface="Arial Unicode MS"/>
              </a:rPr>
              <a:t>len;i</a:t>
            </a:r>
            <a:r>
              <a:rPr lang="en-US" altLang="zh-CN" dirty="0">
                <a:latin typeface="Arial Unicode MS"/>
              </a:rPr>
              <a:t>++)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D4D4D4"/>
                </a:solidFill>
                <a:latin typeface="Arial Unicode MS"/>
              </a:rPr>
              <a:t>      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  //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第一个数的位数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D4D4D4"/>
                </a:solidFill>
                <a:latin typeface="Arial Unicode MS"/>
              </a:rPr>
              <a:t>       </a:t>
            </a:r>
            <a:r>
              <a:rPr lang="zh-CN" altLang="en-US" dirty="0">
                <a:latin typeface="Arial Unicode MS"/>
              </a:rPr>
              <a:t> </a:t>
            </a:r>
            <a:r>
              <a:rPr lang="en-US" altLang="zh-CN" dirty="0">
                <a:latin typeface="Arial Unicode MS"/>
              </a:rPr>
              <a:t>if(str[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]!='.'&amp;&amp;str[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]!=‘-'&amp;&amp;(str[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]&gt;'9'||str[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]&lt;'0')) 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    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D4D4D4"/>
                </a:solidFill>
                <a:latin typeface="Arial Unicode MS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判断输入位数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if(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&gt;128){</a:t>
            </a:r>
            <a:r>
              <a:rPr lang="en-US" altLang="zh-CN" dirty="0" err="1">
                <a:latin typeface="Arial Unicode MS"/>
              </a:rPr>
              <a:t>cout</a:t>
            </a:r>
            <a:r>
              <a:rPr lang="en-US" altLang="zh-CN" dirty="0">
                <a:latin typeface="Arial Unicode MS"/>
              </a:rPr>
              <a:t>&lt;&lt;"</a:t>
            </a:r>
            <a:r>
              <a:rPr lang="en-US" altLang="zh-CN" dirty="0" err="1">
                <a:latin typeface="Arial Unicode MS"/>
              </a:rPr>
              <a:t>error";return</a:t>
            </a:r>
            <a:r>
              <a:rPr lang="en-US" altLang="zh-CN" dirty="0">
                <a:latin typeface="Arial Unicode MS"/>
              </a:rPr>
              <a:t> 0;}</a:t>
            </a:r>
            <a:r>
              <a:rPr lang="en-US" altLang="zh-CN" dirty="0">
                <a:solidFill>
                  <a:srgbClr val="D4D4D4"/>
                </a:solidFill>
                <a:latin typeface="Arial Unicode MS"/>
              </a:rPr>
              <a:t> 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    //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将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str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字符串从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0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位置起的</a:t>
            </a:r>
            <a:r>
              <a:rPr lang="en-US" altLang="zh-CN" dirty="0" err="1">
                <a:solidFill>
                  <a:srgbClr val="00B050"/>
                </a:solidFill>
                <a:latin typeface="Arial Unicode MS"/>
              </a:rPr>
              <a:t>i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个字符赋值给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s</a:t>
            </a:r>
            <a:endParaRPr lang="en-US" altLang="zh-CN" dirty="0">
              <a:solidFill>
                <a:srgbClr val="D4D4D4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D4D4D4"/>
                </a:solidFill>
                <a:latin typeface="Arial Unicode MS"/>
              </a:rPr>
              <a:t>   </a:t>
            </a:r>
            <a:r>
              <a:rPr lang="zh-CN" altLang="en-US" dirty="0">
                <a:latin typeface="Arial Unicode MS"/>
              </a:rPr>
              <a:t> </a:t>
            </a:r>
            <a:r>
              <a:rPr lang="en-US" altLang="zh-CN" dirty="0" err="1">
                <a:latin typeface="Arial Unicode MS"/>
              </a:rPr>
              <a:t>s.assign</a:t>
            </a:r>
            <a:r>
              <a:rPr lang="en-US" altLang="zh-CN" dirty="0">
                <a:latin typeface="Arial Unicode MS"/>
              </a:rPr>
              <a:t>(str,0,i);</a:t>
            </a:r>
            <a:r>
              <a:rPr lang="en-US" altLang="zh-CN" dirty="0">
                <a:solidFill>
                  <a:srgbClr val="D4D4D4"/>
                </a:solidFill>
                <a:latin typeface="Arial Unicode MS"/>
              </a:rPr>
              <a:t>  //</a:t>
            </a:r>
            <a:r>
              <a:rPr lang="zh-CN" altLang="en-US" dirty="0">
                <a:solidFill>
                  <a:srgbClr val="D4D4D4"/>
                </a:solidFill>
                <a:latin typeface="Arial Unicode MS"/>
              </a:rPr>
              <a:t>第一个数值的字符串</a:t>
            </a:r>
            <a:r>
              <a:rPr lang="en-US" altLang="zh-CN" dirty="0">
                <a:solidFill>
                  <a:srgbClr val="D4D4D4"/>
                </a:solidFill>
                <a:latin typeface="Arial Unicode MS"/>
              </a:rPr>
              <a:t>  </a:t>
            </a:r>
            <a:r>
              <a:rPr lang="en-US" altLang="zh-CN" dirty="0">
                <a:latin typeface="Arial Unicode MS"/>
              </a:rPr>
              <a:t>  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a.get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 Unicode MS"/>
              </a:rPr>
              <a:t>(s)</a:t>
            </a:r>
            <a:r>
              <a:rPr lang="en-US" altLang="zh-CN" dirty="0">
                <a:latin typeface="Arial Unicode MS"/>
              </a:rPr>
              <a:t>;</a:t>
            </a:r>
          </a:p>
          <a:p>
            <a:pPr>
              <a:lnSpc>
                <a:spcPts val="2000"/>
              </a:lnSpc>
            </a:pPr>
            <a:br>
              <a:rPr lang="en-US" altLang="zh-CN" sz="1600" dirty="0">
                <a:solidFill>
                  <a:srgbClr val="D4D4D4"/>
                </a:solidFill>
                <a:latin typeface="Arial Unicode MS"/>
              </a:rPr>
            </a:br>
            <a:r>
              <a:rPr lang="en-US" altLang="zh-CN" sz="1600" dirty="0">
                <a:solidFill>
                  <a:srgbClr val="D4D4D4"/>
                </a:solidFill>
                <a:latin typeface="Arial Unicode MS"/>
              </a:rPr>
              <a:t>   </a:t>
            </a:r>
            <a:br>
              <a:rPr lang="en-US" altLang="zh-CN" sz="1600" dirty="0">
                <a:solidFill>
                  <a:srgbClr val="D4D4D4"/>
                </a:solidFill>
                <a:latin typeface="Arial Unicode MS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Arial Unicode M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9303BA-B86F-4D3C-8E6D-46366CAF3DAA}"/>
              </a:ext>
            </a:extLst>
          </p:cNvPr>
          <p:cNvSpPr txBox="1"/>
          <p:nvPr/>
        </p:nvSpPr>
        <p:spPr>
          <a:xfrm>
            <a:off x="5241303" y="1621410"/>
            <a:ext cx="4025245" cy="447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 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处理运算符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D4D4D4"/>
                </a:solidFill>
                <a:latin typeface="Arial Unicode MS"/>
              </a:rPr>
              <a:t>   </a:t>
            </a:r>
            <a:r>
              <a:rPr lang="zh-CN" altLang="en-US" dirty="0">
                <a:latin typeface="Arial Unicode MS"/>
              </a:rPr>
              <a:t> </a:t>
            </a:r>
            <a:r>
              <a:rPr lang="en-US" altLang="zh-CN" dirty="0">
                <a:latin typeface="Arial Unicode MS"/>
              </a:rPr>
              <a:t>if(str[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]!='&lt;'){</a:t>
            </a:r>
            <a:r>
              <a:rPr lang="en-US" altLang="zh-CN" dirty="0" err="1">
                <a:latin typeface="Arial Unicode MS"/>
              </a:rPr>
              <a:t>cout</a:t>
            </a:r>
            <a:r>
              <a:rPr lang="en-US" altLang="zh-CN" dirty="0">
                <a:latin typeface="Arial Unicode MS"/>
              </a:rPr>
              <a:t>&lt;&lt;"</a:t>
            </a:r>
            <a:r>
              <a:rPr lang="en-US" altLang="zh-CN" dirty="0" err="1">
                <a:latin typeface="Arial Unicode MS"/>
              </a:rPr>
              <a:t>error";return</a:t>
            </a:r>
            <a:r>
              <a:rPr lang="en-US" altLang="zh-CN" dirty="0">
                <a:latin typeface="Arial Unicode MS"/>
              </a:rPr>
              <a:t> 0;}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switch(str[++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case '+':op=1;break;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case '-':op=2;break;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case '*':op=3;break;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case '/':op=4;break;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        //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判断错误符号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</a:t>
            </a:r>
            <a:r>
              <a:rPr lang="en-US" altLang="zh-CN" dirty="0" err="1">
                <a:latin typeface="Arial Unicode MS"/>
              </a:rPr>
              <a:t>default:cout</a:t>
            </a:r>
            <a:r>
              <a:rPr lang="en-US" altLang="zh-CN" dirty="0">
                <a:latin typeface="Arial Unicode MS"/>
              </a:rPr>
              <a:t>&lt;&lt;"</a:t>
            </a:r>
            <a:r>
              <a:rPr lang="en-US" altLang="zh-CN" dirty="0" err="1">
                <a:latin typeface="Arial Unicode MS"/>
              </a:rPr>
              <a:t>error";return</a:t>
            </a:r>
            <a:r>
              <a:rPr lang="en-US" altLang="zh-CN" dirty="0">
                <a:latin typeface="Arial Unicode MS"/>
              </a:rPr>
              <a:t> 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if(str[++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]!=‘&gt;’)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	</a:t>
            </a:r>
            <a:r>
              <a:rPr lang="en-US" altLang="zh-CN" dirty="0" err="1">
                <a:latin typeface="Arial Unicode MS"/>
              </a:rPr>
              <a:t>cout</a:t>
            </a:r>
            <a:r>
              <a:rPr lang="en-US" altLang="zh-CN" dirty="0">
                <a:latin typeface="Arial Unicode MS"/>
              </a:rPr>
              <a:t>&lt;&lt;"error";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	return 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}</a:t>
            </a:r>
          </a:p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2081DA-D945-4463-8D44-ACB204A9087B}"/>
              </a:ext>
            </a:extLst>
          </p:cNvPr>
          <p:cNvGrpSpPr/>
          <p:nvPr/>
        </p:nvGrpSpPr>
        <p:grpSpPr>
          <a:xfrm>
            <a:off x="143651" y="1369437"/>
            <a:ext cx="8746371" cy="4812701"/>
            <a:chOff x="198814" y="1451568"/>
            <a:chExt cx="8746371" cy="481270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004DF39-8B89-4D18-9F3C-66C33FEF74B2}"/>
                </a:ext>
              </a:extLst>
            </p:cNvPr>
            <p:cNvGrpSpPr/>
            <p:nvPr/>
          </p:nvGrpSpPr>
          <p:grpSpPr>
            <a:xfrm>
              <a:off x="198814" y="1451568"/>
              <a:ext cx="8746371" cy="4812701"/>
              <a:chOff x="198814" y="991946"/>
              <a:chExt cx="8746371" cy="4812701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4B5CB7D6-71D7-41B0-A4CF-849157A6AF12}"/>
                  </a:ext>
                </a:extLst>
              </p:cNvPr>
              <p:cNvSpPr/>
              <p:nvPr/>
            </p:nvSpPr>
            <p:spPr>
              <a:xfrm>
                <a:off x="198814" y="991946"/>
                <a:ext cx="8746371" cy="48127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85964B-A8F9-45BA-87FA-9E25F935F0AB}"/>
                  </a:ext>
                </a:extLst>
              </p:cNvPr>
              <p:cNvSpPr txBox="1"/>
              <p:nvPr/>
            </p:nvSpPr>
            <p:spPr>
              <a:xfrm>
                <a:off x="951416" y="1262691"/>
                <a:ext cx="6402695" cy="447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zh-CN" b="1" dirty="0">
                    <a:latin typeface="Arial Unicode MS"/>
                  </a:rPr>
                  <a:t>void Number::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 Unicode MS"/>
                  </a:rPr>
                  <a:t>get</a:t>
                </a:r>
                <a:r>
                  <a:rPr lang="en-US" altLang="zh-CN" b="1" dirty="0">
                    <a:latin typeface="Arial Unicode MS"/>
                  </a:rPr>
                  <a:t>(string s)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latin typeface="Arial Unicode MS"/>
                  </a:rPr>
                  <a:t>{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latin typeface="Arial Unicode MS"/>
                  </a:rPr>
                  <a:t>    int </a:t>
                </a:r>
                <a:r>
                  <a:rPr lang="en-US" altLang="zh-CN" dirty="0" err="1">
                    <a:latin typeface="Arial Unicode MS"/>
                  </a:rPr>
                  <a:t>len</a:t>
                </a:r>
                <a:r>
                  <a:rPr lang="en-US" altLang="zh-CN" dirty="0">
                    <a:latin typeface="Arial Unicode MS"/>
                  </a:rPr>
                  <a:t>=</a:t>
                </a:r>
                <a:r>
                  <a:rPr lang="en-US" altLang="zh-CN" dirty="0" err="1">
                    <a:latin typeface="Arial Unicode MS"/>
                  </a:rPr>
                  <a:t>s.length</a:t>
                </a:r>
                <a:r>
                  <a:rPr lang="en-US" altLang="zh-CN" dirty="0">
                    <a:latin typeface="Arial Unicode MS"/>
                  </a:rPr>
                  <a:t>(),</a:t>
                </a:r>
                <a:r>
                  <a:rPr lang="en-US" altLang="zh-CN" dirty="0" err="1">
                    <a:latin typeface="Arial Unicode MS"/>
                  </a:rPr>
                  <a:t>i</a:t>
                </a:r>
                <a:r>
                  <a:rPr lang="en-US" altLang="zh-CN" dirty="0">
                    <a:latin typeface="Arial Unicode MS"/>
                  </a:rPr>
                  <a:t>=0;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latin typeface="Arial Unicode MS"/>
                  </a:rPr>
                  <a:t>    if(s[0]=='-')flag=0,i++;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latin typeface="Arial Unicode MS"/>
                  </a:rPr>
                  <a:t>    for(;</a:t>
                </a:r>
                <a:r>
                  <a:rPr lang="en-US" altLang="zh-CN" dirty="0" err="1">
                    <a:latin typeface="Arial Unicode MS"/>
                  </a:rPr>
                  <a:t>i</a:t>
                </a:r>
                <a:r>
                  <a:rPr lang="en-US" altLang="zh-CN" dirty="0">
                    <a:latin typeface="Arial Unicode MS"/>
                  </a:rPr>
                  <a:t>&lt;</a:t>
                </a:r>
                <a:r>
                  <a:rPr lang="en-US" altLang="zh-CN" dirty="0" err="1">
                    <a:latin typeface="Arial Unicode MS"/>
                  </a:rPr>
                  <a:t>len;i</a:t>
                </a:r>
                <a:r>
                  <a:rPr lang="en-US" altLang="zh-CN" dirty="0">
                    <a:latin typeface="Arial Unicode MS"/>
                  </a:rPr>
                  <a:t>++)    </a:t>
                </a: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{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        	if(s[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Arial Unicode MS"/>
                  </a:rPr>
                  <a:t>i</a:t>
                </a: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]!='.' &amp;&amp; (s[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Arial Unicode MS"/>
                  </a:rPr>
                  <a:t>i</a:t>
                </a: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]&gt;'9'||s[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Arial Unicode MS"/>
                  </a:rPr>
                  <a:t>i</a:t>
                </a: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]&lt;'0')){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Arial Unicode MS"/>
                  </a:rPr>
                  <a:t>cout</a:t>
                </a: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&lt;&lt;"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Arial Unicode MS"/>
                  </a:rPr>
                  <a:t>error";exit</a:t>
                </a: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(0);}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  <a:t>//</a:t>
                </a:r>
                <a:r>
                  <a:rPr lang="zh-CN" altLang="en-US" dirty="0">
                    <a:solidFill>
                      <a:srgbClr val="FF0000"/>
                    </a:solidFill>
                    <a:latin typeface="Arial Unicode MS"/>
                  </a:rPr>
                  <a:t>小数位数 </a:t>
                </a:r>
                <a: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  <a:t>dot</a:t>
                </a:r>
                <a:endParaRPr lang="en-US" altLang="zh-CN" dirty="0">
                  <a:solidFill>
                    <a:srgbClr val="0070C0"/>
                  </a:solidFill>
                  <a:latin typeface="Arial Unicode MS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       	 if(s[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Arial Unicode MS"/>
                  </a:rPr>
                  <a:t>i</a:t>
                </a: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]=='.')dot=len-i-1; </a:t>
                </a:r>
                <a:endParaRPr lang="en-US" altLang="zh-CN" dirty="0">
                  <a:solidFill>
                    <a:srgbClr val="FF0000"/>
                  </a:solidFill>
                  <a:latin typeface="Arial Unicode MS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  <a:t>//</a:t>
                </a:r>
                <a:r>
                  <a:rPr lang="zh-CN" altLang="en-US" dirty="0">
                    <a:solidFill>
                      <a:srgbClr val="FF0000"/>
                    </a:solidFill>
                    <a:latin typeface="Arial Unicode MS"/>
                  </a:rPr>
                  <a:t>在尾部插入数据，并处理</a:t>
                </a:r>
                <a: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  <a:t>ASCII</a:t>
                </a:r>
                <a:r>
                  <a:rPr lang="zh-CN" altLang="en-US" dirty="0">
                    <a:solidFill>
                      <a:srgbClr val="FF0000"/>
                    </a:solidFill>
                    <a:latin typeface="Arial Unicode MS"/>
                  </a:rPr>
                  <a:t>码 ‘</a:t>
                </a:r>
                <a: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  <a:t>0’=48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       	 else 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Arial Unicode MS"/>
                  </a:rPr>
                  <a:t>num.push_back</a:t>
                </a: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(s[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Arial Unicode MS"/>
                  </a:rPr>
                  <a:t>i</a:t>
                </a: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]-48 );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Arial Unicode MS"/>
                  </a:rPr>
                  <a:t>     		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  <a:t>//</a:t>
                </a:r>
                <a:r>
                  <a:rPr lang="zh-CN" altLang="en-US" dirty="0">
                    <a:solidFill>
                      <a:srgbClr val="FF0000"/>
                    </a:solidFill>
                    <a:latin typeface="Arial Unicode MS"/>
                  </a:rPr>
                  <a:t>有小数并且小数末尾为</a:t>
                </a:r>
                <a: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  <a:t>0 </a:t>
                </a:r>
                <a:r>
                  <a:rPr lang="zh-CN" altLang="en-US" dirty="0">
                    <a:solidFill>
                      <a:srgbClr val="FF0000"/>
                    </a:solidFill>
                    <a:latin typeface="Arial Unicode MS"/>
                  </a:rPr>
                  <a:t>报错</a:t>
                </a:r>
                <a:b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</a:br>
                <a:r>
                  <a:rPr lang="en-US" altLang="zh-CN" dirty="0">
                    <a:latin typeface="Arial Unicode MS"/>
                  </a:rPr>
                  <a:t>    if(!num[</a:t>
                </a:r>
                <a:r>
                  <a:rPr lang="en-US" altLang="zh-CN" dirty="0" err="1">
                    <a:latin typeface="Arial Unicode MS"/>
                  </a:rPr>
                  <a:t>num.size</a:t>
                </a:r>
                <a:r>
                  <a:rPr lang="en-US" altLang="zh-CN" dirty="0">
                    <a:latin typeface="Arial Unicode MS"/>
                  </a:rPr>
                  <a:t>()-1]&amp;&amp;dot){</a:t>
                </a:r>
                <a:r>
                  <a:rPr lang="en-US" altLang="zh-CN" dirty="0" err="1">
                    <a:latin typeface="Arial Unicode MS"/>
                  </a:rPr>
                  <a:t>cout</a:t>
                </a:r>
                <a:r>
                  <a:rPr lang="en-US" altLang="zh-CN" dirty="0">
                    <a:latin typeface="Arial Unicode MS"/>
                  </a:rPr>
                  <a:t>&lt;&lt;"</a:t>
                </a:r>
                <a:r>
                  <a:rPr lang="en-US" altLang="zh-CN" dirty="0" err="1">
                    <a:latin typeface="Arial Unicode MS"/>
                  </a:rPr>
                  <a:t>error";exit</a:t>
                </a:r>
                <a:r>
                  <a:rPr lang="en-US" altLang="zh-CN" dirty="0">
                    <a:latin typeface="Arial Unicode MS"/>
                  </a:rPr>
                  <a:t>(0);} 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latin typeface="Arial Unicode MS"/>
                  </a:rPr>
                  <a:t> </a:t>
                </a:r>
                <a: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  <a:t>//</a:t>
                </a:r>
                <a:r>
                  <a:rPr lang="zh-CN" altLang="en-US" dirty="0">
                    <a:solidFill>
                      <a:srgbClr val="FF0000"/>
                    </a:solidFill>
                    <a:latin typeface="Arial Unicode MS"/>
                  </a:rPr>
                  <a:t>首位为</a:t>
                </a:r>
                <a: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  <a:latin typeface="Arial Unicode MS"/>
                  </a:rPr>
                  <a:t>并且不是</a:t>
                </a:r>
                <a:r>
                  <a:rPr lang="en-US" altLang="zh-CN" dirty="0">
                    <a:solidFill>
                      <a:srgbClr val="FF0000"/>
                    </a:solidFill>
                    <a:latin typeface="Arial Unicode MS"/>
                  </a:rPr>
                  <a:t>&lt;1 </a:t>
                </a:r>
                <a:r>
                  <a:rPr lang="zh-CN" altLang="en-US" dirty="0">
                    <a:solidFill>
                      <a:srgbClr val="FF0000"/>
                    </a:solidFill>
                    <a:latin typeface="Arial Unicode MS"/>
                  </a:rPr>
                  <a:t>报错</a:t>
                </a:r>
                <a:endParaRPr lang="en-US" altLang="zh-CN" dirty="0">
                  <a:latin typeface="Arial Unicode MS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dirty="0">
                    <a:latin typeface="Arial Unicode MS"/>
                  </a:rPr>
                  <a:t>    </a:t>
                </a:r>
                <a:r>
                  <a:rPr lang="en-US" altLang="zh-CN" dirty="0">
                    <a:latin typeface="Arial Unicode MS"/>
                  </a:rPr>
                  <a:t>if(!num[0]&amp;&amp;</a:t>
                </a:r>
                <a:r>
                  <a:rPr lang="en-US" altLang="zh-CN" dirty="0" err="1">
                    <a:latin typeface="Arial Unicode MS"/>
                  </a:rPr>
                  <a:t>num.size</a:t>
                </a:r>
                <a:r>
                  <a:rPr lang="en-US" altLang="zh-CN" dirty="0">
                    <a:latin typeface="Arial Unicode MS"/>
                  </a:rPr>
                  <a:t>()-dot&gt;1){</a:t>
                </a:r>
                <a:r>
                  <a:rPr lang="en-US" altLang="zh-CN" dirty="0" err="1">
                    <a:latin typeface="Arial Unicode MS"/>
                  </a:rPr>
                  <a:t>cout</a:t>
                </a:r>
                <a:r>
                  <a:rPr lang="en-US" altLang="zh-CN" dirty="0">
                    <a:latin typeface="Arial Unicode MS"/>
                  </a:rPr>
                  <a:t>&lt;&lt;"</a:t>
                </a:r>
                <a:r>
                  <a:rPr lang="en-US" altLang="zh-CN" dirty="0" err="1">
                    <a:latin typeface="Arial Unicode MS"/>
                  </a:rPr>
                  <a:t>error";exit</a:t>
                </a:r>
                <a:r>
                  <a:rPr lang="en-US" altLang="zh-CN" dirty="0">
                    <a:latin typeface="Arial Unicode MS"/>
                  </a:rPr>
                  <a:t>(0);}</a:t>
                </a:r>
              </a:p>
              <a:p>
                <a:pPr>
                  <a:lnSpc>
                    <a:spcPts val="2000"/>
                  </a:lnSpc>
                </a:pPr>
                <a:r>
                  <a:rPr lang="en-US" altLang="zh-CN" dirty="0">
                    <a:latin typeface="Arial Unicode MS"/>
                  </a:rPr>
                  <a:t>}</a:t>
                </a:r>
              </a:p>
              <a:p>
                <a:endParaRPr lang="zh-CN" altLang="en-US" dirty="0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D9ABD3-8EF2-4F97-8D74-F106299E53E0}"/>
                </a:ext>
              </a:extLst>
            </p:cNvPr>
            <p:cNvSpPr txBox="1"/>
            <p:nvPr/>
          </p:nvSpPr>
          <p:spPr>
            <a:xfrm>
              <a:off x="3841358" y="2025751"/>
              <a:ext cx="4682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get</a:t>
              </a:r>
              <a:r>
                <a:rPr lang="zh-CN" altLang="en-US" dirty="0"/>
                <a:t>将字符串表示的数值进行处理，转化为</a:t>
              </a:r>
              <a:r>
                <a:rPr lang="en-US" altLang="zh-CN" dirty="0"/>
                <a:t>int</a:t>
              </a:r>
              <a:r>
                <a:rPr lang="zh-CN" altLang="en-US" dirty="0"/>
                <a:t>类型 存入容器数组中，另外获得小数位数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410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FAA9EF-FBFC-4D55-83B9-E17C0129A7B7}"/>
              </a:ext>
            </a:extLst>
          </p:cNvPr>
          <p:cNvSpPr/>
          <p:nvPr/>
        </p:nvSpPr>
        <p:spPr>
          <a:xfrm>
            <a:off x="264050" y="763571"/>
            <a:ext cx="4307950" cy="704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处理第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个数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569CD6"/>
                </a:solidFill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if(</a:t>
            </a:r>
            <a:r>
              <a:rPr lang="en-US" altLang="zh-CN" dirty="0" err="1">
                <a:latin typeface="Arial Unicode MS"/>
              </a:rPr>
              <a:t>len-i</a:t>
            </a:r>
            <a:r>
              <a:rPr lang="en-US" altLang="zh-CN" dirty="0">
                <a:latin typeface="Arial Unicode MS"/>
              </a:rPr>
              <a:t>&gt;129)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	{</a:t>
            </a:r>
            <a:r>
              <a:rPr lang="en-US" altLang="zh-CN" dirty="0" err="1">
                <a:latin typeface="Arial Unicode MS"/>
              </a:rPr>
              <a:t>cout</a:t>
            </a:r>
            <a:r>
              <a:rPr lang="en-US" altLang="zh-CN" dirty="0">
                <a:latin typeface="Arial Unicode MS"/>
              </a:rPr>
              <a:t>&lt;&lt;"</a:t>
            </a:r>
            <a:r>
              <a:rPr lang="en-US" altLang="zh-CN" dirty="0" err="1">
                <a:latin typeface="Arial Unicode MS"/>
              </a:rPr>
              <a:t>error";return</a:t>
            </a:r>
            <a:r>
              <a:rPr lang="en-US" altLang="zh-CN" dirty="0">
                <a:latin typeface="Arial Unicode MS"/>
              </a:rPr>
              <a:t> 0;}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将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str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字符串从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0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位置起的</a:t>
            </a:r>
            <a:r>
              <a:rPr lang="en-US" altLang="zh-CN" dirty="0" err="1">
                <a:solidFill>
                  <a:srgbClr val="00B050"/>
                </a:solidFill>
                <a:latin typeface="Arial Unicode MS"/>
              </a:rPr>
              <a:t>i</a:t>
            </a:r>
            <a:r>
              <a:rPr lang="zh-CN" altLang="en-US" dirty="0">
                <a:solidFill>
                  <a:srgbClr val="00B050"/>
                </a:solidFill>
                <a:latin typeface="Arial Unicode MS"/>
              </a:rPr>
              <a:t>个字符赋值给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s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s.assign</a:t>
            </a:r>
            <a:r>
              <a:rPr lang="en-US" altLang="zh-CN" dirty="0">
                <a:latin typeface="Arial Unicode MS"/>
              </a:rPr>
              <a:t>(str,1+i,len);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b.get</a:t>
            </a:r>
            <a:r>
              <a:rPr lang="en-US" altLang="zh-CN" dirty="0">
                <a:latin typeface="Arial Unicode MS"/>
              </a:rPr>
              <a:t>(s);</a:t>
            </a:r>
          </a:p>
          <a:p>
            <a:pPr>
              <a:lnSpc>
                <a:spcPts val="2000"/>
              </a:lnSpc>
            </a:pP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处理表达式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  </a:t>
            </a:r>
            <a:r>
              <a:rPr lang="zh-CN" altLang="en-US" dirty="0">
                <a:latin typeface="Arial Unicode MS"/>
              </a:rPr>
              <a:t>  </a:t>
            </a:r>
            <a:r>
              <a:rPr lang="en-US" altLang="zh-CN" dirty="0">
                <a:latin typeface="Arial Unicode MS"/>
              </a:rPr>
              <a:t>switch(op)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case 1: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    if(</a:t>
            </a:r>
            <a:r>
              <a:rPr lang="en-US" altLang="zh-CN" dirty="0" err="1">
                <a:latin typeface="Arial Unicode MS"/>
              </a:rPr>
              <a:t>a.flag</a:t>
            </a:r>
            <a:r>
              <a:rPr lang="en-US" altLang="zh-CN" dirty="0">
                <a:latin typeface="Arial Unicode MS"/>
              </a:rPr>
              <a:t>==</a:t>
            </a:r>
            <a:r>
              <a:rPr lang="en-US" altLang="zh-CN" dirty="0" err="1">
                <a:latin typeface="Arial Unicode MS"/>
              </a:rPr>
              <a:t>b.flag</a:t>
            </a:r>
            <a:r>
              <a:rPr lang="en-US" altLang="zh-CN" dirty="0">
                <a:latin typeface="Arial Unicode MS"/>
              </a:rPr>
              <a:t>) c=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e</a:t>
            </a:r>
            <a:r>
              <a:rPr lang="en-US" altLang="zh-CN" dirty="0" err="1">
                <a:latin typeface="Arial Unicode MS"/>
              </a:rPr>
              <a:t>.plus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a,b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    else c=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e</a:t>
            </a:r>
            <a:r>
              <a:rPr lang="en-US" altLang="zh-CN" dirty="0" err="1">
                <a:latin typeface="Arial Unicode MS"/>
              </a:rPr>
              <a:t>.sub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a,b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    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case 2: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    if(</a:t>
            </a:r>
            <a:r>
              <a:rPr lang="en-US" altLang="zh-CN" dirty="0" err="1">
                <a:latin typeface="Arial Unicode MS"/>
              </a:rPr>
              <a:t>a.flag</a:t>
            </a:r>
            <a:r>
              <a:rPr lang="en-US" altLang="zh-CN" dirty="0">
                <a:latin typeface="Arial Unicode MS"/>
              </a:rPr>
              <a:t>==</a:t>
            </a:r>
            <a:r>
              <a:rPr lang="en-US" altLang="zh-CN" dirty="0" err="1">
                <a:latin typeface="Arial Unicode MS"/>
              </a:rPr>
              <a:t>b.flag</a:t>
            </a:r>
            <a:r>
              <a:rPr lang="en-US" altLang="zh-CN" dirty="0">
                <a:latin typeface="Arial Unicode MS"/>
              </a:rPr>
              <a:t>) c=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e</a:t>
            </a:r>
            <a:r>
              <a:rPr lang="en-US" altLang="zh-CN" dirty="0" err="1">
                <a:latin typeface="Arial Unicode MS"/>
              </a:rPr>
              <a:t>.sub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a,b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    else c=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e</a:t>
            </a:r>
            <a:r>
              <a:rPr lang="en-US" altLang="zh-CN" dirty="0" err="1">
                <a:latin typeface="Arial Unicode MS"/>
              </a:rPr>
              <a:t>.plus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a,b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    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case 3:c=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e</a:t>
            </a:r>
            <a:r>
              <a:rPr lang="en-US" altLang="zh-CN" dirty="0" err="1">
                <a:latin typeface="Arial Unicode MS"/>
              </a:rPr>
              <a:t>.mul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a,b</a:t>
            </a:r>
            <a:r>
              <a:rPr lang="en-US" altLang="zh-CN" dirty="0">
                <a:latin typeface="Arial Unicode MS"/>
              </a:rPr>
              <a:t>);break;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    case 4:c=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e</a:t>
            </a:r>
            <a:r>
              <a:rPr lang="en-US" altLang="zh-CN" dirty="0" err="1">
                <a:latin typeface="Arial Unicode MS"/>
              </a:rPr>
              <a:t>.div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a,b</a:t>
            </a:r>
            <a:r>
              <a:rPr lang="en-US" altLang="zh-CN" dirty="0">
                <a:latin typeface="Arial Unicode MS"/>
              </a:rPr>
              <a:t>);break;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    </a:t>
            </a:r>
            <a:r>
              <a:rPr lang="en-US" altLang="zh-CN" dirty="0" err="1">
                <a:latin typeface="Arial Unicode MS"/>
              </a:rPr>
              <a:t>c.print</a:t>
            </a:r>
            <a:r>
              <a:rPr lang="en-US" altLang="zh-CN" dirty="0">
                <a:latin typeface="Arial Unicode MS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}</a:t>
            </a:r>
          </a:p>
          <a:p>
            <a:br>
              <a:rPr lang="en-US" altLang="zh-CN" dirty="0"/>
            </a:br>
            <a:endParaRPr lang="en-US" altLang="zh-CN" dirty="0"/>
          </a:p>
          <a:p>
            <a:pPr>
              <a:lnSpc>
                <a:spcPts val="2000"/>
              </a:lnSpc>
            </a:pP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endParaRPr lang="en-US" altLang="zh-CN" sz="1600" b="0" dirty="0">
              <a:solidFill>
                <a:srgbClr val="D4D4D4"/>
              </a:solidFill>
              <a:effectLst/>
              <a:latin typeface="Arial Unicode M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2A097E-8290-45AF-B9B9-C1917183E7BF}"/>
              </a:ext>
            </a:extLst>
          </p:cNvPr>
          <p:cNvSpPr txBox="1"/>
          <p:nvPr/>
        </p:nvSpPr>
        <p:spPr>
          <a:xfrm>
            <a:off x="1679510" y="2425959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 Expression 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A27C51-5B09-4FEB-925C-609C5280C04F}"/>
              </a:ext>
            </a:extLst>
          </p:cNvPr>
          <p:cNvSpPr txBox="1"/>
          <p:nvPr/>
        </p:nvSpPr>
        <p:spPr>
          <a:xfrm>
            <a:off x="4365139" y="905069"/>
            <a:ext cx="697929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b="1" dirty="0">
                <a:latin typeface="Arial Unicode MS"/>
              </a:rPr>
              <a:t>void Number::print()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int l=</a:t>
            </a:r>
            <a:r>
              <a:rPr lang="en-US" altLang="zh-CN" dirty="0" err="1">
                <a:latin typeface="Arial Unicode MS"/>
              </a:rPr>
              <a:t>num.size</a:t>
            </a:r>
            <a:r>
              <a:rPr lang="en-US" altLang="zh-CN" dirty="0">
                <a:latin typeface="Arial Unicode MS"/>
              </a:rPr>
              <a:t>(),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=0, j, _plus=0;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if(!flag) </a:t>
            </a:r>
            <a:r>
              <a:rPr lang="en-US" altLang="zh-CN" dirty="0" err="1">
                <a:latin typeface="Arial Unicode MS"/>
              </a:rPr>
              <a:t>putchar</a:t>
            </a:r>
            <a:r>
              <a:rPr lang="en-US" altLang="zh-CN" dirty="0">
                <a:latin typeface="Arial Unicode MS"/>
              </a:rPr>
              <a:t>('-’), _plus=1;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//l-dot-1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是整数部分最后一位</a:t>
            </a:r>
          </a:p>
          <a:p>
            <a:pPr>
              <a:lnSpc>
                <a:spcPts val="2100"/>
              </a:lnSpc>
            </a:pPr>
            <a:r>
              <a:rPr lang="zh-CN" altLang="en-US" dirty="0">
                <a:latin typeface="Arial Unicode MS"/>
              </a:rPr>
              <a:t>    </a:t>
            </a:r>
            <a:r>
              <a:rPr lang="en-US" altLang="zh-CN" dirty="0">
                <a:latin typeface="Arial Unicode MS"/>
              </a:rPr>
              <a:t>for(;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&lt;l&amp;&amp;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&lt;l-dot-1;i++)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    if(num[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])break;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for(j=l-1;j&gt;l-dot-1;j--)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    if(num[j])break;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超过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128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位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if(</a:t>
            </a:r>
            <a:r>
              <a:rPr lang="en-US" altLang="zh-CN" dirty="0" err="1">
                <a:latin typeface="Arial Unicode MS"/>
              </a:rPr>
              <a:t>l</a:t>
            </a:r>
            <a:r>
              <a:rPr lang="en-US" altLang="zh-CN" dirty="0">
                <a:latin typeface="Arial Unicode MS"/>
              </a:rPr>
              <a:t>-</a:t>
            </a:r>
            <a:r>
              <a:rPr lang="en-US" altLang="zh-CN" dirty="0" err="1">
                <a:latin typeface="Arial Unicode MS"/>
              </a:rPr>
              <a:t>d</a:t>
            </a:r>
            <a:r>
              <a:rPr lang="en-US" altLang="zh-CN" dirty="0">
                <a:latin typeface="Arial Unicode MS"/>
              </a:rPr>
              <a:t>ot-i+_plus&gt;128){cout&lt;&lt;“error”;exit(0);} </a:t>
            </a:r>
            <a:r>
              <a:rPr lang="zh-CN" altLang="en-US" dirty="0">
                <a:latin typeface="Arial Unicode MS"/>
              </a:rPr>
              <a:t>    </a:t>
            </a:r>
            <a:endParaRPr lang="en-US" altLang="zh-CN" dirty="0">
              <a:latin typeface="Arial Unicode MS"/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    for( ;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&lt;=j;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++)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{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    _plus++;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    if(dot&amp;&amp;</a:t>
            </a:r>
            <a:r>
              <a:rPr lang="en-US" altLang="zh-CN" dirty="0" err="1">
                <a:latin typeface="Arial Unicode MS"/>
              </a:rPr>
              <a:t>dot+i</a:t>
            </a:r>
            <a:r>
              <a:rPr lang="en-US" altLang="zh-CN" dirty="0">
                <a:latin typeface="Arial Unicode MS"/>
              </a:rPr>
              <a:t>==l)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	_plus++,</a:t>
            </a:r>
            <a:r>
              <a:rPr lang="en-US" altLang="zh-CN" dirty="0" err="1">
                <a:latin typeface="Arial Unicode MS"/>
              </a:rPr>
              <a:t>putchar</a:t>
            </a:r>
            <a:r>
              <a:rPr lang="en-US" altLang="zh-CN" dirty="0">
                <a:latin typeface="Arial Unicode MS"/>
              </a:rPr>
              <a:t>('.');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    </a:t>
            </a:r>
            <a:r>
              <a:rPr lang="en-US" altLang="zh-CN" dirty="0" err="1">
                <a:latin typeface="Arial Unicode MS"/>
              </a:rPr>
              <a:t>printf</a:t>
            </a:r>
            <a:r>
              <a:rPr lang="en-US" altLang="zh-CN" dirty="0">
                <a:latin typeface="Arial Unicode MS"/>
              </a:rPr>
              <a:t>("%</a:t>
            </a:r>
            <a:r>
              <a:rPr lang="en-US" altLang="zh-CN" dirty="0" err="1">
                <a:latin typeface="Arial Unicode MS"/>
              </a:rPr>
              <a:t>d",num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]);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    if(_plus==128) return ;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    }</a:t>
            </a:r>
            <a:endParaRPr lang="zh-CN" altLang="en-US" dirty="0">
              <a:latin typeface="Arial Unicode MS"/>
            </a:endParaRPr>
          </a:p>
          <a:p>
            <a:pPr>
              <a:lnSpc>
                <a:spcPts val="2100"/>
              </a:lnSpc>
            </a:pPr>
            <a:r>
              <a:rPr lang="en-US" altLang="zh-CN" dirty="0">
                <a:latin typeface="Arial Unicode MS"/>
              </a:rPr>
              <a:t>}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05B520-8FA3-4965-8650-516F05A41D87}"/>
              </a:ext>
            </a:extLst>
          </p:cNvPr>
          <p:cNvSpPr txBox="1"/>
          <p:nvPr/>
        </p:nvSpPr>
        <p:spPr>
          <a:xfrm>
            <a:off x="6809363" y="2425959"/>
            <a:ext cx="313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定位整数第一个非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 和小数最末非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2D0364-115F-47F8-9647-3A2C96171BE4}"/>
              </a:ext>
            </a:extLst>
          </p:cNvPr>
          <p:cNvSpPr txBox="1"/>
          <p:nvPr/>
        </p:nvSpPr>
        <p:spPr>
          <a:xfrm>
            <a:off x="6203005" y="3867386"/>
            <a:ext cx="313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zh-CN" altLang="en-US" dirty="0">
                <a:solidFill>
                  <a:srgbClr val="FF0000"/>
                </a:solidFill>
              </a:rPr>
              <a:t>位之间输出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2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FAA9EF-FBFC-4D55-83B9-E17C0129A7B7}"/>
              </a:ext>
            </a:extLst>
          </p:cNvPr>
          <p:cNvSpPr/>
          <p:nvPr/>
        </p:nvSpPr>
        <p:spPr>
          <a:xfrm>
            <a:off x="319295" y="1113767"/>
            <a:ext cx="5007986" cy="546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传进参数有四种情况，全正、全负，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op=1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，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一正一负、一负一正，由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op=2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传进来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Number c;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c.flag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a.flag</a:t>
            </a:r>
            <a:r>
              <a:rPr lang="en-US" altLang="zh-CN" dirty="0">
                <a:latin typeface="Arial Unicode MS"/>
              </a:rPr>
              <a:t>;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补足小数点后的位数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if(a.dot&lt;b.dot) </a:t>
            </a:r>
            <a:r>
              <a:rPr lang="en-US" altLang="zh-CN" dirty="0" err="1">
                <a:latin typeface="Arial Unicode MS"/>
              </a:rPr>
              <a:t>a.swap</a:t>
            </a:r>
            <a:r>
              <a:rPr lang="en-US" altLang="zh-CN" dirty="0">
                <a:latin typeface="Arial Unicode MS"/>
              </a:rPr>
              <a:t>(b);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=1;i&lt;=</a:t>
            </a:r>
            <a:r>
              <a:rPr lang="en-US" altLang="zh-CN" dirty="0" err="1">
                <a:latin typeface="Arial Unicode MS"/>
              </a:rPr>
              <a:t>a.dot-b.dot;i</a:t>
            </a:r>
            <a:r>
              <a:rPr lang="en-US" altLang="zh-CN" dirty="0">
                <a:latin typeface="Arial Unicode MS"/>
              </a:rPr>
              <a:t>++)     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</a:t>
            </a:r>
            <a:r>
              <a:rPr lang="en-US" altLang="zh-CN" dirty="0" err="1">
                <a:latin typeface="Arial Unicode MS"/>
              </a:rPr>
              <a:t>b.num.push_back</a:t>
            </a:r>
            <a:r>
              <a:rPr lang="en-US" altLang="zh-CN" dirty="0">
                <a:latin typeface="Arial Unicode MS"/>
              </a:rPr>
              <a:t>(0);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b.dot=a.dot;</a:t>
            </a:r>
          </a:p>
          <a:p>
            <a:pPr>
              <a:lnSpc>
                <a:spcPts val="2000"/>
              </a:lnSpc>
            </a:pPr>
            <a:endParaRPr lang="en-US" altLang="zh-CN" dirty="0"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a.num.size</a:t>
            </a:r>
            <a:r>
              <a:rPr lang="en-US" altLang="zh-CN" dirty="0">
                <a:latin typeface="Arial Unicode MS"/>
              </a:rPr>
              <a:t>()-1,j=</a:t>
            </a:r>
            <a:r>
              <a:rPr lang="en-US" altLang="zh-CN" dirty="0" err="1">
                <a:latin typeface="Arial Unicode MS"/>
              </a:rPr>
              <a:t>b.num.size</a:t>
            </a:r>
            <a:r>
              <a:rPr lang="en-US" altLang="zh-CN" dirty="0">
                <a:latin typeface="Arial Unicode MS"/>
              </a:rPr>
              <a:t>()-1,_plus=0;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for(;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&gt;=0&amp;&amp;j&gt;=0;i--,j--)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   //_plus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为进位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</a:t>
            </a:r>
            <a:r>
              <a:rPr lang="en-US" altLang="zh-CN" dirty="0" err="1">
                <a:latin typeface="Arial Unicode MS"/>
              </a:rPr>
              <a:t>c.num.insert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c.num.begin</a:t>
            </a:r>
            <a:r>
              <a:rPr lang="en-US" altLang="zh-CN" dirty="0">
                <a:latin typeface="Arial Unicode MS"/>
              </a:rPr>
              <a:t>(),</a:t>
            </a:r>
            <a:r>
              <a:rPr lang="en-US" altLang="zh-CN" dirty="0" err="1">
                <a:latin typeface="Arial Unicode MS"/>
              </a:rPr>
              <a:t>a.num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]+</a:t>
            </a:r>
            <a:r>
              <a:rPr lang="en-US" altLang="zh-CN" dirty="0" err="1">
                <a:latin typeface="Arial Unicode MS"/>
              </a:rPr>
              <a:t>b.num</a:t>
            </a:r>
            <a:r>
              <a:rPr lang="en-US" altLang="zh-CN" dirty="0">
                <a:latin typeface="Arial Unicode MS"/>
              </a:rPr>
              <a:t>[j]+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_plus);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_plus=</a:t>
            </a:r>
            <a:r>
              <a:rPr lang="en-US" altLang="zh-CN" dirty="0" err="1">
                <a:latin typeface="Arial Unicode MS"/>
              </a:rPr>
              <a:t>c.num</a:t>
            </a:r>
            <a:r>
              <a:rPr lang="en-US" altLang="zh-CN" dirty="0">
                <a:latin typeface="Arial Unicode MS"/>
              </a:rPr>
              <a:t>[0]/10;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c.num</a:t>
            </a:r>
            <a:r>
              <a:rPr lang="en-US" altLang="zh-CN" dirty="0">
                <a:latin typeface="Arial Unicode MS"/>
              </a:rPr>
              <a:t>[0]%=10;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}</a:t>
            </a:r>
          </a:p>
          <a:p>
            <a:pPr>
              <a:lnSpc>
                <a:spcPts val="2000"/>
              </a:lnSpc>
            </a:pPr>
            <a:endParaRPr lang="en-US" altLang="zh-CN" sz="1600" b="0" dirty="0">
              <a:effectLst/>
              <a:latin typeface="Arial Unicode M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2A097E-8290-45AF-B9B9-C1917183E7BF}"/>
              </a:ext>
            </a:extLst>
          </p:cNvPr>
          <p:cNvSpPr txBox="1"/>
          <p:nvPr/>
        </p:nvSpPr>
        <p:spPr>
          <a:xfrm>
            <a:off x="319294" y="744914"/>
            <a:ext cx="614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Unicode MS"/>
              </a:rPr>
              <a:t>Number Expression:: </a:t>
            </a:r>
            <a:r>
              <a:rPr lang="en-US" altLang="zh-CN" b="1" dirty="0">
                <a:solidFill>
                  <a:srgbClr val="FF0000"/>
                </a:solidFill>
                <a:latin typeface="Arial Unicode MS"/>
              </a:rPr>
              <a:t>plus</a:t>
            </a:r>
            <a:r>
              <a:rPr lang="en-US" altLang="zh-CN" b="1" dirty="0">
                <a:latin typeface="Arial Unicode MS"/>
              </a:rPr>
              <a:t>(Number </a:t>
            </a:r>
            <a:r>
              <a:rPr lang="en-US" altLang="zh-CN" b="1" dirty="0" err="1">
                <a:latin typeface="Arial Unicode MS"/>
              </a:rPr>
              <a:t>a,Number</a:t>
            </a:r>
            <a:r>
              <a:rPr lang="en-US" altLang="zh-CN" b="1" dirty="0">
                <a:latin typeface="Arial Unicode MS"/>
              </a:rPr>
              <a:t> b)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A27C51-5B09-4FEB-925C-609C5280C04F}"/>
              </a:ext>
            </a:extLst>
          </p:cNvPr>
          <p:cNvSpPr txBox="1"/>
          <p:nvPr/>
        </p:nvSpPr>
        <p:spPr>
          <a:xfrm>
            <a:off x="5549295" y="1206579"/>
            <a:ext cx="36433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if(j&gt;=0)swap(</a:t>
            </a:r>
            <a:r>
              <a:rPr lang="en-US" altLang="zh-CN" dirty="0" err="1">
                <a:latin typeface="Arial Unicode MS"/>
              </a:rPr>
              <a:t>i,j</a:t>
            </a:r>
            <a:r>
              <a:rPr lang="en-US" altLang="zh-CN" dirty="0">
                <a:latin typeface="Arial Unicode MS"/>
              </a:rPr>
              <a:t>),</a:t>
            </a:r>
            <a:r>
              <a:rPr lang="en-US" altLang="zh-CN" dirty="0" err="1">
                <a:latin typeface="Arial Unicode MS"/>
              </a:rPr>
              <a:t>a.swap</a:t>
            </a:r>
            <a:r>
              <a:rPr lang="en-US" altLang="zh-CN" dirty="0">
                <a:latin typeface="Arial Unicode MS"/>
              </a:rPr>
              <a:t>(b);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if(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&gt;=0)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位数不同时处理最高位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for(;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&gt;=0;i--)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</a:t>
            </a:r>
            <a:r>
              <a:rPr lang="en-US" altLang="zh-CN" dirty="0" err="1">
                <a:latin typeface="Arial Unicode MS"/>
              </a:rPr>
              <a:t>c.num.insert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c.num.begin</a:t>
            </a:r>
            <a:r>
              <a:rPr lang="en-US" altLang="zh-CN" dirty="0">
                <a:latin typeface="Arial Unicode MS"/>
              </a:rPr>
              <a:t>(),</a:t>
            </a:r>
            <a:r>
              <a:rPr lang="en-US" altLang="zh-CN" dirty="0" err="1">
                <a:latin typeface="Arial Unicode MS"/>
              </a:rPr>
              <a:t>a.num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]+_plus);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_plus=</a:t>
            </a:r>
            <a:r>
              <a:rPr lang="en-US" altLang="zh-CN" dirty="0" err="1">
                <a:latin typeface="Arial Unicode MS"/>
              </a:rPr>
              <a:t>c.num</a:t>
            </a:r>
            <a:r>
              <a:rPr lang="en-US" altLang="zh-CN" dirty="0">
                <a:latin typeface="Arial Unicode MS"/>
              </a:rPr>
              <a:t>[0]/10;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</a:t>
            </a:r>
            <a:r>
              <a:rPr lang="en-US" altLang="zh-CN" dirty="0" err="1">
                <a:latin typeface="Arial Unicode MS"/>
              </a:rPr>
              <a:t>c.num</a:t>
            </a:r>
            <a:r>
              <a:rPr lang="en-US" altLang="zh-CN" dirty="0">
                <a:latin typeface="Arial Unicode MS"/>
              </a:rPr>
              <a:t>[0]%=10;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最高位处理因进位溢出的情况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</a:t>
            </a:r>
            <a:r>
              <a:rPr lang="en-US" altLang="zh-CN" dirty="0">
                <a:solidFill>
                  <a:srgbClr val="00B050"/>
                </a:solidFill>
                <a:latin typeface="Arial Unicode MS"/>
              </a:rPr>
              <a:t>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if(_plus)</a:t>
            </a:r>
          </a:p>
          <a:p>
            <a:pPr>
              <a:lnSpc>
                <a:spcPts val="2000"/>
              </a:lnSpc>
            </a:pPr>
            <a:r>
              <a:rPr lang="en-US" altLang="zh-CN" dirty="0" err="1">
                <a:latin typeface="Arial Unicode MS"/>
              </a:rPr>
              <a:t>c.num.insert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c.num.begin</a:t>
            </a:r>
            <a:r>
              <a:rPr lang="en-US" altLang="zh-CN" dirty="0">
                <a:latin typeface="Arial Unicode MS"/>
              </a:rPr>
              <a:t>(),_plus);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c.dot=a.dot;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return c;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62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FAA9EF-FBFC-4D55-83B9-E17C0129A7B7}"/>
              </a:ext>
            </a:extLst>
          </p:cNvPr>
          <p:cNvSpPr/>
          <p:nvPr/>
        </p:nvSpPr>
        <p:spPr>
          <a:xfrm>
            <a:off x="319295" y="1113767"/>
            <a:ext cx="5056624" cy="623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传进来的参数有三种情况，全正、全负，由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op=2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进来，一负一正，由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op=1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进来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全正直接处理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全负需要交换两数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-x- -x</a:t>
            </a:r>
            <a:endParaRPr lang="zh-CN" altLang="en-US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一正一负需要正的在前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Number c;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补足小数点后的位数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if(a.dot&gt;b.dot)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=1;i&lt;=</a:t>
            </a:r>
            <a:r>
              <a:rPr lang="en-US" altLang="zh-CN" dirty="0" err="1">
                <a:latin typeface="Arial Unicode MS"/>
              </a:rPr>
              <a:t>a.dot-b.dot;i</a:t>
            </a:r>
            <a:r>
              <a:rPr lang="en-US" altLang="zh-CN" dirty="0">
                <a:latin typeface="Arial Unicode MS"/>
              </a:rPr>
              <a:t>++)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  </a:t>
            </a:r>
            <a:r>
              <a:rPr lang="en-US" altLang="zh-CN" dirty="0" err="1">
                <a:latin typeface="Arial Unicode MS"/>
              </a:rPr>
              <a:t>b.num.push_back</a:t>
            </a:r>
            <a:r>
              <a:rPr lang="en-US" altLang="zh-CN" dirty="0">
                <a:latin typeface="Arial Unicode MS"/>
              </a:rPr>
              <a:t>(0);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else if(a.dot&lt;b.dot)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=1;i&lt;=</a:t>
            </a:r>
            <a:r>
              <a:rPr lang="en-US" altLang="zh-CN" dirty="0" err="1">
                <a:latin typeface="Arial Unicode MS"/>
              </a:rPr>
              <a:t>b.dot-a.dot;i</a:t>
            </a:r>
            <a:r>
              <a:rPr lang="en-US" altLang="zh-CN" dirty="0">
                <a:latin typeface="Arial Unicode MS"/>
              </a:rPr>
              <a:t>++)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  </a:t>
            </a:r>
            <a:r>
              <a:rPr lang="en-US" altLang="zh-CN" dirty="0" err="1">
                <a:latin typeface="Arial Unicode MS"/>
              </a:rPr>
              <a:t>a.num.push_back</a:t>
            </a:r>
            <a:r>
              <a:rPr lang="en-US" altLang="zh-CN" dirty="0">
                <a:latin typeface="Arial Unicode MS"/>
              </a:rPr>
              <a:t>(0);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a.dot=b.dot=max(a.dot,b.dot);</a:t>
            </a:r>
          </a:p>
          <a:p>
            <a:pPr>
              <a:lnSpc>
                <a:spcPts val="2000"/>
              </a:lnSpc>
            </a:pP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  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定好减数和被减数的位置，接下来的运算不用考虑正负号，只考虑绝对值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两个负数或者负数加正数时交换位置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-1+2 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符号不同由加进入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if((!</a:t>
            </a:r>
            <a:r>
              <a:rPr lang="en-US" altLang="zh-CN" dirty="0" err="1">
                <a:latin typeface="Arial Unicode MS"/>
              </a:rPr>
              <a:t>a.flag</a:t>
            </a:r>
            <a:r>
              <a:rPr lang="en-US" altLang="zh-CN" dirty="0">
                <a:latin typeface="Arial Unicode MS"/>
              </a:rPr>
              <a:t>&amp;&amp;!</a:t>
            </a:r>
            <a:r>
              <a:rPr lang="en-US" altLang="zh-CN" dirty="0" err="1">
                <a:latin typeface="Arial Unicode MS"/>
              </a:rPr>
              <a:t>b.flag</a:t>
            </a:r>
            <a:r>
              <a:rPr lang="en-US" altLang="zh-CN" dirty="0">
                <a:latin typeface="Arial Unicode MS"/>
              </a:rPr>
              <a:t>) || (!</a:t>
            </a:r>
            <a:r>
              <a:rPr lang="en-US" altLang="zh-CN" dirty="0" err="1">
                <a:latin typeface="Arial Unicode MS"/>
              </a:rPr>
              <a:t>a.flag</a:t>
            </a:r>
            <a:r>
              <a:rPr lang="en-US" altLang="zh-CN" dirty="0">
                <a:latin typeface="Arial Unicode MS"/>
              </a:rPr>
              <a:t>&amp;&amp;</a:t>
            </a:r>
            <a:r>
              <a:rPr lang="en-US" altLang="zh-CN" dirty="0" err="1">
                <a:latin typeface="Arial Unicode MS"/>
              </a:rPr>
              <a:t>b.flag</a:t>
            </a:r>
            <a:r>
              <a:rPr lang="en-US" altLang="zh-CN" dirty="0">
                <a:latin typeface="Arial Unicode MS"/>
              </a:rPr>
              <a:t>))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</a:t>
            </a:r>
            <a:r>
              <a:rPr lang="en-US" altLang="zh-CN" dirty="0" err="1">
                <a:latin typeface="Arial Unicode MS"/>
              </a:rPr>
              <a:t>a.swap</a:t>
            </a:r>
            <a:r>
              <a:rPr lang="en-US" altLang="zh-CN" dirty="0">
                <a:latin typeface="Arial Unicode MS"/>
              </a:rPr>
              <a:t>(b);</a:t>
            </a:r>
          </a:p>
          <a:p>
            <a:pPr>
              <a:lnSpc>
                <a:spcPts val="2000"/>
              </a:lnSpc>
            </a:pP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endParaRPr lang="en-US" altLang="zh-CN" sz="1600" b="0" dirty="0">
              <a:effectLst/>
              <a:latin typeface="Arial Unicode M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2A097E-8290-45AF-B9B9-C1917183E7BF}"/>
              </a:ext>
            </a:extLst>
          </p:cNvPr>
          <p:cNvSpPr txBox="1"/>
          <p:nvPr/>
        </p:nvSpPr>
        <p:spPr>
          <a:xfrm>
            <a:off x="319294" y="744914"/>
            <a:ext cx="614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 Unicode MS"/>
              </a:rPr>
              <a:t>Number Expression:: </a:t>
            </a:r>
            <a:r>
              <a:rPr lang="en-US" altLang="zh-CN" b="1" dirty="0">
                <a:solidFill>
                  <a:srgbClr val="FF0000"/>
                </a:solidFill>
                <a:latin typeface="Arial Unicode MS"/>
              </a:rPr>
              <a:t>sub</a:t>
            </a:r>
            <a:r>
              <a:rPr lang="en-US" altLang="zh-CN" b="1" dirty="0">
                <a:latin typeface="Arial Unicode MS"/>
              </a:rPr>
              <a:t>(Number </a:t>
            </a:r>
            <a:r>
              <a:rPr lang="en-US" altLang="zh-CN" b="1" dirty="0" err="1">
                <a:latin typeface="Arial Unicode MS"/>
              </a:rPr>
              <a:t>a,Number</a:t>
            </a:r>
            <a:r>
              <a:rPr lang="en-US" altLang="zh-CN" b="1" dirty="0">
                <a:latin typeface="Arial Unicode MS"/>
              </a:rPr>
              <a:t> b)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A27C51-5B09-4FEB-925C-609C5280C04F}"/>
              </a:ext>
            </a:extLst>
          </p:cNvPr>
          <p:cNvSpPr txBox="1"/>
          <p:nvPr/>
        </p:nvSpPr>
        <p:spPr>
          <a:xfrm>
            <a:off x="5327281" y="1206579"/>
            <a:ext cx="389136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 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处理小数减大数的情况</a:t>
            </a:r>
          </a:p>
          <a:p>
            <a:pPr>
              <a:lnSpc>
                <a:spcPts val="2000"/>
              </a:lnSpc>
            </a:pPr>
            <a:r>
              <a:rPr lang="zh-CN" altLang="en-US" dirty="0">
                <a:latin typeface="Arial Unicode MS"/>
              </a:rPr>
              <a:t>    </a:t>
            </a:r>
            <a:r>
              <a:rPr lang="en-US" altLang="zh-CN" dirty="0">
                <a:latin typeface="Arial Unicode MS"/>
              </a:rPr>
              <a:t>int A=</a:t>
            </a:r>
            <a:r>
              <a:rPr lang="en-US" altLang="zh-CN" dirty="0" err="1">
                <a:latin typeface="Arial Unicode MS"/>
              </a:rPr>
              <a:t>a.flag,B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b.flag</a:t>
            </a:r>
            <a:r>
              <a:rPr lang="en-US" altLang="zh-CN" dirty="0">
                <a:latin typeface="Arial Unicode MS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a.flag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b.flag</a:t>
            </a:r>
            <a:r>
              <a:rPr lang="en-US" altLang="zh-CN" dirty="0">
                <a:latin typeface="Arial Unicode MS"/>
              </a:rPr>
              <a:t>=1;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if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(!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cmp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a,b</a:t>
            </a:r>
            <a:r>
              <a:rPr lang="en-US" altLang="zh-CN" dirty="0">
                <a:latin typeface="Arial Unicode MS"/>
              </a:rPr>
              <a:t>))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</a:rPr>
              <a:t>c.flag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=0,</a:t>
            </a:r>
            <a:r>
              <a:rPr lang="en-US" altLang="zh-CN" dirty="0">
                <a:latin typeface="Arial Unicode MS"/>
              </a:rPr>
              <a:t>a.swap(b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);//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断定符号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a.flag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A;b.flag</a:t>
            </a:r>
            <a:r>
              <a:rPr lang="en-US" altLang="zh-CN" dirty="0">
                <a:latin typeface="Arial Unicode MS"/>
              </a:rPr>
              <a:t>=B;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a.num.size</a:t>
            </a:r>
            <a:r>
              <a:rPr lang="en-US" altLang="zh-CN" dirty="0">
                <a:latin typeface="Arial Unicode MS"/>
              </a:rPr>
              <a:t>()-1,j=</a:t>
            </a:r>
            <a:r>
              <a:rPr lang="en-US" altLang="zh-CN" dirty="0" err="1">
                <a:latin typeface="Arial Unicode MS"/>
              </a:rPr>
              <a:t>b.num.size</a:t>
            </a:r>
            <a:r>
              <a:rPr lang="en-US" altLang="zh-CN" dirty="0">
                <a:latin typeface="Arial Unicode MS"/>
              </a:rPr>
              <a:t>()-1;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for(;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&gt;=0&amp;&amp;j&gt;=0;i--,j--)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</a:rPr>
              <a:t>{ //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</a:rPr>
              <a:t>低位到高位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Arial Unicode MS"/>
            </a:endParaRP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if(</a:t>
            </a:r>
            <a:r>
              <a:rPr lang="en-US" altLang="zh-CN" dirty="0" err="1">
                <a:latin typeface="Arial Unicode MS"/>
              </a:rPr>
              <a:t>a.num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]&lt;</a:t>
            </a:r>
            <a:r>
              <a:rPr lang="en-US" altLang="zh-CN" dirty="0" err="1">
                <a:latin typeface="Arial Unicode MS"/>
              </a:rPr>
              <a:t>b.num</a:t>
            </a:r>
            <a:r>
              <a:rPr lang="en-US" altLang="zh-CN" dirty="0">
                <a:latin typeface="Arial Unicode MS"/>
              </a:rPr>
              <a:t>[j])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</a:t>
            </a:r>
            <a:r>
              <a:rPr lang="en-US" altLang="zh-CN" dirty="0" err="1">
                <a:latin typeface="Arial Unicode MS"/>
              </a:rPr>
              <a:t>a.num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]+=10,a.num[i-1]--;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</a:t>
            </a:r>
            <a:r>
              <a:rPr lang="en-US" altLang="zh-CN" dirty="0" err="1">
                <a:latin typeface="Arial Unicode MS"/>
              </a:rPr>
              <a:t>c.num.insert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c.num.begin</a:t>
            </a:r>
            <a:r>
              <a:rPr lang="en-US" altLang="zh-CN" dirty="0">
                <a:latin typeface="Arial Unicode MS"/>
              </a:rPr>
              <a:t>(),</a:t>
            </a:r>
            <a:r>
              <a:rPr lang="en-US" altLang="zh-CN" dirty="0" err="1">
                <a:latin typeface="Arial Unicode MS"/>
              </a:rPr>
              <a:t>a.num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]-</a:t>
            </a:r>
            <a:r>
              <a:rPr lang="en-US" altLang="zh-CN" dirty="0" err="1">
                <a:latin typeface="Arial Unicode MS"/>
              </a:rPr>
              <a:t>b.num</a:t>
            </a:r>
            <a:r>
              <a:rPr lang="en-US" altLang="zh-CN" dirty="0">
                <a:latin typeface="Arial Unicode MS"/>
              </a:rPr>
              <a:t>[j]);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Unicode MS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for(;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&gt;=0;i--)</a:t>
            </a:r>
          </a:p>
          <a:p>
            <a:pPr>
              <a:lnSpc>
                <a:spcPts val="2000"/>
              </a:lnSpc>
            </a:pPr>
            <a:r>
              <a:rPr lang="en-US" altLang="zh-CN" dirty="0" err="1">
                <a:latin typeface="Arial Unicode MS"/>
              </a:rPr>
              <a:t>c.num.insert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c.num.begin</a:t>
            </a:r>
            <a:r>
              <a:rPr lang="en-US" altLang="zh-CN" dirty="0">
                <a:latin typeface="Arial Unicode MS"/>
              </a:rPr>
              <a:t>(),</a:t>
            </a:r>
            <a:r>
              <a:rPr lang="en-US" altLang="zh-CN" dirty="0" err="1">
                <a:latin typeface="Arial Unicode MS"/>
              </a:rPr>
              <a:t>a.num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c.dot=a.dot;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return c;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}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7FF2C0-2864-451A-B7C1-7F99E2090FE3}"/>
              </a:ext>
            </a:extLst>
          </p:cNvPr>
          <p:cNvGrpSpPr/>
          <p:nvPr/>
        </p:nvGrpSpPr>
        <p:grpSpPr>
          <a:xfrm>
            <a:off x="50489" y="547390"/>
            <a:ext cx="5325430" cy="2857963"/>
            <a:chOff x="144983" y="776753"/>
            <a:chExt cx="7919712" cy="997489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2EABEA1-527A-4F82-A567-ADA03C7E5A79}"/>
                </a:ext>
              </a:extLst>
            </p:cNvPr>
            <p:cNvSpPr/>
            <p:nvPr/>
          </p:nvSpPr>
          <p:spPr>
            <a:xfrm>
              <a:off x="144983" y="776753"/>
              <a:ext cx="7919712" cy="98107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F0F1D52-24C1-4380-9AA8-E083F3F31536}"/>
                </a:ext>
              </a:extLst>
            </p:cNvPr>
            <p:cNvSpPr txBox="1"/>
            <p:nvPr/>
          </p:nvSpPr>
          <p:spPr>
            <a:xfrm>
              <a:off x="324981" y="1477675"/>
              <a:ext cx="7667381" cy="927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b="1" dirty="0">
                  <a:latin typeface="Arial Unicode MS"/>
                </a:rPr>
                <a:t>bool Expression::</a:t>
              </a:r>
              <a:r>
                <a:rPr lang="en-US" altLang="zh-CN" b="1" dirty="0" err="1">
                  <a:latin typeface="Arial Unicode MS"/>
                </a:rPr>
                <a:t>cmp</a:t>
              </a:r>
              <a:r>
                <a:rPr lang="en-US" altLang="zh-CN" b="1" dirty="0">
                  <a:latin typeface="Arial Unicode MS"/>
                </a:rPr>
                <a:t>(Number </a:t>
              </a:r>
              <a:r>
                <a:rPr lang="en-US" altLang="zh-CN" b="1" dirty="0" err="1">
                  <a:latin typeface="Arial Unicode MS"/>
                </a:rPr>
                <a:t>a,Number</a:t>
              </a:r>
              <a:r>
                <a:rPr lang="en-US" altLang="zh-CN" b="1" dirty="0">
                  <a:latin typeface="Arial Unicode MS"/>
                </a:rPr>
                <a:t> b</a:t>
              </a:r>
              <a:r>
                <a:rPr lang="zh-CN" altLang="en-US" b="1" dirty="0">
                  <a:latin typeface="Arial Unicode MS"/>
                </a:rPr>
                <a:t>）</a:t>
              </a:r>
              <a:r>
                <a:rPr lang="en-US" altLang="zh-CN" dirty="0">
                  <a:latin typeface="Arial Unicode MS"/>
                </a:rPr>
                <a:t>{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    if(</a:t>
              </a:r>
              <a:r>
                <a:rPr lang="en-US" altLang="zh-CN" dirty="0" err="1">
                  <a:latin typeface="Arial Unicode MS"/>
                </a:rPr>
                <a:t>a.flag</a:t>
              </a:r>
              <a:r>
                <a:rPr lang="en-US" altLang="zh-CN" dirty="0">
                  <a:latin typeface="Arial Unicode MS"/>
                </a:rPr>
                <a:t>!=</a:t>
              </a:r>
              <a:r>
                <a:rPr lang="en-US" altLang="zh-CN" dirty="0" err="1">
                  <a:latin typeface="Arial Unicode MS"/>
                </a:rPr>
                <a:t>b.flag</a:t>
              </a:r>
              <a:r>
                <a:rPr lang="en-US" altLang="zh-CN" dirty="0">
                  <a:latin typeface="Arial Unicode MS"/>
                </a:rPr>
                <a:t>)return </a:t>
              </a:r>
              <a:r>
                <a:rPr lang="en-US" altLang="zh-CN" dirty="0" err="1">
                  <a:latin typeface="Arial Unicode MS"/>
                </a:rPr>
                <a:t>a.flag</a:t>
              </a:r>
              <a:r>
                <a:rPr lang="en-US" altLang="zh-CN" dirty="0">
                  <a:latin typeface="Arial Unicode MS"/>
                </a:rPr>
                <a:t>; //</a:t>
              </a:r>
              <a:r>
                <a:rPr lang="zh-CN" altLang="en-US" dirty="0">
                  <a:latin typeface="Arial Unicode MS"/>
                </a:rPr>
                <a:t>符号</a:t>
              </a:r>
              <a:endParaRPr lang="en-US" altLang="zh-CN" dirty="0">
                <a:latin typeface="Arial Unicode MS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    int A=</a:t>
              </a:r>
              <a:r>
                <a:rPr lang="en-US" altLang="zh-CN" dirty="0" err="1">
                  <a:latin typeface="Arial Unicode MS"/>
                </a:rPr>
                <a:t>a.num.size</a:t>
              </a:r>
              <a:r>
                <a:rPr lang="en-US" altLang="zh-CN" dirty="0">
                  <a:latin typeface="Arial Unicode MS"/>
                </a:rPr>
                <a:t>()-</a:t>
              </a:r>
              <a:r>
                <a:rPr lang="en-US" altLang="zh-CN" dirty="0" err="1">
                  <a:latin typeface="Arial Unicode MS"/>
                </a:rPr>
                <a:t>a.dot,B</a:t>
              </a:r>
              <a:r>
                <a:rPr lang="en-US" altLang="zh-CN" dirty="0">
                  <a:latin typeface="Arial Unicode MS"/>
                </a:rPr>
                <a:t>=</a:t>
              </a:r>
              <a:r>
                <a:rPr lang="en-US" altLang="zh-CN" dirty="0" err="1">
                  <a:latin typeface="Arial Unicode MS"/>
                </a:rPr>
                <a:t>b.num.size</a:t>
              </a:r>
              <a:r>
                <a:rPr lang="en-US" altLang="zh-CN" dirty="0">
                  <a:latin typeface="Arial Unicode MS"/>
                </a:rPr>
                <a:t>()-b.dot;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    if(A!=B)return A&gt;B; //</a:t>
              </a:r>
              <a:r>
                <a:rPr lang="zh-CN" altLang="en-US" dirty="0">
                  <a:latin typeface="Arial Unicode MS"/>
                </a:rPr>
                <a:t>整数位数</a:t>
              </a:r>
              <a:endParaRPr lang="en-US" altLang="zh-CN" dirty="0">
                <a:latin typeface="Arial Unicode MS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    int m=min(</a:t>
              </a:r>
              <a:r>
                <a:rPr lang="en-US" altLang="zh-CN" dirty="0" err="1">
                  <a:latin typeface="Arial Unicode MS"/>
                </a:rPr>
                <a:t>a.num.size</a:t>
              </a:r>
              <a:r>
                <a:rPr lang="en-US" altLang="zh-CN" dirty="0">
                  <a:latin typeface="Arial Unicode MS"/>
                </a:rPr>
                <a:t>(),</a:t>
              </a:r>
              <a:r>
                <a:rPr lang="en-US" altLang="zh-CN" dirty="0" err="1">
                  <a:latin typeface="Arial Unicode MS"/>
                </a:rPr>
                <a:t>b.num.size</a:t>
              </a:r>
              <a:r>
                <a:rPr lang="en-US" altLang="zh-CN" dirty="0">
                  <a:latin typeface="Arial Unicode MS"/>
                </a:rPr>
                <a:t>());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    for(int </a:t>
              </a:r>
              <a:r>
                <a:rPr lang="en-US" altLang="zh-CN" dirty="0" err="1">
                  <a:latin typeface="Arial Unicode MS"/>
                </a:rPr>
                <a:t>i</a:t>
              </a:r>
              <a:r>
                <a:rPr lang="en-US" altLang="zh-CN" dirty="0">
                  <a:latin typeface="Arial Unicode MS"/>
                </a:rPr>
                <a:t>=0;i&lt;</a:t>
              </a:r>
              <a:r>
                <a:rPr lang="en-US" altLang="zh-CN" dirty="0" err="1">
                  <a:latin typeface="Arial Unicode MS"/>
                </a:rPr>
                <a:t>m;i</a:t>
              </a:r>
              <a:r>
                <a:rPr lang="en-US" altLang="zh-CN" dirty="0">
                  <a:latin typeface="Arial Unicode MS"/>
                </a:rPr>
                <a:t>++) //</a:t>
              </a:r>
              <a:r>
                <a:rPr lang="zh-CN" altLang="en-US" dirty="0">
                  <a:latin typeface="Arial Unicode MS"/>
                </a:rPr>
                <a:t>截取公有位数，逐位比较</a:t>
              </a:r>
              <a:endParaRPr lang="en-US" altLang="zh-CN" dirty="0">
                <a:latin typeface="Arial Unicode MS"/>
              </a:endParaRP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        if(</a:t>
              </a:r>
              <a:r>
                <a:rPr lang="en-US" altLang="zh-CN" dirty="0" err="1">
                  <a:latin typeface="Arial Unicode MS"/>
                </a:rPr>
                <a:t>a.num</a:t>
              </a:r>
              <a:r>
                <a:rPr lang="en-US" altLang="zh-CN" dirty="0">
                  <a:latin typeface="Arial Unicode MS"/>
                </a:rPr>
                <a:t>[</a:t>
              </a:r>
              <a:r>
                <a:rPr lang="en-US" altLang="zh-CN" dirty="0" err="1">
                  <a:latin typeface="Arial Unicode MS"/>
                </a:rPr>
                <a:t>i</a:t>
              </a:r>
              <a:r>
                <a:rPr lang="en-US" altLang="zh-CN" dirty="0">
                  <a:latin typeface="Arial Unicode MS"/>
                </a:rPr>
                <a:t>]!=</a:t>
              </a:r>
              <a:r>
                <a:rPr lang="en-US" altLang="zh-CN" dirty="0" err="1">
                  <a:latin typeface="Arial Unicode MS"/>
                </a:rPr>
                <a:t>b.num</a:t>
              </a:r>
              <a:r>
                <a:rPr lang="en-US" altLang="zh-CN" dirty="0">
                  <a:latin typeface="Arial Unicode MS"/>
                </a:rPr>
                <a:t>[</a:t>
              </a:r>
              <a:r>
                <a:rPr lang="en-US" altLang="zh-CN" dirty="0" err="1">
                  <a:latin typeface="Arial Unicode MS"/>
                </a:rPr>
                <a:t>i</a:t>
              </a:r>
              <a:r>
                <a:rPr lang="en-US" altLang="zh-CN" dirty="0">
                  <a:latin typeface="Arial Unicode MS"/>
                </a:rPr>
                <a:t>])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            return </a:t>
              </a:r>
              <a:r>
                <a:rPr lang="en-US" altLang="zh-CN" dirty="0" err="1">
                  <a:latin typeface="Arial Unicode MS"/>
                </a:rPr>
                <a:t>a.num</a:t>
              </a:r>
              <a:r>
                <a:rPr lang="en-US" altLang="zh-CN" dirty="0">
                  <a:latin typeface="Arial Unicode MS"/>
                </a:rPr>
                <a:t>[</a:t>
              </a:r>
              <a:r>
                <a:rPr lang="en-US" altLang="zh-CN" dirty="0" err="1">
                  <a:latin typeface="Arial Unicode MS"/>
                </a:rPr>
                <a:t>i</a:t>
              </a:r>
              <a:r>
                <a:rPr lang="en-US" altLang="zh-CN" dirty="0">
                  <a:latin typeface="Arial Unicode MS"/>
                </a:rPr>
                <a:t>]&gt;=</a:t>
              </a:r>
              <a:r>
                <a:rPr lang="en-US" altLang="zh-CN" dirty="0" err="1">
                  <a:latin typeface="Arial Unicode MS"/>
                </a:rPr>
                <a:t>b.num</a:t>
              </a:r>
              <a:r>
                <a:rPr lang="en-US" altLang="zh-CN" dirty="0">
                  <a:latin typeface="Arial Unicode MS"/>
                </a:rPr>
                <a:t>[</a:t>
              </a:r>
              <a:r>
                <a:rPr lang="en-US" altLang="zh-CN" dirty="0" err="1">
                  <a:latin typeface="Arial Unicode MS"/>
                </a:rPr>
                <a:t>i</a:t>
              </a:r>
              <a:r>
                <a:rPr lang="en-US" altLang="zh-CN" dirty="0">
                  <a:latin typeface="Arial Unicode MS"/>
                </a:rPr>
                <a:t>];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    return </a:t>
              </a:r>
              <a:r>
                <a:rPr lang="en-US" altLang="zh-CN" dirty="0" err="1">
                  <a:latin typeface="Arial Unicode MS"/>
                </a:rPr>
                <a:t>a.num.size</a:t>
              </a:r>
              <a:r>
                <a:rPr lang="en-US" altLang="zh-CN" dirty="0">
                  <a:latin typeface="Arial Unicode MS"/>
                </a:rPr>
                <a:t>()&gt;=</a:t>
              </a:r>
              <a:r>
                <a:rPr lang="en-US" altLang="zh-CN" dirty="0" err="1">
                  <a:latin typeface="Arial Unicode MS"/>
                </a:rPr>
                <a:t>b.num.size</a:t>
              </a:r>
              <a:r>
                <a:rPr lang="en-US" altLang="zh-CN" dirty="0">
                  <a:latin typeface="Arial Unicode MS"/>
                </a:rPr>
                <a:t>();</a:t>
              </a:r>
            </a:p>
            <a:p>
              <a:pPr>
                <a:lnSpc>
                  <a:spcPts val="2000"/>
                </a:lnSpc>
              </a:pPr>
              <a:r>
                <a:rPr lang="en-US" altLang="zh-CN" dirty="0">
                  <a:latin typeface="Arial Unicode MS"/>
                </a:rPr>
                <a:t>}  </a:t>
              </a:r>
              <a:r>
                <a:rPr lang="en-US" altLang="zh-CN" dirty="0">
                  <a:solidFill>
                    <a:srgbClr val="FF0000"/>
                  </a:solidFill>
                  <a:latin typeface="Arial Unicode MS"/>
                </a:rPr>
                <a:t>//return 0 a&lt;b(</a:t>
              </a:r>
              <a:r>
                <a:rPr lang="zh-CN" altLang="en-US" dirty="0">
                  <a:solidFill>
                    <a:srgbClr val="FF0000"/>
                  </a:solidFill>
                  <a:latin typeface="Arial Unicode MS"/>
                </a:rPr>
                <a:t>后续交换</a:t>
              </a:r>
              <a:r>
                <a:rPr lang="en-US" altLang="zh-CN" dirty="0">
                  <a:solidFill>
                    <a:srgbClr val="FF0000"/>
                  </a:solidFill>
                  <a:latin typeface="Arial Unicode MS"/>
                </a:rPr>
                <a:t>)      return 1a&gt;b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18D6AB-4CA4-421B-8CA0-5DC37277910D}"/>
              </a:ext>
            </a:extLst>
          </p:cNvPr>
          <p:cNvSpPr txBox="1"/>
          <p:nvPr/>
        </p:nvSpPr>
        <p:spPr>
          <a:xfrm>
            <a:off x="1659742" y="699683"/>
            <a:ext cx="6728884" cy="599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b="1" dirty="0">
                <a:latin typeface="Arial Unicode MS"/>
              </a:rPr>
              <a:t>Number Expression::</a:t>
            </a:r>
            <a:r>
              <a:rPr lang="en-US" altLang="zh-CN" b="1" dirty="0" err="1">
                <a:latin typeface="Arial Unicode MS"/>
              </a:rPr>
              <a:t>mul</a:t>
            </a:r>
            <a:r>
              <a:rPr lang="en-US" altLang="zh-CN" b="1" dirty="0">
                <a:latin typeface="Arial Unicode MS"/>
              </a:rPr>
              <a:t>(Number </a:t>
            </a:r>
            <a:r>
              <a:rPr lang="en-US" altLang="zh-CN" b="1" dirty="0" err="1">
                <a:latin typeface="Arial Unicode MS"/>
              </a:rPr>
              <a:t>a,Number</a:t>
            </a:r>
            <a:r>
              <a:rPr lang="en-US" altLang="zh-CN" b="1" dirty="0">
                <a:latin typeface="Arial Unicode MS"/>
              </a:rPr>
              <a:t> b)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int k=0;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Number c;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for(int 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=</a:t>
            </a:r>
            <a:r>
              <a:rPr lang="en-US" altLang="zh-CN" dirty="0" err="1">
                <a:latin typeface="Arial Unicode MS"/>
              </a:rPr>
              <a:t>a.num.size</a:t>
            </a:r>
            <a:r>
              <a:rPr lang="en-US" altLang="zh-CN" dirty="0">
                <a:latin typeface="Arial Unicode MS"/>
              </a:rPr>
              <a:t>()-1;i&gt;=0;i--)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Number e;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for(int l=1;l&lt;=</a:t>
            </a:r>
            <a:r>
              <a:rPr lang="en-US" altLang="zh-CN" dirty="0" err="1">
                <a:latin typeface="Arial Unicode MS"/>
              </a:rPr>
              <a:t>k;l</a:t>
            </a:r>
            <a:r>
              <a:rPr lang="en-US" altLang="zh-CN" dirty="0">
                <a:latin typeface="Arial Unicode MS"/>
              </a:rPr>
              <a:t>++)</a:t>
            </a:r>
            <a:r>
              <a:rPr lang="en-US" altLang="zh-CN" dirty="0" err="1">
                <a:latin typeface="Arial Unicode MS"/>
              </a:rPr>
              <a:t>e.num.push_back</a:t>
            </a:r>
            <a:r>
              <a:rPr lang="en-US" altLang="zh-CN" dirty="0">
                <a:latin typeface="Arial Unicode MS"/>
              </a:rPr>
              <a:t>(0);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k++;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int _plus=0;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for(int j=</a:t>
            </a:r>
            <a:r>
              <a:rPr lang="en-US" altLang="zh-CN" dirty="0" err="1">
                <a:latin typeface="Arial Unicode MS"/>
              </a:rPr>
              <a:t>b.num.size</a:t>
            </a:r>
            <a:r>
              <a:rPr lang="en-US" altLang="zh-CN" dirty="0">
                <a:latin typeface="Arial Unicode MS"/>
              </a:rPr>
              <a:t>()-1;j&gt;=0;j--)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{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</a:t>
            </a:r>
            <a:r>
              <a:rPr lang="en-US" altLang="zh-CN" dirty="0" err="1">
                <a:latin typeface="Arial Unicode MS"/>
              </a:rPr>
              <a:t>e.num.insert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e.num.begin</a:t>
            </a:r>
            <a:r>
              <a:rPr lang="en-US" altLang="zh-CN" dirty="0">
                <a:latin typeface="Arial Unicode MS"/>
              </a:rPr>
              <a:t>(),</a:t>
            </a:r>
            <a:r>
              <a:rPr lang="en-US" altLang="zh-CN" dirty="0" err="1">
                <a:latin typeface="Arial Unicode MS"/>
              </a:rPr>
              <a:t>a.num</a:t>
            </a:r>
            <a:r>
              <a:rPr lang="en-US" altLang="zh-CN" dirty="0">
                <a:latin typeface="Arial Unicode MS"/>
              </a:rPr>
              <a:t>[</a:t>
            </a:r>
            <a:r>
              <a:rPr lang="en-US" altLang="zh-CN" dirty="0" err="1">
                <a:latin typeface="Arial Unicode MS"/>
              </a:rPr>
              <a:t>i</a:t>
            </a:r>
            <a:r>
              <a:rPr lang="en-US" altLang="zh-CN" dirty="0">
                <a:latin typeface="Arial Unicode MS"/>
              </a:rPr>
              <a:t>]*</a:t>
            </a:r>
            <a:r>
              <a:rPr lang="en-US" altLang="zh-CN" dirty="0" err="1">
                <a:latin typeface="Arial Unicode MS"/>
              </a:rPr>
              <a:t>b.num</a:t>
            </a:r>
            <a:r>
              <a:rPr lang="en-US" altLang="zh-CN" dirty="0">
                <a:latin typeface="Arial Unicode MS"/>
              </a:rPr>
              <a:t>[j]+_plus);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_plus=</a:t>
            </a:r>
            <a:r>
              <a:rPr lang="en-US" altLang="zh-CN" dirty="0" err="1">
                <a:latin typeface="Arial Unicode MS"/>
              </a:rPr>
              <a:t>e.num</a:t>
            </a:r>
            <a:r>
              <a:rPr lang="en-US" altLang="zh-CN" dirty="0">
                <a:latin typeface="Arial Unicode MS"/>
              </a:rPr>
              <a:t>[0]/10;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    </a:t>
            </a:r>
            <a:r>
              <a:rPr lang="en-US" altLang="zh-CN" dirty="0" err="1">
                <a:latin typeface="Arial Unicode MS"/>
              </a:rPr>
              <a:t>e.num</a:t>
            </a:r>
            <a:r>
              <a:rPr lang="en-US" altLang="zh-CN" dirty="0">
                <a:latin typeface="Arial Unicode MS"/>
              </a:rPr>
              <a:t>[0]%=10;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if(_plus)</a:t>
            </a:r>
            <a:r>
              <a:rPr lang="en-US" altLang="zh-CN" dirty="0" err="1">
                <a:latin typeface="Arial Unicode MS"/>
              </a:rPr>
              <a:t>e.num.insert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e.num.begin</a:t>
            </a:r>
            <a:r>
              <a:rPr lang="en-US" altLang="zh-CN" dirty="0">
                <a:latin typeface="Arial Unicode MS"/>
              </a:rPr>
              <a:t>(),_plus);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    c=plus(</a:t>
            </a:r>
            <a:r>
              <a:rPr lang="en-US" altLang="zh-CN" dirty="0" err="1">
                <a:latin typeface="Arial Unicode MS"/>
              </a:rPr>
              <a:t>c,e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c.dot=a.dot+b.dot;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</a:t>
            </a:r>
            <a:r>
              <a:rPr lang="en-US" altLang="zh-CN" dirty="0" err="1">
                <a:latin typeface="Arial Unicode MS"/>
              </a:rPr>
              <a:t>c.flag</a:t>
            </a:r>
            <a:r>
              <a:rPr lang="en-US" altLang="zh-CN" dirty="0">
                <a:latin typeface="Arial Unicode MS"/>
              </a:rPr>
              <a:t>=!(</a:t>
            </a:r>
            <a:r>
              <a:rPr lang="en-US" altLang="zh-CN" dirty="0" err="1">
                <a:latin typeface="Arial Unicode MS"/>
              </a:rPr>
              <a:t>a.flag^b.flag</a:t>
            </a:r>
            <a:r>
              <a:rPr lang="en-US" altLang="zh-CN" dirty="0">
                <a:latin typeface="Arial Unicode MS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    return c;</a:t>
            </a:r>
          </a:p>
          <a:p>
            <a:pPr>
              <a:lnSpc>
                <a:spcPts val="2000"/>
              </a:lnSpc>
            </a:pPr>
            <a:r>
              <a:rPr lang="en-US" altLang="zh-CN" dirty="0">
                <a:latin typeface="Arial Unicode MS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852381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2488</TotalTime>
  <Words>4690</Words>
  <Application>Microsoft Office PowerPoint</Application>
  <PresentationFormat>全屏显示(4:3)</PresentationFormat>
  <Paragraphs>864</Paragraphs>
  <Slides>33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 Unicode MS</vt:lpstr>
      <vt:lpstr>等线</vt:lpstr>
      <vt:lpstr>等线 Light</vt:lpstr>
      <vt:lpstr>华文宋体</vt:lpstr>
      <vt:lpstr>微软雅黑</vt:lpstr>
      <vt:lpstr>Arial</vt:lpstr>
      <vt:lpstr>Arial Black</vt:lpstr>
      <vt:lpstr>Calibri</vt:lpstr>
      <vt:lpstr>Consolas</vt:lpstr>
      <vt:lpstr>2016-VI主题-蓝</vt:lpstr>
      <vt:lpstr>问题求解与实践  习题课一</vt:lpstr>
      <vt:lpstr>表达式计算（第一周）</vt:lpstr>
      <vt:lpstr>测试用例</vt:lpstr>
      <vt:lpstr>PowerPoint 演示文稿</vt:lpstr>
      <vt:lpstr>代码范例：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一元多项式除法（第二周）</vt:lpstr>
      <vt:lpstr>双精度数值运算</vt:lpstr>
      <vt:lpstr>双精度数值运算</vt:lpstr>
      <vt:lpstr>测试用例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一元多项式求导（第二周）</vt:lpstr>
      <vt:lpstr>测试用例</vt:lpstr>
      <vt:lpstr>测试用例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jy w</cp:lastModifiedBy>
  <cp:revision>123</cp:revision>
  <dcterms:created xsi:type="dcterms:W3CDTF">2016-04-20T02:59:17Z</dcterms:created>
  <dcterms:modified xsi:type="dcterms:W3CDTF">2019-09-26T09:53:16Z</dcterms:modified>
</cp:coreProperties>
</file>