
<file path=[Content_Types].xml><?xml version="1.0" encoding="utf-8"?>
<Types xmlns="http://schemas.openxmlformats.org/package/2006/content-types">
  <Default Extension="png" ContentType="image/png"/>
  <Default Extension="jpeg" ContentType="image/jpeg"/>
  <Default Extension="wdp" ContentType="image/vnd.ms-photo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11"/>
  </p:handoutMasterIdLst>
  <p:sldIdLst>
    <p:sldId id="256" r:id="rId3"/>
    <p:sldId id="410" r:id="rId4"/>
    <p:sldId id="408" r:id="rId5"/>
    <p:sldId id="263" r:id="rId7"/>
    <p:sldId id="409" r:id="rId8"/>
    <p:sldId id="415" r:id="rId9"/>
    <p:sldId id="282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6EAA"/>
    <a:srgbClr val="7FB1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4" autoAdjust="0"/>
    <p:restoredTop sz="94660"/>
  </p:normalViewPr>
  <p:slideViewPr>
    <p:cSldViewPr snapToGrid="0">
      <p:cViewPr varScale="1">
        <p:scale>
          <a:sx n="46" d="100"/>
          <a:sy n="46" d="100"/>
        </p:scale>
        <p:origin x="1255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49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C1FBA-CF23-45CA-A289-03E32D1609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B0C5-C56D-47E9-BCFE-D990A940F1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6BD8-0FC1-456F-BDC6-7D0CA8E365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C841-E2E1-4802-8701-94EA307E94B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image4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image4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28650" y="511402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>
            <a:fillRect/>
          </a:stretch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med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</p:cSld>
  <p:clrMapOvr>
    <a:masterClrMapping/>
  </p:clrMapOvr>
  <p:transition spd="med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  <a:endParaRPr lang="zh-CN" altLang="en-US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push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>
            <a:fillRect/>
          </a:stretch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>
            <a:fillRect/>
          </a:stretch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sh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4" y="3608990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7896" y="1371600"/>
            <a:ext cx="8410492" cy="926932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</p:spTree>
  </p:cSld>
  <p:clrMapOvr>
    <a:masterClrMapping/>
  </p:clrMapOvr>
  <p:transition spd="med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 spd="med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" name="灯片编号占位符 5"/>
          <p:cNvSpPr txBox="1"/>
          <p:nvPr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</p:cSld>
  <p:clrMapOvr>
    <a:masterClrMapping/>
  </p:clrMapOvr>
  <p:transition spd="med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</p:cSld>
  <p:clrMapOvr>
    <a:masterClrMapping/>
  </p:clrMapOvr>
  <p:transition spd="med">
    <p:push/>
  </p:transition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</p:spTree>
  </p:cSld>
  <p:clrMapOvr>
    <a:masterClrMapping/>
  </p:clrMapOvr>
  <p:transition spd="med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med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/>
          <p:nvPr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med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20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9" Type="http://schemas.microsoft.com/office/2007/relationships/hdphoto" Target="../media/image8.wdp"/><Relationship Id="rId18" Type="http://schemas.openxmlformats.org/officeDocument/2006/relationships/image" Target="../media/image7.png"/><Relationship Id="rId17" Type="http://schemas.openxmlformats.org/officeDocument/2006/relationships/image" Target="../media/image5.png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1673352"/>
            <a:ext cx="834042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413468" y="863020"/>
            <a:ext cx="8410492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/>
              <a:t>问题求解与实践</a:t>
            </a:r>
            <a:br>
              <a:rPr lang="en-US" altLang="zh-CN" sz="4400" dirty="0" smtClean="0"/>
            </a:br>
            <a:r>
              <a:rPr lang="zh-CN" altLang="en-US" sz="4400" dirty="0" smtClean="0"/>
              <a:t>课程</a:t>
            </a:r>
            <a:r>
              <a:rPr lang="en-US" altLang="zh-CN" sz="4400" dirty="0" smtClean="0"/>
              <a:t>Project</a:t>
            </a:r>
            <a:endParaRPr lang="zh-CN" altLang="en-US" sz="44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123172" y="5963115"/>
            <a:ext cx="7886700" cy="604299"/>
          </a:xfrm>
        </p:spPr>
        <p:txBody>
          <a:bodyPr/>
          <a:lstStyle/>
          <a:p>
            <a:r>
              <a:rPr lang="en-US" altLang="zh-CN" sz="2800" dirty="0"/>
              <a:t>2019</a:t>
            </a:r>
            <a:r>
              <a:rPr lang="zh-CN" altLang="en-US" sz="2800" dirty="0"/>
              <a:t>年</a:t>
            </a:r>
            <a:r>
              <a:rPr lang="en-US" altLang="zh-CN" sz="2800" dirty="0"/>
              <a:t>11</a:t>
            </a:r>
            <a:r>
              <a:rPr lang="zh-CN" altLang="en-US" sz="2800" dirty="0"/>
              <a:t>月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现在的社会是一个高速发展的社会，科技发达，信息流通，人们之间的交流越来越密切，生活也越来越方便，大数据就是这个高科技时代的产物。</a:t>
            </a:r>
            <a:endParaRPr lang="zh-CN" altLang="en-US" dirty="0"/>
          </a:p>
          <a:p>
            <a:r>
              <a:rPr lang="zh-CN" altLang="en-US" dirty="0" smtClean="0"/>
              <a:t>数据</a:t>
            </a:r>
            <a:r>
              <a:rPr lang="zh-CN" altLang="en-US" dirty="0"/>
              <a:t>是如此重要，以至于其获取、储存、搜索、共享、分析，乃至可视化地呈现，都成为了当前重要的研究</a:t>
            </a:r>
            <a:r>
              <a:rPr lang="zh-CN" altLang="en-US" dirty="0" smtClean="0"/>
              <a:t>课题 。</a:t>
            </a:r>
            <a:endParaRPr lang="en-US" altLang="zh-CN" dirty="0" smtClean="0"/>
          </a:p>
          <a:p>
            <a:endParaRPr lang="en-US" altLang="zh-CN" dirty="0"/>
          </a:p>
          <a:p>
            <a:pPr marL="0" indent="0" algn="ctr">
              <a:buNone/>
            </a:pPr>
            <a:r>
              <a:rPr lang="zh-CN" altLang="en-US" sz="2400" dirty="0" smtClean="0">
                <a:solidFill>
                  <a:srgbClr val="C00000"/>
                </a:solidFill>
              </a:rPr>
              <a:t>课程项目中，每个同学需要围绕数据进行问题的求解与探索！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数据时代</a:t>
            </a:r>
            <a:endParaRPr lang="zh-CN" altLang="en-US" dirty="0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304800" y="1638935"/>
            <a:ext cx="8561070" cy="17894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zh-CN" altLang="en-US" dirty="0"/>
              <a:t>描述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94335" y="1548130"/>
            <a:ext cx="810514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根据提供的网站链接 </a:t>
            </a:r>
            <a:r>
              <a:rPr lang="zh-CN" altLang="en-US" sz="2000" b="1" u="sng" dirty="0"/>
              <a:t>https://www.kaggle.com/datasets </a:t>
            </a:r>
            <a:r>
              <a:rPr lang="zh-CN" altLang="en-US" sz="2000" dirty="0" smtClean="0"/>
              <a:t>，每位同学选择</a:t>
            </a:r>
            <a:r>
              <a:rPr lang="zh-CN" altLang="en-US" sz="2000" dirty="0"/>
              <a:t>其中一个</a:t>
            </a:r>
            <a:r>
              <a:rPr lang="zh-CN" altLang="en-US" sz="2000" dirty="0" smtClean="0"/>
              <a:t>数据集</a:t>
            </a:r>
            <a:r>
              <a:rPr lang="en-US" altLang="zh-CN" sz="2000" b="1" dirty="0" smtClean="0"/>
              <a:t>(</a:t>
            </a:r>
            <a:r>
              <a:rPr lang="zh-CN" altLang="en-US" sz="2000" b="1" dirty="0"/>
              <a:t>视频、音频、图像相关数据除外</a:t>
            </a:r>
            <a:r>
              <a:rPr lang="en-US" altLang="zh-CN" sz="2000" b="1" dirty="0"/>
              <a:t>)</a:t>
            </a:r>
            <a:r>
              <a:rPr lang="zh-CN" altLang="en-US" sz="2000" dirty="0" smtClean="0"/>
              <a:t>，并分别完成</a:t>
            </a:r>
            <a:r>
              <a:rPr lang="zh-CN" altLang="en-US" sz="2000" dirty="0"/>
              <a:t>以下任务</a:t>
            </a:r>
            <a:endParaRPr lang="zh-CN" altLang="en-US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394335" y="2638013"/>
            <a:ext cx="8124190" cy="4061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zh-CN" altLang="en-US" dirty="0"/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>
                <a:sym typeface="+mn-ea"/>
              </a:rPr>
              <a:t> </a:t>
            </a:r>
            <a:r>
              <a:rPr lang="zh-CN" altLang="en-US" sz="2000" b="1" dirty="0" smtClean="0">
                <a:sym typeface="+mn-ea"/>
              </a:rPr>
              <a:t>数据输入</a:t>
            </a:r>
            <a:r>
              <a:rPr lang="zh-CN" altLang="en-US" sz="2000" dirty="0" smtClean="0">
                <a:sym typeface="+mn-ea"/>
              </a:rPr>
              <a:t>，择取一个数据集并为之设计合适</a:t>
            </a:r>
            <a:r>
              <a:rPr lang="zh-CN" altLang="en-US" sz="2000" dirty="0">
                <a:sym typeface="+mn-ea"/>
              </a:rPr>
              <a:t>的</a:t>
            </a:r>
            <a:r>
              <a:rPr lang="zh-CN" altLang="en-US" sz="2000" dirty="0" smtClean="0">
                <a:sym typeface="+mn-ea"/>
              </a:rPr>
              <a:t>数据结构，以便高效地存取相关数据</a:t>
            </a:r>
            <a:endParaRPr lang="zh-CN" altLang="en-US" sz="2000" dirty="0"/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b="1" dirty="0">
                <a:sym typeface="+mn-ea"/>
              </a:rPr>
              <a:t> </a:t>
            </a:r>
            <a:r>
              <a:rPr lang="zh-CN" altLang="en-US" sz="2000" b="1" dirty="0">
                <a:sym typeface="+mn-ea"/>
              </a:rPr>
              <a:t>脏</a:t>
            </a:r>
            <a:r>
              <a:rPr lang="zh-CN" altLang="en-US" sz="2000" b="1" dirty="0" smtClean="0">
                <a:sym typeface="+mn-ea"/>
              </a:rPr>
              <a:t>数据的发现与处理</a:t>
            </a:r>
            <a:r>
              <a:rPr lang="zh-CN" altLang="en-US" sz="2000" dirty="0" smtClean="0">
                <a:sym typeface="+mn-ea"/>
              </a:rPr>
              <a:t>，你的数据集中是否存在脏数据？请定义一些标准发现并处理这些脏数据</a:t>
            </a:r>
            <a:endParaRPr lang="zh-CN" altLang="en-US" sz="2000" dirty="0"/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>
                <a:sym typeface="+mn-ea"/>
              </a:rPr>
              <a:t> </a:t>
            </a:r>
            <a:r>
              <a:rPr lang="zh-CN" altLang="en-US" sz="2000" b="1" dirty="0" smtClean="0">
                <a:sym typeface="+mn-ea"/>
              </a:rPr>
              <a:t>数据的统计与可视化，</a:t>
            </a:r>
            <a:r>
              <a:rPr lang="zh-CN" altLang="en-US" sz="2000" dirty="0" smtClean="0">
                <a:sym typeface="+mn-ea"/>
              </a:rPr>
              <a:t>对数据进行</a:t>
            </a:r>
            <a:r>
              <a:rPr lang="zh-CN" altLang="en-US" sz="2000" b="1" dirty="0" smtClean="0">
                <a:sym typeface="+mn-ea"/>
              </a:rPr>
              <a:t>统计</a:t>
            </a:r>
            <a:r>
              <a:rPr lang="en-US" altLang="zh-CN" sz="2000" b="1" dirty="0" smtClean="0">
                <a:sym typeface="+mn-ea"/>
              </a:rPr>
              <a:t>(</a:t>
            </a:r>
            <a:r>
              <a:rPr lang="zh-CN" altLang="en-US" sz="2000" dirty="0" smtClean="0">
                <a:sym typeface="+mn-ea"/>
              </a:rPr>
              <a:t>至少从三个维度统计数据</a:t>
            </a:r>
            <a:r>
              <a:rPr lang="en-US" altLang="zh-CN" sz="2000" b="1" dirty="0" smtClean="0">
                <a:sym typeface="+mn-ea"/>
              </a:rPr>
              <a:t>)</a:t>
            </a:r>
            <a:r>
              <a:rPr lang="zh-CN" altLang="en-US" sz="2000" dirty="0" smtClean="0">
                <a:sym typeface="+mn-ea"/>
              </a:rPr>
              <a:t>，</a:t>
            </a:r>
            <a:r>
              <a:rPr lang="zh-CN" altLang="en-US" sz="2000" dirty="0">
                <a:sym typeface="+mn-ea"/>
              </a:rPr>
              <a:t>并使用</a:t>
            </a:r>
            <a:r>
              <a:rPr lang="zh-CN" altLang="en-US" sz="2000" b="1" dirty="0">
                <a:sym typeface="+mn-ea"/>
              </a:rPr>
              <a:t>FLTK可视化</a:t>
            </a:r>
            <a:r>
              <a:rPr lang="zh-CN" altLang="en-US" sz="2000" dirty="0">
                <a:sym typeface="+mn-ea"/>
              </a:rPr>
              <a:t>统计后的</a:t>
            </a:r>
            <a:r>
              <a:rPr lang="zh-CN" altLang="en-US" sz="2000" dirty="0" smtClean="0">
                <a:sym typeface="+mn-ea"/>
              </a:rPr>
              <a:t>数据</a:t>
            </a:r>
            <a:endParaRPr lang="zh-CN" altLang="en-US" sz="2000" dirty="0"/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b="1" dirty="0">
                <a:sym typeface="+mn-ea"/>
              </a:rPr>
              <a:t>趋势</a:t>
            </a:r>
            <a:r>
              <a:rPr lang="zh-CN" altLang="en-US" sz="2000" b="1" dirty="0" smtClean="0">
                <a:sym typeface="+mn-ea"/>
              </a:rPr>
              <a:t>预测或分类</a:t>
            </a:r>
            <a:r>
              <a:rPr lang="zh-CN" altLang="en-US" sz="2000" dirty="0" smtClean="0">
                <a:sym typeface="+mn-ea"/>
              </a:rPr>
              <a:t>，设定目标，并使用课程中介绍的线性回归技术或者自学新的技术实现目标。你如何说明所用方法</a:t>
            </a:r>
            <a:r>
              <a:rPr lang="zh-CN" altLang="en-US" sz="2000" dirty="0" smtClean="0">
                <a:sym typeface="+mn-ea"/>
              </a:rPr>
              <a:t>的准确性</a:t>
            </a:r>
            <a:r>
              <a:rPr lang="zh-CN" altLang="en-US" sz="2000" dirty="0" smtClean="0">
                <a:sym typeface="+mn-ea"/>
              </a:rPr>
              <a:t>？</a:t>
            </a:r>
            <a:endParaRPr lang="zh-CN" altLang="en-US" sz="2000" b="1" dirty="0">
              <a:sym typeface="+mn-ea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85439" y="934272"/>
            <a:ext cx="8372163" cy="574183"/>
          </a:xfrm>
        </p:spPr>
        <p:txBody>
          <a:bodyPr/>
          <a:lstStyle/>
          <a:p>
            <a:r>
              <a:rPr lang="zh-CN" altLang="en-US" dirty="0" smtClean="0"/>
              <a:t>任务要求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82245" y="1350645"/>
            <a:ext cx="8780145" cy="54260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fontAlgn="auto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现代C++</a:t>
            </a:r>
            <a:r>
              <a:rPr lang="en-US" altLang="zh-CN" sz="2000" dirty="0" smtClean="0"/>
              <a:t>, FLTK</a:t>
            </a:r>
            <a:endParaRPr lang="en-US" altLang="zh-CN" sz="2000" dirty="0" smtClean="0"/>
          </a:p>
          <a:p>
            <a:pPr marL="342900" indent="-342900" fontAlgn="auto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/>
              <a:t>第一阶段：一周内</a:t>
            </a:r>
            <a:r>
              <a:rPr lang="zh-CN" altLang="en-US" sz="2000" dirty="0" smtClean="0"/>
              <a:t>确定数据集的选择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和删选，如果根据任务需要区分训练集和测试集，需指明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，并对任务描述的四个方面分别设定具体目标。</a:t>
            </a:r>
            <a:r>
              <a:rPr lang="en-US" altLang="zh-CN" sz="2000" b="1" dirty="0">
                <a:sym typeface="+mn-ea"/>
              </a:rPr>
              <a:t>2019/11/25</a:t>
            </a:r>
            <a:r>
              <a:rPr lang="zh-CN" altLang="en-US" sz="2000" b="1" dirty="0">
                <a:sym typeface="+mn-ea"/>
              </a:rPr>
              <a:t>日前</a:t>
            </a:r>
            <a:r>
              <a:rPr lang="zh-CN" altLang="en-US" sz="2000" dirty="0"/>
              <a:t>将删选后的数据集上传至自己的</a:t>
            </a:r>
            <a:r>
              <a:rPr lang="en-US" altLang="zh-CN" sz="2000" dirty="0"/>
              <a:t>jbox</a:t>
            </a:r>
            <a:r>
              <a:rPr lang="zh-CN" altLang="en-US" sz="2000" dirty="0"/>
              <a:t>中，并将</a:t>
            </a:r>
            <a:r>
              <a:rPr lang="zh-CN" altLang="en-US" sz="2000" b="1" dirty="0"/>
              <a:t>共享链接</a:t>
            </a:r>
            <a:r>
              <a:rPr lang="zh-CN" altLang="en-US" sz="2000" dirty="0"/>
              <a:t>提交至课程网站，该数据集将直接作为后续四项任务的直接输入</a:t>
            </a:r>
            <a:r>
              <a:rPr lang="zh-CN" altLang="en-US" sz="2000" dirty="0"/>
              <a:t>。</a:t>
            </a:r>
            <a:endParaRPr lang="zh-CN" altLang="en-US" sz="2000" dirty="0"/>
          </a:p>
          <a:p>
            <a:pPr marL="800100" lvl="1" indent="-3429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对于源数据&gt;=200MB，允许</a:t>
            </a:r>
            <a:r>
              <a:rPr lang="zh-CN" altLang="en-US" sz="2000" b="1" dirty="0"/>
              <a:t>抽取</a:t>
            </a:r>
            <a:r>
              <a:rPr lang="zh-CN" altLang="en-US" sz="2000" dirty="0"/>
              <a:t>其中</a:t>
            </a:r>
            <a:r>
              <a:rPr lang="zh-CN" altLang="en-US" sz="2000" dirty="0" smtClean="0"/>
              <a:t>一部分数据</a:t>
            </a:r>
            <a:r>
              <a:rPr lang="zh-CN" altLang="en-US" sz="2000" dirty="0"/>
              <a:t>，对于其他&lt;=200 MB大小，要求使用</a:t>
            </a:r>
            <a:r>
              <a:rPr lang="zh-CN" altLang="en-US" sz="2000" b="1" dirty="0"/>
              <a:t>全部源数据</a:t>
            </a:r>
            <a:endParaRPr lang="zh-CN" altLang="en-US" sz="2000" dirty="0"/>
          </a:p>
          <a:p>
            <a:pPr marL="800100" lvl="1" indent="-3429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对于任务</a:t>
            </a:r>
            <a:r>
              <a:rPr lang="en-US" altLang="zh-CN" sz="2000" dirty="0"/>
              <a:t>4</a:t>
            </a:r>
            <a:r>
              <a:rPr lang="zh-CN" altLang="en-US" sz="2000" dirty="0"/>
              <a:t>，可视情况</a:t>
            </a:r>
            <a:r>
              <a:rPr lang="zh-CN" altLang="en-US" sz="2000" b="1" dirty="0"/>
              <a:t>引入其他</a:t>
            </a:r>
            <a:r>
              <a:rPr lang="zh-CN" altLang="en-US" sz="2000" b="1" dirty="0" smtClean="0"/>
              <a:t>数据做训练和测试</a:t>
            </a:r>
            <a:endParaRPr lang="zh-CN" altLang="en-US" sz="2000" dirty="0"/>
          </a:p>
          <a:p>
            <a:pPr marL="342900" indent="-342900" fontAlgn="auto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ym typeface="+mn-ea"/>
              </a:rPr>
              <a:t>第二阶段：</a:t>
            </a:r>
            <a:r>
              <a:rPr lang="en-US" altLang="zh-CN" sz="2000" dirty="0" smtClean="0">
                <a:sym typeface="+mn-ea"/>
              </a:rPr>
              <a:t>16</a:t>
            </a:r>
            <a:r>
              <a:rPr lang="zh-CN" altLang="en-US" sz="2000" dirty="0" smtClean="0">
                <a:sym typeface="+mn-ea"/>
              </a:rPr>
              <a:t>周截止（</a:t>
            </a:r>
            <a:r>
              <a:rPr lang="en-US" altLang="zh-CN" sz="2000" dirty="0" smtClean="0">
                <a:sym typeface="+mn-ea"/>
              </a:rPr>
              <a:t>2019/12/29</a:t>
            </a:r>
            <a:r>
              <a:rPr lang="zh-CN" altLang="en-US" sz="2000" dirty="0" smtClean="0">
                <a:sym typeface="+mn-ea"/>
              </a:rPr>
              <a:t>，完成任务</a:t>
            </a:r>
            <a:endParaRPr lang="en-US" altLang="zh-CN" sz="2000" dirty="0" smtClean="0">
              <a:sym typeface="+mn-ea"/>
            </a:endParaRPr>
          </a:p>
          <a:p>
            <a:pPr marL="800100" lvl="1" indent="-3429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ym typeface="+mn-ea"/>
              </a:rPr>
              <a:t>任务</a:t>
            </a:r>
            <a:r>
              <a:rPr lang="zh-CN" altLang="en-US" sz="2000" dirty="0" smtClean="0">
                <a:sym typeface="+mn-ea"/>
              </a:rPr>
              <a:t>提交包括：</a:t>
            </a:r>
            <a:r>
              <a:rPr lang="en-US" altLang="zh-CN" sz="2000" dirty="0" smtClean="0">
                <a:sym typeface="+mn-ea"/>
              </a:rPr>
              <a:t>2</a:t>
            </a:r>
            <a:r>
              <a:rPr lang="zh-CN" altLang="en-US" sz="2000" dirty="0" smtClean="0">
                <a:sym typeface="+mn-ea"/>
              </a:rPr>
              <a:t>页的课程报告、源代码、视频展现</a:t>
            </a:r>
            <a:r>
              <a:rPr lang="en-US" altLang="zh-CN" sz="2000" dirty="0" smtClean="0">
                <a:sym typeface="+mn-ea"/>
              </a:rPr>
              <a:t>(</a:t>
            </a:r>
            <a:r>
              <a:rPr lang="zh-CN" altLang="en-US" sz="2000" dirty="0" smtClean="0">
                <a:sym typeface="+mn-ea"/>
              </a:rPr>
              <a:t>运行命令行并得到相应的结果</a:t>
            </a:r>
            <a:r>
              <a:rPr lang="en-US" altLang="zh-CN" sz="2000" dirty="0" smtClean="0">
                <a:sym typeface="+mn-ea"/>
              </a:rPr>
              <a:t>)</a:t>
            </a:r>
            <a:endParaRPr lang="en-US" altLang="zh-CN" sz="2000" dirty="0" smtClean="0">
              <a:sym typeface="+mn-ea"/>
            </a:endParaRPr>
          </a:p>
          <a:p>
            <a:pPr marL="342900" indent="-342900" fontAlgn="auto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ym typeface="+mn-ea"/>
              </a:rPr>
              <a:t>备注：各人任务独立</a:t>
            </a:r>
            <a:r>
              <a:rPr lang="zh-CN" altLang="en-US" sz="2000" dirty="0">
                <a:sym typeface="+mn-ea"/>
              </a:rPr>
              <a:t>完成，一旦有抄袭</a:t>
            </a:r>
            <a:r>
              <a:rPr lang="zh-CN" altLang="en-US" sz="2000" dirty="0" smtClean="0">
                <a:sym typeface="+mn-ea"/>
              </a:rPr>
              <a:t>情况将对双方均作为0</a:t>
            </a:r>
            <a:r>
              <a:rPr lang="zh-CN" altLang="en-US" sz="2000" dirty="0">
                <a:sym typeface="+mn-ea"/>
              </a:rPr>
              <a:t>分处理。</a:t>
            </a:r>
            <a:endParaRPr lang="zh-CN" altLang="en-US" sz="2000" dirty="0"/>
          </a:p>
          <a:p>
            <a:pPr marL="342900" indent="-342900" fontAlgn="auto">
              <a:lnSpc>
                <a:spcPts val="3200"/>
              </a:lnSpc>
              <a:buFont typeface="Arial" panose="020B0604020202020204" pitchFamily="34" charset="0"/>
              <a:buChar char="•"/>
            </a:pPr>
            <a:endParaRPr lang="zh-CN" altLang="en-US" sz="2000" b="1" dirty="0">
              <a:sym typeface="+mn-ea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86074" y="675827"/>
            <a:ext cx="8372163" cy="574183"/>
          </a:xfrm>
        </p:spPr>
        <p:txBody>
          <a:bodyPr/>
          <a:lstStyle/>
          <a:p>
            <a:r>
              <a:rPr lang="zh-CN" altLang="en-US" dirty="0" smtClean="0"/>
              <a:t>大作业提交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81610" y="1310005"/>
            <a:ext cx="8780145" cy="53105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fontAlgn="auto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/>
              <a:t>作业提交形式</a:t>
            </a:r>
            <a:r>
              <a:rPr lang="zh-CN" altLang="en-US" sz="2000" b="1" dirty="0" smtClean="0"/>
              <a:t>：源代码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其中</a:t>
            </a:r>
            <a:r>
              <a:rPr lang="en-US" altLang="zh-CN" sz="2000" b="1" dirty="0" smtClean="0"/>
              <a:t>README</a:t>
            </a:r>
            <a:r>
              <a:rPr lang="zh-CN" altLang="en-US" sz="2000" b="1" dirty="0" smtClean="0"/>
              <a:t>是大作业报告，包含如何使用</a:t>
            </a:r>
            <a:r>
              <a:rPr lang="en-US" altLang="zh-CN" sz="2000" b="1" dirty="0" smtClean="0"/>
              <a:t>)</a:t>
            </a:r>
            <a:r>
              <a:rPr lang="zh-CN" altLang="en-US" sz="2000" b="1" dirty="0" smtClean="0"/>
              <a:t>，</a:t>
            </a:r>
            <a:r>
              <a:rPr lang="zh-CN" altLang="en-US" sz="2000" b="1" dirty="0"/>
              <a:t>demo视频</a:t>
            </a:r>
            <a:r>
              <a:rPr lang="zh-CN" altLang="en-US" sz="2000" dirty="0"/>
              <a:t>。报告内容根据四个任务分别按照任务描述，解决方案</a:t>
            </a:r>
            <a:r>
              <a:rPr lang="en-US" altLang="zh-CN" sz="2000" dirty="0"/>
              <a:t>(</a:t>
            </a:r>
            <a:r>
              <a:rPr lang="zh-CN" altLang="en-US" sz="2000" dirty="0"/>
              <a:t>算法或分析过程</a:t>
            </a:r>
            <a:r>
              <a:rPr lang="en-US" altLang="zh-CN" sz="2000" dirty="0"/>
              <a:t>)</a:t>
            </a:r>
            <a:r>
              <a:rPr lang="zh-CN" altLang="en-US" sz="2000" dirty="0"/>
              <a:t>，结果进行描述。其中，自定义内容必须有清晰的阐述，算法部分可用伪代码辅助说明，数据</a:t>
            </a:r>
            <a:r>
              <a:rPr lang="zh-CN" altLang="en-US" sz="2000" dirty="0" smtClean="0"/>
              <a:t>可视化须用</a:t>
            </a:r>
            <a:r>
              <a:rPr lang="en-US" altLang="zh-CN" sz="2000" dirty="0" smtClean="0"/>
              <a:t>FLTK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对于采用其他可视化方式，可视化部分则不计分</a:t>
            </a:r>
            <a:r>
              <a:rPr lang="en-US" altLang="zh-CN" sz="2000" b="1" dirty="0" smtClean="0"/>
              <a:t>)</a:t>
            </a:r>
            <a:r>
              <a:rPr lang="zh-CN" altLang="en-US" sz="2000" dirty="0" smtClean="0"/>
              <a:t>以压缩包形式上传至课程网站中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命名方式按照学号</a:t>
            </a:r>
            <a:r>
              <a:rPr lang="en-US" altLang="zh-CN" sz="2000" dirty="0" smtClean="0"/>
              <a:t>_</a:t>
            </a:r>
            <a:r>
              <a:rPr lang="zh-CN" altLang="en-US" sz="2000" dirty="0" smtClean="0"/>
              <a:t>姓名</a:t>
            </a:r>
            <a:r>
              <a:rPr lang="en-US" altLang="zh-CN" sz="2000" dirty="0" smtClean="0"/>
              <a:t>.rar/zip</a:t>
            </a:r>
            <a:r>
              <a:rPr lang="zh-CN" altLang="en-US" sz="2000" dirty="0" smtClean="0"/>
              <a:t>格式</a:t>
            </a:r>
            <a:endParaRPr lang="zh-CN" altLang="en-US" sz="2000" dirty="0"/>
          </a:p>
          <a:p>
            <a:pPr marL="342900" indent="-342900" fontAlgn="auto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/>
              <a:t>作业评分标准：</a:t>
            </a:r>
            <a:r>
              <a:rPr lang="zh-CN" altLang="en-US" sz="2000" dirty="0"/>
              <a:t>助教检查阶段，将通过虚拟机直接运行报告中所提到的完成任务指令，以检查与报告是否一致。每一个任务占比25%，根据报告中，学生对于每个任务提出的自定义标准和方法</a:t>
            </a:r>
            <a:r>
              <a:rPr lang="zh-CN" altLang="en-US" sz="2000" dirty="0"/>
              <a:t>的合适性/准确性</a:t>
            </a:r>
            <a:r>
              <a:rPr lang="en-US" altLang="zh-CN" sz="2000" dirty="0"/>
              <a:t>/</a:t>
            </a:r>
            <a:r>
              <a:rPr lang="zh-CN" altLang="en-US" sz="2000" dirty="0"/>
              <a:t>创新性进行评分。</a:t>
            </a:r>
            <a:endParaRPr lang="zh-CN" altLang="en-US" sz="2000" dirty="0"/>
          </a:p>
          <a:p>
            <a:pPr marL="342900" indent="-342900" fontAlgn="auto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ym typeface="+mn-ea"/>
              </a:rPr>
              <a:t>作业提交截止时间：</a:t>
            </a:r>
            <a:r>
              <a:rPr lang="en-US" altLang="zh-CN" sz="2000" b="1" dirty="0">
                <a:sym typeface="+mn-ea"/>
              </a:rPr>
              <a:t>12</a:t>
            </a:r>
            <a:r>
              <a:rPr lang="zh-CN" altLang="en-US" sz="2000" b="1" dirty="0">
                <a:sym typeface="+mn-ea"/>
              </a:rPr>
              <a:t>月</a:t>
            </a:r>
            <a:r>
              <a:rPr lang="en-US" altLang="zh-CN" sz="2000" b="1" dirty="0">
                <a:sym typeface="+mn-ea"/>
              </a:rPr>
              <a:t>29</a:t>
            </a:r>
            <a:r>
              <a:rPr lang="zh-CN" altLang="en-US" sz="2000" b="1" dirty="0">
                <a:sym typeface="+mn-ea"/>
              </a:rPr>
              <a:t>日晚</a:t>
            </a:r>
            <a:r>
              <a:rPr lang="en-US" altLang="zh-CN" sz="2000" b="1" dirty="0">
                <a:sym typeface="+mn-ea"/>
              </a:rPr>
              <a:t>12</a:t>
            </a:r>
            <a:r>
              <a:rPr lang="zh-CN" altLang="en-US" sz="2000" b="1" dirty="0">
                <a:sym typeface="+mn-ea"/>
              </a:rPr>
              <a:t>点</a:t>
            </a:r>
            <a:endParaRPr lang="zh-CN" altLang="en-US" sz="2000" b="1" dirty="0">
              <a:sym typeface="+mn-ea"/>
            </a:endParaRPr>
          </a:p>
        </p:txBody>
      </p:sp>
    </p:spTree>
  </p:cSld>
  <p:clrMapOvr>
    <a:masterClrMapping/>
  </p:clrMapOvr>
  <p:transition spd="med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86074" y="675827"/>
            <a:ext cx="8372163" cy="574183"/>
          </a:xfrm>
        </p:spPr>
        <p:txBody>
          <a:bodyPr/>
          <a:lstStyle/>
          <a:p>
            <a:r>
              <a:rPr lang="zh-CN" altLang="en-US" dirty="0" smtClean="0"/>
              <a:t>评分标准</a:t>
            </a:r>
            <a:endParaRPr lang="zh-CN" altLang="en-US" dirty="0" smtClean="0"/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467995" y="1752600"/>
          <a:ext cx="7050405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5545"/>
                <a:gridCol w="3324860"/>
              </a:tblGrid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任务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评分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6432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数据输入（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25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）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自定义数据结构的准确性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合适性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4810"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脏数据（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25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）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脏数据定义（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）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4810">
                <a:tc v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脏数据处理方法（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）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70205"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统计与可视化（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25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）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至少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种数据统计维度（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）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4810">
                <a:tc v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FLTK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可视化界面设计（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）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4810"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趋势预测或分类（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25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）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针对目标任务解决方法准确性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合适性及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实现（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）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194310">
                <a:tc v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评价标准的准确性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合适性及实现（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）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谢谢！</a:t>
            </a:r>
            <a:endParaRPr lang="zh-CN" altLang="en-US" dirty="0">
              <a:latin typeface="+mn-ea"/>
              <a:ea typeface="+mn-ea"/>
            </a:endParaRPr>
          </a:p>
        </p:txBody>
      </p:sp>
    </p:spTree>
  </p:cSld>
  <p:clrMapOvr>
    <a:masterClrMapping/>
  </p:clrMapOvr>
  <p:transition spd="med">
    <p:push/>
  </p:transition>
</p:sld>
</file>

<file path=ppt/tags/tag1.xml><?xml version="1.0" encoding="utf-8"?>
<p:tagLst xmlns:p="http://schemas.openxmlformats.org/presentationml/2006/main">
  <p:tag name="KSO_WM_UNIT_TABLE_BEAUTIFY" val="smartTable{191318f4-5d95-4108-8533-1aeff284bf80}"/>
</p:tagLst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2016-VI主题-蓝</Template>
  <TotalTime>0</TotalTime>
  <Words>1241</Words>
  <Application>WPS 演示</Application>
  <PresentationFormat>全屏显示(4:3)</PresentationFormat>
  <Paragraphs>75</Paragraphs>
  <Slides>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宋体</vt:lpstr>
      <vt:lpstr>Wingdings</vt:lpstr>
      <vt:lpstr>Calibri</vt:lpstr>
      <vt:lpstr>微软雅黑</vt:lpstr>
      <vt:lpstr>Wingdings</vt:lpstr>
      <vt:lpstr>等线</vt:lpstr>
      <vt:lpstr>Arial Unicode MS</vt:lpstr>
      <vt:lpstr>等线 Light</vt:lpstr>
      <vt:lpstr>2016-VI主题-蓝</vt:lpstr>
      <vt:lpstr>问题求解与实践 课程Project</vt:lpstr>
      <vt:lpstr>数据时代</vt:lpstr>
      <vt:lpstr>任务描述</vt:lpstr>
      <vt:lpstr>任务要求</vt:lpstr>
      <vt:lpstr>大作业提交</vt:lpstr>
      <vt:lpstr>评分标准</vt:lpstr>
      <vt:lpstr>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沈小丹</dc:creator>
  <cp:lastModifiedBy>vanish1418536251</cp:lastModifiedBy>
  <cp:revision>146</cp:revision>
  <dcterms:created xsi:type="dcterms:W3CDTF">2016-04-20T02:59:00Z</dcterms:created>
  <dcterms:modified xsi:type="dcterms:W3CDTF">2019-11-18T05:38:25Z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2052-11.1.0.9145</vt:lpwstr>
  </property>
</Properties>
</file>