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4" r:id="rId7"/>
    <p:sldId id="274" r:id="rId8"/>
    <p:sldId id="270" r:id="rId9"/>
    <p:sldId id="267" r:id="rId10"/>
    <p:sldId id="266" r:id="rId11"/>
    <p:sldId id="271" r:id="rId12"/>
    <p:sldId id="273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er" initials="a" lastIdx="1" clrIdx="0">
    <p:extLst>
      <p:ext uri="{19B8F6BF-5375-455C-9EA6-DF929625EA0E}">
        <p15:presenceInfo xmlns:p15="http://schemas.microsoft.com/office/powerpoint/2012/main" userId="fc39fcccf5037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333333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0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EC4F-DB7E-499E-B434-790E19AE7E8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3DDB-625F-439E-A49B-7E199F97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6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5354638"/>
            <a:ext cx="9144000" cy="96149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9966"/>
                </a:solidFill>
              </a:rPr>
              <a:t>GUI Application Development Coursework 2 (group work)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NIBM</a:t>
            </a:r>
          </a:p>
        </p:txBody>
      </p:sp>
    </p:spTree>
    <p:extLst>
      <p:ext uri="{BB962C8B-B14F-4D97-AF65-F5344CB8AC3E}">
        <p14:creationId xmlns:p14="http://schemas.microsoft.com/office/powerpoint/2010/main" val="32807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How it works</a:t>
            </a:r>
            <a:endParaRPr lang="en-US" b="1" dirty="0">
              <a:solidFill>
                <a:srgbClr val="FF99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E6DF3-D885-443F-9A69-FFC7A8B80DFD}"/>
              </a:ext>
            </a:extLst>
          </p:cNvPr>
          <p:cNvSpPr txBox="1"/>
          <p:nvPr/>
        </p:nvSpPr>
        <p:spPr>
          <a:xfrm>
            <a:off x="895543" y="1253761"/>
            <a:ext cx="55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lanoGrotesque-Bold" panose="00000800000000000000" pitchFamily="50" charset="0"/>
              </a:rPr>
              <a:t>Auto-Generation (Simple Pseudo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35191-9EE6-42E3-BE00-95145D5BB631}"/>
              </a:ext>
            </a:extLst>
          </p:cNvPr>
          <p:cNvSpPr txBox="1"/>
          <p:nvPr/>
        </p:nvSpPr>
        <p:spPr>
          <a:xfrm>
            <a:off x="895543" y="2247262"/>
            <a:ext cx="482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If (ItemEntries &gt; 0){</a:t>
            </a:r>
          </a:p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	Enable 1</a:t>
            </a:r>
            <a:r>
              <a:rPr lang="en-US" sz="1600" baseline="30000" dirty="0">
                <a:solidFill>
                  <a:schemeClr val="bg1"/>
                </a:solidFill>
                <a:latin typeface="Rockwell Nova Light" panose="020B0604020202020204" pitchFamily="18" charset="0"/>
              </a:rPr>
              <a:t>st</a:t>
            </a:r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 component and set data;</a:t>
            </a:r>
          </a:p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7F89F5-3442-427A-AB0B-BCC58FD0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4" t="1235" r="4983"/>
          <a:stretch/>
        </p:blipFill>
        <p:spPr>
          <a:xfrm>
            <a:off x="6385090" y="2111602"/>
            <a:ext cx="4949073" cy="3934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001DE5-7E4E-4064-8E10-095912479181}"/>
              </a:ext>
            </a:extLst>
          </p:cNvPr>
          <p:cNvSpPr txBox="1"/>
          <p:nvPr/>
        </p:nvSpPr>
        <p:spPr>
          <a:xfrm>
            <a:off x="8983744" y="6092967"/>
            <a:ext cx="242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single component ^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A7DB9-5715-4B97-90AE-DC3F68C900F6}"/>
              </a:ext>
            </a:extLst>
          </p:cNvPr>
          <p:cNvSpPr txBox="1"/>
          <p:nvPr/>
        </p:nvSpPr>
        <p:spPr>
          <a:xfrm>
            <a:off x="895400" y="3210362"/>
            <a:ext cx="5056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If (ItemEntries &gt; 1){</a:t>
            </a:r>
          </a:p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	Enable 2</a:t>
            </a:r>
            <a:r>
              <a:rPr lang="en-US" sz="1600" baseline="30000" dirty="0">
                <a:solidFill>
                  <a:schemeClr val="bg1"/>
                </a:solidFill>
                <a:latin typeface="Rockwell Nova Light" panose="020B0604020202020204" pitchFamily="18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 component and set data;</a:t>
            </a:r>
          </a:p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249E2-3496-4E90-8151-0A0E9517DC5E}"/>
              </a:ext>
            </a:extLst>
          </p:cNvPr>
          <p:cNvSpPr txBox="1"/>
          <p:nvPr/>
        </p:nvSpPr>
        <p:spPr>
          <a:xfrm>
            <a:off x="897113" y="4162476"/>
            <a:ext cx="482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If (ItemEntries &gt; 2){</a:t>
            </a:r>
          </a:p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	Enable 3</a:t>
            </a:r>
            <a:r>
              <a:rPr lang="en-US" sz="1600" baseline="30000" dirty="0">
                <a:solidFill>
                  <a:schemeClr val="bg1"/>
                </a:solidFill>
                <a:latin typeface="Rockwell Nova Light" panose="020B0604020202020204" pitchFamily="18" charset="0"/>
              </a:rPr>
              <a:t>rd</a:t>
            </a:r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 component and set data;</a:t>
            </a:r>
          </a:p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366F3-0CF1-472E-A058-86CDA67C8F9B}"/>
              </a:ext>
            </a:extLst>
          </p:cNvPr>
          <p:cNvSpPr txBox="1"/>
          <p:nvPr/>
        </p:nvSpPr>
        <p:spPr>
          <a:xfrm>
            <a:off x="897112" y="5105150"/>
            <a:ext cx="482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If (ItemEntries &gt; 3){</a:t>
            </a:r>
          </a:p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	Enable 4</a:t>
            </a:r>
            <a:r>
              <a:rPr lang="en-US" sz="1600" baseline="30000" dirty="0">
                <a:solidFill>
                  <a:schemeClr val="bg1"/>
                </a:solidFill>
                <a:latin typeface="Rockwell Nova Light" panose="020B0604020202020204" pitchFamily="18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 component and set data;</a:t>
            </a:r>
          </a:p>
          <a:p>
            <a:r>
              <a:rPr lang="en-US" sz="1600" dirty="0">
                <a:solidFill>
                  <a:schemeClr val="bg1"/>
                </a:solidFill>
                <a:latin typeface="Rockwell Nova Light" panose="020B0604020202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30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How it works</a:t>
            </a:r>
            <a:endParaRPr lang="en-US" b="1" dirty="0">
              <a:solidFill>
                <a:srgbClr val="FF99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E6DF3-D885-443F-9A69-FFC7A8B80DFD}"/>
              </a:ext>
            </a:extLst>
          </p:cNvPr>
          <p:cNvSpPr txBox="1"/>
          <p:nvPr/>
        </p:nvSpPr>
        <p:spPr>
          <a:xfrm>
            <a:off x="895543" y="1253761"/>
            <a:ext cx="556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lanoGrotesque-Bold" panose="00000800000000000000" pitchFamily="50" charset="0"/>
              </a:rPr>
              <a:t>Holding Cart items while switching between windows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B93EE-9F35-44AD-9B92-7C5BE579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478628"/>
            <a:ext cx="7516274" cy="32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451B6-2A27-4A03-99CD-B7A5E0343F46}"/>
              </a:ext>
            </a:extLst>
          </p:cNvPr>
          <p:cNvSpPr txBox="1"/>
          <p:nvPr/>
        </p:nvSpPr>
        <p:spPr>
          <a:xfrm>
            <a:off x="3527196" y="5797484"/>
            <a:ext cx="5137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alanoGrotesque-ExtraLight" panose="00000300000000000000" pitchFamily="50" charset="0"/>
              </a:rPr>
              <a:t>Separate class created as </a:t>
            </a:r>
            <a:r>
              <a:rPr lang="en-US" sz="1600" dirty="0">
                <a:solidFill>
                  <a:srgbClr val="FF9966"/>
                </a:solidFill>
                <a:latin typeface="GalanoGrotesque-ExtraLight" panose="00000300000000000000" pitchFamily="50" charset="0"/>
              </a:rPr>
              <a:t>an interface</a:t>
            </a:r>
            <a:r>
              <a:rPr lang="en-US" sz="1600" dirty="0">
                <a:solidFill>
                  <a:schemeClr val="bg1"/>
                </a:solidFill>
                <a:latin typeface="GalanoGrotesque-ExtraLight" panose="00000300000000000000" pitchFamily="50" charset="0"/>
              </a:rPr>
              <a:t> to hold data</a:t>
            </a:r>
          </a:p>
        </p:txBody>
      </p:sp>
    </p:spTree>
    <p:extLst>
      <p:ext uri="{BB962C8B-B14F-4D97-AF65-F5344CB8AC3E}">
        <p14:creationId xmlns:p14="http://schemas.microsoft.com/office/powerpoint/2010/main" val="328870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How it works</a:t>
            </a:r>
            <a:endParaRPr lang="en-US" b="1" dirty="0">
              <a:solidFill>
                <a:srgbClr val="FF99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E6DF3-D885-443F-9A69-FFC7A8B80DFD}"/>
              </a:ext>
            </a:extLst>
          </p:cNvPr>
          <p:cNvSpPr txBox="1"/>
          <p:nvPr/>
        </p:nvSpPr>
        <p:spPr>
          <a:xfrm>
            <a:off x="895543" y="1253761"/>
            <a:ext cx="727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lanoGrotesque-Bold" panose="00000800000000000000" pitchFamily="50" charset="0"/>
              </a:rPr>
              <a:t>SQL Server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451B6-2A27-4A03-99CD-B7A5E0343F46}"/>
              </a:ext>
            </a:extLst>
          </p:cNvPr>
          <p:cNvSpPr txBox="1"/>
          <p:nvPr/>
        </p:nvSpPr>
        <p:spPr>
          <a:xfrm>
            <a:off x="895543" y="3573481"/>
            <a:ext cx="513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lanoGrotesque-ExtraLight" panose="00000300000000000000" pitchFamily="50" charset="0"/>
              </a:rPr>
              <a:t>Separate class created for </a:t>
            </a:r>
            <a:r>
              <a:rPr lang="en-US" sz="1600" dirty="0">
                <a:solidFill>
                  <a:srgbClr val="FF9966"/>
                </a:solidFill>
                <a:latin typeface="GalanoGrotesque-ExtraLight" panose="00000300000000000000" pitchFamily="50" charset="0"/>
              </a:rPr>
              <a:t>SQL Server Connection Management </a:t>
            </a:r>
            <a:r>
              <a:rPr lang="en-US" sz="1600" dirty="0">
                <a:solidFill>
                  <a:schemeClr val="bg1"/>
                </a:solidFill>
                <a:latin typeface="GalanoGrotesque-ExtraLight" panose="00000300000000000000" pitchFamily="50" charset="0"/>
              </a:rPr>
              <a:t>(Select, Add, Delete, Update)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BDD14-B48C-4C87-934B-7616AE11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022" y="1742830"/>
            <a:ext cx="4273485" cy="46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QnA Time</a:t>
            </a:r>
            <a:endParaRPr lang="en-US" b="1" dirty="0">
              <a:solidFill>
                <a:srgbClr val="FF99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533121"/>
            <a:ext cx="4953000" cy="23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Thank You.</a:t>
            </a:r>
            <a:endParaRPr lang="en-US" b="1" dirty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0795"/>
            <a:ext cx="7816273" cy="3115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Navin Thamindu Chandrasiri  |   (DCSD202F-</a:t>
            </a:r>
            <a:r>
              <a:rPr lang="en-US" dirty="0">
                <a:solidFill>
                  <a:srgbClr val="FF9966"/>
                </a:solidFill>
                <a:latin typeface="Aestetico Formal" panose="00000500000000000000" pitchFamily="50" charset="0"/>
              </a:rPr>
              <a:t>006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  <a:latin typeface="Aestetico Formal" panose="00000500000000000000" pitchFamily="50" charset="0"/>
              </a:rPr>
              <a:t>Vileka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estetico Formal" panose="00000500000000000000" pitchFamily="50" charset="0"/>
              </a:rPr>
              <a:t>Karunarathne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  |  (DCSD202F-</a:t>
            </a:r>
            <a:r>
              <a:rPr lang="en-US" dirty="0">
                <a:solidFill>
                  <a:srgbClr val="FF9966"/>
                </a:solidFill>
                <a:latin typeface="Aestetico Formal" panose="00000500000000000000" pitchFamily="50" charset="0"/>
              </a:rPr>
              <a:t>00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  <a:latin typeface="Aestetico Formal" panose="00000500000000000000" pitchFamily="50" charset="0"/>
              </a:rPr>
              <a:t>Jalani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estetico Formal" panose="00000500000000000000" pitchFamily="50" charset="0"/>
              </a:rPr>
              <a:t>Jayathilaka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   |  (DCSD202F-</a:t>
            </a:r>
            <a:r>
              <a:rPr lang="en-US" dirty="0">
                <a:solidFill>
                  <a:srgbClr val="FF9966"/>
                </a:solidFill>
                <a:latin typeface="Aestetico Formal" panose="00000500000000000000" pitchFamily="50" charset="0"/>
              </a:rPr>
              <a:t>00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  <a:latin typeface="Aestetico Formal" panose="00000500000000000000" pitchFamily="50" charset="0"/>
              </a:rPr>
              <a:t>Thavindu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estetico Formal" panose="00000500000000000000" pitchFamily="50" charset="0"/>
              </a:rPr>
              <a:t>Kumburegama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|  (DCSD202F-</a:t>
            </a:r>
            <a:r>
              <a:rPr lang="en-US" dirty="0">
                <a:solidFill>
                  <a:srgbClr val="FF9966"/>
                </a:solidFill>
                <a:latin typeface="Aestetico Formal" panose="00000500000000000000" pitchFamily="50" charset="0"/>
              </a:rPr>
              <a:t>00</a:t>
            </a:r>
            <a:r>
              <a:rPr lang="en-US" dirty="0">
                <a:solidFill>
                  <a:schemeClr val="bg1"/>
                </a:solidFill>
                <a:latin typeface="Aestetico Formal" panose="00000500000000000000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30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The Problem</a:t>
            </a:r>
            <a:endParaRPr lang="en-US" b="1" dirty="0">
              <a:solidFill>
                <a:srgbClr val="FF99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1423" y="2580103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Loves going through cloth designs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81425" y="3833254"/>
            <a:ext cx="3000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Family does not fancy letting her to go  to public shops during COVID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4450" y="3692575"/>
            <a:ext cx="257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lanoGrotesque-ExtraLight" panose="00000300000000000000" pitchFamily="50" charset="0"/>
              </a:rPr>
              <a:t>Fashion Enthusiast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3025" y="331453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GalanoGrotesque-SemiBold" panose="00000700000000000000" pitchFamily="50" charset="0"/>
              </a:rPr>
              <a:t>Jalani</a:t>
            </a:r>
            <a:endParaRPr lang="en-US" sz="2400" dirty="0">
              <a:solidFill>
                <a:schemeClr val="bg1"/>
              </a:solidFill>
              <a:latin typeface="GalanoGrotesque-SemiBold" panose="000007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3BB00-C02F-4A58-8148-20B1FFEF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80" y="2097466"/>
            <a:ext cx="3477639" cy="34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The Problem</a:t>
            </a:r>
            <a:endParaRPr lang="en-US" b="1" dirty="0">
              <a:solidFill>
                <a:srgbClr val="FF9966"/>
              </a:solidFill>
            </a:endParaRPr>
          </a:p>
        </p:txBody>
      </p:sp>
      <p:pic>
        <p:nvPicPr>
          <p:cNvPr id="11" name="Picture 10" descr="A person sitting on a couch with a microphone&#10;&#10;Description automatically generated with low confidence">
            <a:extLst>
              <a:ext uri="{FF2B5EF4-FFF2-40B4-BE49-F238E27FC236}">
                <a16:creationId xmlns:a16="http://schemas.microsoft.com/office/drawing/2014/main" id="{4AE5D19B-DE2C-42CD-BE53-59DF4F37D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r="37079" b="9937"/>
          <a:stretch/>
        </p:blipFill>
        <p:spPr>
          <a:xfrm>
            <a:off x="4357180" y="2108308"/>
            <a:ext cx="3477639" cy="3479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FD937D-F169-42AE-A721-2814D199B247}"/>
              </a:ext>
            </a:extLst>
          </p:cNvPr>
          <p:cNvSpPr txBox="1"/>
          <p:nvPr/>
        </p:nvSpPr>
        <p:spPr>
          <a:xfrm>
            <a:off x="1124645" y="3692575"/>
            <a:ext cx="292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lanoGrotesque-ExtraLight" panose="00000300000000000000" pitchFamily="50" charset="0"/>
              </a:rPr>
              <a:t>Fashion Entrepreneur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B09C3-0928-41FE-BB8E-CF3EB6CCCFD5}"/>
              </a:ext>
            </a:extLst>
          </p:cNvPr>
          <p:cNvSpPr txBox="1"/>
          <p:nvPr/>
        </p:nvSpPr>
        <p:spPr>
          <a:xfrm>
            <a:off x="1153220" y="331453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GalanoGrotesque-SemiBold" panose="00000700000000000000" pitchFamily="50" charset="0"/>
              </a:rPr>
              <a:t>Gotara</a:t>
            </a:r>
            <a:endParaRPr lang="en-US" sz="2400" dirty="0">
              <a:solidFill>
                <a:schemeClr val="bg1"/>
              </a:solidFill>
              <a:latin typeface="GalanoGrotesque-SemiBold" panose="000007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99DC3-898A-478F-9C4C-F21C32089719}"/>
              </a:ext>
            </a:extLst>
          </p:cNvPr>
          <p:cNvSpPr txBox="1"/>
          <p:nvPr/>
        </p:nvSpPr>
        <p:spPr>
          <a:xfrm>
            <a:off x="8481423" y="2536143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Wants to improve customer experience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CEB87-F439-4007-ADBA-D9F93D97E01A}"/>
              </a:ext>
            </a:extLst>
          </p:cNvPr>
          <p:cNvSpPr txBox="1"/>
          <p:nvPr/>
        </p:nvSpPr>
        <p:spPr>
          <a:xfrm>
            <a:off x="8481425" y="3493209"/>
            <a:ext cx="300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Wants to maintain sales during COVID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FF77D-4EEC-4607-8024-412538832EAF}"/>
              </a:ext>
            </a:extLst>
          </p:cNvPr>
          <p:cNvSpPr txBox="1"/>
          <p:nvPr/>
        </p:nvSpPr>
        <p:spPr>
          <a:xfrm>
            <a:off x="8484360" y="4398895"/>
            <a:ext cx="305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Wants to find Sustainable strategy for selling</a:t>
            </a:r>
          </a:p>
        </p:txBody>
      </p:sp>
    </p:spTree>
    <p:extLst>
      <p:ext uri="{BB962C8B-B14F-4D97-AF65-F5344CB8AC3E}">
        <p14:creationId xmlns:p14="http://schemas.microsoft.com/office/powerpoint/2010/main" val="390842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The Solution</a:t>
            </a:r>
            <a:endParaRPr lang="en-US" b="1" dirty="0">
              <a:solidFill>
                <a:srgbClr val="FF99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690688"/>
            <a:ext cx="546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Build a windows app to browse and buy flagship products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369726"/>
            <a:ext cx="16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lanoGrotesque-Bold" panose="00000800000000000000" pitchFamily="50" charset="0"/>
              </a:rPr>
              <a:t>That would 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0266" y="3832194"/>
            <a:ext cx="5341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Allow users to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Sort products according to color, style, and gender.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Have a digital Shopping Cart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Let admins to add new entries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9206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The Solution</a:t>
            </a:r>
            <a:endParaRPr lang="en-US" b="1" dirty="0">
              <a:solidFill>
                <a:srgbClr val="FF99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1796" y="3986009"/>
            <a:ext cx="5468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GalanoGrotesque-Bold" panose="00000800000000000000" pitchFamily="50" charset="0"/>
              </a:rPr>
              <a:t>FashionToast</a:t>
            </a:r>
            <a:endParaRPr lang="en-US" sz="2400" dirty="0">
              <a:solidFill>
                <a:schemeClr val="bg1"/>
              </a:solidFill>
              <a:latin typeface="GalanoGrotesque-Bold" panose="00000800000000000000" pitchFamily="50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GalanoGrotesque-ExtraLight" panose="00000300000000000000" pitchFamily="50" charset="0"/>
              </a:rPr>
              <a:t>The Digital High-End Fashion Store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CF1B424-454D-4F05-9FA3-2B35B6080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82" y="2769577"/>
            <a:ext cx="4154036" cy="9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D13192-A395-48AF-B44E-B8AA45644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55" b="20247"/>
          <a:stretch/>
        </p:blipFill>
        <p:spPr>
          <a:xfrm>
            <a:off x="516115" y="2504150"/>
            <a:ext cx="2671642" cy="2916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18329-BDF2-4441-B44B-D0FAD6A1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123" y="2504150"/>
            <a:ext cx="3888153" cy="2916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66FCB-12C6-4DBA-97BC-62EE003B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342" y="2504150"/>
            <a:ext cx="3888154" cy="29161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DCCF49-D519-4D5F-BC7A-B4E517B48F9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UI Designing</a:t>
            </a:r>
            <a:endParaRPr lang="en-US" b="1" dirty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7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269" y="2766218"/>
            <a:ext cx="8235462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Demonstration    </a:t>
            </a:r>
            <a:endParaRPr lang="en-US" b="1" dirty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9966"/>
                </a:solidFill>
                <a:latin typeface="Aestetico Formal ExtraBold" panose="00000900000000000000" pitchFamily="50" charset="0"/>
              </a:rPr>
              <a:t>Used Technologies</a:t>
            </a:r>
            <a:endParaRPr lang="en-US" b="1" dirty="0">
              <a:solidFill>
                <a:srgbClr val="FF99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0666" y="2959568"/>
            <a:ext cx="6975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9966"/>
                </a:solidFill>
                <a:latin typeface="GalanoGrotesque-Regular" panose="00000500000000000000" pitchFamily="50" charset="0"/>
              </a:rPr>
              <a:t>Used</a:t>
            </a:r>
            <a:r>
              <a:rPr lang="en-US" sz="2000" dirty="0">
                <a:solidFill>
                  <a:srgbClr val="92D050"/>
                </a:solidFill>
                <a:latin typeface="GalanoGrotesque-Regular" panose="00000500000000000000" pitchFamily="50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C# .NET framework +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9966"/>
                </a:solidFill>
                <a:latin typeface="GalanoGrotesque-Regular" panose="00000500000000000000" pitchFamily="50" charset="0"/>
              </a:rPr>
              <a:t>Used </a:t>
            </a:r>
            <a:r>
              <a:rPr lang="en-US" sz="2000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GitHub </a:t>
            </a:r>
            <a:r>
              <a:rPr lang="en-US" sz="2000" dirty="0">
                <a:solidFill>
                  <a:srgbClr val="FF9966"/>
                </a:solidFill>
                <a:latin typeface="GalanoGrotesque-Regular" panose="00000500000000000000" pitchFamily="50" charset="0"/>
              </a:rPr>
              <a:t>for version controlling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9966"/>
                </a:solidFill>
                <a:latin typeface="GalanoGrotesque-Regular" panose="00000500000000000000" pitchFamily="50" charset="0"/>
              </a:rPr>
              <a:t>Used </a:t>
            </a:r>
            <a:r>
              <a:rPr lang="en-US" sz="2000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Microsoft SQL Server Management Studio 18 </a:t>
            </a:r>
            <a:r>
              <a:rPr lang="en-US" sz="2000" dirty="0">
                <a:solidFill>
                  <a:srgbClr val="FF9966"/>
                </a:solidFill>
                <a:latin typeface="GalanoGrotesque-Regular" panose="00000500000000000000" pitchFamily="50" charset="0"/>
              </a:rPr>
              <a:t>for maintaining MySQL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9966"/>
                </a:solidFill>
                <a:latin typeface="GalanoGrotesque-Regular" panose="00000500000000000000" pitchFamily="50" charset="0"/>
              </a:rPr>
              <a:t>Used </a:t>
            </a:r>
            <a:r>
              <a:rPr lang="en-US" sz="2000" dirty="0">
                <a:solidFill>
                  <a:schemeClr val="bg1"/>
                </a:solidFill>
                <a:latin typeface="GalanoGrotesque-Regular" panose="00000500000000000000" pitchFamily="50" charset="0"/>
              </a:rPr>
              <a:t>Microsoft Visual Studio 2019 </a:t>
            </a:r>
            <a:r>
              <a:rPr lang="en-US" sz="2000" dirty="0">
                <a:solidFill>
                  <a:srgbClr val="FF9966"/>
                </a:solidFill>
                <a:latin typeface="GalanoGrotesque-Regular" panose="00000500000000000000" pitchFamily="50" charset="0"/>
              </a:rPr>
              <a:t>to create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92D050"/>
              </a:solidFill>
              <a:latin typeface="GalanoGrotesque-Regula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292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Aestetico Formal</vt:lpstr>
      <vt:lpstr>Aestetico Formal ExtraBold</vt:lpstr>
      <vt:lpstr>Arial</vt:lpstr>
      <vt:lpstr>Calibri</vt:lpstr>
      <vt:lpstr>Calibri Light</vt:lpstr>
      <vt:lpstr>GalanoGrotesque-Bold</vt:lpstr>
      <vt:lpstr>GalanoGrotesque-ExtraLight</vt:lpstr>
      <vt:lpstr>GalanoGrotesque-Regular</vt:lpstr>
      <vt:lpstr>GalanoGrotesque-SemiBold</vt:lpstr>
      <vt:lpstr>Rockwell Nova Light</vt:lpstr>
      <vt:lpstr>Office Theme</vt:lpstr>
      <vt:lpstr>PowerPoint Presentation</vt:lpstr>
      <vt:lpstr>The Team</vt:lpstr>
      <vt:lpstr>The Problem</vt:lpstr>
      <vt:lpstr>The Problem</vt:lpstr>
      <vt:lpstr>The Solution</vt:lpstr>
      <vt:lpstr>The Solution</vt:lpstr>
      <vt:lpstr>PowerPoint Presentation</vt:lpstr>
      <vt:lpstr>Demonstration    </vt:lpstr>
      <vt:lpstr>Used Technologies</vt:lpstr>
      <vt:lpstr>How it works</vt:lpstr>
      <vt:lpstr>How it works</vt:lpstr>
      <vt:lpstr>How it works</vt:lpstr>
      <vt:lpstr>QnA Time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aser</dc:creator>
  <cp:lastModifiedBy>00176 - Navin</cp:lastModifiedBy>
  <cp:revision>34</cp:revision>
  <dcterms:created xsi:type="dcterms:W3CDTF">2021-04-02T16:22:45Z</dcterms:created>
  <dcterms:modified xsi:type="dcterms:W3CDTF">2022-01-12T07:32:50Z</dcterms:modified>
</cp:coreProperties>
</file>