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4" r:id="rId9"/>
    <p:sldId id="266" r:id="rId10"/>
    <p:sldId id="270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er" initials="a" lastIdx="1" clrIdx="0">
    <p:extLst>
      <p:ext uri="{19B8F6BF-5375-455C-9EA6-DF929625EA0E}">
        <p15:presenceInfo xmlns:p15="http://schemas.microsoft.com/office/powerpoint/2012/main" userId="fc39fcccf5037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8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7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9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0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EC4F-DB7E-499E-B434-790E19AE7E8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6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5354638"/>
            <a:ext cx="9144000" cy="9614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92D050"/>
                </a:solidFill>
              </a:rPr>
              <a:t>Programming Fundamentals Coursework 2 (group work)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NIBM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7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estetico Formal ExtraBold" panose="00000900000000000000" pitchFamily="50" charset="0"/>
              </a:rPr>
              <a:t>Demonstration   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0" y="2410354"/>
            <a:ext cx="4288736" cy="3592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1" y="2410354"/>
            <a:ext cx="4255744" cy="359251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27133" y="3920066"/>
            <a:ext cx="1397000" cy="5334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estetico Formal ExtraBold" panose="00000900000000000000" pitchFamily="50" charset="0"/>
              </a:rPr>
              <a:t>Used Technologies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99266" y="4899045"/>
            <a:ext cx="4910668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  <a:latin typeface="Aestetico Formal" panose="00000500000000000000" pitchFamily="50" charset="0"/>
              </a:rPr>
              <a:t>Used </a:t>
            </a:r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pastebin.com</a:t>
            </a:r>
            <a:r>
              <a:rPr lang="en-US" sz="2400" dirty="0" smtClean="0">
                <a:solidFill>
                  <a:srgbClr val="92D050"/>
                </a:solidFill>
                <a:latin typeface="Aestetico Formal" panose="00000500000000000000" pitchFamily="50" charset="0"/>
              </a:rPr>
              <a:t> to share code</a:t>
            </a:r>
            <a:endParaRPr lang="en-US" sz="2400" dirty="0">
              <a:solidFill>
                <a:srgbClr val="92D050"/>
              </a:solidFill>
              <a:latin typeface="Aestetico Formal" panose="000005000000000000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49" y="2590849"/>
            <a:ext cx="3494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Used &lt;stdio.h&gt; library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Used &lt;stdlib.h&gt;</a:t>
            </a:r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 library</a:t>
            </a:r>
            <a:endParaRPr lang="en-US" sz="2400" dirty="0" smtClean="0">
              <a:solidFill>
                <a:schemeClr val="bg1"/>
              </a:solidFill>
              <a:latin typeface="Aestetico Formal" panose="00000500000000000000" pitchFamily="50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Used &lt;string.h&gt;</a:t>
            </a:r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 library</a:t>
            </a:r>
            <a:endParaRPr lang="en-US" sz="2400" dirty="0" smtClean="0">
              <a:solidFill>
                <a:schemeClr val="bg1"/>
              </a:solidFill>
              <a:latin typeface="Aestetico Formal" panose="00000500000000000000" pitchFamily="50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Used &lt;time.h&gt;</a:t>
            </a:r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 library</a:t>
            </a:r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 </a:t>
            </a:r>
            <a:endParaRPr lang="en-US" sz="2400" dirty="0">
              <a:solidFill>
                <a:schemeClr val="bg1"/>
              </a:solidFill>
              <a:latin typeface="Aestetico Formal" panose="00000500000000000000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199466" y="2590849"/>
            <a:ext cx="0" cy="132921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90999" y="3903133"/>
            <a:ext cx="31538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0999" y="3530600"/>
            <a:ext cx="31538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9465" y="3153855"/>
            <a:ext cx="31538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99465" y="2781322"/>
            <a:ext cx="31538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99266" y="2092833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  <a:latin typeface="Aestetico Formal" panose="00000500000000000000" pitchFamily="50" charset="0"/>
              </a:rPr>
              <a:t>Used </a:t>
            </a:r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C</a:t>
            </a:r>
            <a:r>
              <a:rPr lang="en-US" sz="2400" dirty="0" smtClean="0">
                <a:solidFill>
                  <a:srgbClr val="92D050"/>
                </a:solidFill>
                <a:latin typeface="Aestetico Formal" panose="00000500000000000000" pitchFamily="50" charset="0"/>
              </a:rPr>
              <a:t> language</a:t>
            </a:r>
            <a:endParaRPr lang="en-US" sz="2400" dirty="0">
              <a:solidFill>
                <a:srgbClr val="92D050"/>
              </a:solidFill>
              <a:latin typeface="Aestetico Formal" panose="000005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9266" y="5394571"/>
            <a:ext cx="6493934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  <a:latin typeface="Aestetico Formal" panose="00000500000000000000" pitchFamily="50" charset="0"/>
              </a:rPr>
              <a:t>Used </a:t>
            </a:r>
            <a:r>
              <a:rPr lang="en-US" sz="2400" dirty="0" err="1" smtClean="0">
                <a:solidFill>
                  <a:schemeClr val="bg1"/>
                </a:solidFill>
                <a:latin typeface="Aestetico Formal" panose="00000500000000000000" pitchFamily="50" charset="0"/>
              </a:rPr>
              <a:t>codeblocks</a:t>
            </a:r>
            <a:r>
              <a:rPr lang="en-US" sz="2400" dirty="0" smtClean="0">
                <a:solidFill>
                  <a:srgbClr val="92D050"/>
                </a:solidFill>
                <a:latin typeface="Aestetico Formal" panose="00000500000000000000" pitchFamily="50" charset="0"/>
              </a:rPr>
              <a:t> for development and testing</a:t>
            </a:r>
            <a:endParaRPr lang="en-US" sz="2400" dirty="0">
              <a:solidFill>
                <a:srgbClr val="92D050"/>
              </a:solidFill>
              <a:latin typeface="Aestetico Formal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07733" y="4399403"/>
            <a:ext cx="491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  <a:latin typeface="Aestetico Formal" panose="00000500000000000000" pitchFamily="50" charset="0"/>
              </a:rPr>
              <a:t>Used </a:t>
            </a:r>
            <a:r>
              <a:rPr lang="en-US" sz="2400" dirty="0" err="1" smtClean="0">
                <a:solidFill>
                  <a:schemeClr val="bg1"/>
                </a:solidFill>
                <a:latin typeface="Aestetico Formal" panose="00000500000000000000" pitchFamily="50" charset="0"/>
              </a:rPr>
              <a:t>mingw</a:t>
            </a:r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 </a:t>
            </a:r>
            <a:r>
              <a:rPr lang="en-US" sz="2400" dirty="0" smtClean="0">
                <a:solidFill>
                  <a:srgbClr val="92D050"/>
                </a:solidFill>
                <a:latin typeface="Aestetico Formal" panose="00000500000000000000" pitchFamily="50" charset="0"/>
              </a:rPr>
              <a:t>compiler</a:t>
            </a:r>
            <a:endParaRPr lang="en-US" sz="2400" dirty="0">
              <a:solidFill>
                <a:srgbClr val="92D050"/>
              </a:solidFill>
              <a:latin typeface="Aestetico Formal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4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estetico Formal ExtraBold" panose="00000900000000000000" pitchFamily="50" charset="0"/>
              </a:rPr>
              <a:t>QnA Time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533121"/>
            <a:ext cx="4953000" cy="23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1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estetico Formal ExtraBold" panose="00000900000000000000" pitchFamily="50" charset="0"/>
              </a:rPr>
              <a:t>Thanks.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739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estetico Formal ExtraBold" panose="00000900000000000000" pitchFamily="50" charset="0"/>
              </a:rPr>
              <a:t>The Team</a:t>
            </a:r>
            <a:endParaRPr lang="en-US" dirty="0">
              <a:solidFill>
                <a:srgbClr val="92D050"/>
              </a:solidFill>
              <a:latin typeface="Aestetico Formal ExtraBold" panose="000009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795"/>
            <a:ext cx="6753225" cy="31153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Navin Thamindu  |   (dcsd202f-</a:t>
            </a:r>
            <a:r>
              <a:rPr lang="en-US" dirty="0" smtClean="0">
                <a:solidFill>
                  <a:srgbClr val="92D050"/>
                </a:solidFill>
                <a:latin typeface="Aestetico Formal" panose="00000500000000000000" pitchFamily="50" charset="0"/>
              </a:rPr>
              <a:t>006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)</a:t>
            </a:r>
            <a:endParaRPr lang="en-US" dirty="0" smtClean="0">
              <a:solidFill>
                <a:schemeClr val="bg1"/>
              </a:solidFill>
              <a:latin typeface="Aestetico Formal" panose="00000500000000000000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estetico Formal" panose="00000500000000000000" pitchFamily="50" charset="0"/>
              </a:rPr>
              <a:t>Tharu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estetico Formal" panose="00000500000000000000" pitchFamily="50" charset="0"/>
              </a:rPr>
              <a:t>Jayaweera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  |  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(dcsd202f-</a:t>
            </a:r>
            <a:r>
              <a:rPr lang="en-US" dirty="0" smtClean="0">
                <a:solidFill>
                  <a:srgbClr val="92D050"/>
                </a:solidFill>
                <a:latin typeface="Aestetico Formal" panose="00000500000000000000" pitchFamily="50" charset="0"/>
              </a:rPr>
              <a:t>007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)</a:t>
            </a:r>
            <a:endParaRPr lang="en-US" dirty="0" smtClean="0">
              <a:solidFill>
                <a:schemeClr val="bg1"/>
              </a:solidFill>
              <a:latin typeface="Aestetico Formal" panose="00000500000000000000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estetico Formal" panose="00000500000000000000" pitchFamily="50" charset="0"/>
              </a:rPr>
              <a:t>Anupama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estetico Formal" panose="00000500000000000000" pitchFamily="50" charset="0"/>
              </a:rPr>
              <a:t>Wanigasekara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   |  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(dcsd202f-</a:t>
            </a:r>
            <a:r>
              <a:rPr lang="en-US" dirty="0" smtClean="0">
                <a:solidFill>
                  <a:srgbClr val="92D050"/>
                </a:solidFill>
                <a:latin typeface="Aestetico Formal" panose="00000500000000000000" pitchFamily="50" charset="0"/>
              </a:rPr>
              <a:t>008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)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Aestetico Formal" panose="00000500000000000000" pitchFamily="50" charset="0"/>
              </a:rPr>
              <a:t>Supun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estetico Formal" panose="00000500000000000000" pitchFamily="50" charset="0"/>
              </a:rPr>
              <a:t>Sandakalum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   |  (dcsd202f-</a:t>
            </a:r>
            <a:r>
              <a:rPr lang="en-US" dirty="0" smtClean="0">
                <a:solidFill>
                  <a:srgbClr val="92D050"/>
                </a:solidFill>
                <a:latin typeface="Aestetico Formal" panose="00000500000000000000" pitchFamily="50" charset="0"/>
              </a:rPr>
              <a:t>009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)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Aestetico Formal" panose="00000500000000000000" pitchFamily="50" charset="0"/>
              </a:rPr>
              <a:t>Pathum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estetico Formal" panose="00000500000000000000" pitchFamily="50" charset="0"/>
              </a:rPr>
              <a:t>Dhanushanka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(dcsd202f-</a:t>
            </a:r>
            <a:r>
              <a:rPr lang="en-US" dirty="0" smtClean="0">
                <a:solidFill>
                  <a:srgbClr val="92D050"/>
                </a:solidFill>
                <a:latin typeface="Aestetico Formal" panose="00000500000000000000" pitchFamily="50" charset="0"/>
              </a:rPr>
              <a:t>010</a:t>
            </a:r>
            <a:r>
              <a:rPr lang="en-US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Aestetico Formal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52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estetico Formal ExtraBold" panose="00000900000000000000" pitchFamily="50" charset="0"/>
              </a:rPr>
              <a:t>The Problem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11"/>
          <a:stretch/>
        </p:blipFill>
        <p:spPr>
          <a:xfrm>
            <a:off x="4762500" y="1690688"/>
            <a:ext cx="2744017" cy="4461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9650" y="3060519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Managing Sales</a:t>
            </a:r>
            <a:endParaRPr lang="en-US" sz="2400" dirty="0">
              <a:solidFill>
                <a:schemeClr val="bg1"/>
              </a:solidFill>
              <a:latin typeface="Aestetico Formal" panose="000005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9650" y="3879669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Billing</a:t>
            </a:r>
            <a:endParaRPr lang="en-US" sz="2400" dirty="0">
              <a:solidFill>
                <a:schemeClr val="bg1"/>
              </a:solidFill>
              <a:latin typeface="Aestetico Formal" panose="000005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3175" t="9117" r="35456"/>
          <a:stretch/>
        </p:blipFill>
        <p:spPr>
          <a:xfrm>
            <a:off x="4762500" y="1707522"/>
            <a:ext cx="2734492" cy="4456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2125" y="3692575"/>
            <a:ext cx="20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 Bold" panose="00000800000000000000" pitchFamily="50" charset="0"/>
              </a:rPr>
              <a:t>Gym Owner</a:t>
            </a:r>
            <a:endParaRPr lang="en-US" sz="2400" dirty="0">
              <a:solidFill>
                <a:schemeClr val="bg1"/>
              </a:solidFill>
              <a:latin typeface="Aestetico Formal Bold" panose="000008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0701" y="3314534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 Light" panose="00000400000000000000" pitchFamily="50" charset="0"/>
              </a:rPr>
              <a:t>John</a:t>
            </a:r>
            <a:endParaRPr lang="en-US" sz="2400" dirty="0">
              <a:solidFill>
                <a:schemeClr val="bg1"/>
              </a:solidFill>
              <a:latin typeface="Aestetico Formal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4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estetico Formal ExtraBold" panose="00000900000000000000" pitchFamily="50" charset="0"/>
              </a:rPr>
              <a:t>The Problem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11"/>
          <a:stretch/>
        </p:blipFill>
        <p:spPr>
          <a:xfrm>
            <a:off x="4762500" y="1690688"/>
            <a:ext cx="2744017" cy="4461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9650" y="2783235"/>
            <a:ext cx="3000375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Managing Expenses</a:t>
            </a:r>
            <a:endParaRPr lang="en-US" sz="2400" dirty="0">
              <a:solidFill>
                <a:schemeClr val="bg1"/>
              </a:solidFill>
              <a:latin typeface="Aestetico Formal" panose="000005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9650" y="3602385"/>
            <a:ext cx="3000375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Selecting Products</a:t>
            </a:r>
            <a:endParaRPr lang="en-US" sz="2400" dirty="0">
              <a:solidFill>
                <a:schemeClr val="bg1"/>
              </a:solidFill>
              <a:latin typeface="Aestetico Formal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9649" y="4421535"/>
            <a:ext cx="3000375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Selecting Categories</a:t>
            </a:r>
            <a:endParaRPr lang="en-US" sz="2400" dirty="0">
              <a:solidFill>
                <a:schemeClr val="bg1"/>
              </a:solidFill>
              <a:latin typeface="Aestetico Formal" panose="00000500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0700" y="3692575"/>
            <a:ext cx="20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 Bold" panose="00000800000000000000" pitchFamily="50" charset="0"/>
              </a:rPr>
              <a:t>Skinny Boy</a:t>
            </a:r>
            <a:endParaRPr lang="en-US" sz="2400" dirty="0">
              <a:solidFill>
                <a:schemeClr val="bg1"/>
              </a:solidFill>
              <a:latin typeface="Aestetico Formal Bold" panose="000008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0701" y="3314534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 Light" panose="00000400000000000000" pitchFamily="50" charset="0"/>
              </a:rPr>
              <a:t>Linus</a:t>
            </a:r>
            <a:endParaRPr lang="en-US" sz="2400" dirty="0">
              <a:solidFill>
                <a:schemeClr val="bg1"/>
              </a:solidFill>
              <a:latin typeface="Aestetico Formal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23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estetico Formal ExtraBold" panose="00000900000000000000" pitchFamily="50" charset="0"/>
              </a:rPr>
              <a:t>The Problem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11"/>
          <a:stretch/>
        </p:blipFill>
        <p:spPr>
          <a:xfrm>
            <a:off x="4762500" y="1690688"/>
            <a:ext cx="2744017" cy="4461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r="50558"/>
          <a:stretch/>
        </p:blipFill>
        <p:spPr>
          <a:xfrm>
            <a:off x="4762500" y="1690688"/>
            <a:ext cx="2744018" cy="4458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2125" y="3692575"/>
            <a:ext cx="20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 Bold" panose="00000800000000000000" pitchFamily="50" charset="0"/>
              </a:rPr>
              <a:t>Avid Model</a:t>
            </a:r>
            <a:endParaRPr lang="en-US" sz="2400" dirty="0">
              <a:solidFill>
                <a:schemeClr val="bg1"/>
              </a:solidFill>
              <a:latin typeface="Aestetico Formal Bold" panose="000008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0701" y="3314534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 Light" panose="00000400000000000000" pitchFamily="50" charset="0"/>
              </a:rPr>
              <a:t>Linus</a:t>
            </a:r>
            <a:endParaRPr lang="en-US" sz="2400" dirty="0">
              <a:solidFill>
                <a:schemeClr val="bg1"/>
              </a:solidFill>
              <a:latin typeface="Aestetico Formal Light" panose="000004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9650" y="3602385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" panose="00000500000000000000" pitchFamily="50" charset="0"/>
              </a:rPr>
              <a:t>No Problems</a:t>
            </a:r>
            <a:endParaRPr lang="en-US" sz="2400" dirty="0">
              <a:solidFill>
                <a:schemeClr val="bg1"/>
              </a:solidFill>
              <a:latin typeface="Aestetico Formal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61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estetico Formal ExtraBold" panose="00000900000000000000" pitchFamily="50" charset="0"/>
              </a:rPr>
              <a:t>The Problem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11"/>
          <a:stretch/>
        </p:blipFill>
        <p:spPr>
          <a:xfrm>
            <a:off x="4762500" y="1690688"/>
            <a:ext cx="2744017" cy="4461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9650" y="3314516"/>
            <a:ext cx="3000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  <a:latin typeface="Aestetico Formal" panose="00000500000000000000" pitchFamily="50" charset="0"/>
              </a:rPr>
              <a:t>In need of an efficient</a:t>
            </a:r>
          </a:p>
          <a:p>
            <a:r>
              <a:rPr lang="en-US" sz="2400" dirty="0" smtClean="0">
                <a:solidFill>
                  <a:srgbClr val="92D050"/>
                </a:solidFill>
                <a:latin typeface="Aestetico Formal" panose="00000500000000000000" pitchFamily="50" charset="0"/>
              </a:rPr>
              <a:t>way to handle this</a:t>
            </a:r>
            <a:endParaRPr lang="en-US" sz="2400" dirty="0">
              <a:solidFill>
                <a:srgbClr val="92D050"/>
              </a:solidFill>
              <a:latin typeface="Aestetico Formal" panose="000005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3175" t="9117" r="35456"/>
          <a:stretch/>
        </p:blipFill>
        <p:spPr>
          <a:xfrm>
            <a:off x="4762500" y="1707522"/>
            <a:ext cx="2734492" cy="4456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2125" y="3692575"/>
            <a:ext cx="20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 Bold" panose="00000800000000000000" pitchFamily="50" charset="0"/>
              </a:rPr>
              <a:t>Gym Owner</a:t>
            </a:r>
            <a:endParaRPr lang="en-US" sz="2400" dirty="0">
              <a:solidFill>
                <a:schemeClr val="bg1"/>
              </a:solidFill>
              <a:latin typeface="Aestetico Formal Bold" panose="000008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0701" y="3314534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 Light" panose="00000400000000000000" pitchFamily="50" charset="0"/>
              </a:rPr>
              <a:t>John</a:t>
            </a:r>
            <a:endParaRPr lang="en-US" sz="2400" dirty="0">
              <a:solidFill>
                <a:schemeClr val="bg1"/>
              </a:solidFill>
              <a:latin typeface="Aestetico Formal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8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estetico Formal ExtraBold" panose="00000900000000000000" pitchFamily="50" charset="0"/>
              </a:rPr>
              <a:t>The Solution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690688"/>
            <a:ext cx="5468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estetico Formal Light" panose="00000400000000000000" pitchFamily="50" charset="0"/>
              </a:rPr>
              <a:t>John wants to automate this process.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estetico Formal Bold" panose="00000800000000000000" pitchFamily="50" charset="0"/>
              </a:rPr>
              <a:t>So why don’t we introduce a software.</a:t>
            </a:r>
            <a:endParaRPr lang="en-US" sz="2400" dirty="0">
              <a:solidFill>
                <a:schemeClr val="bg1"/>
              </a:solidFill>
              <a:latin typeface="Aestetico Formal Bold" panose="000008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336972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estetico Formal Light" panose="00000400000000000000" pitchFamily="50" charset="0"/>
              </a:rPr>
              <a:t>That would -</a:t>
            </a:r>
            <a:endParaRPr lang="en-US" dirty="0">
              <a:solidFill>
                <a:schemeClr val="bg1"/>
              </a:solidFill>
              <a:latin typeface="Aestetico Formal Light" panose="000004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0266" y="3832194"/>
            <a:ext cx="3759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estetico Formal Light" panose="00000400000000000000" pitchFamily="50" charset="0"/>
              </a:rPr>
              <a:t>Show available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estetico Formal Light" panose="00000400000000000000" pitchFamily="50" charset="0"/>
              </a:rPr>
              <a:t>Categorize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estetico Formal Light" panose="00000400000000000000" pitchFamily="50" charset="0"/>
              </a:rPr>
              <a:t>Digital Shopping Cart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estetico Formal Light" panose="00000400000000000000" pitchFamily="50" charset="0"/>
              </a:rPr>
              <a:t>Issues Bills for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estetico Formal Light" panose="00000400000000000000" pitchFamily="50" charset="0"/>
              </a:rPr>
              <a:t>Keep a log about sales </a:t>
            </a:r>
          </a:p>
        </p:txBody>
      </p:sp>
    </p:spTree>
    <p:extLst>
      <p:ext uri="{BB962C8B-B14F-4D97-AF65-F5344CB8AC3E}">
        <p14:creationId xmlns:p14="http://schemas.microsoft.com/office/powerpoint/2010/main" val="399206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estetico Formal ExtraBold" panose="00000900000000000000" pitchFamily="50" charset="0"/>
              </a:rPr>
              <a:t>The Solution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61796" y="3986009"/>
            <a:ext cx="5468407" cy="106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Aestetico Formal Bold" panose="00000800000000000000" pitchFamily="50" charset="0"/>
              </a:rPr>
              <a:t>SUPPLIMENT STORE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estetico Formal Light" panose="00000400000000000000" pitchFamily="50" charset="0"/>
              </a:rPr>
              <a:t>The supplement store management application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761" y="2264607"/>
            <a:ext cx="1356476" cy="1356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04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estetico Formal ExtraBold" panose="00000900000000000000" pitchFamily="50" charset="0"/>
              </a:rPr>
              <a:t>How it works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19" y="1487488"/>
            <a:ext cx="7945361" cy="5167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2133" y="4800600"/>
            <a:ext cx="1430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Writing to storage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5134" y="5969129"/>
            <a:ext cx="143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2D050"/>
                </a:solidFill>
              </a:rPr>
              <a:t>Writing to storage / end session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35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182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Aestetico Formal</vt:lpstr>
      <vt:lpstr>Aestetico Formal Bold</vt:lpstr>
      <vt:lpstr>Aestetico Formal ExtraBold</vt:lpstr>
      <vt:lpstr>Aestetico Formal Light</vt:lpstr>
      <vt:lpstr>Arial</vt:lpstr>
      <vt:lpstr>Calibri</vt:lpstr>
      <vt:lpstr>Calibri Light</vt:lpstr>
      <vt:lpstr>Office Theme</vt:lpstr>
      <vt:lpstr>PowerPoint Presentation</vt:lpstr>
      <vt:lpstr>The Team</vt:lpstr>
      <vt:lpstr>The Problem</vt:lpstr>
      <vt:lpstr>The Problem</vt:lpstr>
      <vt:lpstr>The Problem</vt:lpstr>
      <vt:lpstr>The Problem</vt:lpstr>
      <vt:lpstr>The Solution</vt:lpstr>
      <vt:lpstr>The Solution</vt:lpstr>
      <vt:lpstr>How it works</vt:lpstr>
      <vt:lpstr>Demonstration    </vt:lpstr>
      <vt:lpstr>Used Technologies</vt:lpstr>
      <vt:lpstr>QnA Time</vt:lpstr>
      <vt:lpstr>Thanks.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aser</dc:creator>
  <cp:lastModifiedBy>aser</cp:lastModifiedBy>
  <cp:revision>30</cp:revision>
  <dcterms:created xsi:type="dcterms:W3CDTF">2021-04-02T16:22:45Z</dcterms:created>
  <dcterms:modified xsi:type="dcterms:W3CDTF">2021-04-04T16:17:48Z</dcterms:modified>
</cp:coreProperties>
</file>