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9906000" cy="6858000" type="A4"/>
  <p:notesSz cx="9926320" cy="6797675"/>
  <p:defaultTextStyle>
    <a:defPPr>
      <a:defRPr lang="zh-TW"/>
    </a:defPPr>
    <a:lvl1pPr marL="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7973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76009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13982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52019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89992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28028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660015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3040380" algn="l" defTabSz="760095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08" userDrawn="1">
          <p15:clr>
            <a:srgbClr val="A4A3A4"/>
          </p15:clr>
        </p15:guide>
        <p15:guide id="2" pos="3742" userDrawn="1">
          <p15:clr>
            <a:srgbClr val="A4A3A4"/>
          </p15:clr>
        </p15:guide>
        <p15:guide id="3" orient="horz" pos="2161" userDrawn="1">
          <p15:clr>
            <a:srgbClr val="A4A3A4"/>
          </p15:clr>
        </p15:guide>
        <p15:guide id="4" pos="312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dmin" initials="a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D5F"/>
    <a:srgbClr val="FF0066"/>
    <a:srgbClr val="C9C9C9"/>
    <a:srgbClr val="4D11F7"/>
    <a:srgbClr val="990000"/>
    <a:srgbClr val="E4E4E4"/>
    <a:srgbClr val="D10034"/>
    <a:srgbClr val="D5D5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822" autoAdjust="0"/>
    <p:restoredTop sz="94353" autoAdjust="0"/>
  </p:normalViewPr>
  <p:slideViewPr>
    <p:cSldViewPr snapToGrid="0" showGuides="1">
      <p:cViewPr varScale="1">
        <p:scale>
          <a:sx n="115" d="100"/>
          <a:sy n="115" d="100"/>
        </p:scale>
        <p:origin x="1554" y="96"/>
      </p:cViewPr>
      <p:guideLst>
        <p:guide orient="horz" pos="2608"/>
        <p:guide pos="3742"/>
        <p:guide orient="horz" pos="2161"/>
        <p:guide pos="3121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1795" y="62"/>
      </p:cViewPr>
      <p:guideLst>
        <p:guide orient="horz" pos="2880"/>
        <p:guide pos="2160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commentAuthors" Target="commentAuthors.xml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B621FD-B030-40F2-9BAD-8119130A7342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BE0E-90C8-4164-BA5E-940CA469052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38D751-5972-45E8-B20E-FE3204369280}" type="datetimeFigureOut">
              <a:rPr lang="zh-TW" altLang="en-US" smtClean="0"/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122613" y="509588"/>
            <a:ext cx="36814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992664" y="3228895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  <a:endParaRPr lang="zh-TW" altLang="en-US" smtClean="0"/>
          </a:p>
          <a:p>
            <a:pPr lvl="1"/>
            <a:r>
              <a:rPr lang="zh-TW" altLang="en-US" smtClean="0"/>
              <a:t>第二層</a:t>
            </a:r>
            <a:endParaRPr lang="zh-TW" altLang="en-US" smtClean="0"/>
          </a:p>
          <a:p>
            <a:pPr lvl="2"/>
            <a:r>
              <a:rPr lang="zh-TW" altLang="en-US" smtClean="0"/>
              <a:t>第三層</a:t>
            </a:r>
            <a:endParaRPr lang="zh-TW" altLang="en-US" smtClean="0"/>
          </a:p>
          <a:p>
            <a:pPr lvl="3"/>
            <a:r>
              <a:rPr lang="zh-TW" altLang="en-US" smtClean="0"/>
              <a:t>第四層</a:t>
            </a:r>
            <a:endParaRPr lang="zh-TW" altLang="en-US" smtClean="0"/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B567-7F72-47EC-9DEE-43D7EA14A075}" type="slidenum">
              <a:rPr lang="zh-TW" altLang="en-US" smtClean="0"/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7973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76009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13982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52019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89992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28028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660015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3040380" algn="l" defTabSz="760095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3" y="7480"/>
            <a:ext cx="9909963" cy="384591"/>
          </a:xfrm>
          <a:prstGeom prst="rect">
            <a:avLst/>
          </a:prstGeom>
        </p:spPr>
      </p:pic>
      <p:grpSp>
        <p:nvGrpSpPr>
          <p:cNvPr id="7" name="群組 6"/>
          <p:cNvGrpSpPr/>
          <p:nvPr userDrawn="1"/>
        </p:nvGrpSpPr>
        <p:grpSpPr>
          <a:xfrm>
            <a:off x="247577" y="3480101"/>
            <a:ext cx="3847116" cy="3254082"/>
            <a:chOff x="304707" y="3480097"/>
            <a:chExt cx="4734913" cy="3254082"/>
          </a:xfrm>
        </p:grpSpPr>
        <p:pic>
          <p:nvPicPr>
            <p:cNvPr id="8" name="圖片 7"/>
            <p:cNvPicPr>
              <a:picLocks noChangeAspect="1"/>
            </p:cNvPicPr>
            <p:nvPr/>
          </p:nvPicPr>
          <p:blipFill rotWithShape="1">
            <a:blip r:embed="rId3"/>
            <a:srcRect t="-247" r="32113" b="9584"/>
            <a:stretch>
              <a:fillRect/>
            </a:stretch>
          </p:blipFill>
          <p:spPr>
            <a:xfrm rot="16200000" flipH="1" flipV="1">
              <a:off x="4769034" y="6526400"/>
              <a:ext cx="227630" cy="187928"/>
            </a:xfrm>
            <a:prstGeom prst="rect">
              <a:avLst/>
            </a:prstGeom>
          </p:spPr>
        </p:pic>
        <p:pic>
          <p:nvPicPr>
            <p:cNvPr id="9" name="圖片 8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flipH="1" flipV="1">
              <a:off x="304707" y="6492656"/>
              <a:ext cx="241209" cy="186341"/>
            </a:xfrm>
            <a:prstGeom prst="rect">
              <a:avLst/>
            </a:prstGeom>
          </p:spPr>
        </p:pic>
        <p:pic>
          <p:nvPicPr>
            <p:cNvPr id="10" name="圖片 9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rot="5400000" flipH="1" flipV="1">
              <a:off x="332141" y="3507531"/>
              <a:ext cx="241209" cy="186341"/>
            </a:xfrm>
            <a:prstGeom prst="rect">
              <a:avLst/>
            </a:prstGeom>
          </p:spPr>
        </p:pic>
        <p:pic>
          <p:nvPicPr>
            <p:cNvPr id="11" name="圖片 10"/>
            <p:cNvPicPr>
              <a:picLocks noChangeAspect="1"/>
            </p:cNvPicPr>
            <p:nvPr/>
          </p:nvPicPr>
          <p:blipFill rotWithShape="1">
            <a:blip r:embed="rId3"/>
            <a:srcRect l="1" t="518" r="28063" b="9583"/>
            <a:stretch>
              <a:fillRect/>
            </a:stretch>
          </p:blipFill>
          <p:spPr>
            <a:xfrm rot="10800000" flipH="1" flipV="1">
              <a:off x="4798411" y="3551172"/>
              <a:ext cx="241209" cy="186341"/>
            </a:xfrm>
            <a:prstGeom prst="rect">
              <a:avLst/>
            </a:prstGeom>
          </p:spPr>
        </p:pic>
      </p:grpSp>
      <p:sp>
        <p:nvSpPr>
          <p:cNvPr id="12" name="文字方塊 11"/>
          <p:cNvSpPr txBox="1"/>
          <p:nvPr userDrawn="1"/>
        </p:nvSpPr>
        <p:spPr>
          <a:xfrm>
            <a:off x="7071167" y="570214"/>
            <a:ext cx="874891" cy="276805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algn="l"/>
            <a:r>
              <a:rPr kumimoji="1" lang="zh-CN" altLang="en-US" sz="1300" b="0" dirty="0">
                <a:latin typeface="標楷體" pitchFamily="65" charset="-120"/>
                <a:ea typeface="思源黑体 CN Heavy"/>
                <a:sym typeface="等线" panose="02010600030101010101" charset="-122"/>
              </a:rPr>
              <a:t>立</a:t>
            </a:r>
            <a:r>
              <a:rPr kumimoji="1" lang="zh-CN" altLang="en-US" sz="13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項編碼</a:t>
            </a:r>
            <a:r>
              <a:rPr kumimoji="1" lang="zh-CN" altLang="en-US" sz="1300" b="0" dirty="0" smtClean="0">
                <a:latin typeface="Microsoft JhengHei" panose="020B0604030504040204" pitchFamily="34" charset="-120"/>
                <a:ea typeface="思源黑体 CN Heavy"/>
                <a:sym typeface="等线" panose="02010600030101010101" charset="-122"/>
              </a:rPr>
              <a:t>：</a:t>
            </a:r>
            <a:endParaRPr lang="zh-TW" altLang="en-US" sz="1300" b="0" dirty="0">
              <a:solidFill>
                <a:srgbClr val="0070C0"/>
              </a:solidFill>
              <a:latin typeface="Microsoft JhengHei" panose="020B0604030504040204" pitchFamily="34" charset="-120"/>
              <a:ea typeface="Microsoft JhengHei" panose="020B0604030504040204" pitchFamily="34" charset="-120"/>
              <a:cs typeface="Arial" panose="020B0604020202020204" pitchFamily="34" charset="0"/>
            </a:endParaRPr>
          </a:p>
        </p:txBody>
      </p:sp>
      <p:sp>
        <p:nvSpPr>
          <p:cNvPr id="21" name="矩形 20"/>
          <p:cNvSpPr/>
          <p:nvPr userDrawn="1"/>
        </p:nvSpPr>
        <p:spPr>
          <a:xfrm>
            <a:off x="4382562" y="5656960"/>
            <a:ext cx="2325059" cy="1037316"/>
          </a:xfrm>
          <a:prstGeom prst="rect">
            <a:avLst/>
          </a:prstGeom>
        </p:spPr>
        <p:txBody>
          <a:bodyPr wrap="square" lIns="62321" tIns="31161" rIns="62321" bIns="31161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製作單位：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製作人員：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聯繫</a:t>
            </a:r>
            <a:r>
              <a:rPr kumimoji="1" lang="zh-CN" altLang="en-US" sz="1200" b="0" dirty="0">
                <a:latin typeface="標楷體" pitchFamily="65" charset="-120"/>
                <a:ea typeface="思源黑体 CN Heavy"/>
              </a:rPr>
              <a:t>方式</a:t>
            </a: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：</a:t>
            </a:r>
            <a:endParaRPr kumimoji="1" lang="en-US" altLang="zh-CN" sz="1200" b="0" dirty="0" smtClean="0">
              <a:latin typeface="標楷體" pitchFamily="65" charset="-120"/>
              <a:ea typeface="思源黑体 CN Heavy"/>
            </a:endParaRPr>
          </a:p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製作時間：</a:t>
            </a:r>
            <a:endParaRPr lang="zh-TW" altLang="en-US" sz="800" b="0" dirty="0">
              <a:latin typeface="標楷體" pitchFamily="65" charset="-120"/>
              <a:ea typeface="標楷體" pitchFamily="65" charset="-120"/>
            </a:endParaRPr>
          </a:p>
        </p:txBody>
      </p:sp>
      <p:sp>
        <p:nvSpPr>
          <p:cNvPr id="22" name="圓角矩形 21"/>
          <p:cNvSpPr/>
          <p:nvPr userDrawn="1"/>
        </p:nvSpPr>
        <p:spPr>
          <a:xfrm>
            <a:off x="4293037" y="5613538"/>
            <a:ext cx="2425844" cy="1135331"/>
          </a:xfrm>
          <a:prstGeom prst="roundRect">
            <a:avLst>
              <a:gd name="adj" fmla="val 12442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marL="0" algn="ctr" defTabSz="760095" rtl="0" eaLnBrk="1" latinLnBrk="0" hangingPunct="1"/>
            <a:endParaRPr lang="zh-TW" altLang="en-US" sz="1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3" name="圓角矩形 22"/>
          <p:cNvSpPr/>
          <p:nvPr userDrawn="1"/>
        </p:nvSpPr>
        <p:spPr>
          <a:xfrm>
            <a:off x="6780746" y="5587421"/>
            <a:ext cx="1677271" cy="1161446"/>
          </a:xfrm>
          <a:prstGeom prst="roundRect">
            <a:avLst>
              <a:gd name="adj" fmla="val 13850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marL="0" algn="ctr" defTabSz="760095" rtl="0" eaLnBrk="1" latinLnBrk="0" hangingPunct="1"/>
            <a:endParaRPr lang="zh-TW" altLang="en-US" sz="14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6818992" y="5656965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0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0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5" name="圓角矩形 24"/>
          <p:cNvSpPr/>
          <p:nvPr userDrawn="1"/>
        </p:nvSpPr>
        <p:spPr>
          <a:xfrm>
            <a:off x="8522035" y="5604833"/>
            <a:ext cx="1291802" cy="1133518"/>
          </a:xfrm>
          <a:prstGeom prst="roundRect">
            <a:avLst>
              <a:gd name="adj" fmla="val 13850"/>
            </a:avLst>
          </a:prstGeom>
          <a:noFill/>
          <a:ln w="3175">
            <a:solidFill>
              <a:srgbClr val="C9C9C9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6008" tIns="38004" rIns="76008" bIns="38004" rtlCol="0" anchor="ctr"/>
          <a:lstStyle/>
          <a:p>
            <a:pPr algn="ctr"/>
            <a:endParaRPr lang="zh-TW" altLang="en-US"/>
          </a:p>
        </p:txBody>
      </p:sp>
      <p:cxnSp>
        <p:nvCxnSpPr>
          <p:cNvPr id="26" name="直線接點 25"/>
          <p:cNvCxnSpPr/>
          <p:nvPr userDrawn="1"/>
        </p:nvCxnSpPr>
        <p:spPr>
          <a:xfrm flipV="1">
            <a:off x="132275" y="2875327"/>
            <a:ext cx="497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/>
          <p:cNvCxnSpPr/>
          <p:nvPr userDrawn="1"/>
        </p:nvCxnSpPr>
        <p:spPr>
          <a:xfrm flipV="1">
            <a:off x="9318697" y="2875327"/>
            <a:ext cx="49725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/>
          <p:cNvSpPr txBox="1"/>
          <p:nvPr userDrawn="1"/>
        </p:nvSpPr>
        <p:spPr>
          <a:xfrm>
            <a:off x="7923028" y="606342"/>
            <a:ext cx="1310696" cy="692303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endParaRPr kumimoji="1" lang="en-US" altLang="zh-TW" sz="10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10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WGRIVET2309A-03</a:t>
            </a:r>
            <a:endParaRPr kumimoji="1" lang="en-US" altLang="zh-TW" sz="10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10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WGRIVET2309A-04</a:t>
            </a:r>
            <a:endParaRPr kumimoji="1" lang="en-US" altLang="zh-TW" sz="10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3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" name="矩形 1"/>
          <p:cNvSpPr/>
          <p:nvPr userDrawn="1"/>
        </p:nvSpPr>
        <p:spPr>
          <a:xfrm>
            <a:off x="2487362" y="583162"/>
            <a:ext cx="4953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方案評估報告</a:t>
            </a:r>
            <a:endParaRPr kumimoji="1" lang="en-US" altLang="zh-CN" sz="2800" b="1" dirty="0" smtClean="0">
              <a:latin typeface="標楷體" pitchFamily="65" charset="-120"/>
              <a:ea typeface="思源黑体 CN Heavy"/>
              <a:sym typeface="等线" panose="02010600030101010101" charset="-122"/>
            </a:endParaRPr>
          </a:p>
          <a:p>
            <a:pPr algn="ctr"/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(</a:t>
            </a:r>
            <a:r>
              <a:rPr kumimoji="1" lang="zh-CN" altLang="en-US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改造</a:t>
            </a:r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-</a:t>
            </a:r>
            <a:r>
              <a:rPr kumimoji="1" lang="zh-CN" altLang="en-US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單機</a:t>
            </a:r>
            <a:r>
              <a:rPr kumimoji="1" lang="en-US" altLang="zh-CN" sz="14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)</a:t>
            </a:r>
            <a:endParaRPr lang="zh-TW" altLang="en-US" sz="1400" b="1" dirty="0">
              <a:latin typeface="標楷體" pitchFamily="65" charset="-120"/>
              <a:ea typeface="標楷體" pitchFamily="65" charset="-120"/>
            </a:endParaRPr>
          </a:p>
        </p:txBody>
      </p:sp>
      <p:grpSp>
        <p:nvGrpSpPr>
          <p:cNvPr id="31" name="群組 30"/>
          <p:cNvGrpSpPr>
            <a:grpSpLocks noChangeAspect="1"/>
          </p:cNvGrpSpPr>
          <p:nvPr userDrawn="1"/>
        </p:nvGrpSpPr>
        <p:grpSpPr>
          <a:xfrm>
            <a:off x="3771348" y="1688411"/>
            <a:ext cx="2099487" cy="208712"/>
            <a:chOff x="4283917" y="2048567"/>
            <a:chExt cx="3142008" cy="314445"/>
          </a:xfrm>
          <a:solidFill>
            <a:srgbClr val="D10034"/>
          </a:solidFill>
        </p:grpSpPr>
        <p:sp>
          <p:nvSpPr>
            <p:cNvPr id="37" name="圓角矩形 36"/>
            <p:cNvSpPr/>
            <p:nvPr/>
          </p:nvSpPr>
          <p:spPr>
            <a:xfrm>
              <a:off x="4389851" y="2145075"/>
              <a:ext cx="2919850" cy="126000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8" name="圓角矩形 37"/>
            <p:cNvSpPr/>
            <p:nvPr/>
          </p:nvSpPr>
          <p:spPr>
            <a:xfrm>
              <a:off x="4283917" y="2048567"/>
              <a:ext cx="314447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圓角矩形 38"/>
            <p:cNvSpPr/>
            <p:nvPr/>
          </p:nvSpPr>
          <p:spPr>
            <a:xfrm>
              <a:off x="4849431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0" name="圓角矩形 39"/>
            <p:cNvSpPr/>
            <p:nvPr/>
          </p:nvSpPr>
          <p:spPr>
            <a:xfrm>
              <a:off x="5414943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1" name="圓角矩形 40"/>
            <p:cNvSpPr/>
            <p:nvPr/>
          </p:nvSpPr>
          <p:spPr>
            <a:xfrm>
              <a:off x="5980455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2" name="圓角矩形 41"/>
            <p:cNvSpPr/>
            <p:nvPr/>
          </p:nvSpPr>
          <p:spPr>
            <a:xfrm>
              <a:off x="6545966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圓角矩形 42"/>
            <p:cNvSpPr/>
            <p:nvPr/>
          </p:nvSpPr>
          <p:spPr>
            <a:xfrm>
              <a:off x="7111481" y="2048567"/>
              <a:ext cx="314444" cy="314445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sp>
        <p:nvSpPr>
          <p:cNvPr id="46" name="文字方塊 45"/>
          <p:cNvSpPr txBox="1"/>
          <p:nvPr/>
        </p:nvSpPr>
        <p:spPr>
          <a:xfrm>
            <a:off x="3046648" y="1289550"/>
            <a:ext cx="388138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200" b="1" dirty="0" smtClean="0">
                <a:solidFill>
                  <a:schemeClr val="bg1">
                    <a:lumMod val="65000"/>
                  </a:schemeClr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Design for Manufacturing</a:t>
            </a:r>
            <a:endParaRPr lang="zh-TW" altLang="en-US" sz="2200" dirty="0">
              <a:solidFill>
                <a:schemeClr val="bg1">
                  <a:lumMod val="65000"/>
                </a:schemeClr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</a:endParaRPr>
          </a:p>
        </p:txBody>
      </p:sp>
      <p:cxnSp>
        <p:nvCxnSpPr>
          <p:cNvPr id="44" name="直線接點 43"/>
          <p:cNvCxnSpPr/>
          <p:nvPr userDrawn="1"/>
        </p:nvCxnSpPr>
        <p:spPr>
          <a:xfrm>
            <a:off x="2709562" y="755423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字方塊 44"/>
          <p:cNvSpPr txBox="1"/>
          <p:nvPr userDrawn="1"/>
        </p:nvSpPr>
        <p:spPr>
          <a:xfrm>
            <a:off x="419170" y="583878"/>
            <a:ext cx="951198" cy="276805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r>
              <a:rPr kumimoji="1" lang="zh-CN" altLang="en-US" sz="1300" b="0" kern="120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+mn-cs"/>
                <a:sym typeface="等线" panose="02010600030101010101" charset="-122"/>
              </a:rPr>
              <a:t>方案代碼：</a:t>
            </a:r>
            <a:endParaRPr kumimoji="1" lang="zh-TW" altLang="en-US" sz="1300" b="0" kern="1200" dirty="0">
              <a:solidFill>
                <a:schemeClr val="tx1"/>
              </a:solidFill>
              <a:latin typeface="標楷體" pitchFamily="65" charset="-120"/>
              <a:ea typeface="思源黑体 CN Heavy"/>
              <a:cs typeface="+mn-cs"/>
              <a:sym typeface="等线" panose="02010600030101010101" charset="-122"/>
            </a:endParaRPr>
          </a:p>
        </p:txBody>
      </p:sp>
      <p:sp>
        <p:nvSpPr>
          <p:cNvPr id="47" name="文字方塊 46"/>
          <p:cNvSpPr txBox="1"/>
          <p:nvPr userDrawn="1"/>
        </p:nvSpPr>
        <p:spPr>
          <a:xfrm>
            <a:off x="5484411" y="65207"/>
            <a:ext cx="1560914" cy="276805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3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版本號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：</a:t>
            </a: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20250617</a:t>
            </a:r>
            <a:endParaRPr kumimoji="1" lang="zh-TW" altLang="en-US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48" name="文字方塊 47"/>
          <p:cNvSpPr txBox="1"/>
          <p:nvPr userDrawn="1"/>
        </p:nvSpPr>
        <p:spPr>
          <a:xfrm>
            <a:off x="1307534" y="581219"/>
            <a:ext cx="1025762" cy="692303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WLC104M053</a:t>
            </a:r>
            <a:endParaRPr kumimoji="1" lang="en-US" altLang="zh-CN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WLC104M054</a:t>
            </a:r>
            <a:endParaRPr kumimoji="1" lang="en-US" altLang="zh-CN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WLC104M056</a:t>
            </a:r>
            <a:endParaRPr kumimoji="1" lang="en-US" altLang="zh-CN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lvl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10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WLC104M056</a:t>
            </a:r>
            <a:endParaRPr kumimoji="1" lang="en-US" altLang="zh-CN" sz="1000" b="0" kern="120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</p:txBody>
      </p:sp>
      <p:cxnSp>
        <p:nvCxnSpPr>
          <p:cNvPr id="49" name="直線接點 48"/>
          <p:cNvCxnSpPr/>
          <p:nvPr userDrawn="1"/>
        </p:nvCxnSpPr>
        <p:spPr>
          <a:xfrm>
            <a:off x="6908446" y="755423"/>
            <a:ext cx="0" cy="108000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 userDrawn="1"/>
        </p:nvSpPr>
        <p:spPr>
          <a:xfrm>
            <a:off x="217367" y="-280"/>
            <a:ext cx="202185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kumimoji="1" lang="zh-TW" altLang="en-US" sz="1000" dirty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特</a:t>
            </a:r>
            <a:r>
              <a:rPr kumimoji="1" lang="zh-TW" altLang="en-US" sz="10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急件       急件       一般</a:t>
            </a:r>
            <a:endParaRPr kumimoji="1" lang="zh-TW" altLang="en-US" sz="1000" dirty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  <a:p>
            <a:r>
              <a:rPr kumimoji="1" lang="zh-TW" altLang="en-US" sz="10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極機密       機密       普通</a:t>
            </a:r>
            <a:endParaRPr kumimoji="1" lang="zh-TW" altLang="en-US" sz="1000" dirty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grpSp>
        <p:nvGrpSpPr>
          <p:cNvPr id="52" name="群組 51"/>
          <p:cNvGrpSpPr/>
          <p:nvPr userDrawn="1"/>
        </p:nvGrpSpPr>
        <p:grpSpPr>
          <a:xfrm>
            <a:off x="184198" y="51179"/>
            <a:ext cx="1175142" cy="269901"/>
            <a:chOff x="247577" y="500173"/>
            <a:chExt cx="1175142" cy="269901"/>
          </a:xfrm>
        </p:grpSpPr>
        <p:sp>
          <p:nvSpPr>
            <p:cNvPr id="53" name="矩形 52"/>
            <p:cNvSpPr/>
            <p:nvPr userDrawn="1"/>
          </p:nvSpPr>
          <p:spPr>
            <a:xfrm flipV="1">
              <a:off x="256157" y="513652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4" name="矩形 53"/>
            <p:cNvSpPr/>
            <p:nvPr userDrawn="1"/>
          </p:nvSpPr>
          <p:spPr>
            <a:xfrm flipV="1">
              <a:off x="247577" y="651338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5" name="矩形 54"/>
            <p:cNvSpPr/>
            <p:nvPr userDrawn="1"/>
          </p:nvSpPr>
          <p:spPr>
            <a:xfrm flipV="1">
              <a:off x="809408" y="680074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6" name="矩形 55"/>
            <p:cNvSpPr/>
            <p:nvPr userDrawn="1"/>
          </p:nvSpPr>
          <p:spPr>
            <a:xfrm flipV="1">
              <a:off x="822472" y="518968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7" name="矩形 56"/>
            <p:cNvSpPr/>
            <p:nvPr userDrawn="1"/>
          </p:nvSpPr>
          <p:spPr>
            <a:xfrm flipV="1">
              <a:off x="1324676" y="672683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8" name="矩形 57"/>
            <p:cNvSpPr/>
            <p:nvPr userDrawn="1"/>
          </p:nvSpPr>
          <p:spPr>
            <a:xfrm flipV="1">
              <a:off x="1350719" y="500173"/>
              <a:ext cx="72000" cy="900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24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7718865" y="6478038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002449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5" name="矩形 14"/>
          <p:cNvSpPr/>
          <p:nvPr userDrawn="1"/>
        </p:nvSpPr>
        <p:spPr>
          <a:xfrm>
            <a:off x="5027916" y="6492634"/>
            <a:ext cx="1230719" cy="320407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會簽機電工務：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7" name="圖片 1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9" name="文字方塊 18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6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矩形 117"/>
          <p:cNvSpPr/>
          <p:nvPr userDrawn="1"/>
        </p:nvSpPr>
        <p:spPr>
          <a:xfrm>
            <a:off x="63060" y="384591"/>
            <a:ext cx="3089198" cy="38443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r>
              <a:rPr kumimoji="1" lang="zh-CN" altLang="en-US" sz="2000" b="1" dirty="0" smtClean="0">
                <a:latin typeface="標楷體" pitchFamily="65" charset="-120"/>
                <a:ea typeface="思源黑体 CN Heavy"/>
              </a:rPr>
              <a:t>自動化十大模組拆分說明</a:t>
            </a:r>
            <a:endParaRPr lang="zh-TW" altLang="en-US" sz="2000" dirty="0">
              <a:latin typeface="標楷體" pitchFamily="65" charset="-120"/>
              <a:ea typeface="標楷體" pitchFamily="65" charset="-120"/>
            </a:endParaRPr>
          </a:p>
        </p:txBody>
      </p:sp>
      <p:pic>
        <p:nvPicPr>
          <p:cNvPr id="119" name="圖片 118"/>
          <p:cNvPicPr>
            <a:picLocks noChangeAspect="1"/>
          </p:cNvPicPr>
          <p:nvPr userDrawn="1"/>
        </p:nvPicPr>
        <p:blipFill>
          <a:blip r:embed="rId2"/>
          <a:srcRect t="7699" r="318"/>
          <a:stretch>
            <a:fillRect/>
          </a:stretch>
        </p:blipFill>
        <p:spPr>
          <a:xfrm>
            <a:off x="63060" y="882871"/>
            <a:ext cx="9821920" cy="5707114"/>
          </a:xfrm>
          <a:prstGeom prst="rect">
            <a:avLst/>
          </a:prstGeom>
        </p:spPr>
      </p:pic>
      <p:pic>
        <p:nvPicPr>
          <p:cNvPr id="7" name="圖片 6"/>
          <p:cNvPicPr/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9" name="文字方塊 8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8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7424812" y="6476829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1" name="矩形 10"/>
          <p:cNvSpPr/>
          <p:nvPr userDrawn="1"/>
        </p:nvSpPr>
        <p:spPr>
          <a:xfrm>
            <a:off x="809313" y="6476829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2" name="圖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0" name="文字方塊 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008151" y="741405"/>
            <a:ext cx="18389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</a:rPr>
              <a:t>##DLH##END##</a:t>
            </a:r>
            <a:endParaRPr lang="zh-CN" alt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0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pic>
        <p:nvPicPr>
          <p:cNvPr id="9" name="圖片 8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1" name="文字方塊 10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9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7896313" y="1067002"/>
            <a:ext cx="91347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Security</a:t>
            </a:r>
            <a:r>
              <a:rPr kumimoji="1" lang="zh-CN" altLang="en-US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：</a:t>
            </a:r>
            <a:endParaRPr kumimoji="1" lang="en-US" altLang="zh-CN" sz="1200" b="1" dirty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2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7434768" y="6476903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4953002" y="6478040"/>
            <a:ext cx="1230719" cy="320407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會簽工業安全：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2" name="圖片 11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5" name="文字方塊 14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群組 11"/>
          <p:cNvGrpSpPr/>
          <p:nvPr userDrawn="1"/>
        </p:nvGrpSpPr>
        <p:grpSpPr>
          <a:xfrm>
            <a:off x="8187247" y="848764"/>
            <a:ext cx="1620000" cy="214163"/>
            <a:chOff x="5022850" y="3274459"/>
            <a:chExt cx="2218873" cy="214164"/>
          </a:xfrm>
        </p:grpSpPr>
        <p:sp>
          <p:nvSpPr>
            <p:cNvPr id="13" name="Text Box 6"/>
            <p:cNvSpPr txBox="1">
              <a:spLocks noChangeArrowheads="1"/>
            </p:cNvSpPr>
            <p:nvPr/>
          </p:nvSpPr>
          <p:spPr bwMode="auto">
            <a:xfrm>
              <a:off x="5343998" y="3274462"/>
              <a:ext cx="1897725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4" name="群組 13"/>
            <p:cNvGrpSpPr/>
            <p:nvPr/>
          </p:nvGrpSpPr>
          <p:grpSpPr>
            <a:xfrm>
              <a:off x="5022850" y="3274459"/>
              <a:ext cx="233898" cy="208466"/>
              <a:chOff x="5022850" y="3274459"/>
              <a:chExt cx="233898" cy="208466"/>
            </a:xfrm>
          </p:grpSpPr>
          <p:sp>
            <p:nvSpPr>
              <p:cNvPr id="15" name="圓角矩形 14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6" name="直線接點 15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直線接點 16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直線接點 17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直線單箭頭接點 18"/>
              <p:cNvCxnSpPr/>
              <p:nvPr/>
            </p:nvCxnSpPr>
            <p:spPr>
              <a:xfrm flipV="1">
                <a:off x="5022850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0" name="矩形 19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2" name="矩形 21"/>
          <p:cNvSpPr/>
          <p:nvPr userDrawn="1"/>
        </p:nvSpPr>
        <p:spPr>
          <a:xfrm>
            <a:off x="1122822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3" name="圖片 2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27" name="文字方塊 26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群組 16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19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20" name="圓角矩形 19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0" name="群組 29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32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cxnSp>
        <p:nvCxnSpPr>
          <p:cNvPr id="36" name="直線接點 35"/>
          <p:cNvCxnSpPr/>
          <p:nvPr userDrawn="1"/>
        </p:nvCxnSpPr>
        <p:spPr>
          <a:xfrm rot="16200000" flipH="1">
            <a:off x="4075244" y="3880793"/>
            <a:ext cx="50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4600307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改造前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7895393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改造後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40" name="文字方塊 3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群組 16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18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3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20" name="圓角矩形 19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21" name="直線接點 20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接點 21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接點 22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" name="群組 29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5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34" name="圓角矩形 33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35" name="圓角矩形 34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33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cxnSp>
        <p:nvCxnSpPr>
          <p:cNvPr id="36" name="直線接點 35"/>
          <p:cNvCxnSpPr/>
          <p:nvPr userDrawn="1"/>
        </p:nvCxnSpPr>
        <p:spPr>
          <a:xfrm rot="16200000" flipH="1">
            <a:off x="4075244" y="3880793"/>
            <a:ext cx="5040000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 userDrawn="1"/>
        </p:nvSpPr>
        <p:spPr>
          <a:xfrm>
            <a:off x="4600307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改造前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7895393" y="1255699"/>
            <a:ext cx="7232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22300">
              <a:spcBef>
                <a:spcPct val="50000"/>
              </a:spcBef>
            </a:pPr>
            <a:r>
              <a:rPr kumimoji="1" lang="zh-CN" altLang="en-US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改造後</a:t>
            </a:r>
            <a:endParaRPr kumimoji="1" lang="en-US" altLang="zh-CN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sp>
        <p:nvSpPr>
          <p:cNvPr id="39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5" name="矩形 24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6" name="矩形 25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7" name="圖片 26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30" name="文字方塊 29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群組 29"/>
          <p:cNvGrpSpPr/>
          <p:nvPr userDrawn="1"/>
        </p:nvGrpSpPr>
        <p:grpSpPr>
          <a:xfrm>
            <a:off x="6695156" y="847627"/>
            <a:ext cx="1620000" cy="180000"/>
            <a:chOff x="5032627" y="3262796"/>
            <a:chExt cx="2295096" cy="220129"/>
          </a:xfrm>
        </p:grpSpPr>
        <p:sp>
          <p:nvSpPr>
            <p:cNvPr id="32" name="Text Box 6"/>
            <p:cNvSpPr txBox="1">
              <a:spLocks noChangeArrowheads="1"/>
            </p:cNvSpPr>
            <p:nvPr/>
          </p:nvSpPr>
          <p:spPr bwMode="auto">
            <a:xfrm>
              <a:off x="5343999" y="3262796"/>
              <a:ext cx="1983724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圖文</a:t>
              </a:r>
              <a:r>
                <a:rPr kumimoji="1" lang="en-US" altLang="zh-CN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+</a:t>
              </a: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箭頭標註呈現細節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  <p:grpSp>
          <p:nvGrpSpPr>
            <p:cNvPr id="36" name="群組 18"/>
            <p:cNvGrpSpPr/>
            <p:nvPr/>
          </p:nvGrpSpPr>
          <p:grpSpPr>
            <a:xfrm>
              <a:off x="5032627" y="3274459"/>
              <a:ext cx="224121" cy="208466"/>
              <a:chOff x="5032627" y="3274459"/>
              <a:chExt cx="224121" cy="208466"/>
            </a:xfrm>
          </p:grpSpPr>
          <p:sp>
            <p:nvSpPr>
              <p:cNvPr id="37" name="圓角矩形 36"/>
              <p:cNvSpPr/>
              <p:nvPr/>
            </p:nvSpPr>
            <p:spPr>
              <a:xfrm>
                <a:off x="5053454" y="3274459"/>
                <a:ext cx="203294" cy="108000"/>
              </a:xfrm>
              <a:prstGeom prst="roundRect">
                <a:avLst/>
              </a:prstGeom>
              <a:solidFill>
                <a:schemeClr val="bg1">
                  <a:lumMod val="6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38" name="直線接點 37"/>
              <p:cNvCxnSpPr/>
              <p:nvPr/>
            </p:nvCxnSpPr>
            <p:spPr>
              <a:xfrm>
                <a:off x="5060652" y="342411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直線接點 38"/>
              <p:cNvCxnSpPr/>
              <p:nvPr/>
            </p:nvCxnSpPr>
            <p:spPr>
              <a:xfrm>
                <a:off x="5060652" y="3452885"/>
                <a:ext cx="196096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直線接點 39"/>
              <p:cNvCxnSpPr/>
              <p:nvPr/>
            </p:nvCxnSpPr>
            <p:spPr>
              <a:xfrm>
                <a:off x="5060652" y="3482925"/>
                <a:ext cx="108000" cy="0"/>
              </a:xfrm>
              <a:prstGeom prst="line">
                <a:avLst/>
              </a:prstGeom>
              <a:ln w="19050">
                <a:solidFill>
                  <a:schemeClr val="bg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直線單箭頭接點 40"/>
              <p:cNvCxnSpPr/>
              <p:nvPr/>
            </p:nvCxnSpPr>
            <p:spPr>
              <a:xfrm flipV="1">
                <a:off x="5032627" y="3299859"/>
                <a:ext cx="157651" cy="108000"/>
              </a:xfrm>
              <a:prstGeom prst="straightConnector1">
                <a:avLst/>
              </a:prstGeom>
              <a:ln>
                <a:solidFill>
                  <a:schemeClr val="bg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2" name="群組 4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43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45" name="圓角矩形 44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46" name="圓角矩形 45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4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21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22" name="矩形 21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24" name="矩形 23"/>
          <p:cNvSpPr/>
          <p:nvPr userDrawn="1"/>
        </p:nvSpPr>
        <p:spPr>
          <a:xfrm>
            <a:off x="1122822" y="6478040"/>
            <a:ext cx="5172875" cy="295977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23" name="圖片 22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25" name="文字方塊 24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7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群組 21"/>
          <p:cNvGrpSpPr/>
          <p:nvPr userDrawn="1"/>
        </p:nvGrpSpPr>
        <p:grpSpPr>
          <a:xfrm>
            <a:off x="8302330" y="847627"/>
            <a:ext cx="1512000" cy="180000"/>
            <a:chOff x="10166509" y="866918"/>
            <a:chExt cx="2025491" cy="241095"/>
          </a:xfrm>
        </p:grpSpPr>
        <p:grpSp>
          <p:nvGrpSpPr>
            <p:cNvPr id="24" name="群組 12"/>
            <p:cNvGrpSpPr>
              <a:grpSpLocks noChangeAspect="1"/>
            </p:cNvGrpSpPr>
            <p:nvPr/>
          </p:nvGrpSpPr>
          <p:grpSpPr>
            <a:xfrm>
              <a:off x="10166509" y="886201"/>
              <a:ext cx="288000" cy="221812"/>
              <a:chOff x="6756400" y="1358900"/>
              <a:chExt cx="431800" cy="332563"/>
            </a:xfrm>
          </p:grpSpPr>
          <p:sp>
            <p:nvSpPr>
              <p:cNvPr id="26" name="圓角矩形 25"/>
              <p:cNvSpPr/>
              <p:nvPr/>
            </p:nvSpPr>
            <p:spPr>
              <a:xfrm>
                <a:off x="6756400" y="1358900"/>
                <a:ext cx="304800" cy="254306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7" name="圓角矩形 26"/>
              <p:cNvSpPr/>
              <p:nvPr/>
            </p:nvSpPr>
            <p:spPr>
              <a:xfrm>
                <a:off x="6883400" y="1437157"/>
                <a:ext cx="304800" cy="254306"/>
              </a:xfrm>
              <a:prstGeom prst="roundRect">
                <a:avLst/>
              </a:prstGeom>
              <a:solidFill>
                <a:schemeClr val="bg2"/>
              </a:solidFill>
              <a:ln w="19050"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25" name="Text Box 6"/>
            <p:cNvSpPr txBox="1">
              <a:spLocks noChangeArrowheads="1"/>
            </p:cNvSpPr>
            <p:nvPr/>
          </p:nvSpPr>
          <p:spPr bwMode="auto">
            <a:xfrm>
              <a:off x="10454510" y="866918"/>
              <a:ext cx="1737490" cy="21416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lstStyle/>
            <a:p>
              <a:pPr defTabSz="622300">
                <a:spcBef>
                  <a:spcPct val="50000"/>
                </a:spcBef>
              </a:pPr>
              <a:r>
                <a:rPr kumimoji="1" lang="zh-CN" altLang="en-US" sz="900" b="0" dirty="0" smtClean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篇幅不夠可以複製</a:t>
              </a:r>
              <a:r>
                <a:rPr kumimoji="1" lang="zh-CN" altLang="en-US" sz="900" b="0" dirty="0">
                  <a:solidFill>
                    <a:schemeClr val="bg1">
                      <a:lumMod val="50000"/>
                    </a:schemeClr>
                  </a:solidFill>
                  <a:latin typeface="標楷體" pitchFamily="65" charset="-120"/>
                  <a:ea typeface="思源黑体 CN Heavy"/>
                </a:rPr>
                <a:t>此頁</a:t>
              </a:r>
              <a:endParaRPr kumimoji="1" lang="zh-TW" altLang="en-US" sz="900" b="0" dirty="0">
                <a:solidFill>
                  <a:schemeClr val="bg1">
                    <a:lumMod val="50000"/>
                  </a:schemeClr>
                </a:solidFill>
                <a:latin typeface="標楷體" pitchFamily="65" charset="-120"/>
                <a:ea typeface="標楷體" pitchFamily="65" charset="-120"/>
              </a:endParaRPr>
            </a:p>
          </p:txBody>
        </p:sp>
      </p:grpSp>
      <p:sp>
        <p:nvSpPr>
          <p:cNvPr id="1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  <p:sp>
        <p:nvSpPr>
          <p:cNvPr id="14" name="矩形 13"/>
          <p:cNvSpPr/>
          <p:nvPr userDrawn="1"/>
        </p:nvSpPr>
        <p:spPr>
          <a:xfrm>
            <a:off x="7239092" y="6478114"/>
            <a:ext cx="923090" cy="320333"/>
          </a:xfrm>
          <a:prstGeom prst="rect">
            <a:avLst/>
          </a:prstGeom>
        </p:spPr>
        <p:txBody>
          <a:bodyPr wrap="none" lIns="76008" tIns="38004" rIns="76008" bIns="38004">
            <a:spAutoFit/>
          </a:bodyPr>
          <a:lstStyle/>
          <a:p>
            <a:pPr>
              <a:lnSpc>
                <a:spcPts val="1910"/>
              </a:lnSpc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承製單位：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sp>
        <p:nvSpPr>
          <p:cNvPr id="16" name="矩形 15"/>
          <p:cNvSpPr/>
          <p:nvPr userDrawn="1"/>
        </p:nvSpPr>
        <p:spPr>
          <a:xfrm>
            <a:off x="1122822" y="6478040"/>
            <a:ext cx="5172875" cy="296298"/>
          </a:xfrm>
          <a:prstGeom prst="rect">
            <a:avLst/>
          </a:prstGeom>
        </p:spPr>
        <p:txBody>
          <a:bodyPr wrap="square" lIns="76008" tIns="38004" rIns="76008" bIns="38004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ts val="191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方案評審中心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/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開發工程（項目</a:t>
            </a:r>
            <a:r>
              <a:rPr kumimoji="1" lang="en-US" altLang="zh-CN" sz="1200" b="1" dirty="0" smtClean="0">
                <a:latin typeface="標楷體" pitchFamily="65" charset="-120"/>
                <a:ea typeface="思源黑体 CN Heavy"/>
              </a:rPr>
              <a:t>DRI</a:t>
            </a:r>
            <a:r>
              <a:rPr kumimoji="1" lang="zh-CN" altLang="en-US" sz="1200" b="1" dirty="0" smtClean="0">
                <a:latin typeface="標楷體" pitchFamily="65" charset="-120"/>
                <a:ea typeface="思源黑体 CN Heavy"/>
              </a:rPr>
              <a:t>）：</a:t>
            </a:r>
            <a:endParaRPr kumimoji="1" lang="en-US" altLang="zh-CN" sz="1200" b="1" dirty="0">
              <a:latin typeface="標楷體" pitchFamily="65" charset="-120"/>
              <a:ea typeface="思源黑体 CN Heavy"/>
            </a:endParaRPr>
          </a:p>
        </p:txBody>
      </p:sp>
      <p:pic>
        <p:nvPicPr>
          <p:cNvPr id="15" name="圖片 14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965" y="0"/>
            <a:ext cx="9909963" cy="384591"/>
          </a:xfrm>
          <a:prstGeom prst="rect">
            <a:avLst/>
          </a:prstGeom>
        </p:spPr>
      </p:pic>
      <p:sp>
        <p:nvSpPr>
          <p:cNvPr id="17" name="文字方塊 16"/>
          <p:cNvSpPr txBox="1"/>
          <p:nvPr userDrawn="1"/>
        </p:nvSpPr>
        <p:spPr>
          <a:xfrm>
            <a:off x="3536064" y="0"/>
            <a:ext cx="2829903" cy="353749"/>
          </a:xfrm>
          <a:prstGeom prst="rect">
            <a:avLst/>
          </a:prstGeom>
          <a:noFill/>
        </p:spPr>
        <p:txBody>
          <a:bodyPr wrap="square" lIns="76008" tIns="38004" rIns="76008" bIns="38004" rtlCol="0">
            <a:spAutoFit/>
          </a:bodyPr>
          <a:lstStyle/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1000" b="0" dirty="0" smtClean="0">
                <a:latin typeface="標楷體" pitchFamily="65" charset="-120"/>
                <a:ea typeface="思源黑体 CN Heavy"/>
                <a:sym typeface="等线" panose="02010600030101010101" charset="-122"/>
              </a:rPr>
              <a:t>立項編碼</a:t>
            </a:r>
            <a:r>
              <a:rPr kumimoji="1" lang="zh-CN" altLang="en-US" sz="1000" b="0" dirty="0" smtClean="0">
                <a:solidFill>
                  <a:schemeClr val="tx1"/>
                </a:solidFill>
                <a:latin typeface="標楷體" pitchFamily="65" charset="-12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：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WGRIVET2309A-01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WGRIVET2309A-02</a:t>
            </a:r>
            <a:endParaRPr kumimoji="1" lang="en-US" altLang="zh-TW" sz="800" b="0" dirty="0" smtClean="0">
              <a:solidFill>
                <a:srgbClr val="0070C0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  <a:sym typeface="等线" panose="02010600030101010101" charset="-122"/>
            </a:endParaRPr>
          </a:p>
          <a:p>
            <a:pPr marL="0" marR="0" indent="0" algn="l" defTabSz="76009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                      WGRIVET2309A-03</a:t>
            </a:r>
            <a:r>
              <a:rPr kumimoji="1" lang="en-US" altLang="zh-TW" sz="800" b="0" kern="120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 </a:t>
            </a:r>
            <a:r>
              <a:rPr kumimoji="1" lang="en-US" altLang="zh-TW" sz="800" b="0" dirty="0" smtClean="0">
                <a:solidFill>
                  <a:srgbClr val="0070C0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  <a:sym typeface="等线" panose="02010600030101010101" charset="-122"/>
              </a:rPr>
              <a:t>&amp; WGRIVET2309A-04</a:t>
            </a:r>
            <a:endParaRPr kumimoji="1" lang="zh-TW" altLang="en-US" sz="800" b="0" dirty="0" smtClean="0">
              <a:solidFill>
                <a:srgbClr val="0070C0"/>
              </a:solidFill>
              <a:latin typeface="Arial" panose="020B0604020202020204" pitchFamily="34" charset="0"/>
              <a:ea typeface="標楷體" pitchFamily="65" charset="-120"/>
              <a:cs typeface="Arial" panose="020B0604020202020204" pitchFamily="34" charset="0"/>
              <a:sym typeface="等线" panose="02010600030101010101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/>
          <p:cNvSpPr>
            <a:spLocks noGrp="1"/>
          </p:cNvSpPr>
          <p:nvPr>
            <p:ph type="sldNum" sz="quarter" idx="4"/>
          </p:nvPr>
        </p:nvSpPr>
        <p:spPr>
          <a:xfrm>
            <a:off x="-1" y="6492634"/>
            <a:ext cx="451945" cy="365124"/>
          </a:xfrm>
          <a:prstGeom prst="rect">
            <a:avLst/>
          </a:prstGeom>
        </p:spPr>
        <p:txBody>
          <a:bodyPr/>
          <a:lstStyle>
            <a:lvl1pPr>
              <a:defRPr sz="1500">
                <a:latin typeface="Arial Unicode MS" pitchFamily="34" charset="-120"/>
                <a:ea typeface="Arial Unicode MS" pitchFamily="34" charset="-120"/>
                <a:cs typeface="Arial Unicode MS" pitchFamily="34" charset="-120"/>
              </a:defRPr>
            </a:lvl1pPr>
          </a:lstStyle>
          <a:p>
            <a:fld id="{F492F0B0-5C12-47BD-95D7-174BF16AB466}" type="slidenum">
              <a:rPr lang="zh-TW" altLang="en-US" smtClean="0"/>
            </a:fld>
            <a:endParaRPr lang="zh-TW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760095" rtl="0" eaLnBrk="1" latinLnBrk="0" hangingPunct="1">
        <a:lnSpc>
          <a:spcPct val="90000"/>
        </a:lnSpc>
        <a:spcBef>
          <a:spcPct val="0"/>
        </a:spcBef>
        <a:buNone/>
        <a:defRPr sz="3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9865" indent="-189865" algn="l" defTabSz="760095" rtl="0" eaLnBrk="1" latinLnBrk="0" hangingPunct="1">
        <a:lnSpc>
          <a:spcPct val="90000"/>
        </a:lnSpc>
        <a:spcBef>
          <a:spcPts val="83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1pPr>
      <a:lvl2pPr marL="57023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4996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3032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71005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09042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470150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85051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230245" indent="-189865" algn="l" defTabSz="760095" rtl="0" eaLnBrk="1" latinLnBrk="0" hangingPunct="1">
        <a:lnSpc>
          <a:spcPct val="90000"/>
        </a:lnSpc>
        <a:spcBef>
          <a:spcPts val="41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7973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6009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13982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52019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89992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8028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660015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040380" algn="l" defTabSz="760095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群組 141"/>
          <p:cNvGrpSpPr/>
          <p:nvPr/>
        </p:nvGrpSpPr>
        <p:grpSpPr>
          <a:xfrm>
            <a:off x="5443369" y="3383732"/>
            <a:ext cx="4223145" cy="2981919"/>
            <a:chOff x="763793" y="1481433"/>
            <a:chExt cx="3976743" cy="3223122"/>
          </a:xfrm>
        </p:grpSpPr>
        <p:sp>
          <p:nvSpPr>
            <p:cNvPr id="143" name="文字方塊 30"/>
            <p:cNvSpPr txBox="1">
              <a:spLocks noChangeArrowheads="1"/>
            </p:cNvSpPr>
            <p:nvPr/>
          </p:nvSpPr>
          <p:spPr bwMode="auto">
            <a:xfrm>
              <a:off x="854896" y="1481433"/>
              <a:ext cx="1165880" cy="260315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3.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俯視佈局圖：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  <p:grpSp>
          <p:nvGrpSpPr>
            <p:cNvPr id="144" name="群組 204"/>
            <p:cNvGrpSpPr/>
            <p:nvPr/>
          </p:nvGrpSpPr>
          <p:grpSpPr>
            <a:xfrm>
              <a:off x="763794" y="1570615"/>
              <a:ext cx="3976740" cy="3133941"/>
              <a:chOff x="826942" y="1453408"/>
              <a:chExt cx="4734761" cy="3510228"/>
            </a:xfrm>
          </p:grpSpPr>
          <p:pic>
            <p:nvPicPr>
              <p:cNvPr id="145" name="Picture 4"/>
              <p:cNvPicPr>
                <a:picLocks noChangeAspect="1" noChangeArrowheads="1"/>
              </p:cNvPicPr>
              <p:nvPr/>
            </p:nvPicPr>
            <p:blipFill>
              <a:blip r:embed="rId1"/>
              <a:srcRect/>
              <a:stretch>
                <a:fillRect/>
              </a:stretch>
            </p:blipFill>
            <p:spPr bwMode="auto">
              <a:xfrm rot="5400000">
                <a:off x="1798157" y="1805734"/>
                <a:ext cx="2591890" cy="2974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47" name="弧形向右箭號 75"/>
              <p:cNvSpPr/>
              <p:nvPr/>
            </p:nvSpPr>
            <p:spPr>
              <a:xfrm>
                <a:off x="3097875" y="3010262"/>
                <a:ext cx="228223" cy="281727"/>
              </a:xfrm>
              <a:prstGeom prst="curvedRightArrow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TW" altLang="en-US" sz="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8" name="向右箭號 45"/>
              <p:cNvSpPr/>
              <p:nvPr/>
            </p:nvSpPr>
            <p:spPr>
              <a:xfrm>
                <a:off x="3660855" y="2553988"/>
                <a:ext cx="203630" cy="119196"/>
              </a:xfrm>
              <a:prstGeom prst="rightArrow">
                <a:avLst/>
              </a:prstGeom>
              <a:solidFill>
                <a:srgbClr val="CAEB05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149" name="向右箭號 37"/>
              <p:cNvSpPr/>
              <p:nvPr/>
            </p:nvSpPr>
            <p:spPr>
              <a:xfrm>
                <a:off x="2177408" y="3067602"/>
                <a:ext cx="209726" cy="103176"/>
              </a:xfrm>
              <a:prstGeom prst="rightArrow">
                <a:avLst/>
              </a:prstGeom>
              <a:solidFill>
                <a:srgbClr val="0000FF"/>
              </a:solidFill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0" name="直線單箭頭接點 115"/>
              <p:cNvCxnSpPr/>
              <p:nvPr/>
            </p:nvCxnSpPr>
            <p:spPr>
              <a:xfrm rot="5400000" flipH="1" flipV="1">
                <a:off x="3150906" y="3856438"/>
                <a:ext cx="563455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1" name="直線單箭頭接點 115"/>
              <p:cNvCxnSpPr/>
              <p:nvPr/>
            </p:nvCxnSpPr>
            <p:spPr>
              <a:xfrm rot="5400000" flipH="1" flipV="1">
                <a:off x="2808572" y="3856438"/>
                <a:ext cx="563455" cy="1"/>
              </a:xfrm>
              <a:prstGeom prst="straightConnector1">
                <a:avLst/>
              </a:prstGeom>
              <a:ln w="28575">
                <a:solidFill>
                  <a:srgbClr val="92D050"/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2" name="向右箭號 43"/>
              <p:cNvSpPr/>
              <p:nvPr/>
            </p:nvSpPr>
            <p:spPr>
              <a:xfrm rot="16200000">
                <a:off x="3119892" y="3771209"/>
                <a:ext cx="169036" cy="114112"/>
              </a:xfrm>
              <a:prstGeom prst="rightArrow">
                <a:avLst/>
              </a:prstGeom>
              <a:solidFill>
                <a:srgbClr val="CAEB05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1" lang="zh-TW" altLang="en-US" sz="800" b="0" i="0" u="none" strike="noStrike" kern="1200" cap="none" spc="0" normalizeH="0" baseline="0" noProof="0">
                  <a:ln>
                    <a:noFill/>
                  </a:ln>
                  <a:solidFill>
                    <a:schemeClr val="lt1"/>
                  </a:solidFill>
                  <a:effectLst/>
                  <a:uLnTx/>
                  <a:uFillTx/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153" name="肘形连接符 29"/>
              <p:cNvCxnSpPr>
                <a:stCxn id="154" idx="1"/>
              </p:cNvCxnSpPr>
              <p:nvPr/>
            </p:nvCxnSpPr>
            <p:spPr>
              <a:xfrm rot="10800000" flipV="1">
                <a:off x="4008120" y="2548036"/>
                <a:ext cx="649698" cy="88483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4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8" y="2437731"/>
                <a:ext cx="498293" cy="2206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下料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5" name="肘形连接符 29"/>
              <p:cNvCxnSpPr>
                <a:stCxn id="156" idx="1"/>
              </p:cNvCxnSpPr>
              <p:nvPr/>
            </p:nvCxnSpPr>
            <p:spPr>
              <a:xfrm rot="10800000">
                <a:off x="4313816" y="3098202"/>
                <a:ext cx="344002" cy="167018"/>
              </a:xfrm>
              <a:prstGeom prst="bentConnector3">
                <a:avLst>
                  <a:gd name="adj1" fmla="val 27849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8" y="3150421"/>
                <a:ext cx="692318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鐳射焊接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7" name="肘形连接符 29"/>
              <p:cNvCxnSpPr>
                <a:stCxn id="158" idx="1"/>
              </p:cNvCxnSpPr>
              <p:nvPr/>
            </p:nvCxnSpPr>
            <p:spPr>
              <a:xfrm rot="10800000">
                <a:off x="3743675" y="2861543"/>
                <a:ext cx="914144" cy="40687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字方塊 30"/>
              <p:cNvSpPr txBox="1">
                <a:spLocks noChangeArrowheads="1"/>
              </p:cNvSpPr>
              <p:nvPr/>
            </p:nvSpPr>
            <p:spPr bwMode="auto">
              <a:xfrm>
                <a:off x="4657818" y="2790881"/>
                <a:ext cx="562334" cy="222693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轉盤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59" name="肘形连接符 29"/>
              <p:cNvCxnSpPr>
                <a:stCxn id="160" idx="1"/>
              </p:cNvCxnSpPr>
              <p:nvPr/>
            </p:nvCxnSpPr>
            <p:spPr>
              <a:xfrm rot="10800000">
                <a:off x="3786692" y="3507003"/>
                <a:ext cx="849610" cy="136304"/>
              </a:xfrm>
              <a:prstGeom prst="bentConnector3">
                <a:avLst>
                  <a:gd name="adj1" fmla="val 7847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0" name="文字方塊 30"/>
              <p:cNvSpPr txBox="1">
                <a:spLocks noChangeArrowheads="1"/>
              </p:cNvSpPr>
              <p:nvPr/>
            </p:nvSpPr>
            <p:spPr bwMode="auto">
              <a:xfrm>
                <a:off x="4636302" y="3528508"/>
                <a:ext cx="925401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pPr lvl="0" algn="ctr" fontAlgn="base"/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  <a:sym typeface="+mn-ea"/>
                  </a:rPr>
                  <a:t>檢測缺料模組</a:t>
                </a:r>
                <a:endParaRPr lang="zh-CN" altLang="en-US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1" name="肘形连接符 29"/>
              <p:cNvCxnSpPr>
                <a:stCxn id="162" idx="0"/>
              </p:cNvCxnSpPr>
              <p:nvPr/>
            </p:nvCxnSpPr>
            <p:spPr>
              <a:xfrm rot="16200000" flipV="1">
                <a:off x="3945396" y="4527092"/>
                <a:ext cx="170330" cy="222046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文字方塊 30"/>
              <p:cNvSpPr txBox="1">
                <a:spLocks noChangeArrowheads="1"/>
              </p:cNvSpPr>
              <p:nvPr/>
            </p:nvSpPr>
            <p:spPr bwMode="auto">
              <a:xfrm>
                <a:off x="3700399" y="4723280"/>
                <a:ext cx="882370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彈片振動盤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2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3" name="肘形连接符 29"/>
              <p:cNvCxnSpPr>
                <a:stCxn id="164" idx="2"/>
              </p:cNvCxnSpPr>
              <p:nvPr/>
            </p:nvCxnSpPr>
            <p:spPr>
              <a:xfrm rot="5400000">
                <a:off x="2691594" y="2046035"/>
                <a:ext cx="565910" cy="96908"/>
              </a:xfrm>
              <a:prstGeom prst="bentConnector3">
                <a:avLst>
                  <a:gd name="adj1" fmla="val 30241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4" name="文字方塊 30"/>
              <p:cNvSpPr txBox="1">
                <a:spLocks noChangeArrowheads="1"/>
              </p:cNvSpPr>
              <p:nvPr/>
            </p:nvSpPr>
            <p:spPr bwMode="auto">
              <a:xfrm>
                <a:off x="2639864" y="1453408"/>
                <a:ext cx="766276" cy="3581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pPr lvl="0"/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</a:t>
                </a:r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  <a:sym typeface="+mn-ea"/>
                  </a:rPr>
                  <a:t>CCD檢測漏料模組</a:t>
                </a:r>
                <a:endParaRPr lang="zh-CN" altLang="en-US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5" name="肘形连接符 29"/>
              <p:cNvCxnSpPr>
                <a:stCxn id="166" idx="0"/>
              </p:cNvCxnSpPr>
              <p:nvPr/>
            </p:nvCxnSpPr>
            <p:spPr>
              <a:xfrm rot="16200000" flipV="1">
                <a:off x="2979923" y="4421339"/>
                <a:ext cx="430979" cy="172904"/>
              </a:xfrm>
              <a:prstGeom prst="bentConnector3">
                <a:avLst>
                  <a:gd name="adj1" fmla="val 42512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文字方塊 30"/>
              <p:cNvSpPr txBox="1">
                <a:spLocks noChangeArrowheads="1"/>
              </p:cNvSpPr>
              <p:nvPr/>
            </p:nvSpPr>
            <p:spPr bwMode="auto">
              <a:xfrm>
                <a:off x="2949156" y="4723280"/>
                <a:ext cx="665415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彈片上料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67" name="肘形连接符 29"/>
              <p:cNvCxnSpPr>
                <a:stCxn id="166" idx="0"/>
              </p:cNvCxnSpPr>
              <p:nvPr/>
            </p:nvCxnSpPr>
            <p:spPr>
              <a:xfrm rot="5400000" flipH="1" flipV="1">
                <a:off x="3157425" y="4438255"/>
                <a:ext cx="409464" cy="160586"/>
              </a:xfrm>
              <a:prstGeom prst="bentConnector3">
                <a:avLst>
                  <a:gd name="adj1" fmla="val 44745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肘形连接符 29"/>
              <p:cNvCxnSpPr>
                <a:stCxn id="169" idx="0"/>
              </p:cNvCxnSpPr>
              <p:nvPr/>
            </p:nvCxnSpPr>
            <p:spPr>
              <a:xfrm rot="5400000" flipH="1" flipV="1">
                <a:off x="2458625" y="4535524"/>
                <a:ext cx="183553" cy="213476"/>
              </a:xfrm>
              <a:prstGeom prst="bentConnector2">
                <a:avLst/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9" name="文字方塊 30"/>
              <p:cNvSpPr txBox="1">
                <a:spLocks noChangeArrowheads="1"/>
              </p:cNvSpPr>
              <p:nvPr/>
            </p:nvSpPr>
            <p:spPr bwMode="auto">
              <a:xfrm>
                <a:off x="2002478" y="4734038"/>
                <a:ext cx="882370" cy="22959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彈片振動盤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1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0" name="肘形连接符 29"/>
              <p:cNvCxnSpPr>
                <a:stCxn id="171" idx="3"/>
              </p:cNvCxnSpPr>
              <p:nvPr/>
            </p:nvCxnSpPr>
            <p:spPr>
              <a:xfrm>
                <a:off x="1381122" y="3855269"/>
                <a:ext cx="242896" cy="11882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1" name="文字方塊 30"/>
              <p:cNvSpPr txBox="1">
                <a:spLocks noChangeArrowheads="1"/>
              </p:cNvSpPr>
              <p:nvPr/>
            </p:nvSpPr>
            <p:spPr bwMode="auto">
              <a:xfrm>
                <a:off x="832481" y="3676206"/>
                <a:ext cx="548641" cy="3581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卡勾振</a:t>
                </a:r>
                <a:endParaRPr lang="en-US" altLang="zh-CN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2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2" name="肘形连接符 29"/>
              <p:cNvCxnSpPr>
                <a:stCxn id="173" idx="3"/>
              </p:cNvCxnSpPr>
              <p:nvPr/>
            </p:nvCxnSpPr>
            <p:spPr>
              <a:xfrm>
                <a:off x="1381122" y="2607493"/>
                <a:ext cx="244256" cy="225"/>
              </a:xfrm>
              <a:prstGeom prst="bentConnector3">
                <a:avLst>
                  <a:gd name="adj1" fmla="val 5000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3" name="文字方塊 30"/>
              <p:cNvSpPr txBox="1">
                <a:spLocks noChangeArrowheads="1"/>
              </p:cNvSpPr>
              <p:nvPr/>
            </p:nvSpPr>
            <p:spPr bwMode="auto">
              <a:xfrm>
                <a:off x="826942" y="2428430"/>
                <a:ext cx="554181" cy="3581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卡勾振</a:t>
                </a:r>
                <a:endParaRPr lang="en-US" altLang="zh-CN" sz="800" dirty="0" smtClean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動盤</a:t>
                </a:r>
                <a:r>
                  <a:rPr lang="en-US" altLang="zh-CN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1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4" name="肘形连接符 29"/>
              <p:cNvCxnSpPr>
                <a:stCxn id="175" idx="3"/>
              </p:cNvCxnSpPr>
              <p:nvPr/>
            </p:nvCxnSpPr>
            <p:spPr>
              <a:xfrm flipV="1">
                <a:off x="1381122" y="2986090"/>
                <a:ext cx="638178" cy="121463"/>
              </a:xfrm>
              <a:prstGeom prst="bentConnector3">
                <a:avLst>
                  <a:gd name="adj1" fmla="val 34940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5" name="文字方塊 30"/>
              <p:cNvSpPr txBox="1">
                <a:spLocks noChangeArrowheads="1"/>
              </p:cNvSpPr>
              <p:nvPr/>
            </p:nvSpPr>
            <p:spPr bwMode="auto">
              <a:xfrm>
                <a:off x="852558" y="2928490"/>
                <a:ext cx="528564" cy="358126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miter lim="800000"/>
              </a:ln>
            </p:spPr>
            <p:txBody>
              <a:bodyPr wrap="square" lIns="74975" tIns="37489" rIns="74975" bIns="37489">
                <a:spAutoFit/>
              </a:bodyPr>
              <a:p>
                <a:r>
                  <a:rPr lang="zh-CN" altLang="en-US" sz="800" dirty="0" smtClean="0">
                    <a:solidFill>
                      <a:srgbClr val="0000FF"/>
                    </a:solidFill>
                    <a:latin typeface="Arial" panose="020B0604020202020204" pitchFamily="34" charset="0"/>
                    <a:ea typeface="思源黑体 CN Heavy"/>
                    <a:cs typeface="Arial" panose="020B0604020202020204" pitchFamily="34" charset="0"/>
                  </a:rPr>
                  <a:t> 卡勾上料</a:t>
                </a:r>
                <a:endParaRPr lang="zh-CN" altLang="en-US" sz="800" dirty="0">
                  <a:solidFill>
                    <a:srgbClr val="0000FF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endParaRPr>
              </a:p>
            </p:txBody>
          </p:sp>
          <p:cxnSp>
            <p:nvCxnSpPr>
              <p:cNvPr id="176" name="肘形连接符 29"/>
              <p:cNvCxnSpPr>
                <a:stCxn id="175" idx="3"/>
              </p:cNvCxnSpPr>
              <p:nvPr/>
            </p:nvCxnSpPr>
            <p:spPr>
              <a:xfrm>
                <a:off x="1381122" y="3107553"/>
                <a:ext cx="628653" cy="145236"/>
              </a:xfrm>
              <a:prstGeom prst="bentConnector3">
                <a:avLst>
                  <a:gd name="adj1" fmla="val 35561"/>
                </a:avLst>
              </a:prstGeom>
              <a:ln w="19050">
                <a:solidFill>
                  <a:srgbClr val="FF0000"/>
                </a:solidFill>
                <a:prstDash val="solid"/>
                <a:tailEnd type="triangle" w="sm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73" name="群組 72"/>
          <p:cNvGrpSpPr/>
          <p:nvPr/>
        </p:nvGrpSpPr>
        <p:grpSpPr>
          <a:xfrm>
            <a:off x="5150074" y="780324"/>
            <a:ext cx="4054811" cy="2424859"/>
            <a:chOff x="2643327" y="3786190"/>
            <a:chExt cx="3871890" cy="2131100"/>
          </a:xfrm>
        </p:grpSpPr>
        <p:sp>
          <p:nvSpPr>
            <p:cNvPr id="74" name="文字方塊 30"/>
            <p:cNvSpPr txBox="1">
              <a:spLocks noChangeArrowheads="1"/>
            </p:cNvSpPr>
            <p:nvPr/>
          </p:nvSpPr>
          <p:spPr bwMode="auto">
            <a:xfrm>
              <a:off x="5209032" y="3786190"/>
              <a:ext cx="1302696" cy="260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2.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無外罩立體圖：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  <p:pic>
          <p:nvPicPr>
            <p:cNvPr id="75" name="圖片 74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076" t="28613" r="40549" b="11728"/>
            <a:stretch>
              <a:fillRect/>
            </a:stretch>
          </p:blipFill>
          <p:spPr>
            <a:xfrm>
              <a:off x="2643327" y="4054468"/>
              <a:ext cx="1554589" cy="1862822"/>
            </a:xfrm>
            <a:prstGeom prst="rect">
              <a:avLst/>
            </a:prstGeom>
          </p:spPr>
        </p:pic>
        <p:pic>
          <p:nvPicPr>
            <p:cNvPr id="76" name="圖片 75" descr="AFAS24007-00-00A 244M右中卡鉤&amp;彈片OP1焊接專用機改造224（224雙卡鉤）.JPG"/>
            <p:cNvPicPr>
              <a:picLocks noChangeAspect="1"/>
            </p:cNvPicPr>
            <p:nvPr/>
          </p:nvPicPr>
          <p:blipFill>
            <a:blip r:embed="rId3" cstate="print"/>
            <a:srcRect l="29687" t="17833" r="30469" b="11131"/>
            <a:stretch>
              <a:fillRect/>
            </a:stretch>
          </p:blipFill>
          <p:spPr>
            <a:xfrm>
              <a:off x="4865404" y="4056560"/>
              <a:ext cx="1649813" cy="1714512"/>
            </a:xfrm>
            <a:prstGeom prst="rect">
              <a:avLst/>
            </a:prstGeom>
          </p:spPr>
        </p:pic>
        <p:sp>
          <p:nvSpPr>
            <p:cNvPr id="77" name="文字方塊 30"/>
            <p:cNvSpPr txBox="1">
              <a:spLocks noChangeArrowheads="1"/>
            </p:cNvSpPr>
            <p:nvPr/>
          </p:nvSpPr>
          <p:spPr bwMode="auto">
            <a:xfrm>
              <a:off x="2714612" y="3786190"/>
              <a:ext cx="1295410" cy="260316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1.</a:t>
              </a:r>
              <a:r>
                <a:rPr lang="zh-CN" altLang="en-US" sz="1200" b="1" dirty="0" smtClean="0"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外形立體圖：</a:t>
              </a:r>
              <a:endPara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endParaRPr>
            </a:p>
          </p:txBody>
        </p:sp>
      </p:grpSp>
      <p:sp>
        <p:nvSpPr>
          <p:cNvPr id="25" name="文字方塊 30"/>
          <p:cNvSpPr txBox="1">
            <a:spLocks noChangeArrowheads="1"/>
          </p:cNvSpPr>
          <p:nvPr/>
        </p:nvSpPr>
        <p:spPr bwMode="auto">
          <a:xfrm>
            <a:off x="418465" y="3383915"/>
            <a:ext cx="4413885" cy="81407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74975" tIns="37489" rIns="74975" bIns="37489">
            <a:spAutoFit/>
          </a:bodyPr>
          <a:p>
            <a:r>
              <a: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4.</a:t>
            </a:r>
            <a:r>
              <a:rPr lang="zh-CN" altLang="en-US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長寬高尺寸</a:t>
            </a:r>
            <a:r>
              <a:rPr lang="en-US" altLang="zh-CN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,</a:t>
            </a:r>
            <a:r>
              <a:rPr lang="zh-CN" altLang="en-US" sz="1200" b="1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佔地面積：</a:t>
            </a:r>
            <a:endParaRPr lang="en-US" altLang="zh-CN" sz="1200" b="1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  <a:p>
            <a:pPr defTabSz="622300"/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設備尺寸：</a:t>
            </a:r>
            <a:r>
              <a:rPr lang="zh-CN" altLang="en-US" sz="1200" dirty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長</a:t>
            </a:r>
            <a:r>
              <a:rPr lang="en-US" altLang="zh-CN" sz="1200" dirty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×</a:t>
            </a:r>
            <a:r>
              <a:rPr lang="zh-CN" altLang="en-US" sz="1200" dirty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寬</a:t>
            </a:r>
            <a:r>
              <a:rPr lang="en-US" altLang="zh-CN" sz="1200" dirty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×</a:t>
            </a:r>
            <a:r>
              <a:rPr lang="zh-CN" altLang="en-US" sz="1200" dirty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高</a:t>
            </a:r>
            <a:r>
              <a:rPr lang="en-US" altLang="zh-CN" sz="1200" dirty="0" smtClean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=1950(L</a:t>
            </a:r>
            <a:r>
              <a:rPr lang="en-US" altLang="zh-CN" sz="1200" dirty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)×</a:t>
            </a:r>
            <a:r>
              <a:rPr lang="en-US" altLang="zh-CN" sz="1200" dirty="0" smtClean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1800(W)×2200(H</a:t>
            </a:r>
            <a:r>
              <a:rPr lang="en-US" altLang="zh-CN" sz="1200" dirty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)  </a:t>
            </a:r>
            <a:r>
              <a:rPr lang="en-US" altLang="zh-CN" sz="1200" dirty="0" smtClean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mm</a:t>
            </a:r>
            <a:endParaRPr lang="en-US" altLang="zh-CN" sz="1200" dirty="0" smtClean="0">
              <a:solidFill>
                <a:schemeClr val="accent5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  <a:p>
            <a:pPr defTabSz="622300"/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整線占地：長</a:t>
            </a:r>
            <a:r>
              <a:rPr lang="en-US" altLang="zh-CN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×</a:t>
            </a:r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寬</a:t>
            </a:r>
            <a:r>
              <a:rPr lang="en-US" altLang="zh-CN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×</a:t>
            </a:r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高</a:t>
            </a:r>
            <a:r>
              <a:rPr lang="en-US" altLang="zh-CN" sz="1200" dirty="0" smtClean="0">
                <a:solidFill>
                  <a:schemeClr val="accent5"/>
                </a:solidFill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=2750(L)×2600(W)×2200(H)  mm</a:t>
            </a:r>
            <a:endParaRPr lang="en-US" altLang="zh-CN" sz="1200" dirty="0" smtClean="0">
              <a:solidFill>
                <a:schemeClr val="accent5"/>
              </a:solidFill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  <a:p>
            <a:pPr defTabSz="622300"/>
            <a:r>
              <a:rPr lang="en-US" altLang="zh-CN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※.</a:t>
            </a:r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左右雙開門寬度</a:t>
            </a:r>
            <a:r>
              <a:rPr lang="en-US" altLang="zh-CN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=400mm  </a:t>
            </a:r>
            <a:r>
              <a:rPr lang="zh-CN" altLang="en-US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前后雙開門寬度</a:t>
            </a:r>
            <a:r>
              <a:rPr lang="en-US" altLang="zh-CN" sz="1200" dirty="0" smtClean="0">
                <a:latin typeface="Arial" panose="020B0604020202020204" pitchFamily="34" charset="0"/>
                <a:ea typeface="思源黑体 CN Heavy"/>
                <a:cs typeface="Arial" panose="020B0604020202020204" pitchFamily="34" charset="0"/>
              </a:rPr>
              <a:t>=400mm </a:t>
            </a:r>
            <a:endParaRPr lang="en-US" altLang="zh-TW" sz="1200" dirty="0" smtClean="0">
              <a:latin typeface="Arial" panose="020B0604020202020204" pitchFamily="34" charset="0"/>
              <a:ea typeface="思源黑体 CN Heavy"/>
              <a:cs typeface="Arial" panose="020B0604020202020204" pitchFamily="34" charset="0"/>
            </a:endParaRPr>
          </a:p>
        </p:txBody>
      </p:sp>
      <p:grpSp>
        <p:nvGrpSpPr>
          <p:cNvPr id="84" name="群組 83"/>
          <p:cNvGrpSpPr/>
          <p:nvPr/>
        </p:nvGrpSpPr>
        <p:grpSpPr>
          <a:xfrm rot="0">
            <a:off x="603250" y="4202430"/>
            <a:ext cx="3773170" cy="2325370"/>
            <a:chOff x="2663871" y="1038826"/>
            <a:chExt cx="3416737" cy="2325086"/>
          </a:xfrm>
        </p:grpSpPr>
        <p:pic>
          <p:nvPicPr>
            <p:cNvPr id="85" name="圖片 84" descr="AFAS24007-00-00A 244M右中卡鉤&amp;彈片OP1焊接專用機改造224（224雙卡鉤）.JPG"/>
            <p:cNvPicPr>
              <a:picLocks noChangeAspect="1"/>
            </p:cNvPicPr>
            <p:nvPr/>
          </p:nvPicPr>
          <p:blipFill>
            <a:blip r:embed="rId4" cstate="print"/>
            <a:srcRect l="27343" t="7110" r="27344" b="5770"/>
            <a:stretch>
              <a:fillRect/>
            </a:stretch>
          </p:blipFill>
          <p:spPr>
            <a:xfrm>
              <a:off x="4185136" y="1292210"/>
              <a:ext cx="1529872" cy="2071702"/>
            </a:xfrm>
            <a:prstGeom prst="rect">
              <a:avLst/>
            </a:prstGeom>
          </p:spPr>
        </p:pic>
        <p:pic>
          <p:nvPicPr>
            <p:cNvPr id="86" name="圖片 85"/>
            <p:cNvPicPr>
              <a:picLocks noChangeAspect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737" t="16231" r="28738" b="16231"/>
            <a:stretch>
              <a:fillRect/>
            </a:stretch>
          </p:blipFill>
          <p:spPr>
            <a:xfrm>
              <a:off x="2663871" y="1325861"/>
              <a:ext cx="1332065" cy="1998297"/>
            </a:xfrm>
            <a:prstGeom prst="rect">
              <a:avLst/>
            </a:prstGeom>
          </p:spPr>
        </p:pic>
        <p:sp>
          <p:nvSpPr>
            <p:cNvPr id="87" name="文字方塊 30"/>
            <p:cNvSpPr txBox="1">
              <a:spLocks noChangeArrowheads="1"/>
            </p:cNvSpPr>
            <p:nvPr/>
          </p:nvSpPr>
          <p:spPr bwMode="auto">
            <a:xfrm>
              <a:off x="4643576" y="1038826"/>
              <a:ext cx="937614" cy="214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L=1</a:t>
              </a:r>
              <a:r>
                <a:rPr lang="en-US" altLang="zh-TW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8</a:t>
              </a:r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00mm</a:t>
              </a:r>
              <a:endParaRPr lang="zh-TW" altLang="en-US" sz="900" dirty="0">
                <a:solidFill>
                  <a:schemeClr val="accent5"/>
                </a:solidFill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endParaRPr>
            </a:p>
          </p:txBody>
        </p:sp>
        <p:cxnSp>
          <p:nvCxnSpPr>
            <p:cNvPr id="88" name="直線接點 81"/>
            <p:cNvCxnSpPr/>
            <p:nvPr/>
          </p:nvCxnSpPr>
          <p:spPr>
            <a:xfrm rot="16200000" flipV="1">
              <a:off x="2615624" y="1285297"/>
              <a:ext cx="14400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直線接點 97"/>
            <p:cNvCxnSpPr/>
            <p:nvPr/>
          </p:nvCxnSpPr>
          <p:spPr>
            <a:xfrm>
              <a:off x="5715008" y="1326394"/>
              <a:ext cx="252000" cy="105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接點 102"/>
            <p:cNvCxnSpPr/>
            <p:nvPr/>
          </p:nvCxnSpPr>
          <p:spPr>
            <a:xfrm>
              <a:off x="5715008" y="3286124"/>
              <a:ext cx="252000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直線單箭頭接點 104"/>
            <p:cNvCxnSpPr/>
            <p:nvPr/>
          </p:nvCxnSpPr>
          <p:spPr>
            <a:xfrm>
              <a:off x="5835707" y="1336809"/>
              <a:ext cx="0" cy="1949315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直線接點 80"/>
            <p:cNvCxnSpPr/>
            <p:nvPr/>
          </p:nvCxnSpPr>
          <p:spPr>
            <a:xfrm flipH="1" flipV="1">
              <a:off x="5694485" y="1175198"/>
              <a:ext cx="0" cy="14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接點 80"/>
            <p:cNvCxnSpPr/>
            <p:nvPr/>
          </p:nvCxnSpPr>
          <p:spPr>
            <a:xfrm flipV="1">
              <a:off x="4375237" y="1174074"/>
              <a:ext cx="0" cy="144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單箭頭接點 84"/>
            <p:cNvCxnSpPr/>
            <p:nvPr/>
          </p:nvCxnSpPr>
          <p:spPr>
            <a:xfrm>
              <a:off x="4385543" y="1258965"/>
              <a:ext cx="1289854" cy="1056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文字方塊 30"/>
            <p:cNvSpPr txBox="1">
              <a:spLocks noChangeArrowheads="1"/>
            </p:cNvSpPr>
            <p:nvPr/>
          </p:nvSpPr>
          <p:spPr bwMode="auto">
            <a:xfrm rot="5400000">
              <a:off x="5563314" y="2155336"/>
              <a:ext cx="820377" cy="214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H=</a:t>
              </a:r>
              <a:r>
                <a:rPr lang="en-US" altLang="zh-TW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220</a:t>
              </a:r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0mm</a:t>
              </a:r>
              <a:endParaRPr lang="zh-TW" altLang="en-US" sz="900" dirty="0">
                <a:solidFill>
                  <a:schemeClr val="accent5"/>
                </a:solidFill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endParaRPr>
            </a:p>
          </p:txBody>
        </p:sp>
        <p:cxnSp>
          <p:nvCxnSpPr>
            <p:cNvPr id="96" name="直線接點 80"/>
            <p:cNvCxnSpPr/>
            <p:nvPr/>
          </p:nvCxnSpPr>
          <p:spPr>
            <a:xfrm rot="5400000" flipH="1" flipV="1">
              <a:off x="3928496" y="1286423"/>
              <a:ext cx="144000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線單箭頭接點 84"/>
            <p:cNvCxnSpPr/>
            <p:nvPr/>
          </p:nvCxnSpPr>
          <p:spPr>
            <a:xfrm flipV="1">
              <a:off x="2692492" y="1285860"/>
              <a:ext cx="1296000" cy="659"/>
            </a:xfrm>
            <a:prstGeom prst="straightConnector1">
              <a:avLst/>
            </a:prstGeom>
            <a:ln w="15875">
              <a:solidFill>
                <a:schemeClr val="tx1"/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文字方塊 30"/>
            <p:cNvSpPr txBox="1">
              <a:spLocks noChangeArrowheads="1"/>
            </p:cNvSpPr>
            <p:nvPr/>
          </p:nvSpPr>
          <p:spPr bwMode="auto">
            <a:xfrm>
              <a:off x="2927041" y="1071546"/>
              <a:ext cx="1024807" cy="21421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square" lIns="74975" tIns="37489" rIns="74975" bIns="37489">
              <a:spAutoFit/>
            </a:bodyPr>
            <a:p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W=</a:t>
              </a:r>
              <a:r>
                <a:rPr lang="en-US" altLang="zh-TW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195</a:t>
              </a:r>
              <a:r>
                <a:rPr lang="en-US" altLang="zh-CN" sz="900" dirty="0" smtClean="0">
                  <a:solidFill>
                    <a:schemeClr val="accent5"/>
                  </a:solidFill>
                  <a:latin typeface="Arial" panose="020B0604020202020204" pitchFamily="34" charset="0"/>
                  <a:ea typeface="思源黑体 CN Heavy"/>
                  <a:cs typeface="Arial" panose="020B0604020202020204" pitchFamily="34" charset="0"/>
                </a:rPr>
                <a:t>0mm</a:t>
              </a:r>
              <a:endParaRPr lang="zh-TW" altLang="en-US" sz="900" dirty="0">
                <a:solidFill>
                  <a:schemeClr val="accent5"/>
                </a:solidFill>
                <a:latin typeface="Arial" panose="020B0604020202020204" pitchFamily="34" charset="0"/>
                <a:ea typeface="標楷體" pitchFamily="65" charset="-120"/>
                <a:cs typeface="Arial" panose="020B0604020202020204" pitchFamily="34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227</Words>
  <Application>WPS 演示</Application>
  <PresentationFormat>A4 纸张(210x297 毫米)</PresentationFormat>
  <Paragraphs>41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標楷體</vt:lpstr>
      <vt:lpstr>思源黑体 CN Heavy</vt:lpstr>
      <vt:lpstr>等线</vt:lpstr>
      <vt:lpstr>Microsoft JhengHei</vt:lpstr>
      <vt:lpstr>黑体</vt:lpstr>
      <vt:lpstr>思源黑体 CN Heavy</vt:lpstr>
      <vt:lpstr>Calibri</vt:lpstr>
      <vt:lpstr>微软雅黑</vt:lpstr>
      <vt:lpstr>Arial Unicode MS</vt:lpstr>
      <vt:lpstr>PMingLiU</vt:lpstr>
      <vt:lpstr>Segoe Print</vt:lpstr>
      <vt:lpstr>Office 佈景主題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admin</dc:creator>
  <cp:lastModifiedBy>丁先生</cp:lastModifiedBy>
  <cp:revision>1358</cp:revision>
  <cp:lastPrinted>2024-08-09T02:53:00Z</cp:lastPrinted>
  <dcterms:created xsi:type="dcterms:W3CDTF">2023-10-26T02:44:00Z</dcterms:created>
  <dcterms:modified xsi:type="dcterms:W3CDTF">2025-09-18T10:41:35Z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A1103F7D3F804318B34EB6FCEEE7ADC9_12</vt:lpwstr>
  </property>
  <property fmtid="{D5CDD505-2E9C-101B-9397-08002B2CF9AE}" pid="3" name="KSOProductBuildVer">
    <vt:lpwstr>2052-12.1.0.22525</vt:lpwstr>
  </property>
</Properties>
</file>