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29"/>
  </p:notesMasterIdLst>
  <p:sldIdLst>
    <p:sldId id="257" r:id="rId2"/>
    <p:sldId id="298" r:id="rId3"/>
    <p:sldId id="299" r:id="rId4"/>
    <p:sldId id="301" r:id="rId5"/>
    <p:sldId id="300" r:id="rId6"/>
    <p:sldId id="263" r:id="rId7"/>
    <p:sldId id="264" r:id="rId8"/>
    <p:sldId id="307" r:id="rId9"/>
    <p:sldId id="271" r:id="rId10"/>
    <p:sldId id="281" r:id="rId11"/>
    <p:sldId id="282" r:id="rId12"/>
    <p:sldId id="265" r:id="rId13"/>
    <p:sldId id="288" r:id="rId14"/>
    <p:sldId id="267" r:id="rId15"/>
    <p:sldId id="289" r:id="rId16"/>
    <p:sldId id="268" r:id="rId17"/>
    <p:sldId id="291" r:id="rId18"/>
    <p:sldId id="270" r:id="rId19"/>
    <p:sldId id="273" r:id="rId20"/>
    <p:sldId id="292" r:id="rId21"/>
    <p:sldId id="275" r:id="rId22"/>
    <p:sldId id="283" r:id="rId23"/>
    <p:sldId id="296" r:id="rId24"/>
    <p:sldId id="276" r:id="rId25"/>
    <p:sldId id="295" r:id="rId26"/>
    <p:sldId id="306" r:id="rId27"/>
    <p:sldId id="304" r:id="rId28"/>
  </p:sldIdLst>
  <p:sldSz cx="9144000" cy="6858000" type="screen4x3"/>
  <p:notesSz cx="6858000" cy="9144000"/>
  <p:custDataLst>
    <p:tags r:id="rId30"/>
  </p:custDataLst>
  <p:defaultTextStyle>
    <a:defPPr>
      <a:defRPr lang="en-US"/>
    </a:defPPr>
    <a:lvl1pPr algn="l" rtl="0" fontAlgn="b">
      <a:spcBef>
        <a:spcPct val="0"/>
      </a:spcBef>
      <a:spcAft>
        <a:spcPct val="0"/>
      </a:spcAft>
      <a:defRPr sz="1000" kern="1200">
        <a:solidFill>
          <a:schemeClr val="bg1"/>
        </a:solidFill>
        <a:latin typeface="Arial" charset="0"/>
        <a:ea typeface="+mn-ea"/>
        <a:cs typeface="Arial" charset="0"/>
      </a:defRPr>
    </a:lvl1pPr>
    <a:lvl2pPr marL="457200" algn="l" rtl="0" fontAlgn="b">
      <a:spcBef>
        <a:spcPct val="0"/>
      </a:spcBef>
      <a:spcAft>
        <a:spcPct val="0"/>
      </a:spcAft>
      <a:defRPr sz="1000" kern="1200">
        <a:solidFill>
          <a:schemeClr val="bg1"/>
        </a:solidFill>
        <a:latin typeface="Arial" charset="0"/>
        <a:ea typeface="+mn-ea"/>
        <a:cs typeface="Arial" charset="0"/>
      </a:defRPr>
    </a:lvl2pPr>
    <a:lvl3pPr marL="914400" algn="l" rtl="0" fontAlgn="b">
      <a:spcBef>
        <a:spcPct val="0"/>
      </a:spcBef>
      <a:spcAft>
        <a:spcPct val="0"/>
      </a:spcAft>
      <a:defRPr sz="1000" kern="1200">
        <a:solidFill>
          <a:schemeClr val="bg1"/>
        </a:solidFill>
        <a:latin typeface="Arial" charset="0"/>
        <a:ea typeface="+mn-ea"/>
        <a:cs typeface="Arial" charset="0"/>
      </a:defRPr>
    </a:lvl3pPr>
    <a:lvl4pPr marL="1371600" algn="l" rtl="0" fontAlgn="b">
      <a:spcBef>
        <a:spcPct val="0"/>
      </a:spcBef>
      <a:spcAft>
        <a:spcPct val="0"/>
      </a:spcAft>
      <a:defRPr sz="1000" kern="1200">
        <a:solidFill>
          <a:schemeClr val="bg1"/>
        </a:solidFill>
        <a:latin typeface="Arial" charset="0"/>
        <a:ea typeface="+mn-ea"/>
        <a:cs typeface="Arial" charset="0"/>
      </a:defRPr>
    </a:lvl4pPr>
    <a:lvl5pPr marL="1828800" algn="l" rtl="0" fontAlgn="b">
      <a:spcBef>
        <a:spcPct val="0"/>
      </a:spcBef>
      <a:spcAft>
        <a:spcPct val="0"/>
      </a:spcAft>
      <a:defRPr sz="1000" kern="1200">
        <a:solidFill>
          <a:schemeClr val="bg1"/>
        </a:solidFill>
        <a:latin typeface="Arial" charset="0"/>
        <a:ea typeface="+mn-ea"/>
        <a:cs typeface="Arial" charset="0"/>
      </a:defRPr>
    </a:lvl5pPr>
    <a:lvl6pPr marL="2286000" algn="l" defTabSz="914400" rtl="0" eaLnBrk="1" latinLnBrk="0" hangingPunct="1">
      <a:defRPr sz="1000" kern="1200">
        <a:solidFill>
          <a:schemeClr val="bg1"/>
        </a:solidFill>
        <a:latin typeface="Arial" charset="0"/>
        <a:ea typeface="+mn-ea"/>
        <a:cs typeface="Arial" charset="0"/>
      </a:defRPr>
    </a:lvl6pPr>
    <a:lvl7pPr marL="2743200" algn="l" defTabSz="914400" rtl="0" eaLnBrk="1" latinLnBrk="0" hangingPunct="1">
      <a:defRPr sz="1000" kern="1200">
        <a:solidFill>
          <a:schemeClr val="bg1"/>
        </a:solidFill>
        <a:latin typeface="Arial" charset="0"/>
        <a:ea typeface="+mn-ea"/>
        <a:cs typeface="Arial" charset="0"/>
      </a:defRPr>
    </a:lvl7pPr>
    <a:lvl8pPr marL="3200400" algn="l" defTabSz="914400" rtl="0" eaLnBrk="1" latinLnBrk="0" hangingPunct="1">
      <a:defRPr sz="1000" kern="1200">
        <a:solidFill>
          <a:schemeClr val="bg1"/>
        </a:solidFill>
        <a:latin typeface="Arial" charset="0"/>
        <a:ea typeface="+mn-ea"/>
        <a:cs typeface="Arial" charset="0"/>
      </a:defRPr>
    </a:lvl8pPr>
    <a:lvl9pPr marL="3657600" algn="l" defTabSz="914400" rtl="0" eaLnBrk="1" latinLnBrk="0" hangingPunct="1">
      <a:defRPr sz="1000"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E3224"/>
    <a:srgbClr val="FFFFFF"/>
    <a:srgbClr val="887E6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45" autoAdjust="0"/>
  </p:normalViewPr>
  <p:slideViewPr>
    <p:cSldViewPr>
      <p:cViewPr>
        <p:scale>
          <a:sx n="70" d="100"/>
          <a:sy n="70" d="100"/>
        </p:scale>
        <p:origin x="-1974" y="-7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sz="1200">
                <a:solidFill>
                  <a:schemeClr val="tx1"/>
                </a:solidFill>
              </a:defRPr>
            </a:lvl1pPr>
          </a:lstStyle>
          <a:p>
            <a:pPr>
              <a:defRPr/>
            </a:pPr>
            <a:endParaRPr lang="en-US"/>
          </a:p>
        </p:txBody>
      </p:sp>
      <p:sp>
        <p:nvSpPr>
          <p:cNvPr id="41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200">
                <a:solidFill>
                  <a:schemeClr val="tx1"/>
                </a:solidFill>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base">
              <a:defRPr sz="1200">
                <a:solidFill>
                  <a:schemeClr val="tx1"/>
                </a:solidFill>
              </a:defRPr>
            </a:lvl1pPr>
          </a:lstStyle>
          <a:p>
            <a:pPr>
              <a:defRPr/>
            </a:pPr>
            <a:endParaRPr lang="en-US"/>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base">
              <a:defRPr sz="1200">
                <a:solidFill>
                  <a:schemeClr val="tx1"/>
                </a:solidFill>
              </a:defRPr>
            </a:lvl1pPr>
          </a:lstStyle>
          <a:p>
            <a:pPr>
              <a:defRPr/>
            </a:pPr>
            <a:fld id="{CF7DEED7-0358-4353-8700-1EDFCA4F1987}" type="slidenum">
              <a:rPr lang="en-US"/>
              <a:pPr>
                <a:defRPr/>
              </a:pPr>
              <a:t>‹#›</a:t>
            </a:fld>
            <a:endParaRPr lang="en-US"/>
          </a:p>
        </p:txBody>
      </p:sp>
    </p:spTree>
    <p:extLst>
      <p:ext uri="{BB962C8B-B14F-4D97-AF65-F5344CB8AC3E}">
        <p14:creationId xmlns:p14="http://schemas.microsoft.com/office/powerpoint/2010/main" val="359017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Special</a:t>
            </a:r>
            <a:r>
              <a:rPr lang="en-US" baseline="0" dirty="0" smtClean="0"/>
              <a:t> day – E teacher + lecturer</a:t>
            </a:r>
          </a:p>
          <a:p>
            <a:pPr marL="228600" indent="-228600">
              <a:buAutoNum type="arabicPeriod"/>
            </a:pPr>
            <a:r>
              <a:rPr lang="en-US" baseline="0" dirty="0" smtClean="0"/>
              <a:t>Work on a case study, difficult part of the exam </a:t>
            </a:r>
          </a:p>
          <a:p>
            <a:pPr marL="228600" indent="-228600">
              <a:buAutoNum type="arabicPeriod"/>
            </a:pPr>
            <a:r>
              <a:rPr lang="en-US" baseline="0" dirty="0" smtClean="0"/>
              <a:t>Need to be active </a:t>
            </a:r>
          </a:p>
          <a:p>
            <a:pPr marL="228600" indent="-228600">
              <a:buAutoNum type="arabicPeriod"/>
            </a:pPr>
            <a:r>
              <a:rPr lang="en-US" baseline="0" dirty="0" smtClean="0"/>
              <a:t>E only</a:t>
            </a:r>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1</a:t>
            </a:fld>
            <a:endParaRPr lang="en-US"/>
          </a:p>
        </p:txBody>
      </p:sp>
    </p:spTree>
    <p:extLst>
      <p:ext uri="{BB962C8B-B14F-4D97-AF65-F5344CB8AC3E}">
        <p14:creationId xmlns:p14="http://schemas.microsoft.com/office/powerpoint/2010/main" val="215764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Careful</a:t>
            </a:r>
            <a:r>
              <a:rPr lang="en-AU" baseline="0" dirty="0" smtClean="0"/>
              <a:t> about giving this model answer – </a:t>
            </a:r>
            <a:r>
              <a:rPr lang="en-AU" baseline="0" dirty="0" err="1" smtClean="0"/>
              <a:t>sts</a:t>
            </a:r>
            <a:r>
              <a:rPr lang="en-AU" baseline="0" dirty="0" smtClean="0"/>
              <a:t> tend to copy model answers and stop thinking for themselves </a:t>
            </a:r>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23</a:t>
            </a:fld>
            <a:endParaRPr lang="en-US"/>
          </a:p>
        </p:txBody>
      </p:sp>
    </p:spTree>
    <p:extLst>
      <p:ext uri="{BB962C8B-B14F-4D97-AF65-F5344CB8AC3E}">
        <p14:creationId xmlns:p14="http://schemas.microsoft.com/office/powerpoint/2010/main" val="3608041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Careful</a:t>
            </a:r>
            <a:r>
              <a:rPr lang="en-AU" baseline="0" dirty="0" smtClean="0"/>
              <a:t> about giving this model answer – </a:t>
            </a:r>
            <a:r>
              <a:rPr lang="en-AU" baseline="0" dirty="0" err="1" smtClean="0"/>
              <a:t>sts</a:t>
            </a:r>
            <a:r>
              <a:rPr lang="en-AU" baseline="0" dirty="0" smtClean="0"/>
              <a:t> tend to copy model answers and stop thinking for themselves </a:t>
            </a:r>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25</a:t>
            </a:fld>
            <a:endParaRPr lang="en-US"/>
          </a:p>
        </p:txBody>
      </p:sp>
    </p:spTree>
    <p:extLst>
      <p:ext uri="{BB962C8B-B14F-4D97-AF65-F5344CB8AC3E}">
        <p14:creationId xmlns:p14="http://schemas.microsoft.com/office/powerpoint/2010/main" val="306170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2</a:t>
            </a:fld>
            <a:endParaRPr lang="en-US"/>
          </a:p>
        </p:txBody>
      </p:sp>
    </p:spTree>
    <p:extLst>
      <p:ext uri="{BB962C8B-B14F-4D97-AF65-F5344CB8AC3E}">
        <p14:creationId xmlns:p14="http://schemas.microsoft.com/office/powerpoint/2010/main" val="336118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*To save time</a:t>
            </a:r>
            <a:r>
              <a:rPr lang="en-AU" baseline="0" dirty="0" smtClean="0"/>
              <a:t> – 1) </a:t>
            </a:r>
            <a:r>
              <a:rPr lang="en-AU" baseline="0" dirty="0" err="1" smtClean="0"/>
              <a:t>sts</a:t>
            </a:r>
            <a:r>
              <a:rPr lang="en-AU" baseline="0" dirty="0" smtClean="0"/>
              <a:t> # paragraphs 2) call out a main idea 3) </a:t>
            </a:r>
            <a:r>
              <a:rPr lang="en-AU" baseline="0" dirty="0" err="1" smtClean="0"/>
              <a:t>sts</a:t>
            </a:r>
            <a:r>
              <a:rPr lang="en-AU" baseline="0" dirty="0" smtClean="0"/>
              <a:t> find paragraph about that idea and call out answer </a:t>
            </a:r>
            <a:endParaRPr lang="en-US"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Use: http://www.online-stopwatch.com/bomb-countdown/</a:t>
            </a:r>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7</a:t>
            </a:fld>
            <a:endParaRPr lang="en-US"/>
          </a:p>
        </p:txBody>
      </p:sp>
    </p:spTree>
    <p:extLst>
      <p:ext uri="{BB962C8B-B14F-4D97-AF65-F5344CB8AC3E}">
        <p14:creationId xmlns:p14="http://schemas.microsoft.com/office/powerpoint/2010/main" val="265575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Careful</a:t>
            </a:r>
            <a:r>
              <a:rPr lang="en-AU" baseline="0" dirty="0" smtClean="0"/>
              <a:t> about giving this model answer – </a:t>
            </a:r>
            <a:r>
              <a:rPr lang="en-AU" baseline="0" dirty="0" err="1" smtClean="0"/>
              <a:t>sts</a:t>
            </a:r>
            <a:r>
              <a:rPr lang="en-AU" baseline="0" dirty="0" smtClean="0"/>
              <a:t> tend to copy model answers and stop thinking for themselves </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10</a:t>
            </a:fld>
            <a:endParaRPr lang="en-US"/>
          </a:p>
        </p:txBody>
      </p:sp>
    </p:spTree>
    <p:extLst>
      <p:ext uri="{BB962C8B-B14F-4D97-AF65-F5344CB8AC3E}">
        <p14:creationId xmlns:p14="http://schemas.microsoft.com/office/powerpoint/2010/main" val="4003953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Careful</a:t>
            </a:r>
            <a:r>
              <a:rPr lang="en-AU" baseline="0" dirty="0" smtClean="0"/>
              <a:t> about giving this model answer – </a:t>
            </a:r>
            <a:r>
              <a:rPr lang="en-AU" baseline="0" dirty="0" err="1" smtClean="0"/>
              <a:t>sts</a:t>
            </a:r>
            <a:r>
              <a:rPr lang="en-AU" baseline="0" dirty="0" smtClean="0"/>
              <a:t> tend to copy model answers and stop thinking for themselves </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13</a:t>
            </a:fld>
            <a:endParaRPr lang="en-US"/>
          </a:p>
        </p:txBody>
      </p:sp>
    </p:spTree>
    <p:extLst>
      <p:ext uri="{BB962C8B-B14F-4D97-AF65-F5344CB8AC3E}">
        <p14:creationId xmlns:p14="http://schemas.microsoft.com/office/powerpoint/2010/main" val="287841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Careful</a:t>
            </a:r>
            <a:r>
              <a:rPr lang="en-AU" baseline="0" dirty="0" smtClean="0"/>
              <a:t> about giving this model answer – </a:t>
            </a:r>
            <a:r>
              <a:rPr lang="en-AU" baseline="0" dirty="0" err="1" smtClean="0"/>
              <a:t>sts</a:t>
            </a:r>
            <a:r>
              <a:rPr lang="en-AU" baseline="0" dirty="0" smtClean="0"/>
              <a:t> tend to copy model answers and stop thinking for themselves </a:t>
            </a:r>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15</a:t>
            </a:fld>
            <a:endParaRPr lang="en-US"/>
          </a:p>
        </p:txBody>
      </p:sp>
    </p:spTree>
    <p:extLst>
      <p:ext uri="{BB962C8B-B14F-4D97-AF65-F5344CB8AC3E}">
        <p14:creationId xmlns:p14="http://schemas.microsoft.com/office/powerpoint/2010/main" val="206496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Careful</a:t>
            </a:r>
            <a:r>
              <a:rPr lang="en-AU" baseline="0" dirty="0" smtClean="0"/>
              <a:t> about giving this model answer – </a:t>
            </a:r>
            <a:r>
              <a:rPr lang="en-AU" baseline="0" dirty="0" err="1" smtClean="0"/>
              <a:t>sts</a:t>
            </a:r>
            <a:r>
              <a:rPr lang="en-AU" baseline="0" dirty="0" smtClean="0"/>
              <a:t> tend to copy model answers and stop thinking for themselves </a:t>
            </a:r>
            <a:endParaRPr lang="en-AU" dirty="0"/>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17</a:t>
            </a:fld>
            <a:endParaRPr lang="en-US"/>
          </a:p>
        </p:txBody>
      </p:sp>
    </p:spTree>
    <p:extLst>
      <p:ext uri="{BB962C8B-B14F-4D97-AF65-F5344CB8AC3E}">
        <p14:creationId xmlns:p14="http://schemas.microsoft.com/office/powerpoint/2010/main" val="65591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mtClean="0"/>
              <a:t>Use: http://www.online-stopwatch.com/bomb-countdown/</a:t>
            </a:r>
          </a:p>
          <a:p>
            <a:endParaRPr lang="en-AU"/>
          </a:p>
        </p:txBody>
      </p:sp>
      <p:sp>
        <p:nvSpPr>
          <p:cNvPr id="4" name="Slide Number Placeholder 3"/>
          <p:cNvSpPr>
            <a:spLocks noGrp="1"/>
          </p:cNvSpPr>
          <p:nvPr>
            <p:ph type="sldNum" sz="quarter" idx="10"/>
          </p:nvPr>
        </p:nvSpPr>
        <p:spPr/>
        <p:txBody>
          <a:bodyPr/>
          <a:lstStyle/>
          <a:p>
            <a:pPr>
              <a:defRPr/>
            </a:pPr>
            <a:fld id="{CF7DEED7-0358-4353-8700-1EDFCA4F1987}" type="slidenum">
              <a:rPr lang="en-US" smtClean="0"/>
              <a:pPr>
                <a:defRPr/>
              </a:pPr>
              <a:t>18</a:t>
            </a:fld>
            <a:endParaRPr lang="en-US"/>
          </a:p>
        </p:txBody>
      </p:sp>
    </p:spTree>
    <p:extLst>
      <p:ext uri="{BB962C8B-B14F-4D97-AF65-F5344CB8AC3E}">
        <p14:creationId xmlns:p14="http://schemas.microsoft.com/office/powerpoint/2010/main" val="262848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r>
              <a:rPr lang="en-US" smtClean="0"/>
              <a:t>Click to edit Master title style</a:t>
            </a:r>
            <a:endParaRPr lang="en-US"/>
          </a:p>
        </p:txBody>
      </p:sp>
      <p:sp>
        <p:nvSpPr>
          <p:cNvPr id="39940" name="Rectangle 4"/>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RMIT University©</a:t>
            </a:r>
            <a:fld id="{361A1150-B188-481B-B120-A7CA91F976B6}" type="datetime1">
              <a:rPr lang="en-AU"/>
              <a:pPr>
                <a:defRPr/>
              </a:pPr>
              <a:t>18/12/2015</a:t>
            </a:fld>
            <a:endParaRPr lang="en-US"/>
          </a:p>
        </p:txBody>
      </p:sp>
      <p:sp>
        <p:nvSpPr>
          <p:cNvPr id="5"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6" name="Rectangle 20"/>
          <p:cNvSpPr>
            <a:spLocks noGrp="1" noChangeArrowheads="1"/>
          </p:cNvSpPr>
          <p:nvPr>
            <p:ph type="sldNum" sz="quarter" idx="12"/>
          </p:nvPr>
        </p:nvSpPr>
        <p:spPr>
          <a:ln/>
        </p:spPr>
        <p:txBody>
          <a:bodyPr/>
          <a:lstStyle>
            <a:lvl1pPr>
              <a:defRPr/>
            </a:lvl1pPr>
          </a:lstStyle>
          <a:p>
            <a:pPr>
              <a:defRPr/>
            </a:pPr>
            <a:fld id="{4A10DFE8-8171-42F3-9453-2DF5380197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RMIT University©</a:t>
            </a:r>
            <a:fld id="{03F989AD-31C2-4149-B6C3-BCDD7646F00C}" type="datetime1">
              <a:rPr lang="en-AU"/>
              <a:pPr>
                <a:defRPr/>
              </a:pPr>
              <a:t>18/12/2015</a:t>
            </a:fld>
            <a:endParaRPr lang="en-US"/>
          </a:p>
        </p:txBody>
      </p:sp>
      <p:sp>
        <p:nvSpPr>
          <p:cNvPr id="5"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6" name="Rectangle 20"/>
          <p:cNvSpPr>
            <a:spLocks noGrp="1" noChangeArrowheads="1"/>
          </p:cNvSpPr>
          <p:nvPr>
            <p:ph type="sldNum" sz="quarter" idx="12"/>
          </p:nvPr>
        </p:nvSpPr>
        <p:spPr>
          <a:ln/>
        </p:spPr>
        <p:txBody>
          <a:bodyPr/>
          <a:lstStyle>
            <a:lvl1pPr>
              <a:defRPr/>
            </a:lvl1pPr>
          </a:lstStyle>
          <a:p>
            <a:pPr>
              <a:defRPr/>
            </a:pPr>
            <a:fld id="{D4DB1539-DBB2-462E-8368-4495DAAFFC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RMIT University©</a:t>
            </a:r>
            <a:fld id="{71EB8E50-2638-41AE-B108-75A61F8FCD96}" type="datetime1">
              <a:rPr lang="en-AU"/>
              <a:pPr>
                <a:defRPr/>
              </a:pPr>
              <a:t>18/12/2015</a:t>
            </a:fld>
            <a:endParaRPr lang="en-US"/>
          </a:p>
        </p:txBody>
      </p:sp>
      <p:sp>
        <p:nvSpPr>
          <p:cNvPr id="5"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6" name="Rectangle 20"/>
          <p:cNvSpPr>
            <a:spLocks noGrp="1" noChangeArrowheads="1"/>
          </p:cNvSpPr>
          <p:nvPr>
            <p:ph type="sldNum" sz="quarter" idx="12"/>
          </p:nvPr>
        </p:nvSpPr>
        <p:spPr>
          <a:ln/>
        </p:spPr>
        <p:txBody>
          <a:bodyPr/>
          <a:lstStyle>
            <a:lvl1pPr>
              <a:defRPr/>
            </a:lvl1pPr>
          </a:lstStyle>
          <a:p>
            <a:pPr>
              <a:defRPr/>
            </a:pPr>
            <a:fld id="{6AAD5681-5C0A-4DDC-ABFC-5A4291A7D2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RMIT University©</a:t>
            </a:r>
            <a:fld id="{F28218C9-33AF-4B94-AA91-25D0268F2FA6}" type="datetime1">
              <a:rPr lang="en-AU"/>
              <a:pPr>
                <a:defRPr/>
              </a:pPr>
              <a:t>18/12/2015</a:t>
            </a:fld>
            <a:endParaRPr lang="en-US"/>
          </a:p>
        </p:txBody>
      </p:sp>
      <p:sp>
        <p:nvSpPr>
          <p:cNvPr id="5"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6" name="Rectangle 20"/>
          <p:cNvSpPr>
            <a:spLocks noGrp="1" noChangeArrowheads="1"/>
          </p:cNvSpPr>
          <p:nvPr>
            <p:ph type="sldNum" sz="quarter" idx="12"/>
          </p:nvPr>
        </p:nvSpPr>
        <p:spPr>
          <a:ln/>
        </p:spPr>
        <p:txBody>
          <a:bodyPr/>
          <a:lstStyle>
            <a:lvl1pPr>
              <a:defRPr/>
            </a:lvl1pPr>
          </a:lstStyle>
          <a:p>
            <a:pPr>
              <a:defRPr/>
            </a:pPr>
            <a:fld id="{D4449845-5DBD-4A74-AFFC-5EA49B0158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RMIT University©</a:t>
            </a:r>
            <a:fld id="{02F77438-4311-4B50-8D18-70F4DE68C227}" type="datetime1">
              <a:rPr lang="en-AU"/>
              <a:pPr>
                <a:defRPr/>
              </a:pPr>
              <a:t>18/12/2015</a:t>
            </a:fld>
            <a:endParaRPr lang="en-US"/>
          </a:p>
        </p:txBody>
      </p:sp>
      <p:sp>
        <p:nvSpPr>
          <p:cNvPr id="6"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7" name="Rectangle 20"/>
          <p:cNvSpPr>
            <a:spLocks noGrp="1" noChangeArrowheads="1"/>
          </p:cNvSpPr>
          <p:nvPr>
            <p:ph type="sldNum" sz="quarter" idx="12"/>
          </p:nvPr>
        </p:nvSpPr>
        <p:spPr>
          <a:ln/>
        </p:spPr>
        <p:txBody>
          <a:bodyPr/>
          <a:lstStyle>
            <a:lvl1pPr>
              <a:defRPr/>
            </a:lvl1pPr>
          </a:lstStyle>
          <a:p>
            <a:pPr>
              <a:defRPr/>
            </a:pPr>
            <a:fld id="{EE052FE7-9EDA-4CAB-8EFD-6D6344B2ED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RMIT University©</a:t>
            </a:r>
            <a:fld id="{714673C8-D018-4206-A22B-2C19CC762004}" type="datetime1">
              <a:rPr lang="en-AU"/>
              <a:pPr>
                <a:defRPr/>
              </a:pPr>
              <a:t>18/12/2015</a:t>
            </a:fld>
            <a:endParaRPr lang="en-US"/>
          </a:p>
        </p:txBody>
      </p:sp>
      <p:sp>
        <p:nvSpPr>
          <p:cNvPr id="8"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9" name="Rectangle 20"/>
          <p:cNvSpPr>
            <a:spLocks noGrp="1" noChangeArrowheads="1"/>
          </p:cNvSpPr>
          <p:nvPr>
            <p:ph type="sldNum" sz="quarter" idx="12"/>
          </p:nvPr>
        </p:nvSpPr>
        <p:spPr>
          <a:ln/>
        </p:spPr>
        <p:txBody>
          <a:bodyPr/>
          <a:lstStyle>
            <a:lvl1pPr>
              <a:defRPr/>
            </a:lvl1pPr>
          </a:lstStyle>
          <a:p>
            <a:pPr>
              <a:defRPr/>
            </a:pPr>
            <a:fld id="{67604BE3-7A61-4598-8CFC-53C4FDE5F37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RMIT University©</a:t>
            </a:r>
            <a:fld id="{62A1E2D3-599F-415C-94CF-C64FB93D85B2}" type="datetime1">
              <a:rPr lang="en-AU"/>
              <a:pPr>
                <a:defRPr/>
              </a:pPr>
              <a:t>18/12/2015</a:t>
            </a:fld>
            <a:endParaRPr lang="en-US"/>
          </a:p>
        </p:txBody>
      </p:sp>
      <p:sp>
        <p:nvSpPr>
          <p:cNvPr id="4"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5" name="Rectangle 20"/>
          <p:cNvSpPr>
            <a:spLocks noGrp="1" noChangeArrowheads="1"/>
          </p:cNvSpPr>
          <p:nvPr>
            <p:ph type="sldNum" sz="quarter" idx="12"/>
          </p:nvPr>
        </p:nvSpPr>
        <p:spPr>
          <a:ln/>
        </p:spPr>
        <p:txBody>
          <a:bodyPr/>
          <a:lstStyle>
            <a:lvl1pPr>
              <a:defRPr/>
            </a:lvl1pPr>
          </a:lstStyle>
          <a:p>
            <a:pPr>
              <a:defRPr/>
            </a:pPr>
            <a:fld id="{47AD87AB-E76F-43EF-B6B6-00097371C7D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RMIT University©</a:t>
            </a:r>
            <a:fld id="{15714B54-F2A2-49CC-A208-F97C40B8F1C2}" type="datetime1">
              <a:rPr lang="en-AU"/>
              <a:pPr>
                <a:defRPr/>
              </a:pPr>
              <a:t>18/12/2015</a:t>
            </a:fld>
            <a:endParaRPr lang="en-US"/>
          </a:p>
        </p:txBody>
      </p:sp>
      <p:sp>
        <p:nvSpPr>
          <p:cNvPr id="3"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4" name="Rectangle 20"/>
          <p:cNvSpPr>
            <a:spLocks noGrp="1" noChangeArrowheads="1"/>
          </p:cNvSpPr>
          <p:nvPr>
            <p:ph type="sldNum" sz="quarter" idx="12"/>
          </p:nvPr>
        </p:nvSpPr>
        <p:spPr>
          <a:ln/>
        </p:spPr>
        <p:txBody>
          <a:bodyPr/>
          <a:lstStyle>
            <a:lvl1pPr>
              <a:defRPr/>
            </a:lvl1pPr>
          </a:lstStyle>
          <a:p>
            <a:pPr>
              <a:defRPr/>
            </a:pPr>
            <a:fld id="{FDC2F231-ECC6-49C8-AFED-37F8AB9E5BD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RMIT University©</a:t>
            </a:r>
            <a:fld id="{FB6F47B5-67D0-4F5A-AAE5-E850F5C216E4}" type="datetime1">
              <a:rPr lang="en-AU"/>
              <a:pPr>
                <a:defRPr/>
              </a:pPr>
              <a:t>18/12/2015</a:t>
            </a:fld>
            <a:endParaRPr lang="en-US"/>
          </a:p>
        </p:txBody>
      </p:sp>
      <p:sp>
        <p:nvSpPr>
          <p:cNvPr id="6"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7" name="Rectangle 20"/>
          <p:cNvSpPr>
            <a:spLocks noGrp="1" noChangeArrowheads="1"/>
          </p:cNvSpPr>
          <p:nvPr>
            <p:ph type="sldNum" sz="quarter" idx="12"/>
          </p:nvPr>
        </p:nvSpPr>
        <p:spPr>
          <a:ln/>
        </p:spPr>
        <p:txBody>
          <a:bodyPr/>
          <a:lstStyle>
            <a:lvl1pPr>
              <a:defRPr/>
            </a:lvl1pPr>
          </a:lstStyle>
          <a:p>
            <a:pPr>
              <a:defRPr/>
            </a:pPr>
            <a:fld id="{EF5488E6-6136-4D9D-B558-071B33C3ED5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RMIT University©</a:t>
            </a:r>
            <a:fld id="{5C622A58-F3AD-4F84-B3CE-C973D8C2510D}" type="datetime1">
              <a:rPr lang="en-AU"/>
              <a:pPr>
                <a:defRPr/>
              </a:pPr>
              <a:t>18/12/2015</a:t>
            </a:fld>
            <a:endParaRPr lang="en-US"/>
          </a:p>
        </p:txBody>
      </p:sp>
      <p:sp>
        <p:nvSpPr>
          <p:cNvPr id="6" name="Rectangle 19"/>
          <p:cNvSpPr>
            <a:spLocks noGrp="1" noChangeArrowheads="1"/>
          </p:cNvSpPr>
          <p:nvPr>
            <p:ph type="ftr" sz="quarter" idx="11"/>
          </p:nvPr>
        </p:nvSpPr>
        <p:spPr>
          <a:ln/>
        </p:spPr>
        <p:txBody>
          <a:bodyPr/>
          <a:lstStyle>
            <a:lvl1pPr>
              <a:defRPr/>
            </a:lvl1pPr>
          </a:lstStyle>
          <a:p>
            <a:pPr>
              <a:defRPr/>
            </a:pPr>
            <a:r>
              <a:rPr lang="en-US"/>
              <a:t>RMIT International University Vietnam</a:t>
            </a:r>
          </a:p>
        </p:txBody>
      </p:sp>
      <p:sp>
        <p:nvSpPr>
          <p:cNvPr id="7" name="Rectangle 20"/>
          <p:cNvSpPr>
            <a:spLocks noGrp="1" noChangeArrowheads="1"/>
          </p:cNvSpPr>
          <p:nvPr>
            <p:ph type="sldNum" sz="quarter" idx="12"/>
          </p:nvPr>
        </p:nvSpPr>
        <p:spPr>
          <a:ln/>
        </p:spPr>
        <p:txBody>
          <a:bodyPr/>
          <a:lstStyle>
            <a:lvl1pPr>
              <a:defRPr/>
            </a:lvl1pPr>
          </a:lstStyle>
          <a:p>
            <a:pPr>
              <a:defRPr/>
            </a:pPr>
            <a:fld id="{DBDC6853-88C6-47A1-A9D1-C54EDF08AA7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a:srcRect/>
          <a:stretch>
            <a:fillRect/>
          </a:stretch>
        </p:blipFill>
        <p:spPr bwMode="auto">
          <a:xfrm>
            <a:off x="0" y="6534150"/>
            <a:ext cx="9144000" cy="3238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274638"/>
            <a:ext cx="8229600" cy="922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sz="1100"/>
            </a:lvl1pPr>
          </a:lstStyle>
          <a:p>
            <a:pPr>
              <a:defRPr/>
            </a:pPr>
            <a:r>
              <a:rPr lang="en-US"/>
              <a:t>RMIT University©</a:t>
            </a:r>
            <a:fld id="{A4F85560-09D2-481E-A025-5D745A25AC8E}" type="datetime1">
              <a:rPr lang="en-AU"/>
              <a:pPr>
                <a:defRPr/>
              </a:pPr>
              <a:t>18/12/2015</a:t>
            </a:fld>
            <a:endParaRPr lang="en-US"/>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defRPr sz="1100"/>
            </a:lvl1pPr>
          </a:lstStyle>
          <a:p>
            <a:pPr>
              <a:defRPr/>
            </a:pPr>
            <a:r>
              <a:rPr lang="en-US"/>
              <a:t>RMIT International University Vietnam</a:t>
            </a:r>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100"/>
            </a:lvl1pPr>
          </a:lstStyle>
          <a:p>
            <a:pPr>
              <a:defRPr/>
            </a:pPr>
            <a:fld id="{F0C24661-144B-4A1C-A985-A2566668E9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fontAlgn="base" hangingPunct="1">
        <a:spcBef>
          <a:spcPct val="0"/>
        </a:spcBef>
        <a:spcAft>
          <a:spcPct val="0"/>
        </a:spcAft>
        <a:defRPr sz="2500">
          <a:solidFill>
            <a:srgbClr val="EE3224"/>
          </a:solidFill>
          <a:latin typeface="+mj-lt"/>
          <a:ea typeface="+mj-ea"/>
          <a:cs typeface="+mj-cs"/>
        </a:defRPr>
      </a:lvl1pPr>
      <a:lvl2pPr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2pPr>
      <a:lvl3pPr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3pPr>
      <a:lvl4pPr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4pPr>
      <a:lvl5pPr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5pPr>
      <a:lvl6pPr marL="457200"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6pPr>
      <a:lvl7pPr marL="914400"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7pPr>
      <a:lvl8pPr marL="1371600"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8pPr>
      <a:lvl9pPr marL="1828800" algn="l" rtl="0" eaLnBrk="1" fontAlgn="base" hangingPunct="1">
        <a:spcBef>
          <a:spcPct val="0"/>
        </a:spcBef>
        <a:spcAft>
          <a:spcPct val="0"/>
        </a:spcAft>
        <a:defRPr sz="2500">
          <a:solidFill>
            <a:srgbClr val="EE3224"/>
          </a:solidFill>
          <a:latin typeface="Arial" pitchFamily="-110" charset="0"/>
          <a:ea typeface="Arial" pitchFamily="-110" charset="0"/>
          <a:cs typeface="Arial" pitchFamily="-110"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mn-ea"/>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mn-ea"/>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5pPr>
      <a:lvl6pPr marL="18478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6pPr>
      <a:lvl7pPr marL="23050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7pPr>
      <a:lvl8pPr marL="27622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8pPr>
      <a:lvl9pPr marL="32194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hyperlink" Target="http://nicon-jsc.com/niconjsc/adminis/Khachhang/la-vie-water.jpg2011810.jpg"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Title 2"/>
          <p:cNvSpPr>
            <a:spLocks noGrp="1"/>
          </p:cNvSpPr>
          <p:nvPr>
            <p:ph type="ctrTitle"/>
          </p:nvPr>
        </p:nvSpPr>
        <p:spPr>
          <a:xfrm>
            <a:off x="1043608" y="1124744"/>
            <a:ext cx="7848872" cy="1295400"/>
          </a:xfrm>
        </p:spPr>
        <p:txBody>
          <a:bodyPr/>
          <a:lstStyle/>
          <a:p>
            <a:r>
              <a:rPr lang="en-AU" sz="6000" b="1" dirty="0" smtClean="0"/>
              <a:t>La Vie Case Study</a:t>
            </a:r>
            <a:br>
              <a:rPr lang="en-AU" sz="6000" b="1" dirty="0" smtClean="0"/>
            </a:br>
            <a:r>
              <a:rPr lang="en-AU" sz="6000" b="1" dirty="0" smtClean="0"/>
              <a:t/>
            </a:r>
            <a:br>
              <a:rPr lang="en-AU" sz="6000" b="1" dirty="0" smtClean="0"/>
            </a:br>
            <a:r>
              <a:rPr lang="en-AU" sz="6000" dirty="0" smtClean="0"/>
              <a:t/>
            </a:r>
            <a:br>
              <a:rPr lang="en-AU" sz="6000" dirty="0" smtClean="0"/>
            </a:br>
            <a:endParaRPr lang="en-AU" sz="6000" dirty="0" smtClean="0"/>
          </a:p>
        </p:txBody>
      </p:sp>
      <p:sp>
        <p:nvSpPr>
          <p:cNvPr id="4" name="Title 2"/>
          <p:cNvSpPr txBox="1">
            <a:spLocks/>
          </p:cNvSpPr>
          <p:nvPr/>
        </p:nvSpPr>
        <p:spPr bwMode="auto">
          <a:xfrm>
            <a:off x="1115616" y="2276872"/>
            <a:ext cx="6553200" cy="1295400"/>
          </a:xfrm>
          <a:prstGeom prst="rect">
            <a:avLst/>
          </a:prstGeom>
          <a:noFill/>
          <a:ln w="9525">
            <a:noFill/>
            <a:miter lim="800000"/>
            <a:headEnd/>
            <a:tailEnd/>
          </a:ln>
        </p:spPr>
        <p:txBody>
          <a:bodyPr/>
          <a:lstStyle/>
          <a:p>
            <a:pPr algn="ctr" eaLnBrk="0" fontAlgn="base" hangingPunct="0">
              <a:defRPr/>
            </a:pPr>
            <a:r>
              <a:rPr lang="en-AU" sz="2800" dirty="0"/>
              <a:t>A workshop </a:t>
            </a:r>
            <a:r>
              <a:rPr lang="en-AU" sz="2800" dirty="0" smtClean="0"/>
              <a:t>developed for </a:t>
            </a:r>
            <a:r>
              <a:rPr lang="en-AU" sz="2800" dirty="0"/>
              <a:t>Marketing </a:t>
            </a:r>
            <a:r>
              <a:rPr lang="en-AU" sz="2800" dirty="0" smtClean="0"/>
              <a:t>Principles</a:t>
            </a:r>
            <a:endParaRPr lang="en-AU" sz="2800" kern="0" dirty="0">
              <a:latin typeface="+mj-lt"/>
              <a:ea typeface="+mj-ea"/>
              <a:cs typeface="+mj-cs"/>
            </a:endParaRPr>
          </a:p>
          <a:p>
            <a:pPr algn="ctr" eaLnBrk="0" fontAlgn="base" hangingPunct="0">
              <a:defRPr/>
            </a:pPr>
            <a:endParaRPr lang="en-AU" sz="2800" kern="0" dirty="0">
              <a:latin typeface="+mj-lt"/>
              <a:ea typeface="+mj-ea"/>
              <a:cs typeface="+mj-cs"/>
            </a:endParaRPr>
          </a:p>
        </p:txBody>
      </p:sp>
      <p:pic>
        <p:nvPicPr>
          <p:cNvPr id="38914" name="Picture 2" descr="See full size image">
            <a:hlinkClick r:id="rId5"/>
          </p:cNvPr>
          <p:cNvPicPr>
            <a:picLocks noChangeAspect="1" noChangeArrowheads="1"/>
          </p:cNvPicPr>
          <p:nvPr/>
        </p:nvPicPr>
        <p:blipFill>
          <a:blip r:embed="rId6"/>
          <a:srcRect/>
          <a:stretch>
            <a:fillRect/>
          </a:stretch>
        </p:blipFill>
        <p:spPr bwMode="auto">
          <a:xfrm>
            <a:off x="3923928" y="5301208"/>
            <a:ext cx="1076325" cy="762000"/>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 – Possible answer to part 1 </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10</a:t>
            </a:fld>
            <a:endParaRPr lang="en-US"/>
          </a:p>
        </p:txBody>
      </p:sp>
      <p:sp>
        <p:nvSpPr>
          <p:cNvPr id="10" name="TextBox 9"/>
          <p:cNvSpPr txBox="1"/>
          <p:nvPr/>
        </p:nvSpPr>
        <p:spPr>
          <a:xfrm>
            <a:off x="251520" y="764704"/>
            <a:ext cx="8568952" cy="1508105"/>
          </a:xfrm>
          <a:prstGeom prst="rect">
            <a:avLst/>
          </a:prstGeom>
          <a:noFill/>
        </p:spPr>
        <p:txBody>
          <a:bodyPr wrap="square" rtlCol="0">
            <a:spAutoFit/>
          </a:bodyPr>
          <a:lstStyle/>
          <a:p>
            <a:endParaRPr lang="en-AU" sz="2400" dirty="0" smtClean="0"/>
          </a:p>
          <a:p>
            <a:endParaRPr lang="en-US" sz="2400" dirty="0" smtClean="0">
              <a:solidFill>
                <a:schemeClr val="tx1"/>
              </a:solidFill>
            </a:endParaRPr>
          </a:p>
          <a:p>
            <a:endParaRPr lang="en-AU" sz="2400" dirty="0" smtClean="0">
              <a:solidFill>
                <a:schemeClr val="tx1"/>
              </a:solidFill>
              <a:latin typeface="Calibri"/>
              <a:ea typeface="Calibri"/>
            </a:endParaRPr>
          </a:p>
          <a:p>
            <a:endParaRPr lang="en-US" sz="2000" dirty="0">
              <a:solidFill>
                <a:schemeClr val="tx1"/>
              </a:solidFill>
            </a:endParaRPr>
          </a:p>
        </p:txBody>
      </p:sp>
      <p:sp>
        <p:nvSpPr>
          <p:cNvPr id="13" name="Rectangle 12"/>
          <p:cNvSpPr/>
          <p:nvPr/>
        </p:nvSpPr>
        <p:spPr>
          <a:xfrm>
            <a:off x="341273" y="908720"/>
            <a:ext cx="8623215" cy="5373266"/>
          </a:xfrm>
          <a:prstGeom prst="rect">
            <a:avLst/>
          </a:prstGeom>
        </p:spPr>
        <p:txBody>
          <a:bodyPr wrap="square">
            <a:spAutoFit/>
          </a:bodyPr>
          <a:lstStyle/>
          <a:p>
            <a:pPr lvl="0">
              <a:spcBef>
                <a:spcPts val="1000"/>
              </a:spcBef>
            </a:pPr>
            <a:r>
              <a:rPr lang="en-AU" sz="2700" dirty="0" smtClean="0">
                <a:solidFill>
                  <a:srgbClr val="00B050"/>
                </a:solidFill>
              </a:rPr>
              <a:t>Identify</a:t>
            </a:r>
            <a:r>
              <a:rPr lang="en-AU" sz="2700" dirty="0" smtClean="0">
                <a:solidFill>
                  <a:srgbClr val="000000"/>
                </a:solidFill>
              </a:rPr>
              <a:t> and </a:t>
            </a:r>
            <a:r>
              <a:rPr lang="en-AU" sz="2700" dirty="0" smtClean="0">
                <a:solidFill>
                  <a:srgbClr val="00B050"/>
                </a:solidFill>
              </a:rPr>
              <a:t>define</a:t>
            </a:r>
            <a:r>
              <a:rPr lang="en-AU" sz="2700" dirty="0" smtClean="0">
                <a:solidFill>
                  <a:srgbClr val="000000"/>
                </a:solidFill>
              </a:rPr>
              <a:t> </a:t>
            </a:r>
            <a:r>
              <a:rPr lang="en-AU" sz="2700" dirty="0" smtClean="0">
                <a:solidFill>
                  <a:srgbClr val="7030A0"/>
                </a:solidFill>
              </a:rPr>
              <a:t>the distribution system</a:t>
            </a:r>
            <a:r>
              <a:rPr lang="en-AU" sz="2700" dirty="0" smtClean="0">
                <a:solidFill>
                  <a:schemeClr val="tx1"/>
                </a:solidFill>
              </a:rPr>
              <a:t>.</a:t>
            </a:r>
          </a:p>
          <a:p>
            <a:pPr lvl="0">
              <a:spcBef>
                <a:spcPts val="1000"/>
              </a:spcBef>
            </a:pPr>
            <a:endParaRPr lang="en-AU" sz="2700" dirty="0" smtClean="0">
              <a:solidFill>
                <a:srgbClr val="7030A0"/>
              </a:solidFill>
            </a:endParaRPr>
          </a:p>
          <a:p>
            <a:pPr lvl="0">
              <a:spcBef>
                <a:spcPts val="1000"/>
              </a:spcBef>
            </a:pPr>
            <a:r>
              <a:rPr lang="en-AU" sz="2700" dirty="0" smtClean="0">
                <a:solidFill>
                  <a:srgbClr val="00B050"/>
                </a:solidFill>
              </a:rPr>
              <a:t>ID</a:t>
            </a:r>
            <a:r>
              <a:rPr lang="en-AU" sz="2700" dirty="0" smtClean="0">
                <a:solidFill>
                  <a:schemeClr val="tx1"/>
                </a:solidFill>
              </a:rPr>
              <a:t> </a:t>
            </a:r>
            <a:r>
              <a:rPr lang="en-AU" sz="2700" dirty="0">
                <a:solidFill>
                  <a:schemeClr val="tx1"/>
                </a:solidFill>
              </a:rPr>
              <a:t>- Multichannel distribution system/hybrid (pg. 313</a:t>
            </a:r>
            <a:r>
              <a:rPr lang="en-AU" sz="2700" dirty="0" smtClean="0">
                <a:solidFill>
                  <a:schemeClr val="tx1"/>
                </a:solidFill>
              </a:rPr>
              <a:t>)</a:t>
            </a:r>
          </a:p>
          <a:p>
            <a:pPr lvl="0">
              <a:spcBef>
                <a:spcPts val="1000"/>
              </a:spcBef>
            </a:pPr>
            <a:r>
              <a:rPr lang="en-AU" sz="2700" dirty="0" smtClean="0">
                <a:solidFill>
                  <a:srgbClr val="00B050"/>
                </a:solidFill>
              </a:rPr>
              <a:t>Define</a:t>
            </a:r>
            <a:r>
              <a:rPr lang="en-AU" sz="2700" dirty="0" smtClean="0">
                <a:solidFill>
                  <a:schemeClr val="tx1"/>
                </a:solidFill>
              </a:rPr>
              <a:t> </a:t>
            </a:r>
            <a:r>
              <a:rPr lang="en-AU" sz="2700" dirty="0">
                <a:solidFill>
                  <a:schemeClr val="tx1"/>
                </a:solidFill>
              </a:rPr>
              <a:t>– 1 firm uses 2+ marketing channels to reach one or more customer </a:t>
            </a:r>
            <a:r>
              <a:rPr lang="en-AU" sz="2700" dirty="0" smtClean="0">
                <a:solidFill>
                  <a:schemeClr val="tx1"/>
                </a:solidFill>
              </a:rPr>
              <a:t>segments</a:t>
            </a:r>
          </a:p>
          <a:p>
            <a:pPr lvl="0">
              <a:spcBef>
                <a:spcPts val="1000"/>
              </a:spcBef>
            </a:pPr>
            <a:endParaRPr lang="en-AU" sz="1050" dirty="0">
              <a:solidFill>
                <a:schemeClr val="tx1"/>
              </a:solidFill>
            </a:endParaRPr>
          </a:p>
          <a:p>
            <a:pPr lvl="0">
              <a:spcBef>
                <a:spcPts val="1000"/>
              </a:spcBef>
            </a:pPr>
            <a:r>
              <a:rPr lang="en-AU" sz="2600" dirty="0" smtClean="0">
                <a:solidFill>
                  <a:schemeClr val="tx1"/>
                </a:solidFill>
              </a:rPr>
              <a:t>“La Vie is using a multichannel distribution system. In a multichannel distribution system, a firm uses two or more marketing channels. It uses different marketing channels to reach one or more customer segments. Customers can buy La Vie bottled water from small grocery stores, hospitals, and distribution centres.” </a:t>
            </a:r>
            <a:endParaRPr lang="en-AU" sz="2600" dirty="0">
              <a:solidFill>
                <a:schemeClr val="tx1"/>
              </a:solidFill>
            </a:endParaRPr>
          </a:p>
        </p:txBody>
      </p:sp>
    </p:spTree>
    <p:custDataLst>
      <p:tags r:id="rId1"/>
    </p:custDataLst>
    <p:extLst>
      <p:ext uri="{BB962C8B-B14F-4D97-AF65-F5344CB8AC3E}">
        <p14:creationId xmlns:p14="http://schemas.microsoft.com/office/powerpoint/2010/main" val="388656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8391"/>
            <a:ext cx="8229600" cy="922337"/>
          </a:xfrm>
        </p:spPr>
        <p:txBody>
          <a:bodyPr/>
          <a:lstStyle/>
          <a:p>
            <a:r>
              <a:rPr lang="en-AU" dirty="0" smtClean="0"/>
              <a:t>Question #1 - Part 2</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11</a:t>
            </a:fld>
            <a:endParaRPr lang="en-US"/>
          </a:p>
        </p:txBody>
      </p:sp>
      <p:sp>
        <p:nvSpPr>
          <p:cNvPr id="10" name="TextBox 9"/>
          <p:cNvSpPr txBox="1"/>
          <p:nvPr/>
        </p:nvSpPr>
        <p:spPr>
          <a:xfrm>
            <a:off x="251520" y="764704"/>
            <a:ext cx="8568952" cy="1508105"/>
          </a:xfrm>
          <a:prstGeom prst="rect">
            <a:avLst/>
          </a:prstGeom>
          <a:noFill/>
        </p:spPr>
        <p:txBody>
          <a:bodyPr wrap="square" rtlCol="0">
            <a:spAutoFit/>
          </a:bodyPr>
          <a:lstStyle/>
          <a:p>
            <a:endParaRPr lang="en-AU" sz="2400" dirty="0" smtClean="0"/>
          </a:p>
          <a:p>
            <a:endParaRPr lang="en-US" sz="2400" dirty="0" smtClean="0">
              <a:solidFill>
                <a:schemeClr val="tx1"/>
              </a:solidFill>
            </a:endParaRPr>
          </a:p>
          <a:p>
            <a:endParaRPr lang="en-AU" sz="2400" dirty="0" smtClean="0">
              <a:solidFill>
                <a:schemeClr val="tx1"/>
              </a:solidFill>
              <a:latin typeface="Calibri"/>
              <a:ea typeface="Calibri"/>
            </a:endParaRPr>
          </a:p>
          <a:p>
            <a:endParaRPr lang="en-US" sz="2000" dirty="0">
              <a:solidFill>
                <a:schemeClr val="tx1"/>
              </a:solidFill>
            </a:endParaRPr>
          </a:p>
        </p:txBody>
      </p:sp>
      <p:sp>
        <p:nvSpPr>
          <p:cNvPr id="13" name="Rectangle 12"/>
          <p:cNvSpPr/>
          <p:nvPr/>
        </p:nvSpPr>
        <p:spPr>
          <a:xfrm>
            <a:off x="341273" y="692696"/>
            <a:ext cx="8479199" cy="923330"/>
          </a:xfrm>
          <a:prstGeom prst="rect">
            <a:avLst/>
          </a:prstGeom>
        </p:spPr>
        <p:txBody>
          <a:bodyPr wrap="square">
            <a:spAutoFit/>
          </a:bodyPr>
          <a:lstStyle/>
          <a:p>
            <a:pPr lvl="0">
              <a:spcBef>
                <a:spcPts val="1000"/>
              </a:spcBef>
            </a:pPr>
            <a:r>
              <a:rPr lang="en-AU" sz="2700" dirty="0" smtClean="0">
                <a:solidFill>
                  <a:srgbClr val="00B050"/>
                </a:solidFill>
                <a:latin typeface="+mj-lt"/>
                <a:ea typeface="Calibri"/>
              </a:rPr>
              <a:t>Give </a:t>
            </a:r>
            <a:r>
              <a:rPr lang="en-AU" sz="2700" dirty="0">
                <a:solidFill>
                  <a:srgbClr val="00B050"/>
                </a:solidFill>
                <a:latin typeface="+mj-lt"/>
                <a:ea typeface="Calibri"/>
              </a:rPr>
              <a:t>a rationale </a:t>
            </a:r>
            <a:r>
              <a:rPr lang="en-AU" sz="2700" dirty="0">
                <a:solidFill>
                  <a:srgbClr val="000000"/>
                </a:solidFill>
                <a:latin typeface="+mj-lt"/>
                <a:ea typeface="Calibri"/>
              </a:rPr>
              <a:t>for why this </a:t>
            </a:r>
            <a:r>
              <a:rPr lang="en-AU" sz="2700" dirty="0">
                <a:solidFill>
                  <a:srgbClr val="7030A0"/>
                </a:solidFill>
                <a:latin typeface="+mj-lt"/>
                <a:ea typeface="Calibri"/>
              </a:rPr>
              <a:t>strategy</a:t>
            </a:r>
            <a:r>
              <a:rPr lang="en-AU" sz="2700" dirty="0">
                <a:solidFill>
                  <a:srgbClr val="000000"/>
                </a:solidFill>
                <a:latin typeface="+mj-lt"/>
                <a:ea typeface="Calibri"/>
              </a:rPr>
              <a:t> </a:t>
            </a:r>
            <a:r>
              <a:rPr lang="en-AU" sz="2700" dirty="0">
                <a:solidFill>
                  <a:srgbClr val="00B050"/>
                </a:solidFill>
                <a:latin typeface="+mj-lt"/>
                <a:ea typeface="Calibri"/>
              </a:rPr>
              <a:t>was adopted </a:t>
            </a:r>
            <a:r>
              <a:rPr lang="en-AU" sz="2700" dirty="0">
                <a:solidFill>
                  <a:srgbClr val="000000"/>
                </a:solidFill>
                <a:latin typeface="+mj-lt"/>
                <a:ea typeface="Calibri"/>
              </a:rPr>
              <a:t>and </a:t>
            </a:r>
            <a:r>
              <a:rPr lang="en-AU" sz="2700" dirty="0">
                <a:solidFill>
                  <a:srgbClr val="00B050"/>
                </a:solidFill>
                <a:latin typeface="+mj-lt"/>
                <a:ea typeface="Calibri"/>
              </a:rPr>
              <a:t>is appropriate</a:t>
            </a:r>
            <a:r>
              <a:rPr lang="en-AU" sz="2700" dirty="0">
                <a:solidFill>
                  <a:srgbClr val="000000"/>
                </a:solidFill>
                <a:latin typeface="+mj-lt"/>
                <a:ea typeface="Calibri"/>
              </a:rPr>
              <a:t> for La Vie</a:t>
            </a:r>
            <a:r>
              <a:rPr lang="en-AU" sz="2700" dirty="0" smtClean="0">
                <a:solidFill>
                  <a:srgbClr val="000000"/>
                </a:solidFill>
                <a:latin typeface="+mj-lt"/>
                <a:ea typeface="Calibri"/>
              </a:rPr>
              <a:t>. </a:t>
            </a:r>
          </a:p>
        </p:txBody>
      </p:sp>
      <p:sp>
        <p:nvSpPr>
          <p:cNvPr id="3" name="Rectangle 2"/>
          <p:cNvSpPr/>
          <p:nvPr/>
        </p:nvSpPr>
        <p:spPr>
          <a:xfrm>
            <a:off x="251520" y="1645304"/>
            <a:ext cx="8850482" cy="4770537"/>
          </a:xfrm>
          <a:prstGeom prst="rect">
            <a:avLst/>
          </a:prstGeom>
        </p:spPr>
        <p:txBody>
          <a:bodyPr wrap="square">
            <a:spAutoFit/>
          </a:bodyPr>
          <a:lstStyle/>
          <a:p>
            <a:r>
              <a:rPr lang="en-AU" sz="1900" i="1" dirty="0">
                <a:solidFill>
                  <a:schemeClr val="tx1"/>
                </a:solidFill>
              </a:rPr>
              <a:t>La Vie offers its natural mineral water in several bottle sizes. The most popular size is 500ml which is widely available in small grocery stores, supermarkets, schools, hospitals, sport centres, food courts, and restaurants. </a:t>
            </a:r>
            <a:r>
              <a:rPr lang="en-AU" sz="1900" i="1" dirty="0">
                <a:solidFill>
                  <a:srgbClr val="7030A0"/>
                </a:solidFill>
              </a:rPr>
              <a:t>This bottle size is suitable for individual consumption and convenient for on-the-go customers, diners, or those practicing sports. </a:t>
            </a:r>
            <a:r>
              <a:rPr lang="en-AU" sz="1900" i="1" dirty="0">
                <a:solidFill>
                  <a:schemeClr val="tx1"/>
                </a:solidFill>
              </a:rPr>
              <a:t>La Vie also comes in the small </a:t>
            </a:r>
            <a:r>
              <a:rPr lang="en-AU" sz="1900" i="1" dirty="0">
                <a:solidFill>
                  <a:srgbClr val="7030A0"/>
                </a:solidFill>
              </a:rPr>
              <a:t>bottle size of 350ml, targeting hotels and universities</a:t>
            </a:r>
            <a:r>
              <a:rPr lang="en-AU" sz="1900" i="1" dirty="0">
                <a:solidFill>
                  <a:schemeClr val="tx1"/>
                </a:solidFill>
              </a:rPr>
              <a:t>. The bottle size is really </a:t>
            </a:r>
            <a:r>
              <a:rPr lang="en-AU" sz="1900" i="1" dirty="0">
                <a:solidFill>
                  <a:srgbClr val="7030A0"/>
                </a:solidFill>
              </a:rPr>
              <a:t>handy and ideal for a short meeting or conference and also fits neatly into a school bag</a:t>
            </a:r>
            <a:r>
              <a:rPr lang="en-AU" sz="1900" i="1" dirty="0">
                <a:solidFill>
                  <a:schemeClr val="tx1"/>
                </a:solidFill>
              </a:rPr>
              <a:t>. The </a:t>
            </a:r>
            <a:r>
              <a:rPr lang="en-AU" sz="1900" i="1" dirty="0">
                <a:solidFill>
                  <a:srgbClr val="7030A0"/>
                </a:solidFill>
              </a:rPr>
              <a:t>larger size is 1500ml </a:t>
            </a:r>
            <a:r>
              <a:rPr lang="en-AU" sz="1900" i="1" dirty="0">
                <a:solidFill>
                  <a:schemeClr val="tx1"/>
                </a:solidFill>
              </a:rPr>
              <a:t>and </a:t>
            </a:r>
            <a:r>
              <a:rPr lang="en-AU" sz="1900" i="1" dirty="0">
                <a:solidFill>
                  <a:srgbClr val="7030A0"/>
                </a:solidFill>
              </a:rPr>
              <a:t>is aimed at small and medium sized families </a:t>
            </a:r>
            <a:r>
              <a:rPr lang="en-AU" sz="1900" i="1" dirty="0">
                <a:solidFill>
                  <a:schemeClr val="tx1"/>
                </a:solidFill>
              </a:rPr>
              <a:t>because it fits well in the refrigerator. </a:t>
            </a:r>
            <a:r>
              <a:rPr lang="en-AU" sz="1900" i="1" dirty="0">
                <a:solidFill>
                  <a:srgbClr val="7030A0"/>
                </a:solidFill>
              </a:rPr>
              <a:t>For a bigger family or groups of friends, La Vie offers 5 litre bottles </a:t>
            </a:r>
            <a:r>
              <a:rPr lang="en-AU" sz="1900" i="1" dirty="0">
                <a:solidFill>
                  <a:schemeClr val="tx1"/>
                </a:solidFill>
              </a:rPr>
              <a:t>which are very economical. The 1500ml and 5 litre bottles are available throughout major supermarkets. The largest bottle is 19 litres and comes in an up-side-down bottle shape to fit in water coolers. The product is perfectly suited </a:t>
            </a:r>
            <a:r>
              <a:rPr lang="en-AU" sz="1900" i="1" dirty="0">
                <a:solidFill>
                  <a:srgbClr val="7030A0"/>
                </a:solidFill>
              </a:rPr>
              <a:t>for large families and offices. </a:t>
            </a:r>
            <a:r>
              <a:rPr lang="en-AU" sz="1900" i="1" dirty="0">
                <a:solidFill>
                  <a:schemeClr val="tx1"/>
                </a:solidFill>
              </a:rPr>
              <a:t>Clients can order this large bottle directly from La Vie distribution centres and major water suppliers throughout the country. The latest product line of La Vie is “La Vie Sparkling” which is produced from natural gas in the water </a:t>
            </a:r>
            <a:r>
              <a:rPr lang="en-AU" sz="1900" i="1" dirty="0" smtClean="0">
                <a:solidFill>
                  <a:schemeClr val="tx1"/>
                </a:solidFill>
              </a:rPr>
              <a:t>sources. (</a:t>
            </a:r>
            <a:r>
              <a:rPr lang="en-AU" sz="1900" i="1" dirty="0" err="1" smtClean="0">
                <a:solidFill>
                  <a:schemeClr val="tx1"/>
                </a:solidFill>
              </a:rPr>
              <a:t>para</a:t>
            </a:r>
            <a:r>
              <a:rPr lang="en-AU" sz="1900" i="1" dirty="0" smtClean="0">
                <a:solidFill>
                  <a:schemeClr val="tx1"/>
                </a:solidFill>
              </a:rPr>
              <a:t>. 5)</a:t>
            </a:r>
            <a:endParaRPr lang="en-AU" sz="1900" i="1" dirty="0">
              <a:solidFill>
                <a:schemeClr val="tx1"/>
              </a:solidFill>
            </a:endParaRPr>
          </a:p>
        </p:txBody>
      </p:sp>
    </p:spTree>
    <p:custDataLst>
      <p:tags r:id="rId1"/>
    </p:custDataLst>
    <p:extLst>
      <p:ext uri="{BB962C8B-B14F-4D97-AF65-F5344CB8AC3E}">
        <p14:creationId xmlns:p14="http://schemas.microsoft.com/office/powerpoint/2010/main" val="20425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 – Possible answer to </a:t>
            </a:r>
            <a:r>
              <a:rPr lang="en-AU" dirty="0"/>
              <a:t>p</a:t>
            </a:r>
            <a:r>
              <a:rPr lang="en-AU" dirty="0" smtClean="0"/>
              <a:t>art 2</a:t>
            </a:r>
            <a:endParaRPr lang="en-US" dirty="0"/>
          </a:p>
        </p:txBody>
      </p:sp>
      <p:sp>
        <p:nvSpPr>
          <p:cNvPr id="3" name="Content Placeholder 2"/>
          <p:cNvSpPr>
            <a:spLocks noGrp="1"/>
          </p:cNvSpPr>
          <p:nvPr>
            <p:ph idx="1"/>
          </p:nvPr>
        </p:nvSpPr>
        <p:spPr>
          <a:xfrm>
            <a:off x="308992" y="908720"/>
            <a:ext cx="8367464" cy="2160240"/>
          </a:xfrm>
        </p:spPr>
        <p:txBody>
          <a:bodyPr/>
          <a:lstStyle/>
          <a:p>
            <a:pPr marL="0" lvl="0" indent="0" fontAlgn="b">
              <a:spcBef>
                <a:spcPts val="1000"/>
              </a:spcBef>
              <a:buClrTx/>
              <a:buNone/>
            </a:pPr>
            <a:r>
              <a:rPr lang="en-AU" sz="2700" kern="1200" dirty="0" smtClean="0">
                <a:solidFill>
                  <a:srgbClr val="00B050"/>
                </a:solidFill>
                <a:latin typeface="+mj-lt"/>
                <a:ea typeface="Calibri"/>
                <a:cs typeface="Arial" charset="0"/>
              </a:rPr>
              <a:t>Give </a:t>
            </a:r>
            <a:r>
              <a:rPr lang="en-AU" sz="2700" kern="1200" dirty="0">
                <a:solidFill>
                  <a:srgbClr val="00B050"/>
                </a:solidFill>
                <a:latin typeface="+mj-lt"/>
                <a:ea typeface="Calibri"/>
                <a:cs typeface="Arial" charset="0"/>
              </a:rPr>
              <a:t>a rationale</a:t>
            </a:r>
            <a:r>
              <a:rPr lang="en-AU" sz="2700" kern="1200" dirty="0">
                <a:solidFill>
                  <a:srgbClr val="000000"/>
                </a:solidFill>
                <a:latin typeface="+mj-lt"/>
                <a:ea typeface="Calibri"/>
                <a:cs typeface="Arial" charset="0"/>
              </a:rPr>
              <a:t> for why </a:t>
            </a:r>
            <a:r>
              <a:rPr lang="en-AU" sz="2700" kern="1200" dirty="0">
                <a:latin typeface="+mj-lt"/>
                <a:ea typeface="Calibri"/>
                <a:cs typeface="Arial" charset="0"/>
              </a:rPr>
              <a:t>this</a:t>
            </a:r>
            <a:r>
              <a:rPr lang="en-AU" sz="2700" kern="1200" dirty="0">
                <a:solidFill>
                  <a:srgbClr val="7030A0"/>
                </a:solidFill>
                <a:latin typeface="+mj-lt"/>
                <a:ea typeface="Calibri"/>
                <a:cs typeface="Arial" charset="0"/>
              </a:rPr>
              <a:t> strategy </a:t>
            </a:r>
            <a:r>
              <a:rPr lang="en-AU" sz="2700" kern="1200" dirty="0">
                <a:solidFill>
                  <a:srgbClr val="00B050"/>
                </a:solidFill>
                <a:latin typeface="+mj-lt"/>
                <a:ea typeface="Calibri"/>
                <a:cs typeface="Arial" charset="0"/>
              </a:rPr>
              <a:t>was</a:t>
            </a:r>
            <a:r>
              <a:rPr lang="en-AU" sz="2700" kern="1200" dirty="0">
                <a:solidFill>
                  <a:srgbClr val="000000"/>
                </a:solidFill>
                <a:latin typeface="+mj-lt"/>
                <a:ea typeface="Calibri"/>
                <a:cs typeface="Arial" charset="0"/>
              </a:rPr>
              <a:t> </a:t>
            </a:r>
            <a:r>
              <a:rPr lang="en-AU" sz="2700" kern="1200" dirty="0">
                <a:solidFill>
                  <a:srgbClr val="00B050"/>
                </a:solidFill>
                <a:latin typeface="+mj-lt"/>
                <a:ea typeface="Calibri"/>
                <a:cs typeface="Arial" charset="0"/>
              </a:rPr>
              <a:t>adopted</a:t>
            </a:r>
            <a:r>
              <a:rPr lang="en-AU" sz="2700" kern="1200" dirty="0">
                <a:solidFill>
                  <a:srgbClr val="000000"/>
                </a:solidFill>
                <a:latin typeface="+mj-lt"/>
                <a:ea typeface="Calibri"/>
                <a:cs typeface="Arial" charset="0"/>
              </a:rPr>
              <a:t> and </a:t>
            </a:r>
            <a:r>
              <a:rPr lang="en-AU" sz="2700" kern="1200" dirty="0">
                <a:solidFill>
                  <a:srgbClr val="00B050"/>
                </a:solidFill>
                <a:latin typeface="+mj-lt"/>
                <a:ea typeface="Calibri"/>
                <a:cs typeface="Arial" charset="0"/>
              </a:rPr>
              <a:t>is</a:t>
            </a:r>
            <a:r>
              <a:rPr lang="en-AU" sz="2700" kern="1200" dirty="0">
                <a:solidFill>
                  <a:srgbClr val="000000"/>
                </a:solidFill>
                <a:latin typeface="+mj-lt"/>
                <a:ea typeface="Calibri"/>
                <a:cs typeface="Arial" charset="0"/>
              </a:rPr>
              <a:t> </a:t>
            </a:r>
            <a:r>
              <a:rPr lang="en-AU" sz="2700" kern="1200" dirty="0">
                <a:solidFill>
                  <a:srgbClr val="00B050"/>
                </a:solidFill>
                <a:latin typeface="+mj-lt"/>
                <a:ea typeface="Calibri"/>
                <a:cs typeface="Arial" charset="0"/>
              </a:rPr>
              <a:t>appropriate</a:t>
            </a:r>
            <a:r>
              <a:rPr lang="en-AU" sz="2700" kern="1200" dirty="0">
                <a:solidFill>
                  <a:srgbClr val="000000"/>
                </a:solidFill>
                <a:latin typeface="+mj-lt"/>
                <a:ea typeface="Calibri"/>
                <a:cs typeface="Arial" charset="0"/>
              </a:rPr>
              <a:t> for La Vie</a:t>
            </a:r>
            <a:r>
              <a:rPr lang="en-AU" sz="2700" kern="1200" dirty="0" smtClean="0">
                <a:solidFill>
                  <a:srgbClr val="000000"/>
                </a:solidFill>
                <a:latin typeface="+mj-lt"/>
                <a:ea typeface="Calibri"/>
                <a:cs typeface="Arial" charset="0"/>
              </a:rPr>
              <a:t>.</a:t>
            </a:r>
          </a:p>
          <a:p>
            <a:pPr marL="0" lvl="0" indent="0" fontAlgn="b">
              <a:spcBef>
                <a:spcPts val="1000"/>
              </a:spcBef>
              <a:buClrTx/>
              <a:buNone/>
            </a:pPr>
            <a:endParaRPr lang="en-AU" sz="2700" kern="1200" dirty="0" smtClean="0">
              <a:solidFill>
                <a:srgbClr val="000000"/>
              </a:solidFill>
              <a:latin typeface="+mj-lt"/>
              <a:ea typeface="Calibri"/>
              <a:cs typeface="Arial" charset="0"/>
            </a:endParaRPr>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12</a:t>
            </a:fld>
            <a:endParaRPr lang="en-US"/>
          </a:p>
        </p:txBody>
      </p:sp>
      <p:sp>
        <p:nvSpPr>
          <p:cNvPr id="8" name="Rectangle 7"/>
          <p:cNvSpPr/>
          <p:nvPr/>
        </p:nvSpPr>
        <p:spPr>
          <a:xfrm>
            <a:off x="323528" y="2123271"/>
            <a:ext cx="8712968" cy="2139047"/>
          </a:xfrm>
          <a:prstGeom prst="rect">
            <a:avLst/>
          </a:prstGeom>
        </p:spPr>
        <p:txBody>
          <a:bodyPr wrap="square">
            <a:spAutoFit/>
          </a:bodyPr>
          <a:lstStyle/>
          <a:p>
            <a:pPr marL="0" indent="0">
              <a:spcAft>
                <a:spcPts val="1000"/>
              </a:spcAft>
              <a:buNone/>
            </a:pPr>
            <a:r>
              <a:rPr lang="en-AU" sz="2700" dirty="0" smtClean="0">
                <a:solidFill>
                  <a:schemeClr val="tx1"/>
                </a:solidFill>
              </a:rPr>
              <a:t>Helps La Vie reach </a:t>
            </a:r>
            <a:r>
              <a:rPr lang="en-AU" sz="2700" dirty="0">
                <a:solidFill>
                  <a:schemeClr val="tx1"/>
                </a:solidFill>
              </a:rPr>
              <a:t>several different target markets</a:t>
            </a:r>
          </a:p>
          <a:p>
            <a:pPr lvl="1">
              <a:spcAft>
                <a:spcPts val="1000"/>
              </a:spcAft>
              <a:buFontTx/>
              <a:buChar char="-"/>
            </a:pPr>
            <a:r>
              <a:rPr lang="en-AU" sz="2700" dirty="0" smtClean="0">
                <a:solidFill>
                  <a:schemeClr val="tx1"/>
                </a:solidFill>
              </a:rPr>
              <a:t> Families</a:t>
            </a:r>
            <a:r>
              <a:rPr lang="en-AU" sz="2700" dirty="0">
                <a:solidFill>
                  <a:schemeClr val="tx1"/>
                </a:solidFill>
              </a:rPr>
              <a:t>, hotels, universities, businesses, </a:t>
            </a:r>
            <a:r>
              <a:rPr lang="en-AU" sz="2700" dirty="0" smtClean="0">
                <a:solidFill>
                  <a:schemeClr val="tx1"/>
                </a:solidFill>
              </a:rPr>
              <a:t>etc. </a:t>
            </a:r>
            <a:endParaRPr lang="en-AU" sz="2700" dirty="0">
              <a:solidFill>
                <a:schemeClr val="tx1"/>
              </a:solidFill>
            </a:endParaRPr>
          </a:p>
          <a:p>
            <a:pPr lvl="1">
              <a:spcAft>
                <a:spcPts val="1000"/>
              </a:spcAft>
              <a:buFontTx/>
              <a:buChar char="-"/>
            </a:pPr>
            <a:r>
              <a:rPr lang="en-AU" sz="2700" dirty="0" smtClean="0">
                <a:solidFill>
                  <a:schemeClr val="tx1"/>
                </a:solidFill>
              </a:rPr>
              <a:t> Different offers (bottle sizes) </a:t>
            </a:r>
            <a:r>
              <a:rPr lang="en-AU" sz="2700" dirty="0">
                <a:solidFill>
                  <a:schemeClr val="tx1"/>
                </a:solidFill>
              </a:rPr>
              <a:t>to reach </a:t>
            </a:r>
            <a:r>
              <a:rPr lang="en-AU" sz="2700" dirty="0" smtClean="0">
                <a:solidFill>
                  <a:schemeClr val="tx1"/>
                </a:solidFill>
              </a:rPr>
              <a:t>different    </a:t>
            </a:r>
          </a:p>
          <a:p>
            <a:pPr lvl="1">
              <a:spcAft>
                <a:spcPts val="1000"/>
              </a:spcAft>
            </a:pPr>
            <a:r>
              <a:rPr lang="en-AU" sz="2700" dirty="0" smtClean="0">
                <a:solidFill>
                  <a:schemeClr val="tx1"/>
                </a:solidFill>
              </a:rPr>
              <a:t>  segments to increase profits </a:t>
            </a:r>
            <a:endParaRPr lang="en-US" sz="2700" dirty="0">
              <a:solidFill>
                <a:schemeClr val="tx1"/>
              </a:solidFill>
            </a:endParaRPr>
          </a:p>
        </p:txBody>
      </p:sp>
      <p:pic>
        <p:nvPicPr>
          <p:cNvPr id="17" name="Picture 14" descr="http://www.laviewater.com/images/congty_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01078"/>
            <a:ext cx="476250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hoangtranco.com/images/product/1240629228_Douong-waterLavieBinh19l%5b1%5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569" y="4559573"/>
            <a:ext cx="1922903" cy="17879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t1.gstatic.com/images?q=tbn:ANd9GcQL5--j5uDa1qWorh-F12q22ADtzSfY7YQiO5EVo6HiGFtktZSGgw"/>
          <p:cNvPicPr>
            <a:picLocks noChangeAspect="1" noChangeArrowheads="1"/>
          </p:cNvPicPr>
          <p:nvPr/>
        </p:nvPicPr>
        <p:blipFill rotWithShape="1">
          <a:blip r:embed="rId5">
            <a:extLst>
              <a:ext uri="{28A0092B-C50C-407E-A947-70E740481C1C}">
                <a14:useLocalDpi xmlns:a14="http://schemas.microsoft.com/office/drawing/2010/main" val="0"/>
              </a:ext>
            </a:extLst>
          </a:blip>
          <a:srcRect l="20826" t="6469" r="18566" b="5073"/>
          <a:stretch/>
        </p:blipFill>
        <p:spPr bwMode="auto">
          <a:xfrm>
            <a:off x="6015126" y="5431345"/>
            <a:ext cx="357074" cy="7831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www.laviewater.com/images/congty_05.jpg"/>
          <p:cNvPicPr>
            <a:picLocks noChangeAspect="1" noChangeArrowheads="1"/>
          </p:cNvPicPr>
          <p:nvPr/>
        </p:nvPicPr>
        <p:blipFill rotWithShape="1">
          <a:blip r:embed="rId6">
            <a:extLst>
              <a:ext uri="{28A0092B-C50C-407E-A947-70E740481C1C}">
                <a14:useLocalDpi xmlns:a14="http://schemas.microsoft.com/office/drawing/2010/main" val="0"/>
              </a:ext>
            </a:extLst>
          </a:blip>
          <a:srcRect l="26240" t="5651" r="20583" b="5787"/>
          <a:stretch/>
        </p:blipFill>
        <p:spPr bwMode="auto">
          <a:xfrm>
            <a:off x="6621776" y="5161461"/>
            <a:ext cx="398496" cy="106265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1763688" y="6224424"/>
            <a:ext cx="2327881" cy="246221"/>
          </a:xfrm>
          <a:prstGeom prst="rect">
            <a:avLst/>
          </a:prstGeom>
        </p:spPr>
        <p:txBody>
          <a:bodyPr wrap="none">
            <a:spAutoFit/>
          </a:bodyPr>
          <a:lstStyle/>
          <a:p>
            <a:r>
              <a:rPr lang="en-AU" dirty="0">
                <a:solidFill>
                  <a:schemeClr val="tx1"/>
                </a:solidFill>
              </a:rPr>
              <a:t>http://www.laviewater.com/congty.htm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 – Possible answer to part 2</a:t>
            </a:r>
            <a:endParaRPr lang="en-AU"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13</a:t>
            </a:fld>
            <a:endParaRPr lang="en-US"/>
          </a:p>
        </p:txBody>
      </p:sp>
      <p:sp>
        <p:nvSpPr>
          <p:cNvPr id="7" name="Rectangle 6"/>
          <p:cNvSpPr/>
          <p:nvPr/>
        </p:nvSpPr>
        <p:spPr>
          <a:xfrm>
            <a:off x="323528" y="908720"/>
            <a:ext cx="8496944" cy="4401205"/>
          </a:xfrm>
          <a:prstGeom prst="rect">
            <a:avLst/>
          </a:prstGeom>
        </p:spPr>
        <p:txBody>
          <a:bodyPr wrap="square">
            <a:spAutoFit/>
          </a:bodyPr>
          <a:lstStyle/>
          <a:p>
            <a:pPr>
              <a:buNone/>
            </a:pPr>
            <a:r>
              <a:rPr lang="en-AU" sz="2800" dirty="0" smtClean="0">
                <a:solidFill>
                  <a:schemeClr val="tx1"/>
                </a:solidFill>
              </a:rPr>
              <a:t>“La Vie utilizes multichannel distribution so it can reach different target markets and increase sales/profits. Its customers are individuals, families, offices, universities and so on. It uses different offers and channels to reach these different customers. For example, the 500 mL bottle is sold in sports centres and is suitable for athletes. The 19 litter bottle is perfect for offices and can be ordered from La Vie distribution centres. Multichannel distribution helps La Vie reach these various target markets.”     </a:t>
            </a:r>
          </a:p>
        </p:txBody>
      </p:sp>
    </p:spTree>
    <p:custDataLst>
      <p:tags r:id="rId1"/>
    </p:custDataLst>
    <p:extLst>
      <p:ext uri="{BB962C8B-B14F-4D97-AF65-F5344CB8AC3E}">
        <p14:creationId xmlns:p14="http://schemas.microsoft.com/office/powerpoint/2010/main" val="222268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14</a:t>
            </a:fld>
            <a:endParaRPr lang="en-US"/>
          </a:p>
        </p:txBody>
      </p:sp>
      <p:sp>
        <p:nvSpPr>
          <p:cNvPr id="7" name="Title 1"/>
          <p:cNvSpPr>
            <a:spLocks noGrp="1"/>
          </p:cNvSpPr>
          <p:nvPr>
            <p:ph type="title"/>
          </p:nvPr>
        </p:nvSpPr>
        <p:spPr/>
        <p:txBody>
          <a:bodyPr/>
          <a:lstStyle/>
          <a:p>
            <a:r>
              <a:rPr lang="en-AU" dirty="0" smtClean="0"/>
              <a:t>Question #1 – Possible answer to part 3 </a:t>
            </a:r>
            <a:endParaRPr lang="en-US" dirty="0"/>
          </a:p>
        </p:txBody>
      </p:sp>
      <p:sp>
        <p:nvSpPr>
          <p:cNvPr id="8" name="Content Placeholder 2"/>
          <p:cNvSpPr>
            <a:spLocks noGrp="1"/>
          </p:cNvSpPr>
          <p:nvPr>
            <p:ph idx="1"/>
          </p:nvPr>
        </p:nvSpPr>
        <p:spPr>
          <a:xfrm>
            <a:off x="381000" y="980729"/>
            <a:ext cx="8229600" cy="2160240"/>
          </a:xfrm>
        </p:spPr>
        <p:txBody>
          <a:bodyPr/>
          <a:lstStyle/>
          <a:p>
            <a:pPr>
              <a:buNone/>
            </a:pPr>
            <a:r>
              <a:rPr lang="en-AU" sz="2700" kern="1200" dirty="0" smtClean="0">
                <a:solidFill>
                  <a:srgbClr val="00B050"/>
                </a:solidFill>
                <a:latin typeface="+mj-lt"/>
                <a:ea typeface="Calibri"/>
                <a:cs typeface="Arial" charset="0"/>
              </a:rPr>
              <a:t>Discuss </a:t>
            </a:r>
            <a:r>
              <a:rPr lang="en-AU" sz="2700" kern="1200" dirty="0">
                <a:solidFill>
                  <a:srgbClr val="00B050"/>
                </a:solidFill>
                <a:latin typeface="+mj-lt"/>
                <a:ea typeface="Calibri"/>
                <a:cs typeface="Arial" charset="0"/>
              </a:rPr>
              <a:t>the benefits and limitations </a:t>
            </a:r>
            <a:r>
              <a:rPr lang="en-AU" sz="2700" kern="1200" dirty="0">
                <a:solidFill>
                  <a:srgbClr val="000000"/>
                </a:solidFill>
                <a:latin typeface="+mj-lt"/>
                <a:ea typeface="Calibri"/>
                <a:cs typeface="Arial" charset="0"/>
              </a:rPr>
              <a:t>of this particular </a:t>
            </a:r>
            <a:r>
              <a:rPr lang="en-AU" sz="2700" kern="1200" dirty="0">
                <a:solidFill>
                  <a:srgbClr val="7030A0"/>
                </a:solidFill>
                <a:latin typeface="+mj-lt"/>
                <a:ea typeface="Calibri"/>
                <a:cs typeface="Arial" charset="0"/>
              </a:rPr>
              <a:t>distribution strategy</a:t>
            </a:r>
            <a:r>
              <a:rPr lang="en-AU" sz="2700" kern="1200" dirty="0">
                <a:solidFill>
                  <a:srgbClr val="000000"/>
                </a:solidFill>
                <a:latin typeface="+mj-lt"/>
                <a:ea typeface="Calibri"/>
                <a:cs typeface="Arial" charset="0"/>
              </a:rPr>
              <a:t>. </a:t>
            </a:r>
            <a:endParaRPr lang="en-AU" sz="2700" kern="1200" dirty="0" smtClean="0">
              <a:solidFill>
                <a:srgbClr val="000000"/>
              </a:solidFill>
              <a:latin typeface="+mj-lt"/>
              <a:ea typeface="Calibri"/>
              <a:cs typeface="Arial" charset="0"/>
            </a:endParaRPr>
          </a:p>
          <a:p>
            <a:pPr>
              <a:buNone/>
            </a:pPr>
            <a:r>
              <a:rPr lang="en-AU" sz="2700" dirty="0" smtClean="0">
                <a:solidFill>
                  <a:srgbClr val="00B050"/>
                </a:solidFill>
              </a:rPr>
              <a:t>Benefits (+)</a:t>
            </a:r>
          </a:p>
          <a:p>
            <a:pPr lvl="1">
              <a:buFontTx/>
              <a:buChar char="-"/>
            </a:pPr>
            <a:r>
              <a:rPr lang="en-AU" sz="2700" dirty="0" smtClean="0"/>
              <a:t> Gain </a:t>
            </a:r>
            <a:r>
              <a:rPr lang="en-AU" sz="2700" dirty="0"/>
              <a:t>opportunities to tailor products and services to specific needs of diverse customer segments</a:t>
            </a:r>
          </a:p>
          <a:p>
            <a:pPr lvl="1">
              <a:buFontTx/>
              <a:buChar char="-"/>
            </a:pPr>
            <a:r>
              <a:rPr lang="en-AU" sz="2700" dirty="0" smtClean="0"/>
              <a:t> Expand sales and market coverage</a:t>
            </a:r>
          </a:p>
          <a:p>
            <a:pPr marL="0" indent="0">
              <a:buNone/>
            </a:pPr>
            <a:r>
              <a:rPr lang="en-AU" sz="2700" dirty="0" smtClean="0">
                <a:solidFill>
                  <a:srgbClr val="00B050"/>
                </a:solidFill>
              </a:rPr>
              <a:t>Limitations (-)</a:t>
            </a:r>
          </a:p>
          <a:p>
            <a:pPr lvl="1">
              <a:buFontTx/>
              <a:buChar char="-"/>
            </a:pPr>
            <a:r>
              <a:rPr lang="en-AU" sz="2700" dirty="0" smtClean="0"/>
              <a:t> Hard to control</a:t>
            </a:r>
          </a:p>
          <a:p>
            <a:pPr lvl="1">
              <a:buFontTx/>
              <a:buChar char="-"/>
            </a:pPr>
            <a:r>
              <a:rPr lang="en-AU" sz="2700" dirty="0" smtClean="0"/>
              <a:t> Possible conflicts as channels compete for customers and sales </a:t>
            </a:r>
            <a:endParaRPr lang="en-US" sz="27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15</a:t>
            </a:fld>
            <a:endParaRPr lang="en-US"/>
          </a:p>
        </p:txBody>
      </p:sp>
      <p:sp>
        <p:nvSpPr>
          <p:cNvPr id="7" name="Title 1"/>
          <p:cNvSpPr>
            <a:spLocks noGrp="1"/>
          </p:cNvSpPr>
          <p:nvPr>
            <p:ph type="title"/>
          </p:nvPr>
        </p:nvSpPr>
        <p:spPr>
          <a:xfrm>
            <a:off x="381000" y="274638"/>
            <a:ext cx="8229600" cy="922337"/>
          </a:xfrm>
        </p:spPr>
        <p:txBody>
          <a:bodyPr/>
          <a:lstStyle/>
          <a:p>
            <a:r>
              <a:rPr lang="en-AU" dirty="0" smtClean="0"/>
              <a:t>Question #1 – Possible answer to part 3 </a:t>
            </a:r>
            <a:endParaRPr lang="en-US" dirty="0"/>
          </a:p>
        </p:txBody>
      </p:sp>
      <p:sp>
        <p:nvSpPr>
          <p:cNvPr id="8" name="Rectangle 7"/>
          <p:cNvSpPr/>
          <p:nvPr/>
        </p:nvSpPr>
        <p:spPr>
          <a:xfrm>
            <a:off x="251520" y="980728"/>
            <a:ext cx="8712968" cy="5093702"/>
          </a:xfrm>
          <a:prstGeom prst="rect">
            <a:avLst/>
          </a:prstGeom>
        </p:spPr>
        <p:txBody>
          <a:bodyPr wrap="square">
            <a:spAutoFit/>
          </a:bodyPr>
          <a:lstStyle/>
          <a:p>
            <a:pPr>
              <a:buNone/>
            </a:pPr>
            <a:r>
              <a:rPr lang="en-AU" sz="2500" dirty="0" smtClean="0">
                <a:solidFill>
                  <a:schemeClr val="tx1"/>
                </a:solidFill>
              </a:rPr>
              <a:t>“There are several benefits to using multichannel distribution. Firstly, the firm can </a:t>
            </a:r>
            <a:r>
              <a:rPr lang="en-AU" sz="2500" dirty="0">
                <a:solidFill>
                  <a:schemeClr val="tx1"/>
                </a:solidFill>
              </a:rPr>
              <a:t>meet customer needs better. The firm can design products and services to meet the needs of specific customer segments. </a:t>
            </a:r>
            <a:r>
              <a:rPr lang="en-AU" sz="2500" dirty="0" smtClean="0">
                <a:solidFill>
                  <a:schemeClr val="tx1"/>
                </a:solidFill>
              </a:rPr>
              <a:t>Secondly, the firm can increase sales and market coverage because it reaches more customer segments and tailor makes (v) products/services to meet their needs. </a:t>
            </a:r>
          </a:p>
          <a:p>
            <a:pPr>
              <a:buNone/>
            </a:pPr>
            <a:endParaRPr lang="en-AU" sz="2500" dirty="0">
              <a:solidFill>
                <a:schemeClr val="tx1"/>
              </a:solidFill>
            </a:endParaRPr>
          </a:p>
          <a:p>
            <a:pPr>
              <a:buNone/>
            </a:pPr>
            <a:r>
              <a:rPr lang="en-AU" sz="2500" dirty="0" smtClean="0">
                <a:solidFill>
                  <a:schemeClr val="tx1"/>
                </a:solidFill>
              </a:rPr>
              <a:t>While there are benefits to using multichannel distribution, there are also some limitations. First, it can be hard to control all the channels. In addition, channels are competing for customers and sales and so conflicts might develop among channel members.”  </a:t>
            </a:r>
          </a:p>
        </p:txBody>
      </p:sp>
    </p:spTree>
    <p:custDataLst>
      <p:tags r:id="rId1"/>
    </p:custDataLst>
    <p:extLst>
      <p:ext uri="{BB962C8B-B14F-4D97-AF65-F5344CB8AC3E}">
        <p14:creationId xmlns:p14="http://schemas.microsoft.com/office/powerpoint/2010/main" val="2039431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8640"/>
            <a:ext cx="8229600" cy="922337"/>
          </a:xfrm>
        </p:spPr>
        <p:txBody>
          <a:bodyPr/>
          <a:lstStyle/>
          <a:p>
            <a:r>
              <a:rPr lang="en-AU" dirty="0" smtClean="0"/>
              <a:t>Question 1 – Possible answer to part 4 (there are many)</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16</a:t>
            </a:fld>
            <a:endParaRPr lang="en-US"/>
          </a:p>
        </p:txBody>
      </p:sp>
      <p:sp>
        <p:nvSpPr>
          <p:cNvPr id="7" name="Content Placeholder 2"/>
          <p:cNvSpPr>
            <a:spLocks noGrp="1"/>
          </p:cNvSpPr>
          <p:nvPr>
            <p:ph idx="1"/>
          </p:nvPr>
        </p:nvSpPr>
        <p:spPr>
          <a:xfrm>
            <a:off x="341276" y="660264"/>
            <a:ext cx="8568952" cy="3056768"/>
          </a:xfrm>
        </p:spPr>
        <p:txBody>
          <a:bodyPr/>
          <a:lstStyle/>
          <a:p>
            <a:pPr>
              <a:buNone/>
            </a:pPr>
            <a:r>
              <a:rPr lang="en-AU" sz="2400" kern="1200" dirty="0">
                <a:solidFill>
                  <a:srgbClr val="00B050"/>
                </a:solidFill>
                <a:latin typeface="+mj-lt"/>
                <a:ea typeface="Calibri"/>
                <a:cs typeface="Arial" charset="0"/>
              </a:rPr>
              <a:t>Provide an example </a:t>
            </a:r>
            <a:r>
              <a:rPr lang="en-AU" sz="2400" kern="1200" dirty="0">
                <a:solidFill>
                  <a:srgbClr val="000000"/>
                </a:solidFill>
                <a:latin typeface="+mj-lt"/>
                <a:ea typeface="Calibri"/>
                <a:cs typeface="Arial" charset="0"/>
              </a:rPr>
              <a:t>of </a:t>
            </a:r>
            <a:r>
              <a:rPr lang="en-AU" sz="2400" kern="1200" dirty="0">
                <a:solidFill>
                  <a:srgbClr val="7030A0"/>
                </a:solidFill>
                <a:latin typeface="+mj-lt"/>
                <a:ea typeface="Calibri"/>
                <a:cs typeface="Arial" charset="0"/>
              </a:rPr>
              <a:t>another company </a:t>
            </a:r>
            <a:r>
              <a:rPr lang="en-AU" sz="2400" kern="1200" dirty="0">
                <a:solidFill>
                  <a:srgbClr val="000000"/>
                </a:solidFill>
                <a:latin typeface="+mj-lt"/>
                <a:ea typeface="Calibri"/>
                <a:cs typeface="Arial" charset="0"/>
              </a:rPr>
              <a:t>that successfully </a:t>
            </a:r>
            <a:r>
              <a:rPr lang="en-AU" sz="2400" kern="1200" dirty="0" smtClean="0">
                <a:solidFill>
                  <a:srgbClr val="000000"/>
                </a:solidFill>
                <a:latin typeface="+mj-lt"/>
                <a:ea typeface="Calibri"/>
                <a:cs typeface="Arial" charset="0"/>
              </a:rPr>
              <a:t>uses the </a:t>
            </a:r>
            <a:r>
              <a:rPr lang="en-AU" sz="2400" kern="1200" dirty="0">
                <a:solidFill>
                  <a:srgbClr val="7030A0"/>
                </a:solidFill>
                <a:latin typeface="+mj-lt"/>
                <a:ea typeface="Calibri"/>
                <a:cs typeface="Arial" charset="0"/>
              </a:rPr>
              <a:t>same </a:t>
            </a:r>
            <a:r>
              <a:rPr lang="en-AU" sz="2400" kern="1200" dirty="0" smtClean="0">
                <a:solidFill>
                  <a:srgbClr val="7030A0"/>
                </a:solidFill>
                <a:latin typeface="+mj-lt"/>
                <a:ea typeface="Calibri"/>
                <a:cs typeface="Arial" charset="0"/>
              </a:rPr>
              <a:t>distribution strategy </a:t>
            </a:r>
            <a:r>
              <a:rPr lang="en-AU" sz="2400" kern="1200" dirty="0">
                <a:solidFill>
                  <a:srgbClr val="000000"/>
                </a:solidFill>
                <a:latin typeface="+mj-lt"/>
                <a:ea typeface="Calibri"/>
                <a:cs typeface="Arial" charset="0"/>
              </a:rPr>
              <a:t>as La </a:t>
            </a:r>
            <a:r>
              <a:rPr lang="en-AU" sz="2400" kern="1200" dirty="0" smtClean="0">
                <a:solidFill>
                  <a:srgbClr val="000000"/>
                </a:solidFill>
                <a:latin typeface="+mj-lt"/>
                <a:ea typeface="Calibri"/>
                <a:cs typeface="Arial" charset="0"/>
              </a:rPr>
              <a:t>Vie. </a:t>
            </a:r>
          </a:p>
          <a:p>
            <a:pPr>
              <a:buNone/>
            </a:pPr>
            <a:r>
              <a:rPr lang="en-AU" sz="2000" b="1" kern="1200" dirty="0" smtClean="0">
                <a:solidFill>
                  <a:srgbClr val="000000"/>
                </a:solidFill>
                <a:latin typeface="+mj-lt"/>
                <a:ea typeface="Calibri"/>
                <a:cs typeface="Arial" charset="0"/>
              </a:rPr>
              <a:t>HP</a:t>
            </a:r>
            <a:r>
              <a:rPr lang="en-AU" sz="2000" kern="1200" dirty="0" smtClean="0">
                <a:solidFill>
                  <a:srgbClr val="000000"/>
                </a:solidFill>
                <a:latin typeface="+mj-lt"/>
                <a:ea typeface="Calibri"/>
                <a:cs typeface="Arial" charset="0"/>
              </a:rPr>
              <a:t> – pg. 314</a:t>
            </a:r>
            <a:endParaRPr lang="en-AU" sz="2000" dirty="0" smtClean="0"/>
          </a:p>
          <a:p>
            <a:pPr>
              <a:buNone/>
            </a:pPr>
            <a:r>
              <a:rPr lang="en-AU" sz="2000" b="1" dirty="0" smtClean="0"/>
              <a:t>Customers		Channels</a:t>
            </a:r>
          </a:p>
          <a:p>
            <a:pPr>
              <a:buNone/>
            </a:pPr>
            <a:r>
              <a:rPr lang="en-AU" sz="2000" dirty="0" smtClean="0"/>
              <a:t>Home office buyers	Specialty computer stores &amp; large retailers 	</a:t>
            </a:r>
          </a:p>
          <a:p>
            <a:pPr>
              <a:buNone/>
            </a:pPr>
            <a:r>
              <a:rPr lang="en-AU" sz="2000" dirty="0" smtClean="0"/>
              <a:t>Businesses		Phone or online</a:t>
            </a:r>
          </a:p>
          <a:p>
            <a:pPr>
              <a:buNone/>
            </a:pPr>
            <a:r>
              <a:rPr lang="en-AU" sz="2000" dirty="0" smtClean="0"/>
              <a:t>Government 		Phone or online </a:t>
            </a:r>
            <a:endParaRPr lang="en-AU" sz="2400" dirty="0" smtClean="0"/>
          </a:p>
        </p:txBody>
      </p:sp>
      <p:pic>
        <p:nvPicPr>
          <p:cNvPr id="16386" name="Picture 2" descr="http://www.cmswire.com/images/hp-logo.png"/>
          <p:cNvPicPr>
            <a:picLocks noChangeAspect="1" noChangeArrowheads="1"/>
          </p:cNvPicPr>
          <p:nvPr/>
        </p:nvPicPr>
        <p:blipFill>
          <a:blip r:embed="rId3"/>
          <a:srcRect/>
          <a:stretch>
            <a:fillRect/>
          </a:stretch>
        </p:blipFill>
        <p:spPr bwMode="auto">
          <a:xfrm>
            <a:off x="7164288" y="1196751"/>
            <a:ext cx="1440160" cy="1170319"/>
          </a:xfrm>
          <a:prstGeom prst="rect">
            <a:avLst/>
          </a:prstGeom>
          <a:noFill/>
        </p:spPr>
      </p:pic>
      <p:sp>
        <p:nvSpPr>
          <p:cNvPr id="9" name="Content Placeholder 2"/>
          <p:cNvSpPr txBox="1">
            <a:spLocks/>
          </p:cNvSpPr>
          <p:nvPr/>
        </p:nvSpPr>
        <p:spPr bwMode="auto">
          <a:xfrm>
            <a:off x="30547" y="3933056"/>
            <a:ext cx="903649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50000"/>
              </a:spcBef>
              <a:spcAft>
                <a:spcPct val="0"/>
              </a:spcAft>
              <a:buClr>
                <a:srgbClr val="887E6E"/>
              </a:buClr>
              <a:buChar char="•"/>
              <a:defRPr>
                <a:solidFill>
                  <a:schemeClr val="tx1"/>
                </a:solidFill>
                <a:latin typeface="+mn-lt"/>
                <a:ea typeface="+mn-ea"/>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mn-ea"/>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5pPr>
            <a:lvl6pPr marL="18478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6pPr>
            <a:lvl7pPr marL="23050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7pPr>
            <a:lvl8pPr marL="27622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8pPr>
            <a:lvl9pPr marL="32194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9pPr>
          </a:lstStyle>
          <a:p>
            <a:pPr marL="0" indent="0">
              <a:buFontTx/>
              <a:buNone/>
            </a:pPr>
            <a:r>
              <a:rPr lang="en-AU" sz="2000" dirty="0" smtClean="0"/>
              <a:t>“There are other firms that employ multichannel distribution. For example, HP utilizes multichannel distribution with its products. HP has many different customers, from home office buyers to large corporations to governments. It uses different channels to reach the different targets. For example, customers can buy HP products from large retailers or from speciality computer stores. To reach large corporations, HP encourages them to call them directly by phone or to order using its website. HP tries to meet the needs of its customers by distributing its products through various means (n).”  </a:t>
            </a:r>
            <a:endParaRPr lang="en-AU" sz="2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 – Possible final answer</a:t>
            </a:r>
            <a:endParaRPr lang="en-AU"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17</a:t>
            </a:fld>
            <a:endParaRPr lang="en-US"/>
          </a:p>
        </p:txBody>
      </p:sp>
      <p:sp>
        <p:nvSpPr>
          <p:cNvPr id="7" name="Rectangle 6"/>
          <p:cNvSpPr/>
          <p:nvPr/>
        </p:nvSpPr>
        <p:spPr>
          <a:xfrm>
            <a:off x="179512" y="749017"/>
            <a:ext cx="8856984" cy="5693866"/>
          </a:xfrm>
          <a:prstGeom prst="rect">
            <a:avLst/>
          </a:prstGeom>
        </p:spPr>
        <p:txBody>
          <a:bodyPr wrap="square">
            <a:spAutoFit/>
          </a:bodyPr>
          <a:lstStyle/>
          <a:p>
            <a:pPr marL="0" indent="0">
              <a:buNone/>
            </a:pPr>
            <a:r>
              <a:rPr lang="en-AU" sz="1400" dirty="0">
                <a:solidFill>
                  <a:schemeClr val="tx1"/>
                </a:solidFill>
              </a:rPr>
              <a:t>La Vie is using a multichannel distribution system. In a multichannel distribution system, a firm uses two or more marketing channels. </a:t>
            </a:r>
            <a:r>
              <a:rPr lang="en-AU" sz="1400" dirty="0" smtClean="0">
                <a:solidFill>
                  <a:schemeClr val="tx1"/>
                </a:solidFill>
              </a:rPr>
              <a:t>It uses different marketing channels to meet one or more customer segments. La </a:t>
            </a:r>
            <a:r>
              <a:rPr lang="en-AU" sz="1400" dirty="0">
                <a:solidFill>
                  <a:schemeClr val="tx1"/>
                </a:solidFill>
              </a:rPr>
              <a:t>Vie’s customers can buy La Vie bottled water from small grocery stores, hospitals, and distribution centres. It uses multiple distribution channels so it can reach one or more customer segments</a:t>
            </a:r>
            <a:r>
              <a:rPr lang="en-AU" sz="1400" dirty="0" smtClean="0">
                <a:solidFill>
                  <a:schemeClr val="tx1"/>
                </a:solidFill>
              </a:rPr>
              <a:t>.</a:t>
            </a:r>
          </a:p>
          <a:p>
            <a:pPr marL="0" indent="0">
              <a:buNone/>
            </a:pPr>
            <a:endParaRPr lang="en-AU" sz="1400" dirty="0">
              <a:solidFill>
                <a:schemeClr val="tx1"/>
              </a:solidFill>
            </a:endParaRPr>
          </a:p>
          <a:p>
            <a:pPr marL="0" indent="0">
              <a:buNone/>
            </a:pPr>
            <a:r>
              <a:rPr lang="en-AU" sz="1400" dirty="0">
                <a:solidFill>
                  <a:schemeClr val="tx1"/>
                </a:solidFill>
              </a:rPr>
              <a:t>La Vie utilizes multichannel distribution so it can reach different target markets. Its customers are individuals, families, offices, universities and so on. It uses different offers and channels to reach these different customers. For example, the 500 mL bottle is sold in sports centres and is suitable for athletes. The 19 litter bottle is perfect for offices and can be ordered from La Vie distribution centres. Multichannel distribution helps La Vie reach these various target markets. </a:t>
            </a:r>
            <a:endParaRPr lang="en-AU" sz="1400" dirty="0" smtClean="0">
              <a:solidFill>
                <a:schemeClr val="tx1"/>
              </a:solidFill>
            </a:endParaRPr>
          </a:p>
          <a:p>
            <a:pPr marL="0" indent="0">
              <a:buNone/>
            </a:pPr>
            <a:endParaRPr lang="en-AU" sz="1400" dirty="0">
              <a:solidFill>
                <a:schemeClr val="tx1"/>
              </a:solidFill>
            </a:endParaRPr>
          </a:p>
          <a:p>
            <a:pPr marL="0" indent="0">
              <a:buNone/>
            </a:pPr>
            <a:r>
              <a:rPr lang="en-AU" sz="1400" dirty="0">
                <a:solidFill>
                  <a:schemeClr val="tx1"/>
                </a:solidFill>
              </a:rPr>
              <a:t>There are several benefits to using multichannel distribution. Firstly, the firm can meet customer needs better. The firm can design products and services to meet the needs of specific customer segments. Secondly, the firm can increase sales and market coverage because it reaches more customer segments and tailor makes products/services to meet their needs. </a:t>
            </a:r>
            <a:endParaRPr lang="en-AU" sz="1400" dirty="0" smtClean="0">
              <a:solidFill>
                <a:schemeClr val="tx1"/>
              </a:solidFill>
            </a:endParaRPr>
          </a:p>
          <a:p>
            <a:pPr marL="0" indent="0">
              <a:buNone/>
            </a:pPr>
            <a:endParaRPr lang="en-AU" sz="1400" dirty="0">
              <a:solidFill>
                <a:schemeClr val="tx1"/>
              </a:solidFill>
            </a:endParaRPr>
          </a:p>
          <a:p>
            <a:pPr marL="0" indent="0">
              <a:buNone/>
            </a:pPr>
            <a:r>
              <a:rPr lang="en-AU" sz="1400" dirty="0" smtClean="0">
                <a:solidFill>
                  <a:schemeClr val="tx1"/>
                </a:solidFill>
              </a:rPr>
              <a:t>While </a:t>
            </a:r>
            <a:r>
              <a:rPr lang="en-AU" sz="1400" dirty="0">
                <a:solidFill>
                  <a:schemeClr val="tx1"/>
                </a:solidFill>
              </a:rPr>
              <a:t>there are benefits to using multichannel distribution, there are also some limitations. First, it can be hard to control all the channels. In addition, channels are competing for customers and sales and so conflicts might develop.</a:t>
            </a:r>
            <a:endParaRPr lang="en-US" sz="1400" dirty="0">
              <a:solidFill>
                <a:schemeClr val="tx1"/>
              </a:solidFill>
            </a:endParaRPr>
          </a:p>
          <a:p>
            <a:pPr marL="0" indent="0">
              <a:buNone/>
            </a:pPr>
            <a:endParaRPr lang="en-AU" sz="1400" dirty="0" smtClean="0">
              <a:solidFill>
                <a:schemeClr val="tx1"/>
              </a:solidFill>
            </a:endParaRPr>
          </a:p>
          <a:p>
            <a:pPr marL="0" indent="0">
              <a:buNone/>
            </a:pPr>
            <a:r>
              <a:rPr lang="en-AU" sz="1400" dirty="0" smtClean="0">
                <a:solidFill>
                  <a:schemeClr val="tx1"/>
                </a:solidFill>
              </a:rPr>
              <a:t>There </a:t>
            </a:r>
            <a:r>
              <a:rPr lang="en-AU" sz="1400" dirty="0">
                <a:solidFill>
                  <a:schemeClr val="tx1"/>
                </a:solidFill>
              </a:rPr>
              <a:t>are other firms that employ multichannel distribution. For example, HP utilizes multichannel distribution with its products. HP has many different customers, from home office buyers to large corporations to governments. It uses different channels to reach the different targets. For example, customers can buy HP products from large retailers or from speciality computer stores. To reach large corporations, HP encourages them to call them directly or to order using its website. HP tries to meet the needs of its customers by distributing its products through various means (n).”  </a:t>
            </a:r>
          </a:p>
        </p:txBody>
      </p:sp>
    </p:spTree>
    <p:custDataLst>
      <p:tags r:id="rId1"/>
    </p:custDataLst>
    <p:extLst>
      <p:ext uri="{BB962C8B-B14F-4D97-AF65-F5344CB8AC3E}">
        <p14:creationId xmlns:p14="http://schemas.microsoft.com/office/powerpoint/2010/main" val="2229425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2</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18</a:t>
            </a:fld>
            <a:endParaRPr lang="en-US"/>
          </a:p>
        </p:txBody>
      </p:sp>
      <p:sp>
        <p:nvSpPr>
          <p:cNvPr id="7" name="Rectangle 3"/>
          <p:cNvSpPr txBox="1">
            <a:spLocks noChangeArrowheads="1"/>
          </p:cNvSpPr>
          <p:nvPr/>
        </p:nvSpPr>
        <p:spPr bwMode="auto">
          <a:xfrm>
            <a:off x="381000" y="836713"/>
            <a:ext cx="8229600" cy="720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180975" algn="l" defTabSz="914400" rtl="0" eaLnBrk="1" fontAlgn="base" latinLnBrk="0" hangingPunct="1">
              <a:lnSpc>
                <a:spcPct val="100000"/>
              </a:lnSpc>
              <a:spcBef>
                <a:spcPct val="50000"/>
              </a:spcBef>
              <a:spcAft>
                <a:spcPct val="0"/>
              </a:spcAft>
              <a:buClr>
                <a:srgbClr val="887E6E"/>
              </a:buClr>
              <a:buSzTx/>
              <a:buFontTx/>
              <a:buNone/>
              <a:tabLst/>
              <a:defRPr/>
            </a:pPr>
            <a:r>
              <a:rPr kumimoji="0" lang="en-AU" sz="3200" b="1" i="0" u="none" strike="noStrike" kern="0" cap="none" spc="0" normalizeH="0" baseline="0" noProof="0" dirty="0" smtClean="0">
                <a:ln>
                  <a:noFill/>
                </a:ln>
                <a:solidFill>
                  <a:schemeClr val="tx1"/>
                </a:solidFill>
                <a:effectLst/>
                <a:uLnTx/>
                <a:uFillTx/>
                <a:latin typeface="+mn-lt"/>
                <a:ea typeface="+mn-ea"/>
                <a:cs typeface="+mn-cs"/>
              </a:rPr>
              <a:t>Apply what you learned to question #2</a:t>
            </a:r>
          </a:p>
          <a:p>
            <a:pPr marL="514350" marR="0" lvl="0" indent="-514350" algn="l" defTabSz="914400" rtl="0" eaLnBrk="1" fontAlgn="base" latinLnBrk="0" hangingPunct="1">
              <a:lnSpc>
                <a:spcPct val="100000"/>
              </a:lnSpc>
              <a:spcBef>
                <a:spcPct val="50000"/>
              </a:spcBef>
              <a:spcAft>
                <a:spcPct val="0"/>
              </a:spcAft>
              <a:buClr>
                <a:srgbClr val="887E6E"/>
              </a:buClr>
              <a:buSzTx/>
              <a:buFontTx/>
              <a:buAutoNum type="arabicPeriod"/>
              <a:tabLst/>
              <a:defRPr/>
            </a:pPr>
            <a:r>
              <a:rPr lang="en-AU" sz="2800" kern="0" dirty="0">
                <a:solidFill>
                  <a:schemeClr val="tx1"/>
                </a:solidFill>
                <a:latin typeface="+mn-lt"/>
                <a:cs typeface="+mn-cs"/>
              </a:rPr>
              <a:t>U</a:t>
            </a:r>
            <a:r>
              <a:rPr lang="en-AU" sz="2800" kern="0" dirty="0" smtClean="0">
                <a:solidFill>
                  <a:schemeClr val="tx1"/>
                </a:solidFill>
                <a:latin typeface="+mn-lt"/>
                <a:cs typeface="+mn-cs"/>
              </a:rPr>
              <a:t>nderstanding questions </a:t>
            </a:r>
          </a:p>
          <a:p>
            <a:pPr marR="0" lvl="0" algn="l" defTabSz="914400" rtl="0" eaLnBrk="1" fontAlgn="base" latinLnBrk="0" hangingPunct="1">
              <a:lnSpc>
                <a:spcPct val="100000"/>
              </a:lnSpc>
              <a:spcBef>
                <a:spcPct val="50000"/>
              </a:spcBef>
              <a:spcAft>
                <a:spcPct val="0"/>
              </a:spcAft>
              <a:buClr>
                <a:srgbClr val="887E6E"/>
              </a:buClr>
              <a:buSzTx/>
              <a:tabLst/>
              <a:defRPr/>
            </a:pPr>
            <a:r>
              <a:rPr lang="en-AU" sz="2800" kern="0" dirty="0" smtClean="0">
                <a:solidFill>
                  <a:schemeClr val="tx1"/>
                </a:solidFill>
                <a:latin typeface="+mn-lt"/>
                <a:cs typeface="+mn-cs"/>
              </a:rPr>
              <a:t>	Directive and key words</a:t>
            </a:r>
          </a:p>
          <a:p>
            <a:pPr marL="514350" marR="0" lvl="0" indent="-514350" algn="l" defTabSz="914400" rtl="0" eaLnBrk="1" fontAlgn="base" latinLnBrk="0" hangingPunct="1">
              <a:lnSpc>
                <a:spcPct val="100000"/>
              </a:lnSpc>
              <a:spcBef>
                <a:spcPct val="50000"/>
              </a:spcBef>
              <a:spcAft>
                <a:spcPct val="0"/>
              </a:spcAft>
              <a:buClr>
                <a:srgbClr val="887E6E"/>
              </a:buClr>
              <a:buSzTx/>
              <a:buFontTx/>
              <a:buAutoNum type="arabicPeriod"/>
              <a:tabLst/>
              <a:defRPr/>
            </a:pPr>
            <a:r>
              <a:rPr kumimoji="0" lang="en-AU" sz="2800" i="0" u="none" strike="noStrike" kern="0" cap="none" spc="0" normalizeH="0" baseline="0" noProof="0" dirty="0" smtClean="0">
                <a:ln>
                  <a:noFill/>
                </a:ln>
                <a:solidFill>
                  <a:schemeClr val="tx1"/>
                </a:solidFill>
                <a:effectLst/>
                <a:uLnTx/>
                <a:uFillTx/>
                <a:latin typeface="+mn-lt"/>
                <a:cs typeface="+mn-cs"/>
              </a:rPr>
              <a:t>Reading </a:t>
            </a:r>
            <a:r>
              <a:rPr lang="en-AU" sz="2800" kern="0" dirty="0" smtClean="0">
                <a:solidFill>
                  <a:schemeClr val="tx1"/>
                </a:solidFill>
                <a:latin typeface="+mn-lt"/>
                <a:cs typeface="+mn-cs"/>
              </a:rPr>
              <a:t>the text effectively</a:t>
            </a:r>
          </a:p>
          <a:p>
            <a:pPr marL="514350" marR="0" lvl="0" indent="-514350" algn="l" defTabSz="914400" rtl="0" eaLnBrk="1" fontAlgn="base" latinLnBrk="0" hangingPunct="1">
              <a:lnSpc>
                <a:spcPct val="100000"/>
              </a:lnSpc>
              <a:spcBef>
                <a:spcPct val="50000"/>
              </a:spcBef>
              <a:spcAft>
                <a:spcPct val="0"/>
              </a:spcAft>
              <a:buClr>
                <a:srgbClr val="887E6E"/>
              </a:buClr>
              <a:buSzTx/>
              <a:buFontTx/>
              <a:buAutoNum type="arabicPeriod"/>
              <a:tabLst/>
              <a:defRPr/>
            </a:pPr>
            <a:r>
              <a:rPr kumimoji="0" lang="en-AU" sz="2800" i="0" u="none" strike="noStrike" kern="0" cap="none" spc="0" normalizeH="0" baseline="0" noProof="0" dirty="0" smtClean="0">
                <a:ln>
                  <a:noFill/>
                </a:ln>
                <a:solidFill>
                  <a:schemeClr val="tx1"/>
                </a:solidFill>
                <a:effectLst/>
                <a:uLnTx/>
                <a:uFillTx/>
                <a:latin typeface="+mn-lt"/>
                <a:cs typeface="+mn-cs"/>
              </a:rPr>
              <a:t>Structuring</a:t>
            </a:r>
            <a:r>
              <a:rPr kumimoji="0" lang="en-AU" sz="2800" i="0" u="none" strike="noStrike" kern="0" cap="none" spc="0" normalizeH="0" noProof="0" dirty="0" smtClean="0">
                <a:ln>
                  <a:noFill/>
                </a:ln>
                <a:solidFill>
                  <a:schemeClr val="tx1"/>
                </a:solidFill>
                <a:effectLst/>
                <a:uLnTx/>
                <a:uFillTx/>
                <a:latin typeface="+mn-lt"/>
                <a:cs typeface="+mn-cs"/>
              </a:rPr>
              <a:t> an answer </a:t>
            </a:r>
            <a:endParaRPr kumimoji="0" lang="en-AU" sz="2800" i="0" u="none" strike="noStrike" kern="0" cap="none" spc="0" normalizeH="0" baseline="0" noProof="0" dirty="0" smtClean="0">
              <a:ln>
                <a:noFill/>
              </a:ln>
              <a:solidFill>
                <a:schemeClr val="tx1"/>
              </a:solidFill>
              <a:effectLst/>
              <a:uLnTx/>
              <a:uFillTx/>
              <a:latin typeface="+mn-lt"/>
              <a:cs typeface="+mn-cs"/>
            </a:endParaRPr>
          </a:p>
          <a:p>
            <a:pPr marL="180975" marR="0" lvl="0" indent="-180975" algn="l" defTabSz="914400" rtl="0" eaLnBrk="1" fontAlgn="base" latinLnBrk="0" hangingPunct="1">
              <a:lnSpc>
                <a:spcPct val="100000"/>
              </a:lnSpc>
              <a:spcBef>
                <a:spcPct val="50000"/>
              </a:spcBef>
              <a:spcAft>
                <a:spcPct val="0"/>
              </a:spcAft>
              <a:buClr>
                <a:srgbClr val="887E6E"/>
              </a:buClr>
              <a:buSzTx/>
              <a:buFontTx/>
              <a:buNone/>
              <a:tabLst/>
              <a:defRPr/>
            </a:pPr>
            <a:endParaRPr kumimoji="0" lang="en-AU" sz="320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a:off x="179512" y="4226312"/>
            <a:ext cx="8861176" cy="1938992"/>
          </a:xfrm>
          <a:prstGeom prst="rect">
            <a:avLst/>
          </a:prstGeom>
        </p:spPr>
        <p:txBody>
          <a:bodyPr wrap="square">
            <a:spAutoFit/>
          </a:bodyPr>
          <a:lstStyle/>
          <a:p>
            <a:r>
              <a:rPr lang="en-AU" sz="3000" dirty="0" smtClean="0">
                <a:solidFill>
                  <a:schemeClr val="tx1"/>
                </a:solidFill>
              </a:rPr>
              <a:t>Recommend a marketing strategy for La Vie to attract Vietnamese consumers who do not use bottled water. What actions would you recommend La Vie to take? Justify your decision. (7.5 marks)  </a:t>
            </a:r>
            <a:endParaRPr lang="en-AU" sz="30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#2 – Understanding the Q + structure  </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19</a:t>
            </a:fld>
            <a:endParaRPr lang="en-US"/>
          </a:p>
        </p:txBody>
      </p:sp>
      <p:sp>
        <p:nvSpPr>
          <p:cNvPr id="7" name="Rectangle 6"/>
          <p:cNvSpPr/>
          <p:nvPr/>
        </p:nvSpPr>
        <p:spPr>
          <a:xfrm>
            <a:off x="251520" y="821030"/>
            <a:ext cx="8568952" cy="1815882"/>
          </a:xfrm>
          <a:prstGeom prst="rect">
            <a:avLst/>
          </a:prstGeom>
        </p:spPr>
        <p:txBody>
          <a:bodyPr wrap="square">
            <a:spAutoFit/>
          </a:bodyPr>
          <a:lstStyle/>
          <a:p>
            <a:r>
              <a:rPr lang="en-AU" sz="2800" dirty="0" smtClean="0">
                <a:solidFill>
                  <a:srgbClr val="00B050"/>
                </a:solidFill>
              </a:rPr>
              <a:t>Recommend</a:t>
            </a:r>
            <a:r>
              <a:rPr lang="en-AU" sz="2800" dirty="0" smtClean="0">
                <a:solidFill>
                  <a:schemeClr val="tx1"/>
                </a:solidFill>
              </a:rPr>
              <a:t> a </a:t>
            </a:r>
            <a:r>
              <a:rPr lang="en-AU" sz="2800" dirty="0" smtClean="0">
                <a:solidFill>
                  <a:srgbClr val="7030A0"/>
                </a:solidFill>
              </a:rPr>
              <a:t>marketing strategy </a:t>
            </a:r>
            <a:r>
              <a:rPr lang="en-AU" sz="2800" dirty="0" smtClean="0">
                <a:solidFill>
                  <a:schemeClr val="tx1"/>
                </a:solidFill>
              </a:rPr>
              <a:t>for La Vie to attract </a:t>
            </a:r>
            <a:r>
              <a:rPr lang="en-AU" sz="2800" dirty="0" smtClean="0">
                <a:solidFill>
                  <a:srgbClr val="7030A0"/>
                </a:solidFill>
              </a:rPr>
              <a:t>Vietnamese consumers who do not use bottled water</a:t>
            </a:r>
            <a:r>
              <a:rPr lang="en-AU" sz="2800" dirty="0" smtClean="0">
                <a:solidFill>
                  <a:schemeClr val="tx1"/>
                </a:solidFill>
              </a:rPr>
              <a:t>. What </a:t>
            </a:r>
            <a:r>
              <a:rPr lang="en-AU" sz="2800" dirty="0" smtClean="0">
                <a:solidFill>
                  <a:srgbClr val="00B050"/>
                </a:solidFill>
              </a:rPr>
              <a:t>actions </a:t>
            </a:r>
            <a:r>
              <a:rPr lang="en-AU" sz="2800" dirty="0" smtClean="0">
                <a:solidFill>
                  <a:schemeClr val="tx1"/>
                </a:solidFill>
              </a:rPr>
              <a:t>would you recommend La Vie to take? </a:t>
            </a:r>
            <a:r>
              <a:rPr lang="en-AU" sz="2800" dirty="0" smtClean="0">
                <a:solidFill>
                  <a:srgbClr val="00B050"/>
                </a:solidFill>
              </a:rPr>
              <a:t>Justify</a:t>
            </a:r>
            <a:r>
              <a:rPr lang="en-AU" sz="2800" dirty="0" smtClean="0">
                <a:solidFill>
                  <a:schemeClr val="tx1"/>
                </a:solidFill>
              </a:rPr>
              <a:t> your decision. (7.5 marks)  </a:t>
            </a:r>
            <a:endParaRPr lang="en-AU" sz="2800" dirty="0">
              <a:solidFill>
                <a:schemeClr val="tx1"/>
              </a:solidFill>
            </a:endParaRPr>
          </a:p>
        </p:txBody>
      </p:sp>
      <p:sp>
        <p:nvSpPr>
          <p:cNvPr id="8" name="Rectangle 7"/>
          <p:cNvSpPr/>
          <p:nvPr/>
        </p:nvSpPr>
        <p:spPr>
          <a:xfrm>
            <a:off x="251520" y="3149094"/>
            <a:ext cx="8820472" cy="3016210"/>
          </a:xfrm>
          <a:prstGeom prst="rect">
            <a:avLst/>
          </a:prstGeom>
        </p:spPr>
        <p:txBody>
          <a:bodyPr wrap="square">
            <a:spAutoFit/>
          </a:bodyPr>
          <a:lstStyle/>
          <a:p>
            <a:pPr>
              <a:spcBef>
                <a:spcPts val="1800"/>
              </a:spcBef>
            </a:pPr>
            <a:r>
              <a:rPr lang="en-AU" sz="3200" dirty="0" smtClean="0">
                <a:solidFill>
                  <a:srgbClr val="00B050"/>
                </a:solidFill>
              </a:rPr>
              <a:t>Recommend</a:t>
            </a:r>
            <a:r>
              <a:rPr lang="en-AU" sz="3200" dirty="0" smtClean="0">
                <a:solidFill>
                  <a:srgbClr val="000000"/>
                </a:solidFill>
              </a:rPr>
              <a:t> </a:t>
            </a:r>
            <a:r>
              <a:rPr lang="en-AU" sz="3200" dirty="0">
                <a:solidFill>
                  <a:srgbClr val="7030A0"/>
                </a:solidFill>
              </a:rPr>
              <a:t>marketing </a:t>
            </a:r>
            <a:r>
              <a:rPr lang="en-AU" sz="3200" dirty="0" smtClean="0">
                <a:solidFill>
                  <a:srgbClr val="7030A0"/>
                </a:solidFill>
              </a:rPr>
              <a:t>strategy </a:t>
            </a:r>
            <a:r>
              <a:rPr lang="en-AU" sz="3200" dirty="0" smtClean="0">
                <a:solidFill>
                  <a:srgbClr val="000000"/>
                </a:solidFill>
              </a:rPr>
              <a:t>+ </a:t>
            </a:r>
            <a:r>
              <a:rPr lang="en-AU" sz="3200" dirty="0" smtClean="0">
                <a:solidFill>
                  <a:srgbClr val="00B050"/>
                </a:solidFill>
              </a:rPr>
              <a:t>define</a:t>
            </a:r>
            <a:endParaRPr lang="en-AU" sz="3200" dirty="0">
              <a:solidFill>
                <a:srgbClr val="7030A0"/>
              </a:solidFill>
            </a:endParaRPr>
          </a:p>
          <a:p>
            <a:pPr lvl="0">
              <a:spcBef>
                <a:spcPts val="1800"/>
              </a:spcBef>
            </a:pPr>
            <a:r>
              <a:rPr lang="en-AU" sz="3200" dirty="0" smtClean="0">
                <a:solidFill>
                  <a:srgbClr val="00B050"/>
                </a:solidFill>
              </a:rPr>
              <a:t>Application</a:t>
            </a:r>
            <a:r>
              <a:rPr lang="en-AU" sz="3200" dirty="0" smtClean="0">
                <a:solidFill>
                  <a:srgbClr val="000000"/>
                </a:solidFill>
              </a:rPr>
              <a:t> of the </a:t>
            </a:r>
            <a:r>
              <a:rPr lang="en-AU" sz="3200" dirty="0" smtClean="0">
                <a:solidFill>
                  <a:srgbClr val="7030A0"/>
                </a:solidFill>
              </a:rPr>
              <a:t>strategy</a:t>
            </a:r>
            <a:r>
              <a:rPr lang="en-AU" sz="3200" dirty="0" smtClean="0">
                <a:solidFill>
                  <a:srgbClr val="000000"/>
                </a:solidFill>
              </a:rPr>
              <a:t> to the company (</a:t>
            </a:r>
            <a:r>
              <a:rPr lang="en-AU" sz="3200" dirty="0" smtClean="0">
                <a:solidFill>
                  <a:srgbClr val="00B050"/>
                </a:solidFill>
              </a:rPr>
              <a:t>actions</a:t>
            </a:r>
            <a:r>
              <a:rPr lang="en-AU" sz="3200" dirty="0" smtClean="0">
                <a:solidFill>
                  <a:srgbClr val="000000"/>
                </a:solidFill>
              </a:rPr>
              <a:t>) </a:t>
            </a:r>
          </a:p>
          <a:p>
            <a:pPr lvl="0">
              <a:spcBef>
                <a:spcPts val="1800"/>
              </a:spcBef>
            </a:pPr>
            <a:r>
              <a:rPr lang="en-AU" sz="3200" dirty="0" smtClean="0">
                <a:solidFill>
                  <a:srgbClr val="00B050"/>
                </a:solidFill>
              </a:rPr>
              <a:t>Justify</a:t>
            </a:r>
            <a:r>
              <a:rPr lang="en-AU" sz="3200" dirty="0" smtClean="0">
                <a:solidFill>
                  <a:srgbClr val="000000"/>
                </a:solidFill>
              </a:rPr>
              <a:t> </a:t>
            </a:r>
            <a:r>
              <a:rPr lang="en-AU" sz="3200" dirty="0" smtClean="0">
                <a:solidFill>
                  <a:srgbClr val="7030A0"/>
                </a:solidFill>
              </a:rPr>
              <a:t>strategy</a:t>
            </a:r>
            <a:r>
              <a:rPr lang="en-AU" sz="3200" dirty="0" smtClean="0">
                <a:solidFill>
                  <a:srgbClr val="000000"/>
                </a:solidFill>
              </a:rPr>
              <a:t> (explain why this strategy will work in this situation)</a:t>
            </a:r>
          </a:p>
        </p:txBody>
      </p:sp>
      <p:cxnSp>
        <p:nvCxnSpPr>
          <p:cNvPr id="9" name="Straight Connector 8"/>
          <p:cNvCxnSpPr/>
          <p:nvPr/>
        </p:nvCxnSpPr>
        <p:spPr bwMode="auto">
          <a:xfrm>
            <a:off x="323528" y="3789040"/>
            <a:ext cx="828092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a:off x="323528" y="5013176"/>
            <a:ext cx="828092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ready</a:t>
            </a:r>
            <a:endParaRPr lang="en-AU" dirty="0"/>
          </a:p>
        </p:txBody>
      </p:sp>
      <p:sp>
        <p:nvSpPr>
          <p:cNvPr id="3" name="Content Placeholder 2"/>
          <p:cNvSpPr>
            <a:spLocks noGrp="1"/>
          </p:cNvSpPr>
          <p:nvPr>
            <p:ph idx="1"/>
          </p:nvPr>
        </p:nvSpPr>
        <p:spPr>
          <a:xfrm>
            <a:off x="381000" y="908174"/>
            <a:ext cx="8583488" cy="5473154"/>
          </a:xfrm>
        </p:spPr>
        <p:txBody>
          <a:bodyPr/>
          <a:lstStyle/>
          <a:p>
            <a:pPr marL="0" indent="0">
              <a:buNone/>
            </a:pPr>
            <a:r>
              <a:rPr lang="en-AU" sz="3600" b="1" dirty="0" smtClean="0"/>
              <a:t>Case studies</a:t>
            </a:r>
            <a:r>
              <a:rPr lang="en-AU" sz="3600" dirty="0" smtClean="0"/>
              <a:t> – what are your thoughts?</a:t>
            </a:r>
            <a:endParaRPr lang="en-AU" sz="3600" b="1" dirty="0" smtClean="0"/>
          </a:p>
          <a:p>
            <a:pPr marL="0" indent="0">
              <a:buNone/>
            </a:pPr>
            <a:r>
              <a:rPr lang="en-AU" sz="3600" b="1" dirty="0" smtClean="0"/>
              <a:t>Agenda</a:t>
            </a:r>
          </a:p>
          <a:p>
            <a:pPr marL="742950" indent="-742950">
              <a:buAutoNum type="arabicPeriod"/>
            </a:pPr>
            <a:r>
              <a:rPr lang="en-AU" sz="3600" dirty="0" smtClean="0"/>
              <a:t>Understanding the questions</a:t>
            </a:r>
          </a:p>
          <a:p>
            <a:pPr marL="742950" indent="-742950">
              <a:buAutoNum type="arabicPeriod"/>
            </a:pPr>
            <a:r>
              <a:rPr lang="en-AU" sz="3600" dirty="0" smtClean="0"/>
              <a:t>Reading the text effectively </a:t>
            </a:r>
          </a:p>
          <a:p>
            <a:pPr marL="742950" indent="-742950">
              <a:buAutoNum type="arabicPeriod"/>
            </a:pPr>
            <a:r>
              <a:rPr lang="en-AU" sz="3600" dirty="0" smtClean="0"/>
              <a:t>Organizing answers </a:t>
            </a:r>
          </a:p>
          <a:p>
            <a:pPr marL="304800" lvl="1" indent="0">
              <a:buNone/>
            </a:pPr>
            <a:r>
              <a:rPr lang="en-AU" sz="3600" dirty="0"/>
              <a:t>	</a:t>
            </a:r>
            <a:r>
              <a:rPr lang="en-AU" sz="3600" dirty="0" smtClean="0"/>
              <a:t>- </a:t>
            </a:r>
            <a:r>
              <a:rPr lang="en-AU" sz="3200" dirty="0" smtClean="0"/>
              <a:t>Question #1</a:t>
            </a:r>
          </a:p>
          <a:p>
            <a:pPr marL="304800" lvl="1" indent="0">
              <a:buNone/>
            </a:pPr>
            <a:r>
              <a:rPr lang="en-AU" sz="3200" dirty="0"/>
              <a:t>	</a:t>
            </a:r>
            <a:r>
              <a:rPr lang="en-AU" sz="3200" dirty="0" smtClean="0"/>
              <a:t>- Question #2</a:t>
            </a:r>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a:t>
            </a:fld>
            <a:endParaRPr lang="en-US"/>
          </a:p>
        </p:txBody>
      </p:sp>
    </p:spTree>
    <p:custDataLst>
      <p:tags r:id="rId1"/>
    </p:custDataLst>
    <p:extLst>
      <p:ext uri="{BB962C8B-B14F-4D97-AF65-F5344CB8AC3E}">
        <p14:creationId xmlns:p14="http://schemas.microsoft.com/office/powerpoint/2010/main" val="27487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922337"/>
          </a:xfrm>
        </p:spPr>
        <p:txBody>
          <a:bodyPr/>
          <a:lstStyle/>
          <a:p>
            <a:r>
              <a:rPr lang="en-AU" dirty="0" smtClean="0"/>
              <a:t>Question #2 - Find key information from the reading</a:t>
            </a:r>
            <a:endParaRPr lang="en-AU"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20</a:t>
            </a:fld>
            <a:endParaRPr lang="en-US"/>
          </a:p>
        </p:txBody>
      </p:sp>
      <p:sp>
        <p:nvSpPr>
          <p:cNvPr id="7" name="Rectangle 6"/>
          <p:cNvSpPr/>
          <p:nvPr/>
        </p:nvSpPr>
        <p:spPr>
          <a:xfrm>
            <a:off x="251520" y="811545"/>
            <a:ext cx="8640960" cy="1569660"/>
          </a:xfrm>
          <a:prstGeom prst="rect">
            <a:avLst/>
          </a:prstGeom>
        </p:spPr>
        <p:txBody>
          <a:bodyPr wrap="square">
            <a:spAutoFit/>
          </a:bodyPr>
          <a:lstStyle/>
          <a:p>
            <a:pPr lvl="0">
              <a:spcBef>
                <a:spcPts val="1000"/>
              </a:spcBef>
            </a:pPr>
            <a:r>
              <a:rPr lang="en-AU" sz="2400" dirty="0" smtClean="0">
                <a:solidFill>
                  <a:srgbClr val="00B050"/>
                </a:solidFill>
              </a:rPr>
              <a:t>Recommend</a:t>
            </a:r>
            <a:r>
              <a:rPr lang="en-AU" sz="2400" dirty="0" smtClean="0">
                <a:solidFill>
                  <a:schemeClr val="tx1"/>
                </a:solidFill>
              </a:rPr>
              <a:t> </a:t>
            </a:r>
            <a:r>
              <a:rPr lang="en-AU" sz="2400" dirty="0">
                <a:solidFill>
                  <a:schemeClr val="tx1"/>
                </a:solidFill>
              </a:rPr>
              <a:t>a </a:t>
            </a:r>
            <a:r>
              <a:rPr lang="en-AU" sz="2400" dirty="0">
                <a:solidFill>
                  <a:srgbClr val="7030A0"/>
                </a:solidFill>
              </a:rPr>
              <a:t>marketing strategy </a:t>
            </a:r>
            <a:r>
              <a:rPr lang="en-AU" sz="2400" dirty="0">
                <a:solidFill>
                  <a:schemeClr val="tx1"/>
                </a:solidFill>
              </a:rPr>
              <a:t>for La Vie to attract </a:t>
            </a:r>
            <a:r>
              <a:rPr lang="en-AU" sz="2400" dirty="0">
                <a:solidFill>
                  <a:srgbClr val="7030A0"/>
                </a:solidFill>
              </a:rPr>
              <a:t>Vietnamese consumers who do not use bottled water</a:t>
            </a:r>
            <a:r>
              <a:rPr lang="en-AU" sz="2400" dirty="0">
                <a:solidFill>
                  <a:schemeClr val="tx1"/>
                </a:solidFill>
              </a:rPr>
              <a:t>. What </a:t>
            </a:r>
            <a:r>
              <a:rPr lang="en-AU" sz="2400" dirty="0">
                <a:solidFill>
                  <a:srgbClr val="00B050"/>
                </a:solidFill>
              </a:rPr>
              <a:t>actions </a:t>
            </a:r>
            <a:r>
              <a:rPr lang="en-AU" sz="2400" dirty="0">
                <a:solidFill>
                  <a:schemeClr val="tx1"/>
                </a:solidFill>
              </a:rPr>
              <a:t>would you recommend La Vie to take? </a:t>
            </a:r>
            <a:r>
              <a:rPr lang="en-AU" sz="2400" dirty="0">
                <a:solidFill>
                  <a:srgbClr val="00B050"/>
                </a:solidFill>
              </a:rPr>
              <a:t>Justify</a:t>
            </a:r>
            <a:r>
              <a:rPr lang="en-AU" sz="2400" dirty="0">
                <a:solidFill>
                  <a:schemeClr val="tx1"/>
                </a:solidFill>
              </a:rPr>
              <a:t> your decision. (7.5 marks</a:t>
            </a:r>
            <a:r>
              <a:rPr lang="en-AU" sz="2400" dirty="0" smtClean="0">
                <a:solidFill>
                  <a:schemeClr val="tx1"/>
                </a:solidFill>
              </a:rPr>
              <a:t>)</a:t>
            </a:r>
          </a:p>
        </p:txBody>
      </p:sp>
      <p:sp>
        <p:nvSpPr>
          <p:cNvPr id="8" name="Rectangle 7"/>
          <p:cNvSpPr/>
          <p:nvPr/>
        </p:nvSpPr>
        <p:spPr>
          <a:xfrm>
            <a:off x="162488" y="2442368"/>
            <a:ext cx="8712968" cy="4154984"/>
          </a:xfrm>
          <a:prstGeom prst="rect">
            <a:avLst/>
          </a:prstGeom>
        </p:spPr>
        <p:txBody>
          <a:bodyPr wrap="square">
            <a:spAutoFit/>
          </a:bodyPr>
          <a:lstStyle/>
          <a:p>
            <a:pPr eaLnBrk="1" hangingPunct="1"/>
            <a:r>
              <a:rPr lang="en-AU" sz="2200" i="1" dirty="0" smtClean="0">
                <a:solidFill>
                  <a:schemeClr val="tx1"/>
                </a:solidFill>
              </a:rPr>
              <a:t>After tremendous success for almost 20 years in Vietnam, La Vie realised that there is a huge market space for bottled mineral water. Only 22% of Vietnamese consume bottled mineral water, 38% consume bottled purified water, and</a:t>
            </a:r>
            <a:r>
              <a:rPr lang="en-AU" sz="2200" i="1" dirty="0" smtClean="0">
                <a:solidFill>
                  <a:srgbClr val="7030A0"/>
                </a:solidFill>
              </a:rPr>
              <a:t> 40% of population use tap water</a:t>
            </a:r>
            <a:r>
              <a:rPr lang="en-AU" sz="2200" i="1" dirty="0" smtClean="0">
                <a:solidFill>
                  <a:schemeClr val="tx1"/>
                </a:solidFill>
              </a:rPr>
              <a:t>. Surprisingly, a market research found </a:t>
            </a:r>
            <a:r>
              <a:rPr lang="en-AU" sz="2200" i="1" dirty="0" smtClean="0">
                <a:solidFill>
                  <a:srgbClr val="7030A0"/>
                </a:solidFill>
              </a:rPr>
              <a:t>that price is not the driving factor</a:t>
            </a:r>
            <a:r>
              <a:rPr lang="en-AU" sz="2200" i="1" dirty="0" smtClean="0">
                <a:solidFill>
                  <a:schemeClr val="tx1"/>
                </a:solidFill>
              </a:rPr>
              <a:t> for consumers who use tap water. Instead, it is the </a:t>
            </a:r>
            <a:r>
              <a:rPr lang="en-AU" sz="2200" i="1" dirty="0" smtClean="0">
                <a:solidFill>
                  <a:srgbClr val="7030A0"/>
                </a:solidFill>
              </a:rPr>
              <a:t>habit of purifying water at home by boiling and filtering </a:t>
            </a:r>
            <a:r>
              <a:rPr lang="en-AU" sz="2200" i="1" dirty="0" smtClean="0">
                <a:solidFill>
                  <a:schemeClr val="tx1"/>
                </a:solidFill>
              </a:rPr>
              <a:t>that has been going on for generations to generations. Most of these consumers claimed that they </a:t>
            </a:r>
            <a:r>
              <a:rPr lang="en-AU" sz="2200" i="1" dirty="0" smtClean="0">
                <a:solidFill>
                  <a:srgbClr val="7030A0"/>
                </a:solidFill>
              </a:rPr>
              <a:t>did not know the difference between home-purified water and bottled mineral water</a:t>
            </a:r>
            <a:r>
              <a:rPr lang="en-AU" sz="2200" i="1" dirty="0" smtClean="0">
                <a:solidFill>
                  <a:schemeClr val="tx1"/>
                </a:solidFill>
              </a:rPr>
              <a:t>. Instead of competing head-to-head with Aquafina, </a:t>
            </a:r>
            <a:r>
              <a:rPr lang="en-AU" sz="2200" i="1" dirty="0" smtClean="0">
                <a:solidFill>
                  <a:srgbClr val="7030A0"/>
                </a:solidFill>
              </a:rPr>
              <a:t>this 40% market space tends to be more attractive. </a:t>
            </a:r>
            <a:r>
              <a:rPr lang="en-AU" sz="2200" dirty="0" smtClean="0">
                <a:solidFill>
                  <a:schemeClr val="tx1"/>
                </a:solidFill>
              </a:rPr>
              <a:t>(Para. 7)</a:t>
            </a:r>
            <a:endParaRPr lang="en-US" sz="2200" i="1" dirty="0">
              <a:solidFill>
                <a:schemeClr val="tx1"/>
              </a:solidFill>
            </a:endParaRPr>
          </a:p>
        </p:txBody>
      </p:sp>
    </p:spTree>
    <p:custDataLst>
      <p:tags r:id="rId1"/>
    </p:custDataLst>
    <p:extLst>
      <p:ext uri="{BB962C8B-B14F-4D97-AF65-F5344CB8AC3E}">
        <p14:creationId xmlns:p14="http://schemas.microsoft.com/office/powerpoint/2010/main" val="333066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21</a:t>
            </a:fld>
            <a:endParaRPr lang="en-US"/>
          </a:p>
        </p:txBody>
      </p:sp>
      <p:sp>
        <p:nvSpPr>
          <p:cNvPr id="7" name="Title 1"/>
          <p:cNvSpPr>
            <a:spLocks noGrp="1"/>
          </p:cNvSpPr>
          <p:nvPr>
            <p:ph type="title"/>
          </p:nvPr>
        </p:nvSpPr>
        <p:spPr>
          <a:xfrm>
            <a:off x="381000" y="274638"/>
            <a:ext cx="8655496" cy="922337"/>
          </a:xfrm>
        </p:spPr>
        <p:txBody>
          <a:bodyPr/>
          <a:lstStyle/>
          <a:p>
            <a:r>
              <a:rPr lang="en-AU" dirty="0" smtClean="0"/>
              <a:t>Question #2 – Possible answer to part 1 (there are many)</a:t>
            </a:r>
            <a:endParaRPr lang="en-US" dirty="0"/>
          </a:p>
        </p:txBody>
      </p:sp>
      <p:sp>
        <p:nvSpPr>
          <p:cNvPr id="8" name="Content Placeholder 2"/>
          <p:cNvSpPr>
            <a:spLocks noGrp="1"/>
          </p:cNvSpPr>
          <p:nvPr>
            <p:ph idx="1"/>
          </p:nvPr>
        </p:nvSpPr>
        <p:spPr>
          <a:xfrm>
            <a:off x="381000" y="980728"/>
            <a:ext cx="8367464" cy="3312368"/>
          </a:xfrm>
        </p:spPr>
        <p:txBody>
          <a:bodyPr/>
          <a:lstStyle/>
          <a:p>
            <a:pPr>
              <a:buNone/>
            </a:pPr>
            <a:r>
              <a:rPr lang="en-AU" sz="2400" kern="1200" dirty="0">
                <a:solidFill>
                  <a:srgbClr val="00B050"/>
                </a:solidFill>
                <a:latin typeface="+mj-lt"/>
                <a:cs typeface="Arial" charset="0"/>
              </a:rPr>
              <a:t>Recommend</a:t>
            </a:r>
            <a:r>
              <a:rPr lang="en-AU" sz="2400" kern="1200" dirty="0">
                <a:solidFill>
                  <a:srgbClr val="000000"/>
                </a:solidFill>
                <a:latin typeface="+mj-lt"/>
                <a:cs typeface="Arial" charset="0"/>
              </a:rPr>
              <a:t> a </a:t>
            </a:r>
            <a:r>
              <a:rPr lang="en-AU" sz="2400" kern="1200" dirty="0">
                <a:solidFill>
                  <a:srgbClr val="7030A0"/>
                </a:solidFill>
                <a:latin typeface="+mj-lt"/>
                <a:cs typeface="Arial" charset="0"/>
              </a:rPr>
              <a:t>marketing strategy </a:t>
            </a:r>
            <a:r>
              <a:rPr lang="en-AU" sz="2400" kern="1200" dirty="0">
                <a:solidFill>
                  <a:srgbClr val="000000"/>
                </a:solidFill>
                <a:latin typeface="+mj-lt"/>
                <a:cs typeface="Arial" charset="0"/>
              </a:rPr>
              <a:t>for La Vie to attract Vietnamese consumers </a:t>
            </a:r>
            <a:r>
              <a:rPr lang="en-AU" sz="2400" kern="1200" dirty="0">
                <a:solidFill>
                  <a:srgbClr val="7030A0"/>
                </a:solidFill>
                <a:latin typeface="+mj-lt"/>
                <a:cs typeface="Arial" charset="0"/>
              </a:rPr>
              <a:t>who do not use bottled water</a:t>
            </a:r>
            <a:r>
              <a:rPr lang="en-AU" sz="2400" kern="1200" dirty="0" smtClean="0">
                <a:solidFill>
                  <a:srgbClr val="000000"/>
                </a:solidFill>
                <a:latin typeface="+mj-lt"/>
                <a:cs typeface="Arial" charset="0"/>
              </a:rPr>
              <a:t>.</a:t>
            </a:r>
          </a:p>
          <a:p>
            <a:pPr marL="0" indent="0">
              <a:buNone/>
            </a:pPr>
            <a:r>
              <a:rPr lang="en-AU" sz="2400" dirty="0" smtClean="0">
                <a:solidFill>
                  <a:srgbClr val="00B050"/>
                </a:solidFill>
              </a:rPr>
              <a:t>- Recommend </a:t>
            </a:r>
            <a:r>
              <a:rPr lang="en-AU" sz="2400" dirty="0" smtClean="0"/>
              <a:t>a</a:t>
            </a:r>
            <a:r>
              <a:rPr lang="en-AU" sz="2400" dirty="0" smtClean="0">
                <a:solidFill>
                  <a:srgbClr val="00B050"/>
                </a:solidFill>
              </a:rPr>
              <a:t> </a:t>
            </a:r>
            <a:r>
              <a:rPr lang="en-AU" sz="2400" dirty="0" smtClean="0">
                <a:solidFill>
                  <a:srgbClr val="7030A0"/>
                </a:solidFill>
              </a:rPr>
              <a:t>marketing strategy </a:t>
            </a:r>
            <a:r>
              <a:rPr lang="en-AU" sz="2400" dirty="0" smtClean="0"/>
              <a:t>– Promotion mix </a:t>
            </a:r>
          </a:p>
          <a:p>
            <a:pPr>
              <a:buFontTx/>
              <a:buChar char="-"/>
            </a:pPr>
            <a:r>
              <a:rPr lang="en-AU" sz="2400" dirty="0" smtClean="0">
                <a:solidFill>
                  <a:srgbClr val="00B050"/>
                </a:solidFill>
                <a:sym typeface="Wingdings" pitchFamily="2" charset="2"/>
              </a:rPr>
              <a:t>Define</a:t>
            </a:r>
            <a:r>
              <a:rPr lang="en-AU" sz="2400" dirty="0" smtClean="0">
                <a:sym typeface="Wingdings" pitchFamily="2" charset="2"/>
              </a:rPr>
              <a:t> -  Using promotion mix tools to build customer relationships and communicate customer value </a:t>
            </a:r>
            <a:endParaRPr lang="en-AU" sz="2400" dirty="0" smtClean="0"/>
          </a:p>
        </p:txBody>
      </p:sp>
      <p:sp>
        <p:nvSpPr>
          <p:cNvPr id="9" name="Content Placeholder 2"/>
          <p:cNvSpPr txBox="1">
            <a:spLocks/>
          </p:cNvSpPr>
          <p:nvPr/>
        </p:nvSpPr>
        <p:spPr bwMode="auto">
          <a:xfrm>
            <a:off x="0" y="3356992"/>
            <a:ext cx="8892480"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50000"/>
              </a:spcBef>
              <a:spcAft>
                <a:spcPct val="0"/>
              </a:spcAft>
              <a:buClr>
                <a:srgbClr val="887E6E"/>
              </a:buClr>
              <a:buChar char="•"/>
              <a:defRPr>
                <a:solidFill>
                  <a:schemeClr val="tx1"/>
                </a:solidFill>
                <a:latin typeface="+mn-lt"/>
                <a:ea typeface="+mn-ea"/>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mn-ea"/>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5pPr>
            <a:lvl6pPr marL="18478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6pPr>
            <a:lvl7pPr marL="23050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7pPr>
            <a:lvl8pPr marL="27622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8pPr>
            <a:lvl9pPr marL="32194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9pPr>
          </a:lstStyle>
          <a:p>
            <a:pPr indent="0">
              <a:buFontTx/>
              <a:buNone/>
            </a:pPr>
            <a:r>
              <a:rPr lang="en-AU" sz="2100" dirty="0">
                <a:latin typeface="+mj-lt"/>
              </a:rPr>
              <a:t>“La Vie has found that 40% of Vietnamese people use tap water because they are in the habit of boiling and filtering their water. </a:t>
            </a:r>
            <a:r>
              <a:rPr lang="en-AU" sz="2100" dirty="0" smtClean="0">
                <a:latin typeface="+mj-lt"/>
              </a:rPr>
              <a:t>In addition, these potential customers </a:t>
            </a:r>
            <a:r>
              <a:rPr lang="en-AU" sz="2100" dirty="0">
                <a:latin typeface="+mj-lt"/>
              </a:rPr>
              <a:t>said that they do not know the difference between home-purified water and bottled mineral water. </a:t>
            </a:r>
            <a:r>
              <a:rPr lang="en-AU" sz="2100" dirty="0" smtClean="0">
                <a:latin typeface="+mj-lt"/>
              </a:rPr>
              <a:t>To encourage these people to use bottled water, La Vie could use tools from the promotion mix to create and build customer relationships as well as show the customers the value of their products. La Vie can increase its sales and profits considerably if they can successfully sell to this large untapped (adj.) market.”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22</a:t>
            </a:fld>
            <a:endParaRPr lang="en-US"/>
          </a:p>
        </p:txBody>
      </p:sp>
      <p:sp>
        <p:nvSpPr>
          <p:cNvPr id="7" name="Title 1"/>
          <p:cNvSpPr>
            <a:spLocks noGrp="1"/>
          </p:cNvSpPr>
          <p:nvPr>
            <p:ph type="title"/>
          </p:nvPr>
        </p:nvSpPr>
        <p:spPr/>
        <p:txBody>
          <a:bodyPr/>
          <a:lstStyle/>
          <a:p>
            <a:r>
              <a:rPr lang="en-AU" dirty="0" smtClean="0"/>
              <a:t>Part 2 - </a:t>
            </a:r>
            <a:r>
              <a:rPr lang="en-AU" u="sng" dirty="0" smtClean="0"/>
              <a:t>Possible</a:t>
            </a:r>
            <a:r>
              <a:rPr lang="en-AU" dirty="0" smtClean="0"/>
              <a:t> answer to part 2 (there are many)</a:t>
            </a:r>
            <a:endParaRPr lang="en-US" dirty="0"/>
          </a:p>
        </p:txBody>
      </p:sp>
      <p:sp>
        <p:nvSpPr>
          <p:cNvPr id="8" name="Content Placeholder 2"/>
          <p:cNvSpPr>
            <a:spLocks noGrp="1"/>
          </p:cNvSpPr>
          <p:nvPr>
            <p:ph idx="1"/>
          </p:nvPr>
        </p:nvSpPr>
        <p:spPr>
          <a:xfrm>
            <a:off x="381000" y="980728"/>
            <a:ext cx="8229600" cy="5256584"/>
          </a:xfrm>
          <a:ln>
            <a:noFill/>
          </a:ln>
        </p:spPr>
        <p:txBody>
          <a:bodyPr/>
          <a:lstStyle/>
          <a:p>
            <a:pPr>
              <a:buNone/>
            </a:pPr>
            <a:r>
              <a:rPr lang="en-AU" sz="2700" kern="1200" dirty="0">
                <a:solidFill>
                  <a:srgbClr val="000000"/>
                </a:solidFill>
                <a:latin typeface="+mj-lt"/>
                <a:cs typeface="Arial" charset="0"/>
              </a:rPr>
              <a:t>What </a:t>
            </a:r>
            <a:r>
              <a:rPr lang="en-AU" sz="2700" kern="1200" dirty="0">
                <a:solidFill>
                  <a:srgbClr val="00B050"/>
                </a:solidFill>
                <a:latin typeface="+mj-lt"/>
                <a:cs typeface="Arial" charset="0"/>
              </a:rPr>
              <a:t>actions </a:t>
            </a:r>
            <a:r>
              <a:rPr lang="en-AU" sz="2700" kern="1200" dirty="0">
                <a:solidFill>
                  <a:srgbClr val="000000"/>
                </a:solidFill>
                <a:latin typeface="+mj-lt"/>
                <a:cs typeface="Arial" charset="0"/>
              </a:rPr>
              <a:t>would you recommend La Vie to take?</a:t>
            </a:r>
            <a:endParaRPr lang="en-AU" sz="2700" dirty="0" smtClean="0">
              <a:solidFill>
                <a:srgbClr val="00B050"/>
              </a:solidFill>
              <a:latin typeface="+mj-lt"/>
            </a:endParaRPr>
          </a:p>
          <a:p>
            <a:pPr marL="0" lvl="1" indent="0">
              <a:spcBef>
                <a:spcPct val="50000"/>
              </a:spcBef>
              <a:buNone/>
            </a:pPr>
            <a:r>
              <a:rPr lang="en-AU" sz="2400" dirty="0" smtClean="0"/>
              <a:t>Use tools from the promotion mix  </a:t>
            </a:r>
          </a:p>
          <a:p>
            <a:pPr marL="514350" lvl="1" indent="-514350">
              <a:spcBef>
                <a:spcPct val="50000"/>
              </a:spcBef>
              <a:buFont typeface="+mj-lt"/>
              <a:buAutoNum type="arabicPeriod"/>
            </a:pPr>
            <a:r>
              <a:rPr lang="en-AU" sz="2400" dirty="0" smtClean="0"/>
              <a:t>Advertising</a:t>
            </a:r>
          </a:p>
          <a:p>
            <a:pPr marL="823913" lvl="2" indent="-514350">
              <a:spcBef>
                <a:spcPct val="50000"/>
              </a:spcBef>
              <a:buFont typeface="+mj-lt"/>
              <a:buAutoNum type="alphaUcPeriod"/>
            </a:pPr>
            <a:r>
              <a:rPr lang="en-AU" sz="2000" dirty="0" smtClean="0"/>
              <a:t>Informative advertising – explain why they should use bottled water</a:t>
            </a:r>
          </a:p>
          <a:p>
            <a:pPr marL="823913" lvl="2" indent="-514350">
              <a:spcBef>
                <a:spcPct val="50000"/>
              </a:spcBef>
              <a:buFont typeface="+mj-lt"/>
              <a:buAutoNum type="alphaUcPeriod"/>
            </a:pPr>
            <a:r>
              <a:rPr lang="en-AU" sz="2000" dirty="0" smtClean="0"/>
              <a:t>T.V. – VTV1, VTV3, or HTV7</a:t>
            </a:r>
          </a:p>
          <a:p>
            <a:pPr marL="514350" lvl="1" indent="-514350">
              <a:spcBef>
                <a:spcPct val="50000"/>
              </a:spcBef>
              <a:buFont typeface="+mj-lt"/>
              <a:buAutoNum type="arabicPeriod"/>
            </a:pPr>
            <a:r>
              <a:rPr lang="en-AU" sz="2400" dirty="0" smtClean="0"/>
              <a:t>Sales promotion – short term incentives to encourage purchase  </a:t>
            </a:r>
            <a:endParaRPr lang="en-AU" sz="2400" dirty="0"/>
          </a:p>
          <a:p>
            <a:pPr marL="823913" lvl="2" indent="-514350">
              <a:spcBef>
                <a:spcPct val="50000"/>
              </a:spcBef>
              <a:buFont typeface="+mj-lt"/>
              <a:buAutoNum type="alphaUcPeriod"/>
            </a:pPr>
            <a:r>
              <a:rPr lang="en-AU" sz="2000" dirty="0" smtClean="0"/>
              <a:t>Coupons, samples, and POP displays </a:t>
            </a:r>
            <a:endParaRPr lang="en-AU" sz="2000" dirty="0"/>
          </a:p>
        </p:txBody>
      </p:sp>
    </p:spTree>
    <p:custDataLst>
      <p:tags r:id="rId1"/>
    </p:custDataLst>
    <p:extLst>
      <p:ext uri="{BB962C8B-B14F-4D97-AF65-F5344CB8AC3E}">
        <p14:creationId xmlns:p14="http://schemas.microsoft.com/office/powerpoint/2010/main" val="26799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23</a:t>
            </a:fld>
            <a:endParaRPr lang="en-US"/>
          </a:p>
        </p:txBody>
      </p:sp>
      <p:sp>
        <p:nvSpPr>
          <p:cNvPr id="7" name="Content Placeholder 2"/>
          <p:cNvSpPr>
            <a:spLocks noGrp="1"/>
          </p:cNvSpPr>
          <p:nvPr>
            <p:ph idx="1"/>
          </p:nvPr>
        </p:nvSpPr>
        <p:spPr>
          <a:xfrm>
            <a:off x="0" y="908720"/>
            <a:ext cx="9036496" cy="5472608"/>
          </a:xfrm>
          <a:ln>
            <a:noFill/>
          </a:ln>
        </p:spPr>
        <p:txBody>
          <a:bodyPr/>
          <a:lstStyle/>
          <a:p>
            <a:pPr indent="0">
              <a:buNone/>
            </a:pPr>
            <a:r>
              <a:rPr lang="en-AU" sz="2200" kern="1200" dirty="0" smtClean="0">
                <a:solidFill>
                  <a:srgbClr val="000000"/>
                </a:solidFill>
                <a:latin typeface="+mj-lt"/>
                <a:cs typeface="Arial" charset="0"/>
              </a:rPr>
              <a:t>“Informative advertising can be used to explain the difference between tap water and bottled water. La Vie could create advertisements for VTV1, VTV3, and HTV7 and air them at night so adults would see them. In these advertisements, scientists could explain the benefits of bottled water. This could help La Vie build demand for bottled water and can help them reach many potential customers. </a:t>
            </a:r>
          </a:p>
          <a:p>
            <a:pPr indent="0">
              <a:buNone/>
            </a:pPr>
            <a:r>
              <a:rPr lang="en-AU" sz="2200" kern="1200" dirty="0" smtClean="0">
                <a:solidFill>
                  <a:srgbClr val="000000"/>
                </a:solidFill>
                <a:latin typeface="+mj-lt"/>
                <a:cs typeface="Arial" charset="0"/>
              </a:rPr>
              <a:t>La Vie could also employ sales promotions to attract customer attention and to entice (v-encourage) customers to buy products now. La Vie could mail coupons to houses or put them in magazines such as </a:t>
            </a:r>
            <a:r>
              <a:rPr lang="en-AU" sz="2200" kern="1200" dirty="0" err="1" smtClean="0">
                <a:solidFill>
                  <a:srgbClr val="000000"/>
                </a:solidFill>
                <a:latin typeface="+mj-lt"/>
                <a:cs typeface="Arial" charset="0"/>
              </a:rPr>
              <a:t>TuoiTre</a:t>
            </a:r>
            <a:r>
              <a:rPr lang="en-AU" sz="2200" kern="1200" dirty="0" smtClean="0">
                <a:solidFill>
                  <a:srgbClr val="000000"/>
                </a:solidFill>
                <a:latin typeface="+mj-lt"/>
                <a:cs typeface="Arial" charset="0"/>
              </a:rPr>
              <a:t> Weekly or Van Hoa to encourage people to try La Vie bottled water. It could also use POP displays in stores and give free samples outside major retailers such as Co-Op Mart to potential customers. These tools could help built short-term excitement and long-term relationships with customers.”   </a:t>
            </a:r>
          </a:p>
        </p:txBody>
      </p:sp>
      <p:sp>
        <p:nvSpPr>
          <p:cNvPr id="8" name="Title 1"/>
          <p:cNvSpPr>
            <a:spLocks noGrp="1"/>
          </p:cNvSpPr>
          <p:nvPr>
            <p:ph type="title"/>
          </p:nvPr>
        </p:nvSpPr>
        <p:spPr>
          <a:xfrm>
            <a:off x="381000" y="188640"/>
            <a:ext cx="8583488" cy="922337"/>
          </a:xfrm>
        </p:spPr>
        <p:txBody>
          <a:bodyPr/>
          <a:lstStyle/>
          <a:p>
            <a:r>
              <a:rPr lang="en-AU" dirty="0" smtClean="0"/>
              <a:t>Question #2 – Possible answer to part 2 (there are many)</a:t>
            </a:r>
            <a:endParaRPr lang="en-US" dirty="0"/>
          </a:p>
        </p:txBody>
      </p:sp>
    </p:spTree>
    <p:custDataLst>
      <p:tags r:id="rId1"/>
    </p:custDataLst>
    <p:extLst>
      <p:ext uri="{BB962C8B-B14F-4D97-AF65-F5344CB8AC3E}">
        <p14:creationId xmlns:p14="http://schemas.microsoft.com/office/powerpoint/2010/main" val="11410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24</a:t>
            </a:fld>
            <a:endParaRPr lang="en-US"/>
          </a:p>
        </p:txBody>
      </p:sp>
      <p:sp>
        <p:nvSpPr>
          <p:cNvPr id="7" name="Rectangle 6"/>
          <p:cNvSpPr/>
          <p:nvPr/>
        </p:nvSpPr>
        <p:spPr>
          <a:xfrm>
            <a:off x="259396" y="1196752"/>
            <a:ext cx="8208912" cy="2677656"/>
          </a:xfrm>
          <a:prstGeom prst="rect">
            <a:avLst/>
          </a:prstGeom>
        </p:spPr>
        <p:txBody>
          <a:bodyPr wrap="square">
            <a:spAutoFit/>
          </a:bodyPr>
          <a:lstStyle/>
          <a:p>
            <a:r>
              <a:rPr lang="en-AU" sz="2400" dirty="0">
                <a:solidFill>
                  <a:srgbClr val="00B050"/>
                </a:solidFill>
              </a:rPr>
              <a:t>Justify</a:t>
            </a:r>
            <a:r>
              <a:rPr lang="en-AU" sz="2400" dirty="0">
                <a:solidFill>
                  <a:srgbClr val="000000"/>
                </a:solidFill>
              </a:rPr>
              <a:t> your </a:t>
            </a:r>
            <a:r>
              <a:rPr lang="en-AU" sz="2400" dirty="0" smtClean="0">
                <a:solidFill>
                  <a:srgbClr val="000000"/>
                </a:solidFill>
              </a:rPr>
              <a:t>decision</a:t>
            </a:r>
            <a:r>
              <a:rPr lang="en-US" sz="2400" dirty="0"/>
              <a:t> </a:t>
            </a:r>
            <a:r>
              <a:rPr lang="en-US" sz="2400" dirty="0" smtClean="0">
                <a:solidFill>
                  <a:schemeClr val="tx1"/>
                </a:solidFill>
              </a:rPr>
              <a:t>(</a:t>
            </a:r>
            <a:r>
              <a:rPr lang="en-AU" sz="2400" dirty="0" smtClean="0">
                <a:solidFill>
                  <a:srgbClr val="00B050"/>
                </a:solidFill>
              </a:rPr>
              <a:t>explain why </a:t>
            </a:r>
            <a:r>
              <a:rPr lang="en-AU" sz="2400" dirty="0" smtClean="0">
                <a:solidFill>
                  <a:schemeClr val="tx1"/>
                </a:solidFill>
              </a:rPr>
              <a:t>this</a:t>
            </a:r>
            <a:r>
              <a:rPr lang="en-AU" sz="2400" dirty="0" smtClean="0">
                <a:solidFill>
                  <a:srgbClr val="7030A0"/>
                </a:solidFill>
              </a:rPr>
              <a:t> strategy </a:t>
            </a:r>
            <a:r>
              <a:rPr lang="en-AU" sz="2400" dirty="0" smtClean="0">
                <a:solidFill>
                  <a:schemeClr val="tx1"/>
                </a:solidFill>
              </a:rPr>
              <a:t>would work in this situation)</a:t>
            </a:r>
          </a:p>
          <a:p>
            <a:endParaRPr lang="en-AU" sz="2400" dirty="0" smtClean="0">
              <a:solidFill>
                <a:schemeClr val="tx1"/>
              </a:solidFill>
            </a:endParaRPr>
          </a:p>
          <a:p>
            <a:pPr>
              <a:buNone/>
            </a:pPr>
            <a:r>
              <a:rPr lang="en-AU" sz="2400" dirty="0" smtClean="0">
                <a:solidFill>
                  <a:schemeClr val="tx1"/>
                </a:solidFill>
              </a:rPr>
              <a:t>Comprehensive </a:t>
            </a:r>
            <a:r>
              <a:rPr lang="en-AU" sz="2400" dirty="0">
                <a:solidFill>
                  <a:schemeClr val="tx1"/>
                </a:solidFill>
              </a:rPr>
              <a:t>promotion plan </a:t>
            </a:r>
          </a:p>
          <a:p>
            <a:pPr marL="457200" indent="-457200">
              <a:buFontTx/>
              <a:buChar char="-"/>
            </a:pPr>
            <a:r>
              <a:rPr lang="fr-FR" sz="2400" dirty="0" smtClean="0">
                <a:solidFill>
                  <a:schemeClr val="tx1"/>
                </a:solidFill>
              </a:rPr>
              <a:t>Can </a:t>
            </a:r>
            <a:r>
              <a:rPr lang="en-AU" sz="2400" dirty="0" smtClean="0">
                <a:solidFill>
                  <a:schemeClr val="tx1"/>
                </a:solidFill>
              </a:rPr>
              <a:t>increase product/brand awareness</a:t>
            </a:r>
          </a:p>
          <a:p>
            <a:pPr marL="457200" indent="-457200">
              <a:buFontTx/>
              <a:buChar char="-"/>
            </a:pPr>
            <a:r>
              <a:rPr lang="en-AU" sz="2400" dirty="0">
                <a:solidFill>
                  <a:schemeClr val="tx1"/>
                </a:solidFill>
              </a:rPr>
              <a:t>C</a:t>
            </a:r>
            <a:r>
              <a:rPr lang="en-AU" sz="2400" dirty="0" smtClean="0">
                <a:solidFill>
                  <a:schemeClr val="tx1"/>
                </a:solidFill>
              </a:rPr>
              <a:t>an reach </a:t>
            </a:r>
            <a:r>
              <a:rPr lang="en-AU" sz="2400" dirty="0">
                <a:solidFill>
                  <a:schemeClr val="tx1"/>
                </a:solidFill>
              </a:rPr>
              <a:t>many </a:t>
            </a:r>
            <a:r>
              <a:rPr lang="en-AU" sz="2400" dirty="0" smtClean="0">
                <a:solidFill>
                  <a:schemeClr val="tx1"/>
                </a:solidFill>
              </a:rPr>
              <a:t>different kinds of customers through TV</a:t>
            </a:r>
            <a:r>
              <a:rPr lang="en-AU" sz="2400" dirty="0">
                <a:solidFill>
                  <a:schemeClr val="tx1"/>
                </a:solidFill>
              </a:rPr>
              <a:t>, </a:t>
            </a:r>
            <a:r>
              <a:rPr lang="en-AU" sz="2400" dirty="0" smtClean="0">
                <a:solidFill>
                  <a:schemeClr val="tx1"/>
                </a:solidFill>
              </a:rPr>
              <a:t>magazines, samples given in stores</a:t>
            </a:r>
            <a:endParaRPr lang="en-AU" sz="2400" dirty="0">
              <a:solidFill>
                <a:schemeClr val="tx1"/>
              </a:solidFill>
            </a:endParaRPr>
          </a:p>
        </p:txBody>
      </p:sp>
      <p:sp>
        <p:nvSpPr>
          <p:cNvPr id="8" name="Title 1"/>
          <p:cNvSpPr>
            <a:spLocks noGrp="1"/>
          </p:cNvSpPr>
          <p:nvPr>
            <p:ph type="title"/>
          </p:nvPr>
        </p:nvSpPr>
        <p:spPr/>
        <p:txBody>
          <a:bodyPr/>
          <a:lstStyle/>
          <a:p>
            <a:r>
              <a:rPr lang="en-AU" dirty="0" smtClean="0"/>
              <a:t>Part 3 - Possible answer to part 3 (there are many)</a:t>
            </a:r>
            <a:br>
              <a:rPr lang="en-AU" dirty="0" smtClean="0"/>
            </a:br>
            <a:r>
              <a:rPr lang="en-AU" dirty="0"/>
              <a:t/>
            </a:r>
            <a:br>
              <a:rPr lang="en-AU" dirty="0"/>
            </a:br>
            <a:endParaRPr lang="en-US" sz="2700" dirty="0"/>
          </a:p>
        </p:txBody>
      </p:sp>
      <p:sp>
        <p:nvSpPr>
          <p:cNvPr id="10" name="Content Placeholder 2"/>
          <p:cNvSpPr>
            <a:spLocks noGrp="1"/>
          </p:cNvSpPr>
          <p:nvPr>
            <p:ph idx="1"/>
          </p:nvPr>
        </p:nvSpPr>
        <p:spPr>
          <a:xfrm>
            <a:off x="35496" y="4259168"/>
            <a:ext cx="8885112" cy="2986256"/>
          </a:xfrm>
        </p:spPr>
        <p:txBody>
          <a:bodyPr/>
          <a:lstStyle/>
          <a:p>
            <a:pPr indent="0">
              <a:buNone/>
            </a:pPr>
            <a:r>
              <a:rPr lang="en-AU" sz="2100" dirty="0" smtClean="0"/>
              <a:t>“This promotion plan would be appropriate for La Vie. First, it is an effective way to increase product and brand awareness. It informs potential customers about La Vie and its products as well as persuades them to purchase La Vie’s bottled water. Secondly, it is comprehensive. It includes many ways to reach new customers. It uses vehicles such as T.V., magazines, and samples given away in stores. </a:t>
            </a:r>
            <a:endParaRPr lang="en-AU" sz="21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25</a:t>
            </a:fld>
            <a:endParaRPr lang="en-US"/>
          </a:p>
        </p:txBody>
      </p:sp>
      <p:sp>
        <p:nvSpPr>
          <p:cNvPr id="7" name="Content Placeholder 2"/>
          <p:cNvSpPr>
            <a:spLocks noGrp="1"/>
          </p:cNvSpPr>
          <p:nvPr>
            <p:ph idx="1"/>
          </p:nvPr>
        </p:nvSpPr>
        <p:spPr>
          <a:xfrm>
            <a:off x="107504" y="980728"/>
            <a:ext cx="8856984" cy="4608512"/>
          </a:xfrm>
        </p:spPr>
        <p:txBody>
          <a:bodyPr/>
          <a:lstStyle/>
          <a:p>
            <a:pPr indent="0">
              <a:buFontTx/>
              <a:buNone/>
            </a:pPr>
            <a:r>
              <a:rPr lang="en-AU" sz="1500" dirty="0" smtClean="0"/>
              <a:t>“La </a:t>
            </a:r>
            <a:r>
              <a:rPr lang="en-AU" sz="1500" dirty="0"/>
              <a:t>Vie has found that 40% of Vietnamese people use tap water because they are in the habit of boiling and filtering their water. In addition, these potential customers said that they do not know the difference between home-purified water and bottled mineral water. To encourage these people to use bottled water, La Vie could use tools from the promotion mix to create and build customer relationships as well as show the customers the value of their products. La Vie can increase its sales and profits considerably if they can successfully sell to this large untapped (adj.) market</a:t>
            </a:r>
            <a:r>
              <a:rPr lang="en-AU" sz="1500" dirty="0" smtClean="0"/>
              <a:t>.</a:t>
            </a:r>
          </a:p>
          <a:p>
            <a:pPr indent="0">
              <a:buFontTx/>
              <a:buNone/>
            </a:pPr>
            <a:r>
              <a:rPr lang="en-AU" sz="1500" kern="1200" dirty="0" smtClean="0">
                <a:solidFill>
                  <a:srgbClr val="000000"/>
                </a:solidFill>
                <a:cs typeface="Arial" charset="0"/>
              </a:rPr>
              <a:t>Informative </a:t>
            </a:r>
            <a:r>
              <a:rPr lang="en-AU" sz="1500" kern="1200" dirty="0">
                <a:solidFill>
                  <a:srgbClr val="000000"/>
                </a:solidFill>
                <a:cs typeface="Arial" charset="0"/>
              </a:rPr>
              <a:t>advertising can be used to explain the difference between tap water and bottled water. La Vie could create advertisements for VTV1, VTV3, and HTV7 and air them at night so adults would see them. In these advertisements, scientists could explain the benefits of bottled water. This could help La Vie build demand for bottled water and can help them reach many potential customers. </a:t>
            </a:r>
          </a:p>
          <a:p>
            <a:pPr indent="0">
              <a:buFontTx/>
              <a:buNone/>
            </a:pPr>
            <a:r>
              <a:rPr lang="en-AU" sz="1500" kern="1200" dirty="0">
                <a:solidFill>
                  <a:srgbClr val="000000"/>
                </a:solidFill>
                <a:cs typeface="Arial" charset="0"/>
              </a:rPr>
              <a:t>La Vie could also employ sales promotions to attract customer attention and to entice (v-encourage) customers to buy products now. La Vie could mail coupons to houses or put them in magazines such as </a:t>
            </a:r>
            <a:r>
              <a:rPr lang="en-AU" sz="1500" kern="1200" dirty="0" err="1">
                <a:solidFill>
                  <a:srgbClr val="000000"/>
                </a:solidFill>
                <a:cs typeface="Arial" charset="0"/>
              </a:rPr>
              <a:t>TuoiTre</a:t>
            </a:r>
            <a:r>
              <a:rPr lang="en-AU" sz="1500" kern="1200" dirty="0">
                <a:solidFill>
                  <a:srgbClr val="000000"/>
                </a:solidFill>
                <a:cs typeface="Arial" charset="0"/>
              </a:rPr>
              <a:t> Weekly or Van Hoa to encourage people to try La Vie bottled water. It could also use POP displays in stores and give free samples outside major retailers such as Co-Op Mart to potential customers. These tools could help built short-term excitement and long-term relationships with customers.”   </a:t>
            </a:r>
            <a:endParaRPr lang="en-AU" sz="1500" kern="1200" dirty="0" smtClean="0">
              <a:solidFill>
                <a:srgbClr val="000000"/>
              </a:solidFill>
              <a:cs typeface="Arial" charset="0"/>
            </a:endParaRPr>
          </a:p>
          <a:p>
            <a:pPr indent="0">
              <a:buNone/>
            </a:pPr>
            <a:r>
              <a:rPr lang="en-AU" sz="1500" dirty="0" smtClean="0"/>
              <a:t>“</a:t>
            </a:r>
            <a:r>
              <a:rPr lang="en-AU" sz="1500" dirty="0"/>
              <a:t>This promotion plan would be appropriate for La Vie. First, it is an effective way to increase product and brand awareness. It informs potential customers about La Vie and its products as well as persuades them to purchase La </a:t>
            </a:r>
            <a:r>
              <a:rPr lang="en-AU" sz="1500" dirty="0" err="1"/>
              <a:t>Vie’s</a:t>
            </a:r>
            <a:r>
              <a:rPr lang="en-AU" sz="1500" dirty="0"/>
              <a:t> bottled water. Secondly, it is comprehensive. It includes many ways to reach new customers. It uses vehicles such as T.V., magazines, and samples given away in stores</a:t>
            </a:r>
            <a:r>
              <a:rPr lang="en-AU" sz="1500" dirty="0" smtClean="0"/>
              <a:t>.”</a:t>
            </a:r>
          </a:p>
          <a:p>
            <a:pPr indent="0">
              <a:buFontTx/>
              <a:buNone/>
            </a:pPr>
            <a:endParaRPr lang="en-AU" sz="1500" dirty="0"/>
          </a:p>
          <a:p>
            <a:pPr indent="0">
              <a:buNone/>
            </a:pPr>
            <a:endParaRPr lang="en-AU" sz="1500" dirty="0" smtClean="0">
              <a:latin typeface="+mj-lt"/>
            </a:endParaRPr>
          </a:p>
        </p:txBody>
      </p:sp>
      <p:sp>
        <p:nvSpPr>
          <p:cNvPr id="10" name="Title 1"/>
          <p:cNvSpPr>
            <a:spLocks noGrp="1"/>
          </p:cNvSpPr>
          <p:nvPr>
            <p:ph type="title"/>
          </p:nvPr>
        </p:nvSpPr>
        <p:spPr/>
        <p:txBody>
          <a:bodyPr/>
          <a:lstStyle/>
          <a:p>
            <a:r>
              <a:rPr lang="en-US" dirty="0" smtClean="0"/>
              <a:t>Question #2 – Possible final answer (there are many)</a:t>
            </a:r>
            <a:endParaRPr lang="en-US" dirty="0"/>
          </a:p>
        </p:txBody>
      </p:sp>
    </p:spTree>
    <p:custDataLst>
      <p:tags r:id="rId1"/>
    </p:custDataLst>
    <p:extLst>
      <p:ext uri="{BB962C8B-B14F-4D97-AF65-F5344CB8AC3E}">
        <p14:creationId xmlns:p14="http://schemas.microsoft.com/office/powerpoint/2010/main" val="3403377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8640"/>
            <a:ext cx="8229600" cy="922337"/>
          </a:xfrm>
        </p:spPr>
        <p:txBody>
          <a:bodyPr/>
          <a:lstStyle/>
          <a:p>
            <a:r>
              <a:rPr lang="en-AU" dirty="0" smtClean="0"/>
              <a:t>Final thoughts</a:t>
            </a:r>
            <a:endParaRPr lang="en-US" dirty="0"/>
          </a:p>
        </p:txBody>
      </p:sp>
      <p:sp>
        <p:nvSpPr>
          <p:cNvPr id="3" name="Content Placeholder 2"/>
          <p:cNvSpPr>
            <a:spLocks noGrp="1"/>
          </p:cNvSpPr>
          <p:nvPr>
            <p:ph idx="1"/>
          </p:nvPr>
        </p:nvSpPr>
        <p:spPr>
          <a:xfrm>
            <a:off x="209872" y="764704"/>
            <a:ext cx="8826624" cy="4865687"/>
          </a:xfrm>
        </p:spPr>
        <p:txBody>
          <a:bodyPr/>
          <a:lstStyle/>
          <a:p>
            <a:pPr>
              <a:buNone/>
            </a:pPr>
            <a:r>
              <a:rPr lang="en-AU" sz="3200" dirty="0" smtClean="0"/>
              <a:t>Case studies are </a:t>
            </a:r>
            <a:r>
              <a:rPr lang="en-AU" sz="3600" dirty="0" smtClean="0">
                <a:solidFill>
                  <a:srgbClr val="FF0000"/>
                </a:solidFill>
              </a:rPr>
              <a:t>difficult </a:t>
            </a:r>
            <a:r>
              <a:rPr lang="en-AU" sz="3200" dirty="0" smtClean="0"/>
              <a:t>because you need to use many skills</a:t>
            </a:r>
          </a:p>
          <a:p>
            <a:pPr>
              <a:buNone/>
            </a:pPr>
            <a:r>
              <a:rPr lang="en-AU" sz="4400" dirty="0" smtClean="0">
                <a:solidFill>
                  <a:srgbClr val="0070C0"/>
                </a:solidFill>
              </a:rPr>
              <a:t>STAY CALM! </a:t>
            </a:r>
          </a:p>
          <a:p>
            <a:pPr>
              <a:buFontTx/>
              <a:buChar char="-"/>
            </a:pPr>
            <a:r>
              <a:rPr lang="en-AU" sz="2800" dirty="0" smtClean="0"/>
              <a:t>Learn and </a:t>
            </a:r>
            <a:r>
              <a:rPr lang="en-AU" sz="2800" b="1" u="sng" dirty="0" smtClean="0"/>
              <a:t>understand</a:t>
            </a:r>
            <a:r>
              <a:rPr lang="en-AU" sz="2800" dirty="0" smtClean="0"/>
              <a:t> the marketing material</a:t>
            </a:r>
          </a:p>
          <a:p>
            <a:pPr>
              <a:buFontTx/>
              <a:buChar char="-"/>
            </a:pPr>
            <a:r>
              <a:rPr lang="en-AU" sz="2800" dirty="0" smtClean="0"/>
              <a:t>Follow the steps</a:t>
            </a:r>
          </a:p>
          <a:p>
            <a:pPr lvl="1">
              <a:buFontTx/>
              <a:buChar char="-"/>
            </a:pPr>
            <a:r>
              <a:rPr lang="en-AU" sz="2800" smtClean="0"/>
              <a:t> </a:t>
            </a:r>
            <a:r>
              <a:rPr lang="en-AU" sz="2400" smtClean="0"/>
              <a:t>Focus on the </a:t>
            </a:r>
            <a:r>
              <a:rPr lang="en-AU" sz="2400" b="1" dirty="0" smtClean="0"/>
              <a:t>questions</a:t>
            </a:r>
            <a:r>
              <a:rPr lang="en-AU" sz="2400" dirty="0" smtClean="0"/>
              <a:t> (key words + directive words)</a:t>
            </a:r>
          </a:p>
          <a:p>
            <a:pPr lvl="1">
              <a:buFontTx/>
              <a:buChar char="-"/>
            </a:pPr>
            <a:r>
              <a:rPr lang="en-AU" sz="2400" dirty="0" smtClean="0"/>
              <a:t> </a:t>
            </a:r>
            <a:r>
              <a:rPr lang="en-AU" sz="2400" b="1" dirty="0" smtClean="0"/>
              <a:t>Read</a:t>
            </a:r>
            <a:r>
              <a:rPr lang="en-AU" sz="2400" dirty="0" smtClean="0"/>
              <a:t> the case study and focus </a:t>
            </a:r>
            <a:r>
              <a:rPr lang="en-AU" sz="2400" b="1" dirty="0" smtClean="0"/>
              <a:t>most on the important parts of the reading</a:t>
            </a:r>
          </a:p>
          <a:p>
            <a:pPr lvl="1">
              <a:buFontTx/>
              <a:buChar char="-"/>
            </a:pPr>
            <a:r>
              <a:rPr lang="en-AU" sz="2400" dirty="0" smtClean="0"/>
              <a:t> Think about how you </a:t>
            </a:r>
            <a:r>
              <a:rPr lang="en-AU" sz="2400" b="1" dirty="0" smtClean="0"/>
              <a:t>will structure </a:t>
            </a:r>
            <a:r>
              <a:rPr lang="en-AU" sz="2400" dirty="0" smtClean="0"/>
              <a:t>your answer (plan)</a:t>
            </a:r>
          </a:p>
          <a:p>
            <a:pPr lvl="1">
              <a:buFontTx/>
              <a:buChar char="-"/>
            </a:pPr>
            <a:r>
              <a:rPr lang="en-AU" sz="2400" dirty="0" smtClean="0"/>
              <a:t> Write  </a:t>
            </a:r>
          </a:p>
        </p:txBody>
      </p:sp>
      <p:sp>
        <p:nvSpPr>
          <p:cNvPr id="4" name="Date Placeholder 3"/>
          <p:cNvSpPr>
            <a:spLocks noGrp="1"/>
          </p:cNvSpPr>
          <p:nvPr>
            <p:ph type="dt" sz="half" idx="10"/>
          </p:nvPr>
        </p:nvSpPr>
        <p:spPr/>
        <p:txBody>
          <a:bodyPr/>
          <a:lstStyle/>
          <a:p>
            <a:pPr>
              <a:defRPr/>
            </a:pPr>
            <a:r>
              <a:rPr lang="en-US" dirty="0" smtClean="0"/>
              <a:t>RMIT </a:t>
            </a:r>
            <a:r>
              <a:rPr lang="en-US" b="1" dirty="0" smtClean="0"/>
              <a:t>University©</a:t>
            </a:r>
            <a:fld id="{71EB8E50-2638-41AE-B108-75A61F8FCD96}" type="datetime1">
              <a:rPr lang="en-AU" smtClean="0"/>
              <a:pPr>
                <a:defRPr/>
              </a:pPr>
              <a:t>18/12/2015</a:t>
            </a:fld>
            <a:endParaRPr lang="en-US" dirty="0"/>
          </a:p>
        </p:txBody>
      </p:sp>
      <p:sp>
        <p:nvSpPr>
          <p:cNvPr id="5" name="Footer Placeholder 4"/>
          <p:cNvSpPr>
            <a:spLocks noGrp="1"/>
          </p:cNvSpPr>
          <p:nvPr>
            <p:ph type="ftr" sz="quarter" idx="11"/>
          </p:nvPr>
        </p:nvSpPr>
        <p:spPr/>
        <p:txBody>
          <a:bodyPr/>
          <a:lstStyle/>
          <a:p>
            <a:pPr>
              <a:defRPr/>
            </a:pPr>
            <a:r>
              <a:rPr lang="en-US" dirty="0" smtClean="0"/>
              <a:t>RMIT International University Vietnam</a:t>
            </a:r>
            <a:endParaRPr lang="en-US" dirty="0"/>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26</a:t>
            </a:fld>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a:t>
            </a:r>
            <a:endParaRPr lang="en-US" dirty="0"/>
          </a:p>
        </p:txBody>
      </p:sp>
      <p:sp>
        <p:nvSpPr>
          <p:cNvPr id="3" name="Content Placeholder 2"/>
          <p:cNvSpPr>
            <a:spLocks noGrp="1"/>
          </p:cNvSpPr>
          <p:nvPr>
            <p:ph idx="1"/>
          </p:nvPr>
        </p:nvSpPr>
        <p:spPr>
          <a:xfrm>
            <a:off x="323528" y="1124744"/>
            <a:ext cx="8496944" cy="4865687"/>
          </a:xfrm>
        </p:spPr>
        <p:txBody>
          <a:bodyPr/>
          <a:lstStyle/>
          <a:p>
            <a:pPr marL="742950" indent="-742950">
              <a:buAutoNum type="arabicPeriod"/>
            </a:pPr>
            <a:r>
              <a:rPr lang="en-US" sz="4000" dirty="0" smtClean="0"/>
              <a:t>What did you </a:t>
            </a:r>
            <a:r>
              <a:rPr lang="en-US" sz="4000" b="1" dirty="0" smtClean="0"/>
              <a:t>like</a:t>
            </a:r>
            <a:r>
              <a:rPr lang="en-US" sz="4000" dirty="0" smtClean="0"/>
              <a:t> about the workshop?</a:t>
            </a:r>
          </a:p>
          <a:p>
            <a:pPr marL="742950" indent="-742950">
              <a:buAutoNum type="arabicPeriod"/>
            </a:pPr>
            <a:r>
              <a:rPr lang="en-US" sz="4000" dirty="0" smtClean="0"/>
              <a:t>What did you </a:t>
            </a:r>
            <a:r>
              <a:rPr lang="en-US" sz="4000" b="1" dirty="0" smtClean="0"/>
              <a:t>dislike</a:t>
            </a:r>
            <a:r>
              <a:rPr lang="en-US" sz="4000" dirty="0" smtClean="0"/>
              <a:t> about the workshop?</a:t>
            </a:r>
          </a:p>
          <a:p>
            <a:pPr marL="742950" indent="-742950">
              <a:buAutoNum type="arabicPeriod"/>
            </a:pPr>
            <a:r>
              <a:rPr lang="en-US" sz="4000" dirty="0" smtClean="0"/>
              <a:t>Would you </a:t>
            </a:r>
            <a:r>
              <a:rPr lang="en-US" sz="4000" b="1" dirty="0" smtClean="0"/>
              <a:t>delete or add </a:t>
            </a:r>
            <a:r>
              <a:rPr lang="en-US" sz="4000" dirty="0" smtClean="0"/>
              <a:t>anything? If so, what? </a:t>
            </a:r>
            <a:endParaRPr lang="en-US" sz="4000"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27</a:t>
            </a:fld>
            <a:endParaRPr lang="en-US"/>
          </a:p>
        </p:txBody>
      </p:sp>
    </p:spTree>
    <p:custDataLst>
      <p:tags r:id="rId1"/>
    </p:custDataLst>
    <p:extLst>
      <p:ext uri="{BB962C8B-B14F-4D97-AF65-F5344CB8AC3E}">
        <p14:creationId xmlns:p14="http://schemas.microsoft.com/office/powerpoint/2010/main" val="897992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ready - Reading and understanding questions </a:t>
            </a:r>
            <a:endParaRPr lang="en-AU" dirty="0"/>
          </a:p>
        </p:txBody>
      </p:sp>
      <p:sp>
        <p:nvSpPr>
          <p:cNvPr id="3" name="Content Placeholder 2"/>
          <p:cNvSpPr>
            <a:spLocks noGrp="1"/>
          </p:cNvSpPr>
          <p:nvPr>
            <p:ph idx="1"/>
          </p:nvPr>
        </p:nvSpPr>
        <p:spPr>
          <a:xfrm>
            <a:off x="381000" y="1011585"/>
            <a:ext cx="8583488" cy="2777455"/>
          </a:xfrm>
        </p:spPr>
        <p:txBody>
          <a:bodyPr/>
          <a:lstStyle/>
          <a:p>
            <a:pPr marL="0" indent="0">
              <a:buNone/>
            </a:pPr>
            <a:r>
              <a:rPr lang="en-AU" sz="4400" dirty="0" smtClean="0"/>
              <a:t>Step 1: Understanding questions </a:t>
            </a:r>
          </a:p>
          <a:p>
            <a:pPr marL="0" indent="0">
              <a:buNone/>
            </a:pPr>
            <a:endParaRPr lang="en-AU" sz="1000" dirty="0" smtClean="0"/>
          </a:p>
          <a:p>
            <a:pPr marL="0" indent="0">
              <a:buNone/>
            </a:pPr>
            <a:r>
              <a:rPr lang="en-AU" sz="2800" dirty="0" smtClean="0"/>
              <a:t>- Directive words and their importance </a:t>
            </a:r>
          </a:p>
          <a:p>
            <a:pPr marL="0" indent="0">
              <a:buNone/>
            </a:pPr>
            <a:r>
              <a:rPr lang="en-AU" sz="2800" dirty="0" smtClean="0"/>
              <a:t>- Directive words matching activity</a:t>
            </a:r>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3</a:t>
            </a:fld>
            <a:endParaRPr lang="en-US"/>
          </a:p>
        </p:txBody>
      </p:sp>
      <p:pic>
        <p:nvPicPr>
          <p:cNvPr id="4099" name="Picture 3" descr="C:\Documents and Settings\v80705\Local Settings\Temporary Internet Files\Content.IE5\Q12C4JSV\MC9004339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789040"/>
            <a:ext cx="3024336" cy="30243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951754153"/>
              </p:ext>
            </p:extLst>
          </p:nvPr>
        </p:nvGraphicFramePr>
        <p:xfrm>
          <a:off x="251520" y="3717032"/>
          <a:ext cx="3024336" cy="2682240"/>
        </p:xfrm>
        <a:graphic>
          <a:graphicData uri="http://schemas.openxmlformats.org/drawingml/2006/table">
            <a:tbl>
              <a:tblPr firstRow="1" bandRow="1">
                <a:tableStyleId>{0E3FDE45-AF77-4B5C-9715-49D594BDF05E}</a:tableStyleId>
              </a:tblPr>
              <a:tblGrid>
                <a:gridCol w="1706036"/>
                <a:gridCol w="1318300"/>
              </a:tblGrid>
              <a:tr h="370840">
                <a:tc>
                  <a:txBody>
                    <a:bodyPr/>
                    <a:lstStyle/>
                    <a:p>
                      <a:r>
                        <a:rPr lang="en-US" sz="2000" b="0" dirty="0" smtClean="0">
                          <a:solidFill>
                            <a:schemeClr val="tx1"/>
                          </a:solidFill>
                        </a:rPr>
                        <a:t>Identify</a:t>
                      </a:r>
                      <a:r>
                        <a:rPr lang="en-US" sz="2000" dirty="0" smtClean="0">
                          <a:solidFill>
                            <a:schemeClr val="tx1"/>
                          </a:solidFill>
                        </a:rPr>
                        <a:t>  </a:t>
                      </a:r>
                      <a:endParaRPr lang="en-US" sz="2000" dirty="0">
                        <a:solidFill>
                          <a:schemeClr val="tx1"/>
                        </a:solidFill>
                      </a:endParaRPr>
                    </a:p>
                  </a:txBody>
                  <a:tcPr/>
                </a:tc>
                <a:tc>
                  <a:txBody>
                    <a:bodyPr/>
                    <a:lstStyle/>
                    <a:p>
                      <a:r>
                        <a:rPr lang="en-US" sz="2000" b="0" dirty="0" smtClean="0">
                          <a:solidFill>
                            <a:schemeClr val="tx1"/>
                          </a:solidFill>
                        </a:rPr>
                        <a:t>A</a:t>
                      </a:r>
                      <a:endParaRPr lang="en-US" sz="2000" b="0" dirty="0">
                        <a:solidFill>
                          <a:schemeClr val="tx1"/>
                        </a:solidFill>
                      </a:endParaRPr>
                    </a:p>
                  </a:txBody>
                  <a:tcPr/>
                </a:tc>
              </a:tr>
              <a:tr h="370840">
                <a:tc>
                  <a:txBody>
                    <a:bodyPr/>
                    <a:lstStyle/>
                    <a:p>
                      <a:r>
                        <a:rPr lang="en-US" sz="2000" dirty="0" smtClean="0">
                          <a:solidFill>
                            <a:schemeClr val="tx1"/>
                          </a:solidFill>
                        </a:rPr>
                        <a:t>Define</a:t>
                      </a:r>
                      <a:endParaRPr lang="en-US" sz="2000" dirty="0">
                        <a:solidFill>
                          <a:schemeClr val="tx1"/>
                        </a:solidFill>
                      </a:endParaRPr>
                    </a:p>
                  </a:txBody>
                  <a:tcPr/>
                </a:tc>
                <a:tc>
                  <a:txBody>
                    <a:bodyPr/>
                    <a:lstStyle/>
                    <a:p>
                      <a:r>
                        <a:rPr lang="en-US" sz="2000" b="0" dirty="0" smtClean="0">
                          <a:solidFill>
                            <a:schemeClr val="tx1"/>
                          </a:solidFill>
                        </a:rPr>
                        <a:t>I</a:t>
                      </a:r>
                      <a:endParaRPr lang="en-US" sz="2000" b="0" dirty="0">
                        <a:solidFill>
                          <a:schemeClr val="tx1"/>
                        </a:solidFill>
                      </a:endParaRPr>
                    </a:p>
                  </a:txBody>
                  <a:tcPr/>
                </a:tc>
              </a:tr>
              <a:tr h="370840">
                <a:tc>
                  <a:txBody>
                    <a:bodyPr/>
                    <a:lstStyle/>
                    <a:p>
                      <a:r>
                        <a:rPr lang="en-US" sz="2000" dirty="0" smtClean="0">
                          <a:solidFill>
                            <a:schemeClr val="tx1"/>
                          </a:solidFill>
                        </a:rPr>
                        <a:t>Explain</a:t>
                      </a:r>
                      <a:endParaRPr lang="en-US" sz="2000" dirty="0">
                        <a:solidFill>
                          <a:schemeClr val="tx1"/>
                        </a:solidFill>
                      </a:endParaRPr>
                    </a:p>
                  </a:txBody>
                  <a:tcPr/>
                </a:tc>
                <a:tc>
                  <a:txBody>
                    <a:bodyPr/>
                    <a:lstStyle/>
                    <a:p>
                      <a:r>
                        <a:rPr lang="en-US" sz="2000" b="0" dirty="0" smtClean="0">
                          <a:solidFill>
                            <a:schemeClr val="tx1"/>
                          </a:solidFill>
                        </a:rPr>
                        <a:t>B</a:t>
                      </a:r>
                      <a:endParaRPr lang="en-US" sz="2000" b="0" dirty="0">
                        <a:solidFill>
                          <a:schemeClr val="tx1"/>
                        </a:solidFill>
                      </a:endParaRPr>
                    </a:p>
                  </a:txBody>
                  <a:tcPr/>
                </a:tc>
              </a:tr>
              <a:tr h="370840">
                <a:tc>
                  <a:txBody>
                    <a:bodyPr/>
                    <a:lstStyle/>
                    <a:p>
                      <a:r>
                        <a:rPr lang="en-US" sz="2000" dirty="0" smtClean="0">
                          <a:solidFill>
                            <a:schemeClr val="tx1"/>
                          </a:solidFill>
                        </a:rPr>
                        <a:t>Provide </a:t>
                      </a:r>
                      <a:endParaRPr lang="en-US" sz="2000" dirty="0">
                        <a:solidFill>
                          <a:schemeClr val="tx1"/>
                        </a:solidFill>
                      </a:endParaRPr>
                    </a:p>
                  </a:txBody>
                  <a:tcPr/>
                </a:tc>
                <a:tc>
                  <a:txBody>
                    <a:bodyPr/>
                    <a:lstStyle/>
                    <a:p>
                      <a:r>
                        <a:rPr lang="en-US" sz="2000" b="0" dirty="0" smtClean="0">
                          <a:solidFill>
                            <a:schemeClr val="tx1"/>
                          </a:solidFill>
                        </a:rPr>
                        <a:t>E</a:t>
                      </a:r>
                      <a:endParaRPr lang="en-US" sz="2000" b="0" dirty="0">
                        <a:solidFill>
                          <a:schemeClr val="tx1"/>
                        </a:solidFill>
                      </a:endParaRPr>
                    </a:p>
                  </a:txBody>
                  <a:tcPr/>
                </a:tc>
              </a:tr>
              <a:tr h="370840">
                <a:tc>
                  <a:txBody>
                    <a:bodyPr/>
                    <a:lstStyle/>
                    <a:p>
                      <a:r>
                        <a:rPr lang="en-US" sz="2000" dirty="0" smtClean="0">
                          <a:solidFill>
                            <a:schemeClr val="tx1"/>
                          </a:solidFill>
                        </a:rPr>
                        <a:t>Recommend </a:t>
                      </a:r>
                      <a:endParaRPr lang="en-US" sz="2000" dirty="0">
                        <a:solidFill>
                          <a:schemeClr val="tx1"/>
                        </a:solidFill>
                      </a:endParaRPr>
                    </a:p>
                  </a:txBody>
                  <a:tcPr/>
                </a:tc>
                <a:tc>
                  <a:txBody>
                    <a:bodyPr/>
                    <a:lstStyle/>
                    <a:p>
                      <a:r>
                        <a:rPr lang="en-US" sz="2000" b="0" dirty="0" smtClean="0">
                          <a:solidFill>
                            <a:schemeClr val="tx1"/>
                          </a:solidFill>
                        </a:rPr>
                        <a:t>F</a:t>
                      </a:r>
                      <a:endParaRPr lang="en-US" sz="2000" b="0" dirty="0">
                        <a:solidFill>
                          <a:schemeClr val="tx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Compare &amp; contrast</a:t>
                      </a:r>
                    </a:p>
                  </a:txBody>
                  <a:tcPr/>
                </a:tc>
                <a:tc>
                  <a:txBody>
                    <a:bodyPr/>
                    <a:lstStyle/>
                    <a:p>
                      <a:r>
                        <a:rPr lang="en-US" sz="2000" b="0" dirty="0" smtClean="0">
                          <a:solidFill>
                            <a:schemeClr val="tx1"/>
                          </a:solidFill>
                        </a:rPr>
                        <a:t>H</a:t>
                      </a:r>
                      <a:endParaRPr lang="en-US" sz="2000" b="0"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45722967"/>
              </p:ext>
            </p:extLst>
          </p:nvPr>
        </p:nvGraphicFramePr>
        <p:xfrm>
          <a:off x="3540224" y="3718912"/>
          <a:ext cx="3048000" cy="1798320"/>
        </p:xfrm>
        <a:graphic>
          <a:graphicData uri="http://schemas.openxmlformats.org/drawingml/2006/table">
            <a:tbl>
              <a:tblPr firstRow="1" bandRow="1">
                <a:tableStyleId>{0E3FDE45-AF77-4B5C-9715-49D594BDF05E}</a:tableStyleId>
              </a:tblPr>
              <a:tblGrid>
                <a:gridCol w="1524000"/>
                <a:gridCol w="15240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Rationalize </a:t>
                      </a:r>
                    </a:p>
                  </a:txBody>
                  <a:tcPr/>
                </a:tc>
                <a:tc>
                  <a:txBody>
                    <a:bodyPr/>
                    <a:lstStyle/>
                    <a:p>
                      <a:r>
                        <a:rPr lang="en-US" sz="2000" b="0" dirty="0" smtClean="0">
                          <a:solidFill>
                            <a:schemeClr val="tx1"/>
                          </a:solidFill>
                        </a:rPr>
                        <a:t>C</a:t>
                      </a:r>
                      <a:endParaRPr lang="en-US" sz="2000" b="0" dirty="0">
                        <a:solidFill>
                          <a:schemeClr val="tx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Justify</a:t>
                      </a:r>
                    </a:p>
                  </a:txBody>
                  <a:tcPr/>
                </a:tc>
                <a:tc>
                  <a:txBody>
                    <a:bodyPr/>
                    <a:lstStyle/>
                    <a:p>
                      <a:r>
                        <a:rPr lang="en-US" sz="2000" dirty="0" smtClean="0">
                          <a:solidFill>
                            <a:schemeClr val="tx1"/>
                          </a:solidFill>
                        </a:rPr>
                        <a:t>G</a:t>
                      </a:r>
                      <a:endParaRPr lang="en-US" sz="2000" dirty="0">
                        <a:solidFill>
                          <a:schemeClr val="tx1"/>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Discuss the benefits &amp; limitations </a:t>
                      </a:r>
                    </a:p>
                  </a:txBody>
                  <a:tcPr/>
                </a:tc>
                <a:tc>
                  <a:txBody>
                    <a:bodyPr/>
                    <a:lstStyle/>
                    <a:p>
                      <a:r>
                        <a:rPr lang="en-US" sz="2000" b="0" dirty="0" smtClean="0">
                          <a:solidFill>
                            <a:schemeClr val="tx1"/>
                          </a:solidFill>
                        </a:rPr>
                        <a:t>D</a:t>
                      </a:r>
                      <a:endParaRPr lang="en-US" sz="2000" b="0" dirty="0">
                        <a:solidFill>
                          <a:schemeClr val="tx1"/>
                        </a:solidFill>
                      </a:endParaRPr>
                    </a:p>
                  </a:txBody>
                  <a:tcPr/>
                </a:tc>
              </a:tr>
            </a:tbl>
          </a:graphicData>
        </a:graphic>
      </p:graphicFrame>
    </p:spTree>
    <p:custDataLst>
      <p:tags r:id="rId1"/>
    </p:custDataLst>
    <p:extLst>
      <p:ext uri="{BB962C8B-B14F-4D97-AF65-F5344CB8AC3E}">
        <p14:creationId xmlns:p14="http://schemas.microsoft.com/office/powerpoint/2010/main" val="193063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 – Understanding the question </a:t>
            </a:r>
            <a:endParaRPr lang="en-AU"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4</a:t>
            </a:fld>
            <a:endParaRPr lang="en-US"/>
          </a:p>
        </p:txBody>
      </p:sp>
      <p:sp>
        <p:nvSpPr>
          <p:cNvPr id="7" name="Rectangle 6"/>
          <p:cNvSpPr/>
          <p:nvPr/>
        </p:nvSpPr>
        <p:spPr>
          <a:xfrm>
            <a:off x="301816" y="980728"/>
            <a:ext cx="8352928" cy="3026470"/>
          </a:xfrm>
          <a:prstGeom prst="rect">
            <a:avLst/>
          </a:prstGeom>
        </p:spPr>
        <p:txBody>
          <a:bodyPr wrap="square">
            <a:spAutoFit/>
          </a:bodyPr>
          <a:lstStyle/>
          <a:p>
            <a:pPr>
              <a:spcBef>
                <a:spcPts val="1000"/>
              </a:spcBef>
            </a:pPr>
            <a:r>
              <a:rPr lang="en-AU" sz="2400" dirty="0" smtClean="0">
                <a:solidFill>
                  <a:schemeClr val="tx1"/>
                </a:solidFill>
                <a:latin typeface="+mj-lt"/>
                <a:ea typeface="Calibri"/>
              </a:rPr>
              <a:t>Get out your case study. Look carefully at question #1.  </a:t>
            </a:r>
          </a:p>
          <a:p>
            <a:pPr>
              <a:spcBef>
                <a:spcPts val="1000"/>
              </a:spcBef>
            </a:pPr>
            <a:endParaRPr lang="en-AU" sz="500" dirty="0">
              <a:solidFill>
                <a:schemeClr val="tx1"/>
              </a:solidFill>
              <a:latin typeface="+mj-lt"/>
              <a:ea typeface="Calibri"/>
            </a:endParaRPr>
          </a:p>
          <a:p>
            <a:pPr marL="742950" indent="-742950">
              <a:spcBef>
                <a:spcPts val="1000"/>
              </a:spcBef>
              <a:buAutoNum type="arabicPeriod"/>
            </a:pPr>
            <a:r>
              <a:rPr lang="en-AU" sz="2400" dirty="0" smtClean="0">
                <a:solidFill>
                  <a:schemeClr val="tx1"/>
                </a:solidFill>
                <a:latin typeface="+mj-lt"/>
                <a:ea typeface="Calibri"/>
              </a:rPr>
              <a:t>Find the directive words. Circle them.</a:t>
            </a:r>
          </a:p>
          <a:p>
            <a:pPr marL="742950" indent="-742950">
              <a:spcBef>
                <a:spcPts val="1000"/>
              </a:spcBef>
              <a:buAutoNum type="arabicPeriod"/>
            </a:pPr>
            <a:r>
              <a:rPr lang="en-AU" sz="2400" dirty="0" smtClean="0">
                <a:solidFill>
                  <a:schemeClr val="tx1"/>
                </a:solidFill>
                <a:latin typeface="+mj-lt"/>
                <a:ea typeface="Calibri"/>
              </a:rPr>
              <a:t>Find the key words. Underline them.</a:t>
            </a:r>
          </a:p>
          <a:p>
            <a:pPr marL="742950" indent="-742950">
              <a:spcBef>
                <a:spcPts val="1000"/>
              </a:spcBef>
              <a:buAutoNum type="arabicPeriod"/>
            </a:pPr>
            <a:r>
              <a:rPr lang="en-AU" sz="2400" dirty="0" smtClean="0">
                <a:solidFill>
                  <a:schemeClr val="tx1"/>
                </a:solidFill>
                <a:latin typeface="+mj-lt"/>
                <a:ea typeface="Calibri"/>
              </a:rPr>
              <a:t>Think about the question.</a:t>
            </a:r>
          </a:p>
          <a:p>
            <a:pPr marL="1028700" lvl="1" indent="-571500">
              <a:spcBef>
                <a:spcPts val="1000"/>
              </a:spcBef>
              <a:buFontTx/>
              <a:buChar char="-"/>
            </a:pPr>
            <a:r>
              <a:rPr lang="en-AU" sz="2400" dirty="0" smtClean="0">
                <a:solidFill>
                  <a:schemeClr val="tx1"/>
                </a:solidFill>
                <a:latin typeface="+mj-lt"/>
                <a:ea typeface="Calibri"/>
              </a:rPr>
              <a:t>What is the topic? What do you need to do? </a:t>
            </a:r>
          </a:p>
          <a:p>
            <a:endParaRPr lang="en-AU" sz="2400" dirty="0" smtClean="0">
              <a:solidFill>
                <a:schemeClr val="tx1"/>
              </a:solidFill>
              <a:latin typeface="+mj-lt"/>
              <a:ea typeface="Calibri"/>
            </a:endParaRPr>
          </a:p>
        </p:txBody>
      </p:sp>
      <p:pic>
        <p:nvPicPr>
          <p:cNvPr id="5123" name="Picture 3" descr="C:\Documents and Settings\v80705\Local Settings\Temporary Internet Files\Content.IE5\S2PN4COC\MC90038404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093" y="1556791"/>
            <a:ext cx="1382379" cy="160683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251520" y="3789040"/>
            <a:ext cx="8568952" cy="2304256"/>
          </a:xfrm>
        </p:spPr>
        <p:txBody>
          <a:bodyPr/>
          <a:lstStyle/>
          <a:p>
            <a:pPr marL="0" indent="0">
              <a:spcBef>
                <a:spcPts val="0"/>
              </a:spcBef>
              <a:buNone/>
            </a:pPr>
            <a:r>
              <a:rPr lang="en-AU" sz="2500" dirty="0">
                <a:latin typeface="+mj-lt"/>
                <a:ea typeface="Calibri"/>
              </a:rPr>
              <a:t>Identify and define the </a:t>
            </a:r>
            <a:r>
              <a:rPr lang="en-AU" sz="2500" u="sng" dirty="0">
                <a:latin typeface="+mj-lt"/>
                <a:ea typeface="Calibri"/>
              </a:rPr>
              <a:t>distribution system </a:t>
            </a:r>
            <a:r>
              <a:rPr lang="en-AU" sz="2500" dirty="0">
                <a:latin typeface="+mj-lt"/>
                <a:ea typeface="Calibri"/>
              </a:rPr>
              <a:t>employed by La Vie to distribute its </a:t>
            </a:r>
            <a:r>
              <a:rPr lang="en-AU" sz="2500" dirty="0" smtClean="0">
                <a:latin typeface="+mj-lt"/>
                <a:ea typeface="Calibri"/>
              </a:rPr>
              <a:t>products. </a:t>
            </a:r>
            <a:r>
              <a:rPr lang="en-AU" sz="2500" dirty="0">
                <a:latin typeface="+mj-lt"/>
                <a:ea typeface="Calibri"/>
              </a:rPr>
              <a:t>Give a rationale for why this strategy was adopted and is appropriate for La Vie. </a:t>
            </a:r>
            <a:endParaRPr lang="en-AU" sz="2500" dirty="0" smtClean="0">
              <a:latin typeface="+mj-lt"/>
              <a:ea typeface="Calibri"/>
            </a:endParaRPr>
          </a:p>
          <a:p>
            <a:pPr marL="0" indent="0">
              <a:spcBef>
                <a:spcPts val="0"/>
              </a:spcBef>
              <a:buNone/>
            </a:pPr>
            <a:r>
              <a:rPr lang="en-AU" sz="2500" dirty="0" smtClean="0">
                <a:latin typeface="+mj-lt"/>
                <a:ea typeface="Calibri"/>
              </a:rPr>
              <a:t>Discuss </a:t>
            </a:r>
            <a:r>
              <a:rPr lang="en-AU" sz="2500" dirty="0">
                <a:latin typeface="+mj-lt"/>
                <a:ea typeface="Calibri"/>
              </a:rPr>
              <a:t>the benefits and limitations of this particular distribution strategy. Provide an example of another company that successfully uses the same distribution strategy as La </a:t>
            </a:r>
            <a:r>
              <a:rPr lang="en-AU" sz="2500" dirty="0" smtClean="0">
                <a:latin typeface="+mj-lt"/>
                <a:ea typeface="Calibri"/>
              </a:rPr>
              <a:t>Vie. </a:t>
            </a:r>
            <a:r>
              <a:rPr lang="en-AU" sz="2500" dirty="0">
                <a:latin typeface="+mj-lt"/>
                <a:ea typeface="Calibri"/>
              </a:rPr>
              <a:t>(7.5 marks) </a:t>
            </a:r>
            <a:endParaRPr lang="en-AU" sz="2500" dirty="0">
              <a:latin typeface="+mj-lt"/>
            </a:endParaRPr>
          </a:p>
        </p:txBody>
      </p:sp>
      <p:sp>
        <p:nvSpPr>
          <p:cNvPr id="9" name="Oval 8"/>
          <p:cNvSpPr/>
          <p:nvPr/>
        </p:nvSpPr>
        <p:spPr bwMode="auto">
          <a:xfrm>
            <a:off x="251520" y="3789040"/>
            <a:ext cx="1152128" cy="5040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endParaRPr>
          </a:p>
        </p:txBody>
      </p:sp>
      <p:sp>
        <p:nvSpPr>
          <p:cNvPr id="10" name="Oval 9"/>
          <p:cNvSpPr/>
          <p:nvPr/>
        </p:nvSpPr>
        <p:spPr bwMode="auto">
          <a:xfrm>
            <a:off x="1979712" y="3789040"/>
            <a:ext cx="1080120" cy="5040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endParaRPr>
          </a:p>
        </p:txBody>
      </p:sp>
      <p:sp>
        <p:nvSpPr>
          <p:cNvPr id="11" name="Oval 10"/>
          <p:cNvSpPr/>
          <p:nvPr/>
        </p:nvSpPr>
        <p:spPr bwMode="auto">
          <a:xfrm>
            <a:off x="4283968" y="4149080"/>
            <a:ext cx="2376264" cy="5040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endParaRPr>
          </a:p>
        </p:txBody>
      </p:sp>
      <p:sp>
        <p:nvSpPr>
          <p:cNvPr id="12" name="Oval 11"/>
          <p:cNvSpPr/>
          <p:nvPr/>
        </p:nvSpPr>
        <p:spPr bwMode="auto">
          <a:xfrm>
            <a:off x="179512" y="4869160"/>
            <a:ext cx="5184576" cy="5040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endParaRPr>
          </a:p>
        </p:txBody>
      </p:sp>
      <p:sp>
        <p:nvSpPr>
          <p:cNvPr id="13" name="Oval 12"/>
          <p:cNvSpPr/>
          <p:nvPr/>
        </p:nvSpPr>
        <p:spPr bwMode="auto">
          <a:xfrm>
            <a:off x="3140224" y="5301208"/>
            <a:ext cx="3303984" cy="5040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endParaRPr>
          </a:p>
        </p:txBody>
      </p:sp>
    </p:spTree>
    <p:custDataLst>
      <p:tags r:id="rId1"/>
    </p:custDataLst>
    <p:extLst>
      <p:ext uri="{BB962C8B-B14F-4D97-AF65-F5344CB8AC3E}">
        <p14:creationId xmlns:p14="http://schemas.microsoft.com/office/powerpoint/2010/main" val="331516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ready – Reading effectively  </a:t>
            </a:r>
            <a:endParaRPr lang="en-AU" dirty="0"/>
          </a:p>
        </p:txBody>
      </p:sp>
      <p:sp>
        <p:nvSpPr>
          <p:cNvPr id="3" name="Content Placeholder 2"/>
          <p:cNvSpPr>
            <a:spLocks noGrp="1"/>
          </p:cNvSpPr>
          <p:nvPr>
            <p:ph idx="1"/>
          </p:nvPr>
        </p:nvSpPr>
        <p:spPr>
          <a:xfrm>
            <a:off x="323528" y="764705"/>
            <a:ext cx="8439472" cy="4608512"/>
          </a:xfrm>
        </p:spPr>
        <p:txBody>
          <a:bodyPr/>
          <a:lstStyle/>
          <a:p>
            <a:pPr marL="0" indent="0">
              <a:buNone/>
            </a:pPr>
            <a:r>
              <a:rPr lang="en-AU" sz="4400" dirty="0" smtClean="0"/>
              <a:t>Step 2: Reading effectively </a:t>
            </a:r>
          </a:p>
          <a:p>
            <a:pPr marL="0" indent="0">
              <a:buNone/>
            </a:pPr>
            <a:endParaRPr lang="en-AU" sz="1000" dirty="0" smtClean="0"/>
          </a:p>
          <a:p>
            <a:pPr marL="514350" lvl="1" indent="-514350">
              <a:spcBef>
                <a:spcPct val="50000"/>
              </a:spcBef>
              <a:buFontTx/>
              <a:buAutoNum type="arabicPeriod"/>
            </a:pPr>
            <a:r>
              <a:rPr lang="en-AU" sz="2800" dirty="0" smtClean="0"/>
              <a:t>Mark up (v) the text – highlight, write in the margins, and so on.</a:t>
            </a:r>
            <a:r>
              <a:rPr lang="en-AU" sz="2800" i="1" dirty="0"/>
              <a:t> </a:t>
            </a:r>
            <a:endParaRPr lang="en-AU" sz="2800" i="1" dirty="0" smtClean="0"/>
          </a:p>
          <a:p>
            <a:pPr marL="0" lvl="1" indent="0">
              <a:spcBef>
                <a:spcPct val="50000"/>
              </a:spcBef>
              <a:buNone/>
            </a:pPr>
            <a:r>
              <a:rPr lang="en-AU" sz="2800" i="1" dirty="0" smtClean="0"/>
              <a:t>	WHY</a:t>
            </a:r>
            <a:r>
              <a:rPr lang="en-AU" sz="2800" i="1" dirty="0"/>
              <a:t>? Find information easily again </a:t>
            </a:r>
            <a:endParaRPr lang="en-AU" sz="2800" i="1" dirty="0" smtClean="0"/>
          </a:p>
          <a:p>
            <a:pPr marL="514350" lvl="1" indent="-514350">
              <a:spcBef>
                <a:spcPct val="50000"/>
              </a:spcBef>
              <a:buAutoNum type="arabicPeriod" startAt="2"/>
            </a:pPr>
            <a:r>
              <a:rPr lang="en-AU" sz="2800" dirty="0" smtClean="0"/>
              <a:t>Find </a:t>
            </a:r>
            <a:r>
              <a:rPr lang="en-AU" sz="2800" dirty="0"/>
              <a:t>important information in the case </a:t>
            </a:r>
            <a:r>
              <a:rPr lang="en-AU" sz="2800" dirty="0" smtClean="0"/>
              <a:t>study</a:t>
            </a:r>
          </a:p>
          <a:p>
            <a:pPr marL="1028700" lvl="1" indent="-571500">
              <a:spcBef>
                <a:spcPts val="1000"/>
              </a:spcBef>
              <a:buFontTx/>
              <a:buChar char="-"/>
            </a:pPr>
            <a:r>
              <a:rPr lang="en-AU" sz="2800" dirty="0" smtClean="0"/>
              <a:t>Think about the question and paragraphs in the case study</a:t>
            </a:r>
          </a:p>
          <a:p>
            <a:pPr marL="1028700" lvl="1" indent="-571500">
              <a:spcBef>
                <a:spcPts val="1000"/>
              </a:spcBef>
              <a:buFontTx/>
              <a:buChar char="-"/>
            </a:pPr>
            <a:r>
              <a:rPr lang="en-AU" sz="2800" dirty="0" smtClean="0"/>
              <a:t>What paragraph/s </a:t>
            </a:r>
            <a:r>
              <a:rPr lang="en-AU" sz="2800" dirty="0"/>
              <a:t>s</a:t>
            </a:r>
            <a:r>
              <a:rPr lang="en-AU" sz="2800" dirty="0" smtClean="0"/>
              <a:t>hould you focus on? </a:t>
            </a:r>
            <a:endParaRPr lang="en-AU" sz="2800"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5</a:t>
            </a:fld>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352" y="4891287"/>
            <a:ext cx="1403648" cy="151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311326" y="5868561"/>
            <a:ext cx="4988866" cy="584775"/>
          </a:xfrm>
          <a:prstGeom prst="rect">
            <a:avLst/>
          </a:prstGeom>
        </p:spPr>
        <p:txBody>
          <a:bodyPr wrap="none">
            <a:spAutoFit/>
          </a:bodyPr>
          <a:lstStyle/>
          <a:p>
            <a:pPr marL="0" indent="0">
              <a:buFontTx/>
              <a:buNone/>
            </a:pPr>
            <a:r>
              <a:rPr lang="en-AU" sz="3200" i="1" dirty="0">
                <a:solidFill>
                  <a:schemeClr val="tx1"/>
                </a:solidFill>
              </a:rPr>
              <a:t>Paragraph 5 – distribution </a:t>
            </a:r>
          </a:p>
        </p:txBody>
      </p:sp>
    </p:spTree>
    <p:custDataLst>
      <p:tags r:id="rId1"/>
    </p:custDataLst>
    <p:extLst>
      <p:ext uri="{BB962C8B-B14F-4D97-AF65-F5344CB8AC3E}">
        <p14:creationId xmlns:p14="http://schemas.microsoft.com/office/powerpoint/2010/main" val="19370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2"/>
          </p:nvPr>
        </p:nvSpPr>
        <p:spPr>
          <a:noFill/>
        </p:spPr>
        <p:txBody>
          <a:bodyPr/>
          <a:lstStyle/>
          <a:p>
            <a:fld id="{4E83025B-0ACD-4835-AB66-DA2A299D1ADF}" type="slidenum">
              <a:rPr lang="en-US" smtClean="0"/>
              <a:pPr/>
              <a:t>6</a:t>
            </a:fld>
            <a:endParaRPr lang="en-US" smtClean="0"/>
          </a:p>
        </p:txBody>
      </p:sp>
      <p:sp>
        <p:nvSpPr>
          <p:cNvPr id="4101" name="Rectangle 2"/>
          <p:cNvSpPr>
            <a:spLocks noGrp="1" noChangeArrowheads="1"/>
          </p:cNvSpPr>
          <p:nvPr>
            <p:ph type="title"/>
          </p:nvPr>
        </p:nvSpPr>
        <p:spPr>
          <a:xfrm>
            <a:off x="381000" y="202407"/>
            <a:ext cx="8229600" cy="922337"/>
          </a:xfrm>
        </p:spPr>
        <p:txBody>
          <a:bodyPr/>
          <a:lstStyle/>
          <a:p>
            <a:pPr eaLnBrk="1" hangingPunct="1"/>
            <a:r>
              <a:rPr lang="en-AU" dirty="0" smtClean="0"/>
              <a:t>Question 1 </a:t>
            </a:r>
          </a:p>
        </p:txBody>
      </p:sp>
      <p:sp>
        <p:nvSpPr>
          <p:cNvPr id="4102" name="Rectangle 3"/>
          <p:cNvSpPr>
            <a:spLocks noGrp="1" noChangeArrowheads="1"/>
          </p:cNvSpPr>
          <p:nvPr>
            <p:ph type="body" idx="1"/>
          </p:nvPr>
        </p:nvSpPr>
        <p:spPr>
          <a:xfrm>
            <a:off x="179512" y="836166"/>
            <a:ext cx="8640960" cy="5257130"/>
          </a:xfrm>
        </p:spPr>
        <p:txBody>
          <a:bodyPr/>
          <a:lstStyle/>
          <a:p>
            <a:pPr eaLnBrk="1" hangingPunct="1">
              <a:buNone/>
            </a:pPr>
            <a:r>
              <a:rPr lang="en-AU" sz="3200" b="1" dirty="0" smtClean="0"/>
              <a:t>Group work</a:t>
            </a:r>
          </a:p>
          <a:p>
            <a:pPr marL="514350" indent="-514350" eaLnBrk="1" hangingPunct="1">
              <a:buAutoNum type="arabicPeriod"/>
            </a:pPr>
            <a:r>
              <a:rPr lang="en-AU" sz="3200" dirty="0" smtClean="0"/>
              <a:t>You worked on question #1 at home. Look at the work you did.</a:t>
            </a:r>
          </a:p>
          <a:p>
            <a:pPr marL="514350" indent="-514350" eaLnBrk="1" hangingPunct="1">
              <a:buAutoNum type="arabicPeriod"/>
            </a:pPr>
            <a:r>
              <a:rPr lang="en-AU" sz="3200" dirty="0" smtClean="0"/>
              <a:t>Share your ideas with your group</a:t>
            </a:r>
          </a:p>
          <a:p>
            <a:pPr marL="0" indent="0" eaLnBrk="1" hangingPunct="1">
              <a:buNone/>
            </a:pPr>
            <a:r>
              <a:rPr lang="en-AU" sz="3200" dirty="0"/>
              <a:t>	</a:t>
            </a:r>
            <a:r>
              <a:rPr lang="en-AU" sz="3200" dirty="0" smtClean="0"/>
              <a:t>- how you </a:t>
            </a:r>
            <a:r>
              <a:rPr lang="en-AU" sz="3200" u="sng" dirty="0" smtClean="0"/>
              <a:t>structured your answer</a:t>
            </a:r>
            <a:r>
              <a:rPr lang="en-AU" sz="3200" dirty="0" smtClean="0"/>
              <a:t> (what </a:t>
            </a:r>
          </a:p>
          <a:p>
            <a:pPr marL="0" indent="0" eaLnBrk="1" hangingPunct="1">
              <a:buNone/>
            </a:pPr>
            <a:r>
              <a:rPr lang="en-AU" sz="3200" dirty="0" smtClean="0"/>
              <a:t>	  is in paragraph 1, paragraph 2...)</a:t>
            </a:r>
            <a:endParaRPr lang="en-AU" sz="3200" dirty="0"/>
          </a:p>
          <a:p>
            <a:pPr marL="0" indent="0" eaLnBrk="1" hangingPunct="1">
              <a:buNone/>
            </a:pPr>
            <a:r>
              <a:rPr lang="en-AU" sz="3200" dirty="0"/>
              <a:t>	</a:t>
            </a:r>
            <a:r>
              <a:rPr lang="en-AU" sz="3200" dirty="0" smtClean="0"/>
              <a:t>- the </a:t>
            </a:r>
            <a:r>
              <a:rPr lang="en-AU" sz="3200" u="sng" dirty="0" smtClean="0"/>
              <a:t>answer</a:t>
            </a:r>
            <a:r>
              <a:rPr lang="en-AU" sz="3200" dirty="0" smtClean="0"/>
              <a:t> to question #1</a:t>
            </a:r>
          </a:p>
        </p:txBody>
      </p:sp>
      <p:pic>
        <p:nvPicPr>
          <p:cNvPr id="1026" name="Picture 2" descr="http://4.bp.blogspot.com/-an3CzxjRfxY/TYGQpXUrTWI/AAAAAAAAA34/GamYjk3Eylg/s1600/teams.jpg"/>
          <p:cNvPicPr>
            <a:picLocks noChangeAspect="1" noChangeArrowheads="1"/>
          </p:cNvPicPr>
          <p:nvPr/>
        </p:nvPicPr>
        <p:blipFill>
          <a:blip r:embed="rId3"/>
          <a:srcRect/>
          <a:stretch>
            <a:fillRect/>
          </a:stretch>
        </p:blipFill>
        <p:spPr bwMode="auto">
          <a:xfrm>
            <a:off x="7380312" y="4724233"/>
            <a:ext cx="1729103" cy="1729103"/>
          </a:xfrm>
          <a:prstGeom prst="rect">
            <a:avLst/>
          </a:prstGeom>
          <a:noFill/>
        </p:spPr>
      </p:pic>
      <p:sp>
        <p:nvSpPr>
          <p:cNvPr id="8" name="Date Placeholder 3"/>
          <p:cNvSpPr txBox="1">
            <a:spLocks/>
          </p:cNvSpPr>
          <p:nvPr/>
        </p:nvSpPr>
        <p:spPr bwMode="auto">
          <a:xfrm>
            <a:off x="596900" y="6597476"/>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100" kern="1200">
                <a:solidFill>
                  <a:schemeClr val="bg1"/>
                </a:solidFill>
                <a:latin typeface="Arial" charset="0"/>
                <a:ea typeface="+mn-ea"/>
                <a:cs typeface="Arial" charset="0"/>
              </a:defRPr>
            </a:lvl1pPr>
            <a:lvl2pPr marL="457200" algn="l" rtl="0" fontAlgn="b">
              <a:spcBef>
                <a:spcPct val="0"/>
              </a:spcBef>
              <a:spcAft>
                <a:spcPct val="0"/>
              </a:spcAft>
              <a:defRPr sz="1000" kern="1200">
                <a:solidFill>
                  <a:schemeClr val="bg1"/>
                </a:solidFill>
                <a:latin typeface="Arial" charset="0"/>
                <a:ea typeface="+mn-ea"/>
                <a:cs typeface="Arial" charset="0"/>
              </a:defRPr>
            </a:lvl2pPr>
            <a:lvl3pPr marL="914400" algn="l" rtl="0" fontAlgn="b">
              <a:spcBef>
                <a:spcPct val="0"/>
              </a:spcBef>
              <a:spcAft>
                <a:spcPct val="0"/>
              </a:spcAft>
              <a:defRPr sz="1000" kern="1200">
                <a:solidFill>
                  <a:schemeClr val="bg1"/>
                </a:solidFill>
                <a:latin typeface="Arial" charset="0"/>
                <a:ea typeface="+mn-ea"/>
                <a:cs typeface="Arial" charset="0"/>
              </a:defRPr>
            </a:lvl3pPr>
            <a:lvl4pPr marL="1371600" algn="l" rtl="0" fontAlgn="b">
              <a:spcBef>
                <a:spcPct val="0"/>
              </a:spcBef>
              <a:spcAft>
                <a:spcPct val="0"/>
              </a:spcAft>
              <a:defRPr sz="1000" kern="1200">
                <a:solidFill>
                  <a:schemeClr val="bg1"/>
                </a:solidFill>
                <a:latin typeface="Arial" charset="0"/>
                <a:ea typeface="+mn-ea"/>
                <a:cs typeface="Arial" charset="0"/>
              </a:defRPr>
            </a:lvl4pPr>
            <a:lvl5pPr marL="1828800" algn="l" rtl="0" fontAlgn="b">
              <a:spcBef>
                <a:spcPct val="0"/>
              </a:spcBef>
              <a:spcAft>
                <a:spcPct val="0"/>
              </a:spcAft>
              <a:defRPr sz="1000" kern="1200">
                <a:solidFill>
                  <a:schemeClr val="bg1"/>
                </a:solidFill>
                <a:latin typeface="Arial" charset="0"/>
                <a:ea typeface="+mn-ea"/>
                <a:cs typeface="Arial" charset="0"/>
              </a:defRPr>
            </a:lvl5pPr>
            <a:lvl6pPr marL="2286000" algn="l" defTabSz="914400" rtl="0" eaLnBrk="1" latinLnBrk="0" hangingPunct="1">
              <a:defRPr sz="1000" kern="1200">
                <a:solidFill>
                  <a:schemeClr val="bg1"/>
                </a:solidFill>
                <a:latin typeface="Arial" charset="0"/>
                <a:ea typeface="+mn-ea"/>
                <a:cs typeface="Arial" charset="0"/>
              </a:defRPr>
            </a:lvl6pPr>
            <a:lvl7pPr marL="2743200" algn="l" defTabSz="914400" rtl="0" eaLnBrk="1" latinLnBrk="0" hangingPunct="1">
              <a:defRPr sz="1000" kern="1200">
                <a:solidFill>
                  <a:schemeClr val="bg1"/>
                </a:solidFill>
                <a:latin typeface="Arial" charset="0"/>
                <a:ea typeface="+mn-ea"/>
                <a:cs typeface="Arial" charset="0"/>
              </a:defRPr>
            </a:lvl7pPr>
            <a:lvl8pPr marL="3200400" algn="l" defTabSz="914400" rtl="0" eaLnBrk="1" latinLnBrk="0" hangingPunct="1">
              <a:defRPr sz="1000" kern="1200">
                <a:solidFill>
                  <a:schemeClr val="bg1"/>
                </a:solidFill>
                <a:latin typeface="Arial" charset="0"/>
                <a:ea typeface="+mn-ea"/>
                <a:cs typeface="Arial" charset="0"/>
              </a:defRPr>
            </a:lvl8pPr>
            <a:lvl9pPr marL="3657600" algn="l" defTabSz="914400" rtl="0" eaLnBrk="1" latinLnBrk="0" hangingPunct="1">
              <a:defRPr sz="1000" kern="1200">
                <a:solidFill>
                  <a:schemeClr val="bg1"/>
                </a:solidFill>
                <a:latin typeface="Arial" charset="0"/>
                <a:ea typeface="+mn-ea"/>
                <a:cs typeface="Arial" charset="0"/>
              </a:defRPr>
            </a:lvl9pPr>
          </a:lstStyle>
          <a:p>
            <a:pPr>
              <a:defRPr/>
            </a:pPr>
            <a:r>
              <a:rPr lang="en-US" dirty="0" smtClean="0"/>
              <a:t>RMIT University©</a:t>
            </a:r>
            <a:fld id="{71EB8E50-2638-41AE-B108-75A61F8FCD96}" type="datetime1">
              <a:rPr lang="en-AU" smtClean="0"/>
              <a:pPr>
                <a:defRPr/>
              </a:pPr>
              <a:t>18/12/2015</a:t>
            </a:fld>
            <a:endParaRPr lang="en-US" dirty="0"/>
          </a:p>
        </p:txBody>
      </p:sp>
      <p:sp>
        <p:nvSpPr>
          <p:cNvPr id="9" name="Footer Placeholder 4"/>
          <p:cNvSpPr txBox="1">
            <a:spLocks/>
          </p:cNvSpPr>
          <p:nvPr/>
        </p:nvSpPr>
        <p:spPr bwMode="auto">
          <a:xfrm>
            <a:off x="2763838" y="6597476"/>
            <a:ext cx="383222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100" kern="1200">
                <a:solidFill>
                  <a:schemeClr val="bg1"/>
                </a:solidFill>
                <a:latin typeface="Arial" charset="0"/>
                <a:ea typeface="+mn-ea"/>
                <a:cs typeface="Arial" charset="0"/>
              </a:defRPr>
            </a:lvl1pPr>
            <a:lvl2pPr marL="457200" algn="l" rtl="0" fontAlgn="b">
              <a:spcBef>
                <a:spcPct val="0"/>
              </a:spcBef>
              <a:spcAft>
                <a:spcPct val="0"/>
              </a:spcAft>
              <a:defRPr sz="1000" kern="1200">
                <a:solidFill>
                  <a:schemeClr val="bg1"/>
                </a:solidFill>
                <a:latin typeface="Arial" charset="0"/>
                <a:ea typeface="+mn-ea"/>
                <a:cs typeface="Arial" charset="0"/>
              </a:defRPr>
            </a:lvl2pPr>
            <a:lvl3pPr marL="914400" algn="l" rtl="0" fontAlgn="b">
              <a:spcBef>
                <a:spcPct val="0"/>
              </a:spcBef>
              <a:spcAft>
                <a:spcPct val="0"/>
              </a:spcAft>
              <a:defRPr sz="1000" kern="1200">
                <a:solidFill>
                  <a:schemeClr val="bg1"/>
                </a:solidFill>
                <a:latin typeface="Arial" charset="0"/>
                <a:ea typeface="+mn-ea"/>
                <a:cs typeface="Arial" charset="0"/>
              </a:defRPr>
            </a:lvl3pPr>
            <a:lvl4pPr marL="1371600" algn="l" rtl="0" fontAlgn="b">
              <a:spcBef>
                <a:spcPct val="0"/>
              </a:spcBef>
              <a:spcAft>
                <a:spcPct val="0"/>
              </a:spcAft>
              <a:defRPr sz="1000" kern="1200">
                <a:solidFill>
                  <a:schemeClr val="bg1"/>
                </a:solidFill>
                <a:latin typeface="Arial" charset="0"/>
                <a:ea typeface="+mn-ea"/>
                <a:cs typeface="Arial" charset="0"/>
              </a:defRPr>
            </a:lvl4pPr>
            <a:lvl5pPr marL="1828800" algn="l" rtl="0" fontAlgn="b">
              <a:spcBef>
                <a:spcPct val="0"/>
              </a:spcBef>
              <a:spcAft>
                <a:spcPct val="0"/>
              </a:spcAft>
              <a:defRPr sz="1000" kern="1200">
                <a:solidFill>
                  <a:schemeClr val="bg1"/>
                </a:solidFill>
                <a:latin typeface="Arial" charset="0"/>
                <a:ea typeface="+mn-ea"/>
                <a:cs typeface="Arial" charset="0"/>
              </a:defRPr>
            </a:lvl5pPr>
            <a:lvl6pPr marL="2286000" algn="l" defTabSz="914400" rtl="0" eaLnBrk="1" latinLnBrk="0" hangingPunct="1">
              <a:defRPr sz="1000" kern="1200">
                <a:solidFill>
                  <a:schemeClr val="bg1"/>
                </a:solidFill>
                <a:latin typeface="Arial" charset="0"/>
                <a:ea typeface="+mn-ea"/>
                <a:cs typeface="Arial" charset="0"/>
              </a:defRPr>
            </a:lvl6pPr>
            <a:lvl7pPr marL="2743200" algn="l" defTabSz="914400" rtl="0" eaLnBrk="1" latinLnBrk="0" hangingPunct="1">
              <a:defRPr sz="1000" kern="1200">
                <a:solidFill>
                  <a:schemeClr val="bg1"/>
                </a:solidFill>
                <a:latin typeface="Arial" charset="0"/>
                <a:ea typeface="+mn-ea"/>
                <a:cs typeface="Arial" charset="0"/>
              </a:defRPr>
            </a:lvl7pPr>
            <a:lvl8pPr marL="3200400" algn="l" defTabSz="914400" rtl="0" eaLnBrk="1" latinLnBrk="0" hangingPunct="1">
              <a:defRPr sz="1000" kern="1200">
                <a:solidFill>
                  <a:schemeClr val="bg1"/>
                </a:solidFill>
                <a:latin typeface="Arial" charset="0"/>
                <a:ea typeface="+mn-ea"/>
                <a:cs typeface="Arial" charset="0"/>
              </a:defRPr>
            </a:lvl8pPr>
            <a:lvl9pPr marL="3657600" algn="l" defTabSz="914400" rtl="0" eaLnBrk="1" latinLnBrk="0" hangingPunct="1">
              <a:defRPr sz="1000" kern="1200">
                <a:solidFill>
                  <a:schemeClr val="bg1"/>
                </a:solidFill>
                <a:latin typeface="Arial" charset="0"/>
                <a:ea typeface="+mn-ea"/>
                <a:cs typeface="Arial" charset="0"/>
              </a:defRPr>
            </a:lvl9pPr>
          </a:lstStyle>
          <a:p>
            <a:pPr>
              <a:defRPr/>
            </a:pPr>
            <a:r>
              <a:rPr lang="en-US" dirty="0" smtClean="0"/>
              <a:t>RMIT International University Vietnam</a:t>
            </a:r>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8640"/>
            <a:ext cx="8229600" cy="922337"/>
          </a:xfrm>
        </p:spPr>
        <p:txBody>
          <a:bodyPr/>
          <a:lstStyle/>
          <a:p>
            <a:r>
              <a:rPr lang="en-AU" dirty="0" smtClean="0"/>
              <a:t>Question #1 – Possible structure </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7</a:t>
            </a:fld>
            <a:endParaRPr lang="en-US"/>
          </a:p>
        </p:txBody>
      </p:sp>
      <p:sp>
        <p:nvSpPr>
          <p:cNvPr id="10" name="TextBox 9"/>
          <p:cNvSpPr txBox="1"/>
          <p:nvPr/>
        </p:nvSpPr>
        <p:spPr>
          <a:xfrm>
            <a:off x="179512" y="1418429"/>
            <a:ext cx="8568952" cy="1938992"/>
          </a:xfrm>
          <a:prstGeom prst="rect">
            <a:avLst/>
          </a:prstGeom>
          <a:noFill/>
        </p:spPr>
        <p:txBody>
          <a:bodyPr wrap="square" rtlCol="0">
            <a:spAutoFit/>
          </a:bodyPr>
          <a:lstStyle/>
          <a:p>
            <a:r>
              <a:rPr lang="en-AU" sz="2000" dirty="0" smtClean="0">
                <a:solidFill>
                  <a:srgbClr val="00B050"/>
                </a:solidFill>
                <a:latin typeface="+mj-lt"/>
                <a:ea typeface="Calibri"/>
              </a:rPr>
              <a:t>Identify </a:t>
            </a:r>
            <a:r>
              <a:rPr lang="en-AU" sz="2000" dirty="0" smtClean="0">
                <a:solidFill>
                  <a:schemeClr val="tx1"/>
                </a:solidFill>
                <a:latin typeface="+mj-lt"/>
                <a:ea typeface="Calibri"/>
              </a:rPr>
              <a:t>and</a:t>
            </a:r>
            <a:r>
              <a:rPr lang="en-AU" sz="2000" dirty="0" smtClean="0">
                <a:solidFill>
                  <a:srgbClr val="00B050"/>
                </a:solidFill>
                <a:latin typeface="+mj-lt"/>
                <a:ea typeface="Calibri"/>
              </a:rPr>
              <a:t> define </a:t>
            </a:r>
            <a:r>
              <a:rPr lang="en-AU" sz="2000" dirty="0" smtClean="0">
                <a:solidFill>
                  <a:schemeClr val="tx1"/>
                </a:solidFill>
                <a:latin typeface="+mj-lt"/>
                <a:ea typeface="Calibri"/>
              </a:rPr>
              <a:t>the </a:t>
            </a:r>
            <a:r>
              <a:rPr lang="en-AU" sz="2000" dirty="0" smtClean="0">
                <a:solidFill>
                  <a:srgbClr val="7030A0"/>
                </a:solidFill>
                <a:latin typeface="+mj-lt"/>
                <a:ea typeface="Calibri"/>
              </a:rPr>
              <a:t>distribution system </a:t>
            </a:r>
            <a:r>
              <a:rPr lang="en-AU" sz="2000" dirty="0" smtClean="0">
                <a:solidFill>
                  <a:schemeClr val="tx1"/>
                </a:solidFill>
                <a:latin typeface="+mj-lt"/>
                <a:ea typeface="Calibri"/>
              </a:rPr>
              <a:t>employed by La Vie to distribute its products. </a:t>
            </a:r>
            <a:r>
              <a:rPr lang="en-AU" sz="2000" dirty="0" smtClean="0">
                <a:solidFill>
                  <a:srgbClr val="00B050"/>
                </a:solidFill>
                <a:latin typeface="+mj-lt"/>
                <a:ea typeface="Calibri"/>
              </a:rPr>
              <a:t>Give a rationale</a:t>
            </a:r>
            <a:r>
              <a:rPr lang="en-AU" sz="2000" dirty="0" smtClean="0">
                <a:solidFill>
                  <a:schemeClr val="tx1"/>
                </a:solidFill>
                <a:latin typeface="+mj-lt"/>
                <a:ea typeface="Calibri"/>
              </a:rPr>
              <a:t> for why this strategy was adopted and is appropriate for La Vie. </a:t>
            </a:r>
            <a:r>
              <a:rPr lang="en-AU" sz="2000" dirty="0" smtClean="0">
                <a:solidFill>
                  <a:srgbClr val="00B050"/>
                </a:solidFill>
                <a:latin typeface="+mj-lt"/>
                <a:ea typeface="Calibri"/>
              </a:rPr>
              <a:t>Discuss the benefits and limitations </a:t>
            </a:r>
            <a:r>
              <a:rPr lang="en-AU" sz="2000" dirty="0" smtClean="0">
                <a:solidFill>
                  <a:schemeClr val="tx1"/>
                </a:solidFill>
                <a:latin typeface="+mj-lt"/>
                <a:ea typeface="Calibri"/>
              </a:rPr>
              <a:t>of this particular distribution strategy. </a:t>
            </a:r>
            <a:r>
              <a:rPr lang="en-AU" sz="2000" dirty="0" smtClean="0">
                <a:solidFill>
                  <a:srgbClr val="00B050"/>
                </a:solidFill>
                <a:latin typeface="+mj-lt"/>
                <a:ea typeface="Calibri"/>
              </a:rPr>
              <a:t>Provide an example</a:t>
            </a:r>
            <a:r>
              <a:rPr lang="en-AU" sz="2000" dirty="0" smtClean="0">
                <a:solidFill>
                  <a:schemeClr val="tx1"/>
                </a:solidFill>
                <a:latin typeface="+mj-lt"/>
                <a:ea typeface="Calibri"/>
              </a:rPr>
              <a:t> of another company that successfully uses the same distribution strategy as La Vie. (7.5 marks) </a:t>
            </a:r>
            <a:r>
              <a:rPr lang="en-AU" sz="2000" dirty="0" smtClean="0"/>
              <a:t> </a:t>
            </a:r>
            <a:r>
              <a:rPr lang="en-AU" sz="2000" dirty="0"/>
              <a:t>Understanding questions </a:t>
            </a:r>
          </a:p>
        </p:txBody>
      </p:sp>
      <p:sp>
        <p:nvSpPr>
          <p:cNvPr id="13" name="Rectangle 12"/>
          <p:cNvSpPr/>
          <p:nvPr/>
        </p:nvSpPr>
        <p:spPr>
          <a:xfrm>
            <a:off x="395536" y="3432190"/>
            <a:ext cx="8784976" cy="3093154"/>
          </a:xfrm>
          <a:prstGeom prst="rect">
            <a:avLst/>
          </a:prstGeom>
        </p:spPr>
        <p:txBody>
          <a:bodyPr wrap="square">
            <a:spAutoFit/>
          </a:bodyPr>
          <a:lstStyle/>
          <a:p>
            <a:pPr lvl="0">
              <a:spcBef>
                <a:spcPts val="1800"/>
              </a:spcBef>
            </a:pPr>
            <a:r>
              <a:rPr lang="en-AU" sz="2000" dirty="0" smtClean="0">
                <a:solidFill>
                  <a:srgbClr val="00B050"/>
                </a:solidFill>
              </a:rPr>
              <a:t>Identify</a:t>
            </a:r>
            <a:r>
              <a:rPr lang="en-AU" sz="2000" dirty="0" smtClean="0">
                <a:solidFill>
                  <a:srgbClr val="000000"/>
                </a:solidFill>
              </a:rPr>
              <a:t> the </a:t>
            </a:r>
            <a:r>
              <a:rPr lang="en-AU" sz="2000" dirty="0" smtClean="0">
                <a:solidFill>
                  <a:srgbClr val="7030A0"/>
                </a:solidFill>
              </a:rPr>
              <a:t>distribution system</a:t>
            </a:r>
          </a:p>
          <a:p>
            <a:pPr lvl="0">
              <a:spcBef>
                <a:spcPts val="1800"/>
              </a:spcBef>
            </a:pPr>
            <a:r>
              <a:rPr lang="en-AU" sz="2000" dirty="0" smtClean="0">
                <a:solidFill>
                  <a:srgbClr val="00B050"/>
                </a:solidFill>
              </a:rPr>
              <a:t>Define</a:t>
            </a:r>
            <a:r>
              <a:rPr lang="en-AU" sz="2000" dirty="0" smtClean="0">
                <a:solidFill>
                  <a:srgbClr val="000000"/>
                </a:solidFill>
              </a:rPr>
              <a:t> the </a:t>
            </a:r>
            <a:r>
              <a:rPr lang="en-AU" sz="2000" dirty="0" smtClean="0">
                <a:solidFill>
                  <a:srgbClr val="7030A0"/>
                </a:solidFill>
              </a:rPr>
              <a:t>distribution system</a:t>
            </a:r>
          </a:p>
          <a:p>
            <a:pPr lvl="0">
              <a:spcBef>
                <a:spcPts val="1800"/>
              </a:spcBef>
            </a:pPr>
            <a:r>
              <a:rPr lang="en-AU" sz="2000" dirty="0" smtClean="0">
                <a:solidFill>
                  <a:srgbClr val="00B050"/>
                </a:solidFill>
              </a:rPr>
              <a:t>Give a </a:t>
            </a:r>
            <a:r>
              <a:rPr lang="en-AU" sz="2000" dirty="0">
                <a:solidFill>
                  <a:srgbClr val="00B050"/>
                </a:solidFill>
              </a:rPr>
              <a:t>r</a:t>
            </a:r>
            <a:r>
              <a:rPr lang="en-AU" sz="2000" dirty="0" smtClean="0">
                <a:solidFill>
                  <a:srgbClr val="00B050"/>
                </a:solidFill>
              </a:rPr>
              <a:t>ationale</a:t>
            </a:r>
            <a:r>
              <a:rPr lang="en-AU" sz="2000" dirty="0" smtClean="0">
                <a:solidFill>
                  <a:srgbClr val="000000"/>
                </a:solidFill>
              </a:rPr>
              <a:t> (reasons)</a:t>
            </a:r>
          </a:p>
          <a:p>
            <a:pPr lvl="0">
              <a:spcBef>
                <a:spcPts val="1800"/>
              </a:spcBef>
            </a:pPr>
            <a:r>
              <a:rPr lang="en-AU" sz="2000" dirty="0" smtClean="0">
                <a:solidFill>
                  <a:srgbClr val="00B050"/>
                </a:solidFill>
              </a:rPr>
              <a:t>Discuss the benefits </a:t>
            </a:r>
          </a:p>
          <a:p>
            <a:pPr lvl="0">
              <a:spcBef>
                <a:spcPts val="1800"/>
              </a:spcBef>
            </a:pPr>
            <a:r>
              <a:rPr lang="en-AU" sz="2000" dirty="0" smtClean="0">
                <a:solidFill>
                  <a:srgbClr val="00B050"/>
                </a:solidFill>
              </a:rPr>
              <a:t>Discuss limitations</a:t>
            </a:r>
          </a:p>
          <a:p>
            <a:pPr lvl="0">
              <a:spcBef>
                <a:spcPts val="1800"/>
              </a:spcBef>
            </a:pPr>
            <a:r>
              <a:rPr lang="en-AU" sz="2000" dirty="0" smtClean="0">
                <a:solidFill>
                  <a:srgbClr val="00B050"/>
                </a:solidFill>
              </a:rPr>
              <a:t>Provide an example</a:t>
            </a:r>
            <a:r>
              <a:rPr lang="en-AU" sz="2000" dirty="0" smtClean="0">
                <a:solidFill>
                  <a:srgbClr val="000000"/>
                </a:solidFill>
              </a:rPr>
              <a:t> </a:t>
            </a:r>
          </a:p>
        </p:txBody>
      </p:sp>
      <p:cxnSp>
        <p:nvCxnSpPr>
          <p:cNvPr id="7" name="Straight Connector 6"/>
          <p:cNvCxnSpPr/>
          <p:nvPr/>
        </p:nvCxnSpPr>
        <p:spPr bwMode="auto">
          <a:xfrm>
            <a:off x="323528" y="4365104"/>
            <a:ext cx="842493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a:off x="323528" y="4941168"/>
            <a:ext cx="842493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a:off x="323528" y="6021288"/>
            <a:ext cx="842493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179512" y="648988"/>
            <a:ext cx="7277954" cy="769441"/>
          </a:xfrm>
          <a:prstGeom prst="rect">
            <a:avLst/>
          </a:prstGeom>
        </p:spPr>
        <p:txBody>
          <a:bodyPr wrap="none">
            <a:spAutoFit/>
          </a:bodyPr>
          <a:lstStyle/>
          <a:p>
            <a:pPr marL="0" indent="0">
              <a:buNone/>
            </a:pPr>
            <a:r>
              <a:rPr lang="en-AU" sz="4400" dirty="0" smtClean="0">
                <a:solidFill>
                  <a:schemeClr val="tx1"/>
                </a:solidFill>
              </a:rPr>
              <a:t>Step 3: Structuring answers </a:t>
            </a:r>
            <a:endParaRPr lang="en-AU" sz="44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#1 - Part 1</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8</a:t>
            </a:fld>
            <a:endParaRPr lang="en-US"/>
          </a:p>
        </p:txBody>
      </p:sp>
      <p:sp>
        <p:nvSpPr>
          <p:cNvPr id="10" name="TextBox 9"/>
          <p:cNvSpPr txBox="1"/>
          <p:nvPr/>
        </p:nvSpPr>
        <p:spPr>
          <a:xfrm>
            <a:off x="251520" y="764704"/>
            <a:ext cx="8568952" cy="1508105"/>
          </a:xfrm>
          <a:prstGeom prst="rect">
            <a:avLst/>
          </a:prstGeom>
          <a:noFill/>
        </p:spPr>
        <p:txBody>
          <a:bodyPr wrap="square" rtlCol="0">
            <a:spAutoFit/>
          </a:bodyPr>
          <a:lstStyle/>
          <a:p>
            <a:endParaRPr lang="en-AU" sz="2400" dirty="0" smtClean="0"/>
          </a:p>
          <a:p>
            <a:endParaRPr lang="en-US" sz="2400" dirty="0" smtClean="0">
              <a:solidFill>
                <a:schemeClr val="tx1"/>
              </a:solidFill>
            </a:endParaRPr>
          </a:p>
          <a:p>
            <a:endParaRPr lang="en-AU" sz="2400" dirty="0" smtClean="0">
              <a:solidFill>
                <a:schemeClr val="tx1"/>
              </a:solidFill>
              <a:latin typeface="Calibri"/>
              <a:ea typeface="Calibri"/>
            </a:endParaRPr>
          </a:p>
          <a:p>
            <a:endParaRPr lang="en-US" sz="2000" dirty="0">
              <a:solidFill>
                <a:schemeClr val="tx1"/>
              </a:solidFill>
            </a:endParaRPr>
          </a:p>
        </p:txBody>
      </p:sp>
      <p:sp>
        <p:nvSpPr>
          <p:cNvPr id="13" name="Rectangle 12"/>
          <p:cNvSpPr/>
          <p:nvPr/>
        </p:nvSpPr>
        <p:spPr>
          <a:xfrm>
            <a:off x="341273" y="1290270"/>
            <a:ext cx="8820472" cy="507831"/>
          </a:xfrm>
          <a:prstGeom prst="rect">
            <a:avLst/>
          </a:prstGeom>
        </p:spPr>
        <p:txBody>
          <a:bodyPr wrap="square">
            <a:spAutoFit/>
          </a:bodyPr>
          <a:lstStyle/>
          <a:p>
            <a:pPr lvl="0">
              <a:spcBef>
                <a:spcPts val="1000"/>
              </a:spcBef>
            </a:pPr>
            <a:r>
              <a:rPr lang="en-AU" sz="2700" dirty="0" smtClean="0">
                <a:solidFill>
                  <a:srgbClr val="00B050"/>
                </a:solidFill>
              </a:rPr>
              <a:t>Identify</a:t>
            </a:r>
            <a:r>
              <a:rPr lang="en-AU" sz="2700" dirty="0" smtClean="0">
                <a:solidFill>
                  <a:srgbClr val="000000"/>
                </a:solidFill>
              </a:rPr>
              <a:t> and </a:t>
            </a:r>
            <a:r>
              <a:rPr lang="en-AU" sz="2700" dirty="0" smtClean="0">
                <a:solidFill>
                  <a:srgbClr val="00B050"/>
                </a:solidFill>
              </a:rPr>
              <a:t>define</a:t>
            </a:r>
            <a:r>
              <a:rPr lang="en-AU" sz="2700" dirty="0" smtClean="0">
                <a:solidFill>
                  <a:srgbClr val="000000"/>
                </a:solidFill>
              </a:rPr>
              <a:t> </a:t>
            </a:r>
            <a:r>
              <a:rPr lang="en-AU" sz="2700" dirty="0" smtClean="0">
                <a:solidFill>
                  <a:schemeClr val="tx1"/>
                </a:solidFill>
              </a:rPr>
              <a:t>the</a:t>
            </a:r>
            <a:r>
              <a:rPr lang="en-AU" sz="2700" dirty="0" smtClean="0">
                <a:solidFill>
                  <a:srgbClr val="7030A0"/>
                </a:solidFill>
              </a:rPr>
              <a:t> distribution system</a:t>
            </a:r>
          </a:p>
        </p:txBody>
      </p:sp>
      <p:pic>
        <p:nvPicPr>
          <p:cNvPr id="1026" name="Picture 2" descr="C:\Documents and Settings\v80705\Local Settings\Temporary Internet Files\Content.IE5\Q12C4JSV\MM90035477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38700" y="128607"/>
            <a:ext cx="2081772" cy="127219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6"/>
          <p:cNvSpPr txBox="1">
            <a:spLocks/>
          </p:cNvSpPr>
          <p:nvPr/>
        </p:nvSpPr>
        <p:spPr bwMode="auto">
          <a:xfrm>
            <a:off x="179512" y="1916832"/>
            <a:ext cx="8764039" cy="4647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180975" indent="-180975" algn="l" rtl="0" eaLnBrk="1" fontAlgn="base" hangingPunct="1">
              <a:spcBef>
                <a:spcPct val="50000"/>
              </a:spcBef>
              <a:spcAft>
                <a:spcPct val="0"/>
              </a:spcAft>
              <a:buClr>
                <a:srgbClr val="887E6E"/>
              </a:buClr>
              <a:buChar char="•"/>
              <a:defRPr>
                <a:solidFill>
                  <a:schemeClr val="tx1"/>
                </a:solidFill>
                <a:latin typeface="+mn-lt"/>
                <a:ea typeface="+mn-ea"/>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mn-ea"/>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mn-ea"/>
                <a:cs typeface="+mn-cs"/>
              </a:defRPr>
            </a:lvl5pPr>
            <a:lvl6pPr marL="18478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6pPr>
            <a:lvl7pPr marL="23050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7pPr>
            <a:lvl8pPr marL="27622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8pPr>
            <a:lvl9pPr marL="3219450" indent="-171450" algn="l" rtl="0" eaLnBrk="1" fontAlgn="base" hangingPunct="1">
              <a:spcBef>
                <a:spcPct val="25000"/>
              </a:spcBef>
              <a:spcAft>
                <a:spcPct val="0"/>
              </a:spcAft>
              <a:buClr>
                <a:srgbClr val="887E6E"/>
              </a:buClr>
              <a:buFont typeface="Arial" pitchFamily="-110" charset="0"/>
              <a:buChar char="–"/>
              <a:defRPr>
                <a:solidFill>
                  <a:schemeClr val="tx1"/>
                </a:solidFill>
                <a:latin typeface="+mn-lt"/>
                <a:ea typeface="+mn-ea"/>
                <a:cs typeface="+mn-cs"/>
              </a:defRPr>
            </a:lvl9pPr>
          </a:lstStyle>
          <a:p>
            <a:pPr marL="0" indent="0">
              <a:buFontTx/>
              <a:buNone/>
            </a:pPr>
            <a:r>
              <a:rPr lang="en-AU" sz="1850" i="1" dirty="0" smtClean="0"/>
              <a:t>La Vie offers its natural mineral water in several bottle sizes. The most popular size is 500ml which is widely available in </a:t>
            </a:r>
            <a:r>
              <a:rPr lang="en-AU" sz="1850" i="1" dirty="0" smtClean="0">
                <a:solidFill>
                  <a:srgbClr val="7030A0"/>
                </a:solidFill>
              </a:rPr>
              <a:t>small groceries, supermarkets, schools, hospitals, sport centres, food courts, and restaurants</a:t>
            </a:r>
            <a:r>
              <a:rPr lang="en-AU" sz="1850" i="1" dirty="0" smtClean="0"/>
              <a:t>. This bottle size is suitable for individual consumption and convenient for on-the-go customers, dining, or practicing sports. La Vie also comes in the small bottle size of 350ml, targeting hotels and universities. The bottle is really handy and ideal for a short meeting or conference and also fits neatly into a school bag. The larger size is 1500ml and is aimed at small and medium sized families because it fits well in the refrigerator. For bigger families or groups of friends, La Vie offers the 5 litres bottle which is very economical. The 1500ml and 5 litre bottles are available throughout </a:t>
            </a:r>
            <a:r>
              <a:rPr lang="en-AU" sz="1850" i="1" dirty="0" smtClean="0">
                <a:solidFill>
                  <a:srgbClr val="7030A0"/>
                </a:solidFill>
              </a:rPr>
              <a:t>major supermarkets. </a:t>
            </a:r>
            <a:r>
              <a:rPr lang="en-AU" sz="1850" i="1" dirty="0" smtClean="0"/>
              <a:t>The largest bottle is 19 litre and comes in an up-side-down bottle shape to fit in water coolers. The product is ideally suited for large families and offices. Clients can order this large bottle directly from La Vie </a:t>
            </a:r>
            <a:r>
              <a:rPr lang="en-AU" sz="1850" i="1" dirty="0" smtClean="0">
                <a:solidFill>
                  <a:srgbClr val="7030A0"/>
                </a:solidFill>
              </a:rPr>
              <a:t>distribution centres and major water suppliers </a:t>
            </a:r>
            <a:r>
              <a:rPr lang="en-AU" sz="1850" i="1" dirty="0" smtClean="0"/>
              <a:t>throughout the country. The latest product line of La Vie is “La Vie Sparkling” which is produced from natural gas in the water sources. </a:t>
            </a:r>
            <a:r>
              <a:rPr lang="en-AU" sz="1850" dirty="0" smtClean="0"/>
              <a:t>(</a:t>
            </a:r>
            <a:r>
              <a:rPr lang="en-AU" sz="1850" dirty="0" err="1" smtClean="0"/>
              <a:t>para</a:t>
            </a:r>
            <a:r>
              <a:rPr lang="en-AU" sz="1850" dirty="0" smtClean="0"/>
              <a:t>. 5)</a:t>
            </a:r>
            <a:r>
              <a:rPr lang="en-AU" sz="1850" i="1" dirty="0" smtClean="0"/>
              <a:t> </a:t>
            </a:r>
            <a:endParaRPr lang="en-AU" sz="1850" i="1" dirty="0"/>
          </a:p>
        </p:txBody>
      </p:sp>
    </p:spTree>
    <p:custDataLst>
      <p:tags r:id="rId1"/>
    </p:custDataLst>
    <p:extLst>
      <p:ext uri="{BB962C8B-B14F-4D97-AF65-F5344CB8AC3E}">
        <p14:creationId xmlns:p14="http://schemas.microsoft.com/office/powerpoint/2010/main" val="26649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Theory - Multichannel distribution system/hybrid</a:t>
            </a:r>
            <a:endParaRPr lang="en-US" dirty="0"/>
          </a:p>
        </p:txBody>
      </p:sp>
      <p:sp>
        <p:nvSpPr>
          <p:cNvPr id="3" name="Content Placeholder 2"/>
          <p:cNvSpPr>
            <a:spLocks noGrp="1"/>
          </p:cNvSpPr>
          <p:nvPr>
            <p:ph idx="1"/>
          </p:nvPr>
        </p:nvSpPr>
        <p:spPr>
          <a:xfrm>
            <a:off x="395536" y="836712"/>
            <a:ext cx="8229600" cy="544661"/>
          </a:xfrm>
        </p:spPr>
        <p:txBody>
          <a:bodyPr/>
          <a:lstStyle/>
          <a:p>
            <a:pPr>
              <a:buNone/>
            </a:pPr>
            <a:r>
              <a:rPr lang="en-AU" dirty="0" smtClean="0"/>
              <a:t>Visual (pg. 313) – An example of multichannel distribution/hybrid </a:t>
            </a:r>
            <a:endParaRPr lang="en-US" dirty="0"/>
          </a:p>
        </p:txBody>
      </p:sp>
      <p:sp>
        <p:nvSpPr>
          <p:cNvPr id="4" name="Date Placeholder 3"/>
          <p:cNvSpPr>
            <a:spLocks noGrp="1"/>
          </p:cNvSpPr>
          <p:nvPr>
            <p:ph type="dt" sz="half" idx="10"/>
          </p:nvPr>
        </p:nvSpPr>
        <p:spPr/>
        <p:txBody>
          <a:bodyPr/>
          <a:lstStyle/>
          <a:p>
            <a:pPr>
              <a:defRPr/>
            </a:pPr>
            <a:r>
              <a:rPr lang="en-US" smtClean="0"/>
              <a:t>RMIT University©</a:t>
            </a:r>
            <a:fld id="{71EB8E50-2638-41AE-B108-75A61F8FCD96}" type="datetime1">
              <a:rPr lang="en-AU" smtClean="0"/>
              <a:pPr>
                <a:defRPr/>
              </a:pPr>
              <a:t>18/12/2015</a:t>
            </a:fld>
            <a:endParaRPr lang="en-US"/>
          </a:p>
        </p:txBody>
      </p:sp>
      <p:sp>
        <p:nvSpPr>
          <p:cNvPr id="5" name="Footer Placeholder 4"/>
          <p:cNvSpPr>
            <a:spLocks noGrp="1"/>
          </p:cNvSpPr>
          <p:nvPr>
            <p:ph type="ftr" sz="quarter" idx="11"/>
          </p:nvPr>
        </p:nvSpPr>
        <p:spPr/>
        <p:txBody>
          <a:bodyPr/>
          <a:lstStyle/>
          <a:p>
            <a:pPr>
              <a:defRPr/>
            </a:pPr>
            <a:r>
              <a:rPr lang="en-US" smtClean="0"/>
              <a:t>RMIT International University Vietnam</a:t>
            </a:r>
            <a:endParaRPr lang="en-US"/>
          </a:p>
        </p:txBody>
      </p:sp>
      <p:sp>
        <p:nvSpPr>
          <p:cNvPr id="6" name="Slide Number Placeholder 5"/>
          <p:cNvSpPr>
            <a:spLocks noGrp="1"/>
          </p:cNvSpPr>
          <p:nvPr>
            <p:ph type="sldNum" sz="quarter" idx="12"/>
          </p:nvPr>
        </p:nvSpPr>
        <p:spPr/>
        <p:txBody>
          <a:bodyPr/>
          <a:lstStyle/>
          <a:p>
            <a:pPr>
              <a:defRPr/>
            </a:pPr>
            <a:fld id="{6AAD5681-5C0A-4DDC-ABFC-5A4291A7D2C0}" type="slidenum">
              <a:rPr lang="en-US" smtClean="0"/>
              <a:pPr>
                <a:defRPr/>
              </a:pPr>
              <a:t>9</a:t>
            </a:fld>
            <a:endParaRPr lang="en-US"/>
          </a:p>
        </p:txBody>
      </p:sp>
      <p:pic>
        <p:nvPicPr>
          <p:cNvPr id="7" name="Picture 11" descr="Fig 12-4.jpg"/>
          <p:cNvPicPr>
            <a:picLocks noChangeAspect="1"/>
          </p:cNvPicPr>
          <p:nvPr/>
        </p:nvPicPr>
        <p:blipFill>
          <a:blip r:embed="rId3"/>
          <a:srcRect/>
          <a:stretch>
            <a:fillRect/>
          </a:stretch>
        </p:blipFill>
        <p:spPr bwMode="auto">
          <a:xfrm>
            <a:off x="606960" y="1268760"/>
            <a:ext cx="7637448" cy="511256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COLORS" val="2"/>
  <p:tag name="MULTIRESPDIVISOR"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POLLINGCYCLE" val="2"/>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RESETCHARTS" val="Tru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CHARTLABELS" val="0"/>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INCLUDENONRESPONDERS" val="False"/>
  <p:tag name="SAVECSVWITHSESSION" val="True"/>
  <p:tag name="DISPLAYNAME" val="True"/>
  <p:tag name="PRRESPONSE7" val="4"/>
  <p:tag name="GRIDFONTSIZE" val="12"/>
  <p:tag name="STDCHART" val="1"/>
  <p:tag name="RESPTABLESTYLE" val="-1"/>
  <p:tag name="CUSTOMCELLBACKCOLOR1" val="-657956"/>
  <p:tag name="PRRESPONSE4" val="7"/>
  <p:tag name="ADVANCEDSETTINGSVIEW" val="False"/>
  <p:tag name="DELIMITERS" val="3.1"/>
  <p:tag name="TPFULLVERSION" val="4.3.2.1178"/>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a:ln>
              <a:noFill/>
            </a:ln>
            <a:solidFill>
              <a:schemeClr val="bg1"/>
            </a:solidFill>
            <a:effectLst/>
            <a:latin typeface="Arial" pitchFamily="-110" charset="0"/>
            <a:ea typeface="Arial" pitchFamily="-110" charset="0"/>
            <a:cs typeface="Arial" pitchFamily="-110"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787</TotalTime>
  <Words>3494</Words>
  <Application>Microsoft Office PowerPoint</Application>
  <PresentationFormat>On-screen Show (4:3)</PresentationFormat>
  <Paragraphs>285</Paragraphs>
  <Slides>27</Slides>
  <Notes>11</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vt:lpstr>
      <vt:lpstr>La Vie Case Study   </vt:lpstr>
      <vt:lpstr>Getting ready</vt:lpstr>
      <vt:lpstr>Getting ready - Reading and understanding questions </vt:lpstr>
      <vt:lpstr>Question 1 – Understanding the question </vt:lpstr>
      <vt:lpstr>Getting ready – Reading effectively  </vt:lpstr>
      <vt:lpstr>Question 1 </vt:lpstr>
      <vt:lpstr>Question #1 – Possible structure </vt:lpstr>
      <vt:lpstr>Question #1 - Part 1</vt:lpstr>
      <vt:lpstr>Theory - Multichannel distribution system/hybrid</vt:lpstr>
      <vt:lpstr>Question #1 – Possible answer to part 1 </vt:lpstr>
      <vt:lpstr>Question #1 - Part 2</vt:lpstr>
      <vt:lpstr>Question #1 – Possible answer to part 2</vt:lpstr>
      <vt:lpstr>Question #1 – Possible answer to part 2</vt:lpstr>
      <vt:lpstr>Question #1 – Possible answer to part 3 </vt:lpstr>
      <vt:lpstr>Question #1 – Possible answer to part 3 </vt:lpstr>
      <vt:lpstr>Question 1 – Possible answer to part 4 (there are many)</vt:lpstr>
      <vt:lpstr>Question #1 – Possible final answer</vt:lpstr>
      <vt:lpstr>Question 2</vt:lpstr>
      <vt:lpstr>Question #2 – Understanding the Q + structure  </vt:lpstr>
      <vt:lpstr>Question #2 - Find key information from the reading</vt:lpstr>
      <vt:lpstr>Question #2 – Possible answer to part 1 (there are many)</vt:lpstr>
      <vt:lpstr>Part 2 - Possible answer to part 2 (there are many)</vt:lpstr>
      <vt:lpstr>Question #2 – Possible answer to part 2 (there are many)</vt:lpstr>
      <vt:lpstr>Part 3 - Possible answer to part 3 (there are many)  </vt:lpstr>
      <vt:lpstr>Question #2 – Possible final answer (there are many)</vt:lpstr>
      <vt:lpstr>Final thoughts</vt:lpstr>
      <vt:lpstr>Feedback </vt:lpstr>
    </vt:vector>
  </TitlesOfParts>
  <Company>RMIT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Vie Case Study</dc:title>
  <dc:creator>Sara Nieuwkoop</dc:creator>
  <cp:lastModifiedBy>Jis Kuruvilla</cp:lastModifiedBy>
  <cp:revision>204</cp:revision>
  <dcterms:created xsi:type="dcterms:W3CDTF">2011-12-30T08:06:45Z</dcterms:created>
  <dcterms:modified xsi:type="dcterms:W3CDTF">2015-12-18T08:50:42Z</dcterms:modified>
</cp:coreProperties>
</file>