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6" r:id="rId3"/>
    <p:sldId id="327" r:id="rId4"/>
    <p:sldId id="326" r:id="rId5"/>
    <p:sldId id="328" r:id="rId6"/>
    <p:sldId id="329" r:id="rId7"/>
    <p:sldId id="351" r:id="rId8"/>
    <p:sldId id="331" r:id="rId9"/>
    <p:sldId id="337" r:id="rId10"/>
    <p:sldId id="332" r:id="rId11"/>
    <p:sldId id="338" r:id="rId12"/>
    <p:sldId id="339" r:id="rId13"/>
    <p:sldId id="347" r:id="rId14"/>
    <p:sldId id="341" r:id="rId15"/>
    <p:sldId id="349" r:id="rId16"/>
    <p:sldId id="333" r:id="rId17"/>
    <p:sldId id="330" r:id="rId18"/>
    <p:sldId id="342" r:id="rId19"/>
    <p:sldId id="334" r:id="rId20"/>
    <p:sldId id="335" r:id="rId21"/>
    <p:sldId id="343" r:id="rId22"/>
    <p:sldId id="344" r:id="rId23"/>
    <p:sldId id="345" r:id="rId24"/>
    <p:sldId id="346" r:id="rId25"/>
    <p:sldId id="310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8" autoAdjust="0"/>
    <p:restoredTop sz="79899" autoAdjust="0"/>
  </p:normalViewPr>
  <p:slideViewPr>
    <p:cSldViewPr>
      <p:cViewPr varScale="1">
        <p:scale>
          <a:sx n="83" d="100"/>
          <a:sy n="83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CF29ADC-6B0A-480E-92D7-241578789082}" type="datetimeFigureOut">
              <a:rPr lang="en-US"/>
              <a:pPr>
                <a:defRPr/>
              </a:pPr>
              <a:t>6/23/2011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D5E785-BC6A-48CC-B97B-B782423499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B6EC871-AD8D-43D8-BBAB-17CC3D0BC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5345D-41FB-4063-8558-B04C0EB1A80C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BA51F-9CD2-4A6B-8A9C-A5D5DDDAC4AC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F0E1F-34BE-4ADE-9572-95973E1B6B80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C434A-DC84-43EC-896B-E27190066A7B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8100" cy="3840162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83C57-4AD5-46C9-AA32-173AFF4CC89D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8100" cy="3840162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2025" y="760413"/>
            <a:ext cx="5176838" cy="3884612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99025"/>
            <a:ext cx="5208588" cy="45593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2025" y="760413"/>
            <a:ext cx="5176838" cy="3884612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99025"/>
            <a:ext cx="5208588" cy="45593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8100" cy="3840162"/>
          </a:xfrm>
          <a:solidFill>
            <a:srgbClr val="FFFFFF"/>
          </a:solidFill>
          <a:ln/>
        </p:spPr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3325" y="915988"/>
            <a:ext cx="4695825" cy="3522662"/>
          </a:xfrm>
          <a:ln w="12700">
            <a:solidFill>
              <a:schemeClr val="tx1"/>
            </a:solidFill>
          </a:ln>
        </p:spPr>
      </p:sp>
      <p:sp>
        <p:nvSpPr>
          <p:cNvPr id="47107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99025"/>
            <a:ext cx="5208588" cy="4229100"/>
          </a:xfrm>
          <a:noFill/>
          <a:ln/>
        </p:spPr>
        <p:txBody>
          <a:bodyPr lIns="99183" tIns="49592" rIns="99183" bIns="49592"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633B2-A80C-4BC4-A099-DF132EE989B1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7E810-4E83-4446-86DD-D749C04AE930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3325" y="915988"/>
            <a:ext cx="4695825" cy="3522662"/>
          </a:xfrm>
          <a:ln w="12700">
            <a:solidFill>
              <a:schemeClr val="tx1"/>
            </a:solidFill>
          </a:ln>
        </p:spPr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99025"/>
            <a:ext cx="5208588" cy="4229100"/>
          </a:xfrm>
          <a:noFill/>
          <a:ln/>
        </p:spPr>
        <p:txBody>
          <a:bodyPr lIns="99183" tIns="49592" rIns="99183" bIns="49592"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3325" y="915988"/>
            <a:ext cx="4695825" cy="3522662"/>
          </a:xfrm>
          <a:ln w="12700">
            <a:solidFill>
              <a:schemeClr val="tx1"/>
            </a:solidFill>
          </a:ln>
        </p:spPr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99025"/>
            <a:ext cx="5208588" cy="4229100"/>
          </a:xfrm>
          <a:noFill/>
          <a:ln/>
        </p:spPr>
        <p:txBody>
          <a:bodyPr lIns="99183" tIns="49592" rIns="99183" bIns="49592"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03325" y="915988"/>
            <a:ext cx="4695825" cy="3522662"/>
          </a:xfrm>
          <a:ln w="12700">
            <a:solidFill>
              <a:schemeClr val="tx1"/>
            </a:solidFill>
          </a:ln>
        </p:spPr>
      </p:sp>
      <p:sp>
        <p:nvSpPr>
          <p:cNvPr id="51203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99025"/>
            <a:ext cx="5208588" cy="4229100"/>
          </a:xfrm>
          <a:noFill/>
          <a:ln/>
        </p:spPr>
        <p:txBody>
          <a:bodyPr lIns="99183" tIns="49592" rIns="99183" bIns="49592"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298DD-A566-49AD-B072-331EE369995A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8100" cy="3840162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2025" y="760413"/>
            <a:ext cx="5176838" cy="388461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99025"/>
            <a:ext cx="5208588" cy="45593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2025" y="760413"/>
            <a:ext cx="5176838" cy="3884612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99025"/>
            <a:ext cx="5208588" cy="45593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62025" y="760413"/>
            <a:ext cx="5176838" cy="3884612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99025"/>
            <a:ext cx="5208588" cy="45593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8100" cy="3840162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766763"/>
            <a:ext cx="5118100" cy="38401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54B7C-C6C2-4351-BCF2-7C0BF1752C96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71414D94-7D6F-447B-838E-6A70C44C58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DF6323C5-74CC-40D2-B034-FC425548C1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C39067E0-71FE-4AD5-BDE1-75B2A0CF7D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7D050F72-9D15-4696-940F-20708AA308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387F-8628-43D9-9C40-56302C8E17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38E48DD7-7EB5-4ADB-9C15-E8D872F8B6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1A433558-4F9F-4111-83B3-1A65A99E72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DD2E4FC9-97D6-4F22-ABDA-B342E86F3D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54B27F2B-0571-4EC1-81D6-A70683EAA7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04E490A6-5FA8-450A-83B5-7F39BE0556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6C0EAFB7-BD9A-46F1-86F7-EBB3729F20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31F4570A-4735-43BE-9A40-07C59ED872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778FA3E8-76CA-4486-A619-B17041F087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37288"/>
            <a:ext cx="3816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237288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Slide </a:t>
            </a:r>
            <a:fld id="{F7F2B302-E475-4E86-9255-FCA3A4F2C7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CC7C87B9-0603-4560-AC7B-2611298D177A}" type="slidenum">
              <a:rPr lang="en-A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048000"/>
            <a:ext cx="6019800" cy="1165225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hlink"/>
                </a:solidFill>
              </a:rPr>
              <a:t>  ISYS 2109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 Demonstration:  Excel 2 – Spreadsheet Planning/Design and Using Excel Functions</a:t>
            </a:r>
            <a:r>
              <a:rPr lang="en-AU" sz="3200" smtClean="0"/>
              <a:t/>
            </a:r>
            <a:br>
              <a:rPr lang="en-AU" sz="3200" smtClean="0"/>
            </a:br>
            <a:endParaRPr lang="en-US" sz="3000" smtClean="0">
              <a:solidFill>
                <a:schemeClr val="accent1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343400"/>
            <a:ext cx="64770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algn="r" eaLnBrk="1" hangingPunct="1">
              <a:lnSpc>
                <a:spcPct val="80000"/>
              </a:lnSpc>
            </a:pPr>
            <a:r>
              <a:rPr lang="en-US" sz="1000" smtClean="0"/>
              <a:t>(Last update: Mar 2011)</a:t>
            </a: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1143000" y="1981200"/>
            <a:ext cx="6781800" cy="2971800"/>
          </a:xfrm>
          <a:prstGeom prst="horizontalScroll">
            <a:avLst>
              <a:gd name="adj" fmla="val 125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1: Input/Processing/Output Table</a:t>
            </a:r>
            <a:endParaRPr lang="en-AU" sz="32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1500188"/>
            <a:ext cx="7119938" cy="2230437"/>
          </a:xfrm>
        </p:spPr>
        <p:txBody>
          <a:bodyPr/>
          <a:lstStyle/>
          <a:p>
            <a:pPr eaLnBrk="1" hangingPunct="1"/>
            <a:r>
              <a:rPr lang="en-US" sz="2000" smtClean="0"/>
              <a:t>Adding two numbers</a:t>
            </a:r>
            <a:endParaRPr lang="en-AU" sz="200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43B8C616-E2C4-47FA-BD89-98C272B81381}" type="slidenum">
              <a:rPr lang="en-AU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514600"/>
          <a:ext cx="7467600" cy="2895600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783772"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>
                          <a:latin typeface="Times New Roman"/>
                          <a:ea typeface="Times New Roman"/>
                        </a:rPr>
                        <a:t>INPUT</a:t>
                      </a:r>
                      <a:endParaRPr lang="en-A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>
                          <a:latin typeface="Times New Roman"/>
                          <a:ea typeface="Times New Roman"/>
                        </a:rPr>
                        <a:t>PROCESSING</a:t>
                      </a:r>
                      <a:endParaRPr lang="en-A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>
                          <a:latin typeface="Times New Roman"/>
                          <a:ea typeface="Times New Roman"/>
                        </a:rPr>
                        <a:t>OUTPUT</a:t>
                      </a:r>
                      <a:endParaRPr lang="en-A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828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dirty="0">
                          <a:latin typeface="Times New Roman"/>
                          <a:ea typeface="Times New Roman"/>
                        </a:rPr>
                        <a:t>A: First input number</a:t>
                      </a:r>
                    </a:p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dirty="0">
                          <a:latin typeface="Times New Roman"/>
                          <a:ea typeface="Times New Roman"/>
                        </a:rPr>
                        <a:t>B: Second input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dirty="0">
                          <a:latin typeface="Times New Roman"/>
                          <a:ea typeface="Times New Roman"/>
                        </a:rPr>
                        <a:t>C = A + B (Add two numbers together)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AU" sz="2400" dirty="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2: Input/Processing/Output Table</a:t>
            </a:r>
            <a:endParaRPr lang="en-AU" sz="32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1500188"/>
            <a:ext cx="7119938" cy="2230437"/>
          </a:xfrm>
        </p:spPr>
        <p:txBody>
          <a:bodyPr/>
          <a:lstStyle/>
          <a:p>
            <a:pPr eaLnBrk="1" hangingPunct="1"/>
            <a:r>
              <a:rPr lang="en-US" sz="2000" smtClean="0"/>
              <a:t>Creating a Mailing List of clients sorted by State and Postcode</a:t>
            </a:r>
            <a:endParaRPr lang="en-AU" sz="2000" smtClean="0"/>
          </a:p>
        </p:txBody>
      </p:sp>
      <p:graphicFrame>
        <p:nvGraphicFramePr>
          <p:cNvPr id="671748" name="Group 4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59675" cy="2616201"/>
        </p:xfrm>
        <a:graphic>
          <a:graphicData uri="http://schemas.openxmlformats.org/drawingml/2006/table">
            <a:tbl>
              <a:tblPr/>
              <a:tblGrid>
                <a:gridCol w="2519363"/>
                <a:gridCol w="2520950"/>
                <a:gridCol w="25193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endParaRPr kumimoji="0" lang="en-AU" sz="1800" b="1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Processing </a:t>
                      </a:r>
                      <a:endParaRPr kumimoji="0" lang="en-AU" sz="1800" b="1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kumimoji="0" lang="en-AU" sz="1800" b="1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 id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Company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Suburb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Postcode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all the Clients: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 1: Sort by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 2: Sort by postcode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of clients and their details sorted by state, and sorted by postcode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Mailing List (Formatted)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CD007910-6C74-4765-B889-56E6BD1C77F0}" type="slidenum">
              <a:rPr lang="en-AU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3: Input/Processing/Output Table</a:t>
            </a:r>
            <a:endParaRPr lang="en-AU" sz="32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1500188"/>
            <a:ext cx="7119938" cy="2230437"/>
          </a:xfrm>
        </p:spPr>
        <p:txBody>
          <a:bodyPr/>
          <a:lstStyle/>
          <a:p>
            <a:pPr eaLnBrk="1" hangingPunct="1"/>
            <a:r>
              <a:rPr lang="en-US" sz="2000" smtClean="0"/>
              <a:t>Calculating the Profit (part of the Hammer Wines example from the Excel 1 Workshop)</a:t>
            </a:r>
            <a:endParaRPr lang="en-AU" sz="2000" smtClean="0"/>
          </a:p>
        </p:txBody>
      </p:sp>
      <p:graphicFrame>
        <p:nvGraphicFramePr>
          <p:cNvPr id="13338" name="Group 26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59675" cy="3065336"/>
        </p:xfrm>
        <a:graphic>
          <a:graphicData uri="http://schemas.openxmlformats.org/drawingml/2006/table">
            <a:tbl>
              <a:tblPr/>
              <a:tblGrid>
                <a:gridCol w="2519363"/>
                <a:gridCol w="2520950"/>
                <a:gridCol w="25193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endParaRPr kumimoji="0" lang="en-AU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Processing </a:t>
                      </a:r>
                      <a:endParaRPr kumimoji="0" lang="en-AU" sz="1800" b="1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endParaRPr kumimoji="0" lang="en-AU" sz="1800" b="1" i="0" u="sng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Profit margin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 sales for each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 1: Look up the profit margin for each product using the profit margin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 2: Profit= Profit margin* Total sales for each 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Monotype Sorts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2F6EBCC6-3931-4DAC-A1C6-7D5868C771D3}" type="slidenum">
              <a:rPr lang="en-AU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mtClean="0"/>
          </a:p>
          <a:p>
            <a:endParaRPr lang="en-AU" smtClean="0"/>
          </a:p>
          <a:p>
            <a:r>
              <a:rPr lang="en-AU" smtClean="0"/>
              <a:t>Other examples of IPO charts are provided on the MyRMIT Studies site for this course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77813"/>
            <a:ext cx="5429250" cy="99695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Design (continued)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114800" cy="4759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You can also sketch the planned layout of the worksheets (see the example in your Excel Workshop 1 notes)</a:t>
            </a:r>
          </a:p>
          <a:p>
            <a:pPr eaLnBrk="1" hangingPunct="1"/>
            <a:endParaRPr lang="en-AU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143000"/>
            <a:ext cx="3505200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DBBAC53D-A0A5-48B8-A416-F89B184998B2}" type="slidenum">
              <a:rPr lang="en-AU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4800" smtClean="0"/>
              <a:t>BUILDING EFFECTIVE WORKSHEETS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36D319BA-5813-440D-90D0-921838DB1F1D}" type="slidenum">
              <a:rPr lang="en-AU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4338"/>
            <a:ext cx="8305800" cy="974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Building Effective Worksheets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362200"/>
            <a:ext cx="6983413" cy="3565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An effective worksheet is </a:t>
            </a:r>
          </a:p>
          <a:p>
            <a:pPr lvl="1" eaLnBrk="1" hangingPunct="1"/>
            <a:r>
              <a:rPr lang="en-US" smtClean="0"/>
              <a:t>well planned</a:t>
            </a:r>
          </a:p>
          <a:p>
            <a:pPr lvl="1" eaLnBrk="1" hangingPunct="1"/>
            <a:r>
              <a:rPr lang="en-US" smtClean="0"/>
              <a:t>carefully built</a:t>
            </a:r>
          </a:p>
          <a:p>
            <a:pPr lvl="1" eaLnBrk="1" hangingPunct="1"/>
            <a:r>
              <a:rPr lang="en-US" smtClean="0"/>
              <a:t>thoroughly tested</a:t>
            </a:r>
          </a:p>
          <a:p>
            <a:pPr lvl="1" eaLnBrk="1" hangingPunct="1"/>
            <a:r>
              <a:rPr lang="en-US" smtClean="0"/>
              <a:t>comprehensively documented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B5F27DFD-6C85-4F11-93C9-14B3F76721B8}" type="slidenum">
              <a:rPr lang="en-AU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7813"/>
            <a:ext cx="7848600" cy="1638300"/>
          </a:xfrm>
        </p:spPr>
        <p:txBody>
          <a:bodyPr/>
          <a:lstStyle/>
          <a:p>
            <a:pPr eaLnBrk="1" hangingPunct="1"/>
            <a:r>
              <a:rPr lang="en-US" smtClean="0"/>
              <a:t>Build: Means of Data Input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57400"/>
            <a:ext cx="7543800" cy="3810000"/>
          </a:xfrm>
        </p:spPr>
        <p:txBody>
          <a:bodyPr/>
          <a:lstStyle/>
          <a:p>
            <a:pPr eaLnBrk="1" hangingPunct="1"/>
            <a:r>
              <a:rPr lang="en-US" sz="2800" smtClean="0"/>
              <a:t>Tables will be used to store base data such as Profit margins on various products</a:t>
            </a:r>
          </a:p>
          <a:p>
            <a:pPr eaLnBrk="1" hangingPunct="1"/>
            <a:r>
              <a:rPr lang="en-US" sz="2800" smtClean="0"/>
              <a:t>Functions such as VLOOKUP will be used to identify the correct entries to use. </a:t>
            </a:r>
          </a:p>
          <a:p>
            <a:pPr eaLnBrk="1" hangingPunct="1"/>
            <a:r>
              <a:rPr lang="en-US" sz="2800" smtClean="0"/>
              <a:t>(See Hammer Wines example in the Excel 2 Workshop)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56100" y="6237288"/>
            <a:ext cx="1295400" cy="476250"/>
          </a:xfrm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6EE47CB2-58D8-4003-A90F-CF028FE44FED}" type="slidenum">
              <a:rPr lang="en-AU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7813"/>
            <a:ext cx="7848600" cy="1638300"/>
          </a:xfrm>
        </p:spPr>
        <p:txBody>
          <a:bodyPr/>
          <a:lstStyle/>
          <a:p>
            <a:pPr eaLnBrk="1" hangingPunct="1"/>
            <a:r>
              <a:rPr lang="en-US" sz="3200" b="1" smtClean="0"/>
              <a:t>Build: Implementing Processing and Output Worksheets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09800"/>
            <a:ext cx="7543800" cy="3657600"/>
          </a:xfrm>
        </p:spPr>
        <p:txBody>
          <a:bodyPr/>
          <a:lstStyle/>
          <a:p>
            <a:pPr eaLnBrk="1" hangingPunct="1"/>
            <a:r>
              <a:rPr lang="en-US" sz="2800" smtClean="0"/>
              <a:t>Separate worksheets will be implemented for Input, Processing and Output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Input and Output worksheets should NOT include any calculations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56100" y="6237288"/>
            <a:ext cx="1295400" cy="476250"/>
          </a:xfrm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9A52BAAD-0F24-455B-B8EC-F27FD01035DE}" type="slidenum">
              <a:rPr lang="en-AU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123113" cy="917575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Build: Test and Document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466012" cy="4752975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2800" smtClean="0"/>
              <a:t>Test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sz="2600" smtClean="0"/>
              <a:t>Make sure the correct results are produced</a:t>
            </a:r>
          </a:p>
          <a:p>
            <a:pPr eaLnBrk="1" hangingPunct="1"/>
            <a:r>
              <a:rPr lang="en-US" sz="2800" smtClean="0"/>
              <a:t>Document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sz="2600" smtClean="0"/>
              <a:t>Record information others need to understand, use and revise the worksheet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It may be necessary to go back to an earlier step at any time through the development</a:t>
            </a:r>
          </a:p>
          <a:p>
            <a:pPr eaLnBrk="1" hangingPunct="1"/>
            <a:endParaRPr lang="en-US" sz="280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2919849B-4BA4-4422-B199-03F63216C4CC}" type="slidenum">
              <a:rPr lang="en-AU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4800" smtClean="0"/>
              <a:t>SPREADSHEET PLANNING/DESIGN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987CD4B0-6496-4C02-B4E5-393128430CB4}" type="slidenum">
              <a:rPr lang="en-AU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44525"/>
            <a:ext cx="7486650" cy="608013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Build: Documenting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Use:</a:t>
            </a:r>
          </a:p>
          <a:p>
            <a:pPr lvl="1" eaLnBrk="1" hangingPunct="1"/>
            <a:r>
              <a:rPr lang="en-US" smtClean="0"/>
              <a:t>Range Names</a:t>
            </a:r>
            <a:endParaRPr lang="en-US" sz="2400" smtClean="0"/>
          </a:p>
          <a:p>
            <a:pPr lvl="1" eaLnBrk="1" hangingPunct="1"/>
            <a:r>
              <a:rPr lang="en-US" smtClean="0"/>
              <a:t>Cell Notes </a:t>
            </a:r>
          </a:p>
          <a:p>
            <a:pPr lvl="2" eaLnBrk="1" hangingPunct="1"/>
            <a:r>
              <a:rPr lang="en-US" smtClean="0"/>
              <a:t>amplify design features, explanations, etc  </a:t>
            </a:r>
            <a:r>
              <a:rPr lang="en-US" sz="2000" smtClean="0"/>
              <a:t>(can add sounds &amp; speech)</a:t>
            </a:r>
            <a:r>
              <a:rPr lang="en-US" smtClean="0"/>
              <a:t> </a:t>
            </a:r>
          </a:p>
          <a:p>
            <a:pPr eaLnBrk="1" hangingPunct="1"/>
            <a:r>
              <a:rPr lang="en-US" sz="2400" smtClean="0"/>
              <a:t>Many of the worksheets you write will be passed on for others to operate, maintain or develop</a:t>
            </a:r>
          </a:p>
          <a:p>
            <a:pPr eaLnBrk="1" hangingPunct="1"/>
            <a:r>
              <a:rPr lang="en-US" sz="2400" smtClean="0"/>
              <a:t>Good work that will survive and be of benefit to an organisation will be well designed and documented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A1FCF34D-7ABA-499A-A060-444FB811CF88}" type="slidenum">
              <a:rPr lang="en-AU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278687" cy="1500187"/>
          </a:xfrm>
        </p:spPr>
        <p:txBody>
          <a:bodyPr/>
          <a:lstStyle/>
          <a:p>
            <a:r>
              <a:rPr lang="en-AU" sz="4800" smtClean="0"/>
              <a:t>USING EXCEL FUNCTIONS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8C54C382-3363-4199-A687-4665A46FD1C0}" type="slidenum">
              <a:rPr lang="en-AU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44525"/>
            <a:ext cx="7486650" cy="608013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Excel Workshop 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Additional Features/Functions covered in the Excel 2 Workshop include: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/>
            <a:r>
              <a:rPr lang="en-AU" sz="2000" smtClean="0"/>
              <a:t>Sort data</a:t>
            </a:r>
          </a:p>
          <a:p>
            <a:pPr lvl="1"/>
            <a:r>
              <a:rPr lang="en-AU" sz="2000" smtClean="0"/>
              <a:t>Rename worksheets</a:t>
            </a:r>
          </a:p>
          <a:p>
            <a:pPr lvl="1"/>
            <a:r>
              <a:rPr lang="en-AU" sz="2000" smtClean="0"/>
              <a:t>Understand and use absolute and relative cell addressing </a:t>
            </a:r>
          </a:p>
          <a:p>
            <a:pPr lvl="1"/>
            <a:r>
              <a:rPr lang="en-AU" sz="2000" smtClean="0"/>
              <a:t>Create range names and use them in a formula</a:t>
            </a:r>
          </a:p>
          <a:p>
            <a:pPr lvl="1"/>
            <a:r>
              <a:rPr lang="en-AU" sz="2000" smtClean="0"/>
              <a:t>Use the following formula: </a:t>
            </a:r>
            <a:r>
              <a:rPr lang="en-AU" sz="2000" b="1" smtClean="0"/>
              <a:t>sum, sumif, if, vlookup</a:t>
            </a:r>
          </a:p>
          <a:p>
            <a:pPr lvl="1">
              <a:buFontTx/>
              <a:buNone/>
            </a:pPr>
            <a:r>
              <a:rPr lang="en-AU" sz="2000" smtClean="0"/>
              <a:t>Plus</a:t>
            </a:r>
          </a:p>
          <a:p>
            <a:pPr lvl="1"/>
            <a:r>
              <a:rPr lang="en-AU" sz="2000" smtClean="0"/>
              <a:t>How to create </a:t>
            </a:r>
            <a:r>
              <a:rPr lang="en-AU" sz="2000" b="1" smtClean="0"/>
              <a:t>charts </a:t>
            </a:r>
            <a:r>
              <a:rPr lang="en-AU" sz="2000" smtClean="0"/>
              <a:t>and change their format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9BB30765-0494-4943-8EFB-BFA1E80155E6}" type="slidenum">
              <a:rPr lang="en-AU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44525"/>
            <a:ext cx="7486650" cy="608013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Excel Workshop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b="1" smtClean="0"/>
              <a:t>Additional Functions</a:t>
            </a:r>
            <a:r>
              <a:rPr lang="en-US" smtClean="0"/>
              <a:t>:</a:t>
            </a:r>
          </a:p>
          <a:p>
            <a:r>
              <a:rPr lang="en-AU" sz="2800" b="1" smtClean="0"/>
              <a:t>SUM(cell range)  </a:t>
            </a:r>
            <a:r>
              <a:rPr lang="en-AU" sz="2800" smtClean="0"/>
              <a:t>Returns the sum of all the numbers in the specified range of cells.</a:t>
            </a:r>
          </a:p>
          <a:p>
            <a:r>
              <a:rPr lang="en-AU" sz="2800" b="1" smtClean="0"/>
              <a:t>SUMIF</a:t>
            </a:r>
            <a:r>
              <a:rPr lang="en-AU" sz="2800" smtClean="0"/>
              <a:t>(</a:t>
            </a:r>
            <a:r>
              <a:rPr lang="en-AU" sz="2800" b="1" smtClean="0"/>
              <a:t>range</a:t>
            </a:r>
            <a:r>
              <a:rPr lang="en-AU" sz="2800" smtClean="0"/>
              <a:t>,</a:t>
            </a:r>
            <a:r>
              <a:rPr lang="en-AU" sz="2800" b="1" smtClean="0"/>
              <a:t>criteria</a:t>
            </a:r>
            <a:r>
              <a:rPr lang="en-AU" sz="2800" smtClean="0"/>
              <a:t>,sum_range)</a:t>
            </a:r>
          </a:p>
          <a:p>
            <a:pPr>
              <a:buFontTx/>
              <a:buNone/>
            </a:pPr>
            <a:r>
              <a:rPr lang="en-AU" sz="2800" smtClean="0"/>
              <a:t>	Adds the cells specified by a given criteria</a:t>
            </a:r>
          </a:p>
          <a:p>
            <a:pPr>
              <a:buFontTx/>
              <a:buNone/>
            </a:pPr>
            <a:r>
              <a:rPr lang="en-AU" sz="2000" b="1" smtClean="0"/>
              <a:t>	Range</a:t>
            </a:r>
            <a:r>
              <a:rPr lang="en-AU" sz="2000" smtClean="0"/>
              <a:t>   is the range of cells that you want evaluated by criteria.</a:t>
            </a:r>
          </a:p>
          <a:p>
            <a:pPr>
              <a:buFontTx/>
              <a:buNone/>
            </a:pPr>
            <a:r>
              <a:rPr lang="en-AU" sz="2000" b="1" smtClean="0"/>
              <a:t>	Criteria</a:t>
            </a:r>
            <a:r>
              <a:rPr lang="en-AU" sz="2000" smtClean="0"/>
              <a:t>   is the criteria in the form of a number, expression, or text that defines which cells will be added. </a:t>
            </a:r>
          </a:p>
          <a:p>
            <a:pPr>
              <a:buFontTx/>
              <a:buNone/>
            </a:pPr>
            <a:r>
              <a:rPr lang="en-AU" sz="2000" b="1" smtClean="0"/>
              <a:t>	Sum_range</a:t>
            </a:r>
            <a:r>
              <a:rPr lang="en-AU" sz="2000" smtClean="0"/>
              <a:t>   are the actual cells to add if their corresponding cells in range match criteria. </a:t>
            </a:r>
            <a:endParaRPr lang="en-US" sz="2000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D81EB740-5BB7-49C7-88F5-9E9B57F266FF}" type="slidenum">
              <a:rPr lang="en-AU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44525"/>
            <a:ext cx="7486650" cy="608013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Excel Workshop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b="1" smtClean="0"/>
              <a:t>Additional Functions: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r>
              <a:rPr lang="en-AU" sz="2400" b="1" smtClean="0"/>
              <a:t>IF</a:t>
            </a:r>
            <a:r>
              <a:rPr lang="en-AU" sz="2400" smtClean="0"/>
              <a:t>(</a:t>
            </a:r>
            <a:r>
              <a:rPr lang="en-AU" sz="2400" b="1" smtClean="0"/>
              <a:t>logical_test</a:t>
            </a:r>
            <a:r>
              <a:rPr lang="en-AU" sz="2400" smtClean="0"/>
              <a:t>, </a:t>
            </a:r>
            <a:r>
              <a:rPr lang="en-AU" sz="2400" b="1" smtClean="0"/>
              <a:t>value_if_true</a:t>
            </a:r>
            <a:r>
              <a:rPr lang="en-AU" sz="2400" smtClean="0"/>
              <a:t>, </a:t>
            </a:r>
            <a:r>
              <a:rPr lang="en-AU" sz="2400" b="1" smtClean="0"/>
              <a:t>value_if_false</a:t>
            </a:r>
            <a:r>
              <a:rPr lang="en-AU" sz="2400" smtClean="0"/>
              <a:t>)   Returns one value if a condition you specify evaluates to TRUE and another value if it evaluates to FALSE.</a:t>
            </a:r>
          </a:p>
          <a:p>
            <a:endParaRPr lang="en-AU" sz="2400" smtClean="0"/>
          </a:p>
          <a:p>
            <a:r>
              <a:rPr lang="en-AU" sz="2400" b="1" smtClean="0"/>
              <a:t>VLOOKUP</a:t>
            </a:r>
            <a:r>
              <a:rPr lang="en-AU" sz="2400" smtClean="0"/>
              <a:t>(</a:t>
            </a:r>
            <a:r>
              <a:rPr lang="en-AU" sz="2400" b="1" smtClean="0"/>
              <a:t>lookup_value</a:t>
            </a:r>
            <a:r>
              <a:rPr lang="en-AU" sz="2400" smtClean="0"/>
              <a:t>, </a:t>
            </a:r>
            <a:r>
              <a:rPr lang="en-AU" sz="2400" b="1" smtClean="0"/>
              <a:t>table_array</a:t>
            </a:r>
            <a:r>
              <a:rPr lang="en-AU" sz="2400" smtClean="0"/>
              <a:t>, </a:t>
            </a:r>
            <a:r>
              <a:rPr lang="en-AU" sz="2400" b="1" smtClean="0"/>
              <a:t>col_index_num</a:t>
            </a:r>
            <a:r>
              <a:rPr lang="en-AU" sz="2400" smtClean="0"/>
              <a:t>, range_lookup) Searches for a value in the first column of a table array and returns a value in the same row from another column in the table array. </a:t>
            </a:r>
            <a:endParaRPr lang="en-US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47E7E133-33C0-46D5-AADD-7FD960F10FB8}" type="slidenum">
              <a:rPr lang="en-AU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Thank you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6627" name="Picture 4" descr="MPj04069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205038"/>
            <a:ext cx="273685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886200" y="3429000"/>
            <a:ext cx="4968875" cy="138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800"/>
              <a:t>Have fun trying all these (and more) out in your Excel 2 Workshop this week</a:t>
            </a:r>
            <a:endParaRPr lang="en-US" sz="2800"/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4356100" y="1557338"/>
            <a:ext cx="2232025" cy="647700"/>
          </a:xfrm>
          <a:prstGeom prst="wedgeRectCallout">
            <a:avLst>
              <a:gd name="adj1" fmla="val -112731"/>
              <a:gd name="adj2" fmla="val 16544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Be good and </a:t>
            </a:r>
          </a:p>
          <a:p>
            <a:pPr algn="ctr"/>
            <a:r>
              <a:rPr lang="en-US"/>
              <a:t>work hard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8B56B53D-7FE4-445A-9ED7-71C5108F05CF}" type="slidenum">
              <a:rPr lang="en-AU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5788"/>
            <a:ext cx="8382000" cy="608012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Steps in Creating a Spreadsheet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/>
              <a:t>Plan</a:t>
            </a:r>
          </a:p>
          <a:p>
            <a:pPr lvl="1" eaLnBrk="1" hangingPunct="1"/>
            <a:r>
              <a:rPr lang="en-US" smtClean="0"/>
              <a:t>Identify goals</a:t>
            </a:r>
          </a:p>
          <a:p>
            <a:pPr lvl="1" eaLnBrk="1" hangingPunct="1"/>
            <a:r>
              <a:rPr lang="en-US" smtClean="0"/>
              <a:t>List requirements for input, calculations and output (possibly using an IPO Chart)</a:t>
            </a:r>
          </a:p>
          <a:p>
            <a:pPr lvl="1" eaLnBrk="1" hangingPunct="1"/>
            <a:r>
              <a:rPr lang="en-US" smtClean="0"/>
              <a:t>Sketch worksheet layout</a:t>
            </a:r>
          </a:p>
          <a:p>
            <a:pPr eaLnBrk="1" hangingPunct="1"/>
            <a:r>
              <a:rPr lang="en-US" smtClean="0"/>
              <a:t>Build</a:t>
            </a:r>
          </a:p>
          <a:p>
            <a:pPr lvl="1" eaLnBrk="1" hangingPunct="1"/>
            <a:r>
              <a:rPr lang="en-US" smtClean="0"/>
              <a:t>Labels, values, formulae</a:t>
            </a:r>
          </a:p>
          <a:p>
            <a:pPr lvl="1" eaLnBrk="1" hangingPunct="1"/>
            <a:r>
              <a:rPr lang="en-US" smtClean="0"/>
              <a:t>Format for professional appearance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CDD0C4E2-0043-4269-BF0F-A6843022B0AE}" type="slidenum">
              <a:rPr lang="en-AU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2163763"/>
            <a:ext cx="7620000" cy="3967162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mtClean="0"/>
              <a:t>Planning usually involves 2 steps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- Understanding and analysing the 	problem and the desired solution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- Preparing a paper-based plan for 	your workbook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588963" y="357188"/>
            <a:ext cx="7640637" cy="1558925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Verdana" pitchFamily="34" charset="0"/>
              </a:rPr>
              <a:t>Planning the Spreadsheet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C62EF43C-AB56-4582-BFB1-0D9ECF00469D}" type="slidenum">
              <a:rPr lang="en-AU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4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4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44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704138" cy="4392613"/>
          </a:xfrm>
        </p:spPr>
        <p:txBody>
          <a:bodyPr/>
          <a:lstStyle/>
          <a:p>
            <a:pPr eaLnBrk="1" hangingPunct="1"/>
            <a:r>
              <a:rPr lang="en-US" smtClean="0"/>
              <a:t>What am I trying to achieve?</a:t>
            </a:r>
          </a:p>
          <a:p>
            <a:pPr lvl="2" eaLnBrk="1" hangingPunct="1"/>
            <a:r>
              <a:rPr lang="en-US" smtClean="0"/>
              <a:t>What solution am I seeking?</a:t>
            </a:r>
          </a:p>
          <a:p>
            <a:pPr eaLnBrk="1" hangingPunct="1"/>
            <a:r>
              <a:rPr lang="en-US" smtClean="0"/>
              <a:t>What data do I need to achieve this solution? </a:t>
            </a:r>
          </a:p>
          <a:p>
            <a:pPr lvl="2" eaLnBrk="1" hangingPunct="1"/>
            <a:r>
              <a:rPr lang="en-US" smtClean="0"/>
              <a:t>List all of the data which will be required</a:t>
            </a:r>
          </a:p>
          <a:p>
            <a:pPr eaLnBrk="1" hangingPunct="1"/>
            <a:r>
              <a:rPr lang="en-US" smtClean="0"/>
              <a:t>What is the best design for entering the data?</a:t>
            </a:r>
          </a:p>
          <a:p>
            <a:pPr lvl="2" eaLnBrk="1" hangingPunct="1"/>
            <a:r>
              <a:rPr lang="en-US" smtClean="0"/>
              <a:t>Generally data is entered in Tables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83550" cy="1512888"/>
          </a:xfrm>
        </p:spPr>
        <p:txBody>
          <a:bodyPr/>
          <a:lstStyle/>
          <a:p>
            <a:pPr eaLnBrk="1" hangingPunct="1"/>
            <a:r>
              <a:rPr lang="en-US" sz="4000" smtClean="0"/>
              <a:t>Understanding the Problem</a:t>
            </a:r>
            <a:br>
              <a:rPr lang="en-US" sz="4000" smtClean="0"/>
            </a:br>
            <a:r>
              <a:rPr lang="en-US" sz="4000" smtClean="0"/>
              <a:t>and the Solution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2E1A261F-DE20-43D7-A8E0-62E8A6193ACD}" type="slidenum">
              <a:rPr lang="en-AU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894512" cy="1368425"/>
          </a:xfrm>
        </p:spPr>
        <p:txBody>
          <a:bodyPr/>
          <a:lstStyle/>
          <a:p>
            <a:pPr eaLnBrk="1" hangingPunct="1"/>
            <a:r>
              <a:rPr lang="en-US" dirty="0" smtClean="0"/>
              <a:t>Aims of the Worksheet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696200" cy="47244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b="1" smtClean="0"/>
              <a:t>Example: Hammer Wines</a:t>
            </a:r>
          </a:p>
          <a:p>
            <a:pPr eaLnBrk="1" hangingPunct="1">
              <a:lnSpc>
                <a:spcPct val="200000"/>
              </a:lnSpc>
            </a:pPr>
            <a:r>
              <a:rPr lang="en-AU" sz="2000" smtClean="0"/>
              <a:t>Quickly analyse sales</a:t>
            </a:r>
            <a:endParaRPr lang="en-US" sz="2000" smtClean="0"/>
          </a:p>
          <a:p>
            <a:pPr eaLnBrk="1" hangingPunct="1">
              <a:lnSpc>
                <a:spcPct val="200000"/>
              </a:lnSpc>
            </a:pPr>
            <a:r>
              <a:rPr lang="en-US" sz="2000" smtClean="0"/>
              <a:t>Determine the commission earned by the sales representatives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smtClean="0"/>
              <a:t>Analyse the product data to determine appropriate changes to the product mix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smtClean="0"/>
              <a:t>Determine which areas require more focus by the sales representatives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E0876F63-87AB-4CDD-9919-B089F47B392C}" type="slidenum">
              <a:rPr lang="en-AU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51054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Compare actual sales to set targets for each sales rep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Sales variance = Actual sales – Set target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Calculate % sales variance for each sales rep to determine the commission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% sales variance  = Sales variance / Set target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Determine value of sales commission to each sales representative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Commission = Commission rate (%) X Sales variance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Sales $ by region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Sum of all actual sales of all sales representatives in each region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3810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z="5000" dirty="0"/>
              <a:t>Solutions</a:t>
            </a:r>
          </a:p>
        </p:txBody>
      </p:sp>
      <p:pic>
        <p:nvPicPr>
          <p:cNvPr id="10247" name="Picture 7" descr="Sales by reg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876800"/>
            <a:ext cx="3686175" cy="1428750"/>
          </a:xfrm>
          <a:prstGeom prst="rect">
            <a:avLst/>
          </a:prstGeom>
          <a:noFill/>
        </p:spPr>
      </p:pic>
      <p:pic>
        <p:nvPicPr>
          <p:cNvPr id="10248" name="Picture 8" descr="Sales rep perform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905000"/>
            <a:ext cx="3429000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77813"/>
            <a:ext cx="3221038" cy="99695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7273925" cy="4530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Good models are</a:t>
            </a:r>
          </a:p>
          <a:p>
            <a:pPr lvl="1" eaLnBrk="1" hangingPunct="1"/>
            <a:r>
              <a:rPr lang="en-US" smtClean="0"/>
              <a:t>simple</a:t>
            </a:r>
          </a:p>
          <a:p>
            <a:pPr lvl="1" eaLnBrk="1" hangingPunct="1"/>
            <a:r>
              <a:rPr lang="en-US" smtClean="0"/>
              <a:t>flexible</a:t>
            </a:r>
          </a:p>
          <a:p>
            <a:pPr lvl="1" eaLnBrk="1" hangingPunct="1"/>
            <a:r>
              <a:rPr lang="en-US" smtClean="0"/>
              <a:t>complete</a:t>
            </a:r>
          </a:p>
          <a:p>
            <a:pPr lvl="1" eaLnBrk="1" hangingPunct="1"/>
            <a:r>
              <a:rPr lang="en-US" smtClean="0"/>
              <a:t>changes to data are reflected everywhere necessary</a:t>
            </a:r>
          </a:p>
          <a:p>
            <a:pPr lvl="1" eaLnBrk="1" hangingPunct="1"/>
            <a:r>
              <a:rPr lang="en-US" smtClean="0"/>
              <a:t>changes do not affect other parts adversely</a:t>
            </a:r>
            <a:endParaRPr lang="en-AU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5B292AFA-0789-4571-83FB-A9F922ECD914}" type="slidenum">
              <a:rPr lang="en-AU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77813"/>
            <a:ext cx="5429250" cy="99695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Design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7273925" cy="4530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To achieve this, first think about your model in terms of an IPO Chart:</a:t>
            </a:r>
          </a:p>
          <a:p>
            <a:pPr lvl="1" eaLnBrk="1" hangingPunct="1"/>
            <a:r>
              <a:rPr lang="en-US" smtClean="0"/>
              <a:t>Output: Output information to be generated</a:t>
            </a:r>
          </a:p>
          <a:p>
            <a:pPr lvl="1" eaLnBrk="1" hangingPunct="1"/>
            <a:r>
              <a:rPr lang="en-US" smtClean="0"/>
              <a:t>Input:  Input data required</a:t>
            </a:r>
          </a:p>
          <a:p>
            <a:pPr lvl="1" eaLnBrk="1" hangingPunct="1"/>
            <a:r>
              <a:rPr lang="en-US" smtClean="0"/>
              <a:t>Processing: Calculations performed on the Inputs to produce the Outputs</a:t>
            </a:r>
            <a:endParaRPr lang="en-AU" smtClean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Slide </a:t>
            </a:r>
            <a:fld id="{AE2845BE-3A3A-4424-9BD7-9293549A73FC}" type="slidenum">
              <a:rPr lang="en-AU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5372</TotalTime>
  <Words>892</Words>
  <Application>Microsoft Office PowerPoint</Application>
  <PresentationFormat>On-screen Show (4:3)</PresentationFormat>
  <Paragraphs>191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Wingdings</vt:lpstr>
      <vt:lpstr>Verdana</vt:lpstr>
      <vt:lpstr>Times New Roman</vt:lpstr>
      <vt:lpstr>Monotype Sorts</vt:lpstr>
      <vt:lpstr>Blank</vt:lpstr>
      <vt:lpstr>  ISYS 2109  Demonstration:  Excel 2 – Spreadsheet Planning/Design and Using Excel Functions </vt:lpstr>
      <vt:lpstr>Slide 2</vt:lpstr>
      <vt:lpstr>Steps in Creating a Spreadsheet</vt:lpstr>
      <vt:lpstr>Planning the Spreadsheet</vt:lpstr>
      <vt:lpstr>Understanding the Problem and the Solution</vt:lpstr>
      <vt:lpstr>Aims of the Worksheet</vt:lpstr>
      <vt:lpstr>Slide 7</vt:lpstr>
      <vt:lpstr>Design</vt:lpstr>
      <vt:lpstr>Design (continued)</vt:lpstr>
      <vt:lpstr>Example 1: Input/Processing/Output Table</vt:lpstr>
      <vt:lpstr>Example 2: Input/Processing/Output Table</vt:lpstr>
      <vt:lpstr>Example 3: Input/Processing/Output Table</vt:lpstr>
      <vt:lpstr>Other Examples</vt:lpstr>
      <vt:lpstr>Design (continued)</vt:lpstr>
      <vt:lpstr>Slide 15</vt:lpstr>
      <vt:lpstr>Building Effective Worksheets</vt:lpstr>
      <vt:lpstr>Build: Means of Data Input</vt:lpstr>
      <vt:lpstr>Build: Implementing Processing and Output Worksheets</vt:lpstr>
      <vt:lpstr>Build: Test and Document</vt:lpstr>
      <vt:lpstr>Build: Documenting  </vt:lpstr>
      <vt:lpstr>Slide 21</vt:lpstr>
      <vt:lpstr>Excel Workshop 2</vt:lpstr>
      <vt:lpstr>Excel Workshop 2</vt:lpstr>
      <vt:lpstr>Excel Workshop 2</vt:lpstr>
      <vt:lpstr>Slide 25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IT1001  Introduction to Computing Semester 1 2006/07</dc:title>
  <dc:creator>dispcw</dc:creator>
  <cp:lastModifiedBy>v80601</cp:lastModifiedBy>
  <cp:revision>188</cp:revision>
  <cp:lastPrinted>2009-03-13T21:08:58Z</cp:lastPrinted>
  <dcterms:created xsi:type="dcterms:W3CDTF">2006-07-19T04:26:22Z</dcterms:created>
  <dcterms:modified xsi:type="dcterms:W3CDTF">2011-06-23T04:56:30Z</dcterms:modified>
</cp:coreProperties>
</file>