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7" r:id="rId6"/>
    <p:sldId id="278" r:id="rId7"/>
    <p:sldId id="262" r:id="rId8"/>
    <p:sldId id="263" r:id="rId9"/>
    <p:sldId id="279" r:id="rId10"/>
    <p:sldId id="280" r:id="rId11"/>
    <p:sldId id="281" r:id="rId12"/>
    <p:sldId id="260" r:id="rId13"/>
    <p:sldId id="261" r:id="rId14"/>
    <p:sldId id="271" r:id="rId15"/>
    <p:sldId id="27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yncopate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4C1DFB3-26B0-4425-A092-F2B0B73E2309}">
  <a:tblStyle styleId="{84C1DFB3-26B0-4425-A092-F2B0B73E23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269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95312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ool.vratsasoftwar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yncopate"/>
              <a:buNone/>
            </a:pPr>
            <a:r>
              <a:rPr lang="en-US" sz="4000" b="1" i="0" u="none" strike="noStrike" cap="none" dirty="0" err="1" smtClean="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Php</a:t>
            </a:r>
            <a:r>
              <a:rPr lang="en-US" sz="4000" b="1" i="0" u="none" strike="noStrike" cap="none" dirty="0" smtClean="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 </a:t>
            </a:r>
            <a:r>
              <a:rPr lang="bg-BG" sz="4000" b="1" i="0" u="none" strike="noStrike" cap="none" dirty="0" smtClean="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 </a:t>
            </a:r>
            <a:r>
              <a:rPr lang="en-US" sz="4000" b="1" i="0" u="none" strike="noStrike" cap="none" dirty="0" smtClean="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</a:t>
            </a:r>
            <a:endParaRPr sz="4000" b="1" i="0" u="none" strike="noStrike" cap="none" dirty="0">
              <a:solidFill>
                <a:srgbClr val="8BC34A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ВЪВЕДЕНИЕ</a:t>
            </a:r>
            <a:r>
              <a:rPr lang="bg-BG" sz="4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rial"/>
              <a:buNone/>
            </a:pPr>
            <a:r>
              <a:rPr lang="bg-BG" sz="1400" b="1" i="0" u="none" strike="noStrike" cap="none" dirty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Томова- НПО ВРАЦА СОФТУЕР ОБЩЕСТВО - КУРС ПО Уеб Разработка - </a:t>
            </a:r>
            <a:r>
              <a:rPr lang="bg-BG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11.201</a:t>
            </a:r>
            <a:r>
              <a:rPr lang="en-US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8 </a:t>
            </a:r>
            <a:r>
              <a:rPr lang="bg-BG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bg-BG" sz="1400" b="1" i="0" u="none" strike="noStrike" cap="none" dirty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ВЕРСИЯ </a:t>
            </a:r>
            <a:r>
              <a:rPr lang="en-US" sz="1400" b="1" i="0" u="none" strike="noStrike" cap="none" dirty="0" smtClean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239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800"/>
            </a:pPr>
            <a:r>
              <a:rPr lang="ru-RU" sz="1400" dirty="0" err="1" smtClean="0"/>
              <a:t>Изисквания</a:t>
            </a:r>
            <a:r>
              <a:rPr lang="ru-RU" sz="1400" dirty="0" smtClean="0"/>
              <a:t> </a:t>
            </a:r>
            <a:r>
              <a:rPr lang="ru-RU" sz="1400" dirty="0" err="1" smtClean="0"/>
              <a:t>към</a:t>
            </a:r>
            <a:r>
              <a:rPr lang="ru-RU" sz="1400" dirty="0" smtClean="0"/>
              <a:t> </a:t>
            </a:r>
            <a:r>
              <a:rPr lang="ru-RU" sz="1400" dirty="0" err="1" smtClean="0"/>
              <a:t>всеки</a:t>
            </a:r>
            <a:r>
              <a:rPr lang="ru-RU" sz="1400" dirty="0" smtClean="0"/>
              <a:t> от </a:t>
            </a:r>
            <a:r>
              <a:rPr lang="ru-RU" sz="1400" dirty="0" err="1" smtClean="0"/>
              <a:t>елементите</a:t>
            </a:r>
            <a:endParaRPr lang="ru-RU" sz="1400" dirty="0" smtClean="0"/>
          </a:p>
          <a:p>
            <a:pPr marL="0" lvl="0" indent="0">
              <a:buSzPts val="1800"/>
            </a:pPr>
            <a:endParaRPr lang="ru-RU" sz="1400" dirty="0" smtClean="0"/>
          </a:p>
          <a:p>
            <a:pPr marL="0" lvl="0" indent="0">
              <a:buSzPts val="1800"/>
            </a:pPr>
            <a:r>
              <a:rPr lang="ru-RU" sz="1400" dirty="0"/>
              <a:t>Тест – </a:t>
            </a:r>
            <a:r>
              <a:rPr lang="ru-RU" sz="1400" dirty="0" smtClean="0"/>
              <a:t>“</a:t>
            </a:r>
            <a:r>
              <a:rPr lang="ru-RU" sz="1400" dirty="0" err="1"/>
              <a:t>взет</a:t>
            </a:r>
            <a:r>
              <a:rPr lang="ru-RU" sz="1400" dirty="0"/>
              <a:t>” – 	</a:t>
            </a:r>
            <a:r>
              <a:rPr lang="ru-RU" sz="1400" dirty="0" err="1"/>
              <a:t>първи</a:t>
            </a:r>
            <a:r>
              <a:rPr lang="ru-RU" sz="1400" dirty="0"/>
              <a:t> сертификат – 80%</a:t>
            </a:r>
          </a:p>
          <a:p>
            <a:pPr marL="0" lvl="0" indent="0"/>
            <a:r>
              <a:rPr lang="ru-RU" sz="1400" dirty="0"/>
              <a:t>		</a:t>
            </a:r>
            <a:r>
              <a:rPr lang="ru-RU" sz="1400" dirty="0" err="1" smtClean="0"/>
              <a:t>втори</a:t>
            </a:r>
            <a:r>
              <a:rPr lang="ru-RU" sz="1400" dirty="0" smtClean="0"/>
              <a:t> </a:t>
            </a:r>
            <a:r>
              <a:rPr lang="ru-RU" sz="1400" dirty="0"/>
              <a:t>сертификат – </a:t>
            </a:r>
            <a:r>
              <a:rPr lang="ru-RU" sz="1400" dirty="0" smtClean="0"/>
              <a:t>50</a:t>
            </a:r>
            <a:r>
              <a:rPr lang="ru-RU" sz="1400" dirty="0"/>
              <a:t>%</a:t>
            </a:r>
          </a:p>
          <a:p>
            <a:pPr marL="0" lvl="0" indent="0"/>
            <a:r>
              <a:rPr lang="ru-RU" sz="1400" dirty="0" smtClean="0"/>
              <a:t>Проект – „</a:t>
            </a:r>
            <a:r>
              <a:rPr lang="ru-RU" sz="1400" dirty="0" err="1"/>
              <a:t>изпълнен</a:t>
            </a:r>
            <a:r>
              <a:rPr lang="ru-RU" sz="1400" dirty="0"/>
              <a:t>“ – </a:t>
            </a:r>
            <a:r>
              <a:rPr lang="ru-RU" sz="1400" dirty="0" err="1"/>
              <a:t>критериите</a:t>
            </a:r>
            <a:r>
              <a:rPr lang="ru-RU" sz="1400" dirty="0"/>
              <a:t> </a:t>
            </a:r>
            <a:r>
              <a:rPr lang="ru-RU" sz="1400" dirty="0" err="1"/>
              <a:t>трябва</a:t>
            </a:r>
            <a:r>
              <a:rPr lang="ru-RU" sz="1400" dirty="0"/>
              <a:t> да </a:t>
            </a:r>
            <a:r>
              <a:rPr lang="ru-RU" sz="1400" dirty="0" err="1"/>
              <a:t>са</a:t>
            </a:r>
            <a:r>
              <a:rPr lang="ru-RU" sz="1400" dirty="0"/>
              <a:t> </a:t>
            </a:r>
            <a:r>
              <a:rPr lang="ru-RU" sz="1400" dirty="0" err="1"/>
              <a:t>покрити</a:t>
            </a:r>
            <a:r>
              <a:rPr lang="ru-RU" sz="1400" dirty="0"/>
              <a:t> </a:t>
            </a:r>
            <a:r>
              <a:rPr lang="ru-RU" sz="1400" dirty="0" smtClean="0"/>
              <a:t>80/50</a:t>
            </a:r>
            <a:r>
              <a:rPr lang="ru-RU" sz="1400" dirty="0"/>
              <a:t>%;</a:t>
            </a:r>
          </a:p>
          <a:p>
            <a:pPr marL="0" lvl="0" indent="0"/>
            <a:r>
              <a:rPr lang="ru-RU" sz="1400" dirty="0" err="1" smtClean="0"/>
              <a:t>Домашните</a:t>
            </a:r>
            <a:r>
              <a:rPr lang="ru-RU" sz="1400" dirty="0" smtClean="0"/>
              <a:t> </a:t>
            </a:r>
            <a:r>
              <a:rPr lang="ru-RU" sz="1400" dirty="0"/>
              <a:t>– </a:t>
            </a:r>
            <a:r>
              <a:rPr lang="ru-RU" sz="1400" dirty="0" err="1" smtClean="0"/>
              <a:t>написани</a:t>
            </a:r>
            <a:r>
              <a:rPr lang="ru-RU" sz="1400" dirty="0" smtClean="0"/>
              <a:t> и </a:t>
            </a:r>
            <a:r>
              <a:rPr lang="ru-RU" sz="1400" dirty="0" err="1" smtClean="0"/>
              <a:t>качени</a:t>
            </a:r>
            <a:r>
              <a:rPr lang="ru-RU" sz="1400" dirty="0" smtClean="0"/>
              <a:t> </a:t>
            </a:r>
            <a:r>
              <a:rPr lang="ru-RU" sz="1400" dirty="0" err="1" smtClean="0"/>
              <a:t>навреме</a:t>
            </a:r>
            <a:r>
              <a:rPr lang="ru-RU" sz="1400" dirty="0" smtClean="0"/>
              <a:t> 80/50</a:t>
            </a:r>
            <a:r>
              <a:rPr lang="ru-RU" sz="1400" dirty="0"/>
              <a:t>% от </a:t>
            </a:r>
            <a:r>
              <a:rPr lang="ru-RU" sz="1400" dirty="0" err="1" smtClean="0"/>
              <a:t>всички</a:t>
            </a:r>
            <a:r>
              <a:rPr lang="ru-RU" sz="1400" dirty="0" smtClean="0"/>
              <a:t>;</a:t>
            </a:r>
          </a:p>
          <a:p>
            <a:pPr marL="0" lvl="0" indent="0"/>
            <a:r>
              <a:rPr lang="ru-RU" sz="1400" dirty="0" smtClean="0"/>
              <a:t>Проверка на </a:t>
            </a:r>
            <a:r>
              <a:rPr lang="ru-RU" sz="1400" dirty="0" err="1" smtClean="0"/>
              <a:t>домашни</a:t>
            </a:r>
            <a:r>
              <a:rPr lang="ru-RU" sz="1400" dirty="0" smtClean="0"/>
              <a:t> – по </a:t>
            </a:r>
            <a:r>
              <a:rPr lang="ru-RU" sz="1400" dirty="0" err="1" smtClean="0"/>
              <a:t>едно</a:t>
            </a:r>
            <a:r>
              <a:rPr lang="ru-RU" sz="1400" dirty="0" smtClean="0"/>
              <a:t> </a:t>
            </a:r>
            <a:r>
              <a:rPr lang="ru-RU" sz="1400" dirty="0" err="1" smtClean="0"/>
              <a:t>домашно</a:t>
            </a:r>
            <a:r>
              <a:rPr lang="ru-RU" sz="1400" dirty="0" smtClean="0"/>
              <a:t> от всяка тема - 80/50% от </a:t>
            </a:r>
            <a:r>
              <a:rPr lang="ru-RU" sz="1400" dirty="0" err="1" smtClean="0"/>
              <a:t>всички</a:t>
            </a:r>
            <a:r>
              <a:rPr lang="ru-RU" sz="1400" dirty="0" smtClean="0"/>
              <a:t>.</a:t>
            </a:r>
          </a:p>
          <a:p>
            <a:pPr marL="0" lvl="0" indent="0"/>
            <a:endParaRPr lang="ru-RU" sz="1400" dirty="0" smtClean="0"/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Оценяване - схема</a:t>
            </a:r>
            <a:endParaRPr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8176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800"/>
            </a:pPr>
            <a:r>
              <a:rPr lang="ru-RU" sz="1400" i="1" dirty="0" err="1" smtClean="0"/>
              <a:t>Изисквания</a:t>
            </a:r>
            <a:r>
              <a:rPr lang="ru-RU" sz="1400" i="1" dirty="0" smtClean="0"/>
              <a:t> </a:t>
            </a:r>
            <a:r>
              <a:rPr lang="ru-RU" sz="1400" i="1" dirty="0" err="1" smtClean="0"/>
              <a:t>към</a:t>
            </a:r>
            <a:r>
              <a:rPr lang="ru-RU" sz="1400" i="1" dirty="0" smtClean="0"/>
              <a:t> </a:t>
            </a:r>
            <a:r>
              <a:rPr lang="ru-RU" sz="1400" i="1" dirty="0" err="1" smtClean="0"/>
              <a:t>домашните</a:t>
            </a:r>
            <a:r>
              <a:rPr lang="ru-RU" sz="1400" i="1" dirty="0" smtClean="0"/>
              <a:t> и </a:t>
            </a:r>
            <a:r>
              <a:rPr lang="ru-RU" sz="1400" i="1" dirty="0" err="1" smtClean="0"/>
              <a:t>оценяването</a:t>
            </a:r>
            <a:r>
              <a:rPr lang="ru-RU" sz="1400" i="1" dirty="0" smtClean="0"/>
              <a:t> на </a:t>
            </a:r>
            <a:r>
              <a:rPr lang="ru-RU" sz="1400" i="1" dirty="0" err="1" smtClean="0"/>
              <a:t>домашни</a:t>
            </a:r>
            <a:endParaRPr lang="ru-RU" sz="1400" i="1" dirty="0" smtClean="0"/>
          </a:p>
          <a:p>
            <a:pPr marL="0" lvl="0" indent="0"/>
            <a:endParaRPr lang="ru-RU" sz="1400" dirty="0" smtClean="0"/>
          </a:p>
          <a:p>
            <a:pPr marL="0" lvl="0" indent="0"/>
            <a:r>
              <a:rPr lang="ru-RU" sz="1200" dirty="0" err="1"/>
              <a:t>И</a:t>
            </a:r>
            <a:r>
              <a:rPr lang="ru-RU" sz="1200" dirty="0" err="1" smtClean="0"/>
              <a:t>зползваме</a:t>
            </a:r>
            <a:r>
              <a:rPr lang="ru-RU" sz="1200" dirty="0" smtClean="0"/>
              <a:t> </a:t>
            </a:r>
            <a:r>
              <a:rPr lang="ru-RU" sz="1200" dirty="0" err="1"/>
              <a:t>системата</a:t>
            </a:r>
            <a:r>
              <a:rPr lang="ru-RU" sz="1200" dirty="0"/>
              <a:t> за </a:t>
            </a:r>
            <a:r>
              <a:rPr lang="ru-RU" sz="1200" dirty="0" err="1"/>
              <a:t>качване</a:t>
            </a:r>
            <a:r>
              <a:rPr lang="ru-RU" sz="1200" dirty="0"/>
              <a:t> и </a:t>
            </a:r>
            <a:r>
              <a:rPr lang="ru-RU" sz="1200" dirty="0" err="1"/>
              <a:t>оценяване</a:t>
            </a:r>
            <a:r>
              <a:rPr lang="ru-RU" sz="1200" dirty="0"/>
              <a:t> на </a:t>
            </a:r>
            <a:r>
              <a:rPr lang="ru-RU" sz="1200" dirty="0" err="1" smtClean="0"/>
              <a:t>домашни</a:t>
            </a:r>
            <a:r>
              <a:rPr lang="ru-RU" sz="1200" dirty="0" smtClean="0"/>
              <a:t> </a:t>
            </a:r>
            <a:r>
              <a:rPr lang="ru-RU" sz="1200" dirty="0"/>
              <a:t>на </a:t>
            </a:r>
            <a:r>
              <a:rPr lang="ru-RU" sz="1200" dirty="0" err="1"/>
              <a:t>Телерик</a:t>
            </a:r>
            <a:r>
              <a:rPr lang="ru-RU" sz="1200" dirty="0"/>
              <a:t>. </a:t>
            </a:r>
            <a:endParaRPr lang="ru-RU" sz="1200" dirty="0" smtClean="0"/>
          </a:p>
          <a:p>
            <a:pPr marL="0" lvl="0" indent="0"/>
            <a:r>
              <a:rPr lang="ru-RU" sz="1200" dirty="0"/>
              <a:t>	</a:t>
            </a:r>
            <a:r>
              <a:rPr lang="ru-RU" sz="1200" b="1" dirty="0" err="1" smtClean="0">
                <a:solidFill>
                  <a:schemeClr val="accent6">
                    <a:lumMod val="50000"/>
                  </a:schemeClr>
                </a:solidFill>
              </a:rPr>
              <a:t>проверете</a:t>
            </a:r>
            <a:r>
              <a:rPr lang="ru-RU" sz="1200" b="1" dirty="0" smtClean="0">
                <a:solidFill>
                  <a:schemeClr val="accent6">
                    <a:lumMod val="50000"/>
                  </a:schemeClr>
                </a:solidFill>
              </a:rPr>
              <a:t> дали </a:t>
            </a:r>
            <a:r>
              <a:rPr lang="ru-RU" sz="1200" b="1" dirty="0" err="1" smtClean="0">
                <a:solidFill>
                  <a:schemeClr val="accent6">
                    <a:lumMod val="50000"/>
                  </a:schemeClr>
                </a:solidFill>
              </a:rPr>
              <a:t>сте</a:t>
            </a:r>
            <a:r>
              <a:rPr lang="ru-RU" sz="1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1200" b="1" dirty="0" err="1" smtClean="0">
                <a:solidFill>
                  <a:schemeClr val="accent6">
                    <a:lumMod val="50000"/>
                  </a:schemeClr>
                </a:solidFill>
              </a:rPr>
              <a:t>добавени</a:t>
            </a:r>
            <a:r>
              <a:rPr lang="ru-RU" sz="1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1200" b="1" dirty="0" err="1" smtClean="0">
                <a:solidFill>
                  <a:schemeClr val="accent6">
                    <a:lumMod val="50000"/>
                  </a:schemeClr>
                </a:solidFill>
              </a:rPr>
              <a:t>към</a:t>
            </a:r>
            <a:r>
              <a:rPr lang="ru-RU" sz="1200" b="1" dirty="0" smtClean="0">
                <a:solidFill>
                  <a:schemeClr val="accent6">
                    <a:lumMod val="50000"/>
                  </a:schemeClr>
                </a:solidFill>
              </a:rPr>
              <a:t> курса</a:t>
            </a:r>
          </a:p>
          <a:p>
            <a:pPr marL="0" lvl="0" indent="0"/>
            <a:r>
              <a:rPr lang="ru-RU" sz="1200" dirty="0" smtClean="0"/>
              <a:t>Срок за </a:t>
            </a:r>
            <a:r>
              <a:rPr lang="ru-RU" sz="1200" dirty="0" err="1" smtClean="0"/>
              <a:t>предаване</a:t>
            </a:r>
            <a:r>
              <a:rPr lang="ru-RU" sz="1200" dirty="0" smtClean="0"/>
              <a:t> на </a:t>
            </a:r>
            <a:r>
              <a:rPr lang="ru-RU" sz="1200" dirty="0" err="1" smtClean="0"/>
              <a:t>домашно</a:t>
            </a:r>
            <a:r>
              <a:rPr lang="ru-RU" sz="1200" dirty="0" smtClean="0"/>
              <a:t> – до </a:t>
            </a:r>
            <a:r>
              <a:rPr lang="ru-RU" sz="1200" dirty="0" err="1" smtClean="0"/>
              <a:t>следващата</a:t>
            </a:r>
            <a:r>
              <a:rPr lang="ru-RU" sz="1200" dirty="0" smtClean="0"/>
              <a:t> лекция. </a:t>
            </a:r>
            <a:endParaRPr lang="ru-RU" sz="1200" dirty="0"/>
          </a:p>
          <a:p>
            <a:pPr marL="0" lvl="0" indent="0"/>
            <a:r>
              <a:rPr lang="ru-RU" sz="1200" dirty="0" smtClean="0"/>
              <a:t>	</a:t>
            </a:r>
            <a:r>
              <a:rPr lang="ru-RU" sz="1200" b="1" dirty="0" err="1" smtClean="0">
                <a:solidFill>
                  <a:schemeClr val="accent6">
                    <a:lumMod val="50000"/>
                  </a:schemeClr>
                </a:solidFill>
              </a:rPr>
              <a:t>следете</a:t>
            </a:r>
            <a:r>
              <a:rPr lang="ru-RU" sz="1200" b="1" dirty="0" smtClean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1200" b="1" dirty="0" err="1" smtClean="0">
                <a:solidFill>
                  <a:schemeClr val="accent6">
                    <a:lumMod val="50000"/>
                  </a:schemeClr>
                </a:solidFill>
              </a:rPr>
              <a:t>Телерик</a:t>
            </a:r>
            <a:r>
              <a:rPr lang="ru-RU" sz="1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1200" b="1" dirty="0" err="1" smtClean="0">
                <a:solidFill>
                  <a:schemeClr val="accent6">
                    <a:lumMod val="50000"/>
                  </a:schemeClr>
                </a:solidFill>
              </a:rPr>
              <a:t>сроковете</a:t>
            </a:r>
            <a:r>
              <a:rPr lang="ru-RU" sz="1200" b="1" dirty="0" smtClean="0">
                <a:solidFill>
                  <a:schemeClr val="accent6">
                    <a:lumMod val="50000"/>
                  </a:schemeClr>
                </a:solidFill>
              </a:rPr>
              <a:t> за </a:t>
            </a:r>
            <a:r>
              <a:rPr lang="ru-RU" sz="1200" b="1" dirty="0" err="1" smtClean="0">
                <a:solidFill>
                  <a:schemeClr val="accent6">
                    <a:lumMod val="50000"/>
                  </a:schemeClr>
                </a:solidFill>
              </a:rPr>
              <a:t>домашни</a:t>
            </a:r>
            <a:endParaRPr lang="ru-RU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/>
            <a:r>
              <a:rPr lang="ru-RU" sz="1200" dirty="0" err="1" smtClean="0"/>
              <a:t>Опцията</a:t>
            </a:r>
            <a:r>
              <a:rPr lang="ru-RU" sz="1200" dirty="0" smtClean="0"/>
              <a:t> </a:t>
            </a:r>
            <a:r>
              <a:rPr lang="ru-RU" sz="1200" dirty="0"/>
              <a:t>за </a:t>
            </a:r>
            <a:r>
              <a:rPr lang="ru-RU" sz="1200" dirty="0" err="1"/>
              <a:t>оценяване</a:t>
            </a:r>
            <a:r>
              <a:rPr lang="ru-RU" sz="1200" dirty="0"/>
              <a:t> на </a:t>
            </a:r>
            <a:r>
              <a:rPr lang="ru-RU" sz="1200" dirty="0" err="1"/>
              <a:t>домашно</a:t>
            </a:r>
            <a:r>
              <a:rPr lang="ru-RU" sz="1200" dirty="0"/>
              <a:t> става </a:t>
            </a: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активна</a:t>
            </a:r>
            <a:r>
              <a:rPr lang="ru-RU" sz="1200" dirty="0"/>
              <a:t> </a:t>
            </a:r>
            <a:r>
              <a:rPr lang="ru-RU" sz="1200" u="sng" dirty="0"/>
              <a:t>след </a:t>
            </a:r>
            <a:r>
              <a:rPr lang="ru-RU" sz="1200" u="sng" dirty="0" err="1"/>
              <a:t>изтичане</a:t>
            </a:r>
            <a:r>
              <a:rPr lang="ru-RU" sz="1200" u="sng" dirty="0"/>
              <a:t> на срока за </a:t>
            </a:r>
            <a:r>
              <a:rPr lang="ru-RU" sz="1200" u="sng" dirty="0" err="1"/>
              <a:t>предаване</a:t>
            </a:r>
            <a:r>
              <a:rPr lang="ru-RU" sz="1200" u="sng" dirty="0"/>
              <a:t> на </a:t>
            </a:r>
            <a:r>
              <a:rPr lang="ru-RU" sz="1200" u="sng" dirty="0" err="1"/>
              <a:t>домашни</a:t>
            </a:r>
            <a:r>
              <a:rPr lang="ru-RU" sz="1200" u="sng" dirty="0"/>
              <a:t> по </a:t>
            </a:r>
            <a:r>
              <a:rPr lang="ru-RU" sz="1200" u="sng" dirty="0" err="1"/>
              <a:t>съответната</a:t>
            </a:r>
            <a:r>
              <a:rPr lang="ru-RU" sz="1200" u="sng" dirty="0"/>
              <a:t> тема и при условие, че </a:t>
            </a:r>
            <a:r>
              <a:rPr lang="ru-RU" sz="1200" u="sng" dirty="0" err="1"/>
              <a:t>сте</a:t>
            </a:r>
            <a:r>
              <a:rPr lang="ru-RU" sz="1200" u="sng" dirty="0"/>
              <a:t> предали </a:t>
            </a:r>
            <a:r>
              <a:rPr lang="ru-RU" sz="1200" u="sng" dirty="0" err="1"/>
              <a:t>домашното</a:t>
            </a:r>
            <a:r>
              <a:rPr lang="ru-RU" sz="1200" u="sng" dirty="0"/>
              <a:t> </a:t>
            </a:r>
            <a:r>
              <a:rPr lang="ru-RU" sz="1200" u="sng" dirty="0" smtClean="0"/>
              <a:t>си!</a:t>
            </a:r>
            <a:endParaRPr lang="ru-RU" sz="1200" dirty="0" smtClean="0"/>
          </a:p>
          <a:p>
            <a:pPr marL="0" lvl="0" indent="0"/>
            <a:r>
              <a:rPr lang="ru-RU" sz="1200" dirty="0" err="1" smtClean="0"/>
              <a:t>Оценявайте</a:t>
            </a:r>
            <a:r>
              <a:rPr lang="ru-RU" sz="1200" dirty="0" smtClean="0"/>
              <a:t> </a:t>
            </a:r>
            <a:r>
              <a:rPr lang="ru-RU" sz="1200" dirty="0" err="1"/>
              <a:t>обективно</a:t>
            </a:r>
            <a:r>
              <a:rPr lang="ru-RU" sz="1200" dirty="0"/>
              <a:t> и </a:t>
            </a:r>
            <a:r>
              <a:rPr lang="ru-RU" sz="1200" b="1" dirty="0" err="1">
                <a:solidFill>
                  <a:schemeClr val="accent6">
                    <a:lumMod val="50000"/>
                  </a:schemeClr>
                </a:solidFill>
              </a:rPr>
              <a:t>бъдете</a:t>
            </a: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1200" b="1" dirty="0" err="1">
                <a:solidFill>
                  <a:schemeClr val="accent6">
                    <a:lumMod val="50000"/>
                  </a:schemeClr>
                </a:solidFill>
              </a:rPr>
              <a:t>коректни</a:t>
            </a: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1200" dirty="0" err="1"/>
              <a:t>към</a:t>
            </a:r>
            <a:r>
              <a:rPr lang="ru-RU" sz="1200" dirty="0"/>
              <a:t> </a:t>
            </a:r>
            <a:r>
              <a:rPr lang="ru-RU" sz="1200" dirty="0" err="1"/>
              <a:t>колегите</a:t>
            </a:r>
            <a:r>
              <a:rPr lang="ru-RU" sz="1200" dirty="0"/>
              <a:t> си</a:t>
            </a:r>
            <a:r>
              <a:rPr lang="ru-RU" sz="1200" dirty="0" smtClean="0"/>
              <a:t>!</a:t>
            </a:r>
          </a:p>
          <a:p>
            <a:pPr marL="0" lvl="0" indent="0"/>
            <a:r>
              <a:rPr lang="bg-BG" sz="1200" dirty="0" smtClean="0"/>
              <a:t>Валидни са само коментарите към домашни, </a:t>
            </a:r>
          </a:p>
          <a:p>
            <a:pPr marL="0" lvl="0" indent="0"/>
            <a:r>
              <a:rPr lang="bg-BG" sz="1200" dirty="0"/>
              <a:t>	</a:t>
            </a:r>
            <a:r>
              <a:rPr lang="bg-BG" sz="1200" dirty="0" smtClean="0"/>
              <a:t>направени </a:t>
            </a:r>
            <a:r>
              <a:rPr lang="bg-BG" sz="1200" b="1" dirty="0" smtClean="0">
                <a:solidFill>
                  <a:schemeClr val="accent6">
                    <a:lumMod val="50000"/>
                  </a:schemeClr>
                </a:solidFill>
              </a:rPr>
              <a:t>7 дена след изтичане на срока за съответното домашно</a:t>
            </a:r>
            <a:r>
              <a:rPr lang="bg-BG" sz="1200" dirty="0" smtClean="0"/>
              <a:t>.</a:t>
            </a:r>
          </a:p>
          <a:p>
            <a:pPr marL="0" lvl="0" indent="0"/>
            <a:r>
              <a:rPr lang="bg-BG" sz="1200" dirty="0" smtClean="0"/>
              <a:t>	подписани с </a:t>
            </a:r>
            <a:r>
              <a:rPr lang="bg-BG" sz="1200" b="1" dirty="0" smtClean="0">
                <a:solidFill>
                  <a:schemeClr val="accent6">
                    <a:lumMod val="50000"/>
                  </a:schemeClr>
                </a:solidFill>
              </a:rPr>
              <a:t>Вашето име и група</a:t>
            </a:r>
          </a:p>
          <a:p>
            <a:pPr marL="0" indent="0"/>
            <a:endParaRPr lang="ru-RU" sz="1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/>
            <a:r>
              <a:rPr lang="ru-RU" sz="1200" b="1" dirty="0" smtClean="0">
                <a:solidFill>
                  <a:schemeClr val="accent6">
                    <a:lumMod val="50000"/>
                  </a:schemeClr>
                </a:solidFill>
              </a:rPr>
              <a:t>Без </a:t>
            </a: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US" sz="1200" b="1" dirty="0" err="1">
                <a:solidFill>
                  <a:schemeClr val="accent6">
                    <a:lumMod val="50000"/>
                  </a:schemeClr>
                </a:solidFill>
              </a:rPr>
              <a:t>copy&amp;paste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bg-BG" sz="1200" dirty="0"/>
              <a:t>на коментарите</a:t>
            </a:r>
            <a:r>
              <a:rPr lang="bg-BG" sz="1200" dirty="0" smtClean="0"/>
              <a:t>!</a:t>
            </a:r>
          </a:p>
          <a:p>
            <a:pPr marL="342900" lvl="5" indent="-254000">
              <a:spcBef>
                <a:spcPts val="0"/>
              </a:spcBef>
            </a:pPr>
            <a:endParaRPr lang="ru-RU" sz="1200" dirty="0"/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Оценяване - схема</a:t>
            </a:r>
            <a:endParaRPr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69023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760" y="664096"/>
            <a:ext cx="4896544" cy="393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endParaRPr lang="bg-BG" sz="1400" b="0" i="0" u="none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SzPts val="1800"/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началото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на всяко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ниво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публикуваме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подробен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календар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lvl="0" indent="0"/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датите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на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занятията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темите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които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ще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разглеждаме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дата на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ТЕСТа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</a:p>
          <a:p>
            <a:pPr marL="0" lvl="0" indent="0"/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Датата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на </a:t>
            </a:r>
            <a:r>
              <a:rPr lang="ru-RU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представяне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на 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ПРОЕКТА</a:t>
            </a:r>
          </a:p>
          <a:p>
            <a:pPr marL="0" lvl="0" indent="0"/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/>
            <a:r>
              <a:rPr lang="bg-BG" sz="14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Всички официални национални празници</a:t>
            </a:r>
          </a:p>
          <a:p>
            <a:pPr marL="0" lvl="0" indent="0"/>
            <a:endParaRPr lang="bg-BG" sz="1400" b="0" i="0" u="none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bg-BG" sz="14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Юли </a:t>
            </a:r>
            <a:r>
              <a:rPr lang="bg-BG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– август – </a:t>
            </a:r>
            <a:r>
              <a:rPr lang="bg-BG" sz="14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ваканция </a:t>
            </a:r>
            <a:r>
              <a:rPr lang="bg-BG" sz="14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2 </a:t>
            </a:r>
            <a:r>
              <a:rPr lang="bg-BG" sz="14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месеца</a:t>
            </a:r>
          </a:p>
        </p:txBody>
      </p:sp>
      <p:sp>
        <p:nvSpPr>
          <p:cNvPr id="88" name="Google Shape;88;p1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Ваканции</a:t>
            </a:r>
            <a:endParaRPr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3836" y="2499742"/>
            <a:ext cx="3170164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bg-BG" sz="3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Организационни въпроси</a:t>
            </a:r>
            <a:endParaRPr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 sz="1400" b="0" i="0" u="none" strike="noStrike" cap="none" dirty="0" smtClean="0">
                <a:solidFill>
                  <a:schemeClr val="dk2"/>
                </a:solidFill>
                <a:sym typeface="Arial"/>
              </a:rPr>
              <a:t>лаптопи/компютри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 sz="1400" dirty="0"/>
              <a:t>и</a:t>
            </a:r>
            <a:r>
              <a:rPr lang="bg-BG" sz="1400" dirty="0" smtClean="0"/>
              <a:t>нсталирайте </a:t>
            </a:r>
            <a:r>
              <a:rPr lang="en-US" sz="1400" dirty="0" smtClean="0"/>
              <a:t>Sublime </a:t>
            </a:r>
            <a:r>
              <a:rPr lang="bg-BG" sz="1400" dirty="0" smtClean="0"/>
              <a:t>или друга програма, която предпочитате /без </a:t>
            </a:r>
            <a:r>
              <a:rPr lang="en-US" sz="1400" dirty="0" smtClean="0"/>
              <a:t>Word/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 sz="1400" b="0" i="0" u="none" strike="noStrike" cap="none" dirty="0" smtClean="0">
                <a:solidFill>
                  <a:schemeClr val="dk2"/>
                </a:solidFill>
                <a:sym typeface="Arial"/>
              </a:rPr>
              <a:t>разпределяне </a:t>
            </a:r>
            <a:r>
              <a:rPr lang="bg-BG" sz="1400" b="0" i="0" u="none" strike="noStrike" cap="none" dirty="0">
                <a:solidFill>
                  <a:schemeClr val="dk2"/>
                </a:solidFill>
                <a:sym typeface="Arial"/>
              </a:rPr>
              <a:t>по </a:t>
            </a:r>
            <a:r>
              <a:rPr lang="bg-BG" sz="1400" b="0" i="0" u="none" strike="noStrike" cap="none" dirty="0" smtClean="0">
                <a:solidFill>
                  <a:schemeClr val="dk2"/>
                </a:solidFill>
                <a:sym typeface="Arial"/>
              </a:rPr>
              <a:t>групи</a:t>
            </a:r>
            <a:endParaRPr lang="en-US" sz="1400" b="0" i="0" u="none" strike="noStrike" cap="none" dirty="0" smtClean="0">
              <a:solidFill>
                <a:schemeClr val="dk2"/>
              </a:solidFill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 sz="1400" dirty="0"/>
              <a:t>н</a:t>
            </a:r>
            <a:r>
              <a:rPr lang="bg-BG" sz="1400" b="0" i="0" u="none" strike="noStrike" cap="none" dirty="0" smtClean="0">
                <a:solidFill>
                  <a:schemeClr val="dk2"/>
                </a:solidFill>
                <a:sym typeface="Arial"/>
              </a:rPr>
              <a:t>ачален </a:t>
            </a:r>
            <a:r>
              <a:rPr lang="bg-BG" sz="1400" b="0" i="0" u="none" strike="noStrike" cap="none" dirty="0">
                <a:solidFill>
                  <a:schemeClr val="dk2"/>
                </a:solidFill>
                <a:sym typeface="Arial"/>
              </a:rPr>
              <a:t>час за занятията през </a:t>
            </a:r>
            <a:r>
              <a:rPr lang="bg-BG" sz="1400" b="0" i="0" u="none" strike="noStrike" cap="none" dirty="0" smtClean="0">
                <a:solidFill>
                  <a:schemeClr val="dk2"/>
                </a:solidFill>
                <a:sym typeface="Arial"/>
              </a:rPr>
              <a:t>седмицата – 19,00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 sz="1400" dirty="0"/>
              <a:t>н</a:t>
            </a:r>
            <a:r>
              <a:rPr lang="bg-BG" sz="1400" dirty="0" smtClean="0"/>
              <a:t>еделя 10/13 ч.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 sz="1400" b="1" i="0" u="none" strike="noStrike" cap="none" dirty="0" smtClean="0">
                <a:solidFill>
                  <a:schemeClr val="accent5">
                    <a:lumMod val="75000"/>
                  </a:schemeClr>
                </a:solidFill>
                <a:sym typeface="Arial"/>
              </a:rPr>
              <a:t>Следващо занятие </a:t>
            </a:r>
          </a:p>
          <a:p>
            <a:pPr marL="742950" lvl="1" indent="-285750">
              <a:spcBef>
                <a:spcPts val="0"/>
              </a:spcBef>
              <a:buSzPts val="1800"/>
              <a:buFont typeface="Arial"/>
              <a:buChar char="-"/>
            </a:pPr>
            <a:r>
              <a:rPr lang="bg-BG" dirty="0" smtClean="0">
                <a:solidFill>
                  <a:schemeClr val="tx2">
                    <a:lumMod val="25000"/>
                  </a:schemeClr>
                </a:solidFill>
              </a:rPr>
              <a:t>Сряда 14 ноември 19,00 ч. първа група</a:t>
            </a:r>
          </a:p>
          <a:p>
            <a:pPr marL="742950" lvl="1" indent="-285750">
              <a:spcBef>
                <a:spcPts val="0"/>
              </a:spcBef>
              <a:buSzPts val="1800"/>
              <a:buFont typeface="Arial"/>
              <a:buChar char="-"/>
            </a:pPr>
            <a:r>
              <a:rPr lang="bg-BG" b="0" i="0" u="none" strike="noStrike" cap="none" dirty="0" smtClean="0">
                <a:solidFill>
                  <a:schemeClr val="tx2">
                    <a:lumMod val="25000"/>
                  </a:schemeClr>
                </a:solidFill>
                <a:sym typeface="Arial"/>
              </a:rPr>
              <a:t>Четвъртък 15 ноември 19,00 ч. втора група</a:t>
            </a:r>
          </a:p>
          <a:p>
            <a:pPr marL="742950" lvl="1" indent="-285750">
              <a:spcBef>
                <a:spcPts val="0"/>
              </a:spcBef>
              <a:buSzPts val="1800"/>
              <a:buFont typeface="Arial"/>
              <a:buChar char="-"/>
            </a:pPr>
            <a:r>
              <a:rPr lang="bg-BG" i="1" dirty="0" smtClean="0">
                <a:solidFill>
                  <a:schemeClr val="accent5">
                    <a:lumMod val="75000"/>
                  </a:schemeClr>
                </a:solidFill>
              </a:rPr>
              <a:t>10 мин. </a:t>
            </a:r>
            <a:r>
              <a:rPr lang="bg-BG" i="1" dirty="0">
                <a:solidFill>
                  <a:schemeClr val="accent5">
                    <a:lumMod val="75000"/>
                  </a:schemeClr>
                </a:solidFill>
              </a:rPr>
              <a:t>н</a:t>
            </a:r>
            <a:r>
              <a:rPr lang="bg-BG" i="1" dirty="0" smtClean="0">
                <a:solidFill>
                  <a:schemeClr val="accent5">
                    <a:lumMod val="75000"/>
                  </a:schemeClr>
                </a:solidFill>
              </a:rPr>
              <a:t>ачалния час!</a:t>
            </a:r>
            <a:endParaRPr b="0" i="1" u="none" strike="noStrike" cap="none" dirty="0">
              <a:solidFill>
                <a:schemeClr val="accent5">
                  <a:lumMod val="7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1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2;p20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Организационни</a:t>
            </a:r>
            <a:endParaRPr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Програма на </a:t>
            </a: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курса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bg-BG" dirty="0" smtClean="0"/>
              <a:t>Ресурси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Оценяване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Организационни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bg-BG" sz="3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Програма на курса </a:t>
            </a:r>
            <a:r>
              <a:rPr lang="en-US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WEB</a:t>
            </a:r>
            <a:endParaRPr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ниво	- 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 - I /</a:t>
            </a:r>
            <a:r>
              <a:rPr lang="en-US" sz="1600" b="0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bg-BG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bg-BG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SEO/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ниво	- </a:t>
            </a:r>
            <a:r>
              <a:rPr lang="bg-BG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II</a:t>
            </a:r>
            <a:r>
              <a:rPr lang="bg-BG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Bootstrap, </a:t>
            </a:r>
            <a:r>
              <a:rPr lang="en-US" sz="1600" b="0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MySQL</a:t>
            </a:r>
            <a:r>
              <a:rPr lang="bg-BG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 ниво	- </a:t>
            </a:r>
            <a:r>
              <a:rPr lang="bg-BG" sz="1600" b="0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r>
              <a:rPr lang="en-US" sz="1600" b="0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600" dirty="0"/>
              <a:t>4</a:t>
            </a:r>
            <a:r>
              <a:rPr lang="bg-BG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ниво	- PHP OOP&amp;MVC 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600" b="0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bg-BG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Програма на курса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 WEB</a:t>
            </a: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ресурси</a:t>
            </a:r>
            <a:endParaRPr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2492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AutoNum type="arabicPeriod"/>
            </a:pP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Slack </a:t>
            </a:r>
            <a:endParaRPr lang="bg-BG" sz="16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/>
            <a:r>
              <a:rPr lang="bg-BG" sz="1200" dirty="0" smtClean="0"/>
              <a:t>- Присъединете се </a:t>
            </a:r>
            <a:endParaRPr lang="en-US" sz="12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AutoNum type="arabicPeriod"/>
            </a:pPr>
            <a:r>
              <a:rPr lang="en-US" sz="1600" dirty="0" err="1" smtClean="0"/>
              <a:t>GitHub</a:t>
            </a:r>
            <a:endParaRPr lang="bg-BG" sz="1600" dirty="0" smtClean="0"/>
          </a:p>
          <a:p>
            <a:pPr marL="457200" lvl="1" indent="0"/>
            <a:r>
              <a:rPr lang="bg-BG" sz="1200" dirty="0" smtClean="0"/>
              <a:t>- Регистрирайте се</a:t>
            </a:r>
            <a:endParaRPr lang="en-US" sz="1200" dirty="0" smtClean="0"/>
          </a:p>
          <a:p>
            <a:pPr marL="342900" lvl="0" indent="-342900">
              <a:spcBef>
                <a:spcPts val="1600"/>
              </a:spcBef>
              <a:buFont typeface="Arial"/>
              <a:buAutoNum type="arabicPeriod"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school.vratsasoftware.com</a:t>
            </a:r>
            <a:endParaRPr lang="en-US" sz="1600" dirty="0"/>
          </a:p>
          <a:p>
            <a:pPr marL="457200" lvl="1" indent="0"/>
            <a:r>
              <a:rPr lang="en-US" sz="12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bg-BG" sz="12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скоро време нов сайт           </a:t>
            </a:r>
            <a:r>
              <a:rPr lang="bg-BG" sz="1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Ресурси</a:t>
            </a:r>
            <a:endParaRPr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7020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Оценяване 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8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Оценяването и сертификатите не се случват на състезателен принцип!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400" b="1" i="0" u="none" strike="noStrike" cap="none" dirty="0" smtClean="0">
                <a:solidFill>
                  <a:srgbClr val="7030A0"/>
                </a:solidFill>
                <a:sym typeface="Arial"/>
              </a:rPr>
              <a:t>Първи сертификат </a:t>
            </a:r>
            <a:r>
              <a:rPr lang="bg-BG" sz="1400" b="0" i="0" u="none" strike="noStrike" cap="none" dirty="0" smtClean="0">
                <a:solidFill>
                  <a:schemeClr val="dk2"/>
                </a:solidFill>
                <a:sym typeface="Arial"/>
              </a:rPr>
              <a:t>– достатъчно подготвени за да започнат работа в сферата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400" dirty="0"/>
              <a:t>	</a:t>
            </a:r>
            <a:r>
              <a:rPr lang="bg-BG" sz="1400" dirty="0" smtClean="0"/>
              <a:t>покриване на 80% от изискванията – тест, проект, домашни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400" dirty="0"/>
              <a:t>	</a:t>
            </a:r>
            <a:r>
              <a:rPr lang="bg-BG" sz="1400" dirty="0" smtClean="0"/>
              <a:t>за всички нива</a:t>
            </a:r>
            <a:endParaRPr sz="14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400" b="1" i="0" u="none" strike="noStrike" cap="none" dirty="0" smtClean="0">
                <a:solidFill>
                  <a:srgbClr val="7030A0"/>
                </a:solidFill>
                <a:sym typeface="Arial"/>
              </a:rPr>
              <a:t>Втори сертификат </a:t>
            </a:r>
            <a:r>
              <a:rPr lang="bg-BG" sz="1400" b="0" i="0" u="none" strike="noStrike" cap="none" dirty="0">
                <a:solidFill>
                  <a:schemeClr val="dk2"/>
                </a:solidFill>
                <a:sym typeface="Arial"/>
              </a:rPr>
              <a:t>– за придобиване на знания в областта на </a:t>
            </a:r>
            <a:r>
              <a:rPr lang="bg-BG" sz="1400" b="0" i="0" u="none" strike="noStrike" cap="none" dirty="0" smtClean="0">
                <a:solidFill>
                  <a:schemeClr val="dk2"/>
                </a:solidFill>
                <a:sym typeface="Arial"/>
              </a:rPr>
              <a:t>РНР уеб-разработка.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bg-BG" sz="1400" dirty="0"/>
              <a:t>	</a:t>
            </a:r>
            <a:r>
              <a:rPr lang="bg-BG" sz="1400" dirty="0" smtClean="0"/>
              <a:t>покриване на 50% от изискванията – тест, проект, домашни</a:t>
            </a:r>
            <a:endParaRPr sz="1400" dirty="0"/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Оценяване</a:t>
            </a:r>
            <a:endParaRPr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800"/>
            </a:pPr>
            <a:r>
              <a:rPr lang="ru-RU" sz="1400" dirty="0" err="1" smtClean="0"/>
              <a:t>Какво</a:t>
            </a:r>
            <a:r>
              <a:rPr lang="ru-RU" sz="1400" dirty="0" smtClean="0"/>
              <a:t> </a:t>
            </a:r>
            <a:r>
              <a:rPr lang="ru-RU" sz="1400" dirty="0" err="1" smtClean="0"/>
              <a:t>включва</a:t>
            </a:r>
            <a:r>
              <a:rPr lang="ru-RU" sz="1400" dirty="0" smtClean="0"/>
              <a:t> </a:t>
            </a:r>
            <a:r>
              <a:rPr lang="ru-RU" sz="1400" dirty="0" err="1" smtClean="0"/>
              <a:t>крайната</a:t>
            </a:r>
            <a:r>
              <a:rPr lang="ru-RU" sz="1400" dirty="0" smtClean="0"/>
              <a:t> оценка за всяко </a:t>
            </a:r>
            <a:r>
              <a:rPr lang="ru-RU" sz="1400" dirty="0" err="1" smtClean="0"/>
              <a:t>ниво</a:t>
            </a:r>
            <a:endParaRPr lang="ru-RU" sz="1400" dirty="0" smtClean="0"/>
          </a:p>
          <a:p>
            <a:pPr marL="0" lvl="0" indent="0">
              <a:buSzPts val="1800"/>
            </a:pPr>
            <a:endParaRPr lang="ru-RU" sz="1400" dirty="0" smtClean="0"/>
          </a:p>
          <a:p>
            <a:pPr marL="0" lvl="0" indent="0">
              <a:buSzPts val="1800"/>
            </a:pPr>
            <a:endParaRPr lang="ru-RU" sz="1400" dirty="0" smtClean="0"/>
          </a:p>
          <a:p>
            <a:pPr marL="285750" lvl="0" indent="-285750">
              <a:buSzPts val="1800"/>
              <a:buFont typeface="Arial" pitchFamily="34" charset="0"/>
              <a:buChar char="•"/>
            </a:pPr>
            <a:r>
              <a:rPr lang="ru-RU" sz="1400" dirty="0" smtClean="0"/>
              <a:t>Тест – </a:t>
            </a:r>
            <a:r>
              <a:rPr lang="ru-RU" sz="1400" dirty="0" err="1" smtClean="0">
                <a:solidFill>
                  <a:srgbClr val="7030A0"/>
                </a:solidFill>
              </a:rPr>
              <a:t>задължителен</a:t>
            </a:r>
            <a:endParaRPr lang="ru-RU" sz="1400" dirty="0" smtClean="0">
              <a:solidFill>
                <a:srgbClr val="7030A0"/>
              </a:solidFill>
            </a:endParaRPr>
          </a:p>
          <a:p>
            <a:pPr marL="285750" lvl="0" indent="-285750">
              <a:buSzPts val="1800"/>
              <a:buFont typeface="Arial" pitchFamily="34" charset="0"/>
              <a:buChar char="•"/>
            </a:pPr>
            <a:r>
              <a:rPr lang="ru-RU" sz="1400" dirty="0" err="1" smtClean="0"/>
              <a:t>Проектът</a:t>
            </a:r>
            <a:r>
              <a:rPr lang="ru-RU" sz="1400" dirty="0" smtClean="0"/>
              <a:t> – </a:t>
            </a:r>
            <a:r>
              <a:rPr lang="ru-RU" sz="1400" dirty="0" err="1" smtClean="0">
                <a:solidFill>
                  <a:srgbClr val="7030A0"/>
                </a:solidFill>
              </a:rPr>
              <a:t>задължителен</a:t>
            </a:r>
            <a:endParaRPr lang="ru-RU" sz="1400" dirty="0" smtClean="0">
              <a:solidFill>
                <a:srgbClr val="7030A0"/>
              </a:solidFill>
            </a:endParaRPr>
          </a:p>
          <a:p>
            <a:pPr marL="285750" lvl="0" indent="-285750">
              <a:buSzPts val="1800"/>
              <a:buFont typeface="Arial" pitchFamily="34" charset="0"/>
              <a:buChar char="•"/>
            </a:pPr>
            <a:r>
              <a:rPr lang="ru-RU" sz="1400" dirty="0" err="1" smtClean="0"/>
              <a:t>Домашни</a:t>
            </a:r>
            <a:r>
              <a:rPr lang="ru-RU" sz="1400" dirty="0" smtClean="0"/>
              <a:t> </a:t>
            </a:r>
            <a:r>
              <a:rPr lang="ru-RU" sz="1400" dirty="0"/>
              <a:t>– </a:t>
            </a:r>
            <a:r>
              <a:rPr lang="ru-RU" sz="1400" dirty="0" err="1" smtClean="0">
                <a:solidFill>
                  <a:srgbClr val="7030A0"/>
                </a:solidFill>
              </a:rPr>
              <a:t>задължителни</a:t>
            </a:r>
            <a:endParaRPr lang="ru-RU" sz="1400" dirty="0" smtClean="0">
              <a:solidFill>
                <a:srgbClr val="7030A0"/>
              </a:solidFill>
            </a:endParaRPr>
          </a:p>
          <a:p>
            <a:pPr marL="285750" lvl="0" indent="-285750">
              <a:buSzPts val="1800"/>
              <a:buFont typeface="Arial" pitchFamily="34" charset="0"/>
              <a:buChar char="•"/>
            </a:pPr>
            <a:r>
              <a:rPr lang="ru-RU" sz="1400" dirty="0" err="1" smtClean="0"/>
              <a:t>Проверката</a:t>
            </a:r>
            <a:r>
              <a:rPr lang="ru-RU" sz="1400" dirty="0" smtClean="0"/>
              <a:t> </a:t>
            </a:r>
            <a:r>
              <a:rPr lang="ru-RU" sz="1400" dirty="0"/>
              <a:t>на </a:t>
            </a:r>
            <a:r>
              <a:rPr lang="ru-RU" sz="1400" dirty="0" err="1"/>
              <a:t>домашни</a:t>
            </a:r>
            <a:r>
              <a:rPr lang="ru-RU" sz="1400" dirty="0"/>
              <a:t> – </a:t>
            </a:r>
            <a:r>
              <a:rPr lang="ru-RU" sz="1400" dirty="0" smtClean="0"/>
              <a:t>полезно </a:t>
            </a:r>
            <a:r>
              <a:rPr lang="ru-RU" sz="1400" dirty="0"/>
              <a:t>и </a:t>
            </a:r>
            <a:r>
              <a:rPr lang="ru-RU" sz="1400" dirty="0" err="1" smtClean="0">
                <a:solidFill>
                  <a:srgbClr val="7030A0"/>
                </a:solidFill>
              </a:rPr>
              <a:t>задължително</a:t>
            </a:r>
            <a:endParaRPr lang="ru-RU" sz="1400" dirty="0" smtClean="0">
              <a:solidFill>
                <a:srgbClr val="7030A0"/>
              </a:solidFill>
            </a:endParaRPr>
          </a:p>
          <a:p>
            <a:pPr marL="285750" lvl="0" indent="-285750">
              <a:buSzPts val="1800"/>
              <a:buFont typeface="Arial" pitchFamily="34" charset="0"/>
              <a:buChar char="•"/>
            </a:pPr>
            <a:r>
              <a:rPr lang="ru-RU" sz="1400" dirty="0" err="1" smtClean="0"/>
              <a:t>Присъствия</a:t>
            </a:r>
            <a:r>
              <a:rPr lang="ru-RU" sz="1400" dirty="0" smtClean="0"/>
              <a:t> </a:t>
            </a:r>
            <a:r>
              <a:rPr lang="ru-RU" sz="1400" dirty="0"/>
              <a:t>– </a:t>
            </a:r>
            <a:r>
              <a:rPr lang="ru-RU" sz="1400" dirty="0" err="1"/>
              <a:t>препоръчително</a:t>
            </a:r>
            <a:r>
              <a:rPr lang="ru-RU" sz="1400" dirty="0"/>
              <a:t> е </a:t>
            </a:r>
            <a:r>
              <a:rPr lang="ru-RU" sz="1400" dirty="0" err="1">
                <a:solidFill>
                  <a:srgbClr val="7030A0"/>
                </a:solidFill>
              </a:rPr>
              <a:t>минималното</a:t>
            </a:r>
            <a:r>
              <a:rPr lang="ru-RU" sz="1400" dirty="0"/>
              <a:t> количество </a:t>
            </a:r>
            <a:r>
              <a:rPr lang="ru-RU" sz="1400" dirty="0" err="1"/>
              <a:t>отсъствия</a:t>
            </a:r>
            <a:r>
              <a:rPr lang="ru-RU" sz="1400" dirty="0"/>
              <a:t>.</a:t>
            </a:r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bg-BG" sz="36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Оценяване - схема</a:t>
            </a:r>
            <a:endParaRPr sz="3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02650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246</Words>
  <Application>Microsoft Office PowerPoint</Application>
  <PresentationFormat>Презентация на цял екран (16:9)</PresentationFormat>
  <Paragraphs>84</Paragraphs>
  <Slides>15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9" baseType="lpstr">
      <vt:lpstr>Arial</vt:lpstr>
      <vt:lpstr>Calibri</vt:lpstr>
      <vt:lpstr>Syncopate</vt:lpstr>
      <vt:lpstr>simple-light-2</vt:lpstr>
      <vt:lpstr>Php  web</vt:lpstr>
      <vt:lpstr>Презентация на PowerPoint</vt:lpstr>
      <vt:lpstr>Програма на курса PHP WEB</vt:lpstr>
      <vt:lpstr>Презентация на PowerPoint</vt:lpstr>
      <vt:lpstr>PHP WEB - ресурси</vt:lpstr>
      <vt:lpstr>Презентация на PowerPoint</vt:lpstr>
      <vt:lpstr>Оценяване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Организационни въпроси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 web</dc:title>
  <cp:lastModifiedBy>Ariel</cp:lastModifiedBy>
  <cp:revision>7</cp:revision>
  <dcterms:modified xsi:type="dcterms:W3CDTF">2018-11-11T18:35:45Z</dcterms:modified>
</cp:coreProperties>
</file>