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7000" y="812520"/>
            <a:ext cx="5345280" cy="40089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1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1107000" y="812520"/>
            <a:ext cx="5345280" cy="40089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4:notes"/>
          <p:cNvSpPr txBox="1"/>
          <p:nvPr>
            <p:ph idx="1" type="body"/>
          </p:nvPr>
        </p:nvSpPr>
        <p:spPr>
          <a:xfrm>
            <a:off x="685799" y="4343400"/>
            <a:ext cx="548604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5:notes"/>
          <p:cNvSpPr txBox="1"/>
          <p:nvPr>
            <p:ph idx="1" type="body"/>
          </p:nvPr>
        </p:nvSpPr>
        <p:spPr>
          <a:xfrm>
            <a:off x="685799" y="4343400"/>
            <a:ext cx="548604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6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7:notes"/>
          <p:cNvSpPr/>
          <p:nvPr>
            <p:ph idx="2" type="sldImg"/>
          </p:nvPr>
        </p:nvSpPr>
        <p:spPr>
          <a:xfrm>
            <a:off x="1107000" y="812520"/>
            <a:ext cx="5345280" cy="40089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18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9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0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1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2:notes"/>
          <p:cNvSpPr/>
          <p:nvPr>
            <p:ph idx="2" type="sldImg"/>
          </p:nvPr>
        </p:nvSpPr>
        <p:spPr>
          <a:xfrm>
            <a:off x="1107000" y="812520"/>
            <a:ext cx="5345280" cy="40089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3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24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:notes"/>
          <p:cNvSpPr/>
          <p:nvPr>
            <p:ph idx="2" type="sldImg"/>
          </p:nvPr>
        </p:nvSpPr>
        <p:spPr>
          <a:xfrm>
            <a:off x="1107000" y="812520"/>
            <a:ext cx="5345280" cy="40089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26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27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28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29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:notes"/>
          <p:cNvSpPr/>
          <p:nvPr>
            <p:ph idx="2" type="sldImg"/>
          </p:nvPr>
        </p:nvSpPr>
        <p:spPr>
          <a:xfrm>
            <a:off x="1107000" y="812520"/>
            <a:ext cx="5345280" cy="40089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0:notes"/>
          <p:cNvSpPr/>
          <p:nvPr>
            <p:ph idx="2" type="sldImg"/>
          </p:nvPr>
        </p:nvSpPr>
        <p:spPr>
          <a:xfrm>
            <a:off x="1107000" y="812520"/>
            <a:ext cx="5345280" cy="40089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31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32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:notes"/>
          <p:cNvSpPr/>
          <p:nvPr>
            <p:ph idx="2" type="sldImg"/>
          </p:nvPr>
        </p:nvSpPr>
        <p:spPr>
          <a:xfrm>
            <a:off x="1107000" y="812520"/>
            <a:ext cx="5345280" cy="40089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разен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лавие и вертикален текст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 rot="5400000">
            <a:off x="2874600" y="-1213920"/>
            <a:ext cx="3394440" cy="822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8003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indent="-280035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indent="-28003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indent="-31432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но заглавие и текст" type="vertTitleAndTx">
  <p:cSld name="VERTICAL_TITLE_AND_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 rot="5400000">
            <a:off x="5840413" y="1606550"/>
            <a:ext cx="3852862" cy="21288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 rot="5400000">
            <a:off x="1504157" y="-448468"/>
            <a:ext cx="3852862" cy="623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8003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indent="-280035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indent="-28003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indent="-31432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разен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лавие и съдържание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8003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indent="-280035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indent="-28003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indent="-31432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е съдържания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150" y="1152525"/>
            <a:ext cx="418306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indent="-29718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indent="-32385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indent="-28003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/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646613" y="1152525"/>
            <a:ext cx="418465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indent="-29718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indent="-32385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indent="-28003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лавен слайд" type="title">
  <p:cSld name="TITL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лавка на секция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8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b="1" sz="1600"/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indent="-28575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indent="-31432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indent="-274319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indent="-27432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indent="-27432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indent="-27432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indent="-27432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/>
        </p:txBody>
      </p:sp>
      <p:sp>
        <p:nvSpPr>
          <p:cNvPr id="87" name="Google Shape;87;p19"/>
          <p:cNvSpPr txBox="1"/>
          <p:nvPr>
            <p:ph idx="3" type="body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b="1" sz="1600"/>
            </a:lvl9pPr>
          </a:lstStyle>
          <a:p/>
        </p:txBody>
      </p:sp>
      <p:sp>
        <p:nvSpPr>
          <p:cNvPr id="88" name="Google Shape;88;p19"/>
          <p:cNvSpPr txBox="1"/>
          <p:nvPr>
            <p:ph idx="4" type="body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indent="-28575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indent="-31432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indent="-274319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indent="-27432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indent="-27432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indent="-27432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indent="-27432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амо заглавие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ъдържание с надпис" type="objTx">
  <p:cSld name="OBJECT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  <a:defRPr sz="3200"/>
            </a:lvl1pPr>
            <a:lvl2pPr indent="-30861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2pPr>
            <a:lvl3pPr indent="-3429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2400"/>
            </a:lvl3pPr>
            <a:lvl4pPr indent="-28575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4pPr>
            <a:lvl5pPr indent="-32385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5pPr>
            <a:lvl6pPr indent="-28575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6pPr>
            <a:lvl7pPr indent="-28575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7pPr>
            <a:lvl8pPr indent="-28575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8pPr>
            <a:lvl9pPr indent="-28575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Char char="●"/>
              <a:defRPr sz="2000"/>
            </a:lvl9pPr>
          </a:lstStyle>
          <a:p/>
        </p:txBody>
      </p:sp>
      <p:sp>
        <p:nvSpPr>
          <p:cNvPr id="96" name="Google Shape;96;p21"/>
          <p:cNvSpPr txBox="1"/>
          <p:nvPr>
            <p:ph idx="2" type="body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лавка на секция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8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а с надпис" type="picTx">
  <p:cSld name="PICTURE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00" name="Google Shape;100;p22"/>
          <p:cNvSpPr/>
          <p:nvPr>
            <p:ph idx="2" type="pic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лавие и вертикален текст" type="vertTx">
  <p:cSld name="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 rot="5400000">
            <a:off x="2863800" y="-1399680"/>
            <a:ext cx="3416040" cy="85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8003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indent="-280035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indent="-28003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indent="-31432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но заглавие и текст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 rot="5400000">
            <a:off x="5704682" y="1442244"/>
            <a:ext cx="4124325" cy="21288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 rot="5400000">
            <a:off x="1368425" y="-612775"/>
            <a:ext cx="4124325" cy="6238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8003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indent="-280035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indent="-28003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indent="-31432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разен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лавен слайд" type="title">
  <p:cSld name="TITL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лавие и съдържание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8003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indent="-280035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indent="-28003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indent="-31432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лавка на секция" type="secHead">
  <p:cSld name="SECTION_HEAD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8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29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е съдържания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" type="body"/>
          </p:nvPr>
        </p:nvSpPr>
        <p:spPr>
          <a:xfrm>
            <a:off x="311150" y="1152525"/>
            <a:ext cx="192405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indent="-29718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indent="-32385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indent="-28003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/>
        </p:txBody>
      </p:sp>
      <p:sp>
        <p:nvSpPr>
          <p:cNvPr id="133" name="Google Shape;133;p30"/>
          <p:cNvSpPr txBox="1"/>
          <p:nvPr>
            <p:ph idx="2" type="body"/>
          </p:nvPr>
        </p:nvSpPr>
        <p:spPr>
          <a:xfrm>
            <a:off x="2387600" y="1152525"/>
            <a:ext cx="192405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indent="-29718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indent="-32385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indent="-28003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/>
        </p:txBody>
      </p:sp>
      <p:sp>
        <p:nvSpPr>
          <p:cNvPr id="134" name="Google Shape;134;p30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" type="body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b="1" sz="1600"/>
            </a:lvl9pPr>
          </a:lstStyle>
          <a:p/>
        </p:txBody>
      </p:sp>
      <p:sp>
        <p:nvSpPr>
          <p:cNvPr id="138" name="Google Shape;138;p31"/>
          <p:cNvSpPr txBox="1"/>
          <p:nvPr>
            <p:ph idx="2" type="body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indent="-28575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indent="-31432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indent="-274319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indent="-27432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indent="-27432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indent="-27432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indent="-27432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/>
        </p:txBody>
      </p:sp>
      <p:sp>
        <p:nvSpPr>
          <p:cNvPr id="139" name="Google Shape;139;p31"/>
          <p:cNvSpPr txBox="1"/>
          <p:nvPr>
            <p:ph idx="3" type="body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b="1" sz="1600"/>
            </a:lvl9pPr>
          </a:lstStyle>
          <a:p/>
        </p:txBody>
      </p:sp>
      <p:sp>
        <p:nvSpPr>
          <p:cNvPr id="140" name="Google Shape;140;p31"/>
          <p:cNvSpPr txBox="1"/>
          <p:nvPr>
            <p:ph idx="4" type="body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indent="-28575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indent="-31432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indent="-274319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indent="-27432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indent="-27432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indent="-27432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indent="-27432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/>
        </p:txBody>
      </p:sp>
      <p:sp>
        <p:nvSpPr>
          <p:cNvPr id="141" name="Google Shape;141;p3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амо заглавие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44" name="Google Shape;144;p3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лавен слайд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ъдържание с надпис" type="objTx">
  <p:cSld name="OBJECT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47" name="Google Shape;147;p33"/>
          <p:cNvSpPr txBox="1"/>
          <p:nvPr>
            <p:ph idx="1" type="body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  <a:defRPr sz="3200"/>
            </a:lvl1pPr>
            <a:lvl2pPr indent="-30861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2pPr>
            <a:lvl3pPr indent="-3429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2400"/>
            </a:lvl3pPr>
            <a:lvl4pPr indent="-28575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4pPr>
            <a:lvl5pPr indent="-32385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5pPr>
            <a:lvl6pPr indent="-28575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6pPr>
            <a:lvl7pPr indent="-28575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7pPr>
            <a:lvl8pPr indent="-28575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8pPr>
            <a:lvl9pPr indent="-28575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Char char="●"/>
              <a:defRPr sz="2000"/>
            </a:lvl9pPr>
          </a:lstStyle>
          <a:p/>
        </p:txBody>
      </p:sp>
      <p:sp>
        <p:nvSpPr>
          <p:cNvPr id="148" name="Google Shape;148;p33"/>
          <p:cNvSpPr txBox="1"/>
          <p:nvPr>
            <p:ph idx="2" type="body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/>
        </p:txBody>
      </p:sp>
      <p:sp>
        <p:nvSpPr>
          <p:cNvPr id="149" name="Google Shape;149;p3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а с надпис" type="picTx">
  <p:cSld name="PICTURE_WITH_CAPTIO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 txBox="1"/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52" name="Google Shape;152;p34"/>
          <p:cNvSpPr/>
          <p:nvPr>
            <p:ph idx="2" type="pic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34"/>
          <p:cNvSpPr txBox="1"/>
          <p:nvPr>
            <p:ph idx="1" type="body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/>
        </p:txBody>
      </p:sp>
      <p:sp>
        <p:nvSpPr>
          <p:cNvPr id="154" name="Google Shape;154;p3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лавие и вертикален текст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57" name="Google Shape;157;p35"/>
          <p:cNvSpPr txBox="1"/>
          <p:nvPr>
            <p:ph idx="1" type="body"/>
          </p:nvPr>
        </p:nvSpPr>
        <p:spPr>
          <a:xfrm rot="5400000">
            <a:off x="603540" y="860580"/>
            <a:ext cx="3416040" cy="3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8003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indent="-280035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indent="-28003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indent="-31432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/>
        </p:txBody>
      </p:sp>
      <p:sp>
        <p:nvSpPr>
          <p:cNvPr id="158" name="Google Shape;158;p3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но заглавие и текст" type="vertTitleAndTx">
  <p:cSld name="VERTICAL_TITLE_AND_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/>
          <p:nvPr>
            <p:ph type="title"/>
          </p:nvPr>
        </p:nvSpPr>
        <p:spPr>
          <a:xfrm rot="5400000">
            <a:off x="5704682" y="1442244"/>
            <a:ext cx="4124325" cy="21288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61" name="Google Shape;161;p36"/>
          <p:cNvSpPr txBox="1"/>
          <p:nvPr>
            <p:ph idx="1" type="body"/>
          </p:nvPr>
        </p:nvSpPr>
        <p:spPr>
          <a:xfrm rot="5400000">
            <a:off x="1368425" y="-612775"/>
            <a:ext cx="4124325" cy="6238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8003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indent="-280035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indent="-28003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indent="-31432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/>
        </p:txBody>
      </p:sp>
      <p:sp>
        <p:nvSpPr>
          <p:cNvPr id="162" name="Google Shape;162;p3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лавие и съдържание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57200" y="1203480"/>
            <a:ext cx="8229240" cy="339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8003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indent="-280035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indent="-28003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indent="-31432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е съдържания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203325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indent="-29718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indent="-32385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indent="-28003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48200" y="1203325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indent="-29718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indent="-32385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indent="-28003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b="1" sz="1600"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9718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indent="-28575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indent="-31432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indent="-274319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indent="-27432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indent="-27432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indent="-27432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indent="-27432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3" type="body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b="1" sz="1600"/>
            </a:lvl9pPr>
          </a:lstStyle>
          <a:p/>
        </p:txBody>
      </p:sp>
      <p:sp>
        <p:nvSpPr>
          <p:cNvPr id="37" name="Google Shape;37;p7"/>
          <p:cNvSpPr txBox="1"/>
          <p:nvPr>
            <p:ph idx="4" type="body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9718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indent="-28575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indent="-31432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indent="-274319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indent="-27432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indent="-27432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indent="-27432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indent="-27432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амо заглавие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ъдържание с надпис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200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  <a:defRPr sz="3200"/>
            </a:lvl1pPr>
            <a:lvl2pPr indent="-30861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2pPr>
            <a:lvl3pPr indent="-3429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2400"/>
            </a:lvl3pPr>
            <a:lvl4pPr indent="-28575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4pPr>
            <a:lvl5pPr indent="-32385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5pPr>
            <a:lvl6pPr indent="-28575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6pPr>
            <a:lvl7pPr indent="-28575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7pPr>
            <a:lvl8pPr indent="-28575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8pPr>
            <a:lvl9pPr indent="-28575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Char char="●"/>
              <a:defRPr sz="20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а с надпис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49" name="Google Shape;49;p10"/>
          <p:cNvSpPr/>
          <p:nvPr>
            <p:ph idx="2" type="pic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  <a:defRPr b="0" i="0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  <a:defRPr b="0" i="0" sz="2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b="0" i="0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0"/>
              <a:buFont typeface="Noto Sans Symbols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203480"/>
            <a:ext cx="8229240" cy="339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6860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68605" lvl="1" marL="914400" marR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5275" lvl="2" marL="1371600" marR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8605" lvl="3" marL="1828800" marR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6860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68605" lvl="1" marL="9144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8605" lvl="3" marL="18288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6860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68605" lvl="1" marL="9144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8605" lvl="3" marL="18288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5"/>
          <p:cNvSpPr txBox="1"/>
          <p:nvPr>
            <p:ph idx="2"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6860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68605" lvl="1" marL="9144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8605" lvl="3" marL="18288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.gif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w3schools.com/css/default.asp" TargetMode="External"/><Relationship Id="rId4" Type="http://schemas.openxmlformats.org/officeDocument/2006/relationships/hyperlink" Target="https://www.codecademy.com/" TargetMode="External"/><Relationship Id="rId5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w3schools.com/css/css_background.asp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w3schools.com/css/css_border.asp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/>
          <p:nvPr/>
        </p:nvSpPr>
        <p:spPr>
          <a:xfrm>
            <a:off x="-24120" y="2850840"/>
            <a:ext cx="9167760" cy="229211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7"/>
          <p:cNvSpPr txBox="1"/>
          <p:nvPr>
            <p:ph idx="4294967295"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C34A"/>
              </a:buClr>
              <a:buSzPts val="1260"/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8BC34A"/>
                </a:solidFill>
                <a:latin typeface="Arial"/>
                <a:ea typeface="Arial"/>
                <a:cs typeface="Arial"/>
                <a:sym typeface="Arial"/>
              </a:rPr>
              <a:t>Уеб разработка</a:t>
            </a:r>
            <a:endParaRPr b="1" i="0" sz="2800" u="none" cap="none" strike="noStrike">
              <a:solidFill>
                <a:srgbClr val="8BC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7"/>
          <p:cNvSpPr txBox="1"/>
          <p:nvPr>
            <p:ph idx="4294967295"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60"/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CSS или как да разкрасим HTML</a:t>
            </a:r>
            <a:endParaRPr b="1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240" y="497520"/>
            <a:ext cx="2980800" cy="12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7"/>
          <p:cNvSpPr/>
          <p:nvPr/>
        </p:nvSpPr>
        <p:spPr>
          <a:xfrm>
            <a:off x="-60840" y="4860360"/>
            <a:ext cx="9265321" cy="282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Милена Томова - НПО ВРАЦА СОФТУЕР ОБЩЕСТВО - КУРС Уеб Разработка - 11.201</a:t>
            </a:r>
            <a:r>
              <a:rPr b="1" lang="en-US">
                <a:solidFill>
                  <a:srgbClr val="CCCCCC"/>
                </a:solidFill>
              </a:rPr>
              <a:t>8</a:t>
            </a:r>
            <a:r>
              <a:rPr b="1" i="0" lang="en-US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- ВЕРСИЯ </a:t>
            </a:r>
            <a:r>
              <a:rPr b="1" lang="en-US">
                <a:solidFill>
                  <a:srgbClr val="CCCCCC"/>
                </a:solidFill>
              </a:rPr>
              <a:t>6</a:t>
            </a:r>
            <a:endParaRPr b="1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6"/>
          <p:cNvSpPr/>
          <p:nvPr/>
        </p:nvSpPr>
        <p:spPr>
          <a:xfrm>
            <a:off x="0" y="0"/>
            <a:ext cx="9143640" cy="763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6"/>
          <p:cNvSpPr/>
          <p:nvPr/>
        </p:nvSpPr>
        <p:spPr>
          <a:xfrm>
            <a:off x="0" y="30240"/>
            <a:ext cx="6805079" cy="703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CSS правило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4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5215" y="763920"/>
            <a:ext cx="6093209" cy="4184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7"/>
          <p:cNvSpPr/>
          <p:nvPr/>
        </p:nvSpPr>
        <p:spPr>
          <a:xfrm>
            <a:off x="0" y="0"/>
            <a:ext cx="9143640" cy="763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7"/>
          <p:cNvSpPr/>
          <p:nvPr/>
        </p:nvSpPr>
        <p:spPr>
          <a:xfrm>
            <a:off x="0" y="30240"/>
            <a:ext cx="6805079" cy="703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Как да стилизираме …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7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Inline </a:t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rPr lang="en-US" sz="1600"/>
              <a:t>&lt;h1 </a:t>
            </a:r>
            <a:r>
              <a:rPr lang="en-US" sz="1600">
                <a:solidFill>
                  <a:srgbClr val="FF00FF"/>
                </a:solidFill>
              </a:rPr>
              <a:t>style="color:blue;margin-left:30px;"</a:t>
            </a:r>
            <a:r>
              <a:rPr lang="en-US" sz="1600"/>
              <a:t>&gt;This is a heading.&lt;/h1&gt;</a:t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t/>
            </a:r>
            <a:endParaRPr sz="1600"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rPr lang="en-US" sz="1600"/>
              <a:t>Не се препоръчва, освен в случаите, когато се задава размер на снимка</a:t>
            </a:r>
            <a:endParaRPr sz="1600"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rPr lang="en-US" sz="1600"/>
              <a:t>&lt;img src=“picture.png” alt=“picture” </a:t>
            </a:r>
            <a:r>
              <a:rPr lang="en-US" sz="1600">
                <a:solidFill>
                  <a:srgbClr val="FF00FF"/>
                </a:solidFill>
              </a:rPr>
              <a:t>width=“100”</a:t>
            </a:r>
            <a:r>
              <a:rPr lang="en-US" sz="1600"/>
              <a:t>&gt;</a:t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rPr lang="en-US" sz="1600"/>
              <a:t>Браузърът заделя място за снимката и така при зареждане на страницата, текста не “подскача” при зареждане на снимките</a:t>
            </a:r>
            <a:endParaRPr sz="1600"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t/>
            </a:r>
            <a:endParaRPr sz="1600"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t/>
            </a:r>
            <a:endParaRPr sz="1600">
              <a:solidFill>
                <a:srgbClr val="3F3F3F"/>
              </a:solidFill>
            </a:endParaRPr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t/>
            </a:r>
            <a:endParaRPr sz="1600">
              <a:solidFill>
                <a:srgbClr val="800080"/>
              </a:solidFill>
            </a:endParaRPr>
          </a:p>
          <a:p>
            <a:pPr indent="-297180" lvl="0" marL="4509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t/>
            </a:r>
            <a:endParaRPr sz="16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8"/>
          <p:cNvSpPr/>
          <p:nvPr/>
        </p:nvSpPr>
        <p:spPr>
          <a:xfrm>
            <a:off x="0" y="0"/>
            <a:ext cx="9143640" cy="763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8"/>
          <p:cNvSpPr/>
          <p:nvPr/>
        </p:nvSpPr>
        <p:spPr>
          <a:xfrm>
            <a:off x="0" y="30240"/>
            <a:ext cx="6805079" cy="703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CSS правило с включен селектор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1" y="1299426"/>
            <a:ext cx="3456062" cy="2425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8351" y="1059582"/>
            <a:ext cx="4184650" cy="2874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68882" y="4047778"/>
            <a:ext cx="5136197" cy="1095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66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9"/>
          <p:cNvSpPr txBox="1"/>
          <p:nvPr/>
        </p:nvSpPr>
        <p:spPr>
          <a:xfrm>
            <a:off x="722313" y="2427734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Селектори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3888" y="1131590"/>
            <a:ext cx="5244074" cy="2949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 txBox="1"/>
          <p:nvPr>
            <p:ph type="title"/>
          </p:nvPr>
        </p:nvSpPr>
        <p:spPr>
          <a:xfrm>
            <a:off x="0" y="-20538"/>
            <a:ext cx="9144000" cy="72008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b="1" lang="en-US" sz="2400">
                <a:solidFill>
                  <a:schemeClr val="lt1"/>
                </a:solidFill>
              </a:rPr>
              <a:t>	</a:t>
            </a:r>
            <a:r>
              <a:rPr b="1" lang="en-US" sz="2800">
                <a:solidFill>
                  <a:schemeClr val="lt1"/>
                </a:solidFill>
              </a:rPr>
              <a:t>Селектори</a:t>
            </a:r>
            <a:br>
              <a:rPr lang="en-US" sz="28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r>
              <a:rPr lang="en-US" sz="1600"/>
              <a:t>	</a:t>
            </a:r>
            <a:br>
              <a:rPr lang="en-US" sz="1600"/>
            </a:br>
            <a:endParaRPr sz="1600"/>
          </a:p>
        </p:txBody>
      </p:sp>
      <p:sp>
        <p:nvSpPr>
          <p:cNvPr id="261" name="Google Shape;261;p50"/>
          <p:cNvSpPr txBox="1"/>
          <p:nvPr>
            <p:ph idx="1" type="body"/>
          </p:nvPr>
        </p:nvSpPr>
        <p:spPr>
          <a:xfrm>
            <a:off x="311150" y="1152525"/>
            <a:ext cx="418306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000" lvl="0" marL="43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"/>
              <a:buChar char="●"/>
            </a:pPr>
            <a:r>
              <a:rPr lang="en-US" sz="1600">
                <a:solidFill>
                  <a:srgbClr val="262626"/>
                </a:solidFill>
              </a:rPr>
              <a:t>Селекторите определят за кой елемент се отнася CSS-правилото</a:t>
            </a:r>
            <a:endParaRPr/>
          </a:p>
          <a:p>
            <a:pPr indent="-324000" lvl="0" marL="432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Char char="●"/>
            </a:pPr>
            <a:r>
              <a:rPr lang="en-US" sz="1600">
                <a:solidFill>
                  <a:srgbClr val="262626"/>
                </a:solidFill>
              </a:rPr>
              <a:t>Посочват елементи</a:t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r>
              <a:rPr lang="en-US" sz="1600">
                <a:solidFill>
                  <a:srgbClr val="262626"/>
                </a:solidFill>
              </a:rPr>
              <a:t>	- от тип /по таг/</a:t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r>
              <a:rPr lang="en-US" sz="1600">
                <a:solidFill>
                  <a:srgbClr val="262626"/>
                </a:solidFill>
              </a:rPr>
              <a:t>	- тези, които имат специфичен 	атрибут – id, class</a:t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r>
              <a:rPr lang="en-US" sz="1600">
                <a:solidFill>
                  <a:srgbClr val="262626"/>
                </a:solidFill>
              </a:rPr>
              <a:t>	- отговарящи на конкретно влагане на HTML- елементи /описват пътя до елемента, който селектираме/</a:t>
            </a:r>
            <a:endParaRPr sz="1600">
              <a:solidFill>
                <a:srgbClr val="262626"/>
              </a:solidFill>
            </a:endParaRPr>
          </a:p>
        </p:txBody>
      </p:sp>
      <p:pic>
        <p:nvPicPr>
          <p:cNvPr id="262" name="Google Shape;262;p5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6096" y="1275606"/>
            <a:ext cx="2749418" cy="2952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1"/>
          <p:cNvSpPr txBox="1"/>
          <p:nvPr>
            <p:ph type="title"/>
          </p:nvPr>
        </p:nvSpPr>
        <p:spPr>
          <a:xfrm>
            <a:off x="0" y="-20538"/>
            <a:ext cx="9144000" cy="72008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b="1" lang="en-US" sz="2400">
                <a:solidFill>
                  <a:schemeClr val="lt1"/>
                </a:solidFill>
              </a:rPr>
              <a:t>	</a:t>
            </a:r>
            <a:r>
              <a:rPr b="1" lang="en-US" sz="2800">
                <a:solidFill>
                  <a:schemeClr val="lt1"/>
                </a:solidFill>
              </a:rPr>
              <a:t>Селектори - 2</a:t>
            </a:r>
            <a:br>
              <a:rPr lang="en-US" sz="28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r>
              <a:rPr lang="en-US" sz="1600"/>
              <a:t>	</a:t>
            </a:r>
            <a:br>
              <a:rPr lang="en-US" sz="1600"/>
            </a:br>
            <a:endParaRPr sz="1600"/>
          </a:p>
        </p:txBody>
      </p:sp>
      <p:sp>
        <p:nvSpPr>
          <p:cNvPr id="268" name="Google Shape;268;p51"/>
          <p:cNvSpPr txBox="1"/>
          <p:nvPr>
            <p:ph idx="1" type="body"/>
          </p:nvPr>
        </p:nvSpPr>
        <p:spPr>
          <a:xfrm>
            <a:off x="311150" y="1152525"/>
            <a:ext cx="850932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000" lvl="0" marL="43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"/>
              <a:buChar char="●"/>
            </a:pPr>
            <a:r>
              <a:rPr lang="en-US" sz="1600">
                <a:solidFill>
                  <a:srgbClr val="262626"/>
                </a:solidFill>
              </a:rPr>
              <a:t>Може да зададем един селектор</a:t>
            </a:r>
            <a:endParaRPr/>
          </a:p>
          <a:p>
            <a:pPr indent="-324000" lvl="0" marL="432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Char char="●"/>
            </a:pPr>
            <a:r>
              <a:rPr lang="en-US" sz="1600">
                <a:solidFill>
                  <a:srgbClr val="262626"/>
                </a:solidFill>
              </a:rPr>
              <a:t>Или да изброим няколко селектора - разделяме ги със запетая.</a:t>
            </a:r>
            <a:endParaRPr/>
          </a:p>
          <a:p>
            <a:pPr indent="-278280" lvl="0" marL="432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t/>
            </a:r>
            <a:endParaRPr sz="1600">
              <a:solidFill>
                <a:srgbClr val="262626"/>
              </a:solidFill>
            </a:endParaRPr>
          </a:p>
          <a:p>
            <a:pPr indent="-324000" lvl="0" marL="432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Font typeface="Arial"/>
              <a:buChar char="•"/>
            </a:pPr>
            <a:r>
              <a:rPr lang="en-US" sz="1600">
                <a:solidFill>
                  <a:srgbClr val="262626"/>
                </a:solidFill>
              </a:rPr>
              <a:t>Един HTML елемент може да притежава един или няколко класа и едно единствено id. Класовете и id се задават според конкретния дизайн, който трябва да постигнем чрез CSS или по друг повод /напр. id за label при input елементите на формите/</a:t>
            </a:r>
            <a:endParaRPr/>
          </a:p>
          <a:p>
            <a:pPr indent="-324000" lvl="0" marL="432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Font typeface="Arial"/>
              <a:buChar char="•"/>
            </a:pPr>
            <a:r>
              <a:rPr lang="en-US" sz="1600">
                <a:solidFill>
                  <a:srgbClr val="262626"/>
                </a:solidFill>
              </a:rPr>
              <a:t>&lt;tag-name </a:t>
            </a:r>
            <a:r>
              <a:rPr lang="en-US" sz="1600">
                <a:solidFill>
                  <a:srgbClr val="0099CC"/>
                </a:solidFill>
              </a:rPr>
              <a:t>id=“unique” class=“class1 class2 …”</a:t>
            </a:r>
            <a:r>
              <a:rPr lang="en-US" sz="1600">
                <a:solidFill>
                  <a:srgbClr val="262626"/>
                </a:solidFill>
              </a:rPr>
              <a:t>&gt;</a:t>
            </a:r>
            <a:endParaRPr sz="1600">
              <a:solidFill>
                <a:srgbClr val="262626"/>
              </a:solidFill>
            </a:endParaRPr>
          </a:p>
          <a:p>
            <a:pPr indent="-324000" lvl="0" marL="432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720"/>
              <a:buChar char="●"/>
            </a:pPr>
            <a:r>
              <a:rPr i="1" lang="en-US" sz="1600">
                <a:solidFill>
                  <a:srgbClr val="FF0000"/>
                </a:solidFill>
              </a:rPr>
              <a:t>За целия документ имаме едно единствено id!</a:t>
            </a:r>
            <a:endParaRPr i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/>
          <p:nvPr/>
        </p:nvSpPr>
        <p:spPr>
          <a:xfrm>
            <a:off x="0" y="0"/>
            <a:ext cx="9143640" cy="763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2"/>
          <p:cNvSpPr/>
          <p:nvPr/>
        </p:nvSpPr>
        <p:spPr>
          <a:xfrm>
            <a:off x="0" y="30240"/>
            <a:ext cx="6805079" cy="703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Как да стилизираме … 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52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Вграден стил в HTML документа</a:t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rPr lang="en-US" sz="1600"/>
              <a:t>&lt;head&gt;</a:t>
            </a:r>
            <a:br>
              <a:rPr lang="en-US" sz="1600"/>
            </a:br>
            <a:r>
              <a:rPr lang="en-US" sz="1600"/>
              <a:t>      </a:t>
            </a:r>
            <a:r>
              <a:rPr lang="en-US" sz="1600">
                <a:solidFill>
                  <a:srgbClr val="FF0000"/>
                </a:solidFill>
              </a:rPr>
              <a:t>&lt;style&gt;</a:t>
            </a:r>
            <a:br>
              <a:rPr lang="en-US" sz="1600">
                <a:solidFill>
                  <a:srgbClr val="FF0000"/>
                </a:solidFill>
              </a:rPr>
            </a:br>
            <a:r>
              <a:rPr lang="en-US" sz="1600">
                <a:solidFill>
                  <a:srgbClr val="FF0000"/>
                </a:solidFill>
              </a:rPr>
              <a:t>	</a:t>
            </a:r>
            <a:r>
              <a:rPr lang="en-US" sz="1600"/>
              <a:t>body {</a:t>
            </a:r>
            <a:br>
              <a:rPr lang="en-US" sz="1600"/>
            </a:br>
            <a:r>
              <a:rPr lang="en-US" sz="1600"/>
              <a:t>    	        background-color: linen;</a:t>
            </a:r>
            <a:br>
              <a:rPr lang="en-US" sz="1600"/>
            </a:br>
            <a:r>
              <a:rPr lang="en-US" sz="1600"/>
              <a:t>	        }</a:t>
            </a:r>
            <a:br>
              <a:rPr lang="en-US" sz="1600"/>
            </a:br>
            <a:br>
              <a:rPr lang="en-US" sz="1600"/>
            </a:br>
            <a:r>
              <a:rPr lang="en-US" sz="1600"/>
              <a:t>	h1 {</a:t>
            </a:r>
            <a:br>
              <a:rPr lang="en-US" sz="1600"/>
            </a:br>
            <a:r>
              <a:rPr lang="en-US" sz="1600"/>
              <a:t>   	      color: maroon;</a:t>
            </a:r>
            <a:br>
              <a:rPr lang="en-US" sz="1600"/>
            </a:br>
            <a:r>
              <a:rPr lang="en-US" sz="1600"/>
              <a:t>    	      margin-left: 40px;</a:t>
            </a:r>
            <a:br>
              <a:rPr lang="en-US" sz="1600"/>
            </a:br>
            <a:r>
              <a:rPr lang="en-US" sz="1600"/>
              <a:t>	     } </a:t>
            </a:r>
            <a:br>
              <a:rPr lang="en-US" sz="1600"/>
            </a:br>
            <a:r>
              <a:rPr lang="en-US" sz="1600"/>
              <a:t>       </a:t>
            </a:r>
            <a:r>
              <a:rPr lang="en-US" sz="1600">
                <a:solidFill>
                  <a:srgbClr val="FF0000"/>
                </a:solidFill>
              </a:rPr>
              <a:t>&lt;/style&gt;</a:t>
            </a:r>
            <a:br>
              <a:rPr lang="en-US" sz="1600">
                <a:solidFill>
                  <a:srgbClr val="FF0000"/>
                </a:solidFill>
              </a:rPr>
            </a:br>
            <a:r>
              <a:rPr lang="en-US" sz="1600"/>
              <a:t>&lt;/head&gt;</a:t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t/>
            </a:r>
            <a:endParaRPr sz="1600">
              <a:solidFill>
                <a:srgbClr val="3F3F3F"/>
              </a:solidFill>
            </a:endParaRPr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t/>
            </a:r>
            <a:endParaRPr sz="1600">
              <a:solidFill>
                <a:srgbClr val="800080"/>
              </a:solidFill>
            </a:endParaRPr>
          </a:p>
          <a:p>
            <a:pPr indent="-297180" lvl="0" marL="4509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t/>
            </a:r>
            <a:endParaRPr sz="16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00080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3"/>
          <p:cNvSpPr txBox="1"/>
          <p:nvPr/>
        </p:nvSpPr>
        <p:spPr>
          <a:xfrm>
            <a:off x="722313" y="1923678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53"/>
          <p:cNvSpPr txBox="1"/>
          <p:nvPr>
            <p:ph type="title"/>
          </p:nvPr>
        </p:nvSpPr>
        <p:spPr>
          <a:xfrm>
            <a:off x="722313" y="2197472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CSS STYLESHEETS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/>
          <p:nvPr/>
        </p:nvSpPr>
        <p:spPr>
          <a:xfrm>
            <a:off x="0" y="0"/>
            <a:ext cx="9143640" cy="763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54"/>
          <p:cNvSpPr/>
          <p:nvPr/>
        </p:nvSpPr>
        <p:spPr>
          <a:xfrm>
            <a:off x="0" y="30240"/>
            <a:ext cx="6805079" cy="703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Как да стилизираме … 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3. Външен </a:t>
            </a:r>
            <a:r>
              <a:rPr b="1" lang="en-US" sz="1600">
                <a:solidFill>
                  <a:srgbClr val="CC3399"/>
                </a:solidFill>
              </a:rPr>
              <a:t>.css </a:t>
            </a:r>
            <a:r>
              <a:rPr lang="en-US" sz="1600">
                <a:solidFill>
                  <a:srgbClr val="3F3F3F"/>
                </a:solidFill>
              </a:rPr>
              <a:t>файл.</a:t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	По този начин може да променяме външния вид на целия уебсайт чрез промени само в един файл.</a:t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	Всяка страница на уебсайта трябва да има добавена връзка към .css файла</a:t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	</a:t>
            </a:r>
            <a:r>
              <a:rPr lang="en-US" sz="1600"/>
              <a:t> &lt;head&gt;</a:t>
            </a:r>
            <a:br>
              <a:rPr lang="en-US" sz="1600"/>
            </a:br>
            <a:r>
              <a:rPr lang="en-US" sz="1600"/>
              <a:t>	          </a:t>
            </a:r>
            <a:r>
              <a:rPr lang="en-US" sz="1600">
                <a:solidFill>
                  <a:srgbClr val="FF0000"/>
                </a:solidFill>
              </a:rPr>
              <a:t>&lt;link rel="stylesheet" type="text/css" href="mystyle.css"&gt;</a:t>
            </a:r>
            <a:br>
              <a:rPr lang="en-US" sz="1600">
                <a:solidFill>
                  <a:srgbClr val="FF0000"/>
                </a:solidFill>
              </a:rPr>
            </a:br>
            <a:r>
              <a:rPr lang="en-US" sz="1600"/>
              <a:t>	&lt;/head&gt;</a:t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	</a:t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720"/>
              <a:buNone/>
            </a:pPr>
            <a:r>
              <a:rPr lang="en-US" sz="1600">
                <a:solidFill>
                  <a:srgbClr val="FF0000"/>
                </a:solidFill>
              </a:rPr>
              <a:t>href=“…”</a:t>
            </a:r>
            <a:r>
              <a:rPr lang="en-US" sz="1600">
                <a:solidFill>
                  <a:srgbClr val="3F3F3F"/>
                </a:solidFill>
              </a:rPr>
              <a:t>	- посочва пътя към файла</a:t>
            </a:r>
            <a:endParaRPr sz="16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5"/>
          <p:cNvSpPr/>
          <p:nvPr/>
        </p:nvSpPr>
        <p:spPr>
          <a:xfrm>
            <a:off x="0" y="0"/>
            <a:ext cx="9143640" cy="763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5"/>
          <p:cNvSpPr/>
          <p:nvPr/>
        </p:nvSpPr>
        <p:spPr>
          <a:xfrm>
            <a:off x="0" y="30240"/>
            <a:ext cx="6805079" cy="703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Важно!!!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None/>
            </a:pPr>
            <a:r>
              <a:t/>
            </a:r>
            <a:endParaRPr i="1" sz="1800">
              <a:solidFill>
                <a:srgbClr val="FF0000"/>
              </a:solidFill>
            </a:endParaRPr>
          </a:p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None/>
            </a:pPr>
            <a:r>
              <a:t/>
            </a:r>
            <a:endParaRPr i="1" sz="1800">
              <a:solidFill>
                <a:srgbClr val="FF0000"/>
              </a:solidFill>
            </a:endParaRPr>
          </a:p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None/>
            </a:pPr>
            <a:r>
              <a:t/>
            </a:r>
            <a:endParaRPr i="1" sz="1800">
              <a:solidFill>
                <a:srgbClr val="FF0000"/>
              </a:solidFill>
            </a:endParaRPr>
          </a:p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None/>
            </a:pPr>
            <a:r>
              <a:rPr i="1" lang="en-US" sz="1800">
                <a:solidFill>
                  <a:srgbClr val="FF0000"/>
                </a:solidFill>
              </a:rPr>
              <a:t>Важно </a:t>
            </a:r>
            <a:r>
              <a:rPr lang="en-US" sz="1800"/>
              <a:t>Приоритет на стиловете</a:t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None/>
            </a:pPr>
            <a:r>
              <a:t/>
            </a:r>
            <a:endParaRPr sz="1800"/>
          </a:p>
          <a:p>
            <a:pPr indent="-324000" lvl="0" marL="43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-"/>
            </a:pPr>
            <a:r>
              <a:rPr lang="en-US" sz="1800"/>
              <a:t>Браузър стиловете се</a:t>
            </a:r>
            <a:endParaRPr sz="1800"/>
          </a:p>
          <a:p>
            <a:pPr indent="-324000" lvl="0" marL="43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-"/>
            </a:pPr>
            <a:r>
              <a:rPr lang="en-US" sz="1800"/>
              <a:t>презаписват от външния файл, който се</a:t>
            </a:r>
            <a:endParaRPr/>
          </a:p>
          <a:p>
            <a:pPr indent="-324000" lvl="0" marL="43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-"/>
            </a:pPr>
            <a:r>
              <a:rPr lang="en-US" sz="1800"/>
              <a:t>презаписва от вътрешния стил, който се </a:t>
            </a:r>
            <a:endParaRPr/>
          </a:p>
          <a:p>
            <a:pPr indent="-324000" lvl="0" marL="43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-"/>
            </a:pPr>
            <a:r>
              <a:rPr lang="en-US" sz="1800"/>
              <a:t>презаписва от inline стила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8"/>
          <p:cNvSpPr txBox="1"/>
          <p:nvPr>
            <p:ph idx="4294967295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/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CSS правило</a:t>
            </a:r>
            <a:endParaRPr/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Inline стилизиране 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CSS селектори</a:t>
            </a:r>
            <a:endParaRPr/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&lt;style&gt;&lt;/style&gt; - вграден стил</a:t>
            </a:r>
            <a:endParaRPr/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външен CSS файл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Стилизиране на текстове, Граници, Фонове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Варианти за задаване на цвят</a:t>
            </a:r>
            <a:endParaRPr/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Други – width/height, display</a:t>
            </a:r>
            <a:endParaRPr/>
          </a:p>
          <a:p>
            <a:pPr indent="-221324" lvl="2" marL="1295999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995" lvl="0" marL="432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995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995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995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995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8"/>
          <p:cNvSpPr/>
          <p:nvPr/>
        </p:nvSpPr>
        <p:spPr>
          <a:xfrm>
            <a:off x="0" y="0"/>
            <a:ext cx="9143640" cy="763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8"/>
          <p:cNvSpPr/>
          <p:nvPr/>
        </p:nvSpPr>
        <p:spPr>
          <a:xfrm>
            <a:off x="0" y="30240"/>
            <a:ext cx="6805079" cy="703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6"/>
          <p:cNvSpPr/>
          <p:nvPr/>
        </p:nvSpPr>
        <p:spPr>
          <a:xfrm>
            <a:off x="0" y="0"/>
            <a:ext cx="9143640" cy="763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6"/>
          <p:cNvSpPr/>
          <p:nvPr/>
        </p:nvSpPr>
        <p:spPr>
          <a:xfrm>
            <a:off x="0" y="30240"/>
            <a:ext cx="6805079" cy="703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CSS - ресурси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56"/>
          <p:cNvSpPr txBox="1"/>
          <p:nvPr>
            <p:ph idx="1" type="body"/>
          </p:nvPr>
        </p:nvSpPr>
        <p:spPr>
          <a:xfrm>
            <a:off x="311150" y="1152525"/>
            <a:ext cx="418306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000" lvl="0" marL="43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Char char="●"/>
            </a:pPr>
            <a:r>
              <a:rPr lang="en-US" sz="1600">
                <a:solidFill>
                  <a:srgbClr val="3F3F3F"/>
                </a:solidFill>
              </a:rPr>
              <a:t>Допълнителни ресурси</a:t>
            </a:r>
            <a:endParaRPr/>
          </a:p>
          <a:p>
            <a:pPr indent="-324000" lvl="0" marL="432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720"/>
              <a:buChar char="●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http://www.w3schools.com/css/default.asp</a:t>
            </a:r>
            <a:endParaRPr sz="1600">
              <a:solidFill>
                <a:srgbClr val="3F3F3F"/>
              </a:solidFill>
            </a:endParaRPr>
          </a:p>
          <a:p>
            <a:pPr indent="-324000" lvl="0" marL="432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720"/>
              <a:buChar char="●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https://www.codecademy.com/</a:t>
            </a:r>
            <a:endParaRPr sz="1600">
              <a:solidFill>
                <a:srgbClr val="3F3F3F"/>
              </a:solidFill>
            </a:endParaRPr>
          </a:p>
          <a:p>
            <a:pPr indent="-324000" lvl="0" marL="432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720"/>
              <a:buChar char="●"/>
            </a:pPr>
            <a:r>
              <a:rPr lang="en-US" sz="1600">
                <a:solidFill>
                  <a:srgbClr val="3F3F3F"/>
                </a:solidFill>
              </a:rPr>
              <a:t>CSS – tips and tricks</a:t>
            </a:r>
            <a:endParaRPr/>
          </a:p>
          <a:p>
            <a:pPr indent="-324000" lvl="0" marL="432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720"/>
              <a:buChar char="●"/>
            </a:pPr>
            <a:r>
              <a:rPr lang="en-US" sz="1600">
                <a:solidFill>
                  <a:srgbClr val="3F3F3F"/>
                </a:solidFill>
              </a:rPr>
              <a:t>Murach's HTML5 and CSS3 (Training &amp; Reference), 2015</a:t>
            </a:r>
            <a:endParaRPr sz="1600">
              <a:solidFill>
                <a:srgbClr val="3F3F3F"/>
              </a:solidFill>
            </a:endParaRPr>
          </a:p>
        </p:txBody>
      </p:sp>
      <p:pic>
        <p:nvPicPr>
          <p:cNvPr id="303" name="Google Shape;303;p56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0788" y="1152525"/>
            <a:ext cx="3416300" cy="34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/>
          <p:nvPr/>
        </p:nvSpPr>
        <p:spPr>
          <a:xfrm>
            <a:off x="0" y="0"/>
            <a:ext cx="9143640" cy="763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57"/>
          <p:cNvSpPr/>
          <p:nvPr/>
        </p:nvSpPr>
        <p:spPr>
          <a:xfrm>
            <a:off x="0" y="30240"/>
            <a:ext cx="6805079" cy="703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ВАЖНО!!!!!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57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Организирайте файловете си по следния начин</a:t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Папка – проект</a:t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	вложени папки 	– img/images – тук съхраняваме всички снимки</a:t>
            </a:r>
            <a:endParaRPr sz="1600">
              <a:solidFill>
                <a:srgbClr val="3F3F3F"/>
              </a:solidFill>
            </a:endParaRPr>
          </a:p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			- js	- тук съхраняваме всички javaScript файлове</a:t>
            </a:r>
            <a:endParaRPr sz="1600">
              <a:solidFill>
                <a:srgbClr val="3F3F3F"/>
              </a:solidFill>
            </a:endParaRPr>
          </a:p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			- styles 	- тук съхраняваме .css фаловете	</a:t>
            </a:r>
            <a:endParaRPr sz="1600">
              <a:solidFill>
                <a:srgbClr val="3F3F3F"/>
              </a:solidFill>
            </a:endParaRPr>
          </a:p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	файлове - 	index.html – зарежда се по подразбиране </a:t>
            </a:r>
            <a:endParaRPr sz="1600">
              <a:solidFill>
                <a:srgbClr val="3F3F3F"/>
              </a:solidFill>
            </a:endParaRPr>
          </a:p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			</a:t>
            </a:r>
            <a:r>
              <a:rPr lang="en-US" sz="1600">
                <a:solidFill>
                  <a:srgbClr val="FF0000"/>
                </a:solidFill>
              </a:rPr>
              <a:t>other.html</a:t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"/>
              <a:buNone/>
            </a:pPr>
            <a:r>
              <a:rPr lang="en-US" sz="1600">
                <a:solidFill>
                  <a:srgbClr val="FF0000"/>
                </a:solidFill>
              </a:rPr>
              <a:t>			other.html</a:t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"/>
              <a:buNone/>
            </a:pPr>
            <a:r>
              <a:rPr lang="en-US" sz="1600">
                <a:solidFill>
                  <a:srgbClr val="FF0000"/>
                </a:solidFill>
              </a:rPr>
              <a:t>			,,,</a:t>
            </a:r>
            <a:endParaRPr sz="1600">
              <a:solidFill>
                <a:srgbClr val="FF0000"/>
              </a:solidFill>
            </a:endParaRPr>
          </a:p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"/>
              <a:buNone/>
            </a:pPr>
            <a:r>
              <a:rPr lang="en-US" sz="1600">
                <a:solidFill>
                  <a:srgbClr val="FF0000"/>
                </a:solidFill>
              </a:rPr>
              <a:t>Имената на файловете само с latinski_bukvi</a:t>
            </a:r>
            <a:endParaRPr sz="1600">
              <a:solidFill>
                <a:srgbClr val="FF0000"/>
              </a:solidFill>
            </a:endParaRPr>
          </a:p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"/>
              <a:buNone/>
            </a:pPr>
            <a:r>
              <a:rPr lang="en-US" sz="1600">
                <a:solidFill>
                  <a:srgbClr val="FF0000"/>
                </a:solidFill>
              </a:rPr>
              <a:t>Ако държите имената да са съставени от няколко думи, свързвайте ги с долно тире – dolno_tire. </a:t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2154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8"/>
          <p:cNvSpPr txBox="1"/>
          <p:nvPr>
            <p:ph type="title"/>
          </p:nvPr>
        </p:nvSpPr>
        <p:spPr>
          <a:xfrm>
            <a:off x="683568" y="2067694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СТИЛИЗИРАНЕ НА ТЕКСТОВЕ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9"/>
          <p:cNvSpPr txBox="1"/>
          <p:nvPr>
            <p:ph idx="4294967295" type="body"/>
          </p:nvPr>
        </p:nvSpPr>
        <p:spPr>
          <a:xfrm>
            <a:off x="311760" y="1152360"/>
            <a:ext cx="83642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72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17365D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en-US" sz="16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 – цвят на текста – като blue, </a:t>
            </a:r>
            <a:r>
              <a:rPr b="1" i="0" lang="en-US" sz="16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#000000(#000) </a:t>
            </a:r>
            <a:r>
              <a:rPr b="0" i="0" lang="en-US" sz="1600" u="sng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или RGB (num1, num2, num3)</a:t>
            </a:r>
            <a:endParaRPr/>
          </a:p>
          <a:p>
            <a:pPr indent="0" lvl="0" marL="108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17365D"/>
              </a:buClr>
              <a:buSzPts val="72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/sublime color picker – избирате цвета директно в програма/</a:t>
            </a:r>
            <a:endParaRPr b="0" i="0" sz="1600" u="none" cap="none" strike="noStrike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17365D"/>
              </a:buClr>
              <a:buSzPts val="72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17365D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i="0" lang="en-US" sz="16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 – големина на шрифта – в px /засега/</a:t>
            </a:r>
            <a:endParaRPr b="0" i="0" sz="1600" u="none" cap="none" strike="noStrike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17365D"/>
              </a:buClr>
              <a:buSzPts val="72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17365D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b="0" i="0" lang="en-US" sz="16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 – разделени със запетая имена на шрифтове.</a:t>
            </a:r>
            <a:endParaRPr/>
          </a:p>
          <a:p>
            <a:pPr indent="0" lvl="0" marL="108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17365D"/>
              </a:buClr>
              <a:buSzPts val="72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	- Например: </a:t>
            </a:r>
            <a:r>
              <a:rPr b="0" i="0" lang="en-US" sz="1600" u="none" cap="none" strike="noStrike">
                <a:solidFill>
                  <a:srgbClr val="17365D"/>
                </a:solidFill>
                <a:latin typeface="Consolas"/>
                <a:ea typeface="Consolas"/>
                <a:cs typeface="Consolas"/>
                <a:sym typeface="Consolas"/>
              </a:rPr>
              <a:t>verdana</a:t>
            </a:r>
            <a:r>
              <a:rPr b="0" i="0" lang="en-US" sz="16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600" u="none" cap="none" strike="noStrike">
                <a:solidFill>
                  <a:srgbClr val="17365D"/>
                </a:solidFill>
                <a:latin typeface="Consolas"/>
                <a:ea typeface="Consolas"/>
                <a:cs typeface="Consolas"/>
                <a:sym typeface="Consolas"/>
              </a:rPr>
              <a:t>sans-serif</a:t>
            </a:r>
            <a:r>
              <a:rPr b="0" i="0" lang="en-US" sz="16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, и т.н.</a:t>
            </a:r>
            <a:endParaRPr/>
          </a:p>
          <a:p>
            <a:pPr indent="0" lvl="0" marL="108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17365D"/>
              </a:buClr>
              <a:buSzPts val="72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	- браузъра зарежда първия наличен шрифт.</a:t>
            </a:r>
            <a:endParaRPr b="0" i="0" sz="1600" u="none" cap="none" strike="noStrike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17365D"/>
              </a:buClr>
              <a:buSzPts val="72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Винаги трябва да има поне един по-общ шрифт като например – sans-serif</a:t>
            </a:r>
            <a:endParaRPr b="0" i="0" sz="1600" u="none" cap="none" strike="noStrike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17365D"/>
              </a:buClr>
              <a:buSzPts val="72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17365D"/>
                </a:solidFill>
                <a:latin typeface="Consolas"/>
                <a:ea typeface="Consolas"/>
                <a:cs typeface="Consolas"/>
                <a:sym typeface="Consolas"/>
              </a:rPr>
              <a:t>font-weight</a:t>
            </a:r>
            <a:r>
              <a:rPr b="0" i="0" lang="en-US" sz="16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 - normal, </a:t>
            </a:r>
            <a:r>
              <a:rPr b="0" i="0" lang="en-US" sz="1600" u="none" cap="none" strike="noStrike">
                <a:solidFill>
                  <a:srgbClr val="17365D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b="0" i="0" lang="en-US" sz="16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600" u="none" cap="none" strike="noStrike">
                <a:solidFill>
                  <a:srgbClr val="17365D"/>
                </a:solidFill>
                <a:latin typeface="Consolas"/>
                <a:ea typeface="Consolas"/>
                <a:cs typeface="Consolas"/>
                <a:sym typeface="Consolas"/>
              </a:rPr>
              <a:t>bolder</a:t>
            </a:r>
            <a:r>
              <a:rPr b="0" i="0" lang="en-US" sz="16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600" u="none" cap="none" strike="noStrike">
                <a:solidFill>
                  <a:srgbClr val="17365D"/>
                </a:solidFill>
                <a:latin typeface="Consolas"/>
                <a:ea typeface="Consolas"/>
                <a:cs typeface="Consolas"/>
                <a:sym typeface="Consolas"/>
              </a:rPr>
              <a:t>lighter</a:t>
            </a:r>
            <a:r>
              <a:rPr b="0" i="0" lang="en-US" sz="16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 или число [</a:t>
            </a:r>
            <a:r>
              <a:rPr b="0" i="0" lang="en-US" sz="1600" u="none" cap="none" strike="noStrike">
                <a:solidFill>
                  <a:srgbClr val="17365D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en-US" sz="16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17365D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b="0" i="0" lang="en-US" sz="16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17365D"/>
                </a:solidFill>
                <a:latin typeface="Consolas"/>
                <a:ea typeface="Consolas"/>
                <a:cs typeface="Consolas"/>
                <a:sym typeface="Consolas"/>
              </a:rPr>
              <a:t>900</a:t>
            </a:r>
            <a:r>
              <a:rPr b="0" i="0" lang="en-US" sz="16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] /не винаги има разлика в начина, по който изглеждат буквите при различните числа/</a:t>
            </a:r>
            <a:endParaRPr b="0" i="0" sz="1600" u="none" cap="none" strike="noStrike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3429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9"/>
          <p:cNvSpPr/>
          <p:nvPr/>
        </p:nvSpPr>
        <p:spPr>
          <a:xfrm>
            <a:off x="0" y="0"/>
            <a:ext cx="9143640" cy="763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9"/>
          <p:cNvSpPr/>
          <p:nvPr/>
        </p:nvSpPr>
        <p:spPr>
          <a:xfrm>
            <a:off x="0" y="30240"/>
            <a:ext cx="6805079" cy="703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Задаване свойства на текстовете</a:t>
            </a:r>
            <a:endParaRPr b="1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0"/>
          <p:cNvSpPr txBox="1"/>
          <p:nvPr>
            <p:ph idx="4294967295" type="body"/>
          </p:nvPr>
        </p:nvSpPr>
        <p:spPr>
          <a:xfrm>
            <a:off x="311760" y="1152360"/>
            <a:ext cx="83642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F243E"/>
                </a:solidFill>
                <a:latin typeface="Consolas"/>
                <a:ea typeface="Consolas"/>
                <a:cs typeface="Consolas"/>
                <a:sym typeface="Consolas"/>
              </a:rPr>
              <a:t>font-style</a:t>
            </a:r>
            <a:r>
              <a:rPr b="0" i="0" lang="en-US" sz="1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 –  </a:t>
            </a:r>
            <a:r>
              <a:rPr b="0" i="0" lang="en-US" sz="1800" u="none" cap="none" strike="noStrike">
                <a:solidFill>
                  <a:srgbClr val="0F243E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b="0" i="0" lang="en-US" sz="1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cap="none" strike="noStrike">
                <a:solidFill>
                  <a:srgbClr val="0F243E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r>
              <a:rPr b="0" i="0" lang="en-US" sz="1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cap="none" strike="noStrike">
                <a:solidFill>
                  <a:srgbClr val="0F243E"/>
                </a:solidFill>
                <a:latin typeface="Consolas"/>
                <a:ea typeface="Consolas"/>
                <a:cs typeface="Consolas"/>
                <a:sym typeface="Consolas"/>
              </a:rPr>
              <a:t>oblique</a:t>
            </a:r>
            <a:endParaRPr/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F243E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F243E"/>
                </a:solidFill>
                <a:latin typeface="Consolas"/>
                <a:ea typeface="Consolas"/>
                <a:cs typeface="Consolas"/>
                <a:sym typeface="Consolas"/>
              </a:rPr>
              <a:t>text-decoration</a:t>
            </a:r>
            <a:r>
              <a:rPr b="0" i="0" lang="en-US" sz="1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0" i="0" lang="en-US" sz="1800" u="none" cap="none" strike="noStrike">
                <a:solidFill>
                  <a:srgbClr val="0F243E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b="0" i="0" lang="en-US" sz="1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cap="none" strike="noStrike">
                <a:solidFill>
                  <a:srgbClr val="0F243E"/>
                </a:solidFill>
                <a:latin typeface="Consolas"/>
                <a:ea typeface="Consolas"/>
                <a:cs typeface="Consolas"/>
                <a:sym typeface="Consolas"/>
              </a:rPr>
              <a:t>underline</a:t>
            </a:r>
            <a:r>
              <a:rPr b="0" i="0" lang="en-US" sz="1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cap="none" strike="noStrike">
                <a:solidFill>
                  <a:srgbClr val="0F243E"/>
                </a:solidFill>
                <a:latin typeface="Consolas"/>
                <a:ea typeface="Consolas"/>
                <a:cs typeface="Consolas"/>
                <a:sym typeface="Consolas"/>
              </a:rPr>
              <a:t>line-trough</a:t>
            </a:r>
            <a:r>
              <a:rPr b="0" i="0" lang="en-US" sz="1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cap="none" strike="noStrike">
                <a:solidFill>
                  <a:srgbClr val="0F243E"/>
                </a:solidFill>
                <a:latin typeface="Consolas"/>
                <a:ea typeface="Consolas"/>
                <a:cs typeface="Consolas"/>
                <a:sym typeface="Consolas"/>
              </a:rPr>
              <a:t>overline</a:t>
            </a:r>
            <a:r>
              <a:rPr b="0" i="0" lang="en-US" sz="1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cap="none" strike="noStrike">
                <a:solidFill>
                  <a:srgbClr val="0F243E"/>
                </a:solidFill>
                <a:latin typeface="Consolas"/>
                <a:ea typeface="Consolas"/>
                <a:cs typeface="Consolas"/>
                <a:sym typeface="Consolas"/>
              </a:rPr>
              <a:t>blink</a:t>
            </a:r>
            <a:endParaRPr/>
          </a:p>
          <a:p>
            <a:pPr indent="0" lvl="0" marL="108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F243E"/>
              </a:buClr>
              <a:buSzPts val="81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F243E"/>
                </a:solidFill>
                <a:latin typeface="Consolas"/>
                <a:ea typeface="Consolas"/>
                <a:cs typeface="Consolas"/>
                <a:sym typeface="Consolas"/>
              </a:rPr>
              <a:t>/най-честа употреба за стилизиране на &lt;a&gt;</a:t>
            </a:r>
            <a:endParaRPr b="0" i="0" sz="1800" u="none" cap="none" strike="noStrike">
              <a:solidFill>
                <a:srgbClr val="0F24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F243E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F243E"/>
                </a:solidFill>
                <a:latin typeface="Consolas"/>
                <a:ea typeface="Consolas"/>
                <a:cs typeface="Consolas"/>
                <a:sym typeface="Consolas"/>
              </a:rPr>
              <a:t>text-align</a:t>
            </a:r>
            <a:r>
              <a:rPr b="0" i="0" lang="en-US" sz="1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 –  дефинира разположението на текста или друго съдържание - </a:t>
            </a:r>
            <a:r>
              <a:rPr b="0" i="0" lang="en-US" sz="1800" u="none" cap="none" strike="noStrike">
                <a:solidFill>
                  <a:srgbClr val="0F243E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0" i="0" lang="en-US" sz="1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cap="none" strike="noStrike">
                <a:solidFill>
                  <a:srgbClr val="0F243E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b="0" i="0" lang="en-US" sz="1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cap="none" strike="noStrike">
                <a:solidFill>
                  <a:srgbClr val="0F243E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b="0" i="0" lang="en-US" sz="1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cap="none" strike="noStrike">
                <a:solidFill>
                  <a:srgbClr val="0F243E"/>
                </a:solidFill>
                <a:latin typeface="Consolas"/>
                <a:ea typeface="Consolas"/>
                <a:cs typeface="Consolas"/>
                <a:sym typeface="Consolas"/>
              </a:rPr>
              <a:t>justify</a:t>
            </a:r>
            <a:endParaRPr b="0" i="0" sz="1800" u="none" cap="none" strike="noStrike">
              <a:solidFill>
                <a:srgbClr val="0F24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1465" lvl="0" marL="3429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60"/>
          <p:cNvSpPr/>
          <p:nvPr/>
        </p:nvSpPr>
        <p:spPr>
          <a:xfrm>
            <a:off x="0" y="0"/>
            <a:ext cx="9143640" cy="763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60"/>
          <p:cNvSpPr/>
          <p:nvPr/>
        </p:nvSpPr>
        <p:spPr>
          <a:xfrm>
            <a:off x="0" y="30240"/>
            <a:ext cx="6805079" cy="703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Задаване свойства на текстовете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333FF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1"/>
          <p:cNvSpPr txBox="1"/>
          <p:nvPr/>
        </p:nvSpPr>
        <p:spPr>
          <a:xfrm>
            <a:off x="722313" y="2427734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Border &amp; background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/>
          <p:nvPr/>
        </p:nvSpPr>
        <p:spPr>
          <a:xfrm>
            <a:off x="0" y="0"/>
            <a:ext cx="9143640" cy="763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333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62"/>
          <p:cNvSpPr/>
          <p:nvPr/>
        </p:nvSpPr>
        <p:spPr>
          <a:xfrm>
            <a:off x="0" y="30240"/>
            <a:ext cx="6805079" cy="703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2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0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AutoNum type="arabicPeriod"/>
            </a:pPr>
            <a:r>
              <a:rPr lang="en-US" sz="1600">
                <a:solidFill>
                  <a:srgbClr val="3F3F3F"/>
                </a:solidFill>
              </a:rPr>
              <a:t>Задаваме цвят за фон –</a:t>
            </a:r>
            <a:endParaRPr sz="1600">
              <a:solidFill>
                <a:srgbClr val="3F3F3F"/>
              </a:solidFill>
            </a:endParaRPr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rPr lang="en-US" sz="1600"/>
              <a:t>body {</a:t>
            </a:r>
            <a:br>
              <a:rPr lang="en-US" sz="1600"/>
            </a:br>
            <a:r>
              <a:rPr lang="en-US" sz="1600"/>
              <a:t>   </a:t>
            </a:r>
            <a:r>
              <a:rPr lang="en-US" sz="1600">
                <a:solidFill>
                  <a:srgbClr val="0000FF"/>
                </a:solidFill>
              </a:rPr>
              <a:t> background-color: #000;</a:t>
            </a:r>
            <a:br>
              <a:rPr lang="en-US" sz="1600">
                <a:solidFill>
                  <a:srgbClr val="0000FF"/>
                </a:solidFill>
              </a:rPr>
            </a:br>
            <a:r>
              <a:rPr lang="en-US" sz="1600"/>
              <a:t>} </a:t>
            </a:r>
            <a:endParaRPr sz="1600"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t/>
            </a:r>
            <a:endParaRPr sz="1600"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Изображение за фон</a:t>
            </a:r>
            <a:r>
              <a:rPr lang="en-US" sz="1600">
                <a:solidFill>
                  <a:srgbClr val="3F3F3F"/>
                </a:solidFill>
              </a:rPr>
              <a:t> – разгледайте самостоятелно и пробвайте за домашно</a:t>
            </a:r>
            <a:endParaRPr sz="1600">
              <a:solidFill>
                <a:srgbClr val="3F3F3F"/>
              </a:solidFill>
            </a:endParaRPr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rPr lang="en-US" sz="1600"/>
              <a:t>body {</a:t>
            </a:r>
            <a:br>
              <a:rPr lang="en-US" sz="1600"/>
            </a:br>
            <a:r>
              <a:rPr lang="en-US" sz="1600"/>
              <a:t>    background-image: </a:t>
            </a:r>
            <a:r>
              <a:rPr lang="en-US" sz="1600">
                <a:solidFill>
                  <a:srgbClr val="0000FF"/>
                </a:solidFill>
              </a:rPr>
              <a:t>url("paper.gif")</a:t>
            </a:r>
            <a:r>
              <a:rPr lang="en-US" sz="1600"/>
              <a:t>;</a:t>
            </a:r>
            <a:br>
              <a:rPr lang="en-US" sz="1600"/>
            </a:br>
            <a:r>
              <a:rPr lang="en-US" sz="1600"/>
              <a:t>}</a:t>
            </a:r>
            <a:endParaRPr sz="16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/>
          <p:nvPr/>
        </p:nvSpPr>
        <p:spPr>
          <a:xfrm>
            <a:off x="0" y="0"/>
            <a:ext cx="9143640" cy="763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333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63"/>
          <p:cNvSpPr/>
          <p:nvPr/>
        </p:nvSpPr>
        <p:spPr>
          <a:xfrm>
            <a:off x="0" y="30240"/>
            <a:ext cx="6805079" cy="703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border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63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0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AutoNum type="arabicPeriod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w3s borders info</a:t>
            </a:r>
            <a:endParaRPr sz="1600">
              <a:solidFill>
                <a:srgbClr val="3F3F3F"/>
              </a:solidFill>
            </a:endParaRPr>
          </a:p>
          <a:p>
            <a:pPr indent="-342900" lvl="0" marL="4509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AutoNum type="arabicPeriod"/>
            </a:pPr>
            <a:r>
              <a:rPr lang="en-US" sz="1600"/>
              <a:t>border-style – вида на линията, която ще очертае границата, solid – най-често използваната</a:t>
            </a:r>
            <a:endParaRPr/>
          </a:p>
          <a:p>
            <a:pPr indent="-342900" lvl="0" marL="4509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AutoNum type="arabicPeriod"/>
            </a:pPr>
            <a:r>
              <a:rPr lang="en-US" sz="1600"/>
              <a:t>border-width – ширината на линията в рх /засега/</a:t>
            </a:r>
            <a:endParaRPr/>
          </a:p>
          <a:p>
            <a:pPr indent="-342900" lvl="0" marL="4509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AutoNum type="arabicPeriod"/>
            </a:pPr>
            <a:r>
              <a:rPr lang="en-US" sz="1600"/>
              <a:t>border-color</a:t>
            </a:r>
            <a:endParaRPr/>
          </a:p>
          <a:p>
            <a:pPr indent="-342900" lvl="0" marL="4509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AutoNum type="arabicPeriod"/>
            </a:pPr>
            <a:r>
              <a:rPr lang="en-US" sz="1600"/>
              <a:t>Описваме всичките свойства на един ред</a:t>
            </a:r>
            <a:endParaRPr sz="1600"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</a:pPr>
            <a:r>
              <a:rPr lang="en-US"/>
              <a:t>Или всяко свойство отделно – според ситуацията</a:t>
            </a:r>
            <a:endParaRPr/>
          </a:p>
          <a:p>
            <a:pPr indent="-297180" lvl="0" marL="4509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t/>
            </a:r>
            <a:endParaRPr sz="1600"/>
          </a:p>
          <a:p>
            <a:pPr indent="-297180" lvl="0" marL="4509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t/>
            </a:r>
            <a:endParaRPr sz="1600"/>
          </a:p>
          <a:p>
            <a:pPr indent="-297180" lvl="0" marL="4509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t/>
            </a:r>
            <a:endParaRPr sz="1600">
              <a:solidFill>
                <a:srgbClr val="3F3F3F"/>
              </a:solidFill>
            </a:endParaRPr>
          </a:p>
        </p:txBody>
      </p:sp>
      <p:pic>
        <p:nvPicPr>
          <p:cNvPr id="349" name="Google Shape;349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6056" y="3795886"/>
            <a:ext cx="3903479" cy="115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56176" y="1923678"/>
            <a:ext cx="2753109" cy="114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56175" y="2643758"/>
            <a:ext cx="2057687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4"/>
          <p:cNvSpPr/>
          <p:nvPr/>
        </p:nvSpPr>
        <p:spPr>
          <a:xfrm>
            <a:off x="4619" y="16801"/>
            <a:ext cx="9143640" cy="763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333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4"/>
          <p:cNvSpPr/>
          <p:nvPr/>
        </p:nvSpPr>
        <p:spPr>
          <a:xfrm>
            <a:off x="0" y="-20538"/>
            <a:ext cx="6805079" cy="703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Border 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</a:pPr>
            <a:r>
              <a:rPr lang="en-US"/>
              <a:t>Може да стилизираме горната, долната, лявата и дясната граница по различен начин.</a:t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</a:pPr>
            <a:r>
              <a:t/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</a:pPr>
            <a:r>
              <a:t/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</a:pPr>
            <a:r>
              <a:t/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</a:pPr>
            <a:r>
              <a:t/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</a:pPr>
            <a:r>
              <a:t/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</a:pPr>
            <a:r>
              <a:t/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</a:pPr>
            <a:r>
              <a:rPr lang="en-US"/>
              <a:t>Може да стилизираме една или повече от границите /не е задължително да задаваме свойствата и на четирите граници/</a:t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</a:pPr>
            <a:r>
              <a:t/>
            </a:r>
            <a:endParaRPr/>
          </a:p>
          <a:p>
            <a:pPr indent="-297180" lvl="0" marL="4509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t/>
            </a:r>
            <a:endParaRPr sz="1600"/>
          </a:p>
          <a:p>
            <a:pPr indent="-297180" lvl="0" marL="4509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t/>
            </a:r>
            <a:endParaRPr sz="1600"/>
          </a:p>
          <a:p>
            <a:pPr indent="-297180" lvl="0" marL="4509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t/>
            </a:r>
            <a:endParaRPr sz="1600">
              <a:solidFill>
                <a:srgbClr val="3F3F3F"/>
              </a:solidFill>
            </a:endParaRPr>
          </a:p>
        </p:txBody>
      </p:sp>
      <p:pic>
        <p:nvPicPr>
          <p:cNvPr id="359" name="Google Shape;35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5224" y="1598775"/>
            <a:ext cx="5439534" cy="1886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5"/>
          <p:cNvSpPr/>
          <p:nvPr/>
        </p:nvSpPr>
        <p:spPr>
          <a:xfrm>
            <a:off x="0" y="0"/>
            <a:ext cx="9143640" cy="763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65"/>
          <p:cNvSpPr/>
          <p:nvPr/>
        </p:nvSpPr>
        <p:spPr>
          <a:xfrm>
            <a:off x="0" y="30240"/>
            <a:ext cx="6805079" cy="703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ВАЖНО!!!!!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При писане на style.css се стремим с минимално количество правила да обхванем максимално количество елементи.</a:t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	- ако дадено правило се отнася за повече от един елемент избираме селектор, с който да обхванем максимален брой елементи.</a:t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	- ако прилагаме правило към повече от един селектор – изброяваме селекторите със запетая и прилагаме правилото …</a:t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	- обединяваме всички правила, отнасящи се за даден селектор и ги изброяваме, по възможност, еднократно в {} , разделени с точка и запетая и т. н.</a:t>
            </a:r>
            <a:endParaRPr sz="1600">
              <a:solidFill>
                <a:srgbClr val="FF0000"/>
              </a:solidFill>
            </a:endParaRPr>
          </a:p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9"/>
          <p:cNvSpPr txBox="1"/>
          <p:nvPr>
            <p:ph type="title"/>
          </p:nvPr>
        </p:nvSpPr>
        <p:spPr>
          <a:xfrm>
            <a:off x="683568" y="2211710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CSS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3CC33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6"/>
          <p:cNvSpPr txBox="1"/>
          <p:nvPr/>
        </p:nvSpPr>
        <p:spPr>
          <a:xfrm>
            <a:off x="722313" y="2211710"/>
            <a:ext cx="7772400" cy="1238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Обобщение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7"/>
          <p:cNvSpPr/>
          <p:nvPr/>
        </p:nvSpPr>
        <p:spPr>
          <a:xfrm>
            <a:off x="0" y="0"/>
            <a:ext cx="9143640" cy="763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7"/>
          <p:cNvSpPr/>
          <p:nvPr/>
        </p:nvSpPr>
        <p:spPr>
          <a:xfrm>
            <a:off x="0" y="30240"/>
            <a:ext cx="6805079" cy="703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Обобщение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7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r>
              <a:rPr lang="en-US" sz="1600">
                <a:solidFill>
                  <a:srgbClr val="262626"/>
                </a:solidFill>
              </a:rPr>
              <a:t>Cascading Style Sheets</a:t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r>
              <a:rPr lang="en-US" sz="1600">
                <a:solidFill>
                  <a:srgbClr val="262626"/>
                </a:solidFill>
              </a:rPr>
              <a:t>	- с един файл контролираме външния вид на множество уеб страници</a:t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r>
              <a:rPr lang="en-US" sz="1600">
                <a:solidFill>
                  <a:srgbClr val="262626"/>
                </a:solidFill>
              </a:rPr>
              <a:t>	- приоритет на стиловете – стилове по подразбиране за всеки браузър, външен файл, вграден стил в документа, inline – с най-висок приоритет /препоръчва се само за задаване размер на снимка/</a:t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r>
              <a:rPr lang="en-US" sz="1600">
                <a:solidFill>
                  <a:srgbClr val="262626"/>
                </a:solidFill>
              </a:rPr>
              <a:t>	- стиловите правила се наследяват – част от тях – за оформление на текст и списъци – от child – елементите.</a:t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r>
              <a:rPr lang="en-US" sz="1600">
                <a:solidFill>
                  <a:srgbClr val="262626"/>
                </a:solidFill>
              </a:rPr>
              <a:t>	- стиловите правила могат да бъдат презаписвани – селектираме необходимия елемент/и и задаваме правила за него.</a:t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r>
              <a:rPr lang="en-US" sz="1600">
                <a:solidFill>
                  <a:srgbClr val="262626"/>
                </a:solidFill>
              </a:rPr>
              <a:t>	- всяко следващо правило презаписва предишното, ако пред скобите стои селектор, таргетиращ един и същи елемент/и</a:t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r>
              <a:rPr lang="en-US" sz="1600">
                <a:solidFill>
                  <a:srgbClr val="262626"/>
                </a:solidFill>
              </a:rPr>
              <a:t>	</a:t>
            </a:r>
            <a:endParaRPr sz="1600">
              <a:solidFill>
                <a:srgbClr val="262626"/>
              </a:solidFill>
            </a:endParaRPr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r>
              <a:rPr lang="en-US" sz="1600">
                <a:solidFill>
                  <a:srgbClr val="262626"/>
                </a:solidFill>
              </a:rPr>
              <a:t>	</a:t>
            </a:r>
            <a:endParaRPr sz="1600">
              <a:solidFill>
                <a:srgbClr val="262626"/>
              </a:solidFill>
            </a:endParaRPr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r>
              <a:rPr lang="en-US" sz="1600">
                <a:solidFill>
                  <a:srgbClr val="262626"/>
                </a:solidFill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8"/>
          <p:cNvSpPr/>
          <p:nvPr/>
        </p:nvSpPr>
        <p:spPr>
          <a:xfrm>
            <a:off x="0" y="0"/>
            <a:ext cx="9143640" cy="763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68"/>
          <p:cNvSpPr/>
          <p:nvPr/>
        </p:nvSpPr>
        <p:spPr>
          <a:xfrm>
            <a:off x="0" y="30240"/>
            <a:ext cx="6805079" cy="703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Обобщение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68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000" lvl="0" marL="43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"/>
              <a:buFont typeface="Arial"/>
              <a:buChar char="-"/>
            </a:pPr>
            <a:r>
              <a:rPr lang="en-US" sz="1600">
                <a:solidFill>
                  <a:srgbClr val="262626"/>
                </a:solidFill>
              </a:rPr>
              <a:t>Използваме съкратен или пълен вариант за изписване на правила </a:t>
            </a:r>
            <a:endParaRPr sz="1600">
              <a:solidFill>
                <a:srgbClr val="262626"/>
              </a:solidFill>
            </a:endParaRPr>
          </a:p>
          <a:p>
            <a:pPr indent="-324000" lvl="1" marL="864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Font typeface="Arial"/>
              <a:buChar char="-"/>
            </a:pPr>
            <a:r>
              <a:rPr lang="en-US" sz="1600">
                <a:solidFill>
                  <a:srgbClr val="262626"/>
                </a:solidFill>
              </a:rPr>
              <a:t>– border: …. или border-style</a:t>
            </a:r>
            <a:endParaRPr/>
          </a:p>
          <a:p>
            <a:pPr indent="0" lvl="1" marL="54000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r>
              <a:rPr lang="en-US" sz="1600">
                <a:solidFill>
                  <a:srgbClr val="262626"/>
                </a:solidFill>
              </a:rPr>
              <a:t>Винаги се стремим с минимален брой правила да стилизираме максимален брой елементи, като се стараем да не повтаряме правила и селектори. </a:t>
            </a:r>
            <a:endParaRPr sz="1600">
              <a:solidFill>
                <a:srgbClr val="262626"/>
              </a:solidFill>
            </a:endParaRPr>
          </a:p>
          <a:p>
            <a:pPr indent="0" lvl="1" marL="54000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r>
              <a:rPr lang="en-US" sz="1600">
                <a:solidFill>
                  <a:srgbClr val="262626"/>
                </a:solidFill>
              </a:rPr>
              <a:t>CSS отговаря за презентацията на html елементите. HTML тагове, свързани с презентацията на елементите не се използват. 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0"/>
          <p:cNvSpPr txBox="1"/>
          <p:nvPr>
            <p:ph idx="4294967295" type="body"/>
          </p:nvPr>
        </p:nvSpPr>
        <p:spPr>
          <a:xfrm>
            <a:off x="311760" y="1152360"/>
            <a:ext cx="83642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Font typeface="Noto Sans Symbols"/>
              <a:buChar char="●"/>
            </a:pPr>
            <a:r>
              <a:rPr b="1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ascading </a:t>
            </a:r>
            <a:r>
              <a:rPr b="1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tyle </a:t>
            </a:r>
            <a:r>
              <a:rPr b="1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heets</a:t>
            </a:r>
            <a:endParaRPr/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72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CSS описва как </a:t>
            </a:r>
            <a:r>
              <a:rPr b="1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HTML елементите да изглеждат върху екрана, хартия или др. среда за визуализация.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66"/>
              </a:buClr>
              <a:buSzPts val="720"/>
              <a:buFont typeface="Noto Sans Symbols"/>
              <a:buChar char="●"/>
            </a:pPr>
            <a:r>
              <a:rPr b="0" i="1" lang="en-US" sz="16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CSS </a:t>
            </a:r>
            <a:r>
              <a:rPr b="1" i="1" lang="en-US" sz="16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спестява много работа</a:t>
            </a: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– С един файл може да контролираме как ще изглеждат множество уеб-страници.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72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Препоръчително е стилизирането 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8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72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на уеб-страниците </a:t>
            </a:r>
            <a:endParaRPr/>
          </a:p>
          <a:p>
            <a:pPr indent="0" lvl="0" marL="108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72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да бъде описано в</a:t>
            </a:r>
            <a:endParaRPr/>
          </a:p>
          <a:p>
            <a:pPr indent="0" lvl="0" marL="108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b="0" i="1" lang="en-US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	един външен </a:t>
            </a:r>
            <a:r>
              <a:rPr b="1" i="1" lang="en-US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CSS файл.</a:t>
            </a:r>
            <a:endParaRPr b="0" i="1" sz="16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429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0"/>
          <p:cNvSpPr/>
          <p:nvPr/>
        </p:nvSpPr>
        <p:spPr>
          <a:xfrm>
            <a:off x="0" y="0"/>
            <a:ext cx="9143640" cy="763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0"/>
          <p:cNvSpPr/>
          <p:nvPr/>
        </p:nvSpPr>
        <p:spPr>
          <a:xfrm>
            <a:off x="0" y="30240"/>
            <a:ext cx="6805079" cy="703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CSS …?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984" y="2787774"/>
            <a:ext cx="3936508" cy="2158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/>
          <p:nvPr/>
        </p:nvSpPr>
        <p:spPr>
          <a:xfrm>
            <a:off x="0" y="0"/>
            <a:ext cx="9143640" cy="763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1"/>
          <p:cNvSpPr/>
          <p:nvPr/>
        </p:nvSpPr>
        <p:spPr>
          <a:xfrm>
            <a:off x="0" y="30240"/>
            <a:ext cx="6805079" cy="703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CSS …?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1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54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810"/>
              <a:buNone/>
            </a:pPr>
            <a:r>
              <a:rPr lang="en-US" sz="1800">
                <a:solidFill>
                  <a:srgbClr val="494429"/>
                </a:solidFill>
              </a:rPr>
              <a:t>Задаваме </a:t>
            </a:r>
            <a:endParaRPr/>
          </a:p>
          <a:p>
            <a:pPr indent="-324000" lvl="1" marL="86400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494429"/>
              </a:buClr>
              <a:buSzPts val="810"/>
              <a:buFont typeface="Arial"/>
              <a:buChar char="-"/>
            </a:pPr>
            <a:r>
              <a:rPr lang="en-US" sz="1800">
                <a:solidFill>
                  <a:srgbClr val="494429"/>
                </a:solidFill>
              </a:rPr>
              <a:t>големина, </a:t>
            </a:r>
            <a:endParaRPr/>
          </a:p>
          <a:p>
            <a:pPr indent="-324000" lvl="1" marL="86400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494429"/>
              </a:buClr>
              <a:buSzPts val="810"/>
              <a:buFont typeface="Arial"/>
              <a:buChar char="-"/>
            </a:pPr>
            <a:r>
              <a:rPr lang="en-US" sz="1800">
                <a:solidFill>
                  <a:srgbClr val="494429"/>
                </a:solidFill>
              </a:rPr>
              <a:t>разстояния, </a:t>
            </a:r>
            <a:endParaRPr/>
          </a:p>
          <a:p>
            <a:pPr indent="-324000" lvl="1" marL="86400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494429"/>
              </a:buClr>
              <a:buSzPts val="810"/>
              <a:buFont typeface="Arial"/>
              <a:buChar char="-"/>
            </a:pPr>
            <a:r>
              <a:rPr lang="en-US" sz="1800">
                <a:solidFill>
                  <a:srgbClr val="494429"/>
                </a:solidFill>
              </a:rPr>
              <a:t>шрифтове, </a:t>
            </a:r>
            <a:endParaRPr/>
          </a:p>
          <a:p>
            <a:pPr indent="-324000" lvl="1" marL="86400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494429"/>
              </a:buClr>
              <a:buSzPts val="810"/>
              <a:buFont typeface="Arial"/>
              <a:buChar char="-"/>
            </a:pPr>
            <a:r>
              <a:rPr lang="en-US" sz="1800">
                <a:solidFill>
                  <a:srgbClr val="494429"/>
                </a:solidFill>
              </a:rPr>
              <a:t>цветове, </a:t>
            </a:r>
            <a:endParaRPr/>
          </a:p>
          <a:p>
            <a:pPr indent="-324000" lvl="1" marL="86400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494429"/>
              </a:buClr>
              <a:buSzPts val="810"/>
              <a:buFont typeface="Arial"/>
              <a:buChar char="-"/>
            </a:pPr>
            <a:r>
              <a:rPr lang="en-US" sz="1800">
                <a:solidFill>
                  <a:srgbClr val="494429"/>
                </a:solidFill>
              </a:rPr>
              <a:t>разположение HTML на елементите…</a:t>
            </a:r>
            <a:endParaRPr/>
          </a:p>
          <a:p>
            <a:pPr indent="0" lvl="1" marL="54000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FF00FF"/>
              </a:buClr>
              <a:buSzPts val="810"/>
              <a:buNone/>
            </a:pPr>
            <a:r>
              <a:rPr i="1" lang="en-US" sz="1800">
                <a:solidFill>
                  <a:srgbClr val="FF00FF"/>
                </a:solidFill>
              </a:rPr>
              <a:t>Създаден е за да раздели презентирането от съдържанието.</a:t>
            </a:r>
            <a:endParaRPr i="1" sz="1800">
              <a:solidFill>
                <a:srgbClr val="FF00FF"/>
              </a:solidFill>
            </a:endParaRPr>
          </a:p>
          <a:p>
            <a:pPr indent="0" lvl="0" marL="10800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494429"/>
              </a:buClr>
              <a:buSzPts val="810"/>
              <a:buNone/>
            </a:pPr>
            <a:r>
              <a:rPr lang="en-US" sz="1800">
                <a:solidFill>
                  <a:srgbClr val="494429"/>
                </a:solidFill>
              </a:rPr>
              <a:t>Заради CSS, всички HTML тагове и атрибути, свързани с презентиране са забранени за използване - </a:t>
            </a:r>
            <a:r>
              <a:rPr lang="en-US" sz="1800">
                <a:solidFill>
                  <a:srgbClr val="494429"/>
                </a:solidFill>
                <a:latin typeface="Consolas"/>
                <a:ea typeface="Consolas"/>
                <a:cs typeface="Consolas"/>
                <a:sym typeface="Consolas"/>
              </a:rPr>
              <a:t>font</a:t>
            </a:r>
            <a:r>
              <a:rPr lang="en-US" sz="1800">
                <a:solidFill>
                  <a:srgbClr val="494429"/>
                </a:solidFill>
              </a:rPr>
              <a:t>, </a:t>
            </a:r>
            <a:r>
              <a:rPr lang="en-US" sz="1800">
                <a:solidFill>
                  <a:srgbClr val="494429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lang="en-US" sz="1800">
                <a:solidFill>
                  <a:srgbClr val="494429"/>
                </a:solidFill>
              </a:rPr>
              <a:t>, etc</a:t>
            </a:r>
            <a:endParaRPr sz="1800">
              <a:solidFill>
                <a:srgbClr val="49442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/>
          <p:nvPr/>
        </p:nvSpPr>
        <p:spPr>
          <a:xfrm>
            <a:off x="0" y="0"/>
            <a:ext cx="9143640" cy="763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2"/>
          <p:cNvSpPr/>
          <p:nvPr/>
        </p:nvSpPr>
        <p:spPr>
          <a:xfrm>
            <a:off x="0" y="30240"/>
            <a:ext cx="6805079" cy="703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CSS …?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2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54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810"/>
              <a:buNone/>
            </a:pPr>
            <a:r>
              <a:rPr i="1" lang="en-US" sz="1800">
                <a:solidFill>
                  <a:srgbClr val="FF00FF"/>
                </a:solidFill>
              </a:rPr>
              <a:t>info</a:t>
            </a:r>
            <a:endParaRPr i="1" sz="1800">
              <a:solidFill>
                <a:srgbClr val="FF00FF"/>
              </a:solidFill>
            </a:endParaRPr>
          </a:p>
          <a:p>
            <a:pPr indent="0" lvl="1" marL="54000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494429"/>
              </a:buClr>
              <a:buSzPts val="810"/>
              <a:buNone/>
            </a:pPr>
            <a:r>
              <a:rPr lang="en-US" sz="1800">
                <a:solidFill>
                  <a:srgbClr val="494429"/>
                </a:solidFill>
              </a:rPr>
              <a:t>Със CSS може да представим и стилове </a:t>
            </a:r>
            <a:endParaRPr/>
          </a:p>
          <a:p>
            <a:pPr indent="-324000" lvl="1" marL="86400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494429"/>
              </a:buClr>
              <a:buSzPts val="810"/>
              <a:buFont typeface="Arial"/>
              <a:buChar char="-"/>
            </a:pPr>
            <a:r>
              <a:rPr lang="en-US" sz="1800">
                <a:solidFill>
                  <a:srgbClr val="494429"/>
                </a:solidFill>
              </a:rPr>
              <a:t>за различна резолюция на екрана, </a:t>
            </a:r>
            <a:endParaRPr/>
          </a:p>
          <a:p>
            <a:pPr indent="-324000" lvl="1" marL="86400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494429"/>
              </a:buClr>
              <a:buSzPts val="810"/>
              <a:buFont typeface="Arial"/>
              <a:buChar char="-"/>
            </a:pPr>
            <a:r>
              <a:rPr lang="en-US" sz="1800">
                <a:solidFill>
                  <a:srgbClr val="494429"/>
                </a:solidFill>
              </a:rPr>
              <a:t>за различни среди за визуализация на уеб-страницитe – </a:t>
            </a:r>
            <a:endParaRPr/>
          </a:p>
          <a:p>
            <a:pPr indent="-287999" lvl="2" marL="1295999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494429"/>
              </a:buClr>
              <a:buSzPts val="1350"/>
              <a:buFont typeface="Arial"/>
              <a:buChar char="-"/>
            </a:pPr>
            <a:r>
              <a:rPr lang="en-US" sz="1800">
                <a:solidFill>
                  <a:srgbClr val="494429"/>
                </a:solidFill>
              </a:rPr>
              <a:t>екран, </a:t>
            </a:r>
            <a:endParaRPr/>
          </a:p>
          <a:p>
            <a:pPr indent="-287999" lvl="2" marL="1295999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494429"/>
              </a:buClr>
              <a:buSzPts val="1350"/>
              <a:buFont typeface="Arial"/>
              <a:buChar char="-"/>
            </a:pPr>
            <a:r>
              <a:rPr lang="en-US" sz="1800">
                <a:solidFill>
                  <a:srgbClr val="494429"/>
                </a:solidFill>
              </a:rPr>
              <a:t>печат на принтер… </a:t>
            </a:r>
            <a:endParaRPr/>
          </a:p>
          <a:p>
            <a:pPr indent="-287999" lvl="2" marL="1295999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494429"/>
              </a:buClr>
              <a:buSzPts val="1350"/>
              <a:buFont typeface="Arial"/>
              <a:buChar char="-"/>
            </a:pPr>
            <a:r>
              <a:rPr lang="en-US" sz="1800">
                <a:solidFill>
                  <a:srgbClr val="494429"/>
                </a:solidFill>
              </a:rPr>
              <a:t>дори и за брайлов четец. </a:t>
            </a:r>
            <a:endParaRPr/>
          </a:p>
          <a:p>
            <a:pPr indent="0" lvl="1" marL="54000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None/>
            </a:pPr>
            <a:r>
              <a:t/>
            </a:r>
            <a:endParaRPr sz="1800">
              <a:solidFill>
                <a:srgbClr val="49442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/>
          <p:nvPr/>
        </p:nvSpPr>
        <p:spPr>
          <a:xfrm>
            <a:off x="0" y="0"/>
            <a:ext cx="9143640" cy="763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3"/>
          <p:cNvSpPr/>
          <p:nvPr/>
        </p:nvSpPr>
        <p:spPr>
          <a:xfrm>
            <a:off x="0" y="30240"/>
            <a:ext cx="6805079" cy="703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Cascading(?) style sheets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3"/>
          <p:cNvSpPr txBox="1"/>
          <p:nvPr>
            <p:ph type="title"/>
          </p:nvPr>
        </p:nvSpPr>
        <p:spPr>
          <a:xfrm>
            <a:off x="251520" y="843558"/>
            <a:ext cx="8520120" cy="9361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30"/>
              <a:buNone/>
            </a:pPr>
            <a:r>
              <a:rPr i="1" lang="en-US">
                <a:solidFill>
                  <a:srgbClr val="FF0000"/>
                </a:solidFill>
              </a:rPr>
              <a:t>Важно</a:t>
            </a:r>
            <a:r>
              <a:rPr lang="en-US"/>
              <a:t> Child-елементите наследяват почти всички стилови правила на родителските елементи. Можем да зададем правила за конкретния/те child-елементи за да изменим родителските стилове.</a:t>
            </a:r>
            <a:br>
              <a:rPr lang="en-US"/>
            </a:br>
            <a:br>
              <a:rPr lang="en-US"/>
            </a:br>
            <a:r>
              <a:rPr lang="en-US">
                <a:solidFill>
                  <a:srgbClr val="7F7F7F"/>
                </a:solidFill>
              </a:rPr>
              <a:t>Наследяване</a:t>
            </a:r>
            <a:br>
              <a:rPr lang="en-US">
                <a:solidFill>
                  <a:srgbClr val="7F7F7F"/>
                </a:solidFill>
              </a:rPr>
            </a:br>
            <a:endParaRPr/>
          </a:p>
        </p:txBody>
      </p:sp>
      <p:sp>
        <p:nvSpPr>
          <p:cNvPr id="213" name="Google Shape;213;p43"/>
          <p:cNvSpPr txBox="1"/>
          <p:nvPr>
            <p:ph idx="1" type="body"/>
          </p:nvPr>
        </p:nvSpPr>
        <p:spPr>
          <a:xfrm>
            <a:off x="311150" y="1152525"/>
            <a:ext cx="418306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t/>
            </a:r>
            <a:endParaRPr sz="1600"/>
          </a:p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0" lvl="0" marL="108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720"/>
              <a:buNone/>
            </a:pPr>
            <a:r>
              <a:rPr lang="en-US" sz="1600">
                <a:solidFill>
                  <a:srgbClr val="FF0000"/>
                </a:solidFill>
              </a:rPr>
              <a:t>Да</a:t>
            </a:r>
            <a:r>
              <a:rPr lang="en-US" sz="1600"/>
              <a:t> - свързаните със оформлението на текст и списъци - </a:t>
            </a:r>
            <a:endParaRPr/>
          </a:p>
          <a:p>
            <a:pPr indent="-324000" lvl="0" marL="4320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</a:pPr>
            <a:r>
              <a:rPr lang="en-US" sz="1600"/>
              <a:t>Color, font, size, font-family, </a:t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rPr lang="en-US" sz="1600"/>
              <a:t>line-height, text-align, list-style, и др.</a:t>
            </a:r>
            <a:endParaRPr/>
          </a:p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t/>
            </a:r>
            <a:endParaRPr sz="1600"/>
          </a:p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t/>
            </a:r>
            <a:endParaRPr sz="1600"/>
          </a:p>
        </p:txBody>
      </p:sp>
      <p:sp>
        <p:nvSpPr>
          <p:cNvPr id="214" name="Google Shape;214;p43"/>
          <p:cNvSpPr txBox="1"/>
          <p:nvPr>
            <p:ph idx="2" type="body"/>
          </p:nvPr>
        </p:nvSpPr>
        <p:spPr>
          <a:xfrm>
            <a:off x="4646613" y="1152525"/>
            <a:ext cx="418465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"/>
              <a:buNone/>
            </a:pPr>
            <a:r>
              <a:rPr lang="en-US" sz="1600">
                <a:solidFill>
                  <a:srgbClr val="FF0000"/>
                </a:solidFill>
              </a:rPr>
              <a:t>Не</a:t>
            </a:r>
            <a:r>
              <a:rPr lang="en-US" sz="1600"/>
              <a:t> - отнасящи се до Box-модела и позициониране, големина : </a:t>
            </a:r>
            <a:endParaRPr/>
          </a:p>
          <a:p>
            <a:pPr indent="-324000" lvl="0" marL="43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</a:pPr>
            <a:r>
              <a:rPr lang="en-US" sz="1600"/>
              <a:t>Width, height, border, margin, padding, position, float и др.</a:t>
            </a:r>
            <a:endParaRPr sz="1600"/>
          </a:p>
          <a:p>
            <a:pPr indent="-324000" lvl="0" marL="43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</a:pPr>
            <a:r>
              <a:rPr lang="en-US" sz="1600"/>
              <a:t>&lt;a&gt; елементите не наследяват color и text-decoration</a:t>
            </a:r>
            <a:endParaRPr/>
          </a:p>
          <a:p>
            <a:pPr indent="-278280" lvl="0" marL="43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4"/>
          <p:cNvSpPr/>
          <p:nvPr/>
        </p:nvSpPr>
        <p:spPr>
          <a:xfrm>
            <a:off x="0" y="0"/>
            <a:ext cx="9143640" cy="763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4"/>
          <p:cNvSpPr/>
          <p:nvPr/>
        </p:nvSpPr>
        <p:spPr>
          <a:xfrm>
            <a:off x="0" y="30240"/>
            <a:ext cx="6805079" cy="703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Cascading(?) style sheets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None/>
            </a:pPr>
            <a:r>
              <a:t/>
            </a:r>
            <a:endParaRPr i="1" sz="1800">
              <a:solidFill>
                <a:srgbClr val="FF0000"/>
              </a:solidFill>
            </a:endParaRPr>
          </a:p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None/>
            </a:pPr>
            <a:r>
              <a:t/>
            </a:r>
            <a:endParaRPr i="1" sz="1800">
              <a:solidFill>
                <a:srgbClr val="FF0000"/>
              </a:solidFill>
            </a:endParaRPr>
          </a:p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None/>
            </a:pPr>
            <a:r>
              <a:t/>
            </a:r>
            <a:endParaRPr i="1" sz="1800">
              <a:solidFill>
                <a:srgbClr val="FF0000"/>
              </a:solidFill>
            </a:endParaRPr>
          </a:p>
          <a:p>
            <a:pPr indent="0" lvl="0" marL="1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None/>
            </a:pPr>
            <a:r>
              <a:rPr i="1" lang="en-US" sz="1800">
                <a:solidFill>
                  <a:srgbClr val="FF0000"/>
                </a:solidFill>
              </a:rPr>
              <a:t>Важно </a:t>
            </a:r>
            <a:r>
              <a:rPr i="1" lang="en-US" sz="1800">
                <a:solidFill>
                  <a:srgbClr val="262626"/>
                </a:solidFill>
              </a:rPr>
              <a:t>style.css се чете отгоре надолу – всяко следващо правило презаписва предишното, ако се отнасят за един и същи елемент!</a:t>
            </a:r>
            <a:endParaRPr sz="1800"/>
          </a:p>
          <a:p>
            <a:pPr indent="0" lvl="1" marL="54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None/>
            </a:pPr>
            <a:r>
              <a:t/>
            </a:r>
            <a:endParaRPr sz="1800">
              <a:solidFill>
                <a:srgbClr val="49442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0008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5"/>
          <p:cNvSpPr txBox="1"/>
          <p:nvPr>
            <p:ph type="title"/>
          </p:nvPr>
        </p:nvSpPr>
        <p:spPr>
          <a:xfrm>
            <a:off x="827584" y="2211710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CSS ПРАВИЛО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тема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По подразбиране 1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По подразбиране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По подразбиране 2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