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1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962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5fce3d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45fce3d792_0_0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fce3d7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5fce3d792_0_6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5fce3d79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45fce3d792_0_12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5fce3d7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5fce3d792_0_18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fce3d79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45fce3d792_0_24:notes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 rot="5400000">
            <a:off x="2874600" y="-1213920"/>
            <a:ext cx="3394440" cy="822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 rot="5400000">
            <a:off x="5840413" y="1606550"/>
            <a:ext cx="3852862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 rot="5400000">
            <a:off x="1504157" y="-448468"/>
            <a:ext cx="3852862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418306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46613" y="1152525"/>
            <a:ext cx="41846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 rot="5400000">
            <a:off x="2863800" y="-1399680"/>
            <a:ext cx="3416040" cy="8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8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6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2387600" y="1152525"/>
            <a:ext cx="19240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888888"/>
              </a:buClr>
              <a:buSzPts val="63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1"/>
          </p:nvPr>
        </p:nvSpPr>
        <p:spPr>
          <a:xfrm rot="5400000">
            <a:off x="603540" y="860580"/>
            <a:ext cx="341604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 rot="5400000">
            <a:off x="5704682" y="1442244"/>
            <a:ext cx="4124325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 rot="5400000">
            <a:off x="1368425" y="-612775"/>
            <a:ext cx="4124325" cy="62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800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marL="914400" lvl="1" indent="-28003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48200" y="1203325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086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1pPr>
            <a:lvl2pPr marL="914400" lvl="1" indent="-29718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2pPr>
            <a:lvl3pPr marL="1371600" lvl="2" indent="-32385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3pPr>
            <a:lvl4pPr marL="1828800" lvl="3" indent="-28003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5pPr>
            <a:lvl6pPr marL="2743200" lvl="5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6pPr>
            <a:lvl7pPr marL="3200400" lvl="6" indent="-28003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7pPr>
            <a:lvl8pPr marL="3657600" lvl="7" indent="-280034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 sz="1800"/>
            </a:lvl8pPr>
            <a:lvl9pPr marL="4114800" lvl="8" indent="-280034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810"/>
              <a:buChar char="●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97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Char char="●"/>
              <a:defRPr sz="2400"/>
            </a:lvl1pPr>
            <a:lvl2pPr marL="914400" lvl="1" indent="-28575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2pPr>
            <a:lvl3pPr marL="1371600" lvl="2" indent="-31432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800"/>
            </a:lvl3pPr>
            <a:lvl4pPr marL="1828800" lvl="3" indent="-274319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600"/>
            </a:lvl5pPr>
            <a:lvl6pPr marL="2743200" lvl="5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6pPr>
            <a:lvl7pPr marL="3200400" lvl="6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7pPr>
            <a:lvl8pPr marL="3657600" lvl="7" indent="-27432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720"/>
              <a:buChar char="●"/>
              <a:defRPr sz="1600"/>
            </a:lvl8pPr>
            <a:lvl9pPr marL="4114800" lvl="8" indent="-27432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720"/>
              <a:buChar char="●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200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●"/>
              <a:defRPr sz="3200"/>
            </a:lvl1pPr>
            <a:lvl2pPr marL="914400" lvl="1" indent="-30861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Char char="●"/>
              <a:defRPr sz="2800"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2400"/>
            </a:lvl3pPr>
            <a:lvl4pPr marL="1828800" lvl="3" indent="-28575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2000"/>
            </a:lvl5pPr>
            <a:lvl6pPr marL="274320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6pPr>
            <a:lvl7pPr marL="320040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7pPr>
            <a:lvl8pPr marL="365760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/>
            </a:lvl8pPr>
            <a:lvl9pPr marL="411480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Char char="●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Char char="●"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 sz="2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  <a:defRPr sz="2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None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4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405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0"/>
              <a:buFont typeface="Noto Sans Symbols"/>
              <a:buChar char="●"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3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810"/>
              <a:buFont typeface="Noto Sans Symbols"/>
              <a:buChar char="●"/>
              <a:defRPr sz="1800"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860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860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ts val="9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-24120" y="2850840"/>
            <a:ext cx="9167760" cy="22921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7"/>
          <p:cNvSpPr txBox="1">
            <a:spLocks noGrp="1"/>
          </p:cNvSpPr>
          <p:nvPr>
            <p:ph type="title" idx="4294967295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C34A"/>
              </a:buClr>
              <a:buSzPts val="1260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8BC34A"/>
                </a:solidFill>
                <a:latin typeface="Arial"/>
                <a:ea typeface="Arial"/>
                <a:cs typeface="Arial"/>
                <a:sym typeface="Arial"/>
              </a:rPr>
              <a:t>Уеб разработка</a:t>
            </a:r>
            <a:endParaRPr sz="2800" b="1" i="0" u="none" strike="noStrike" cap="none">
              <a:solidFill>
                <a:srgbClr val="8BC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7"/>
          <p:cNvSpPr txBox="1">
            <a:spLocks noGrp="1"/>
          </p:cNvSpPr>
          <p:nvPr>
            <p:ph type="subTitle" idx="4294967295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</a:pPr>
            <a:r>
              <a:rPr lang="en-US" sz="2800" b="1">
                <a:solidFill>
                  <a:srgbClr val="FFFFFF"/>
                </a:solidFill>
              </a:rPr>
              <a:t>HTML/CSS summary</a:t>
            </a:r>
            <a:endParaRPr sz="2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40" y="497520"/>
            <a:ext cx="2980800" cy="12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/>
          <p:nvPr/>
        </p:nvSpPr>
        <p:spPr>
          <a:xfrm>
            <a:off x="-60840" y="4860360"/>
            <a:ext cx="9265321" cy="282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Уеб Разработка - 11.201</a:t>
            </a:r>
            <a:r>
              <a:rPr lang="en-US" b="1">
                <a:solidFill>
                  <a:srgbClr val="CCCCCC"/>
                </a:solidFill>
              </a:rPr>
              <a:t>8</a:t>
            </a:r>
            <a:r>
              <a:rPr lang="en-US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-US" b="1">
                <a:solidFill>
                  <a:srgbClr val="CCCCCC"/>
                </a:solidFill>
              </a:rPr>
              <a:t>6</a:t>
            </a:r>
            <a:endParaRPr sz="1400" b="1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2800" i="1" dirty="0" smtClean="0">
                <a:solidFill>
                  <a:srgbClr val="3F3F3F"/>
                </a:solidFill>
              </a:rPr>
              <a:t>&lt;</a:t>
            </a:r>
            <a:r>
              <a:rPr lang="en-US" sz="2800" i="1" dirty="0" err="1" smtClean="0">
                <a:solidFill>
                  <a:srgbClr val="3F3F3F"/>
                </a:solidFill>
              </a:rPr>
              <a:t>img</a:t>
            </a:r>
            <a:r>
              <a:rPr lang="en-US" sz="2800" i="1" dirty="0" smtClean="0">
                <a:solidFill>
                  <a:srgbClr val="3F3F3F"/>
                </a:solidFill>
              </a:rPr>
              <a:t> </a:t>
            </a:r>
            <a:r>
              <a:rPr lang="en-US" sz="2800" i="1" dirty="0" err="1" smtClean="0">
                <a:solidFill>
                  <a:srgbClr val="3F3F3F"/>
                </a:solidFill>
              </a:rPr>
              <a:t>src</a:t>
            </a:r>
            <a:r>
              <a:rPr lang="en-US" sz="2800" i="1" dirty="0" smtClean="0">
                <a:solidFill>
                  <a:srgbClr val="3F3F3F"/>
                </a:solidFill>
              </a:rPr>
              <a:t>=“” </a:t>
            </a:r>
            <a:r>
              <a:rPr lang="en-US" sz="2800" i="1" dirty="0" smtClean="0">
                <a:solidFill>
                  <a:srgbClr val="C00000"/>
                </a:solidFill>
              </a:rPr>
              <a:t>alt=“” width=“”</a:t>
            </a:r>
            <a:r>
              <a:rPr lang="en-US" sz="2800" i="1" dirty="0" smtClean="0">
                <a:solidFill>
                  <a:srgbClr val="3F3F3F"/>
                </a:solidFill>
              </a:rPr>
              <a:t>&gt;</a:t>
            </a: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lang="en-US" sz="2800" i="1" dirty="0" smtClean="0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/>
          <p:nvPr/>
        </p:nvSpPr>
        <p:spPr>
          <a:xfrm>
            <a:off x="722313" y="2427734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CSS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CSS - 1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36" name="Google Shape;236;p47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795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262626"/>
              </a:buClr>
              <a:buSzPts val="720"/>
              <a:buNone/>
            </a:pPr>
            <a:r>
              <a:rPr lang="en-US" sz="1600">
                <a:solidFill>
                  <a:srgbClr val="262626"/>
                </a:solidFill>
              </a:rPr>
              <a:t>Използвайте ЕДИН, общ за всички страници .css файл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0" y="-20538"/>
            <a:ext cx="9144000" cy="72008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</a:pPr>
            <a:r>
              <a:rPr lang="en-US" sz="2400" b="1">
                <a:solidFill>
                  <a:schemeClr val="lt1"/>
                </a:solidFill>
              </a:rPr>
              <a:t>	</a:t>
            </a:r>
            <a:r>
              <a:rPr lang="en-US" sz="2800" b="1">
                <a:solidFill>
                  <a:schemeClr val="lt1"/>
                </a:solidFill>
              </a:rPr>
              <a:t>Селектори - 2</a:t>
            </a:r>
            <a:r>
              <a:rPr lang="en-US" sz="2800"/>
              <a:t/>
            </a:r>
            <a:br>
              <a:rPr lang="en-US" sz="28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</a:t>
            </a:r>
            <a:br>
              <a:rPr lang="en-US" sz="1600"/>
            </a:br>
            <a:endParaRPr sz="1600"/>
          </a:p>
        </p:txBody>
      </p:sp>
      <p:sp>
        <p:nvSpPr>
          <p:cNvPr id="242" name="Google Shape;242;p48"/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09322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Задавайте цветовете с кодове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по възможност трицифрени - 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#ccc вместо #cccccc</a:t>
            </a:r>
            <a:endParaRPr sz="1600">
              <a:solidFill>
                <a:srgbClr val="262626"/>
              </a:solidFill>
            </a:endParaRPr>
          </a:p>
          <a:p>
            <a:pPr marL="1346399" lvl="0" indent="25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00">
              <a:solidFill>
                <a:srgbClr val="262626"/>
              </a:solidFill>
            </a:endParaRPr>
          </a:p>
          <a:p>
            <a:pPr marL="431999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</a:rPr>
              <a:t>	</a:t>
            </a:r>
            <a:endParaRPr sz="16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HTML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3F3F3F"/>
              </a:buClr>
              <a:buSzPts val="630"/>
              <a:buFont typeface="Noto Sans Symbols"/>
              <a:buChar char="●"/>
            </a:pPr>
            <a:r>
              <a:rPr lang="en-US">
                <a:solidFill>
                  <a:srgbClr val="3F3F3F"/>
                </a:solidFill>
              </a:rPr>
              <a:t>CSS</a:t>
            </a:r>
            <a:endParaRPr/>
          </a:p>
          <a:p>
            <a:pPr marL="1295999" marR="0" lvl="2" indent="-22132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283995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8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683568" y="2211710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HTML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2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Всеки HTML документ -</a:t>
            </a:r>
            <a:endParaRPr sz="1600" b="1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head - </a:t>
            </a:r>
            <a:r>
              <a:rPr lang="en-US" sz="1600">
                <a:solidFill>
                  <a:srgbClr val="3F3F3F"/>
                </a:solidFill>
              </a:rPr>
              <a:t>попълнен title</a:t>
            </a:r>
            <a:endParaRPr sz="1600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body - 	</a:t>
            </a:r>
            <a:endParaRPr sz="1600" b="1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	div class=wrapper/wrap </a:t>
            </a:r>
            <a:r>
              <a:rPr lang="en-US" sz="1600">
                <a:solidFill>
                  <a:srgbClr val="3F3F3F"/>
                </a:solidFill>
              </a:rPr>
              <a:t>в който са вложени</a:t>
            </a:r>
            <a:endParaRPr sz="1600">
              <a:solidFill>
                <a:srgbClr val="3F3F3F"/>
              </a:solidFill>
            </a:endParaRPr>
          </a:p>
          <a:p>
            <a:pPr marL="1479599" marR="0" lvl="0" indent="349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div class = header/header</a:t>
            </a:r>
            <a:endParaRPr sz="1600" b="1">
              <a:solidFill>
                <a:srgbClr val="3F3F3F"/>
              </a:solidFill>
            </a:endParaRPr>
          </a:p>
          <a:p>
            <a:pPr marL="107999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		div class = main/main</a:t>
            </a:r>
            <a:endParaRPr sz="1600" b="1">
              <a:solidFill>
                <a:srgbClr val="3F3F3F"/>
              </a:solidFill>
            </a:endParaRPr>
          </a:p>
          <a:p>
            <a:pPr marL="108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		div class = footer/footer</a:t>
            </a:r>
            <a:endParaRPr sz="1600" b="1">
              <a:solidFill>
                <a:srgbClr val="3F3F3F"/>
              </a:solidFill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0" y="0"/>
            <a:ext cx="9143640" cy="7639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0" y="30240"/>
            <a:ext cx="6805079" cy="703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- 1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Във всеки </a:t>
            </a:r>
            <a:r>
              <a:rPr lang="en-US" sz="1600" b="1">
                <a:solidFill>
                  <a:srgbClr val="3F3F3F"/>
                </a:solidFill>
              </a:rPr>
              <a:t>div class = header/header са вложени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h1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div class=nav/nav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1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- 2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h1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a eлемент съдържащ логото, водещ до началото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//&lt;a href=”начална страница”&gt; LOGO&lt;/a&gt;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Заглавието на сайта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	</a:t>
            </a:r>
            <a:endParaRPr sz="20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2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- 3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В div class=nav/nav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	ul</a:t>
            </a:r>
            <a:endParaRPr sz="1600">
              <a:solidFill>
                <a:srgbClr val="3F3F3F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li /няколко на брой/</a:t>
            </a:r>
            <a:endParaRPr sz="1600">
              <a:solidFill>
                <a:srgbClr val="3F3F3F"/>
              </a:solidFill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>
                <a:solidFill>
                  <a:srgbClr val="3F3F3F"/>
                </a:solidFill>
              </a:rPr>
              <a:t>a - водещ до страница в сайта	</a:t>
            </a:r>
            <a:endParaRPr sz="160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b="1">
                <a:solidFill>
                  <a:srgbClr val="3F3F3F"/>
                </a:solidFill>
              </a:rPr>
              <a:t>	</a:t>
            </a:r>
            <a:endParaRPr sz="1600" b="1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600" i="1">
                <a:solidFill>
                  <a:srgbClr val="3F3F3F"/>
                </a:solidFill>
              </a:rPr>
              <a:t>/В една страница може да имаме няколко навигации до едни и същи крайни точки в сайта, разположени на различни места/	</a:t>
            </a:r>
            <a:endParaRPr sz="2000" b="0" i="1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- 4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&lt;br&gt;</a:t>
            </a:r>
            <a:r>
              <a:rPr lang="en-US" sz="3600" i="1">
                <a:solidFill>
                  <a:srgbClr val="3F3F3F"/>
                </a:solidFill>
              </a:rPr>
              <a:t>	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body" idx="4294967295"/>
          </p:nvPr>
        </p:nvSpPr>
        <p:spPr>
          <a:xfrm>
            <a:off x="311760" y="1152360"/>
            <a:ext cx="83643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Не използвайте </a:t>
            </a:r>
            <a:endParaRPr sz="3600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3600">
                <a:solidFill>
                  <a:srgbClr val="3F3F3F"/>
                </a:solidFill>
              </a:rPr>
              <a:t>празни елементи</a:t>
            </a:r>
            <a:endParaRPr sz="3600" i="1">
              <a:solidFill>
                <a:srgbClr val="3F3F3F"/>
              </a:solidFill>
            </a:endParaRPr>
          </a:p>
          <a:p>
            <a:pPr marL="457200" marR="0" lvl="0" indent="45720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00FF"/>
              </a:buClr>
              <a:buSzPts val="720"/>
              <a:buFont typeface="Noto Sans Symbols"/>
              <a:buNone/>
            </a:pPr>
            <a:r>
              <a:rPr lang="en-US" sz="1800" i="1">
                <a:solidFill>
                  <a:srgbClr val="3F3F3F"/>
                </a:solidFill>
              </a:rPr>
              <a:t>за да си спестите употребата на коректните елементи или стилови правила</a:t>
            </a:r>
            <a:endParaRPr sz="1800" i="1">
              <a:solidFill>
                <a:srgbClr val="3F3F3F"/>
              </a:solidFill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0" y="0"/>
            <a:ext cx="9143658" cy="7639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0" y="30240"/>
            <a:ext cx="6805080" cy="703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HTML - 5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подразбиране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о подразбиране 1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По подразбиране 2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Презентация на цял екран (16:9)</PresentationFormat>
  <Paragraphs>60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6" baseType="lpstr">
      <vt:lpstr>По подразбиране</vt:lpstr>
      <vt:lpstr>По подразбиране 1</vt:lpstr>
      <vt:lpstr>По подразбиране 2</vt:lpstr>
      <vt:lpstr>Уеб разработка</vt:lpstr>
      <vt:lpstr>Презентация на PowerPoint</vt:lpstr>
      <vt:lpstr>HTML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 CSS - 1          </vt:lpstr>
      <vt:lpstr> Селектори - 2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разработка</dc:title>
  <dc:creator>Milena</dc:creator>
  <cp:lastModifiedBy>Ariel</cp:lastModifiedBy>
  <cp:revision>2</cp:revision>
  <dcterms:modified xsi:type="dcterms:W3CDTF">2018-11-21T14:19:52Z</dcterms:modified>
</cp:coreProperties>
</file>