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701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bg-BG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472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3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04555c44_0_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904555c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04555c44_0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1904555c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04555c44_0_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904555c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04555c44_0_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904555c4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4319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432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4319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432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8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  <a:defRPr sz="16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4319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432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4319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432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432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Font typeface="Noto Sans Symbols"/>
              <a:buNone/>
              <a:defRPr sz="14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Noto Sans Symbols"/>
              <a:buNone/>
              <a:defRPr sz="20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52" name="Google Shape;152;p34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86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Font typeface="Noto Sans Symbols"/>
              <a:buChar char="●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16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Font typeface="Noto Sans Symbols"/>
              <a:buChar char="●"/>
              <a:defRPr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14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sz="1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9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izr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de.google.com/p/html5shiv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intro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wca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ave.webaim.org/" TargetMode="External"/><Relationship Id="rId4" Type="http://schemas.openxmlformats.org/officeDocument/2006/relationships/hyperlink" Target="http://www.section508.gov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orm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294967295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Font typeface="Noto Sans Symbols"/>
              <a:buNone/>
            </a:pPr>
            <a:r>
              <a:rPr lang="bg-BG" sz="2800" b="1" i="0" u="none" strike="noStrike" cap="non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sz="2800" b="1" i="0" u="none" strike="noStrike" cap="non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subTitle" idx="4294967295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oto Sans Symbols"/>
              <a:buNone/>
            </a:pPr>
            <a:r>
              <a:rPr lang="bg-BG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форми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0" cy="282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rial"/>
              <a:buNone/>
            </a:pPr>
            <a:r>
              <a:rPr lang="bg-BG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ВРАЦА СОФТУЕР ОБЩЕСТВО - КУРС Уеб Разработка - 11.201</a:t>
            </a:r>
            <a:r>
              <a:rPr lang="bg-BG" b="1">
                <a:solidFill>
                  <a:srgbClr val="CCCCCC"/>
                </a:solidFill>
              </a:rPr>
              <a:t>8</a:t>
            </a:r>
            <a:r>
              <a:rPr lang="bg-BG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bg-BG" b="1">
                <a:solidFill>
                  <a:srgbClr val="CCCCCC"/>
                </a:solidFill>
              </a:rPr>
              <a:t>6</a:t>
            </a:r>
            <a:endParaRPr sz="1400" b="1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/>
        </p:nvSpPr>
        <p:spPr>
          <a:xfrm>
            <a:off x="722313" y="2046734"/>
            <a:ext cx="77724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Елементи на формата - 2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Checkboxes и radio buttons</a:t>
            </a: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311937" y="915566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Checkboxes </a:t>
            </a:r>
            <a:endParaRPr/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●"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Radio buttons – могат да бъдат групирани, само единия от тях може да бъде избран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3602" y="843558"/>
            <a:ext cx="2276793" cy="6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913" y="1275606"/>
            <a:ext cx="7840169" cy="166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9930" y="3795886"/>
            <a:ext cx="2162477" cy="42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469" y="3723878"/>
            <a:ext cx="5487166" cy="131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Dropdown меню и hidden полета</a:t>
            </a: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Невидими за потребителя. Използват се от JavaScript и server-side кода.</a:t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915566"/>
            <a:ext cx="6614641" cy="180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5239" y="2067694"/>
            <a:ext cx="2286319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244" y="3287064"/>
            <a:ext cx="5315692" cy="62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>
            <a:spLocks noGrp="1"/>
          </p:cNvSpPr>
          <p:nvPr>
            <p:ph type="title"/>
          </p:nvPr>
        </p:nvSpPr>
        <p:spPr>
          <a:xfrm>
            <a:off x="722313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022" y="1995686"/>
            <a:ext cx="3284790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Label</a:t>
            </a: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– използват се за свързване на обяснителен текст със съответното поле на формата чрез id на форменото поле. Кликването в областта на label фокусира курсора върху асоциираното поле и сheckbox-полетата и радио-бутоните се селектират.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2355726"/>
            <a:ext cx="7411484" cy="18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>
            <a:spLocks noGrp="1"/>
          </p:cNvSpPr>
          <p:nvPr>
            <p:ph type="title"/>
          </p:nvPr>
        </p:nvSpPr>
        <p:spPr>
          <a:xfrm>
            <a:off x="722313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952" y="1563638"/>
            <a:ext cx="4762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477E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>
            <a:spLocks noGrp="1"/>
          </p:cNvSpPr>
          <p:nvPr>
            <p:ph type="body" idx="1"/>
          </p:nvPr>
        </p:nvSpPr>
        <p:spPr>
          <a:xfrm>
            <a:off x="722313" y="120359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да използваме HTML елементите правилно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824" y="2801466"/>
            <a:ext cx="26574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92088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HTML елементите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-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Винаги използвайте &lt;h1&gt;….&lt;h6&gt; когато искате да подчертаете, че съдържанието в таговете е от особено значение – от 1 до 6 по степен на важност.</a:t>
            </a:r>
            <a:endParaRPr/>
          </a:p>
          <a:p>
            <a:pPr marL="432000" marR="0" lvl="0" indent="-3304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-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Strong &lt;strong&gt; vs. Bold &lt;b&gt;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&lt;b&gt; - не означава нищо, докато &lt;strong&gt; подчертава важността на съдържанието;</a:t>
            </a:r>
            <a:endParaRPr/>
          </a:p>
          <a:p>
            <a:pPr marL="432000" marR="0" lvl="0" indent="-3304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-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Emphasis &lt;em&gt; vs. Italic &lt;i&gt; - аналогично на предишния случай;</a:t>
            </a:r>
            <a:endParaRPr/>
          </a:p>
          <a:p>
            <a:pPr marL="432000" marR="0" lvl="0" indent="-3304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-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Какво правим със старите браузъри</a:t>
            </a: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например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Използвайте </a:t>
            </a:r>
            <a:r>
              <a:rPr lang="bg-BG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Modernizr</a:t>
            </a:r>
            <a:r>
              <a:rPr lang="bg-BG" sz="1400" b="0" i="0" u="none" strike="noStrike" cap="none">
                <a:solidFill>
                  <a:srgbClr val="4A6B8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bg-BG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HTML5shiv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>
            <a:spLocks noGrp="1"/>
          </p:cNvSpPr>
          <p:nvPr>
            <p:ph type="title"/>
          </p:nvPr>
        </p:nvSpPr>
        <p:spPr>
          <a:xfrm>
            <a:off x="722313" y="2499742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6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722313" y="1470783"/>
            <a:ext cx="7772400" cy="102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HTML5 и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>
            <a:spLocks noGrp="1"/>
          </p:cNvSpPr>
          <p:nvPr>
            <p:ph type="title"/>
          </p:nvPr>
        </p:nvSpPr>
        <p:spPr>
          <a:xfrm>
            <a:off x="722313" y="2499742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5"/>
          <p:cNvSpPr txBox="1">
            <a:spLocks noGrp="1"/>
          </p:cNvSpPr>
          <p:nvPr>
            <p:ph type="body" idx="1"/>
          </p:nvPr>
        </p:nvSpPr>
        <p:spPr>
          <a:xfrm>
            <a:off x="722313" y="1419622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HTML5 и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 txBox="1"/>
          <p:nvPr/>
        </p:nvSpPr>
        <p:spPr>
          <a:xfrm>
            <a:off x="-35496" y="0"/>
            <a:ext cx="9144000" cy="830646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HTML И HTML5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714500"/>
            <a:ext cx="4129812" cy="29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5"/>
          <p:cNvSpPr/>
          <p:nvPr/>
        </p:nvSpPr>
        <p:spPr>
          <a:xfrm>
            <a:off x="611560" y="106816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Основните части на уеб страницата </a:t>
            </a:r>
            <a:endParaRPr/>
          </a:p>
          <a:p>
            <a:pPr marL="0" marR="0" lvl="0" indent="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5"/>
          <p:cNvSpPr txBox="1"/>
          <p:nvPr/>
        </p:nvSpPr>
        <p:spPr>
          <a:xfrm>
            <a:off x="5364087" y="1152525"/>
            <a:ext cx="34671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90% от сайтовете имат следната структура</a:t>
            </a: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Navigation /може да е включено в header/</a:t>
            </a:r>
            <a:endParaRPr/>
          </a:p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 content</a:t>
            </a:r>
            <a:endParaRPr/>
          </a:p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Sidebar/aside element</a:t>
            </a:r>
            <a:endParaRPr/>
          </a:p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Форма – предназначение, полета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Input type = text 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Input type = Checkbox/Radio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Select Fields</a:t>
            </a:r>
            <a:endParaRPr/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Hidden Fields</a:t>
            </a:r>
            <a:endParaRPr/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Как да използваме HTML елементите правилно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>
            <a:spLocks noGrp="1"/>
          </p:cNvSpPr>
          <p:nvPr>
            <p:ph type="title"/>
          </p:nvPr>
        </p:nvSpPr>
        <p:spPr>
          <a:xfrm>
            <a:off x="722313" y="2499742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6"/>
          <p:cNvSpPr txBox="1">
            <a:spLocks noGrp="1"/>
          </p:cNvSpPr>
          <p:nvPr>
            <p:ph type="body" idx="1"/>
          </p:nvPr>
        </p:nvSpPr>
        <p:spPr>
          <a:xfrm>
            <a:off x="722313" y="1419622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HTML5 и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6"/>
          <p:cNvSpPr txBox="1"/>
          <p:nvPr/>
        </p:nvSpPr>
        <p:spPr>
          <a:xfrm>
            <a:off x="-35496" y="0"/>
            <a:ext cx="9144000" cy="830646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HTML И HTML5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311150" y="1603722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43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-"/>
            </a:pPr>
            <a:r>
              <a:rPr lang="bg-BG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 навлизането на html5 – навлиза и идеята за семантичния уеб или как да направим съдържанието на уеб-страниците разбираемо за машините.</a:t>
            </a:r>
            <a:endParaRPr/>
          </a:p>
          <a:p>
            <a:pPr marL="0" marR="0" lvl="0" indent="-43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-"/>
            </a:pPr>
            <a:r>
              <a:rPr lang="bg-BG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HTML5 въвежда нови, семантични тагове</a:t>
            </a:r>
            <a:endParaRPr/>
          </a:p>
          <a:p>
            <a:pPr marL="0" marR="0" lvl="0" indent="-43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-"/>
            </a:pPr>
            <a:r>
              <a:rPr lang="bg-BG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По-ясни за машините</a:t>
            </a:r>
            <a:endParaRPr/>
          </a:p>
          <a:p>
            <a:pPr marL="0" marR="0" lvl="0" indent="-43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-"/>
            </a:pPr>
            <a:r>
              <a:rPr lang="bg-BG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Не се поддържа от по-старите браузъри IE9 – назад</a:t>
            </a:r>
            <a:endParaRPr/>
          </a:p>
          <a:p>
            <a:pPr marL="0" marR="0" lvl="0" indent="-431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-"/>
            </a:pPr>
            <a:r>
              <a:rPr lang="bg-BG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Подробности за HTML5</a:t>
            </a:r>
            <a:endParaRPr b="0" i="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Font typeface="Noto Sans Symbols"/>
              <a:buNone/>
            </a:pPr>
            <a:endParaRPr sz="1200" b="0" i="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720"/>
              <a:buFont typeface="Noto Sans Symbols"/>
              <a:buNone/>
            </a:pPr>
            <a:endParaRPr sz="1600" b="0" i="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4646613" y="1152524"/>
            <a:ext cx="4184650" cy="365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HTML 			HTML5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&lt;div id=“header”&gt;		&lt;header&gt;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&lt;div id=“nav”&gt;		&lt;nav&gt;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&lt;div id=“main”&gt;		&lt;main&gt;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/за разлика от другите – само един &lt;main&gt; в страницата. Осн. съдържание също е разпределено на секции и подсекции в зависимост от смисъла и значението му./</a:t>
            </a:r>
            <a:endParaRPr sz="1600" b="0" i="0" u="none" strike="noStrik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&lt;div id=“footer”&gt;		&lt;footer&gt;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 b="0" i="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&lt;div id=“aside”&gt;		&lt;aside&gt;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CC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>
            <a:spLocks noGrp="1"/>
          </p:cNvSpPr>
          <p:nvPr>
            <p:ph type="body" idx="1"/>
          </p:nvPr>
        </p:nvSpPr>
        <p:spPr>
          <a:xfrm>
            <a:off x="755576" y="1563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Достъпност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*само за информация</a:t>
            </a:r>
            <a:endParaRPr sz="24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9208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Достъпност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Изграждайте уеб съдържанието, имайки предвид и хората със специфични нужди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Незрящи – включвайте текстовите еквиваленти на изображенията, използвайте label-и във формите;</a:t>
            </a:r>
            <a:endParaRPr/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Далтонисти – не подчинявайте информативността  на съдържанието само на цветовете;</a:t>
            </a:r>
            <a:endParaRPr/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Хора с недобро зрение – избягвайте дребния шрифт;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Епилептици – избягвайте трептящо съдържание – над 3Hz;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Хора с физически недъзи – избягвайте функционалност, зависеща единствено на мишката или клавиатурата;</a:t>
            </a:r>
            <a:endParaRPr/>
          </a:p>
          <a:p>
            <a:pPr marL="540000" marR="0" lvl="1" indent="-6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 някои държави изискванията по отношение на достъпност </a:t>
            </a:r>
            <a:r>
              <a:rPr lang="bg-BG">
                <a:solidFill>
                  <a:srgbClr val="3F3F3F"/>
                </a:solidFill>
              </a:rPr>
              <a:t>с</a:t>
            </a:r>
            <a:r>
              <a:rPr lang="bg-BG"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а задължителни.</a:t>
            </a:r>
            <a:endParaRPr/>
          </a:p>
          <a:p>
            <a:pPr marL="540000" marR="0" lvl="1" indent="-6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C1477E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rgbClr val="C1477E"/>
                </a:solidFill>
                <a:latin typeface="Arial"/>
                <a:ea typeface="Arial"/>
                <a:cs typeface="Arial"/>
                <a:sym typeface="Arial"/>
              </a:rPr>
              <a:t>“Everyone gets visited by a very important blind user, named Google”</a:t>
            </a:r>
            <a:endParaRPr sz="2000" b="0" i="0" u="none" strike="noStrike" cap="none">
              <a:solidFill>
                <a:srgbClr val="C147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0000" marR="0" lvl="1" indent="-6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9208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Достъпност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0000" marR="0" lvl="1" indent="-6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477E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rgbClr val="C1477E"/>
                </a:solidFill>
                <a:latin typeface="Arial"/>
                <a:ea typeface="Arial"/>
                <a:cs typeface="Arial"/>
                <a:sym typeface="Arial"/>
              </a:rPr>
              <a:t>“Everyone gets visited by a very important blind user, named Google”</a:t>
            </a:r>
            <a:endParaRPr/>
          </a:p>
          <a:p>
            <a:pPr marL="540000" marR="0" lvl="1" indent="-6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Стандарти за достъпност</a:t>
            </a:r>
            <a:endParaRPr/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Content Accessibility Guidelines (WCAG) - </a:t>
            </a:r>
            <a:r>
              <a:rPr lang="bg-BG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http://www.w3.org/WAI/intro/wcag</a:t>
            </a: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864000" marR="0" lvl="1" indent="-330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508 - </a:t>
            </a:r>
            <a:r>
              <a:rPr lang="bg-BG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http://www.section508.gov</a:t>
            </a: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32000" marR="0" lvl="0" indent="-3304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Инструменти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WAVE - </a:t>
            </a:r>
            <a:r>
              <a:rPr lang="bg-BG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http://wave.webaim.org/</a:t>
            </a:r>
            <a:r>
              <a:rPr lang="bg-BG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540000" marR="0" lvl="1" indent="-65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0000" marR="0" lvl="1" indent="-65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903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>
            <a:spLocks noGrp="1"/>
          </p:cNvSpPr>
          <p:nvPr>
            <p:ph type="body" idx="1"/>
          </p:nvPr>
        </p:nvSpPr>
        <p:spPr>
          <a:xfrm>
            <a:off x="755576" y="1563638"/>
            <a:ext cx="77724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>
                <a:solidFill>
                  <a:schemeClr val="lt1"/>
                </a:solidFill>
              </a:rPr>
              <a:t>Обобщение</a:t>
            </a:r>
            <a:endParaRPr sz="24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9200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bg-BG" sz="3600" b="1">
                <a:solidFill>
                  <a:schemeClr val="lt1"/>
                </a:solidFill>
              </a:rPr>
              <a:t>Обобщение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-"/>
            </a:pPr>
            <a:r>
              <a:rPr lang="bg-BG" sz="2000">
                <a:solidFill>
                  <a:srgbClr val="262626"/>
                </a:solidFill>
              </a:rPr>
              <a:t>Формите са основния начин за събиране на данни от потребителите</a:t>
            </a:r>
            <a:endParaRPr sz="2000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1417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lang="bg-BG" sz="1600">
                <a:solidFill>
                  <a:srgbClr val="434343"/>
                </a:solidFill>
              </a:rPr>
              <a:t>&lt;form&gt; &lt;/form&gt;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spcBef>
                <a:spcPts val="1417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bg-BG" sz="1600">
                <a:solidFill>
                  <a:srgbClr val="434343"/>
                </a:solidFill>
              </a:rPr>
              <a:t>&lt;input type=”....”&gt;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spcBef>
                <a:spcPts val="1417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bg-BG" sz="1600">
                <a:solidFill>
                  <a:srgbClr val="434343"/>
                </a:solidFill>
              </a:rPr>
              <a:t>type - text, password, radio, checkbox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spcBef>
                <a:spcPts val="1417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bg-BG" sz="1600">
                <a:solidFill>
                  <a:srgbClr val="434343"/>
                </a:solidFill>
              </a:rPr>
              <a:t>&lt;textarea&gt;</a:t>
            </a:r>
            <a:endParaRPr sz="1600">
              <a:solidFill>
                <a:srgbClr val="434343"/>
              </a:solidFill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Clr>
                <a:srgbClr val="7030A0"/>
              </a:buClr>
              <a:buSzPts val="3600"/>
              <a:buChar char="-"/>
            </a:pPr>
            <a:r>
              <a:rPr lang="bg-BG" sz="3600">
                <a:solidFill>
                  <a:srgbClr val="7030A0"/>
                </a:solidFill>
              </a:rPr>
              <a:t>&lt;input type=”submit”&gt;</a:t>
            </a:r>
            <a:endParaRPr sz="3600">
              <a:solidFill>
                <a:srgbClr val="7030A0"/>
              </a:solidFill>
            </a:endParaRPr>
          </a:p>
          <a:p>
            <a:pPr marL="540000" marR="0" lvl="1" indent="-6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600">
              <a:solidFill>
                <a:srgbClr val="595959"/>
              </a:solidFill>
            </a:endParaRPr>
          </a:p>
          <a:p>
            <a:pPr marL="540000" marR="0" lvl="1" indent="-6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7999" marR="0" lvl="0" indent="-63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2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9200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bg-BG" sz="3600" b="1">
                <a:solidFill>
                  <a:schemeClr val="lt1"/>
                </a:solidFill>
              </a:rPr>
              <a:t>Обобщение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417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bg-BG" sz="1600">
                <a:solidFill>
                  <a:srgbClr val="434343"/>
                </a:solidFill>
              </a:rPr>
              <a:t>&lt;input type=”....”  name=”...”  value=”....”&gt;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spcBef>
                <a:spcPts val="1417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bg-BG" sz="1600">
                <a:solidFill>
                  <a:srgbClr val="434343"/>
                </a:solidFill>
              </a:rPr>
              <a:t>&lt;select name=”...”&gt; </a:t>
            </a:r>
            <a:endParaRPr sz="1600">
              <a:solidFill>
                <a:srgbClr val="434343"/>
              </a:solidFill>
            </a:endParaRPr>
          </a:p>
          <a:p>
            <a:pPr marL="914400" lvl="1" indent="-330200" algn="l" rtl="0">
              <a:spcBef>
                <a:spcPts val="1417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bg-BG" sz="1600">
                <a:solidFill>
                  <a:srgbClr val="434343"/>
                </a:solidFill>
              </a:rPr>
              <a:t>&lt; option value=”....”&gt;</a:t>
            </a:r>
            <a:endParaRPr sz="1600">
              <a:solidFill>
                <a:srgbClr val="434343"/>
              </a:solidFill>
            </a:endParaRPr>
          </a:p>
          <a:p>
            <a:pPr marL="107999" marR="0" lvl="0" indent="-63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bg-BG" sz="1600">
                <a:solidFill>
                  <a:srgbClr val="595959"/>
                </a:solidFill>
              </a:rPr>
              <a:t>- &lt;label for=”...”&gt; /съответно id в полето/</a:t>
            </a:r>
            <a:endParaRPr sz="1600">
              <a:solidFill>
                <a:srgbClr val="595959"/>
              </a:solidFill>
            </a:endParaRPr>
          </a:p>
          <a:p>
            <a:pPr marL="107999" marR="0" lvl="0" indent="-639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sz="1600">
              <a:solidFill>
                <a:srgbClr val="595959"/>
              </a:solidFill>
            </a:endParaRPr>
          </a:p>
          <a:p>
            <a:pPr marL="431999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9200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bg-BG" sz="3600" b="1">
                <a:solidFill>
                  <a:schemeClr val="lt1"/>
                </a:solidFill>
              </a:rPr>
              <a:t>Обобщение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lvl="0" indent="-6399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bg-BG" sz="1600">
                <a:solidFill>
                  <a:srgbClr val="3F3F3F"/>
                </a:solidFill>
              </a:rPr>
              <a:t>90% от сайтовете имат структура</a:t>
            </a:r>
            <a:endParaRPr sz="1600">
              <a:solidFill>
                <a:srgbClr val="3F3F3F"/>
              </a:solidFill>
            </a:endParaRPr>
          </a:p>
          <a:p>
            <a:pPr marL="107999" lvl="0" indent="-63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>
                <a:solidFill>
                  <a:srgbClr val="3F3F3F"/>
                </a:solidFill>
              </a:rPr>
              <a:t>Header</a:t>
            </a: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>
                <a:solidFill>
                  <a:srgbClr val="3F3F3F"/>
                </a:solidFill>
              </a:rPr>
              <a:t>Navigation /може да е включено в header/</a:t>
            </a: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>
                <a:solidFill>
                  <a:srgbClr val="3F3F3F"/>
                </a:solidFill>
              </a:rPr>
              <a:t>Main content</a:t>
            </a: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>
                <a:solidFill>
                  <a:srgbClr val="3F3F3F"/>
                </a:solidFill>
              </a:rPr>
              <a:t>Sidebar/aside element</a:t>
            </a: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-"/>
            </a:pPr>
            <a:r>
              <a:rPr lang="bg-BG" sz="1600">
                <a:solidFill>
                  <a:srgbClr val="3F3F3F"/>
                </a:solidFill>
              </a:rPr>
              <a:t>Footer</a:t>
            </a: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>
                <a:solidFill>
                  <a:srgbClr val="3F3F3F"/>
                </a:solidFill>
              </a:rPr>
              <a:t>Структурата е описана с div-ове със сответни id-та или с HTML5 тагове.</a:t>
            </a:r>
            <a:endParaRPr sz="1600">
              <a:solidFill>
                <a:srgbClr val="3F3F3F"/>
              </a:solidFill>
            </a:endParaRPr>
          </a:p>
          <a:p>
            <a:pPr marL="431999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215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>
            <a:spLocks noGrp="1"/>
          </p:cNvSpPr>
          <p:nvPr>
            <p:ph type="title"/>
          </p:nvPr>
        </p:nvSpPr>
        <p:spPr>
          <a:xfrm>
            <a:off x="722313" y="2046734"/>
            <a:ext cx="77724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lang="bg-BG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bg-BG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Формите са основния начин за събиране на данни от потребителите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Noto Sans Symbols"/>
              <a:buChar char="-"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Имат текстови полета, където потребителите въвеждат данни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Noto Sans Symbols"/>
              <a:buChar char="-"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Менюта, от които избират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Noto Sans Symbols"/>
              <a:buChar char="-"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Радио бутони и checkboxes, от които потребителя да избира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Noto Sans Symbols"/>
              <a:buChar char="-"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Бутони за взаимодействие – 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Noto Sans Symbols"/>
              <a:buChar char="-"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"Register", "Login", "Search„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Прозореца на Google e форма, 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bg-BG"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която потребителят попълва.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 форми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76" y="2809427"/>
            <a:ext cx="4304783" cy="198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/>
        </p:nvSpPr>
        <p:spPr>
          <a:xfrm>
            <a:off x="722313" y="2139702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Основни елементи на формата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2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Елементи на формата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marR="0" lvl="0" indent="-6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Допълнителни ресурси </a:t>
            </a:r>
            <a:r>
              <a:rPr lang="bg-BG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http://www.w3schools.com/html/html_forms.asp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Създаваме форма /блоков елемент/ чрез   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7030A0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&lt;form&gt; &lt;/form&gt;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7030A0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method = post/get – </a:t>
            </a: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как ще 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бъде изпратена формата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7030A0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action = “път към файл”, </a:t>
            </a: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 който 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ще бъдат обработени данните, </a:t>
            </a:r>
            <a:endParaRPr/>
          </a:p>
          <a:p>
            <a:pPr marL="108000" marR="0" lvl="0" indent="-63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Font typeface="Noto Sans Symbols"/>
              <a:buNone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събрани чрез формата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6687" y="2139702"/>
            <a:ext cx="5255176" cy="285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Елементи на формата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-"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Поле за въвеждане на текст – 1 ред</a:t>
            </a:r>
            <a:endParaRPr/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-"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Поле за въвеждане на много р</a:t>
            </a:r>
            <a:r>
              <a:rPr lang="bg-BG" sz="1600">
                <a:solidFill>
                  <a:srgbClr val="3F3F3F"/>
                </a:solidFill>
              </a:rPr>
              <a:t>е</a:t>
            </a: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дове от текст</a:t>
            </a:r>
            <a:endParaRPr/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-"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Поле за въвеждане на пароли</a:t>
            </a:r>
            <a:endParaRPr/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1686" y="763920"/>
            <a:ext cx="2129641" cy="72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1498" y="2427734"/>
            <a:ext cx="1867161" cy="67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0112" y="3779915"/>
            <a:ext cx="1552792" cy="40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5472" y="1640643"/>
            <a:ext cx="8392696" cy="64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472" y="3104103"/>
            <a:ext cx="7678222" cy="43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5536" y="4284253"/>
            <a:ext cx="5048955" cy="44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Елементи на формата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"/>
              <a:buFont typeface="Noto Sans Symbols"/>
              <a:buChar char="-"/>
            </a:pPr>
            <a:r>
              <a:rPr lang="bg-BG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Submit бутона – най-важната част от формата. Натискаме го за да изпратим данните попълнени във формата за обработка.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-"/>
            </a:pPr>
            <a: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placeholder = “value” – изчезва при поставяне на курсора в полето. Не се поддържа в по-старите браузъри</a:t>
            </a:r>
            <a:br>
              <a:rPr lang="bg-BG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467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587" y="2152591"/>
            <a:ext cx="4715533" cy="83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200" y="1749999"/>
            <a:ext cx="1506538" cy="82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1408" y="4083918"/>
            <a:ext cx="1781424" cy="76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/>
        </p:nvSpPr>
        <p:spPr>
          <a:xfrm>
            <a:off x="722313" y="1923678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Демо + задачи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056" y="1923678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Презентация на цял екран (16:9)</PresentationFormat>
  <Paragraphs>156</Paragraphs>
  <Slides>27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0" baseType="lpstr">
      <vt:lpstr>По подразбиране</vt:lpstr>
      <vt:lpstr>По подразбиране 1</vt:lpstr>
      <vt:lpstr>По подразбиране 2</vt:lpstr>
      <vt:lpstr>Уеб разработка</vt:lpstr>
      <vt:lpstr>Презентация на PowerPoint</vt:lpstr>
      <vt:lpstr>HTML ФОРМИ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Checkboxes и radio buttons           </vt:lpstr>
      <vt:lpstr> Dropdown меню и hidden полета             Невидими за потребителя. Използват се от JavaScript и server-side кода.         </vt:lpstr>
      <vt:lpstr>ЗАДАЧИ</vt:lpstr>
      <vt:lpstr> Label            </vt:lpstr>
      <vt:lpstr>ЗАДАЧИ</vt:lpstr>
      <vt:lpstr>Презентация на PowerPoint</vt:lpstr>
      <vt:lpstr> HTML елементите</vt:lpstr>
      <vt:lpstr>html</vt:lpstr>
      <vt:lpstr>HTML</vt:lpstr>
      <vt:lpstr>HTML</vt:lpstr>
      <vt:lpstr>Презентация на PowerPoint</vt:lpstr>
      <vt:lpstr> Достъпност</vt:lpstr>
      <vt:lpstr> Достъпност</vt:lpstr>
      <vt:lpstr>Презентация на PowerPoint</vt:lpstr>
      <vt:lpstr> Обобщение</vt:lpstr>
      <vt:lpstr> Обобщение</vt:lpstr>
      <vt:lpstr> Обобщение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разработка</dc:title>
  <dc:creator>Milena</dc:creator>
  <cp:lastModifiedBy>Ariel</cp:lastModifiedBy>
  <cp:revision>1</cp:revision>
  <dcterms:modified xsi:type="dcterms:W3CDTF">2018-11-17T12:20:50Z</dcterms:modified>
</cp:coreProperties>
</file>