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4444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4e16a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84e16a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4e16a7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84e16a7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0399a9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90399a9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e16a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84e16a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4e16a72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84e16a72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table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we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raw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tbody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tfoo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yncopate"/>
              <a:buNone/>
            </a:pPr>
            <a:r>
              <a:rPr lang="bg-BG" sz="3000" b="1" i="0" u="none" strike="noStrike" cap="none">
                <a:solidFill>
                  <a:srgbClr val="8BC34A"/>
                </a:solidFill>
              </a:rPr>
              <a:t>Уеб разработка</a:t>
            </a:r>
            <a:endParaRPr sz="3000" b="1" i="0" u="none" strike="noStrike" cap="none">
              <a:solidFill>
                <a:srgbClr val="8BC34A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таблици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lang="bg-BG" b="1">
                <a:solidFill>
                  <a:srgbClr val="CCCCCC"/>
                </a:solidFill>
              </a:rPr>
              <a:t>8</a:t>
            </a: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bg-BG" b="1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table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thead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	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th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Month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/th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  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th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Savings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/th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/thead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tbody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January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$100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 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February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  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$80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/tbody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/table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>
                <a:solidFill>
                  <a:srgbClr val="FFFFFF"/>
                </a:solidFill>
              </a:rPr>
              <a:t>Допълнителни елементи в таблицата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 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table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thead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...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/thead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tbody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...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/tbody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tfoot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  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Sum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   	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$180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/td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 	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/tr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	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/tfoot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endParaRPr sz="1100">
              <a:solidFill>
                <a:srgbClr val="0000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 </a:t>
            </a:r>
            <a:r>
              <a:rPr lang="bg-BG" sz="1100">
                <a:solidFill>
                  <a:srgbClr val="0000CD"/>
                </a:solidFill>
              </a:rPr>
              <a:t>&lt;</a:t>
            </a:r>
            <a:r>
              <a:rPr lang="bg-BG" sz="1100">
                <a:solidFill>
                  <a:srgbClr val="A52A2A"/>
                </a:solidFill>
              </a:rPr>
              <a:t>/table</a:t>
            </a:r>
            <a:r>
              <a:rPr lang="bg-BG" sz="1100">
                <a:solidFill>
                  <a:srgbClr val="0000CD"/>
                </a:solidFill>
              </a:rPr>
              <a:t>&gt;</a:t>
            </a:r>
            <a:r>
              <a:rPr lang="bg-BG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 b="1">
                <a:solidFill>
                  <a:schemeClr val="dk1"/>
                </a:solidFill>
              </a:rPr>
              <a:t>! </a:t>
            </a:r>
            <a:r>
              <a:rPr lang="bg-BG" sz="1100">
                <a:solidFill>
                  <a:schemeClr val="dk1"/>
                </a:solidFill>
              </a:rPr>
              <a:t>&lt;thead&gt; </a:t>
            </a:r>
            <a:r>
              <a:rPr lang="bg-BG" sz="1100" b="1" u="sng">
                <a:solidFill>
                  <a:schemeClr val="accent3"/>
                </a:solidFill>
              </a:rPr>
              <a:t>ТРЯБВА ДА СЪДЪРЖА ПОНЕ ЕДИН ВЛОЖЕН &lt;tr&gt;</a:t>
            </a:r>
            <a:r>
              <a:rPr lang="bg-BG" sz="1100">
                <a:solidFill>
                  <a:schemeClr val="dk1"/>
                </a:solidFill>
              </a:rPr>
              <a:t> ЕЛЕМЕНТ.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 b="1">
                <a:solidFill>
                  <a:schemeClr val="dk1"/>
                </a:solidFill>
              </a:rPr>
              <a:t>!</a:t>
            </a:r>
            <a:r>
              <a:rPr lang="bg-BG" sz="1100">
                <a:solidFill>
                  <a:schemeClr val="dk1"/>
                </a:solidFill>
              </a:rPr>
              <a:t> &lt;thead&gt;, &lt;tbody&gt;, &lt;tfoot&gt; </a:t>
            </a:r>
            <a:r>
              <a:rPr lang="bg-BG" sz="1100" b="1" u="sng">
                <a:solidFill>
                  <a:schemeClr val="accent3"/>
                </a:solidFill>
              </a:rPr>
              <a:t>НЕ ОКАЗВАТ ВЛИЯНИЕ НА НАЧИНА, ПО КОЙТО ИЗГЛЕЖДА ТАБЛИЦАТА.</a:t>
            </a:r>
            <a:r>
              <a:rPr lang="bg-BG" sz="1100">
                <a:solidFill>
                  <a:schemeClr val="dk1"/>
                </a:solidFill>
              </a:rPr>
              <a:t> Могат да бъдат използвани впоследствие за стилизиране на отделните части на таблицата.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>
                <a:solidFill>
                  <a:srgbClr val="FFFFFF"/>
                </a:solidFill>
              </a:rPr>
              <a:t>Допълнителни елементи в таблицата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459550" y="1187111"/>
            <a:ext cx="7928874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bg-BG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НЕ ИЗПОЛЗВАЙТЕ ТАБЛИЦИ ЗА ДА ПОДРЕЖДАТЕ СЪДЪРЖАНИЕ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bg-BG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!!!!!!!!!!!!!!!!!!!!!!!!!!!!!!!! </a:t>
            </a:r>
            <a:endParaRPr sz="3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Съдържанието няма да се индексира  - 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паяците прескачат таблиците.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За тази цел сe използва CSS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със съответните стилове да позициониране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3556" y="2254173"/>
            <a:ext cx="3687579" cy="288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/>
              <a:t>Основни тагове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/>
              <a:t>	table, tr, td /thead, tbody, tfoot, th/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/>
              <a:t>атрибути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/>
              <a:t>	colspan, rowspan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/>
              <a:t>Не се използват таблици за позициониране на HTML елементите -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/>
              <a:t>	не се индексира съдържанието им.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>
                <a:solidFill>
                  <a:srgbClr val="FFFFFF"/>
                </a:solidFill>
              </a:rPr>
              <a:t>Обобщение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0" y="-24730"/>
            <a:ext cx="9144000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bg-BG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Допълнителни ресурси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315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bg-BG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Таблици - </a:t>
            </a:r>
            <a:r>
              <a:rPr lang="bg-BG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http://www.w3schools.com/html/html_tables.asp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bg-BG"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HTML - </a:t>
            </a:r>
            <a:r>
              <a:rPr lang="bg-BG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https://www.codecademy.com/learn/web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таблици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9550" y="1187111"/>
            <a:ext cx="58864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Таблиците се кодират с няколко основни тага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&lt;table&gt;&lt;/table&gt;:  дефинира начало и край на таблицата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endParaRPr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&lt;tr&gt;&lt;/tr&gt;: дефинира начало и край на реда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endParaRPr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&lt;td&gt;&lt;/td&gt;: начало и край на клетката.</a:t>
            </a: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endParaRPr>
              <a:solidFill>
                <a:srgbClr val="7030A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Как ще изглежда кода на тази таблица -&gt;</a:t>
            </a:r>
            <a:endParaRPr sz="14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992" y="2857181"/>
            <a:ext cx="3896269" cy="228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таблици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59550" y="1187111"/>
            <a:ext cx="7928874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bg-BG"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 ИЗПОЛЗВАЙТЕ ТАБЛИЦИ ЗА ДА ПОДРЕЖДАТЕ СЪДЪРЖАНИЕ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bg-BG"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!!!!!!!!!!!!!!!!!!!!!!!!!!!!!!!!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endParaRPr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Съдържанието няма да се индексира  - 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паяците* прескачат таблиците.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За тази цел сe използва CSS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със съответните стилове да позициониране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endParaRPr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u="sng">
                <a:solidFill>
                  <a:schemeClr val="hlink"/>
                </a:solidFill>
                <a:hlinkClick r:id="rId3"/>
              </a:rPr>
              <a:t>*web-crawlers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3556" y="2254173"/>
            <a:ext cx="3687579" cy="288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colspan/rowspan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HTML има два атрибута, за сливане на клетки от таблицата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colspan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&lt;td colspan="2"&gt;merged cell&lt;/td&gt;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colspan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0764" y="2569218"/>
            <a:ext cx="5220072" cy="257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rowspan</a:t>
            </a:r>
            <a:endParaRPr sz="18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&lt;td rowspan="2"&gt;merged cell&lt;/td&gt;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&lt;td rowspan=“3"&gt;merged cell&lt;/td&gt;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rowspan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1563638"/>
            <a:ext cx="5134009" cy="232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+ задачи</a:t>
            </a:r>
            <a:b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colspan/rowspan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bg-BG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Допълнителни елементи в таблицата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 b="1">
                <a:solidFill>
                  <a:schemeClr val="accent3"/>
                </a:solidFill>
              </a:rPr>
              <a:t>&lt;thead&gt;</a:t>
            </a:r>
            <a:r>
              <a:rPr lang="bg-BG" sz="1100">
                <a:solidFill>
                  <a:schemeClr val="dk1"/>
                </a:solidFill>
              </a:rPr>
              <a:t>      Групира съдържанието на заглавната част на таблицата/header/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Използва се в комбинация с </a:t>
            </a:r>
            <a:r>
              <a:rPr lang="bg-BG" sz="1100" b="1" u="sng">
                <a:solidFill>
                  <a:schemeClr val="accent3"/>
                </a:solidFill>
                <a:hlinkClick r:id="rId3"/>
              </a:rPr>
              <a:t>&lt;tbody&gt;</a:t>
            </a:r>
            <a:r>
              <a:rPr lang="bg-BG" sz="1100" b="1">
                <a:solidFill>
                  <a:schemeClr val="accent3"/>
                </a:solidFill>
              </a:rPr>
              <a:t> и</a:t>
            </a:r>
            <a:r>
              <a:rPr lang="bg-BG" sz="1100" b="1">
                <a:solidFill>
                  <a:schemeClr val="accent3"/>
                </a:solidFill>
                <a:uFill>
                  <a:noFill/>
                </a:uFill>
                <a:hlinkClick r:id="rId4"/>
              </a:rPr>
              <a:t> </a:t>
            </a:r>
            <a:r>
              <a:rPr lang="bg-BG" sz="1100" b="1" u="sng">
                <a:solidFill>
                  <a:schemeClr val="accent3"/>
                </a:solidFill>
                <a:hlinkClick r:id="rId4"/>
              </a:rPr>
              <a:t>&lt;tfoot&gt;</a:t>
            </a:r>
            <a:r>
              <a:rPr lang="bg-BG" sz="1100" b="1">
                <a:solidFill>
                  <a:schemeClr val="accent3"/>
                </a:solidFill>
              </a:rPr>
              <a:t>.</a:t>
            </a:r>
            <a:endParaRPr sz="1100" b="1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Така таблицата се разделя на части - header, body, footer.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Браузъра може да използва тези елементи за скролиране в тялото от таблицата, независимо от заглавната и footer частта на таблицата.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>
                <a:solidFill>
                  <a:schemeClr val="dk1"/>
                </a:solidFill>
              </a:rPr>
              <a:t>При таблици с много редове може да отпечатвате тялото на части с повтарящи се заглавна и footer част.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1100" b="1">
                <a:solidFill>
                  <a:schemeClr val="accent3"/>
                </a:solidFill>
              </a:rPr>
              <a:t>&lt;thead&gt; </a:t>
            </a:r>
            <a:r>
              <a:rPr lang="bg-BG" sz="1100">
                <a:solidFill>
                  <a:schemeClr val="dk1"/>
                </a:solidFill>
              </a:rPr>
              <a:t>трябва да се използва само като вложен елемент на </a:t>
            </a:r>
            <a:r>
              <a:rPr lang="bg-BG" sz="1100" b="1">
                <a:solidFill>
                  <a:schemeClr val="accent3"/>
                </a:solidFill>
              </a:rPr>
              <a:t>&lt;table&gt;  и преди &lt;tbody&gt;, &lt;tfoot&gt;, &lt;tr&gt;</a:t>
            </a:r>
            <a:endParaRPr sz="1100" b="1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30300"/>
            <a:ext cx="6805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>
                <a:solidFill>
                  <a:srgbClr val="FFFFFF"/>
                </a:solidFill>
              </a:rPr>
              <a:t>Допълнителни елементи в таблицата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Презентация на цял екран (16:9)</PresentationFormat>
  <Paragraphs>114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5" baseType="lpstr">
      <vt:lpstr>simple-light-2</vt:lpstr>
      <vt:lpstr>Уеб разработка</vt:lpstr>
      <vt:lpstr>Презентация на PowerPoint</vt:lpstr>
      <vt:lpstr>Презентация на PowerPoint</vt:lpstr>
      <vt:lpstr> colspan/rowspan</vt:lpstr>
      <vt:lpstr>Презентация на PowerPoint</vt:lpstr>
      <vt:lpstr>Презентация на PowerPoint</vt:lpstr>
      <vt:lpstr>Demo + задачи colspan/rowspan</vt:lpstr>
      <vt:lpstr>Допълнителни елементи в таблицата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Допълнителни ресурси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1</cp:revision>
  <dcterms:modified xsi:type="dcterms:W3CDTF">2018-11-17T12:21:14Z</dcterms:modified>
</cp:coreProperties>
</file>