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1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00331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1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8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0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1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3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2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7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28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29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31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3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 rot="5400000">
            <a:off x="2874600" y="-1213920"/>
            <a:ext cx="3394440" cy="82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 rot="5400000">
            <a:off x="5840413" y="1606550"/>
            <a:ext cx="3852862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 rot="5400000">
            <a:off x="1504157" y="-448468"/>
            <a:ext cx="3852862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46613" y="1152525"/>
            <a:ext cx="41846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rot="5400000">
            <a:off x="2863800" y="-1399680"/>
            <a:ext cx="3416040" cy="8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2"/>
          </p:nvPr>
        </p:nvSpPr>
        <p:spPr>
          <a:xfrm>
            <a:off x="238760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1"/>
          </p:nvPr>
        </p:nvSpPr>
        <p:spPr>
          <a:xfrm rot="5400000">
            <a:off x="603540" y="860580"/>
            <a:ext cx="341604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48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default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hyperlink" Target="https://www.codecademy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ackground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rder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-24120" y="2850840"/>
            <a:ext cx="9167760" cy="22921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294967295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126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Уеб разработка</a:t>
            </a:r>
            <a:endParaRPr sz="2800" b="1" i="0" u="none" strike="noStrike" cap="none">
              <a:solidFill>
                <a:srgbClr val="8BC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7"/>
          <p:cNvSpPr txBox="1">
            <a:spLocks noGrp="1"/>
          </p:cNvSpPr>
          <p:nvPr>
            <p:ph type="subTitle" idx="4294967295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или как да разкрасим HTML</a:t>
            </a:r>
            <a:endParaRPr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240" y="497520"/>
            <a:ext cx="2980800" cy="12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/>
          <p:nvPr/>
        </p:nvSpPr>
        <p:spPr>
          <a:xfrm>
            <a:off x="-60840" y="4860360"/>
            <a:ext cx="9265321" cy="2829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Уеб Разработка - 11.201</a:t>
            </a:r>
            <a:r>
              <a:rPr lang="en-US" b="1">
                <a:solidFill>
                  <a:srgbClr val="CCCCCC"/>
                </a:solidFill>
              </a:rPr>
              <a:t>8</a:t>
            </a: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en-US" b="1">
                <a:solidFill>
                  <a:srgbClr val="CCCCCC"/>
                </a:solidFill>
              </a:rPr>
              <a:t>6</a:t>
            </a:r>
            <a:endParaRPr sz="1400" b="1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6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правило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4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5215" y="763920"/>
            <a:ext cx="6093209" cy="418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7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да стилизираме …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Inline 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&lt;h1 </a:t>
            </a:r>
            <a:r>
              <a:rPr lang="en-US" sz="1600">
                <a:solidFill>
                  <a:srgbClr val="FF00FF"/>
                </a:solidFill>
              </a:rPr>
              <a:t>style="color:blue;margin-left:30px;"</a:t>
            </a:r>
            <a:r>
              <a:rPr lang="en-US" sz="1600"/>
              <a:t>&gt;This is a heading.&lt;/h1&gt;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Не се препоръчва, освен в случаите, когато се задава размер на снимка</a:t>
            </a:r>
            <a:endParaRPr sz="1600"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&lt;img src=“picture.png” alt=“picture” </a:t>
            </a:r>
            <a:r>
              <a:rPr lang="en-US" sz="1600">
                <a:solidFill>
                  <a:srgbClr val="FF00FF"/>
                </a:solidFill>
              </a:rPr>
              <a:t>width=“100”</a:t>
            </a:r>
            <a:r>
              <a:rPr lang="en-US" sz="1600"/>
              <a:t>&gt;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Браузърът заделя място за снимката и така при зареждане на страницата, текста не “подскача” при зареждане на снимките</a:t>
            </a:r>
            <a:endParaRPr sz="1600"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3F3F3F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800080"/>
              </a:solidFill>
            </a:endParaRPr>
          </a:p>
          <a:p>
            <a:pPr marL="450900" lvl="0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8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правило с включен селектор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851" y="1299426"/>
            <a:ext cx="3456062" cy="242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08351" y="1059582"/>
            <a:ext cx="4184650" cy="287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8882" y="4047778"/>
            <a:ext cx="5136197" cy="109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/>
          <p:nvPr/>
        </p:nvSpPr>
        <p:spPr>
          <a:xfrm>
            <a:off x="722313" y="2427734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Селектори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3888" y="1131590"/>
            <a:ext cx="5244074" cy="294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Селектори</a:t>
            </a:r>
            <a:r>
              <a:rPr lang="en-US" sz="2800"/>
              <a:t/>
            </a:r>
            <a:br>
              <a:rPr lang="en-US" sz="28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61" name="Google Shape;261;p50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"/>
              <a:buChar char="●"/>
            </a:pPr>
            <a:r>
              <a:rPr lang="en-US" sz="1600">
                <a:solidFill>
                  <a:srgbClr val="262626"/>
                </a:solidFill>
              </a:rPr>
              <a:t>Селекторите определят за кой елемент се отнася CSS-правилото</a:t>
            </a:r>
            <a:endParaRPr/>
          </a:p>
          <a:p>
            <a:pPr marL="43200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Char char="●"/>
            </a:pPr>
            <a:r>
              <a:rPr lang="en-US" sz="1600">
                <a:solidFill>
                  <a:srgbClr val="262626"/>
                </a:solidFill>
              </a:rPr>
              <a:t>Посочват елементи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от тип /по таг/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тези, които имат специфичен 	атрибут – id, class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отговарящи на конкретно влагане на HTML- елементи /описват пътя до елемента, който селектираме/</a:t>
            </a:r>
            <a:endParaRPr sz="1600">
              <a:solidFill>
                <a:srgbClr val="262626"/>
              </a:solidFill>
            </a:endParaRPr>
          </a:p>
        </p:txBody>
      </p:sp>
      <p:pic>
        <p:nvPicPr>
          <p:cNvPr id="262" name="Google Shape;262;p5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36096" y="1275606"/>
            <a:ext cx="2749418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Селектори - 2</a:t>
            </a:r>
            <a:r>
              <a:rPr lang="en-US" sz="2800"/>
              <a:t/>
            </a:r>
            <a:br>
              <a:rPr lang="en-US" sz="28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68" name="Google Shape;268;p51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0932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"/>
              <a:buChar char="●"/>
            </a:pPr>
            <a:r>
              <a:rPr lang="en-US" sz="1600">
                <a:solidFill>
                  <a:srgbClr val="262626"/>
                </a:solidFill>
              </a:rPr>
              <a:t>Може да зададем един селектор</a:t>
            </a:r>
            <a:endParaRPr/>
          </a:p>
          <a:p>
            <a:pPr marL="43200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Char char="●"/>
            </a:pPr>
            <a:r>
              <a:rPr lang="en-US" sz="1600">
                <a:solidFill>
                  <a:srgbClr val="262626"/>
                </a:solidFill>
              </a:rPr>
              <a:t>Или да изброим няколко селектора - разделяме ги със запетая.</a:t>
            </a:r>
            <a:endParaRPr/>
          </a:p>
          <a:p>
            <a:pPr marL="432000" lvl="0" indent="-2782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262626"/>
              </a:solidFill>
            </a:endParaRPr>
          </a:p>
          <a:p>
            <a:pPr marL="43200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Един HTML елемент може да притежава един или няколко класа и едно единствено id. Класовете и id се задават според конкретния дизайн, който трябва да постигнем чрез CSS или по друг повод /напр. id за label при input елементите на формите/</a:t>
            </a:r>
            <a:endParaRPr/>
          </a:p>
          <a:p>
            <a:pPr marL="43200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&lt;tag-name </a:t>
            </a:r>
            <a:r>
              <a:rPr lang="en-US" sz="1600">
                <a:solidFill>
                  <a:srgbClr val="0099CC"/>
                </a:solidFill>
              </a:rPr>
              <a:t>id=“unique” class=“class1 class2 …”</a:t>
            </a:r>
            <a:r>
              <a:rPr lang="en-US" sz="1600">
                <a:solidFill>
                  <a:srgbClr val="262626"/>
                </a:solidFill>
              </a:rPr>
              <a:t>&gt;</a:t>
            </a:r>
            <a:endParaRPr sz="1600">
              <a:solidFill>
                <a:srgbClr val="262626"/>
              </a:solidFill>
            </a:endParaRPr>
          </a:p>
          <a:p>
            <a:pPr marL="43200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720"/>
              <a:buChar char="●"/>
            </a:pPr>
            <a:r>
              <a:rPr lang="en-US" sz="1600" i="1">
                <a:solidFill>
                  <a:srgbClr val="FF0000"/>
                </a:solidFill>
              </a:rPr>
              <a:t>За целия документ имаме едно единствено id!</a:t>
            </a:r>
            <a:endParaRPr sz="160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2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да стилизираме … 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Вграден стил в HTML документа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&lt;head&gt;</a:t>
            </a:r>
            <a:br>
              <a:rPr lang="en-US" sz="1600"/>
            </a:br>
            <a:r>
              <a:rPr lang="en-US" sz="1600"/>
              <a:t>      </a:t>
            </a:r>
            <a:r>
              <a:rPr lang="en-US" sz="1600">
                <a:solidFill>
                  <a:srgbClr val="FF0000"/>
                </a:solidFill>
              </a:rPr>
              <a:t>&lt;style&gt;</a:t>
            </a:r>
            <a:br>
              <a:rPr lang="en-US" sz="1600">
                <a:solidFill>
                  <a:srgbClr val="FF0000"/>
                </a:solidFill>
              </a:rPr>
            </a:br>
            <a:r>
              <a:rPr lang="en-US" sz="1600">
                <a:solidFill>
                  <a:srgbClr val="FF0000"/>
                </a:solidFill>
              </a:rPr>
              <a:t>	</a:t>
            </a:r>
            <a:r>
              <a:rPr lang="en-US" sz="1600"/>
              <a:t>body {</a:t>
            </a:r>
            <a:br>
              <a:rPr lang="en-US" sz="1600"/>
            </a:br>
            <a:r>
              <a:rPr lang="en-US" sz="1600"/>
              <a:t>    	        background-color: linen;</a:t>
            </a:r>
            <a:br>
              <a:rPr lang="en-US" sz="1600"/>
            </a:br>
            <a:r>
              <a:rPr lang="en-US" sz="1600"/>
              <a:t>	        }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h1 {</a:t>
            </a:r>
            <a:br>
              <a:rPr lang="en-US" sz="1600"/>
            </a:br>
            <a:r>
              <a:rPr lang="en-US" sz="1600"/>
              <a:t>   	      color: maroon;</a:t>
            </a:r>
            <a:br>
              <a:rPr lang="en-US" sz="1600"/>
            </a:br>
            <a:r>
              <a:rPr lang="en-US" sz="1600"/>
              <a:t>    	      margin-left: 40px;</a:t>
            </a:r>
            <a:br>
              <a:rPr lang="en-US" sz="1600"/>
            </a:br>
            <a:r>
              <a:rPr lang="en-US" sz="1600"/>
              <a:t>	     } </a:t>
            </a:r>
            <a:br>
              <a:rPr lang="en-US" sz="1600"/>
            </a:br>
            <a:r>
              <a:rPr lang="en-US" sz="1600"/>
              <a:t>       </a:t>
            </a:r>
            <a:r>
              <a:rPr lang="en-US" sz="1600">
                <a:solidFill>
                  <a:srgbClr val="FF0000"/>
                </a:solidFill>
              </a:rPr>
              <a:t>&lt;/style&gt;</a:t>
            </a:r>
            <a:br>
              <a:rPr lang="en-US" sz="1600">
                <a:solidFill>
                  <a:srgbClr val="FF0000"/>
                </a:solidFill>
              </a:rPr>
            </a:br>
            <a:r>
              <a:rPr lang="en-US" sz="1600"/>
              <a:t>&lt;/head&gt;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3F3F3F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800080"/>
              </a:solidFill>
            </a:endParaRPr>
          </a:p>
          <a:p>
            <a:pPr marL="450900" lvl="0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/>
        </p:nvSpPr>
        <p:spPr>
          <a:xfrm>
            <a:off x="722313" y="1923678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3"/>
          <p:cNvSpPr txBox="1">
            <a:spLocks noGrp="1"/>
          </p:cNvSpPr>
          <p:nvPr>
            <p:ph type="title"/>
          </p:nvPr>
        </p:nvSpPr>
        <p:spPr>
          <a:xfrm>
            <a:off x="722313" y="2197472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CSS STYLESHEETS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4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да стилизираме … 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3. Външен </a:t>
            </a:r>
            <a:r>
              <a:rPr lang="en-US" sz="1600" b="1">
                <a:solidFill>
                  <a:srgbClr val="CC3399"/>
                </a:solidFill>
              </a:rPr>
              <a:t>.css </a:t>
            </a:r>
            <a:r>
              <a:rPr lang="en-US" sz="1600">
                <a:solidFill>
                  <a:srgbClr val="3F3F3F"/>
                </a:solidFill>
              </a:rPr>
              <a:t>файл.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По този начин може да променяме външния вид на целия уебсайт чрез промени само в един файл.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Всяка страница на уебсайта трябва да има добавена връзка към .css файла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</a:t>
            </a:r>
            <a:r>
              <a:rPr lang="en-US" sz="1600"/>
              <a:t> &lt;head&gt;</a:t>
            </a:r>
            <a:br>
              <a:rPr lang="en-US" sz="1600"/>
            </a:br>
            <a:r>
              <a:rPr lang="en-US" sz="1600"/>
              <a:t>	          </a:t>
            </a:r>
            <a:r>
              <a:rPr lang="en-US" sz="1600">
                <a:solidFill>
                  <a:srgbClr val="FF0000"/>
                </a:solidFill>
              </a:rPr>
              <a:t>&lt;link rel="stylesheet" type="text/css" href="mystyle.css"&gt;</a:t>
            </a:r>
            <a:br>
              <a:rPr lang="en-US" sz="1600">
                <a:solidFill>
                  <a:srgbClr val="FF0000"/>
                </a:solidFill>
              </a:rPr>
            </a:br>
            <a:r>
              <a:rPr lang="en-US" sz="1600"/>
              <a:t>	&lt;/head&gt;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href=“…”</a:t>
            </a:r>
            <a:r>
              <a:rPr lang="en-US" sz="1600">
                <a:solidFill>
                  <a:srgbClr val="3F3F3F"/>
                </a:solidFill>
              </a:rPr>
              <a:t>	- посочва пътя към файла</a:t>
            </a: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5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5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Важно!!!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endParaRPr sz="1800" i="1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endParaRPr sz="1800" i="1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endParaRPr sz="1800" i="1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None/>
            </a:pPr>
            <a:r>
              <a:rPr lang="en-US" sz="1800" i="1">
                <a:solidFill>
                  <a:srgbClr val="FF0000"/>
                </a:solidFill>
              </a:rPr>
              <a:t>Важно </a:t>
            </a:r>
            <a:r>
              <a:rPr lang="en-US" sz="1800"/>
              <a:t>Приоритет на стиловете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endParaRPr sz="1800"/>
          </a:p>
          <a:p>
            <a: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-"/>
            </a:pPr>
            <a:r>
              <a:rPr lang="en-US" sz="1800"/>
              <a:t>Браузър стиловете се</a:t>
            </a:r>
            <a:endParaRPr sz="1800"/>
          </a:p>
          <a:p>
            <a: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-"/>
            </a:pPr>
            <a:r>
              <a:rPr lang="en-US" sz="1800"/>
              <a:t>презаписват от външния файл, който се</a:t>
            </a:r>
            <a:endParaRPr/>
          </a:p>
          <a:p>
            <a: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-"/>
            </a:pPr>
            <a:r>
              <a:rPr lang="en-US" sz="1800"/>
              <a:t>презаписва от вътрешния стил, който се </a:t>
            </a:r>
            <a:endParaRPr/>
          </a:p>
          <a:p>
            <a: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Char char="-"/>
            </a:pPr>
            <a:r>
              <a:rPr lang="en-US" sz="1800"/>
              <a:t>презаписва от inline стила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 правило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Inline стилизиране 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 селектори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&lt;style&gt;&lt;/style&gt; - вграден стил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външен CSS файл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Стилизиране на текстове, Граници, Фонове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Варианти за задаване на цвят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Други – width/height, display</a:t>
            </a:r>
            <a:endParaRPr/>
          </a:p>
          <a:p>
            <a:pPr marL="1295999" marR="0" lvl="2" indent="-221324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6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- ресурси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Char char="●"/>
            </a:pPr>
            <a:r>
              <a:rPr lang="en-US" sz="1600">
                <a:solidFill>
                  <a:srgbClr val="3F3F3F"/>
                </a:solidFill>
              </a:rPr>
              <a:t>Допълнителни ресурси</a:t>
            </a:r>
            <a:endParaRPr/>
          </a:p>
          <a:p>
            <a:pPr marL="43200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Char char="●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http://www.w3schools.com/css/default.asp</a:t>
            </a:r>
            <a:endParaRPr sz="1600">
              <a:solidFill>
                <a:srgbClr val="3F3F3F"/>
              </a:solidFill>
            </a:endParaRPr>
          </a:p>
          <a:p>
            <a:pPr marL="43200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Char char="●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https://www.codecademy.com/</a:t>
            </a:r>
            <a:endParaRPr sz="1600">
              <a:solidFill>
                <a:srgbClr val="3F3F3F"/>
              </a:solidFill>
            </a:endParaRPr>
          </a:p>
          <a:p>
            <a:pPr marL="43200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Char char="●"/>
            </a:pPr>
            <a:r>
              <a:rPr lang="en-US" sz="1600">
                <a:solidFill>
                  <a:srgbClr val="3F3F3F"/>
                </a:solidFill>
              </a:rPr>
              <a:t>CSS – tips and tricks</a:t>
            </a:r>
            <a:endParaRPr/>
          </a:p>
          <a:p>
            <a:pPr marL="43200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Char char="●"/>
            </a:pPr>
            <a:r>
              <a:rPr lang="en-US" sz="1600">
                <a:solidFill>
                  <a:srgbClr val="3F3F3F"/>
                </a:solidFill>
              </a:rPr>
              <a:t>Murach's HTML5 and CSS3 (Training &amp; Reference), 2015</a:t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303" name="Google Shape;303;p5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030788" y="1152525"/>
            <a:ext cx="34163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7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ВАЖНО!!!!!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Организирайте файловете си по следния начин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Папка – проект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вложени папки 	– img/images – тук съхраняваме всички снимки</a:t>
            </a:r>
            <a:endParaRPr sz="1600">
              <a:solidFill>
                <a:srgbClr val="3F3F3F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		- js	- тук съхраняваме всички javaScript файлове</a:t>
            </a:r>
            <a:endParaRPr sz="1600">
              <a:solidFill>
                <a:srgbClr val="3F3F3F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		- styles 	- тук съхраняваме .css фаловете	</a:t>
            </a:r>
            <a:endParaRPr sz="1600">
              <a:solidFill>
                <a:srgbClr val="3F3F3F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файлове - 	index.html – зарежда се по подразбиране </a:t>
            </a:r>
            <a:endParaRPr sz="1600">
              <a:solidFill>
                <a:srgbClr val="3F3F3F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		</a:t>
            </a:r>
            <a:r>
              <a:rPr lang="en-US" sz="1600">
                <a:solidFill>
                  <a:srgbClr val="FF0000"/>
                </a:solidFill>
              </a:rPr>
              <a:t>other.html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			other.html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			,,,</a:t>
            </a:r>
            <a:endParaRPr sz="1600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Имената на файловете само с latinski_bukvi</a:t>
            </a:r>
            <a:endParaRPr sz="1600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Ако държите имената да са съставени от няколко думи, свързвайте ги с долно тире – dolno_tire. 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215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>
            <a:spLocks noGrp="1"/>
          </p:cNvSpPr>
          <p:nvPr>
            <p:ph type="title"/>
          </p:nvPr>
        </p:nvSpPr>
        <p:spPr>
          <a:xfrm>
            <a:off x="683568" y="2067694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СТИЛИЗИРАНЕ НА ТЕКСТОВЕ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2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– цвят на текста – като blue, </a:t>
            </a:r>
            <a:r>
              <a:rPr lang="en-US" sz="1600" b="1" i="0" u="sng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#000000(#000) </a:t>
            </a:r>
            <a:r>
              <a:rPr lang="en-US" sz="1600" b="0" i="0" u="sng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или RGB (num1, num2, num3)</a:t>
            </a:r>
            <a:endParaRPr/>
          </a:p>
          <a:p>
            <a:pPr marL="108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/sublime color picker – избирате цвета директно в програма/</a:t>
            </a:r>
            <a:endParaRPr sz="1600" b="0" i="0" u="none" strike="noStrike" cap="non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– големина на шрифта – в px /засега/</a:t>
            </a:r>
            <a:endParaRPr sz="1600" b="0" i="0" u="none" strike="noStrike" cap="non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– разделени със запетая имена на шрифтове.</a:t>
            </a:r>
            <a:endParaRPr/>
          </a:p>
          <a:p>
            <a:pPr marL="108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	- Например: </a:t>
            </a: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verdana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, и т.н.</a:t>
            </a:r>
            <a:endParaRPr/>
          </a:p>
          <a:p>
            <a:pPr marL="108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	- браузъра зарежда първия наличен шрифт.</a:t>
            </a:r>
            <a:endParaRPr sz="1600" b="0" i="0" u="none" strike="noStrike" cap="non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Винаги трябва да има поне един по-общ шрифт като например – sans-serif</a:t>
            </a:r>
            <a:endParaRPr sz="1600" b="0" i="0" u="none" strike="noStrike" cap="non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17365D"/>
              </a:buClr>
              <a:buSzPts val="72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- normal, </a:t>
            </a: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bolder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lighter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или число [</a:t>
            </a: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>
                <a:solidFill>
                  <a:srgbClr val="17365D"/>
                </a:solidFill>
                <a:latin typeface="Consolas"/>
                <a:ea typeface="Consolas"/>
                <a:cs typeface="Consolas"/>
                <a:sym typeface="Consolas"/>
              </a:rPr>
              <a:t>900</a:t>
            </a:r>
            <a:r>
              <a:rPr lang="en-US" sz="16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] /не винаги има разлика в начина, по който изглеждат буквите при различните числа/</a:t>
            </a:r>
            <a:endParaRPr sz="1600" b="0" i="0" u="none" strike="noStrike" cap="non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9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9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Задаване свойства на текстовете</a:t>
            </a:r>
            <a:endParaRPr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2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1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font-style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– 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oblique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F243E"/>
              </a:buClr>
              <a:buSzPts val="81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line-trough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overline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blink</a:t>
            </a:r>
            <a:endParaRPr/>
          </a:p>
          <a:p>
            <a:pPr marL="108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F243E"/>
              </a:buClr>
              <a:buSzPts val="81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/най-честа употреба за стилизиране на &lt;a&gt;</a:t>
            </a:r>
            <a:endParaRPr sz="1800" b="0" i="0" u="none" strike="noStrike" cap="none">
              <a:solidFill>
                <a:srgbClr val="0F24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F243E"/>
              </a:buClr>
              <a:buSzPts val="81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–  дефинира разположението на текста или друго съдържание -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-US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F243E"/>
                </a:solidFill>
                <a:latin typeface="Consolas"/>
                <a:ea typeface="Consolas"/>
                <a:cs typeface="Consolas"/>
                <a:sym typeface="Consolas"/>
              </a:rPr>
              <a:t>justify</a:t>
            </a:r>
            <a:endParaRPr sz="1800" b="0" i="0" u="none" strike="noStrike" cap="none">
              <a:solidFill>
                <a:srgbClr val="0F24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29146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0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0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Задаване свойства на текстовете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1"/>
          <p:cNvSpPr txBox="1"/>
          <p:nvPr/>
        </p:nvSpPr>
        <p:spPr>
          <a:xfrm>
            <a:off x="722313" y="2427734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Border &amp; background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33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2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AutoNum type="arabicPeriod"/>
            </a:pPr>
            <a:r>
              <a:rPr lang="en-US" sz="1600">
                <a:solidFill>
                  <a:srgbClr val="3F3F3F"/>
                </a:solidFill>
              </a:rPr>
              <a:t>Задаваме цвят за фон –</a:t>
            </a:r>
            <a:endParaRPr sz="1600">
              <a:solidFill>
                <a:srgbClr val="3F3F3F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body {</a:t>
            </a:r>
            <a:br>
              <a:rPr lang="en-US" sz="1600"/>
            </a:br>
            <a:r>
              <a:rPr lang="en-US" sz="1600"/>
              <a:t>   </a:t>
            </a:r>
            <a:r>
              <a:rPr lang="en-US" sz="1600">
                <a:solidFill>
                  <a:srgbClr val="0000FF"/>
                </a:solidFill>
              </a:rPr>
              <a:t> background-color: #000;</a:t>
            </a:r>
            <a:br>
              <a:rPr lang="en-US" sz="1600">
                <a:solidFill>
                  <a:srgbClr val="0000FF"/>
                </a:solidFill>
              </a:rPr>
            </a:br>
            <a:r>
              <a:rPr lang="en-US" sz="1600"/>
              <a:t>} </a:t>
            </a:r>
            <a:endParaRPr sz="1600"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Изображение за фон</a:t>
            </a:r>
            <a:r>
              <a:rPr lang="en-US" sz="1600">
                <a:solidFill>
                  <a:srgbClr val="3F3F3F"/>
                </a:solidFill>
              </a:rPr>
              <a:t> – разгледайте самостоятелно и пробвайте за домашно</a:t>
            </a:r>
            <a:endParaRPr sz="1600">
              <a:solidFill>
                <a:srgbClr val="3F3F3F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body {</a:t>
            </a:r>
            <a:br>
              <a:rPr lang="en-US" sz="1600"/>
            </a:br>
            <a:r>
              <a:rPr lang="en-US" sz="1600"/>
              <a:t>    background-image: </a:t>
            </a:r>
            <a:r>
              <a:rPr lang="en-US" sz="1600">
                <a:solidFill>
                  <a:srgbClr val="0000FF"/>
                </a:solidFill>
              </a:rPr>
              <a:t>url("paper.gif")</a:t>
            </a:r>
            <a:r>
              <a:rPr lang="en-US" sz="1600"/>
              <a:t>;</a:t>
            </a:r>
            <a:br>
              <a:rPr lang="en-US" sz="1600"/>
            </a:br>
            <a:r>
              <a:rPr lang="en-US" sz="1600"/>
              <a:t>}</a:t>
            </a: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33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3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AutoNum type="arabicPeriod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w3s borders info</a:t>
            </a:r>
            <a:endParaRPr sz="1600">
              <a:solidFill>
                <a:srgbClr val="3F3F3F"/>
              </a:solidFill>
            </a:endParaRPr>
          </a:p>
          <a:p>
            <a:pPr marL="450900" lvl="0" indent="-3429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AutoNum type="arabicPeriod"/>
            </a:pPr>
            <a:r>
              <a:rPr lang="en-US" sz="1600"/>
              <a:t>border-style – вида на линията, която ще очертае границата, solid – най-често използваната</a:t>
            </a:r>
            <a:endParaRPr/>
          </a:p>
          <a:p>
            <a:pPr marL="450900" lvl="0" indent="-3429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AutoNum type="arabicPeriod"/>
            </a:pPr>
            <a:r>
              <a:rPr lang="en-US" sz="1600"/>
              <a:t>border-width – ширината на линията в рх /засега/</a:t>
            </a:r>
            <a:endParaRPr/>
          </a:p>
          <a:p>
            <a:pPr marL="450900" lvl="0" indent="-3429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AutoNum type="arabicPeriod"/>
            </a:pPr>
            <a:r>
              <a:rPr lang="en-US" sz="1600"/>
              <a:t>border-color</a:t>
            </a:r>
            <a:endParaRPr/>
          </a:p>
          <a:p>
            <a:pPr marL="450900" lvl="0" indent="-3429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AutoNum type="arabicPeriod"/>
            </a:pPr>
            <a:r>
              <a:rPr lang="en-US" sz="1600"/>
              <a:t>Описваме всичките свойства на един ред</a:t>
            </a:r>
            <a:endParaRPr sz="1600"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rPr lang="en-US"/>
              <a:t>Или всяко свойство отделно – според ситуацията</a:t>
            </a:r>
            <a:endParaRPr/>
          </a:p>
          <a:p>
            <a:pPr marL="450900" lvl="0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/>
          </a:p>
          <a:p>
            <a:pPr marL="450900" lvl="0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/>
          </a:p>
          <a:p>
            <a:pPr marL="450900" lvl="0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3F3F3F"/>
              </a:solidFill>
            </a:endParaRPr>
          </a:p>
        </p:txBody>
      </p:sp>
      <p:pic>
        <p:nvPicPr>
          <p:cNvPr id="349" name="Google Shape;349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6056" y="3795886"/>
            <a:ext cx="3903479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6176" y="1923678"/>
            <a:ext cx="2753109" cy="114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6175" y="2643758"/>
            <a:ext cx="2057687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4"/>
          <p:cNvSpPr/>
          <p:nvPr/>
        </p:nvSpPr>
        <p:spPr>
          <a:xfrm>
            <a:off x="4619" y="16801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33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4"/>
          <p:cNvSpPr/>
          <p:nvPr/>
        </p:nvSpPr>
        <p:spPr>
          <a:xfrm>
            <a:off x="0" y="-20538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Border 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rPr lang="en-US"/>
              <a:t>Може да стилизираме горната, долната, лявата и дясната граница по различен начин.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r>
              <a:rPr lang="en-US"/>
              <a:t>Може да стилизираме една или повече от границите /не е задължително да задаваме свойствата и на четирите граници/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</a:pPr>
            <a:endParaRPr/>
          </a:p>
          <a:p>
            <a:pPr marL="450900" lvl="0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/>
          </a:p>
          <a:p>
            <a:pPr marL="450900" lvl="0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/>
          </a:p>
          <a:p>
            <a:pPr marL="450900" lvl="0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3F3F3F"/>
              </a:solidFill>
            </a:endParaRPr>
          </a:p>
        </p:txBody>
      </p:sp>
      <p:pic>
        <p:nvPicPr>
          <p:cNvPr id="359" name="Google Shape;35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5224" y="1598775"/>
            <a:ext cx="5439534" cy="188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5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5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ВАЖНО!!!!!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При писане на style.css се стремим с минимално количество правила да обхванем максимално количество елементи.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- ако дадено правило се отнася за повече от един елемент избираме селектор, с който да обхванем максимален брой елементи.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- ако прилагаме правило към повече от един селектор – изброяваме селекторите със запетая и прилагаме правилото …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None/>
            </a:pPr>
            <a:r>
              <a:rPr lang="en-US" sz="1600">
                <a:solidFill>
                  <a:srgbClr val="3F3F3F"/>
                </a:solidFill>
              </a:rPr>
              <a:t>	- обединяваме всички правила, отнасящи се за даден селектор и ги изброяваме, по възможност, еднократно в {} , разделени с точка и запетая и т. н.</a:t>
            </a:r>
            <a:endParaRPr sz="1600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>
            <a:spLocks noGrp="1"/>
          </p:cNvSpPr>
          <p:nvPr>
            <p:ph type="title"/>
          </p:nvPr>
        </p:nvSpPr>
        <p:spPr>
          <a:xfrm>
            <a:off x="683568" y="2211710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CSS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33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6"/>
          <p:cNvSpPr txBox="1"/>
          <p:nvPr/>
        </p:nvSpPr>
        <p:spPr>
          <a:xfrm>
            <a:off x="722313" y="2211710"/>
            <a:ext cx="7772400" cy="123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Обобщение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7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7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Обобщение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Cascading Style Sheets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с един файл контролираме външния вид на множество уеб страници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приоритет на стиловете – стилове по подразбиране за всеки браузър, външен файл, вграден стил в документа, inline – с най-висок приоритет /препоръчва се само за задаване размер на снимка/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стиловите правила се наследяват – част от тях – за оформление на текст и списъци – от child – елементите.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стиловите правила могат да бъдат презаписвани – селектираме необходимия елемент/и и задаваме правила за него.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- всяко следващо правило презаписва предишното, ако пред скобите стои селектор, таргетиращ един и същи елемент/и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</a:t>
            </a:r>
            <a:endParaRPr sz="1600">
              <a:solidFill>
                <a:srgbClr val="262626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</a:t>
            </a:r>
            <a:endParaRPr sz="1600">
              <a:solidFill>
                <a:srgbClr val="262626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8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Обобщение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"/>
              <a:buFont typeface="Arial"/>
              <a:buChar char="-"/>
            </a:pPr>
            <a:r>
              <a:rPr lang="en-US" sz="1600">
                <a:solidFill>
                  <a:srgbClr val="262626"/>
                </a:solidFill>
              </a:rPr>
              <a:t>Използваме съкратен или пълен вариант за изписване на правила </a:t>
            </a:r>
            <a:endParaRPr sz="1600">
              <a:solidFill>
                <a:srgbClr val="262626"/>
              </a:solidFill>
            </a:endParaRPr>
          </a:p>
          <a:p>
            <a:pPr marL="864000" lvl="1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Font typeface="Arial"/>
              <a:buChar char="-"/>
            </a:pPr>
            <a:r>
              <a:rPr lang="en-US" sz="1600">
                <a:solidFill>
                  <a:srgbClr val="262626"/>
                </a:solidFill>
              </a:rPr>
              <a:t>– border: …. или border-style</a:t>
            </a:r>
            <a:endParaRPr/>
          </a:p>
          <a:p>
            <a:pPr marL="540000" lvl="1" indent="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Винаги се стремим с минимален брой правила да стилизираме максимален брой елементи, като се стараем да не повтаряме правила и селектори. </a:t>
            </a:r>
            <a:endParaRPr sz="1600">
              <a:solidFill>
                <a:srgbClr val="262626"/>
              </a:solidFill>
            </a:endParaRPr>
          </a:p>
          <a:p>
            <a:pPr marL="540000" lvl="1" indent="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CSS отговаря за презентацията на html елементите. HTML тагове, свързани с презентацията на елементите не се използват. 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2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heets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 описва как </a:t>
            </a:r>
            <a:r>
              <a:rPr lang="en-US"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HTML елементите да изглеждат върху екрана, хартия или др. среда за визуализация.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66"/>
              </a:buClr>
              <a:buSzPts val="720"/>
              <a:buFont typeface="Noto Sans Symbols"/>
              <a:buChar char="●"/>
            </a:pPr>
            <a:r>
              <a:rPr lang="en-US" sz="1600" b="0" i="1" u="none" strike="noStrike" cap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1600" b="1" i="1" u="none" strike="noStrike" cap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спестява много работа</a:t>
            </a: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– С един файл може да контролираме как ще изглеждат множество уеб-страници.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Препоръчително е стилизирането 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на уеб-страниците </a:t>
            </a:r>
            <a:endParaRPr/>
          </a:p>
          <a:p>
            <a:pPr marL="108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да бъде описано в</a:t>
            </a:r>
            <a:endParaRPr/>
          </a:p>
          <a:p>
            <a:pPr marL="108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0" i="1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един външен </a:t>
            </a:r>
            <a:r>
              <a:rPr lang="en-US" sz="1600" b="1" i="1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CSS файл.</a:t>
            </a:r>
            <a:endParaRPr sz="1600" b="0" i="1" u="none" strike="noStrike" cap="non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857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0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…?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7984" y="2787774"/>
            <a:ext cx="3936508" cy="215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1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…?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00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810"/>
              <a:buNone/>
            </a:pPr>
            <a:r>
              <a:rPr lang="en-US" sz="1800">
                <a:solidFill>
                  <a:srgbClr val="494429"/>
                </a:solidFill>
              </a:rPr>
              <a:t>Задаваме </a:t>
            </a:r>
            <a:endParaRPr/>
          </a:p>
          <a:p>
            <a:pPr marL="864000" lvl="1" indent="-3240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големина, </a:t>
            </a:r>
            <a:endParaRPr/>
          </a:p>
          <a:p>
            <a:pPr marL="864000" lvl="1" indent="-3240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разстояния, </a:t>
            </a:r>
            <a:endParaRPr/>
          </a:p>
          <a:p>
            <a:pPr marL="864000" lvl="1" indent="-3240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шрифтове, </a:t>
            </a:r>
            <a:endParaRPr/>
          </a:p>
          <a:p>
            <a:pPr marL="864000" lvl="1" indent="-3240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цветове, </a:t>
            </a:r>
            <a:endParaRPr/>
          </a:p>
          <a:p>
            <a:pPr marL="864000" lvl="1" indent="-3240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разположение HTML на елементите…</a:t>
            </a:r>
            <a:endParaRPr/>
          </a:p>
          <a:p>
            <a:pPr marL="540000" lvl="1" indent="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F00FF"/>
              </a:buClr>
              <a:buSzPts val="810"/>
              <a:buNone/>
            </a:pPr>
            <a:r>
              <a:rPr lang="en-US" sz="1800" i="1">
                <a:solidFill>
                  <a:srgbClr val="FF00FF"/>
                </a:solidFill>
              </a:rPr>
              <a:t>Създаден е за да раздели презентирането от съдържанието.</a:t>
            </a:r>
            <a:endParaRPr sz="1800" i="1">
              <a:solidFill>
                <a:srgbClr val="FF00FF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None/>
            </a:pPr>
            <a:r>
              <a:rPr lang="en-US" sz="1800">
                <a:solidFill>
                  <a:srgbClr val="494429"/>
                </a:solidFill>
              </a:rPr>
              <a:t>Заради CSS, всички HTML тагове и атрибути, свързани с презентиране са забранени за използване - </a:t>
            </a:r>
            <a:r>
              <a:rPr lang="en-US" sz="1800">
                <a:solidFill>
                  <a:srgbClr val="494429"/>
                </a:solidFill>
                <a:latin typeface="Consolas"/>
                <a:ea typeface="Consolas"/>
                <a:cs typeface="Consolas"/>
                <a:sym typeface="Consolas"/>
              </a:rPr>
              <a:t>font</a:t>
            </a:r>
            <a:r>
              <a:rPr lang="en-US" sz="1800">
                <a:solidFill>
                  <a:srgbClr val="494429"/>
                </a:solidFill>
              </a:rPr>
              <a:t>, </a:t>
            </a:r>
            <a:r>
              <a:rPr lang="en-US" sz="1800">
                <a:solidFill>
                  <a:srgbClr val="494429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-US" sz="1800">
                <a:solidFill>
                  <a:srgbClr val="494429"/>
                </a:solidFill>
              </a:rPr>
              <a:t>, etc</a:t>
            </a:r>
            <a:endParaRPr sz="1800">
              <a:solidFill>
                <a:srgbClr val="49442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2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…?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00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10"/>
              <a:buNone/>
            </a:pPr>
            <a:r>
              <a:rPr lang="en-US" sz="1800" i="1">
                <a:solidFill>
                  <a:srgbClr val="FF00FF"/>
                </a:solidFill>
              </a:rPr>
              <a:t>info</a:t>
            </a:r>
            <a:endParaRPr sz="1800" i="1">
              <a:solidFill>
                <a:srgbClr val="FF00FF"/>
              </a:solidFill>
            </a:endParaRPr>
          </a:p>
          <a:p>
            <a:pPr marL="540000" lvl="1" indent="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None/>
            </a:pPr>
            <a:r>
              <a:rPr lang="en-US" sz="1800">
                <a:solidFill>
                  <a:srgbClr val="494429"/>
                </a:solidFill>
              </a:rPr>
              <a:t>Със CSS може да представим и стилове </a:t>
            </a:r>
            <a:endParaRPr/>
          </a:p>
          <a:p>
            <a:pPr marL="864000" lvl="1" indent="-3240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за различна резолюция на екрана, </a:t>
            </a:r>
            <a:endParaRPr/>
          </a:p>
          <a:p>
            <a:pPr marL="864000" lvl="1" indent="-3240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81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за различни среди за визуализация на уеб-страницитe – </a:t>
            </a:r>
            <a:endParaRPr/>
          </a:p>
          <a:p>
            <a:pPr marL="1295999" lvl="2" indent="-2879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494429"/>
              </a:buClr>
              <a:buSzPts val="135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екран, </a:t>
            </a:r>
            <a:endParaRPr/>
          </a:p>
          <a:p>
            <a:pPr marL="1295999" lvl="2" indent="-287999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494429"/>
              </a:buClr>
              <a:buSzPts val="135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печат на принтер… </a:t>
            </a:r>
            <a:endParaRPr/>
          </a:p>
          <a:p>
            <a:pPr marL="1295999" lvl="2" indent="-287999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494429"/>
              </a:buClr>
              <a:buSzPts val="1350"/>
              <a:buFont typeface="Arial"/>
              <a:buChar char="-"/>
            </a:pPr>
            <a:r>
              <a:rPr lang="en-US" sz="1800">
                <a:solidFill>
                  <a:srgbClr val="494429"/>
                </a:solidFill>
              </a:rPr>
              <a:t>дори и за брайлов четец. </a:t>
            </a:r>
            <a:endParaRPr/>
          </a:p>
          <a:p>
            <a:pPr marL="540000" lvl="1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endParaRPr sz="1800">
              <a:solidFill>
                <a:srgbClr val="49442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Cascading(?) style sheets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251520" y="843558"/>
            <a:ext cx="8520120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30"/>
              <a:buNone/>
            </a:pPr>
            <a:r>
              <a:rPr lang="en-US" i="1">
                <a:solidFill>
                  <a:srgbClr val="FF0000"/>
                </a:solidFill>
              </a:rPr>
              <a:t>Важно</a:t>
            </a:r>
            <a:r>
              <a:rPr lang="en-US"/>
              <a:t> Child-елементите наследяват почти всички стилови правила на родителските елементи. Можем да зададем правила за конкретния/те child-елементи за да изменим родителските стилове.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7F7F7F"/>
                </a:solidFill>
              </a:rPr>
              <a:t>Наследяване</a:t>
            </a:r>
            <a:br>
              <a:rPr lang="en-US">
                <a:solidFill>
                  <a:srgbClr val="7F7F7F"/>
                </a:solidFill>
              </a:rPr>
            </a:br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/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Да</a:t>
            </a:r>
            <a:r>
              <a:rPr lang="en-US" sz="1600"/>
              <a:t> - свързаните със оформлението на текст и списъци - </a:t>
            </a:r>
            <a:endParaRPr/>
          </a:p>
          <a:p>
            <a:pPr marL="43200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</a:pPr>
            <a:r>
              <a:rPr lang="en-US" sz="1600"/>
              <a:t>Color, font, size, font-family, 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r>
              <a:rPr lang="en-US" sz="1600"/>
              <a:t>line-height, text-align, list-style, и др.</a:t>
            </a:r>
            <a:endParaRPr/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/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/>
          </a:p>
        </p:txBody>
      </p:sp>
      <p:sp>
        <p:nvSpPr>
          <p:cNvPr id="214" name="Google Shape;214;p43"/>
          <p:cNvSpPr txBox="1">
            <a:spLocks noGrp="1"/>
          </p:cNvSpPr>
          <p:nvPr>
            <p:ph type="body" idx="2"/>
          </p:nvPr>
        </p:nvSpPr>
        <p:spPr>
          <a:xfrm>
            <a:off x="4646613" y="1152525"/>
            <a:ext cx="41846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"/>
              <a:buNone/>
            </a:pPr>
            <a:r>
              <a:rPr lang="en-US" sz="1600">
                <a:solidFill>
                  <a:srgbClr val="FF0000"/>
                </a:solidFill>
              </a:rPr>
              <a:t>Не</a:t>
            </a:r>
            <a:r>
              <a:rPr lang="en-US" sz="1600"/>
              <a:t> - отнасящи се до Box-модела и позициониране, големина : </a:t>
            </a:r>
            <a:endParaRPr/>
          </a:p>
          <a:p>
            <a: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</a:pPr>
            <a:r>
              <a:rPr lang="en-US" sz="1600"/>
              <a:t>Width, height, border, margin, padding, position, float и др.</a:t>
            </a:r>
            <a:endParaRPr sz="1600"/>
          </a:p>
          <a:p>
            <a: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</a:pPr>
            <a:r>
              <a:rPr lang="en-US" sz="1600"/>
              <a:t>&lt;a&gt; елементите не наследяват color и text-decoration</a:t>
            </a:r>
            <a:endParaRPr/>
          </a:p>
          <a:p>
            <a:pPr marL="432000" lvl="0" indent="-278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Cascading(?) style sheets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endParaRPr sz="1800" i="1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endParaRPr sz="1800" i="1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endParaRPr sz="1800" i="1">
              <a:solidFill>
                <a:srgbClr val="FF0000"/>
              </a:solidFill>
            </a:endParaRPr>
          </a:p>
          <a:p>
            <a:pPr marL="1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10"/>
              <a:buNone/>
            </a:pPr>
            <a:r>
              <a:rPr lang="en-US" sz="1800" i="1">
                <a:solidFill>
                  <a:srgbClr val="FF0000"/>
                </a:solidFill>
              </a:rPr>
              <a:t>Важно </a:t>
            </a:r>
            <a:r>
              <a:rPr lang="en-US" sz="1800" i="1">
                <a:solidFill>
                  <a:srgbClr val="262626"/>
                </a:solidFill>
              </a:rPr>
              <a:t>style.css се чете отгоре надолу – всяко следващо правило презаписва предишното, ако се отнасят за един и същи елемент!</a:t>
            </a:r>
            <a:endParaRPr sz="1800"/>
          </a:p>
          <a:p>
            <a:pPr marL="5400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endParaRPr sz="1800">
              <a:solidFill>
                <a:srgbClr val="49442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>
            <a:spLocks noGrp="1"/>
          </p:cNvSpPr>
          <p:nvPr>
            <p:ph type="title"/>
          </p:nvPr>
        </p:nvSpPr>
        <p:spPr>
          <a:xfrm>
            <a:off x="827584" y="2211710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CSS ПРАВИЛО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подразбиране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о подразбиране 1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По подразбиране 2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тема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Презентация на цял екран (16:9)</PresentationFormat>
  <Paragraphs>191</Paragraphs>
  <Slides>32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5" baseType="lpstr">
      <vt:lpstr>По подразбиране</vt:lpstr>
      <vt:lpstr>По подразбиране 1</vt:lpstr>
      <vt:lpstr>По подразбиране 2</vt:lpstr>
      <vt:lpstr>Уеб разработка</vt:lpstr>
      <vt:lpstr>Презентация на PowerPoint</vt:lpstr>
      <vt:lpstr>CSS </vt:lpstr>
      <vt:lpstr>Презентация на PowerPoint</vt:lpstr>
      <vt:lpstr>Презентация на PowerPoint</vt:lpstr>
      <vt:lpstr>Презентация на PowerPoint</vt:lpstr>
      <vt:lpstr>Важно Child-елементите наследяват почти всички стилови правила на родителските елементи. Можем да зададем правила за конкретния/те child-елементи за да изменим родителските стилове.  Наследяване </vt:lpstr>
      <vt:lpstr>Презентация на PowerPoint</vt:lpstr>
      <vt:lpstr>CSS ПРАВИЛО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 Селектори          </vt:lpstr>
      <vt:lpstr> Селектори - 2          </vt:lpstr>
      <vt:lpstr>Презентация на PowerPoint</vt:lpstr>
      <vt:lpstr>CSS STYLESHEETS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СТИЛИЗИРАНЕ НА ТЕКСТОВЕ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разработка</dc:title>
  <dc:creator>Milena</dc:creator>
  <cp:lastModifiedBy>Ariel</cp:lastModifiedBy>
  <cp:revision>1</cp:revision>
  <dcterms:modified xsi:type="dcterms:W3CDTF">2018-11-21T17:20:19Z</dcterms:modified>
</cp:coreProperties>
</file>