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6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-413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962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5fce3d79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45fce3d792_0_2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5fce3d7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45fce3d792_0_0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fce3d79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45fce3d792_0_6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5fce3d7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45fce3d792_0_12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5fce3d7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45fce3d792_0_18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5fce3d79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45fce3d792_0_2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 rot="5400000">
            <a:off x="2874600" y="-1213920"/>
            <a:ext cx="3394440" cy="82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 rot="5400000">
            <a:off x="5840413" y="1606550"/>
            <a:ext cx="3852862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 rot="5400000">
            <a:off x="1504157" y="-448468"/>
            <a:ext cx="3852862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418306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646613" y="1152525"/>
            <a:ext cx="41846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marL="914400" lvl="1" indent="-30861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marL="1828800" lvl="3" indent="-28575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marL="274320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marL="320040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marL="365760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marL="411480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rot="5400000">
            <a:off x="2863800" y="-1399680"/>
            <a:ext cx="3416040" cy="852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 rot="5400000">
            <a:off x="5704682" y="1442244"/>
            <a:ext cx="4124325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 rot="5400000">
            <a:off x="1368425" y="-612775"/>
            <a:ext cx="4124325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19240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2"/>
          </p:nvPr>
        </p:nvSpPr>
        <p:spPr>
          <a:xfrm>
            <a:off x="2387600" y="1152525"/>
            <a:ext cx="19240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marL="914400" lvl="1" indent="-30861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marL="1828800" lvl="3" indent="-28575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marL="274320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marL="320040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marL="365760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marL="411480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2" name="Google Shape;152;p34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body" idx="1"/>
          </p:nvPr>
        </p:nvSpPr>
        <p:spPr>
          <a:xfrm rot="5400000">
            <a:off x="603540" y="860580"/>
            <a:ext cx="341604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title"/>
          </p:nvPr>
        </p:nvSpPr>
        <p:spPr>
          <a:xfrm rot="5400000">
            <a:off x="5704682" y="1442244"/>
            <a:ext cx="4124325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 rot="5400000">
            <a:off x="1368425" y="-612775"/>
            <a:ext cx="4124325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48200" y="1203325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marL="914400" lvl="1" indent="-30861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marL="1828800" lvl="3" indent="-28575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marL="274320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marL="320040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marL="365760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marL="411480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sz="2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Noto Sans Symbols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-24120" y="2850840"/>
            <a:ext cx="9167760" cy="229211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4294967295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C34A"/>
              </a:buClr>
              <a:buSzPts val="126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</a:rPr>
              <a:t>Уеб разработка</a:t>
            </a:r>
            <a:endParaRPr sz="2800" b="1" i="0" u="none" strike="noStrike" cap="none">
              <a:solidFill>
                <a:srgbClr val="8BC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7"/>
          <p:cNvSpPr txBox="1">
            <a:spLocks noGrp="1"/>
          </p:cNvSpPr>
          <p:nvPr>
            <p:ph type="subTitle" idx="4294967295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None/>
            </a:pPr>
            <a:r>
              <a:rPr lang="en-US" sz="2800" b="1">
                <a:solidFill>
                  <a:srgbClr val="FFFFFF"/>
                </a:solidFill>
              </a:rPr>
              <a:t>HTML/CSS summary</a:t>
            </a:r>
            <a:endParaRPr sz="2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240" y="497520"/>
            <a:ext cx="2980800" cy="12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/>
          <p:nvPr/>
        </p:nvSpPr>
        <p:spPr>
          <a:xfrm>
            <a:off x="-60840" y="4860360"/>
            <a:ext cx="9265321" cy="2829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НПО ВРАЦА СОФТУЕР ОБЩЕСТВО - КУРС Уеб Разработка - 11.201</a:t>
            </a:r>
            <a:r>
              <a:rPr lang="en-US" b="1">
                <a:solidFill>
                  <a:srgbClr val="CCCCCC"/>
                </a:solidFill>
              </a:rPr>
              <a:t>8</a:t>
            </a:r>
            <a:r>
              <a:rPr lang="en-US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lang="en-US" b="1">
                <a:solidFill>
                  <a:srgbClr val="CCCCCC"/>
                </a:solidFill>
              </a:rPr>
              <a:t>6</a:t>
            </a:r>
            <a:endParaRPr sz="1400" b="1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2800" i="1" dirty="0" smtClean="0">
                <a:solidFill>
                  <a:srgbClr val="3F3F3F"/>
                </a:solidFill>
              </a:rPr>
              <a:t>&lt;</a:t>
            </a:r>
            <a:r>
              <a:rPr lang="en-US" sz="2800" i="1" dirty="0" err="1" smtClean="0">
                <a:solidFill>
                  <a:srgbClr val="3F3F3F"/>
                </a:solidFill>
              </a:rPr>
              <a:t>img</a:t>
            </a:r>
            <a:r>
              <a:rPr lang="en-US" sz="2800" i="1" dirty="0" smtClean="0">
                <a:solidFill>
                  <a:srgbClr val="3F3F3F"/>
                </a:solidFill>
              </a:rPr>
              <a:t> </a:t>
            </a:r>
            <a:r>
              <a:rPr lang="en-US" sz="2800" i="1" dirty="0" err="1" smtClean="0">
                <a:solidFill>
                  <a:srgbClr val="3F3F3F"/>
                </a:solidFill>
              </a:rPr>
              <a:t>src</a:t>
            </a:r>
            <a:r>
              <a:rPr lang="en-US" sz="2800" i="1" dirty="0" smtClean="0">
                <a:solidFill>
                  <a:srgbClr val="3F3F3F"/>
                </a:solidFill>
              </a:rPr>
              <a:t>=“” </a:t>
            </a:r>
            <a:r>
              <a:rPr lang="en-US" sz="2800" i="1" dirty="0" smtClean="0">
                <a:solidFill>
                  <a:srgbClr val="C00000"/>
                </a:solidFill>
              </a:rPr>
              <a:t>alt=“” width=“”</a:t>
            </a:r>
            <a:r>
              <a:rPr lang="en-US" sz="2800" i="1" dirty="0" smtClean="0">
                <a:solidFill>
                  <a:srgbClr val="3F3F3F"/>
                </a:solidFill>
              </a:rPr>
              <a:t>&gt;</a:t>
            </a:r>
          </a:p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endParaRPr lang="en-US" sz="2800" i="1" dirty="0" smtClean="0">
              <a:solidFill>
                <a:srgbClr val="3F3F3F"/>
              </a:solidFill>
            </a:endParaRPr>
          </a:p>
        </p:txBody>
      </p:sp>
      <p:sp>
        <p:nvSpPr>
          <p:cNvPr id="224" name="Google Shape;224;p45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5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- 5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20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/>
          <p:nvPr/>
        </p:nvSpPr>
        <p:spPr>
          <a:xfrm>
            <a:off x="722313" y="2427734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</a:rPr>
              <a:t>CSS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CSS - 1</a:t>
            </a:r>
            <a:r>
              <a:rPr lang="en-US" sz="2800"/>
              <a:t/>
            </a:r>
            <a:br>
              <a:rPr lang="en-US" sz="28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36" name="Google Shape;236;p47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7954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lvl="0" indent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Използвайте ЕДИН, общ за всички страници .css файл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Селектори - 2</a:t>
            </a:r>
            <a:r>
              <a:rPr lang="en-US" sz="2800"/>
              <a:t/>
            </a:r>
            <a:br>
              <a:rPr lang="en-US" sz="28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42" name="Google Shape;242;p48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0932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999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</a:rPr>
              <a:t>Задавайте цветовете с кодове </a:t>
            </a:r>
            <a:endParaRPr sz="1600">
              <a:solidFill>
                <a:srgbClr val="262626"/>
              </a:solidFill>
            </a:endParaRPr>
          </a:p>
          <a:p>
            <a:pPr marL="1346399" lvl="0" indent="25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</a:rPr>
              <a:t>по възможност трицифрени - </a:t>
            </a:r>
            <a:endParaRPr sz="1600">
              <a:solidFill>
                <a:srgbClr val="262626"/>
              </a:solidFill>
            </a:endParaRPr>
          </a:p>
          <a:p>
            <a:pPr marL="1346399" lvl="0" indent="25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</a:rPr>
              <a:t>#ccc вместо #cccccc</a:t>
            </a:r>
            <a:endParaRPr sz="1600">
              <a:solidFill>
                <a:srgbClr val="262626"/>
              </a:solidFill>
            </a:endParaRPr>
          </a:p>
          <a:p>
            <a:pPr marL="1346399" lvl="0" indent="25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endParaRPr sz="1600">
              <a:solidFill>
                <a:srgbClr val="262626"/>
              </a:solidFill>
            </a:endParaRPr>
          </a:p>
          <a:p>
            <a:pPr marL="431999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</a:rPr>
              <a:t>	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marR="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>
                <a:solidFill>
                  <a:srgbClr val="3F3F3F"/>
                </a:solidFill>
              </a:rPr>
              <a:t>HTML</a:t>
            </a:r>
            <a:endParaRPr/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>
                <a:solidFill>
                  <a:srgbClr val="3F3F3F"/>
                </a:solidFill>
              </a:rPr>
              <a:t>CSS</a:t>
            </a:r>
            <a:endParaRPr/>
          </a:p>
          <a:p>
            <a:pPr marL="1295999" marR="0" lvl="2" indent="-221324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8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>
            <a:spLocks noGrp="1"/>
          </p:cNvSpPr>
          <p:nvPr>
            <p:ph type="title"/>
          </p:nvPr>
        </p:nvSpPr>
        <p:spPr>
          <a:xfrm>
            <a:off x="683568" y="2211710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2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 err="1">
                <a:solidFill>
                  <a:srgbClr val="3F3F3F"/>
                </a:solidFill>
              </a:rPr>
              <a:t>Всеки</a:t>
            </a:r>
            <a:r>
              <a:rPr lang="en-US" sz="1600" b="1" dirty="0">
                <a:solidFill>
                  <a:srgbClr val="3F3F3F"/>
                </a:solidFill>
              </a:rPr>
              <a:t> HTML </a:t>
            </a:r>
            <a:r>
              <a:rPr lang="en-US" sz="1600" b="1" dirty="0" err="1">
                <a:solidFill>
                  <a:srgbClr val="3F3F3F"/>
                </a:solidFill>
              </a:rPr>
              <a:t>документ</a:t>
            </a:r>
            <a:r>
              <a:rPr lang="en-US" sz="1600" b="1" dirty="0">
                <a:solidFill>
                  <a:srgbClr val="3F3F3F"/>
                </a:solidFill>
              </a:rPr>
              <a:t> </a:t>
            </a:r>
            <a:r>
              <a:rPr lang="en-US" sz="1600" b="1" dirty="0" smtClean="0">
                <a:solidFill>
                  <a:srgbClr val="3F3F3F"/>
                </a:solidFill>
              </a:rPr>
              <a:t>–</a:t>
            </a:r>
          </a:p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 err="1" smtClean="0">
                <a:solidFill>
                  <a:srgbClr val="3F3F3F"/>
                </a:solidFill>
              </a:rPr>
              <a:t>Doctype</a:t>
            </a:r>
            <a:r>
              <a:rPr lang="en-US" sz="1600" b="1" dirty="0" smtClean="0">
                <a:solidFill>
                  <a:srgbClr val="3F3F3F"/>
                </a:solidFill>
              </a:rPr>
              <a:t> </a:t>
            </a:r>
            <a:r>
              <a:rPr lang="bg-BG" sz="1600" b="1" dirty="0" smtClean="0">
                <a:solidFill>
                  <a:srgbClr val="3F3F3F"/>
                </a:solidFill>
              </a:rPr>
              <a:t>декларация</a:t>
            </a:r>
            <a:endParaRPr lang="en-US" sz="1600" b="1" dirty="0" smtClean="0">
              <a:solidFill>
                <a:srgbClr val="3F3F3F"/>
              </a:solidFill>
            </a:endParaRPr>
          </a:p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 smtClean="0">
                <a:solidFill>
                  <a:srgbClr val="3F3F3F"/>
                </a:solidFill>
              </a:rPr>
              <a:t>h</a:t>
            </a:r>
            <a:r>
              <a:rPr lang="en-US" sz="1600" b="1" smtClean="0">
                <a:solidFill>
                  <a:srgbClr val="3F3F3F"/>
                </a:solidFill>
              </a:rPr>
              <a:t>tml </a:t>
            </a:r>
            <a:r>
              <a:rPr lang="en-US" sz="1600" b="1" dirty="0" smtClean="0">
                <a:solidFill>
                  <a:srgbClr val="3F3F3F"/>
                </a:solidFill>
              </a:rPr>
              <a:t>- </a:t>
            </a:r>
            <a:r>
              <a:rPr lang="bg-BG" sz="1600" b="1" dirty="0" smtClean="0">
                <a:solidFill>
                  <a:srgbClr val="3F3F3F"/>
                </a:solidFill>
              </a:rPr>
              <a:t>елемент</a:t>
            </a:r>
            <a:r>
              <a:rPr lang="en-US" sz="1600" b="1" dirty="0">
                <a:solidFill>
                  <a:srgbClr val="3F3F3F"/>
                </a:solidFill>
              </a:rPr>
              <a:t>	</a:t>
            </a:r>
            <a:endParaRPr sz="1600" b="1" dirty="0">
              <a:solidFill>
                <a:srgbClr val="3F3F3F"/>
              </a:solidFill>
            </a:endParaRPr>
          </a:p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>
                <a:solidFill>
                  <a:srgbClr val="3F3F3F"/>
                </a:solidFill>
              </a:rPr>
              <a:t>	head - </a:t>
            </a:r>
            <a:r>
              <a:rPr lang="en-US" sz="1600" dirty="0" err="1">
                <a:solidFill>
                  <a:srgbClr val="3F3F3F"/>
                </a:solidFill>
              </a:rPr>
              <a:t>попълнен</a:t>
            </a:r>
            <a:r>
              <a:rPr lang="en-US" sz="1600" dirty="0">
                <a:solidFill>
                  <a:srgbClr val="3F3F3F"/>
                </a:solidFill>
              </a:rPr>
              <a:t> </a:t>
            </a:r>
            <a:r>
              <a:rPr lang="en-US" sz="1600" dirty="0" smtClean="0">
                <a:solidFill>
                  <a:srgbClr val="3F3F3F"/>
                </a:solidFill>
              </a:rPr>
              <a:t>title, meta charset</a:t>
            </a:r>
            <a:endParaRPr sz="1600" dirty="0">
              <a:solidFill>
                <a:srgbClr val="3F3F3F"/>
              </a:solidFill>
            </a:endParaRPr>
          </a:p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>
                <a:solidFill>
                  <a:srgbClr val="3F3F3F"/>
                </a:solidFill>
              </a:rPr>
              <a:t>	body - 	</a:t>
            </a:r>
            <a:endParaRPr sz="1600" b="1" dirty="0">
              <a:solidFill>
                <a:srgbClr val="3F3F3F"/>
              </a:solidFill>
            </a:endParaRPr>
          </a:p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>
                <a:solidFill>
                  <a:srgbClr val="3F3F3F"/>
                </a:solidFill>
              </a:rPr>
              <a:t>			div class=wrapper/wrap </a:t>
            </a:r>
            <a:r>
              <a:rPr lang="en-US" sz="1600" dirty="0">
                <a:solidFill>
                  <a:srgbClr val="3F3F3F"/>
                </a:solidFill>
              </a:rPr>
              <a:t>в </a:t>
            </a:r>
            <a:r>
              <a:rPr lang="en-US" sz="1600" dirty="0" err="1">
                <a:solidFill>
                  <a:srgbClr val="3F3F3F"/>
                </a:solidFill>
              </a:rPr>
              <a:t>който</a:t>
            </a:r>
            <a:r>
              <a:rPr lang="en-US" sz="1600" dirty="0">
                <a:solidFill>
                  <a:srgbClr val="3F3F3F"/>
                </a:solidFill>
              </a:rPr>
              <a:t> </a:t>
            </a:r>
            <a:r>
              <a:rPr lang="en-US" sz="1600" dirty="0" err="1">
                <a:solidFill>
                  <a:srgbClr val="3F3F3F"/>
                </a:solidFill>
              </a:rPr>
              <a:t>са</a:t>
            </a:r>
            <a:r>
              <a:rPr lang="en-US" sz="1600" dirty="0">
                <a:solidFill>
                  <a:srgbClr val="3F3F3F"/>
                </a:solidFill>
              </a:rPr>
              <a:t> </a:t>
            </a:r>
            <a:r>
              <a:rPr lang="en-US" sz="1600" dirty="0" err="1">
                <a:solidFill>
                  <a:srgbClr val="3F3F3F"/>
                </a:solidFill>
              </a:rPr>
              <a:t>вложени</a:t>
            </a:r>
            <a:endParaRPr sz="1600" dirty="0">
              <a:solidFill>
                <a:srgbClr val="3F3F3F"/>
              </a:solidFill>
            </a:endParaRPr>
          </a:p>
          <a:p>
            <a:pPr marL="1479599" marR="0" lvl="0" indent="349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>
                <a:solidFill>
                  <a:srgbClr val="3F3F3F"/>
                </a:solidFill>
              </a:rPr>
              <a:t>div class = header/header</a:t>
            </a:r>
            <a:endParaRPr sz="1600" b="1" dirty="0">
              <a:solidFill>
                <a:srgbClr val="3F3F3F"/>
              </a:solidFill>
            </a:endParaRPr>
          </a:p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>
                <a:solidFill>
                  <a:srgbClr val="3F3F3F"/>
                </a:solidFill>
              </a:rPr>
              <a:t>				div class = main/main</a:t>
            </a:r>
            <a:endParaRPr sz="1600" b="1" dirty="0">
              <a:solidFill>
                <a:srgbClr val="3F3F3F"/>
              </a:solidFill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 dirty="0">
                <a:solidFill>
                  <a:srgbClr val="3F3F3F"/>
                </a:solidFill>
              </a:rPr>
              <a:t>				div class = footer/footer</a:t>
            </a:r>
            <a:endParaRPr sz="1600" b="1" dirty="0">
              <a:solidFill>
                <a:srgbClr val="3F3F3F"/>
              </a:solidFill>
            </a:endParaRPr>
          </a:p>
          <a:p>
            <a:pPr marL="342900" marR="0" lvl="0" indent="-28575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0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0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- 1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Във всеки </a:t>
            </a:r>
            <a:r>
              <a:rPr lang="en-US" sz="1600" b="1">
                <a:solidFill>
                  <a:srgbClr val="3F3F3F"/>
                </a:solidFill>
              </a:rPr>
              <a:t>div class = header/header са вложени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h1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div class=nav/nav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	</a:t>
            </a: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1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1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- 2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В h1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	a eлемент съдържащ логото, водещ до началото на сайта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	//&lt;a href=”начална страница”&gt; LOGO&lt;/a&gt;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	Заглавието на сайта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	</a:t>
            </a: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2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2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- 3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В div class=nav/nav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	ul</a:t>
            </a:r>
            <a:endParaRPr sz="1600">
              <a:solidFill>
                <a:srgbClr val="3F3F3F"/>
              </a:solidFill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li /няколко на брой/</a:t>
            </a:r>
            <a:endParaRPr sz="1600">
              <a:solidFill>
                <a:srgbClr val="3F3F3F"/>
              </a:solidFill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a - водещ до страница в сайта	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i="1">
                <a:solidFill>
                  <a:srgbClr val="3F3F3F"/>
                </a:solidFill>
              </a:rPr>
              <a:t>/В една страница може да имаме няколко навигации до едни и същи крайни точки в сайта, разположени на различни места/	</a:t>
            </a:r>
            <a:endParaRPr sz="2000" b="0" i="1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3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3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- 4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3600">
                <a:solidFill>
                  <a:srgbClr val="3F3F3F"/>
                </a:solidFill>
              </a:rPr>
              <a:t>Не използвайте </a:t>
            </a:r>
            <a:endParaRPr sz="3600">
              <a:solidFill>
                <a:srgbClr val="3F3F3F"/>
              </a:solidFill>
            </a:endParaRPr>
          </a:p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3600">
                <a:solidFill>
                  <a:srgbClr val="3F3F3F"/>
                </a:solidFill>
              </a:rPr>
              <a:t>&lt;br&gt;</a:t>
            </a:r>
            <a:r>
              <a:rPr lang="en-US" sz="3600" i="1">
                <a:solidFill>
                  <a:srgbClr val="3F3F3F"/>
                </a:solidFill>
              </a:rPr>
              <a:t>	</a:t>
            </a:r>
            <a:endParaRPr sz="3600" i="1">
              <a:solidFill>
                <a:srgbClr val="3F3F3F"/>
              </a:solidFill>
            </a:endParaRPr>
          </a:p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800" i="1">
                <a:solidFill>
                  <a:srgbClr val="3F3F3F"/>
                </a:solidFill>
              </a:rPr>
              <a:t>за да си спестите употребата на коректните елементи или стилови правила</a:t>
            </a:r>
            <a:endParaRPr sz="1800" i="1">
              <a:solidFill>
                <a:srgbClr val="3F3F3F"/>
              </a:solidFill>
            </a:endParaRPr>
          </a:p>
        </p:txBody>
      </p:sp>
      <p:sp>
        <p:nvSpPr>
          <p:cNvPr id="217" name="Google Shape;217;p44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4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- 5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3600">
                <a:solidFill>
                  <a:srgbClr val="3F3F3F"/>
                </a:solidFill>
              </a:rPr>
              <a:t>Не използвайте </a:t>
            </a:r>
            <a:endParaRPr sz="3600">
              <a:solidFill>
                <a:srgbClr val="3F3F3F"/>
              </a:solidFill>
            </a:endParaRPr>
          </a:p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3600">
                <a:solidFill>
                  <a:srgbClr val="3F3F3F"/>
                </a:solidFill>
              </a:rPr>
              <a:t>празни елементи</a:t>
            </a:r>
            <a:endParaRPr sz="3600" i="1">
              <a:solidFill>
                <a:srgbClr val="3F3F3F"/>
              </a:solidFill>
            </a:endParaRPr>
          </a:p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800" i="1">
                <a:solidFill>
                  <a:srgbClr val="3F3F3F"/>
                </a:solidFill>
              </a:rPr>
              <a:t>за да си спестите употребата на коректните елементи или стилови правила</a:t>
            </a:r>
            <a:endParaRPr sz="1800" i="1">
              <a:solidFill>
                <a:srgbClr val="3F3F3F"/>
              </a:solidFill>
            </a:endParaRPr>
          </a:p>
        </p:txBody>
      </p:sp>
      <p:sp>
        <p:nvSpPr>
          <p:cNvPr id="224" name="Google Shape;224;p45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5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- 5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подразбиране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о подразбиране 1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По подразбиране 2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тема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Office PowerPoint</Application>
  <PresentationFormat>Презентация на цял екран (16:9)</PresentationFormat>
  <Paragraphs>62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6" baseType="lpstr">
      <vt:lpstr>По подразбиране</vt:lpstr>
      <vt:lpstr>По подразбиране 1</vt:lpstr>
      <vt:lpstr>По подразбиране 2</vt:lpstr>
      <vt:lpstr>Уеб разработка</vt:lpstr>
      <vt:lpstr>Презентация на PowerPoint</vt:lpstr>
      <vt:lpstr>HTML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 CSS - 1          </vt:lpstr>
      <vt:lpstr> Селектори - 2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разработка</dc:title>
  <dc:creator>Milena</dc:creator>
  <cp:lastModifiedBy>Ariel</cp:lastModifiedBy>
  <cp:revision>4</cp:revision>
  <dcterms:modified xsi:type="dcterms:W3CDTF">2018-11-22T17:10:13Z</dcterms:modified>
</cp:coreProperties>
</file>