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Syncopate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92798DD-3FF5-427D-8B6B-DE7825B65284}">
  <a:tblStyle styleId="{692798DD-3FF5-427D-8B6B-DE7825B65284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yncopate-bold.fntdata"/><Relationship Id="rId30" Type="http://schemas.openxmlformats.org/officeDocument/2006/relationships/font" Target="fonts/Syncopat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yncopate"/>
              <a:buNone/>
            </a:pPr>
            <a:r>
              <a:rPr b="1" lang="en" sz="3600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web разработка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</a:rPr>
              <a:t>РНР работа с форми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 - НПО ВРАЦА СОФТУЕР ОБЩЕСТВО - КУРС WEB разработка - 11.201</a:t>
            </a:r>
            <a:r>
              <a:rPr b="1" lang="en">
                <a:solidFill>
                  <a:srgbClr val="CCCCCC"/>
                </a:solidFill>
              </a:rPr>
              <a:t>8</a:t>
            </a:r>
            <a:r>
              <a:rPr b="1" i="0" lang="en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b="1" lang="en">
                <a:solidFill>
                  <a:srgbClr val="CCCCCC"/>
                </a:solidFill>
              </a:rPr>
              <a:t>6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 протокол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/>
              <a:t>Работи с request &amp; response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Stateless</a:t>
            </a:r>
            <a:r>
              <a:rPr lang="en">
                <a:solidFill>
                  <a:schemeClr val="dk1"/>
                </a:solidFill>
              </a:rPr>
              <a:t> протокол, т.е. всяка заявка е независима от предходните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 протокол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087" y="1635312"/>
            <a:ext cx="41624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1"/>
                </a:solidFill>
              </a:rPr>
              <a:t>Действия: GET, POST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rgbClr val="9C27B0"/>
                </a:solidFill>
              </a:rPr>
              <a:t>GET</a:t>
            </a:r>
            <a:r>
              <a:rPr lang="en" sz="1400">
                <a:solidFill>
                  <a:schemeClr val="dk1"/>
                </a:solidFill>
              </a:rPr>
              <a:t>: извличане от съществуващ ресурс чрез URL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9C27B0"/>
                </a:solidFill>
              </a:rPr>
              <a:t>POST</a:t>
            </a:r>
            <a:r>
              <a:rPr lang="en" sz="1400">
                <a:solidFill>
                  <a:schemeClr val="dk1"/>
                </a:solidFill>
              </a:rPr>
              <a:t>: създава нов ресурс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Статус кодове: 		</a:t>
            </a:r>
            <a:r>
              <a:rPr b="1" lang="en" sz="1400">
                <a:solidFill>
                  <a:srgbClr val="9C27B0"/>
                </a:solidFill>
              </a:rPr>
              <a:t>1xx</a:t>
            </a:r>
            <a:r>
              <a:rPr lang="en" sz="1400">
                <a:solidFill>
                  <a:schemeClr val="dk1"/>
                </a:solidFill>
              </a:rPr>
              <a:t>: Informational Messages</a:t>
            </a:r>
            <a:endParaRPr/>
          </a:p>
          <a:p>
            <a:pPr indent="38735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9C27B0"/>
                </a:solidFill>
              </a:rPr>
              <a:t>2xx</a:t>
            </a:r>
            <a:r>
              <a:rPr lang="en" sz="1400">
                <a:solidFill>
                  <a:schemeClr val="dk1"/>
                </a:solidFill>
              </a:rPr>
              <a:t>:Successful</a:t>
            </a:r>
            <a:endParaRPr/>
          </a:p>
          <a:p>
            <a:pPr indent="38735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9C27B0"/>
                </a:solidFill>
              </a:rPr>
              <a:t>3xx</a:t>
            </a:r>
            <a:r>
              <a:rPr lang="en" sz="1400">
                <a:solidFill>
                  <a:schemeClr val="dk1"/>
                </a:solidFill>
              </a:rPr>
              <a:t>: Redirection</a:t>
            </a:r>
            <a:endParaRPr/>
          </a:p>
          <a:p>
            <a:pPr indent="38735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9C27B0"/>
                </a:solidFill>
              </a:rPr>
              <a:t>4xx</a:t>
            </a:r>
            <a:r>
              <a:rPr lang="en" sz="1400">
                <a:solidFill>
                  <a:schemeClr val="dk1"/>
                </a:solidFill>
              </a:rPr>
              <a:t>: Client Error</a:t>
            </a:r>
            <a:endParaRPr/>
          </a:p>
          <a:p>
            <a:pPr indent="38735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9C27B0"/>
                </a:solidFill>
              </a:rPr>
              <a:t>5xx</a:t>
            </a:r>
            <a:r>
              <a:rPr lang="en" sz="1400">
                <a:solidFill>
                  <a:schemeClr val="dk1"/>
                </a:solidFill>
              </a:rPr>
              <a:t>: Server Error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 протокол - 2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76C77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23528" y="1995686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Глобални масиви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rgbClr val="576C77"/>
                </a:solidFill>
              </a:rPr>
              <a:t>$_GET[]</a:t>
            </a:r>
            <a:r>
              <a:rPr lang="en" sz="1400">
                <a:solidFill>
                  <a:schemeClr val="dk1"/>
                </a:solidFill>
              </a:rPr>
              <a:t> 	&lt;form action=“index.php” method=“</a:t>
            </a:r>
            <a:r>
              <a:rPr lang="en" sz="1400">
                <a:solidFill>
                  <a:srgbClr val="0000FF"/>
                </a:solidFill>
              </a:rPr>
              <a:t>get</a:t>
            </a:r>
            <a:r>
              <a:rPr lang="en" sz="1400">
                <a:solidFill>
                  <a:schemeClr val="dk1"/>
                </a:solidFill>
              </a:rPr>
              <a:t>”&gt;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rgbClr val="576C77"/>
                </a:solidFill>
              </a:rPr>
              <a:t>$_POST[]</a:t>
            </a:r>
            <a:r>
              <a:rPr lang="en" sz="1400">
                <a:solidFill>
                  <a:schemeClr val="dk1"/>
                </a:solidFill>
              </a:rPr>
              <a:t> 	&lt;form action=“index.php” method=“</a:t>
            </a:r>
            <a:r>
              <a:rPr lang="en" sz="1400">
                <a:solidFill>
                  <a:srgbClr val="0000FF"/>
                </a:solidFill>
              </a:rPr>
              <a:t>post</a:t>
            </a:r>
            <a:r>
              <a:rPr lang="en" sz="1400">
                <a:solidFill>
                  <a:schemeClr val="dk1"/>
                </a:solidFill>
              </a:rPr>
              <a:t>”&gt;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rgbClr val="576C77"/>
                </a:solidFill>
              </a:rPr>
              <a:t>$_FILE[]</a:t>
            </a: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/>
              <a:t>&lt;form action="upload.php" method="post" </a:t>
            </a:r>
            <a:r>
              <a:rPr b="1" lang="en" sz="1400">
                <a:solidFill>
                  <a:srgbClr val="0070C0"/>
                </a:solidFill>
              </a:rPr>
              <a:t>enctype="multipart/form-data"</a:t>
            </a:r>
            <a:r>
              <a:rPr lang="en" sz="1400"/>
              <a:t>&gt;</a:t>
            </a:r>
            <a:br>
              <a:rPr lang="en" sz="1400"/>
            </a:br>
            <a:r>
              <a:rPr lang="en" sz="1400"/>
              <a:t>   		 	Select image to upload:</a:t>
            </a:r>
            <a:br>
              <a:rPr lang="en" sz="1400"/>
            </a:br>
            <a:r>
              <a:rPr lang="en" sz="1400"/>
              <a:t>   		 	&lt;input type="file" name="fileToUpload" id="fileToUpload"&gt;</a:t>
            </a:r>
            <a:br>
              <a:rPr lang="en" sz="1400"/>
            </a:br>
            <a:r>
              <a:rPr lang="en" sz="1400"/>
              <a:t>   	 		&lt;input type="submit" value="Upload Image" name="submit"&gt;</a:t>
            </a:r>
            <a:br>
              <a:rPr lang="en" sz="1400"/>
            </a:br>
            <a:r>
              <a:rPr lang="en" sz="1400"/>
              <a:t>		&lt;/form&gt;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rgbClr val="576C77"/>
                </a:solidFill>
              </a:rPr>
              <a:t>$_SESSION[]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576C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Глобални масиви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работа с форми 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600" y="1125125"/>
            <a:ext cx="4196950" cy="25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AA84F"/>
                </a:solidFill>
              </a:rPr>
              <a:t>html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&lt;form action=“index.php” method=“</a:t>
            </a:r>
            <a:r>
              <a:rPr lang="en" sz="1600">
                <a:solidFill>
                  <a:srgbClr val="0000FF"/>
                </a:solidFill>
              </a:rPr>
              <a:t>get</a:t>
            </a:r>
            <a:r>
              <a:rPr lang="en" sz="1600">
                <a:solidFill>
                  <a:schemeClr val="dk1"/>
                </a:solidFill>
              </a:rPr>
              <a:t>”&gt;</a:t>
            </a:r>
            <a:endParaRPr/>
          </a:p>
          <a:p>
            <a:pPr indent="3873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&lt;input type=“text” </a:t>
            </a:r>
            <a:r>
              <a:rPr lang="en" sz="1600">
                <a:solidFill>
                  <a:srgbClr val="FF0000"/>
                </a:solidFill>
              </a:rPr>
              <a:t>name=“age” </a:t>
            </a:r>
            <a:r>
              <a:rPr lang="en" sz="1600">
                <a:solidFill>
                  <a:schemeClr val="dk1"/>
                </a:solidFill>
              </a:rPr>
              <a:t>/&gt;</a:t>
            </a:r>
            <a:endParaRPr/>
          </a:p>
          <a:p>
            <a:pPr indent="3873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….</a:t>
            </a:r>
            <a:endParaRPr/>
          </a:p>
          <a:p>
            <a:pPr indent="3873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&lt;input type=“submit” name=“submit” value=”Send” /&gt;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&lt;/form&gt;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						</a:t>
            </a:r>
            <a:r>
              <a:rPr lang="en" sz="1600">
                <a:solidFill>
                  <a:srgbClr val="6AA84F"/>
                </a:solidFill>
              </a:rPr>
              <a:t>php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00"/>
                </a:solidFill>
              </a:rPr>
              <a:t>							</a:t>
            </a:r>
            <a:r>
              <a:rPr lang="en" sz="1600">
                <a:solidFill>
                  <a:schemeClr val="dk1"/>
                </a:solidFill>
              </a:rPr>
              <a:t>&lt;?php </a:t>
            </a:r>
            <a:r>
              <a:rPr lang="en" sz="1600">
                <a:solidFill>
                  <a:srgbClr val="FF0000"/>
                </a:solidFill>
              </a:rPr>
              <a:t>$age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0000FF"/>
                </a:solidFill>
              </a:rPr>
              <a:t>$_GET</a:t>
            </a:r>
            <a:r>
              <a:rPr lang="en" sz="1600">
                <a:solidFill>
                  <a:schemeClr val="dk1"/>
                </a:solidFill>
              </a:rPr>
              <a:t>[‘</a:t>
            </a:r>
            <a:r>
              <a:rPr lang="en" sz="1600">
                <a:solidFill>
                  <a:srgbClr val="FF0000"/>
                </a:solidFill>
              </a:rPr>
              <a:t>age</a:t>
            </a:r>
            <a:r>
              <a:rPr lang="en" sz="1600">
                <a:solidFill>
                  <a:schemeClr val="dk1"/>
                </a:solidFill>
              </a:rPr>
              <a:t>’];</a:t>
            </a:r>
            <a:endParaRPr/>
          </a:p>
          <a:p>
            <a:pPr indent="387350" lvl="0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387350" lvl="0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/*след което използваме </a:t>
            </a:r>
            <a:r>
              <a:rPr lang="en" sz="1600">
                <a:solidFill>
                  <a:srgbClr val="FF0000"/>
                </a:solidFill>
              </a:rPr>
              <a:t>$age</a:t>
            </a:r>
            <a:r>
              <a:rPr lang="en" sz="1600">
                <a:solidFill>
                  <a:schemeClr val="dk1"/>
                </a:solidFill>
              </a:rPr>
              <a:t> в решението на поставена задача*/</a:t>
            </a:r>
            <a:endParaRPr/>
          </a:p>
          <a:p>
            <a:pPr indent="38735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?&gt;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56" name="Google Shape;156;p28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с форми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6140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&lt;form </a:t>
            </a:r>
            <a:r>
              <a:rPr lang="en">
                <a:solidFill>
                  <a:srgbClr val="FF0000"/>
                </a:solidFill>
              </a:rPr>
              <a:t>action=“new_file.php”</a:t>
            </a:r>
            <a:r>
              <a:rPr lang="en">
                <a:solidFill>
                  <a:schemeClr val="dk1"/>
                </a:solidFill>
              </a:rPr>
              <a:t> method=“get”&gt;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с </a:t>
            </a:r>
            <a:r>
              <a:rPr lang="en">
                <a:solidFill>
                  <a:srgbClr val="FF0000"/>
                </a:solidFill>
              </a:rPr>
              <a:t>action=“new_file.php” </a:t>
            </a:r>
            <a:endParaRPr>
              <a:solidFill>
                <a:srgbClr val="FF0000"/>
              </a:solidFill>
            </a:endParaRPr>
          </a:p>
          <a:p>
            <a:pPr indent="45720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- отвеждаме към нов рнр файл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698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action=“same_file.php” </a:t>
            </a:r>
            <a:endParaRPr>
              <a:solidFill>
                <a:srgbClr val="FF0000"/>
              </a:solidFill>
            </a:endParaRPr>
          </a:p>
          <a:p>
            <a:pPr indent="-698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action=“”</a:t>
            </a:r>
            <a:endParaRPr>
              <a:solidFill>
                <a:srgbClr val="FF0000"/>
              </a:solidFill>
            </a:endParaRPr>
          </a:p>
          <a:p>
            <a:pPr indent="-698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- оставаме в същия файл за да обработим, постъпилите с формата данни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63" name="Google Shape;163;p2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с форми - 2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6140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&lt;form </a:t>
            </a:r>
            <a:r>
              <a:rPr lang="en" sz="1600">
                <a:solidFill>
                  <a:srgbClr val="000000"/>
                </a:solidFill>
              </a:rPr>
              <a:t>action=“file.php”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FF0000"/>
                </a:solidFill>
              </a:rPr>
              <a:t>method=“get”</a:t>
            </a:r>
            <a:r>
              <a:rPr lang="en" sz="1600">
                <a:solidFill>
                  <a:schemeClr val="dk1"/>
                </a:solidFill>
              </a:rPr>
              <a:t>&gt;         vs.        &lt;form action=“file.php” </a:t>
            </a:r>
            <a:r>
              <a:rPr lang="en" sz="1600">
                <a:solidFill>
                  <a:srgbClr val="FF0000"/>
                </a:solidFill>
              </a:rPr>
              <a:t>method=“post”</a:t>
            </a:r>
            <a:r>
              <a:rPr lang="en" sz="1600">
                <a:solidFill>
                  <a:schemeClr val="dk1"/>
                </a:solidFill>
              </a:rPr>
              <a:t>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	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70" name="Google Shape;170;p3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0" y="30300"/>
            <a:ext cx="9063599" cy="76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с форми - get vs. post</a:t>
            </a:r>
            <a:endParaRPr/>
          </a:p>
        </p:txBody>
      </p:sp>
      <p:graphicFrame>
        <p:nvGraphicFramePr>
          <p:cNvPr id="172" name="Google Shape;172;p30"/>
          <p:cNvGraphicFramePr/>
          <p:nvPr/>
        </p:nvGraphicFramePr>
        <p:xfrm>
          <a:off x="952500" y="17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{692798DD-3FF5-427D-8B6B-DE7825B65284}</a:tableStyleId>
              </a:tblPr>
              <a:tblGrid>
                <a:gridCol w="3769075"/>
                <a:gridCol w="3769075"/>
              </a:tblGrid>
              <a:tr h="35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GET requests can be cached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POST requests are never cached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GET requests remain in the  browser history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POST requests do not remain in the browser history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GET requests can be bookmarked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POST requests cannot be bookmarked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7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GET requests should never be used when dealing with sensitive data - passwords, credit-card numbers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Use POST requests instead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GET requests should be used only to retrieve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9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GET requests have length restrictions - up to 250 signs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POST requests have no restrictions on data length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работа с форми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демо + задачи 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9512" y="775675"/>
            <a:ext cx="40290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/>
              <a:t>Масиви</a:t>
            </a:r>
            <a:endParaRPr/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HTTP протокол</a:t>
            </a:r>
            <a:endParaRPr/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GET</a:t>
            </a:r>
            <a:endParaRPr/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POST</a:t>
            </a:r>
            <a:endParaRPr/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GET vs POST</a:t>
            </a:r>
            <a:endParaRPr/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user input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12761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Данните, постъпващи с формата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/user input/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2500" y="2149075"/>
            <a:ext cx="3207525" cy="267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6140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Видове полета за въвеждане на данни от потребителя и как “събираме” и работим с тези данни?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input type = “text”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input type="hidden"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input type="radio"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input type = “checkbox” - A checkbox is only submitted if it's actually checked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Създайте валидна форма с тези полета. </a:t>
            </a:r>
            <a:endParaRPr>
              <a:solidFill>
                <a:srgbClr val="00FF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Тествайте 	с method = “get”</a:t>
            </a:r>
            <a:endParaRPr>
              <a:solidFill>
                <a:srgbClr val="00FF00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с method = “post”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	</a:t>
            </a:r>
            <a:r>
              <a:rPr lang="en">
                <a:solidFill>
                  <a:srgbClr val="00FF00"/>
                </a:solidFill>
              </a:rPr>
              <a:t>Какво получавате след изпращане на формата?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40200" y="0"/>
            <a:ext cx="9063599" cy="76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input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6140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&lt;form action=“index.php” method=“</a:t>
            </a:r>
            <a:r>
              <a:rPr lang="en" sz="1400">
                <a:solidFill>
                  <a:srgbClr val="1155CC"/>
                </a:solidFill>
              </a:rPr>
              <a:t>get</a:t>
            </a:r>
            <a:r>
              <a:rPr lang="en" sz="1400">
                <a:solidFill>
                  <a:schemeClr val="dk1"/>
                </a:solidFill>
              </a:rPr>
              <a:t>”&gt;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&lt;input type=“text” name=“</a:t>
            </a:r>
            <a:r>
              <a:rPr lang="en" sz="1400">
                <a:solidFill>
                  <a:srgbClr val="FF0000"/>
                </a:solidFill>
              </a:rPr>
              <a:t>age</a:t>
            </a:r>
            <a:r>
              <a:rPr lang="en" sz="1400">
                <a:solidFill>
                  <a:schemeClr val="dk1"/>
                </a:solidFill>
              </a:rPr>
              <a:t>” /&gt;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&lt;input type=“submit” name=“submit” value=”Send” /&gt;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&lt;/form&gt;</a:t>
            </a:r>
            <a:endParaRPr/>
          </a:p>
          <a:p>
            <a:pPr indent="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00"/>
                </a:solidFill>
              </a:rPr>
              <a:t>					</a:t>
            </a:r>
            <a:r>
              <a:rPr lang="en" sz="1600">
                <a:solidFill>
                  <a:schemeClr val="dk1"/>
                </a:solidFill>
              </a:rPr>
              <a:t>&lt;?php </a:t>
            </a:r>
            <a:r>
              <a:rPr lang="en" sz="1600">
                <a:solidFill>
                  <a:srgbClr val="FF0000"/>
                </a:solidFill>
              </a:rPr>
              <a:t>$age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0000FF"/>
                </a:solidFill>
              </a:rPr>
              <a:t>$_GET</a:t>
            </a:r>
            <a:r>
              <a:rPr lang="en" sz="1600">
                <a:solidFill>
                  <a:schemeClr val="dk1"/>
                </a:solidFill>
              </a:rPr>
              <a:t>[‘</a:t>
            </a:r>
            <a:r>
              <a:rPr lang="en" sz="1600">
                <a:solidFill>
                  <a:srgbClr val="FF0000"/>
                </a:solidFill>
              </a:rPr>
              <a:t>age</a:t>
            </a:r>
            <a:r>
              <a:rPr lang="en" sz="1600">
                <a:solidFill>
                  <a:schemeClr val="dk1"/>
                </a:solidFill>
              </a:rPr>
              <a:t>’];</a:t>
            </a:r>
            <a:endParaRPr/>
          </a:p>
          <a:p>
            <a:pPr indent="38735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if ($age &lt; 18) {</a:t>
            </a:r>
            <a:endParaRPr/>
          </a:p>
          <a:p>
            <a:pPr indent="3873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				echo “You are not allowed here!”;</a:t>
            </a:r>
            <a:endParaRPr/>
          </a:p>
          <a:p>
            <a:pPr indent="38735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} else {</a:t>
            </a:r>
            <a:endParaRPr/>
          </a:p>
          <a:p>
            <a:pPr indent="3873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				echo “Welcome, user!”;</a:t>
            </a:r>
            <a:endParaRPr/>
          </a:p>
          <a:p>
            <a:pPr indent="38735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/>
          </a:p>
          <a:p>
            <a:pPr indent="38735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?&gt;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40200" y="0"/>
            <a:ext cx="9063599" cy="76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input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12761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input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демо + задачи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5900" y="803675"/>
            <a:ext cx="42862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Асоциативни масиви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1850" y="767375"/>
            <a:ext cx="4175424" cy="33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Масивът</a:t>
            </a:r>
            <a:r>
              <a:rPr lang="en"/>
              <a:t> е променлива, която може да съхранява едновременно повече от една стойност.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$cars1 = "Volvo";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$cars2 = "BMW";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/>
              <a:t>$cars3 = "Toyota";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/>
              <a:t>този списък с променливи, може да бъде обединен в една - </a:t>
            </a:r>
            <a:r>
              <a:rPr lang="en">
                <a:solidFill>
                  <a:srgbClr val="FF0000"/>
                </a:solidFill>
              </a:rPr>
              <a:t>масив $cars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$cars</a:t>
            </a:r>
            <a:r>
              <a:rPr lang="en">
                <a:solidFill>
                  <a:srgbClr val="FF0000"/>
                </a:solidFill>
              </a:rPr>
              <a:t> = [</a:t>
            </a:r>
            <a:r>
              <a:rPr lang="en">
                <a:solidFill>
                  <a:srgbClr val="000000"/>
                </a:solidFill>
              </a:rPr>
              <a:t>"Volvo", "BMW", "Toyota"</a:t>
            </a:r>
            <a:r>
              <a:rPr lang="en">
                <a:solidFill>
                  <a:srgbClr val="FF0000"/>
                </a:solidFill>
              </a:rPr>
              <a:t>]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Масиви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75975" y="11435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$cars = ["Volvo", "BMW", "Toyota"] - масив с три елемента.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 sz="1000">
                <a:solidFill>
                  <a:schemeClr val="dk1"/>
                </a:solidFill>
              </a:rPr>
              <a:t>$cars = array("Volvo", "BMW", "Toyota")</a:t>
            </a:r>
            <a:endParaRPr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Достъпваме елементите в масива чрез индекси, започвайки броенето от </a:t>
            </a:r>
            <a:r>
              <a:rPr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елемент с индекс </a:t>
            </a:r>
            <a:r>
              <a:rPr lang="en">
                <a:solidFill>
                  <a:srgbClr val="FF0000"/>
                </a:solidFill>
              </a:rPr>
              <a:t>0 - "Volvo" - </a:t>
            </a:r>
            <a:r>
              <a:rPr lang="en">
                <a:solidFill>
                  <a:srgbClr val="6AA84F"/>
                </a:solidFill>
              </a:rPr>
              <a:t>$cars[0]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елемент с индекс </a:t>
            </a:r>
            <a:r>
              <a:rPr lang="en">
                <a:solidFill>
                  <a:srgbClr val="FF0000"/>
                </a:solidFill>
              </a:rPr>
              <a:t>1 - "BMW" - </a:t>
            </a:r>
            <a:r>
              <a:rPr lang="en">
                <a:solidFill>
                  <a:srgbClr val="6AA84F"/>
                </a:solidFill>
              </a:rPr>
              <a:t>$cars[1]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елемент с индекс </a:t>
            </a:r>
            <a:r>
              <a:rPr lang="en">
                <a:solidFill>
                  <a:srgbClr val="FF0000"/>
                </a:solidFill>
              </a:rPr>
              <a:t>2 - "Toyota"- </a:t>
            </a:r>
            <a:r>
              <a:rPr lang="en">
                <a:solidFill>
                  <a:srgbClr val="6AA84F"/>
                </a:solidFill>
              </a:rPr>
              <a:t>$cars[2]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&lt;?php echo $cars[0];?&gt;//”Volvo”</a:t>
            </a:r>
            <a:endParaRPr>
              <a:solidFill>
                <a:srgbClr val="6AA84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i="1" lang="en" sz="1200">
                <a:solidFill>
                  <a:srgbClr val="000000"/>
                </a:solidFill>
              </a:rPr>
              <a:t>Не е задължително данните в масива да са от един и същи тип!</a:t>
            </a:r>
            <a:endParaRPr i="1"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елементи на масива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Асоциативните масиви са масиви, чиито индекси са имена/стрингове (ключ).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В декларацията за масива изреждаме </a:t>
            </a:r>
            <a:r>
              <a:rPr lang="en" sz="1400">
                <a:solidFill>
                  <a:srgbClr val="FF0000"/>
                </a:solidFill>
              </a:rPr>
              <a:t>ключ =&gt; стойност</a:t>
            </a:r>
            <a:r>
              <a:rPr lang="en" sz="1400">
                <a:solidFill>
                  <a:srgbClr val="000000"/>
                </a:solidFill>
              </a:rPr>
              <a:t> за всеки елемент от масива.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$age = ["Peter"=&gt;"35", "Ben"=&gt;"37", "Joe"=&gt;"43"];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или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$age['Peter'] = "35";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$age['Ben'] = "37";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$age['Joe'] = "43";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Асоциативни масиви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$user_info = ["username"=&gt;"Peter22", "password"=&gt;"33237", "first_name"=&gt;"Peter", “second_name” =&gt; “Petrov”, “age”=&gt;35];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$user_info = ["username"=&gt;"Peter22", </a:t>
            </a:r>
            <a:endParaRPr/>
          </a:p>
          <a:p>
            <a:pPr indent="3873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"password"=&gt;"33237", </a:t>
            </a:r>
            <a:endParaRPr/>
          </a:p>
          <a:p>
            <a:pPr indent="3873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"first_name"=&gt;"Peter", </a:t>
            </a:r>
            <a:endParaRPr/>
          </a:p>
          <a:p>
            <a:pPr indent="3873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“second_name” =&gt; “Petrov”, </a:t>
            </a:r>
            <a:endParaRPr/>
          </a:p>
          <a:p>
            <a:pPr indent="3873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“age”=&gt;35];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Асоциативни масиви - 2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$user_info ["username"] = "Peter22";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$user_info ["password"] = "33237";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$user_info ["first_name"] = "Peter";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$user_info [“second_name”] = “Petrov”;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$user_info [“age”] = 35;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Опечатване на целия масив 					print_r($user_info)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Отпечатване на елемент от масива			echo $user_info [“age”]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 процеса на работа достъпваме масива	 	var_dump($user_info)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Асоциативни масиви - 3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Асоциативни масив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демо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3725" y="647100"/>
            <a:ext cx="2696925" cy="38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