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301" r:id="rId8"/>
    <p:sldId id="302" r:id="rId9"/>
    <p:sldId id="306" r:id="rId10"/>
    <p:sldId id="267" r:id="rId11"/>
    <p:sldId id="268" r:id="rId12"/>
    <p:sldId id="303" r:id="rId13"/>
    <p:sldId id="272" r:id="rId14"/>
    <p:sldId id="282" r:id="rId15"/>
    <p:sldId id="304" r:id="rId16"/>
    <p:sldId id="305" r:id="rId17"/>
    <p:sldId id="311" r:id="rId18"/>
    <p:sldId id="307" r:id="rId19"/>
    <p:sldId id="314" r:id="rId20"/>
    <p:sldId id="312" r:id="rId21"/>
    <p:sldId id="308" r:id="rId22"/>
    <p:sldId id="309" r:id="rId23"/>
    <p:sldId id="310" r:id="rId24"/>
    <p:sldId id="313" r:id="rId25"/>
  </p:sldIdLst>
  <p:sldSz cx="9144000" cy="5143500" type="screen16x9"/>
  <p:notesSz cx="6858000" cy="9144000"/>
  <p:embeddedFontLst>
    <p:embeddedFont>
      <p:font typeface="Syncopate" panose="02000505000000020003"/>
      <p:regular r:id="rId29"/>
    </p:embeddedFont>
    <p:embeddedFont>
      <p:font typeface="Calibri" panose="020F0502020204030204"/>
      <p:regular r:id="rId30"/>
    </p:embeddedFont>
    <p:embeddedFont>
      <p:font typeface="Consolas" panose="020B0609020204030204"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990099"/>
    <a:srgbClr val="FF0066"/>
    <a:srgbClr val="339933"/>
    <a:srgbClr val="3366CC"/>
    <a:srgbClr val="993366"/>
    <a:srgbClr val="673AB7"/>
    <a:srgbClr val="9933FF"/>
    <a:srgbClr val="FF66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p:scale>
          <a:sx n="100" d="100"/>
          <a:sy n="100" d="100"/>
        </p:scale>
        <p:origin x="-420"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panose="020B0604020202020204"/>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panose="020B0604020202020204"/>
              <a:buNone/>
              <a:defRPr sz="5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lgn="ctr">
              <a:spcBef>
                <a:spcPts val="0"/>
              </a:spcBef>
              <a:buClr>
                <a:schemeClr val="dk1"/>
              </a:buClr>
              <a:buFont typeface="Arial" panose="020B0604020202020204"/>
              <a:buNone/>
              <a:defRPr sz="5200">
                <a:solidFill>
                  <a:schemeClr val="dk1"/>
                </a:solidFill>
              </a:defRPr>
            </a:lvl2pPr>
            <a:lvl3pPr lvl="2" indent="0" algn="ctr">
              <a:spcBef>
                <a:spcPts val="0"/>
              </a:spcBef>
              <a:buClr>
                <a:schemeClr val="dk1"/>
              </a:buClr>
              <a:buFont typeface="Arial" panose="020B0604020202020204"/>
              <a:buNone/>
              <a:defRPr sz="5200">
                <a:solidFill>
                  <a:schemeClr val="dk1"/>
                </a:solidFill>
              </a:defRPr>
            </a:lvl3pPr>
            <a:lvl4pPr lvl="3" indent="0" algn="ctr">
              <a:spcBef>
                <a:spcPts val="0"/>
              </a:spcBef>
              <a:buClr>
                <a:schemeClr val="dk1"/>
              </a:buClr>
              <a:buFont typeface="Arial" panose="020B0604020202020204"/>
              <a:buNone/>
              <a:defRPr sz="5200">
                <a:solidFill>
                  <a:schemeClr val="dk1"/>
                </a:solidFill>
              </a:defRPr>
            </a:lvl4pPr>
            <a:lvl5pPr lvl="4" indent="0" algn="ctr">
              <a:spcBef>
                <a:spcPts val="0"/>
              </a:spcBef>
              <a:buClr>
                <a:schemeClr val="dk1"/>
              </a:buClr>
              <a:buFont typeface="Arial" panose="020B0604020202020204"/>
              <a:buNone/>
              <a:defRPr sz="5200">
                <a:solidFill>
                  <a:schemeClr val="dk1"/>
                </a:solidFill>
              </a:defRPr>
            </a:lvl5pPr>
            <a:lvl6pPr lvl="5" indent="0" algn="ctr">
              <a:spcBef>
                <a:spcPts val="0"/>
              </a:spcBef>
              <a:buClr>
                <a:schemeClr val="dk1"/>
              </a:buClr>
              <a:buFont typeface="Arial" panose="020B0604020202020204"/>
              <a:buNone/>
              <a:defRPr sz="5200">
                <a:solidFill>
                  <a:schemeClr val="dk1"/>
                </a:solidFill>
              </a:defRPr>
            </a:lvl6pPr>
            <a:lvl7pPr lvl="6" indent="0" algn="ctr">
              <a:spcBef>
                <a:spcPts val="0"/>
              </a:spcBef>
              <a:buClr>
                <a:schemeClr val="dk1"/>
              </a:buClr>
              <a:buFont typeface="Arial" panose="020B0604020202020204"/>
              <a:buNone/>
              <a:defRPr sz="5200">
                <a:solidFill>
                  <a:schemeClr val="dk1"/>
                </a:solidFill>
              </a:defRPr>
            </a:lvl7pPr>
            <a:lvl8pPr lvl="7" indent="0" algn="ctr">
              <a:spcBef>
                <a:spcPts val="0"/>
              </a:spcBef>
              <a:buClr>
                <a:schemeClr val="dk1"/>
              </a:buClr>
              <a:buFont typeface="Arial" panose="020B0604020202020204"/>
              <a:buNone/>
              <a:defRPr sz="5200">
                <a:solidFill>
                  <a:schemeClr val="dk1"/>
                </a:solidFill>
              </a:defRPr>
            </a:lvl8pPr>
            <a:lvl9pPr lvl="8" indent="0" algn="ctr">
              <a:spcBef>
                <a:spcPts val="0"/>
              </a:spcBef>
              <a:buClr>
                <a:schemeClr val="dk1"/>
              </a:buClr>
              <a:buFont typeface="Arial" panose="020B0604020202020204"/>
              <a:buNone/>
              <a:defRPr sz="5200">
                <a:solidFill>
                  <a:schemeClr val="dk1"/>
                </a:solidFill>
              </a:defRPr>
            </a:lvl9pPr>
          </a:lstStyle>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100000"/>
              </a:lnSpc>
              <a:spcBef>
                <a:spcPts val="0"/>
              </a:spcBef>
              <a:spcAft>
                <a:spcPts val="0"/>
              </a:spcAft>
              <a:buClr>
                <a:schemeClr val="dk2"/>
              </a:buClr>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panose="020B0604020202020204"/>
              <a:buNone/>
              <a:defRPr sz="1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lgn="ctr">
              <a:spcBef>
                <a:spcPts val="0"/>
              </a:spcBef>
              <a:buClr>
                <a:schemeClr val="dk1"/>
              </a:buClr>
              <a:buFont typeface="Arial" panose="020B0604020202020204"/>
              <a:buNone/>
              <a:defRPr sz="12000">
                <a:solidFill>
                  <a:schemeClr val="dk1"/>
                </a:solidFill>
              </a:defRPr>
            </a:lvl2pPr>
            <a:lvl3pPr lvl="2" indent="0" algn="ctr">
              <a:spcBef>
                <a:spcPts val="0"/>
              </a:spcBef>
              <a:buClr>
                <a:schemeClr val="dk1"/>
              </a:buClr>
              <a:buFont typeface="Arial" panose="020B0604020202020204"/>
              <a:buNone/>
              <a:defRPr sz="12000">
                <a:solidFill>
                  <a:schemeClr val="dk1"/>
                </a:solidFill>
              </a:defRPr>
            </a:lvl3pPr>
            <a:lvl4pPr lvl="3" indent="0" algn="ctr">
              <a:spcBef>
                <a:spcPts val="0"/>
              </a:spcBef>
              <a:buClr>
                <a:schemeClr val="dk1"/>
              </a:buClr>
              <a:buFont typeface="Arial" panose="020B0604020202020204"/>
              <a:buNone/>
              <a:defRPr sz="12000">
                <a:solidFill>
                  <a:schemeClr val="dk1"/>
                </a:solidFill>
              </a:defRPr>
            </a:lvl4pPr>
            <a:lvl5pPr lvl="4" indent="0" algn="ctr">
              <a:spcBef>
                <a:spcPts val="0"/>
              </a:spcBef>
              <a:buClr>
                <a:schemeClr val="dk1"/>
              </a:buClr>
              <a:buFont typeface="Arial" panose="020B0604020202020204"/>
              <a:buNone/>
              <a:defRPr sz="12000">
                <a:solidFill>
                  <a:schemeClr val="dk1"/>
                </a:solidFill>
              </a:defRPr>
            </a:lvl5pPr>
            <a:lvl6pPr lvl="5" indent="0" algn="ctr">
              <a:spcBef>
                <a:spcPts val="0"/>
              </a:spcBef>
              <a:buClr>
                <a:schemeClr val="dk1"/>
              </a:buClr>
              <a:buFont typeface="Arial" panose="020B0604020202020204"/>
              <a:buNone/>
              <a:defRPr sz="12000">
                <a:solidFill>
                  <a:schemeClr val="dk1"/>
                </a:solidFill>
              </a:defRPr>
            </a:lvl6pPr>
            <a:lvl7pPr lvl="6" indent="0" algn="ctr">
              <a:spcBef>
                <a:spcPts val="0"/>
              </a:spcBef>
              <a:buClr>
                <a:schemeClr val="dk1"/>
              </a:buClr>
              <a:buFont typeface="Arial" panose="020B0604020202020204"/>
              <a:buNone/>
              <a:defRPr sz="12000">
                <a:solidFill>
                  <a:schemeClr val="dk1"/>
                </a:solidFill>
              </a:defRPr>
            </a:lvl7pPr>
            <a:lvl8pPr lvl="7" indent="0" algn="ctr">
              <a:spcBef>
                <a:spcPts val="0"/>
              </a:spcBef>
              <a:buClr>
                <a:schemeClr val="dk1"/>
              </a:buClr>
              <a:buFont typeface="Arial" panose="020B0604020202020204"/>
              <a:buNone/>
              <a:defRPr sz="12000">
                <a:solidFill>
                  <a:schemeClr val="dk1"/>
                </a:solidFill>
              </a:defRPr>
            </a:lvl8pPr>
            <a:lvl9pPr lvl="8" indent="0" algn="ctr">
              <a:spcBef>
                <a:spcPts val="0"/>
              </a:spcBef>
              <a:buClr>
                <a:schemeClr val="dk1"/>
              </a:buClr>
              <a:buFont typeface="Arial" panose="020B0604020202020204"/>
              <a:buNone/>
              <a:defRPr sz="12000">
                <a:solidFill>
                  <a:schemeClr val="dk1"/>
                </a:solidFill>
              </a:defRPr>
            </a:lvl9pPr>
          </a:lstStyle>
          <a:p/>
        </p:txBody>
      </p:sp>
      <p:sp>
        <p:nvSpPr>
          <p:cNvPr id="46" name="Shape 46"/>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7" name="Shape 4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buClr>
                <a:schemeClr val="dk1"/>
              </a:buClr>
              <a:buFont typeface="Arial" panose="020B0604020202020204"/>
              <a:buNone/>
              <a:defRPr sz="2800">
                <a:solidFill>
                  <a:schemeClr val="dk1"/>
                </a:solidFill>
              </a:defRPr>
            </a:lvl2pPr>
            <a:lvl3pPr lvl="2" indent="0">
              <a:spcBef>
                <a:spcPts val="0"/>
              </a:spcBef>
              <a:buClr>
                <a:schemeClr val="dk1"/>
              </a:buClr>
              <a:buFont typeface="Arial" panose="020B0604020202020204"/>
              <a:buNone/>
              <a:defRPr sz="2800">
                <a:solidFill>
                  <a:schemeClr val="dk1"/>
                </a:solidFill>
              </a:defRPr>
            </a:lvl3pPr>
            <a:lvl4pPr lvl="3" indent="0">
              <a:spcBef>
                <a:spcPts val="0"/>
              </a:spcBef>
              <a:buClr>
                <a:schemeClr val="dk1"/>
              </a:buClr>
              <a:buFont typeface="Arial" panose="020B0604020202020204"/>
              <a:buNone/>
              <a:defRPr sz="2800">
                <a:solidFill>
                  <a:schemeClr val="dk1"/>
                </a:solidFill>
              </a:defRPr>
            </a:lvl4pPr>
            <a:lvl5pPr lvl="4" indent="0">
              <a:spcBef>
                <a:spcPts val="0"/>
              </a:spcBef>
              <a:buClr>
                <a:schemeClr val="dk1"/>
              </a:buClr>
              <a:buFont typeface="Arial" panose="020B0604020202020204"/>
              <a:buNone/>
              <a:defRPr sz="2800">
                <a:solidFill>
                  <a:schemeClr val="dk1"/>
                </a:solidFill>
              </a:defRPr>
            </a:lvl5pPr>
            <a:lvl6pPr lvl="5" indent="0">
              <a:spcBef>
                <a:spcPts val="0"/>
              </a:spcBef>
              <a:buClr>
                <a:schemeClr val="dk1"/>
              </a:buClr>
              <a:buFont typeface="Arial" panose="020B0604020202020204"/>
              <a:buNone/>
              <a:defRPr sz="2800">
                <a:solidFill>
                  <a:schemeClr val="dk1"/>
                </a:solidFill>
              </a:defRPr>
            </a:lvl6pPr>
            <a:lvl7pPr lvl="6" indent="0">
              <a:spcBef>
                <a:spcPts val="0"/>
              </a:spcBef>
              <a:buClr>
                <a:schemeClr val="dk1"/>
              </a:buClr>
              <a:buFont typeface="Arial" panose="020B0604020202020204"/>
              <a:buNone/>
              <a:defRPr sz="2800">
                <a:solidFill>
                  <a:schemeClr val="dk1"/>
                </a:solidFill>
              </a:defRPr>
            </a:lvl7pPr>
            <a:lvl8pPr lvl="7" indent="0">
              <a:spcBef>
                <a:spcPts val="0"/>
              </a:spcBef>
              <a:buClr>
                <a:schemeClr val="dk1"/>
              </a:buClr>
              <a:buFont typeface="Arial" panose="020B0604020202020204"/>
              <a:buNone/>
              <a:defRPr sz="2800">
                <a:solidFill>
                  <a:schemeClr val="dk1"/>
                </a:solidFill>
              </a:defRPr>
            </a:lvl8pPr>
            <a:lvl9pPr lvl="8" indent="0">
              <a:spcBef>
                <a:spcPts val="0"/>
              </a:spcBef>
              <a:buClr>
                <a:schemeClr val="dk1"/>
              </a:buClr>
              <a:buFont typeface="Arial" panose="020B0604020202020204"/>
              <a:buNone/>
              <a:defRPr sz="2800">
                <a:solidFill>
                  <a:schemeClr val="dk1"/>
                </a:solidFill>
              </a:defRPr>
            </a:lvl9pPr>
          </a:lstStyle>
          <a:p/>
        </p:txBody>
      </p:sp>
      <p:sp>
        <p:nvSpPr>
          <p:cNvPr id="15" name="Shape 1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6" name="Shape 1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lgn="ctr">
              <a:spcBef>
                <a:spcPts val="0"/>
              </a:spcBef>
              <a:buClr>
                <a:schemeClr val="dk1"/>
              </a:buClr>
              <a:buFont typeface="Arial" panose="020B0604020202020204"/>
              <a:buNone/>
              <a:defRPr sz="3600">
                <a:solidFill>
                  <a:schemeClr val="dk1"/>
                </a:solidFill>
              </a:defRPr>
            </a:lvl2pPr>
            <a:lvl3pPr lvl="2" indent="0" algn="ctr">
              <a:spcBef>
                <a:spcPts val="0"/>
              </a:spcBef>
              <a:buClr>
                <a:schemeClr val="dk1"/>
              </a:buClr>
              <a:buFont typeface="Arial" panose="020B0604020202020204"/>
              <a:buNone/>
              <a:defRPr sz="3600">
                <a:solidFill>
                  <a:schemeClr val="dk1"/>
                </a:solidFill>
              </a:defRPr>
            </a:lvl3pPr>
            <a:lvl4pPr lvl="3" indent="0" algn="ctr">
              <a:spcBef>
                <a:spcPts val="0"/>
              </a:spcBef>
              <a:buClr>
                <a:schemeClr val="dk1"/>
              </a:buClr>
              <a:buFont typeface="Arial" panose="020B0604020202020204"/>
              <a:buNone/>
              <a:defRPr sz="3600">
                <a:solidFill>
                  <a:schemeClr val="dk1"/>
                </a:solidFill>
              </a:defRPr>
            </a:lvl4pPr>
            <a:lvl5pPr lvl="4" indent="0" algn="ctr">
              <a:spcBef>
                <a:spcPts val="0"/>
              </a:spcBef>
              <a:buClr>
                <a:schemeClr val="dk1"/>
              </a:buClr>
              <a:buFont typeface="Arial" panose="020B0604020202020204"/>
              <a:buNone/>
              <a:defRPr sz="3600">
                <a:solidFill>
                  <a:schemeClr val="dk1"/>
                </a:solidFill>
              </a:defRPr>
            </a:lvl5pPr>
            <a:lvl6pPr lvl="5" indent="0" algn="ctr">
              <a:spcBef>
                <a:spcPts val="0"/>
              </a:spcBef>
              <a:buClr>
                <a:schemeClr val="dk1"/>
              </a:buClr>
              <a:buFont typeface="Arial" panose="020B0604020202020204"/>
              <a:buNone/>
              <a:defRPr sz="3600">
                <a:solidFill>
                  <a:schemeClr val="dk1"/>
                </a:solidFill>
              </a:defRPr>
            </a:lvl6pPr>
            <a:lvl7pPr lvl="6" indent="0" algn="ctr">
              <a:spcBef>
                <a:spcPts val="0"/>
              </a:spcBef>
              <a:buClr>
                <a:schemeClr val="dk1"/>
              </a:buClr>
              <a:buFont typeface="Arial" panose="020B0604020202020204"/>
              <a:buNone/>
              <a:defRPr sz="3600">
                <a:solidFill>
                  <a:schemeClr val="dk1"/>
                </a:solidFill>
              </a:defRPr>
            </a:lvl7pPr>
            <a:lvl8pPr lvl="7" indent="0" algn="ctr">
              <a:spcBef>
                <a:spcPts val="0"/>
              </a:spcBef>
              <a:buClr>
                <a:schemeClr val="dk1"/>
              </a:buClr>
              <a:buFont typeface="Arial" panose="020B0604020202020204"/>
              <a:buNone/>
              <a:defRPr sz="3600">
                <a:solidFill>
                  <a:schemeClr val="dk1"/>
                </a:solidFill>
              </a:defRPr>
            </a:lvl8pPr>
            <a:lvl9pPr lvl="8" indent="0" algn="ctr">
              <a:spcBef>
                <a:spcPts val="0"/>
              </a:spcBef>
              <a:buClr>
                <a:schemeClr val="dk1"/>
              </a:buClr>
              <a:buFont typeface="Arial" panose="020B0604020202020204"/>
              <a:buNone/>
              <a:defRPr sz="3600">
                <a:solidFill>
                  <a:schemeClr val="dk1"/>
                </a:solidFill>
              </a:defRPr>
            </a:lvl9pPr>
          </a:lstStyle>
          <a:p/>
        </p:txBody>
      </p:sp>
      <p:sp>
        <p:nvSpPr>
          <p:cNvPr id="19" name="Shape 1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buClr>
                <a:schemeClr val="dk1"/>
              </a:buClr>
              <a:buFont typeface="Arial" panose="020B0604020202020204"/>
              <a:buNone/>
              <a:defRPr sz="2800">
                <a:solidFill>
                  <a:schemeClr val="dk1"/>
                </a:solidFill>
              </a:defRPr>
            </a:lvl2pPr>
            <a:lvl3pPr lvl="2" indent="0">
              <a:spcBef>
                <a:spcPts val="0"/>
              </a:spcBef>
              <a:buClr>
                <a:schemeClr val="dk1"/>
              </a:buClr>
              <a:buFont typeface="Arial" panose="020B0604020202020204"/>
              <a:buNone/>
              <a:defRPr sz="2800">
                <a:solidFill>
                  <a:schemeClr val="dk1"/>
                </a:solidFill>
              </a:defRPr>
            </a:lvl3pPr>
            <a:lvl4pPr lvl="3" indent="0">
              <a:spcBef>
                <a:spcPts val="0"/>
              </a:spcBef>
              <a:buClr>
                <a:schemeClr val="dk1"/>
              </a:buClr>
              <a:buFont typeface="Arial" panose="020B0604020202020204"/>
              <a:buNone/>
              <a:defRPr sz="2800">
                <a:solidFill>
                  <a:schemeClr val="dk1"/>
                </a:solidFill>
              </a:defRPr>
            </a:lvl4pPr>
            <a:lvl5pPr lvl="4" indent="0">
              <a:spcBef>
                <a:spcPts val="0"/>
              </a:spcBef>
              <a:buClr>
                <a:schemeClr val="dk1"/>
              </a:buClr>
              <a:buFont typeface="Arial" panose="020B0604020202020204"/>
              <a:buNone/>
              <a:defRPr sz="2800">
                <a:solidFill>
                  <a:schemeClr val="dk1"/>
                </a:solidFill>
              </a:defRPr>
            </a:lvl5pPr>
            <a:lvl6pPr lvl="5" indent="0">
              <a:spcBef>
                <a:spcPts val="0"/>
              </a:spcBef>
              <a:buClr>
                <a:schemeClr val="dk1"/>
              </a:buClr>
              <a:buFont typeface="Arial" panose="020B0604020202020204"/>
              <a:buNone/>
              <a:defRPr sz="2800">
                <a:solidFill>
                  <a:schemeClr val="dk1"/>
                </a:solidFill>
              </a:defRPr>
            </a:lvl6pPr>
            <a:lvl7pPr lvl="6" indent="0">
              <a:spcBef>
                <a:spcPts val="0"/>
              </a:spcBef>
              <a:buClr>
                <a:schemeClr val="dk1"/>
              </a:buClr>
              <a:buFont typeface="Arial" panose="020B0604020202020204"/>
              <a:buNone/>
              <a:defRPr sz="2800">
                <a:solidFill>
                  <a:schemeClr val="dk1"/>
                </a:solidFill>
              </a:defRPr>
            </a:lvl7pPr>
            <a:lvl8pPr lvl="7" indent="0">
              <a:spcBef>
                <a:spcPts val="0"/>
              </a:spcBef>
              <a:buClr>
                <a:schemeClr val="dk1"/>
              </a:buClr>
              <a:buFont typeface="Arial" panose="020B0604020202020204"/>
              <a:buNone/>
              <a:defRPr sz="2800">
                <a:solidFill>
                  <a:schemeClr val="dk1"/>
                </a:solidFill>
              </a:defRPr>
            </a:lvl8pPr>
            <a:lvl9pPr lvl="8" indent="0">
              <a:spcBef>
                <a:spcPts val="0"/>
              </a:spcBef>
              <a:buClr>
                <a:schemeClr val="dk1"/>
              </a:buClr>
              <a:buFont typeface="Arial" panose="020B0604020202020204"/>
              <a:buNone/>
              <a:defRPr sz="2800">
                <a:solidFill>
                  <a:schemeClr val="dk1"/>
                </a:solidFill>
              </a:defRPr>
            </a:lvl9pPr>
          </a:lstStyle>
          <a:p/>
        </p:txBody>
      </p:sp>
      <p:sp>
        <p:nvSpPr>
          <p:cNvPr id="22" name="Shape 22"/>
          <p:cNvSpPr txBox="1">
            <a:spLocks noGrp="1"/>
          </p:cNvSpPr>
          <p:nvPr>
            <p:ph type="body" idx="1"/>
          </p:nvPr>
        </p:nvSpPr>
        <p:spPr>
          <a:xfrm>
            <a:off x="311700" y="1152475"/>
            <a:ext cx="3999898"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3" name="Shape 23"/>
          <p:cNvSpPr txBox="1">
            <a:spLocks noGrp="1"/>
          </p:cNvSpPr>
          <p:nvPr>
            <p:ph type="body" idx="2"/>
          </p:nvPr>
        </p:nvSpPr>
        <p:spPr>
          <a:xfrm>
            <a:off x="4832400" y="1152475"/>
            <a:ext cx="3999898"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4" name="Shape 2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buClr>
                <a:schemeClr val="dk1"/>
              </a:buClr>
              <a:buFont typeface="Arial" panose="020B0604020202020204"/>
              <a:buNone/>
              <a:defRPr sz="2800">
                <a:solidFill>
                  <a:schemeClr val="dk1"/>
                </a:solidFill>
              </a:defRPr>
            </a:lvl2pPr>
            <a:lvl3pPr lvl="2" indent="0">
              <a:spcBef>
                <a:spcPts val="0"/>
              </a:spcBef>
              <a:buClr>
                <a:schemeClr val="dk1"/>
              </a:buClr>
              <a:buFont typeface="Arial" panose="020B0604020202020204"/>
              <a:buNone/>
              <a:defRPr sz="2800">
                <a:solidFill>
                  <a:schemeClr val="dk1"/>
                </a:solidFill>
              </a:defRPr>
            </a:lvl3pPr>
            <a:lvl4pPr lvl="3" indent="0">
              <a:spcBef>
                <a:spcPts val="0"/>
              </a:spcBef>
              <a:buClr>
                <a:schemeClr val="dk1"/>
              </a:buClr>
              <a:buFont typeface="Arial" panose="020B0604020202020204"/>
              <a:buNone/>
              <a:defRPr sz="2800">
                <a:solidFill>
                  <a:schemeClr val="dk1"/>
                </a:solidFill>
              </a:defRPr>
            </a:lvl4pPr>
            <a:lvl5pPr lvl="4" indent="0">
              <a:spcBef>
                <a:spcPts val="0"/>
              </a:spcBef>
              <a:buClr>
                <a:schemeClr val="dk1"/>
              </a:buClr>
              <a:buFont typeface="Arial" panose="020B0604020202020204"/>
              <a:buNone/>
              <a:defRPr sz="2800">
                <a:solidFill>
                  <a:schemeClr val="dk1"/>
                </a:solidFill>
              </a:defRPr>
            </a:lvl5pPr>
            <a:lvl6pPr lvl="5" indent="0">
              <a:spcBef>
                <a:spcPts val="0"/>
              </a:spcBef>
              <a:buClr>
                <a:schemeClr val="dk1"/>
              </a:buClr>
              <a:buFont typeface="Arial" panose="020B0604020202020204"/>
              <a:buNone/>
              <a:defRPr sz="2800">
                <a:solidFill>
                  <a:schemeClr val="dk1"/>
                </a:solidFill>
              </a:defRPr>
            </a:lvl6pPr>
            <a:lvl7pPr lvl="6" indent="0">
              <a:spcBef>
                <a:spcPts val="0"/>
              </a:spcBef>
              <a:buClr>
                <a:schemeClr val="dk1"/>
              </a:buClr>
              <a:buFont typeface="Arial" panose="020B0604020202020204"/>
              <a:buNone/>
              <a:defRPr sz="2800">
                <a:solidFill>
                  <a:schemeClr val="dk1"/>
                </a:solidFill>
              </a:defRPr>
            </a:lvl7pPr>
            <a:lvl8pPr lvl="7" indent="0">
              <a:spcBef>
                <a:spcPts val="0"/>
              </a:spcBef>
              <a:buClr>
                <a:schemeClr val="dk1"/>
              </a:buClr>
              <a:buFont typeface="Arial" panose="020B0604020202020204"/>
              <a:buNone/>
              <a:defRPr sz="2800">
                <a:solidFill>
                  <a:schemeClr val="dk1"/>
                </a:solidFill>
              </a:defRPr>
            </a:lvl8pPr>
            <a:lvl9pPr lvl="8" indent="0">
              <a:spcBef>
                <a:spcPts val="0"/>
              </a:spcBef>
              <a:buClr>
                <a:schemeClr val="dk1"/>
              </a:buClr>
              <a:buFont typeface="Arial" panose="020B0604020202020204"/>
              <a:buNone/>
              <a:defRPr sz="2800">
                <a:solidFill>
                  <a:schemeClr val="dk1"/>
                </a:solidFill>
              </a:defRPr>
            </a:lvl9pPr>
          </a:lstStyle>
          <a:p/>
        </p:txBody>
      </p:sp>
      <p:sp>
        <p:nvSpPr>
          <p:cNvPr id="27" name="Shape 2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buClr>
                <a:schemeClr val="dk1"/>
              </a:buClr>
              <a:buFont typeface="Arial" panose="020B0604020202020204"/>
              <a:buNone/>
              <a:defRPr sz="2400">
                <a:solidFill>
                  <a:schemeClr val="dk1"/>
                </a:solidFill>
              </a:defRPr>
            </a:lvl2pPr>
            <a:lvl3pPr lvl="2" indent="0">
              <a:spcBef>
                <a:spcPts val="0"/>
              </a:spcBef>
              <a:buClr>
                <a:schemeClr val="dk1"/>
              </a:buClr>
              <a:buFont typeface="Arial" panose="020B0604020202020204"/>
              <a:buNone/>
              <a:defRPr sz="2400">
                <a:solidFill>
                  <a:schemeClr val="dk1"/>
                </a:solidFill>
              </a:defRPr>
            </a:lvl3pPr>
            <a:lvl4pPr lvl="3" indent="0">
              <a:spcBef>
                <a:spcPts val="0"/>
              </a:spcBef>
              <a:buClr>
                <a:schemeClr val="dk1"/>
              </a:buClr>
              <a:buFont typeface="Arial" panose="020B0604020202020204"/>
              <a:buNone/>
              <a:defRPr sz="2400">
                <a:solidFill>
                  <a:schemeClr val="dk1"/>
                </a:solidFill>
              </a:defRPr>
            </a:lvl4pPr>
            <a:lvl5pPr lvl="4" indent="0">
              <a:spcBef>
                <a:spcPts val="0"/>
              </a:spcBef>
              <a:buClr>
                <a:schemeClr val="dk1"/>
              </a:buClr>
              <a:buFont typeface="Arial" panose="020B0604020202020204"/>
              <a:buNone/>
              <a:defRPr sz="2400">
                <a:solidFill>
                  <a:schemeClr val="dk1"/>
                </a:solidFill>
              </a:defRPr>
            </a:lvl5pPr>
            <a:lvl6pPr lvl="5" indent="0">
              <a:spcBef>
                <a:spcPts val="0"/>
              </a:spcBef>
              <a:buClr>
                <a:schemeClr val="dk1"/>
              </a:buClr>
              <a:buFont typeface="Arial" panose="020B0604020202020204"/>
              <a:buNone/>
              <a:defRPr sz="2400">
                <a:solidFill>
                  <a:schemeClr val="dk1"/>
                </a:solidFill>
              </a:defRPr>
            </a:lvl6pPr>
            <a:lvl7pPr lvl="6" indent="0">
              <a:spcBef>
                <a:spcPts val="0"/>
              </a:spcBef>
              <a:buClr>
                <a:schemeClr val="dk1"/>
              </a:buClr>
              <a:buFont typeface="Arial" panose="020B0604020202020204"/>
              <a:buNone/>
              <a:defRPr sz="2400">
                <a:solidFill>
                  <a:schemeClr val="dk1"/>
                </a:solidFill>
              </a:defRPr>
            </a:lvl7pPr>
            <a:lvl8pPr lvl="7" indent="0">
              <a:spcBef>
                <a:spcPts val="0"/>
              </a:spcBef>
              <a:buClr>
                <a:schemeClr val="dk1"/>
              </a:buClr>
              <a:buFont typeface="Arial" panose="020B0604020202020204"/>
              <a:buNone/>
              <a:defRPr sz="2400">
                <a:solidFill>
                  <a:schemeClr val="dk1"/>
                </a:solidFill>
              </a:defRPr>
            </a:lvl8pPr>
            <a:lvl9pPr lvl="8" indent="0">
              <a:spcBef>
                <a:spcPts val="0"/>
              </a:spcBef>
              <a:buClr>
                <a:schemeClr val="dk1"/>
              </a:buClr>
              <a:buFont typeface="Arial" panose="020B0604020202020204"/>
              <a:buNone/>
              <a:defRPr sz="2400">
                <a:solidFill>
                  <a:schemeClr val="dk1"/>
                </a:solidFill>
              </a:defRPr>
            </a:lvl9pPr>
          </a:lstStyle>
          <a:p/>
        </p:txBody>
      </p:sp>
      <p:sp>
        <p:nvSpPr>
          <p:cNvPr id="30" name="Shape 3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15000"/>
              </a:lnSpc>
              <a:spcBef>
                <a:spcPts val="0"/>
              </a:spcBef>
              <a:spcAft>
                <a:spcPts val="1600"/>
              </a:spcAft>
              <a:buClr>
                <a:schemeClr val="dk2"/>
              </a:buClr>
              <a:buFont typeface="Arial" panose="020B0604020202020204"/>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1" name="Shape 3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panose="020B0604020202020204"/>
              <a:buNone/>
              <a:defRPr sz="4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buClr>
                <a:schemeClr val="dk1"/>
              </a:buClr>
              <a:buFont typeface="Arial" panose="020B0604020202020204"/>
              <a:buNone/>
              <a:defRPr sz="4800">
                <a:solidFill>
                  <a:schemeClr val="dk1"/>
                </a:solidFill>
              </a:defRPr>
            </a:lvl2pPr>
            <a:lvl3pPr lvl="2" indent="0">
              <a:spcBef>
                <a:spcPts val="0"/>
              </a:spcBef>
              <a:buClr>
                <a:schemeClr val="dk1"/>
              </a:buClr>
              <a:buFont typeface="Arial" panose="020B0604020202020204"/>
              <a:buNone/>
              <a:defRPr sz="4800">
                <a:solidFill>
                  <a:schemeClr val="dk1"/>
                </a:solidFill>
              </a:defRPr>
            </a:lvl3pPr>
            <a:lvl4pPr lvl="3" indent="0">
              <a:spcBef>
                <a:spcPts val="0"/>
              </a:spcBef>
              <a:buClr>
                <a:schemeClr val="dk1"/>
              </a:buClr>
              <a:buFont typeface="Arial" panose="020B0604020202020204"/>
              <a:buNone/>
              <a:defRPr sz="4800">
                <a:solidFill>
                  <a:schemeClr val="dk1"/>
                </a:solidFill>
              </a:defRPr>
            </a:lvl4pPr>
            <a:lvl5pPr lvl="4" indent="0">
              <a:spcBef>
                <a:spcPts val="0"/>
              </a:spcBef>
              <a:buClr>
                <a:schemeClr val="dk1"/>
              </a:buClr>
              <a:buFont typeface="Arial" panose="020B0604020202020204"/>
              <a:buNone/>
              <a:defRPr sz="4800">
                <a:solidFill>
                  <a:schemeClr val="dk1"/>
                </a:solidFill>
              </a:defRPr>
            </a:lvl5pPr>
            <a:lvl6pPr lvl="5" indent="0">
              <a:spcBef>
                <a:spcPts val="0"/>
              </a:spcBef>
              <a:buClr>
                <a:schemeClr val="dk1"/>
              </a:buClr>
              <a:buFont typeface="Arial" panose="020B0604020202020204"/>
              <a:buNone/>
              <a:defRPr sz="4800">
                <a:solidFill>
                  <a:schemeClr val="dk1"/>
                </a:solidFill>
              </a:defRPr>
            </a:lvl6pPr>
            <a:lvl7pPr lvl="6" indent="0">
              <a:spcBef>
                <a:spcPts val="0"/>
              </a:spcBef>
              <a:buClr>
                <a:schemeClr val="dk1"/>
              </a:buClr>
              <a:buFont typeface="Arial" panose="020B0604020202020204"/>
              <a:buNone/>
              <a:defRPr sz="4800">
                <a:solidFill>
                  <a:schemeClr val="dk1"/>
                </a:solidFill>
              </a:defRPr>
            </a:lvl7pPr>
            <a:lvl8pPr lvl="7" indent="0">
              <a:spcBef>
                <a:spcPts val="0"/>
              </a:spcBef>
              <a:buClr>
                <a:schemeClr val="dk1"/>
              </a:buClr>
              <a:buFont typeface="Arial" panose="020B0604020202020204"/>
              <a:buNone/>
              <a:defRPr sz="4800">
                <a:solidFill>
                  <a:schemeClr val="dk1"/>
                </a:solidFill>
              </a:defRPr>
            </a:lvl8pPr>
            <a:lvl9pPr lvl="8" indent="0">
              <a:spcBef>
                <a:spcPts val="0"/>
              </a:spcBef>
              <a:buClr>
                <a:schemeClr val="dk1"/>
              </a:buClr>
              <a:buFont typeface="Arial" panose="020B0604020202020204"/>
              <a:buNone/>
              <a:defRPr sz="4800">
                <a:solidFill>
                  <a:schemeClr val="dk1"/>
                </a:solidFill>
              </a:defRPr>
            </a:lvl9pPr>
          </a:lstStyle>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Shape 37"/>
          <p:cNvSpPr txBox="1">
            <a:spLocks noGrp="1"/>
          </p:cNvSpPr>
          <p:nvPr>
            <p:ph type="title"/>
          </p:nvPr>
        </p:nvSpPr>
        <p:spPr>
          <a:xfrm>
            <a:off x="265500" y="1233175"/>
            <a:ext cx="4045198"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panose="020B0604020202020204"/>
              <a:buNone/>
              <a:defRPr sz="4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lgn="ctr">
              <a:spcBef>
                <a:spcPts val="0"/>
              </a:spcBef>
              <a:buClr>
                <a:schemeClr val="dk1"/>
              </a:buClr>
              <a:buFont typeface="Arial" panose="020B0604020202020204"/>
              <a:buNone/>
              <a:defRPr sz="4200">
                <a:solidFill>
                  <a:schemeClr val="dk1"/>
                </a:solidFill>
              </a:defRPr>
            </a:lvl2pPr>
            <a:lvl3pPr lvl="2" indent="0" algn="ctr">
              <a:spcBef>
                <a:spcPts val="0"/>
              </a:spcBef>
              <a:buClr>
                <a:schemeClr val="dk1"/>
              </a:buClr>
              <a:buFont typeface="Arial" panose="020B0604020202020204"/>
              <a:buNone/>
              <a:defRPr sz="4200">
                <a:solidFill>
                  <a:schemeClr val="dk1"/>
                </a:solidFill>
              </a:defRPr>
            </a:lvl3pPr>
            <a:lvl4pPr lvl="3" indent="0" algn="ctr">
              <a:spcBef>
                <a:spcPts val="0"/>
              </a:spcBef>
              <a:buClr>
                <a:schemeClr val="dk1"/>
              </a:buClr>
              <a:buFont typeface="Arial" panose="020B0604020202020204"/>
              <a:buNone/>
              <a:defRPr sz="4200">
                <a:solidFill>
                  <a:schemeClr val="dk1"/>
                </a:solidFill>
              </a:defRPr>
            </a:lvl4pPr>
            <a:lvl5pPr lvl="4" indent="0" algn="ctr">
              <a:spcBef>
                <a:spcPts val="0"/>
              </a:spcBef>
              <a:buClr>
                <a:schemeClr val="dk1"/>
              </a:buClr>
              <a:buFont typeface="Arial" panose="020B0604020202020204"/>
              <a:buNone/>
              <a:defRPr sz="4200">
                <a:solidFill>
                  <a:schemeClr val="dk1"/>
                </a:solidFill>
              </a:defRPr>
            </a:lvl5pPr>
            <a:lvl6pPr lvl="5" indent="0" algn="ctr">
              <a:spcBef>
                <a:spcPts val="0"/>
              </a:spcBef>
              <a:buClr>
                <a:schemeClr val="dk1"/>
              </a:buClr>
              <a:buFont typeface="Arial" panose="020B0604020202020204"/>
              <a:buNone/>
              <a:defRPr sz="4200">
                <a:solidFill>
                  <a:schemeClr val="dk1"/>
                </a:solidFill>
              </a:defRPr>
            </a:lvl6pPr>
            <a:lvl7pPr lvl="6" indent="0" algn="ctr">
              <a:spcBef>
                <a:spcPts val="0"/>
              </a:spcBef>
              <a:buClr>
                <a:schemeClr val="dk1"/>
              </a:buClr>
              <a:buFont typeface="Arial" panose="020B0604020202020204"/>
              <a:buNone/>
              <a:defRPr sz="4200">
                <a:solidFill>
                  <a:schemeClr val="dk1"/>
                </a:solidFill>
              </a:defRPr>
            </a:lvl7pPr>
            <a:lvl8pPr lvl="7" indent="0" algn="ctr">
              <a:spcBef>
                <a:spcPts val="0"/>
              </a:spcBef>
              <a:buClr>
                <a:schemeClr val="dk1"/>
              </a:buClr>
              <a:buFont typeface="Arial" panose="020B0604020202020204"/>
              <a:buNone/>
              <a:defRPr sz="4200">
                <a:solidFill>
                  <a:schemeClr val="dk1"/>
                </a:solidFill>
              </a:defRPr>
            </a:lvl8pPr>
            <a:lvl9pPr lvl="8" indent="0" algn="ctr">
              <a:spcBef>
                <a:spcPts val="0"/>
              </a:spcBef>
              <a:buClr>
                <a:schemeClr val="dk1"/>
              </a:buClr>
              <a:buFont typeface="Arial" panose="020B0604020202020204"/>
              <a:buNone/>
              <a:defRPr sz="4200">
                <a:solidFill>
                  <a:schemeClr val="dk1"/>
                </a:solidFill>
              </a:defRPr>
            </a:lvl9pPr>
          </a:lstStyle>
          <a:p/>
        </p:txBody>
      </p:sp>
      <p:sp>
        <p:nvSpPr>
          <p:cNvPr id="38" name="Shape 38"/>
          <p:cNvSpPr txBox="1">
            <a:spLocks noGrp="1"/>
          </p:cNvSpPr>
          <p:nvPr>
            <p:ph type="subTitle" idx="1"/>
          </p:nvPr>
        </p:nvSpPr>
        <p:spPr>
          <a:xfrm>
            <a:off x="265500" y="2803075"/>
            <a:ext cx="4045198"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ctr" rtl="0">
              <a:lnSpc>
                <a:spcPct val="100000"/>
              </a:lnSpc>
              <a:spcBef>
                <a:spcPts val="0"/>
              </a:spcBef>
              <a:spcAft>
                <a:spcPts val="0"/>
              </a:spcAft>
              <a:buClr>
                <a:schemeClr val="dk2"/>
              </a:buClr>
              <a:buFont typeface="Arial" panose="020B0604020202020204"/>
              <a:buNone/>
              <a:defRPr sz="21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9" name="Shape 39"/>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panose="020B0604020202020204"/>
              <a:buNone/>
            </a:pPr>
            <a:fld id="{00000000-1234-1234-1234-123412341234}" type="slidenum">
              <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GB"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indent="0">
              <a:spcBef>
                <a:spcPts val="0"/>
              </a:spcBef>
              <a:buClr>
                <a:schemeClr val="dk1"/>
              </a:buClr>
              <a:buFont typeface="Arial" panose="020B0604020202020204"/>
              <a:buNone/>
              <a:defRPr sz="2800">
                <a:solidFill>
                  <a:schemeClr val="dk1"/>
                </a:solidFill>
              </a:defRPr>
            </a:lvl2pPr>
            <a:lvl3pPr lvl="2" indent="0">
              <a:spcBef>
                <a:spcPts val="0"/>
              </a:spcBef>
              <a:buClr>
                <a:schemeClr val="dk1"/>
              </a:buClr>
              <a:buFont typeface="Arial" panose="020B0604020202020204"/>
              <a:buNone/>
              <a:defRPr sz="2800">
                <a:solidFill>
                  <a:schemeClr val="dk1"/>
                </a:solidFill>
              </a:defRPr>
            </a:lvl3pPr>
            <a:lvl4pPr lvl="3" indent="0">
              <a:spcBef>
                <a:spcPts val="0"/>
              </a:spcBef>
              <a:buClr>
                <a:schemeClr val="dk1"/>
              </a:buClr>
              <a:buFont typeface="Arial" panose="020B0604020202020204"/>
              <a:buNone/>
              <a:defRPr sz="2800">
                <a:solidFill>
                  <a:schemeClr val="dk1"/>
                </a:solidFill>
              </a:defRPr>
            </a:lvl4pPr>
            <a:lvl5pPr lvl="4" indent="0">
              <a:spcBef>
                <a:spcPts val="0"/>
              </a:spcBef>
              <a:buClr>
                <a:schemeClr val="dk1"/>
              </a:buClr>
              <a:buFont typeface="Arial" panose="020B0604020202020204"/>
              <a:buNone/>
              <a:defRPr sz="2800">
                <a:solidFill>
                  <a:schemeClr val="dk1"/>
                </a:solidFill>
              </a:defRPr>
            </a:lvl5pPr>
            <a:lvl6pPr lvl="5" indent="0">
              <a:spcBef>
                <a:spcPts val="0"/>
              </a:spcBef>
              <a:buClr>
                <a:schemeClr val="dk1"/>
              </a:buClr>
              <a:buFont typeface="Arial" panose="020B0604020202020204"/>
              <a:buNone/>
              <a:defRPr sz="2800">
                <a:solidFill>
                  <a:schemeClr val="dk1"/>
                </a:solidFill>
              </a:defRPr>
            </a:lvl6pPr>
            <a:lvl7pPr lvl="6" indent="0">
              <a:spcBef>
                <a:spcPts val="0"/>
              </a:spcBef>
              <a:buClr>
                <a:schemeClr val="dk1"/>
              </a:buClr>
              <a:buFont typeface="Arial" panose="020B0604020202020204"/>
              <a:buNone/>
              <a:defRPr sz="2800">
                <a:solidFill>
                  <a:schemeClr val="dk1"/>
                </a:solidFill>
              </a:defRPr>
            </a:lvl7pPr>
            <a:lvl8pPr lvl="7" indent="0">
              <a:spcBef>
                <a:spcPts val="0"/>
              </a:spcBef>
              <a:buClr>
                <a:schemeClr val="dk1"/>
              </a:buClr>
              <a:buFont typeface="Arial" panose="020B0604020202020204"/>
              <a:buNone/>
              <a:defRPr sz="2800">
                <a:solidFill>
                  <a:schemeClr val="dk1"/>
                </a:solidFill>
              </a:defRPr>
            </a:lvl8pPr>
            <a:lvl9pPr lvl="8" indent="0">
              <a:spcBef>
                <a:spcPts val="0"/>
              </a:spcBef>
              <a:buClr>
                <a:schemeClr val="dk1"/>
              </a:buClr>
              <a:buFont typeface="Arial" panose="020B0604020202020204"/>
              <a:buNone/>
              <a:defRPr sz="2800">
                <a:solidFill>
                  <a:schemeClr val="dk1"/>
                </a:solidFill>
              </a:defRPr>
            </a:lvl9pPr>
          </a:lstStyle>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2743200" marR="0" lvl="6"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200400" marR="0" lvl="7"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3657600" marR="0" lvl="8" indent="0" algn="l" rtl="0">
              <a:lnSpc>
                <a:spcPct val="115000"/>
              </a:lnSpc>
              <a:spcBef>
                <a:spcPts val="0"/>
              </a:spcBef>
              <a:spcAft>
                <a:spcPts val="1600"/>
              </a:spcAft>
              <a:buClr>
                <a:schemeClr val="dk2"/>
              </a:buClr>
              <a:buFont typeface="Arial" panose="020B0604020202020204"/>
              <a:buNone/>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panose="020B0604020202020204"/>
              <a:buNone/>
            </a:pPr>
            <a:fld id="{00000000-1234-1234-1234-123412341234}" type="slidenum">
              <a:rPr lang="en-GB" sz="1000" b="0" i="0" u="none" strike="noStrike" cap="none">
                <a:solidFill>
                  <a:schemeClr val="dk2"/>
                </a:solidFill>
                <a:latin typeface="Arial" panose="020B0604020202020204"/>
                <a:ea typeface="Arial" panose="020B0604020202020204"/>
                <a:cs typeface="Arial" panose="020B0604020202020204"/>
                <a:sym typeface="Arial" panose="020B0604020202020204"/>
              </a:rPr>
            </a:fld>
            <a:endParaRPr lang="en-GB" sz="10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http://regexr.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hyperlink" Target="http://nau4i.me/forum/index.php?board=116.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http://php.net/manual/en/ref.strings.ph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php.net/manual/en/book.mbstring.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p:nvPr/>
        </p:nvSpPr>
        <p:spPr>
          <a:xfrm>
            <a:off x="-24225" y="2850900"/>
            <a:ext cx="9168298" cy="2292599"/>
          </a:xfrm>
          <a:prstGeom prst="rect">
            <a:avLst/>
          </a:prstGeom>
          <a:solidFill>
            <a:srgbClr val="8BC34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Shape 55"/>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Syncopate" panose="02000505000000020003"/>
              <a:buNone/>
            </a:pPr>
            <a:r>
              <a:rPr lang="en-GB" sz="3000" b="1">
                <a:solidFill>
                  <a:srgbClr val="8BC34A"/>
                </a:solidFill>
                <a:latin typeface="Syncopate" panose="02000505000000020003"/>
                <a:ea typeface="Syncopate" panose="02000505000000020003"/>
                <a:cs typeface="Syncopate" panose="02000505000000020003"/>
                <a:sym typeface="Syncopate" panose="02000505000000020003"/>
              </a:rPr>
              <a:t>web разработка</a:t>
            </a:r>
            <a:endParaRPr lang="en-GB" sz="3000" b="1">
              <a:solidFill>
                <a:srgbClr val="8BC34A"/>
              </a:solidFill>
              <a:latin typeface="Syncopate" panose="02000505000000020003"/>
              <a:ea typeface="Syncopate" panose="02000505000000020003"/>
              <a:cs typeface="Syncopate" panose="02000505000000020003"/>
              <a:sym typeface="Syncopate" panose="02000505000000020003"/>
            </a:endParaRPr>
          </a:p>
        </p:txBody>
      </p:sp>
      <p:sp>
        <p:nvSpPr>
          <p:cNvPr id="56" name="Shape 56"/>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Arial" panose="020B0604020202020204"/>
              <a:buNone/>
            </a:pPr>
            <a:r>
              <a:rPr lang="en-US" sz="3200" b="1" dirty="0" smtClean="0">
                <a:solidFill>
                  <a:srgbClr val="FFFFFF"/>
                </a:solidFill>
              </a:rPr>
              <a:t>PHP </a:t>
            </a:r>
            <a:endParaRPr lang="en-US" sz="3200" b="1" dirty="0" smtClean="0">
              <a:solidFill>
                <a:srgbClr val="FFFFFF"/>
              </a:solidFill>
            </a:endParaRPr>
          </a:p>
          <a:p>
            <a:pPr marL="0" marR="0" lvl="0" indent="0" algn="ctr" rtl="0">
              <a:lnSpc>
                <a:spcPct val="100000"/>
              </a:lnSpc>
              <a:spcBef>
                <a:spcPts val="0"/>
              </a:spcBef>
              <a:spcAft>
                <a:spcPts val="0"/>
              </a:spcAft>
              <a:buClr>
                <a:schemeClr val="dk2"/>
              </a:buClr>
              <a:buSzPct val="25000"/>
              <a:buFont typeface="Arial" panose="020B0604020202020204"/>
              <a:buNone/>
            </a:pPr>
            <a:r>
              <a:rPr lang="bg-BG" sz="2000" b="1" dirty="0">
                <a:solidFill>
                  <a:srgbClr val="FFFFFF"/>
                </a:solidFill>
              </a:rPr>
              <a:t>р</a:t>
            </a:r>
            <a:r>
              <a:rPr lang="bg-BG" sz="2000" b="1" dirty="0" smtClean="0">
                <a:solidFill>
                  <a:srgbClr val="FFFFFF"/>
                </a:solidFill>
              </a:rPr>
              <a:t>абота със стрингове и регулярни изрази</a:t>
            </a:r>
            <a:endParaRPr lang="en-GB" sz="3000" b="1" dirty="0" smtClean="0">
              <a:solidFill>
                <a:srgbClr val="FFFFFF"/>
              </a:solidFill>
            </a:endParaRPr>
          </a:p>
          <a:p>
            <a:pPr marL="0" marR="0" lvl="0" indent="0" algn="ctr" rtl="0">
              <a:lnSpc>
                <a:spcPct val="100000"/>
              </a:lnSpc>
              <a:spcBef>
                <a:spcPts val="0"/>
              </a:spcBef>
              <a:spcAft>
                <a:spcPts val="0"/>
              </a:spcAft>
              <a:buClr>
                <a:schemeClr val="dk2"/>
              </a:buClr>
              <a:buSzPct val="25000"/>
              <a:buFont typeface="Arial" panose="020B0604020202020204"/>
              <a:buNone/>
            </a:pPr>
            <a:endParaRPr lang="en-GB" sz="4800" b="1" dirty="0">
              <a:solidFill>
                <a:srgbClr val="FFFFFF"/>
              </a:solidFill>
            </a:endParaRPr>
          </a:p>
        </p:txBody>
      </p:sp>
      <p:pic>
        <p:nvPicPr>
          <p:cNvPr id="57" name="Shape 57"/>
          <p:cNvPicPr preferRelativeResize="0"/>
          <p:nvPr/>
        </p:nvPicPr>
        <p:blipFill rotWithShape="1">
          <a:blip r:embed="rId1"/>
          <a:srcRect/>
          <a:stretch>
            <a:fillRect/>
          </a:stretch>
        </p:blipFill>
        <p:spPr>
          <a:xfrm>
            <a:off x="3081361" y="497375"/>
            <a:ext cx="2981276" cy="1249625"/>
          </a:xfrm>
          <a:prstGeom prst="rect">
            <a:avLst/>
          </a:prstGeom>
          <a:noFill/>
          <a:ln>
            <a:noFill/>
          </a:ln>
        </p:spPr>
      </p:pic>
      <p:sp>
        <p:nvSpPr>
          <p:cNvPr id="58" name="Shape 58"/>
          <p:cNvSpPr txBox="1"/>
          <p:nvPr/>
        </p:nvSpPr>
        <p:spPr>
          <a:xfrm>
            <a:off x="-60750" y="4860300"/>
            <a:ext cx="9265500" cy="283200"/>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CCCCCC"/>
              </a:buClr>
              <a:buFont typeface="Arial" panose="020B0604020202020204"/>
              <a:buNone/>
            </a:pPr>
            <a:r>
              <a:rPr lang="en-GB" b="1" dirty="0">
                <a:solidFill>
                  <a:srgbClr val="CCCCCC"/>
                </a:solidFill>
              </a:rPr>
              <a:t>МИЛЕНА ТОМОВА</a:t>
            </a:r>
            <a:r>
              <a:rPr lang="en-GB" sz="1400" b="1" i="0" u="none" strike="noStrike" cap="none" dirty="0">
                <a:solidFill>
                  <a:srgbClr val="CCCCCC"/>
                </a:solidFill>
                <a:latin typeface="Arial" panose="020B0604020202020204"/>
                <a:ea typeface="Arial" panose="020B0604020202020204"/>
                <a:cs typeface="Arial" panose="020B0604020202020204"/>
                <a:sym typeface="Arial" panose="020B0604020202020204"/>
              </a:rPr>
              <a:t> - НПО ВРАЦА СОФТУЕР ОБЩЕСТВО - </a:t>
            </a:r>
            <a:r>
              <a:rPr lang="en-GB" b="1" dirty="0">
                <a:solidFill>
                  <a:srgbClr val="CCCCCC"/>
                </a:solidFill>
              </a:rPr>
              <a:t>УЕБ РАЗРАБОТКА</a:t>
            </a:r>
            <a:r>
              <a:rPr lang="en-GB" sz="1400" b="1" i="0" u="none" strike="noStrike" cap="none" dirty="0">
                <a:solidFill>
                  <a:srgbClr val="CCCCCC"/>
                </a:solidFill>
                <a:latin typeface="Arial" panose="020B0604020202020204"/>
                <a:ea typeface="Arial" panose="020B0604020202020204"/>
                <a:cs typeface="Arial" panose="020B0604020202020204"/>
                <a:sym typeface="Arial" panose="020B0604020202020204"/>
              </a:rPr>
              <a:t> - </a:t>
            </a:r>
            <a:r>
              <a:rPr lang="en-GB" b="1" dirty="0" smtClean="0">
                <a:solidFill>
                  <a:srgbClr val="CCCCCC"/>
                </a:solidFill>
              </a:rPr>
              <a:t>11</a:t>
            </a:r>
            <a:r>
              <a:rPr lang="en-GB" sz="1400" b="1" i="0" u="none" strike="noStrike" cap="none" dirty="0" smtClean="0">
                <a:solidFill>
                  <a:srgbClr val="CCCCCC"/>
                </a:solidFill>
                <a:latin typeface="Arial" panose="020B0604020202020204"/>
                <a:ea typeface="Arial" panose="020B0604020202020204"/>
                <a:cs typeface="Arial" panose="020B0604020202020204"/>
                <a:sym typeface="Arial" panose="020B0604020202020204"/>
              </a:rPr>
              <a:t>.201</a:t>
            </a:r>
            <a:r>
              <a:rPr lang="en-US" altLang="bg-BG" sz="1400" b="1" i="0" u="none" strike="noStrike" cap="none" dirty="0" smtClean="0">
                <a:solidFill>
                  <a:srgbClr val="CCCCCC"/>
                </a:solidFill>
                <a:latin typeface="Arial" panose="020B0604020202020204"/>
                <a:ea typeface="Arial" panose="020B0604020202020204"/>
                <a:cs typeface="Arial" panose="020B0604020202020204"/>
                <a:sym typeface="Arial" panose="020B0604020202020204"/>
              </a:rPr>
              <a:t>8</a:t>
            </a:r>
            <a:r>
              <a:rPr lang="en-GB" sz="1400" b="1" i="0" u="none" strike="noStrike" cap="none" dirty="0" smtClean="0">
                <a:solidFill>
                  <a:srgbClr val="CCCCCC"/>
                </a:solidFill>
                <a:latin typeface="Arial" panose="020B0604020202020204"/>
                <a:ea typeface="Arial" panose="020B0604020202020204"/>
                <a:cs typeface="Arial" panose="020B0604020202020204"/>
                <a:sym typeface="Arial" panose="020B0604020202020204"/>
              </a:rPr>
              <a:t> </a:t>
            </a:r>
            <a:r>
              <a:rPr lang="en-GB" sz="1400" b="1" i="0" u="none" strike="noStrike" cap="none" dirty="0">
                <a:solidFill>
                  <a:srgbClr val="CCCCCC"/>
                </a:solidFill>
                <a:latin typeface="Arial" panose="020B0604020202020204"/>
                <a:ea typeface="Arial" panose="020B0604020202020204"/>
                <a:cs typeface="Arial" panose="020B0604020202020204"/>
                <a:sym typeface="Arial" panose="020B0604020202020204"/>
              </a:rPr>
              <a:t>- ВЕРСИЯ </a:t>
            </a:r>
            <a:r>
              <a:rPr lang="en-US" altLang="en-GB" sz="1400" b="1" i="0" u="none" strike="noStrike" cap="none" dirty="0">
                <a:solidFill>
                  <a:srgbClr val="CCCCCC"/>
                </a:solidFill>
                <a:latin typeface="Arial" panose="020B0604020202020204"/>
                <a:ea typeface="Arial" panose="020B0604020202020204"/>
                <a:cs typeface="Arial" panose="020B0604020202020204"/>
                <a:sym typeface="Arial" panose="020B0604020202020204"/>
              </a:rPr>
              <a:t>6</a:t>
            </a:r>
            <a:endParaRPr lang="en-US" altLang="en-GB" sz="1400" b="1" i="0" u="none" strike="noStrike" cap="none" dirty="0">
              <a:solidFill>
                <a:srgbClr val="CCCCCC"/>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lvl="0">
              <a:spcAft>
                <a:spcPts val="0"/>
              </a:spcAft>
              <a:buSzPct val="25000"/>
            </a:pPr>
            <a:r>
              <a:rPr lang="en-US" dirty="0" smtClean="0"/>
              <a:t>$</a:t>
            </a:r>
            <a:r>
              <a:rPr lang="en-US" dirty="0" err="1" smtClean="0"/>
              <a:t>str</a:t>
            </a:r>
            <a:r>
              <a:rPr lang="en-US" dirty="0" smtClean="0"/>
              <a:t> = “</a:t>
            </a:r>
            <a:r>
              <a:rPr lang="bg-BG" b="1" dirty="0" smtClean="0">
                <a:solidFill>
                  <a:srgbClr val="7030A0"/>
                </a:solidFill>
              </a:rPr>
              <a:t>лешояд</a:t>
            </a:r>
            <a:r>
              <a:rPr lang="en-US" dirty="0" smtClean="0"/>
              <a:t>”</a:t>
            </a:r>
            <a:r>
              <a:rPr lang="bg-BG" dirty="0" smtClean="0"/>
              <a:t>;</a:t>
            </a:r>
            <a:endParaRPr lang="bg-BG" dirty="0" smtClean="0"/>
          </a:p>
          <a:p>
            <a:pPr lvl="0">
              <a:spcAft>
                <a:spcPts val="0"/>
              </a:spcAft>
              <a:buSzPct val="25000"/>
            </a:pPr>
            <a:r>
              <a:rPr lang="bg-BG" dirty="0" smtClean="0"/>
              <a:t>За  да намерим дължината на </a:t>
            </a:r>
            <a:r>
              <a:rPr lang="en-US" dirty="0" smtClean="0"/>
              <a:t>$</a:t>
            </a:r>
            <a:r>
              <a:rPr lang="en-US" dirty="0" err="1" smtClean="0"/>
              <a:t>str</a:t>
            </a:r>
            <a:r>
              <a:rPr lang="en-US" dirty="0" smtClean="0"/>
              <a:t> </a:t>
            </a:r>
            <a:endParaRPr lang="en-US" dirty="0" smtClean="0"/>
          </a:p>
          <a:p>
            <a:pPr lvl="0">
              <a:spcAft>
                <a:spcPts val="0"/>
              </a:spcAft>
              <a:buSzPct val="25000"/>
            </a:pPr>
            <a:endParaRPr lang="en-US" dirty="0"/>
          </a:p>
          <a:p>
            <a:pPr lvl="0">
              <a:spcAft>
                <a:spcPts val="0"/>
              </a:spcAft>
              <a:buSzPct val="25000"/>
            </a:pPr>
            <a:r>
              <a:rPr lang="en-US" dirty="0" smtClean="0"/>
              <a:t>$</a:t>
            </a:r>
            <a:r>
              <a:rPr lang="en-US" dirty="0" err="1" smtClean="0"/>
              <a:t>len</a:t>
            </a:r>
            <a:r>
              <a:rPr lang="en-US" dirty="0" smtClean="0"/>
              <a:t> = </a:t>
            </a:r>
            <a:r>
              <a:rPr lang="en-US" b="1" dirty="0" err="1" smtClean="0">
                <a:solidFill>
                  <a:srgbClr val="7030A0"/>
                </a:solidFill>
              </a:rPr>
              <a:t>mb_</a:t>
            </a:r>
            <a:r>
              <a:rPr lang="en-US" dirty="0" err="1" smtClean="0"/>
              <a:t>strlen</a:t>
            </a:r>
            <a:r>
              <a:rPr lang="en-US" dirty="0" smtClean="0"/>
              <a:t>($</a:t>
            </a:r>
            <a:r>
              <a:rPr lang="en-US" dirty="0" err="1" smtClean="0"/>
              <a:t>str</a:t>
            </a:r>
            <a:r>
              <a:rPr lang="en-US" dirty="0" smtClean="0"/>
              <a:t>)</a:t>
            </a:r>
            <a:r>
              <a:rPr lang="en-US" b="1" dirty="0" smtClean="0"/>
              <a:t>;</a:t>
            </a:r>
            <a:endParaRPr lang="en-US" b="1" dirty="0" smtClean="0"/>
          </a:p>
          <a:p>
            <a:pPr lvl="0">
              <a:spcAft>
                <a:spcPts val="0"/>
              </a:spcAft>
              <a:buSzPct val="25000"/>
            </a:pPr>
            <a:endParaRPr lang="en-US" dirty="0" smtClean="0"/>
          </a:p>
          <a:p>
            <a:pPr lvl="0">
              <a:spcAft>
                <a:spcPts val="0"/>
              </a:spcAft>
              <a:buSzPct val="25000"/>
            </a:pPr>
            <a:endParaRPr lang="bg-BG" dirty="0" smtClean="0"/>
          </a:p>
        </p:txBody>
      </p:sp>
      <p:sp>
        <p:nvSpPr>
          <p:cNvPr id="137" name="Shape 137"/>
          <p:cNvSpPr/>
          <p:nvPr/>
        </p:nvSpPr>
        <p:spPr>
          <a:xfrm>
            <a:off x="0" y="0"/>
            <a:ext cx="9144000" cy="764398"/>
          </a:xfrm>
          <a:prstGeom prst="rect">
            <a:avLst/>
          </a:prstGeom>
          <a:solidFill>
            <a:srgbClr val="9C27B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Shape 138"/>
          <p:cNvSpPr txBox="1"/>
          <p:nvPr/>
        </p:nvSpPr>
        <p:spPr>
          <a:xfrm>
            <a:off x="0" y="30300"/>
            <a:ext cx="8820472" cy="703798"/>
          </a:xfrm>
          <a:prstGeom prst="rect">
            <a:avLst/>
          </a:prstGeom>
          <a:noFill/>
          <a:ln>
            <a:no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en-GB" sz="3200" b="1" dirty="0" smtClean="0">
                <a:solidFill>
                  <a:srgbClr val="FFFFFF"/>
                </a:solidFill>
              </a:rPr>
              <a:t>MB strings and PHP functions - 2</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95536" y="1707654"/>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t>Работа с регулярни </a:t>
            </a:r>
            <a:b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br>
            <a: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t>изрази в РНР</a:t>
            </a:r>
            <a:endParaRPr lang="en-GB" sz="4000" b="1"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r>
              <a:rPr lang="ru-RU" dirty="0" err="1"/>
              <a:t>Последователности</a:t>
            </a:r>
            <a:r>
              <a:rPr lang="ru-RU" dirty="0"/>
              <a:t> от </a:t>
            </a:r>
            <a:r>
              <a:rPr lang="ru-RU" dirty="0" err="1"/>
              <a:t>символи</a:t>
            </a:r>
            <a:r>
              <a:rPr lang="ru-RU" dirty="0"/>
              <a:t>, </a:t>
            </a:r>
            <a:r>
              <a:rPr lang="ru-RU" dirty="0" err="1"/>
              <a:t>които</a:t>
            </a:r>
            <a:r>
              <a:rPr lang="ru-RU" dirty="0"/>
              <a:t> </a:t>
            </a:r>
            <a:r>
              <a:rPr lang="ru-RU" dirty="0" err="1" smtClean="0"/>
              <a:t>формират</a:t>
            </a:r>
            <a:r>
              <a:rPr lang="ru-RU" dirty="0" smtClean="0"/>
              <a:t> </a:t>
            </a:r>
            <a:r>
              <a:rPr lang="ru-RU" dirty="0" err="1"/>
              <a:t>модел</a:t>
            </a:r>
            <a:r>
              <a:rPr lang="ru-RU" dirty="0"/>
              <a:t> за </a:t>
            </a:r>
            <a:r>
              <a:rPr lang="ru-RU" dirty="0" err="1"/>
              <a:t>търсене</a:t>
            </a:r>
            <a:r>
              <a:rPr lang="ru-RU" dirty="0"/>
              <a:t>, </a:t>
            </a:r>
            <a:r>
              <a:rPr lang="ru-RU" dirty="0" err="1"/>
              <a:t>главно</a:t>
            </a:r>
            <a:r>
              <a:rPr lang="ru-RU" dirty="0"/>
              <a:t> за </a:t>
            </a:r>
            <a:r>
              <a:rPr lang="ru-RU" dirty="0" err="1" smtClean="0"/>
              <a:t>употреба</a:t>
            </a:r>
            <a:r>
              <a:rPr lang="ru-RU" dirty="0" smtClean="0"/>
              <a:t> </a:t>
            </a:r>
            <a:r>
              <a:rPr lang="ru-RU" dirty="0"/>
              <a:t>на „</a:t>
            </a:r>
            <a:r>
              <a:rPr lang="ru-RU" dirty="0" err="1"/>
              <a:t>шаблонни</a:t>
            </a:r>
            <a:r>
              <a:rPr lang="ru-RU" dirty="0"/>
              <a:t> </a:t>
            </a:r>
            <a:r>
              <a:rPr lang="ru-RU" dirty="0" err="1"/>
              <a:t>съвпадения</a:t>
            </a:r>
            <a:r>
              <a:rPr lang="ru-RU" dirty="0"/>
              <a:t>“</a:t>
            </a:r>
            <a:endParaRPr lang="ru-RU" dirty="0"/>
          </a:p>
          <a:p>
            <a:r>
              <a:rPr lang="ru-RU" dirty="0" smtClean="0"/>
              <a:t>● Например </a:t>
            </a:r>
            <a:r>
              <a:rPr lang="ru-RU" dirty="0" err="1"/>
              <a:t>срещания</a:t>
            </a:r>
            <a:r>
              <a:rPr lang="ru-RU" dirty="0"/>
              <a:t> на:</a:t>
            </a:r>
            <a:endParaRPr lang="ru-RU" dirty="0"/>
          </a:p>
          <a:p>
            <a:r>
              <a:rPr lang="bg-BG" dirty="0" smtClean="0"/>
              <a:t>- </a:t>
            </a:r>
            <a:r>
              <a:rPr lang="ru-RU" dirty="0" smtClean="0"/>
              <a:t> </a:t>
            </a:r>
            <a:r>
              <a:rPr lang="ru-RU" dirty="0" err="1" smtClean="0"/>
              <a:t>телефони</a:t>
            </a:r>
            <a:r>
              <a:rPr lang="ru-RU" dirty="0" smtClean="0"/>
              <a:t> </a:t>
            </a:r>
            <a:r>
              <a:rPr lang="ru-RU" dirty="0"/>
              <a:t>по шаблон: +</a:t>
            </a:r>
            <a:r>
              <a:rPr lang="ru-RU" dirty="0" smtClean="0"/>
              <a:t>1 - (</a:t>
            </a:r>
            <a:r>
              <a:rPr lang="ru-RU" dirty="0"/>
              <a:t>800</a:t>
            </a:r>
            <a:r>
              <a:rPr lang="ru-RU" dirty="0" smtClean="0"/>
              <a:t>)-555-2468</a:t>
            </a:r>
            <a:endParaRPr lang="ru-RU" dirty="0" smtClean="0"/>
          </a:p>
          <a:p>
            <a:r>
              <a:rPr lang="bg-BG" dirty="0" smtClean="0"/>
              <a:t>- </a:t>
            </a:r>
            <a:r>
              <a:rPr lang="ru-RU" dirty="0" smtClean="0"/>
              <a:t> </a:t>
            </a:r>
            <a:r>
              <a:rPr lang="ru-RU" dirty="0" err="1" smtClean="0"/>
              <a:t>линкове</a:t>
            </a:r>
            <a:r>
              <a:rPr lang="ru-RU" dirty="0"/>
              <a:t>: </a:t>
            </a:r>
            <a:r>
              <a:rPr lang="ru-RU" dirty="0" smtClean="0"/>
              <a:t>http</a:t>
            </a:r>
            <a:r>
              <a:rPr lang="ru-RU" dirty="0"/>
              <a:t>://foo.co.uk/</a:t>
            </a:r>
            <a:endParaRPr lang="ru-RU" dirty="0"/>
          </a:p>
          <a:p>
            <a:pPr marL="285750" indent="-285750">
              <a:buFontTx/>
              <a:buChar char="-"/>
            </a:pPr>
            <a:r>
              <a:rPr lang="ru-RU" dirty="0" err="1" smtClean="0"/>
              <a:t>дати</a:t>
            </a:r>
            <a:r>
              <a:rPr lang="ru-RU" dirty="0"/>
              <a:t>: </a:t>
            </a:r>
            <a:r>
              <a:rPr lang="ru-RU" dirty="0" smtClean="0"/>
              <a:t>14 – 07 – 2015</a:t>
            </a:r>
            <a:endParaRPr lang="ru-RU" dirty="0" smtClean="0"/>
          </a:p>
          <a:p>
            <a:pPr marL="215900" lvl="0" indent="-285750">
              <a:spcAft>
                <a:spcPts val="0"/>
              </a:spcAft>
              <a:buClr>
                <a:schemeClr val="dk1"/>
              </a:buClr>
              <a:buSzPct val="61000"/>
              <a:buFontTx/>
              <a:buChar char="-"/>
            </a:pPr>
            <a:r>
              <a:rPr lang="en-US" b="1" dirty="0" smtClean="0">
                <a:solidFill>
                  <a:schemeClr val="bg2"/>
                </a:solidFill>
                <a:hlinkClick r:id="rId1"/>
              </a:rPr>
              <a:t>http://regexr.com/</a:t>
            </a:r>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chemeClr val="accent5">
              <a:lumMod val="75000"/>
            </a:schemeClr>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Работа с регулярни изрази в РНР</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r>
              <a:rPr lang="en-US" dirty="0" smtClean="0"/>
              <a:t>PHP </a:t>
            </a:r>
            <a:r>
              <a:rPr lang="bg-BG" dirty="0" smtClean="0"/>
              <a:t>функции за работа с регулярни изрази</a:t>
            </a:r>
            <a:endParaRPr lang="en-US" dirty="0" smtClean="0"/>
          </a:p>
          <a:p>
            <a:r>
              <a:rPr lang="ru-RU" b="1" dirty="0" err="1" smtClean="0">
                <a:solidFill>
                  <a:schemeClr val="accent5">
                    <a:lumMod val="75000"/>
                  </a:schemeClr>
                </a:solidFill>
              </a:rPr>
              <a:t>preg_match</a:t>
            </a:r>
            <a:r>
              <a:rPr lang="ru-RU" b="1" dirty="0" smtClean="0">
                <a:solidFill>
                  <a:schemeClr val="accent5">
                    <a:lumMod val="75000"/>
                  </a:schemeClr>
                </a:solidFill>
              </a:rPr>
              <a:t>()</a:t>
            </a:r>
            <a:r>
              <a:rPr lang="ru-RU" dirty="0" smtClean="0"/>
              <a:t> - </a:t>
            </a:r>
            <a:r>
              <a:rPr lang="ru-RU" dirty="0" err="1" smtClean="0"/>
              <a:t>търси</a:t>
            </a:r>
            <a:r>
              <a:rPr lang="ru-RU" dirty="0" smtClean="0"/>
              <a:t> </a:t>
            </a:r>
            <a:r>
              <a:rPr lang="ru-RU" dirty="0"/>
              <a:t>в низ по регулярен </a:t>
            </a:r>
            <a:r>
              <a:rPr lang="ru-RU" dirty="0" err="1" smtClean="0"/>
              <a:t>израз</a:t>
            </a:r>
            <a:r>
              <a:rPr lang="en-US" dirty="0" smtClean="0"/>
              <a:t> – </a:t>
            </a:r>
            <a:r>
              <a:rPr lang="bg-BG" dirty="0" smtClean="0"/>
              <a:t>връща първото съвпадение</a:t>
            </a:r>
            <a:endParaRPr lang="en-US" dirty="0" smtClean="0"/>
          </a:p>
          <a:p>
            <a:r>
              <a:rPr lang="en-US" b="1" dirty="0" err="1" smtClean="0">
                <a:solidFill>
                  <a:schemeClr val="accent5">
                    <a:lumMod val="75000"/>
                  </a:schemeClr>
                </a:solidFill>
              </a:rPr>
              <a:t>preg_match_all</a:t>
            </a:r>
            <a:r>
              <a:rPr lang="en-US" b="1" dirty="0" smtClean="0">
                <a:solidFill>
                  <a:schemeClr val="accent5">
                    <a:lumMod val="75000"/>
                  </a:schemeClr>
                </a:solidFill>
              </a:rPr>
              <a:t>() </a:t>
            </a:r>
            <a:r>
              <a:rPr lang="bg-BG" b="1" dirty="0" smtClean="0">
                <a:solidFill>
                  <a:schemeClr val="accent5">
                    <a:lumMod val="75000"/>
                  </a:schemeClr>
                </a:solidFill>
              </a:rPr>
              <a:t>–</a:t>
            </a:r>
            <a:r>
              <a:rPr lang="bg-BG" dirty="0" smtClean="0">
                <a:solidFill>
                  <a:schemeClr val="tx2">
                    <a:lumMod val="25000"/>
                  </a:schemeClr>
                </a:solidFill>
              </a:rPr>
              <a:t> връща всички съвпадения</a:t>
            </a:r>
            <a:endParaRPr lang="ru-RU" dirty="0">
              <a:solidFill>
                <a:schemeClr val="tx2">
                  <a:lumMod val="25000"/>
                </a:schemeClr>
              </a:solidFill>
            </a:endParaRPr>
          </a:p>
          <a:p>
            <a:r>
              <a:rPr lang="ru-RU" b="1" dirty="0" err="1">
                <a:solidFill>
                  <a:schemeClr val="accent5">
                    <a:lumMod val="75000"/>
                  </a:schemeClr>
                </a:solidFill>
              </a:rPr>
              <a:t>preg_replace</a:t>
            </a:r>
            <a:r>
              <a:rPr lang="ru-RU" b="1" dirty="0" smtClean="0">
                <a:solidFill>
                  <a:schemeClr val="accent5">
                    <a:lumMod val="75000"/>
                  </a:schemeClr>
                </a:solidFill>
              </a:rPr>
              <a:t>() </a:t>
            </a:r>
            <a:r>
              <a:rPr lang="ru-RU" dirty="0" smtClean="0"/>
              <a:t>- </a:t>
            </a:r>
            <a:r>
              <a:rPr lang="ru-RU" dirty="0" err="1" smtClean="0"/>
              <a:t>намира</a:t>
            </a:r>
            <a:r>
              <a:rPr lang="ru-RU" dirty="0" smtClean="0"/>
              <a:t> </a:t>
            </a:r>
            <a:r>
              <a:rPr lang="ru-RU" dirty="0"/>
              <a:t>и </a:t>
            </a:r>
            <a:r>
              <a:rPr lang="ru-RU" dirty="0" err="1"/>
              <a:t>заменя</a:t>
            </a:r>
            <a:r>
              <a:rPr lang="ru-RU" dirty="0"/>
              <a:t> </a:t>
            </a:r>
            <a:r>
              <a:rPr lang="ru-RU" dirty="0" smtClean="0"/>
              <a:t>в низ </a:t>
            </a:r>
            <a:r>
              <a:rPr lang="ru-RU" dirty="0"/>
              <a:t>по регулярен </a:t>
            </a:r>
            <a:r>
              <a:rPr lang="ru-RU" dirty="0" err="1"/>
              <a:t>израз</a:t>
            </a:r>
            <a:endParaRPr lang="ru-RU" dirty="0"/>
          </a:p>
          <a:p>
            <a:r>
              <a:rPr lang="ru-RU" b="1" dirty="0" err="1">
                <a:solidFill>
                  <a:schemeClr val="accent5">
                    <a:lumMod val="75000"/>
                  </a:schemeClr>
                </a:solidFill>
              </a:rPr>
              <a:t>preg_split</a:t>
            </a:r>
            <a:r>
              <a:rPr lang="ru-RU" b="1" dirty="0" smtClean="0">
                <a:solidFill>
                  <a:schemeClr val="accent5">
                    <a:lumMod val="75000"/>
                  </a:schemeClr>
                </a:solidFill>
              </a:rPr>
              <a:t>() </a:t>
            </a:r>
            <a:r>
              <a:rPr lang="ru-RU" dirty="0" smtClean="0"/>
              <a:t>- </a:t>
            </a:r>
            <a:r>
              <a:rPr lang="ru-RU" dirty="0" err="1" smtClean="0"/>
              <a:t>разделя</a:t>
            </a:r>
            <a:r>
              <a:rPr lang="ru-RU" dirty="0" smtClean="0"/>
              <a:t> </a:t>
            </a:r>
            <a:r>
              <a:rPr lang="ru-RU" dirty="0"/>
              <a:t>низ по регулярен </a:t>
            </a:r>
            <a:r>
              <a:rPr lang="ru-RU" dirty="0" err="1"/>
              <a:t>израз</a:t>
            </a:r>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chemeClr val="accent5">
              <a:lumMod val="75000"/>
            </a:schemeClr>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Работа с регулярни изрази в РНР</a:t>
            </a:r>
            <a:r>
              <a:rPr lang="en-US" sz="3200" b="1" dirty="0" smtClean="0">
                <a:solidFill>
                  <a:srgbClr val="FFFFFF"/>
                </a:solidFill>
              </a:rPr>
              <a:t> - 2</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endParaRPr lang="bg-BG" dirty="0" smtClean="0"/>
          </a:p>
          <a:p>
            <a:r>
              <a:rPr lang="bg-BG" dirty="0" smtClean="0"/>
              <a:t>Ресурси</a:t>
            </a:r>
            <a:endParaRPr lang="bg-BG" dirty="0" smtClean="0"/>
          </a:p>
          <a:p>
            <a:endParaRPr lang="bg-BG" dirty="0" smtClean="0"/>
          </a:p>
          <a:p>
            <a:r>
              <a:rPr lang="en-US" dirty="0" smtClean="0">
                <a:hlinkClick r:id="rId1"/>
              </a:rPr>
              <a:t>http://nau4i.me/forum/index.php?board=116.0</a:t>
            </a:r>
            <a:endParaRPr lang="bg-BG" dirty="0"/>
          </a:p>
          <a:p>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chemeClr val="accent5">
              <a:lumMod val="75000"/>
            </a:schemeClr>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Работа с регулярни изрази в РНР</a:t>
            </a:r>
            <a:r>
              <a:rPr lang="en-US" sz="3200" b="1" dirty="0" smtClean="0">
                <a:solidFill>
                  <a:srgbClr val="FFFFFF"/>
                </a:solidFill>
              </a:rPr>
              <a:t> - </a:t>
            </a:r>
            <a:r>
              <a:rPr lang="bg-BG" sz="3200" b="1" dirty="0" smtClean="0">
                <a:solidFill>
                  <a:srgbClr val="FFFFFF"/>
                </a:solidFill>
              </a:rPr>
              <a:t>3</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23528" y="1206963"/>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t>Специални знаци</a:t>
            </a:r>
            <a:r>
              <a:rPr lang="en-US" sz="4000" b="1" dirty="0" smtClean="0">
                <a:solidFill>
                  <a:srgbClr val="FFFFFF"/>
                </a:solidFill>
                <a:latin typeface="Calibri" panose="020F0502020204030204"/>
                <a:ea typeface="Calibri" panose="020F0502020204030204"/>
                <a:cs typeface="Calibri" panose="020F0502020204030204"/>
                <a:sym typeface="Calibri" panose="020F0502020204030204"/>
              </a:rPr>
              <a:t> </a:t>
            </a:r>
            <a:b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br>
            <a: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t>при построяването на  </a:t>
            </a:r>
            <a:b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br>
            <a:r>
              <a:rPr lang="bg-BG" sz="4000" b="1" dirty="0" smtClean="0">
                <a:solidFill>
                  <a:srgbClr val="FFFFFF"/>
                </a:solidFill>
                <a:latin typeface="Calibri" panose="020F0502020204030204"/>
                <a:ea typeface="Calibri" panose="020F0502020204030204"/>
                <a:cs typeface="Calibri" panose="020F0502020204030204"/>
                <a:sym typeface="Calibri" panose="020F0502020204030204"/>
              </a:rPr>
              <a:t>регулярните изрази</a:t>
            </a:r>
            <a:endParaRPr lang="en-GB" sz="4000" b="1"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endParaRPr lang="en-US" dirty="0" smtClean="0"/>
          </a:p>
          <a:p>
            <a:endParaRPr lang="en-US" dirty="0"/>
          </a:p>
          <a:p>
            <a:r>
              <a:rPr lang="en-US" dirty="0" smtClean="0"/>
              <a:t>	</a:t>
            </a:r>
            <a:r>
              <a:rPr lang="bg-BG" dirty="0" smtClean="0"/>
              <a:t>Начало </a:t>
            </a:r>
            <a:r>
              <a:rPr lang="bg-BG" b="1" dirty="0" smtClean="0">
                <a:solidFill>
                  <a:srgbClr val="666699"/>
                </a:solidFill>
              </a:rPr>
              <a:t>^</a:t>
            </a:r>
            <a:r>
              <a:rPr lang="en-US" b="1" dirty="0" smtClean="0">
                <a:solidFill>
                  <a:srgbClr val="666699"/>
                </a:solidFill>
              </a:rPr>
              <a:t>L</a:t>
            </a:r>
            <a:r>
              <a:rPr lang="en-US" dirty="0" smtClean="0"/>
              <a:t> – </a:t>
            </a:r>
            <a:r>
              <a:rPr lang="bg-BG" dirty="0" smtClean="0"/>
              <a:t>започва с </a:t>
            </a:r>
            <a:r>
              <a:rPr lang="en-US" dirty="0" smtClean="0"/>
              <a:t>L</a:t>
            </a:r>
            <a:endParaRPr lang="en-US" dirty="0" smtClean="0"/>
          </a:p>
          <a:p>
            <a:r>
              <a:rPr lang="en-US" dirty="0" smtClean="0"/>
              <a:t>	</a:t>
            </a:r>
            <a:r>
              <a:rPr lang="bg-BG" dirty="0" smtClean="0"/>
              <a:t>Край  </a:t>
            </a:r>
            <a:r>
              <a:rPr lang="bg-BG" b="1" dirty="0" smtClean="0">
                <a:solidFill>
                  <a:srgbClr val="666699"/>
                </a:solidFill>
              </a:rPr>
              <a:t>В$</a:t>
            </a:r>
            <a:r>
              <a:rPr lang="bg-BG" dirty="0" smtClean="0"/>
              <a:t> - завършва с В</a:t>
            </a:r>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rgbClr val="666699"/>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Начало и край </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endParaRPr lang="bg-BG" dirty="0" smtClean="0"/>
          </a:p>
          <a:p>
            <a:r>
              <a:rPr lang="bg-BG" dirty="0" smtClean="0"/>
              <a:t>При построяването на регулярен израз, трябва да сме сигурни, че той ще открие точно това съвпадение, което търсим!</a:t>
            </a:r>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rgbClr val="666699"/>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Основни принципи</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r>
              <a:rPr lang="bg-BG" b="1" dirty="0" smtClean="0">
                <a:solidFill>
                  <a:srgbClr val="666699"/>
                </a:solidFill>
              </a:rPr>
              <a:t>+</a:t>
            </a:r>
            <a:r>
              <a:rPr lang="bg-BG" dirty="0" smtClean="0"/>
              <a:t> - предходния знак се повтаря един или повече пъти</a:t>
            </a:r>
            <a:endParaRPr lang="bg-BG" dirty="0" smtClean="0"/>
          </a:p>
          <a:p>
            <a:r>
              <a:rPr lang="bg-BG" b="1" dirty="0" smtClean="0">
                <a:solidFill>
                  <a:srgbClr val="666699"/>
                </a:solidFill>
              </a:rPr>
              <a:t>?</a:t>
            </a:r>
            <a:r>
              <a:rPr lang="bg-BG" dirty="0" smtClean="0"/>
              <a:t> – предходния знак го има 0 или 1 път</a:t>
            </a:r>
            <a:endParaRPr lang="bg-BG" dirty="0" smtClean="0"/>
          </a:p>
          <a:p>
            <a:r>
              <a:rPr lang="en-US" b="1" dirty="0" smtClean="0">
                <a:solidFill>
                  <a:srgbClr val="666699"/>
                </a:solidFill>
              </a:rPr>
              <a:t>|</a:t>
            </a:r>
            <a:r>
              <a:rPr lang="en-US" dirty="0" smtClean="0"/>
              <a:t> -</a:t>
            </a:r>
            <a:r>
              <a:rPr lang="bg-BG" dirty="0" smtClean="0"/>
              <a:t> единия или другия шаблон</a:t>
            </a:r>
            <a:endParaRPr lang="bg-BG" dirty="0" smtClean="0"/>
          </a:p>
          <a:p>
            <a:pPr>
              <a:spcAft>
                <a:spcPts val="0"/>
              </a:spcAft>
            </a:pPr>
            <a:r>
              <a:rPr lang="en-US" b="1" dirty="0" smtClean="0">
                <a:solidFill>
                  <a:srgbClr val="666699"/>
                </a:solidFill>
              </a:rPr>
              <a:t>{5</a:t>
            </a:r>
            <a:r>
              <a:rPr lang="en-US" b="1" dirty="0">
                <a:solidFill>
                  <a:srgbClr val="666699"/>
                </a:solidFill>
              </a:rPr>
              <a:t>}</a:t>
            </a:r>
            <a:r>
              <a:rPr lang="en-US" dirty="0"/>
              <a:t> – </a:t>
            </a:r>
            <a:r>
              <a:rPr lang="bg-BG" dirty="0"/>
              <a:t>броя на съвпаденията – в случая 5</a:t>
            </a:r>
            <a:endParaRPr lang="bg-BG" dirty="0"/>
          </a:p>
          <a:p>
            <a:pPr>
              <a:spcAft>
                <a:spcPts val="0"/>
              </a:spcAft>
            </a:pPr>
            <a:r>
              <a:rPr lang="en-US" b="1" dirty="0" smtClean="0">
                <a:solidFill>
                  <a:srgbClr val="666699"/>
                </a:solidFill>
              </a:rPr>
              <a:t>{</a:t>
            </a:r>
            <a:r>
              <a:rPr lang="en-US" b="1" dirty="0">
                <a:solidFill>
                  <a:srgbClr val="666699"/>
                </a:solidFill>
              </a:rPr>
              <a:t>1, 5}</a:t>
            </a:r>
            <a:r>
              <a:rPr lang="en-US" dirty="0"/>
              <a:t> – </a:t>
            </a:r>
            <a:r>
              <a:rPr lang="bg-BG" dirty="0"/>
              <a:t>от 1 до 5 съвпадения</a:t>
            </a:r>
            <a:endParaRPr lang="en-US" dirty="0">
              <a:solidFill>
                <a:schemeClr val="bg2"/>
              </a:solidFill>
            </a:endParaRPr>
          </a:p>
          <a:p>
            <a:endParaRPr lang="bg-BG" dirty="0" smtClean="0"/>
          </a:p>
          <a:p>
            <a:r>
              <a:rPr lang="en-US" b="1" dirty="0" err="1">
                <a:solidFill>
                  <a:srgbClr val="FFFFFF"/>
                </a:solidFill>
              </a:rPr>
              <a:t>regEx</a:t>
            </a:r>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rgbClr val="666699"/>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Брой повторения</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r>
              <a:rPr lang="bg-BG" b="1" dirty="0">
                <a:solidFill>
                  <a:srgbClr val="666699"/>
                </a:solidFill>
              </a:rPr>
              <a:t>.</a:t>
            </a:r>
            <a:r>
              <a:rPr lang="bg-BG" dirty="0"/>
              <a:t> – намира всеки един знак</a:t>
            </a:r>
            <a:endParaRPr lang="bg-BG" dirty="0"/>
          </a:p>
          <a:p>
            <a:r>
              <a:rPr lang="en-US" b="1" dirty="0" smtClean="0">
                <a:solidFill>
                  <a:srgbClr val="666699"/>
                </a:solidFill>
              </a:rPr>
              <a:t>[</a:t>
            </a:r>
            <a:r>
              <a:rPr lang="en-US" b="1" dirty="0" err="1" smtClean="0">
                <a:solidFill>
                  <a:srgbClr val="666699"/>
                </a:solidFill>
              </a:rPr>
              <a:t>bgi</a:t>
            </a:r>
            <a:r>
              <a:rPr lang="en-US" b="1" dirty="0" smtClean="0">
                <a:solidFill>
                  <a:srgbClr val="666699"/>
                </a:solidFill>
              </a:rPr>
              <a:t>] </a:t>
            </a:r>
            <a:r>
              <a:rPr lang="en-US" dirty="0" smtClean="0"/>
              <a:t>– </a:t>
            </a:r>
            <a:r>
              <a:rPr lang="bg-BG" dirty="0" smtClean="0"/>
              <a:t>търси съответствие с един или повече от знаците в скобите</a:t>
            </a:r>
            <a:endParaRPr lang="bg-BG" dirty="0" smtClean="0"/>
          </a:p>
          <a:p>
            <a:r>
              <a:rPr lang="en-US" b="1" dirty="0" smtClean="0">
                <a:solidFill>
                  <a:srgbClr val="666699"/>
                </a:solidFill>
              </a:rPr>
              <a:t>[a-</a:t>
            </a:r>
            <a:r>
              <a:rPr lang="en-US" b="1" dirty="0" err="1" smtClean="0">
                <a:solidFill>
                  <a:srgbClr val="666699"/>
                </a:solidFill>
              </a:rPr>
              <a:t>zA</a:t>
            </a:r>
            <a:r>
              <a:rPr lang="en-US" b="1" dirty="0" smtClean="0">
                <a:solidFill>
                  <a:srgbClr val="666699"/>
                </a:solidFill>
              </a:rPr>
              <a:t>-Z] </a:t>
            </a:r>
            <a:r>
              <a:rPr lang="en-US" dirty="0" smtClean="0"/>
              <a:t>– </a:t>
            </a:r>
            <a:r>
              <a:rPr lang="bg-BG" dirty="0" smtClean="0"/>
              <a:t>търси съответствие в посочения интервал – малки или големи букви</a:t>
            </a:r>
            <a:endParaRPr lang="bg-BG" dirty="0" smtClean="0"/>
          </a:p>
          <a:p>
            <a:r>
              <a:rPr lang="en-US" b="1" dirty="0" smtClean="0">
                <a:solidFill>
                  <a:srgbClr val="666699"/>
                </a:solidFill>
              </a:rPr>
              <a:t>[0-9] </a:t>
            </a:r>
            <a:r>
              <a:rPr lang="en-US" dirty="0" smtClean="0"/>
              <a:t>– </a:t>
            </a:r>
            <a:r>
              <a:rPr lang="bg-BG" dirty="0" smtClean="0"/>
              <a:t>цифри</a:t>
            </a:r>
            <a:endParaRPr lang="bg-BG" dirty="0" smtClean="0"/>
          </a:p>
          <a:p>
            <a:r>
              <a:rPr lang="en-US" b="1" dirty="0" smtClean="0">
                <a:solidFill>
                  <a:srgbClr val="666699"/>
                </a:solidFill>
              </a:rPr>
              <a:t>[</a:t>
            </a:r>
            <a:r>
              <a:rPr lang="bg-BG" b="1" dirty="0" smtClean="0">
                <a:solidFill>
                  <a:srgbClr val="666699"/>
                </a:solidFill>
              </a:rPr>
              <a:t>^</a:t>
            </a:r>
            <a:r>
              <a:rPr lang="en-US" b="1" dirty="0" err="1" smtClean="0">
                <a:solidFill>
                  <a:srgbClr val="666699"/>
                </a:solidFill>
              </a:rPr>
              <a:t>abc</a:t>
            </a:r>
            <a:r>
              <a:rPr lang="en-US" b="1" dirty="0" smtClean="0">
                <a:solidFill>
                  <a:srgbClr val="666699"/>
                </a:solidFill>
              </a:rPr>
              <a:t>] </a:t>
            </a:r>
            <a:r>
              <a:rPr lang="en-US" dirty="0" smtClean="0"/>
              <a:t>– </a:t>
            </a:r>
            <a:r>
              <a:rPr lang="bg-BG" dirty="0" smtClean="0"/>
              <a:t>всички без посочените в скобите знаци</a:t>
            </a:r>
            <a:endParaRPr lang="bg-BG" dirty="0" smtClean="0"/>
          </a:p>
          <a:p>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rgbClr val="666699"/>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Откриване на съответствие </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514350" marR="0" lvl="0" indent="-285750" algn="l" rtl="0">
              <a:lnSpc>
                <a:spcPct val="115000"/>
              </a:lnSpc>
              <a:spcBef>
                <a:spcPts val="1600"/>
              </a:spcBef>
              <a:spcAft>
                <a:spcPts val="0"/>
              </a:spcAft>
              <a:buClr>
                <a:schemeClr val="dk2"/>
              </a:buClr>
              <a:buSzPct val="100000"/>
              <a:buFont typeface="Arial" panose="020B0604020202020204" pitchFamily="34" charset="0"/>
              <a:buChar char="•"/>
            </a:pPr>
            <a:r>
              <a:rPr lang="bg-BG" dirty="0" smtClean="0"/>
              <a:t>Работа със стрингове в РНР</a:t>
            </a:r>
            <a:endParaRPr lang="bg-BG" dirty="0" smtClean="0"/>
          </a:p>
          <a:p>
            <a:pPr marL="514350" marR="0" lvl="0" indent="-285750" algn="l" rtl="0">
              <a:lnSpc>
                <a:spcPct val="115000"/>
              </a:lnSpc>
              <a:spcBef>
                <a:spcPts val="1600"/>
              </a:spcBef>
              <a:spcAft>
                <a:spcPts val="0"/>
              </a:spcAft>
              <a:buClr>
                <a:schemeClr val="dk2"/>
              </a:buClr>
              <a:buSzPct val="100000"/>
              <a:buFont typeface="Arial" panose="020B0604020202020204" pitchFamily="34" charset="0"/>
              <a:buChar char="•"/>
            </a:pPr>
            <a:r>
              <a:rPr lang="bg-BG" dirty="0" smtClean="0"/>
              <a:t>Работа с регулярни изрази в РНР</a:t>
            </a:r>
            <a:endParaRPr lang="en-GB" dirty="0"/>
          </a:p>
        </p:txBody>
      </p:sp>
      <p:sp>
        <p:nvSpPr>
          <p:cNvPr id="64" name="Shape 64"/>
          <p:cNvSpPr/>
          <p:nvPr/>
        </p:nvSpPr>
        <p:spPr>
          <a:xfrm>
            <a:off x="0" y="0"/>
            <a:ext cx="9144000" cy="764398"/>
          </a:xfrm>
          <a:prstGeom prst="rect">
            <a:avLst/>
          </a:prstGeom>
          <a:solidFill>
            <a:srgbClr val="8BC34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Shape 65"/>
          <p:cNvSpPr txBox="1"/>
          <p:nvPr/>
        </p:nvSpPr>
        <p:spPr>
          <a:xfrm>
            <a:off x="0" y="30300"/>
            <a:ext cx="6805500" cy="703798"/>
          </a:xfrm>
          <a:prstGeom prst="rect">
            <a:avLst/>
          </a:prstGeom>
          <a:noFill/>
          <a:ln>
            <a:no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en-GB" sz="3600" b="1" i="0" u="none" strike="noStrike" cap="none">
                <a:solidFill>
                  <a:srgbClr val="FFFFFF"/>
                </a:solidFill>
                <a:latin typeface="Arial" panose="020B0604020202020204"/>
                <a:ea typeface="Arial" panose="020B0604020202020204"/>
                <a:cs typeface="Arial" panose="020B0604020202020204"/>
                <a:sym typeface="Arial" panose="020B0604020202020204"/>
              </a:rPr>
              <a:t>Съдържание</a:t>
            </a:r>
            <a:endParaRPr lang="en-GB" sz="36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pPr>
              <a:spcAft>
                <a:spcPts val="0"/>
              </a:spcAft>
            </a:pPr>
            <a:r>
              <a:rPr lang="en-US" sz="1800" b="1" dirty="0" smtClean="0">
                <a:solidFill>
                  <a:srgbClr val="666699"/>
                </a:solidFill>
                <a:latin typeface="Consolas" panose="020B0609020204030204" pitchFamily="49" charset="0"/>
                <a:cs typeface="Consolas" panose="020B0609020204030204" pitchFamily="49" charset="0"/>
              </a:rPr>
              <a:t>/s</a:t>
            </a:r>
            <a:r>
              <a:rPr lang="en-US" sz="1800" b="1" dirty="0" smtClean="0">
                <a:solidFill>
                  <a:srgbClr val="666699"/>
                </a:solidFill>
              </a:rPr>
              <a:t> </a:t>
            </a:r>
            <a:r>
              <a:rPr lang="en-US" sz="1800" dirty="0">
                <a:solidFill>
                  <a:schemeClr val="bg2"/>
                </a:solidFill>
              </a:rPr>
              <a:t>– matches a single white space character, including space, tab, form feed, line </a:t>
            </a:r>
            <a:r>
              <a:rPr lang="en-US" sz="1800" dirty="0" smtClean="0">
                <a:solidFill>
                  <a:schemeClr val="bg2"/>
                </a:solidFill>
              </a:rPr>
              <a:t>feed</a:t>
            </a:r>
            <a:endParaRPr lang="en-US" sz="1800" dirty="0" smtClean="0">
              <a:solidFill>
                <a:schemeClr val="bg2"/>
              </a:solidFill>
            </a:endParaRPr>
          </a:p>
          <a:p>
            <a:pPr>
              <a:spcAft>
                <a:spcPts val="0"/>
              </a:spcAft>
            </a:pPr>
            <a:r>
              <a:rPr lang="en-US" sz="1800" b="1" dirty="0" smtClean="0">
                <a:solidFill>
                  <a:srgbClr val="666699"/>
                </a:solidFill>
                <a:latin typeface="Consolas" panose="020B0609020204030204" pitchFamily="49" charset="0"/>
                <a:cs typeface="Consolas" panose="020B0609020204030204" pitchFamily="49" charset="0"/>
              </a:rPr>
              <a:t>/S</a:t>
            </a:r>
            <a:r>
              <a:rPr lang="en-US" sz="1800" b="1" dirty="0" smtClean="0">
                <a:solidFill>
                  <a:srgbClr val="666699"/>
                </a:solidFill>
                <a:cs typeface="Consolas" panose="020B0609020204030204" pitchFamily="49" charset="0"/>
              </a:rPr>
              <a:t> </a:t>
            </a:r>
            <a:r>
              <a:rPr lang="en-US" sz="1800" dirty="0">
                <a:solidFill>
                  <a:schemeClr val="bg2"/>
                </a:solidFill>
              </a:rPr>
              <a:t>– matches a single character other than white </a:t>
            </a:r>
            <a:r>
              <a:rPr lang="en-US" sz="1800" dirty="0" smtClean="0">
                <a:solidFill>
                  <a:schemeClr val="bg2"/>
                </a:solidFill>
              </a:rPr>
              <a:t>space</a:t>
            </a:r>
            <a:endParaRPr lang="en-US" sz="1800" dirty="0" smtClean="0">
              <a:solidFill>
                <a:schemeClr val="bg2"/>
              </a:solidFill>
            </a:endParaRPr>
          </a:p>
          <a:p>
            <a:pPr>
              <a:spcAft>
                <a:spcPts val="0"/>
              </a:spcAft>
            </a:pPr>
            <a:r>
              <a:rPr lang="en-US" sz="1800" b="1" dirty="0" smtClean="0">
                <a:solidFill>
                  <a:srgbClr val="666699"/>
                </a:solidFill>
                <a:latin typeface="Consolas" panose="020B0609020204030204" pitchFamily="49" charset="0"/>
                <a:cs typeface="Consolas" panose="020B0609020204030204" pitchFamily="49" charset="0"/>
              </a:rPr>
              <a:t>/d</a:t>
            </a:r>
            <a:r>
              <a:rPr lang="en-US" sz="1800" dirty="0" smtClean="0">
                <a:solidFill>
                  <a:schemeClr val="bg2"/>
                </a:solidFill>
              </a:rPr>
              <a:t> </a:t>
            </a:r>
            <a:r>
              <a:rPr lang="en-US" sz="1800" dirty="0">
                <a:solidFill>
                  <a:schemeClr val="bg2"/>
                </a:solidFill>
              </a:rPr>
              <a:t>– </a:t>
            </a:r>
            <a:r>
              <a:rPr lang="bg-BG" dirty="0" smtClean="0">
                <a:solidFill>
                  <a:schemeClr val="bg2"/>
                </a:solidFill>
              </a:rPr>
              <a:t>еквивалентно с </a:t>
            </a:r>
            <a:r>
              <a:rPr lang="en-US" sz="1800" dirty="0" smtClean="0">
                <a:solidFill>
                  <a:schemeClr val="bg2"/>
                </a:solidFill>
                <a:latin typeface="Consolas" panose="020B0609020204030204" pitchFamily="49" charset="0"/>
                <a:cs typeface="Consolas" panose="020B0609020204030204" pitchFamily="49" charset="0"/>
              </a:rPr>
              <a:t>[0-9]</a:t>
            </a:r>
            <a:endParaRPr lang="bg-BG" sz="1800" dirty="0" smtClean="0">
              <a:solidFill>
                <a:schemeClr val="bg2"/>
              </a:solidFill>
              <a:latin typeface="Consolas" panose="020B0609020204030204" pitchFamily="49" charset="0"/>
              <a:cs typeface="Consolas" panose="020B0609020204030204" pitchFamily="49" charset="0"/>
            </a:endParaRPr>
          </a:p>
          <a:p>
            <a:pPr>
              <a:spcAft>
                <a:spcPts val="0"/>
              </a:spcAft>
            </a:pPr>
            <a:r>
              <a:rPr lang="en-US" sz="1800" b="1" dirty="0" smtClean="0">
                <a:solidFill>
                  <a:srgbClr val="666699"/>
                </a:solidFill>
                <a:latin typeface="Consolas" panose="020B0609020204030204" pitchFamily="49" charset="0"/>
                <a:cs typeface="Consolas" panose="020B0609020204030204" pitchFamily="49" charset="0"/>
              </a:rPr>
              <a:t>/</a:t>
            </a:r>
            <a:r>
              <a:rPr lang="en-US" sz="1800" b="1" dirty="0">
                <a:solidFill>
                  <a:srgbClr val="666699"/>
                </a:solidFill>
                <a:latin typeface="Consolas" panose="020B0609020204030204" pitchFamily="49" charset="0"/>
                <a:cs typeface="Consolas" panose="020B0609020204030204" pitchFamily="49" charset="0"/>
              </a:rPr>
              <a:t>D</a:t>
            </a:r>
            <a:r>
              <a:rPr lang="en-US" sz="1800" dirty="0">
                <a:solidFill>
                  <a:schemeClr val="bg2"/>
                </a:solidFill>
              </a:rPr>
              <a:t> – </a:t>
            </a:r>
            <a:r>
              <a:rPr lang="bg-BG" sz="1800" dirty="0" smtClean="0">
                <a:solidFill>
                  <a:schemeClr val="bg2"/>
                </a:solidFill>
              </a:rPr>
              <a:t>еквивалентно с </a:t>
            </a:r>
            <a:r>
              <a:rPr lang="en-US" sz="1800" dirty="0" smtClean="0">
                <a:solidFill>
                  <a:schemeClr val="bg2"/>
                </a:solidFill>
                <a:latin typeface="Consolas" panose="020B0609020204030204" pitchFamily="49" charset="0"/>
                <a:cs typeface="Consolas" panose="020B0609020204030204" pitchFamily="49" charset="0"/>
              </a:rPr>
              <a:t>[^</a:t>
            </a:r>
            <a:r>
              <a:rPr lang="en-US" sz="1800" dirty="0">
                <a:solidFill>
                  <a:schemeClr val="bg2"/>
                </a:solidFill>
                <a:latin typeface="Consolas" panose="020B0609020204030204" pitchFamily="49" charset="0"/>
                <a:cs typeface="Consolas" panose="020B0609020204030204" pitchFamily="49" charset="0"/>
              </a:rPr>
              <a:t>0-9</a:t>
            </a:r>
            <a:r>
              <a:rPr lang="en-US" sz="1800" dirty="0" smtClean="0">
                <a:solidFill>
                  <a:schemeClr val="bg2"/>
                </a:solidFill>
                <a:latin typeface="Consolas" panose="020B0609020204030204" pitchFamily="49" charset="0"/>
                <a:cs typeface="Consolas" panose="020B0609020204030204" pitchFamily="49" charset="0"/>
              </a:rPr>
              <a:t>]</a:t>
            </a:r>
            <a:endParaRPr lang="bg-BG" sz="1800" dirty="0" smtClean="0">
              <a:solidFill>
                <a:schemeClr val="bg2"/>
              </a:solidFill>
              <a:latin typeface="Consolas" panose="020B0609020204030204" pitchFamily="49" charset="0"/>
              <a:cs typeface="Consolas" panose="020B0609020204030204" pitchFamily="49" charset="0"/>
            </a:endParaRPr>
          </a:p>
          <a:p>
            <a:pPr>
              <a:spcAft>
                <a:spcPts val="0"/>
              </a:spcAft>
            </a:pPr>
            <a:r>
              <a:rPr lang="en-US" sz="1800" b="1" dirty="0" smtClean="0">
                <a:solidFill>
                  <a:srgbClr val="666699"/>
                </a:solidFill>
                <a:latin typeface="Consolas" panose="020B0609020204030204" pitchFamily="49" charset="0"/>
                <a:cs typeface="Consolas" panose="020B0609020204030204" pitchFamily="49" charset="0"/>
              </a:rPr>
              <a:t>/</a:t>
            </a:r>
            <a:r>
              <a:rPr lang="en-US" sz="1800" b="1" dirty="0">
                <a:solidFill>
                  <a:srgbClr val="666699"/>
                </a:solidFill>
                <a:latin typeface="Consolas" panose="020B0609020204030204" pitchFamily="49" charset="0"/>
                <a:cs typeface="Consolas" panose="020B0609020204030204" pitchFamily="49" charset="0"/>
              </a:rPr>
              <a:t>w</a:t>
            </a:r>
            <a:r>
              <a:rPr lang="en-US" sz="1800" dirty="0">
                <a:solidFill>
                  <a:schemeClr val="bg2"/>
                </a:solidFill>
              </a:rPr>
              <a:t> – </a:t>
            </a:r>
            <a:r>
              <a:rPr lang="bg-BG" sz="1800" dirty="0" smtClean="0">
                <a:solidFill>
                  <a:schemeClr val="bg2"/>
                </a:solidFill>
              </a:rPr>
              <a:t>всички букви – малки и големи, цифри и </a:t>
            </a:r>
            <a:r>
              <a:rPr lang="en-US" sz="1800" dirty="0" smtClean="0">
                <a:solidFill>
                  <a:schemeClr val="bg2"/>
                </a:solidFill>
              </a:rPr>
              <a:t>_ </a:t>
            </a:r>
            <a:endParaRPr lang="bg-BG" dirty="0" smtClean="0">
              <a:solidFill>
                <a:schemeClr val="bg2"/>
              </a:solidFill>
            </a:endParaRPr>
          </a:p>
          <a:p>
            <a:pPr>
              <a:spcAft>
                <a:spcPts val="0"/>
              </a:spcAft>
            </a:pPr>
            <a:r>
              <a:rPr lang="en-US" sz="1800" b="1" dirty="0" smtClean="0">
                <a:solidFill>
                  <a:srgbClr val="666699"/>
                </a:solidFill>
                <a:latin typeface="Consolas" panose="020B0609020204030204" pitchFamily="49" charset="0"/>
                <a:cs typeface="Consolas" panose="020B0609020204030204" pitchFamily="49" charset="0"/>
              </a:rPr>
              <a:t>/</a:t>
            </a:r>
            <a:r>
              <a:rPr lang="en-US" sz="1800" b="1" dirty="0">
                <a:solidFill>
                  <a:srgbClr val="666699"/>
                </a:solidFill>
                <a:latin typeface="Consolas" panose="020B0609020204030204" pitchFamily="49" charset="0"/>
                <a:cs typeface="Consolas" panose="020B0609020204030204" pitchFamily="49" charset="0"/>
              </a:rPr>
              <a:t>W</a:t>
            </a:r>
            <a:r>
              <a:rPr lang="en-US" sz="1800" dirty="0">
                <a:solidFill>
                  <a:schemeClr val="bg2"/>
                </a:solidFill>
              </a:rPr>
              <a:t> – </a:t>
            </a:r>
            <a:r>
              <a:rPr lang="bg-BG" sz="1800" dirty="0" smtClean="0">
                <a:solidFill>
                  <a:schemeClr val="bg2"/>
                </a:solidFill>
              </a:rPr>
              <a:t>обратното на предишното</a:t>
            </a:r>
            <a:endParaRPr lang="en-US" sz="1800" dirty="0">
              <a:solidFill>
                <a:schemeClr val="bg2"/>
              </a:solidFill>
            </a:endParaRPr>
          </a:p>
          <a:p>
            <a:pPr lvl="1">
              <a:lnSpc>
                <a:spcPct val="90000"/>
              </a:lnSpc>
            </a:pPr>
            <a:endParaRPr lang="en-US" sz="1800" dirty="0"/>
          </a:p>
          <a:p>
            <a:endParaRPr lang="bg-BG" dirty="0" smtClean="0"/>
          </a:p>
          <a:p>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rgbClr val="666699"/>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Откриване на съответствия - 2</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pPr>
              <a:spcAft>
                <a:spcPts val="0"/>
              </a:spcAft>
            </a:pPr>
            <a:endParaRPr lang="bg-BG" b="1" dirty="0" smtClean="0">
              <a:solidFill>
                <a:srgbClr val="666699"/>
              </a:solidFill>
            </a:endParaRPr>
          </a:p>
          <a:p>
            <a:pPr>
              <a:spcAft>
                <a:spcPts val="0"/>
              </a:spcAft>
            </a:pPr>
            <a:r>
              <a:rPr lang="en-US" b="1" dirty="0" smtClean="0">
                <a:solidFill>
                  <a:srgbClr val="666699"/>
                </a:solidFill>
              </a:rPr>
              <a:t>g</a:t>
            </a:r>
            <a:r>
              <a:rPr lang="en-US" dirty="0" smtClean="0">
                <a:solidFill>
                  <a:schemeClr val="bg2"/>
                </a:solidFill>
              </a:rPr>
              <a:t> – </a:t>
            </a:r>
            <a:r>
              <a:rPr lang="bg-BG" dirty="0" smtClean="0">
                <a:solidFill>
                  <a:schemeClr val="bg2"/>
                </a:solidFill>
              </a:rPr>
              <a:t>глобално търсене – намира всички, когато липсва – намира само първото съответствие</a:t>
            </a:r>
            <a:endParaRPr lang="en-US" dirty="0" smtClean="0">
              <a:solidFill>
                <a:schemeClr val="bg2"/>
              </a:solidFill>
            </a:endParaRPr>
          </a:p>
          <a:p>
            <a:pPr>
              <a:spcAft>
                <a:spcPts val="0"/>
              </a:spcAft>
            </a:pPr>
            <a:r>
              <a:rPr lang="en-US" b="1" dirty="0" smtClean="0">
                <a:solidFill>
                  <a:srgbClr val="666699"/>
                </a:solidFill>
              </a:rPr>
              <a:t>i</a:t>
            </a:r>
            <a:r>
              <a:rPr lang="en-US" dirty="0" smtClean="0">
                <a:solidFill>
                  <a:schemeClr val="bg2"/>
                </a:solidFill>
              </a:rPr>
              <a:t> – case-insensitive </a:t>
            </a:r>
            <a:r>
              <a:rPr lang="bg-BG" dirty="0" smtClean="0">
                <a:solidFill>
                  <a:schemeClr val="bg2"/>
                </a:solidFill>
              </a:rPr>
              <a:t>търсене</a:t>
            </a:r>
            <a:endParaRPr lang="en-US" sz="1800" dirty="0" smtClean="0">
              <a:solidFill>
                <a:schemeClr val="bg2"/>
              </a:solidFill>
            </a:endParaRPr>
          </a:p>
          <a:p>
            <a:pPr>
              <a:spcAft>
                <a:spcPts val="0"/>
              </a:spcAft>
            </a:pPr>
            <a:r>
              <a:rPr lang="en-US" b="1" dirty="0" smtClean="0">
                <a:solidFill>
                  <a:srgbClr val="666699"/>
                </a:solidFill>
              </a:rPr>
              <a:t>m</a:t>
            </a:r>
            <a:r>
              <a:rPr lang="en-US" dirty="0" smtClean="0">
                <a:solidFill>
                  <a:schemeClr val="bg2"/>
                </a:solidFill>
              </a:rPr>
              <a:t> – multiline </a:t>
            </a:r>
            <a:r>
              <a:rPr lang="bg-BG" dirty="0" smtClean="0">
                <a:solidFill>
                  <a:schemeClr val="bg2"/>
                </a:solidFill>
              </a:rPr>
              <a:t>търсене – знаците за начало и край ще търсят начало и край на ред</a:t>
            </a:r>
            <a:endParaRPr lang="en-US" dirty="0" smtClean="0">
              <a:solidFill>
                <a:schemeClr val="bg2"/>
              </a:solidFill>
            </a:endParaRPr>
          </a:p>
          <a:p>
            <a:pPr>
              <a:spcAft>
                <a:spcPts val="0"/>
              </a:spcAft>
            </a:pPr>
            <a:endParaRPr lang="en-US" sz="1800" dirty="0">
              <a:solidFill>
                <a:schemeClr val="bg2"/>
              </a:solidFill>
            </a:endParaRPr>
          </a:p>
          <a:p>
            <a:pPr lvl="1">
              <a:lnSpc>
                <a:spcPct val="90000"/>
              </a:lnSpc>
            </a:pPr>
            <a:endParaRPr lang="en-US" sz="1800" dirty="0"/>
          </a:p>
          <a:p>
            <a:endParaRPr lang="bg-BG" dirty="0" smtClean="0"/>
          </a:p>
          <a:p>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rgbClr val="666699"/>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smtClean="0">
                <a:solidFill>
                  <a:srgbClr val="FFFFFF"/>
                </a:solidFill>
              </a:rPr>
              <a:t>Флагове</a:t>
            </a:r>
            <a:endParaRPr lang="en-GB" sz="3200" b="1" dirty="0">
              <a:solidFill>
                <a:srgbClr val="FFFFFF"/>
              </a:solidFill>
            </a:endParaRPr>
          </a:p>
        </p:txBody>
      </p:sp>
    </p:spTree>
  </p:cSld>
  <p:clrMapOvr>
    <a:masterClrMapping/>
  </p:clrMapOvr>
  <p:transition spd="slow" advTm="0">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pPr lvl="1">
              <a:lnSpc>
                <a:spcPct val="90000"/>
              </a:lnSpc>
            </a:pPr>
            <a:r>
              <a:rPr lang="en-US" sz="1800" b="1" dirty="0" smtClean="0">
                <a:solidFill>
                  <a:srgbClr val="666699"/>
                </a:solidFill>
              </a:rPr>
              <a:t>() – </a:t>
            </a:r>
            <a:r>
              <a:rPr lang="bg-BG" sz="1800" b="1" dirty="0" smtClean="0">
                <a:solidFill>
                  <a:schemeClr val="bg2"/>
                </a:solidFill>
              </a:rPr>
              <a:t>ограждаме групи от знаци, за които търсим като съвпадение като шаблон</a:t>
            </a:r>
            <a:endParaRPr lang="bg-BG" sz="1800" b="1" dirty="0" smtClean="0">
              <a:solidFill>
                <a:schemeClr val="bg2"/>
              </a:solidFill>
            </a:endParaRPr>
          </a:p>
          <a:p>
            <a:pPr lvl="1">
              <a:lnSpc>
                <a:spcPct val="90000"/>
              </a:lnSpc>
            </a:pPr>
            <a:r>
              <a:rPr lang="bg-BG" sz="1800" dirty="0" smtClean="0">
                <a:solidFill>
                  <a:schemeClr val="bg2"/>
                </a:solidFill>
              </a:rPr>
              <a:t>Ако </a:t>
            </a:r>
            <a:r>
              <a:rPr lang="bg-BG" sz="1800" dirty="0">
                <a:solidFill>
                  <a:schemeClr val="bg2"/>
                </a:solidFill>
              </a:rPr>
              <a:t>търсим съвпадение - </a:t>
            </a:r>
            <a:r>
              <a:rPr lang="bg-BG" sz="1800" dirty="0" smtClean="0">
                <a:solidFill>
                  <a:schemeClr val="bg2"/>
                </a:solidFill>
              </a:rPr>
              <a:t>555.123.4567</a:t>
            </a:r>
            <a:endParaRPr lang="bg-BG" sz="1800" dirty="0" smtClean="0">
              <a:solidFill>
                <a:schemeClr val="bg2"/>
              </a:solidFill>
            </a:endParaRPr>
          </a:p>
          <a:p>
            <a:pPr lvl="1">
              <a:lnSpc>
                <a:spcPct val="90000"/>
              </a:lnSpc>
            </a:pPr>
            <a:r>
              <a:rPr lang="bg-BG" sz="1800" dirty="0">
                <a:solidFill>
                  <a:schemeClr val="bg2"/>
                </a:solidFill>
              </a:rPr>
              <a:t>Регулярния израз е - </a:t>
            </a:r>
            <a:r>
              <a:rPr lang="bg-BG" sz="1800" dirty="0" smtClean="0">
                <a:solidFill>
                  <a:schemeClr val="bg2"/>
                </a:solidFill>
              </a:rPr>
              <a:t>(([</a:t>
            </a:r>
            <a:r>
              <a:rPr lang="bg-BG" sz="1800" dirty="0">
                <a:solidFill>
                  <a:schemeClr val="bg2"/>
                </a:solidFill>
              </a:rPr>
              <a:t>0-9</a:t>
            </a:r>
            <a:r>
              <a:rPr lang="bg-BG" sz="1800" dirty="0" smtClean="0">
                <a:solidFill>
                  <a:schemeClr val="bg2"/>
                </a:solidFill>
              </a:rPr>
              <a:t>]</a:t>
            </a:r>
            <a:r>
              <a:rPr lang="en-US" sz="1800" dirty="0">
                <a:solidFill>
                  <a:schemeClr val="bg2"/>
                </a:solidFill>
              </a:rPr>
              <a:t> </a:t>
            </a:r>
            <a:r>
              <a:rPr lang="en-US" sz="1800" dirty="0" smtClean="0">
                <a:solidFill>
                  <a:schemeClr val="bg2"/>
                </a:solidFill>
              </a:rPr>
              <a:t>{</a:t>
            </a:r>
            <a:r>
              <a:rPr lang="bg-BG" sz="1800" dirty="0" smtClean="0">
                <a:solidFill>
                  <a:schemeClr val="bg2"/>
                </a:solidFill>
              </a:rPr>
              <a:t>3</a:t>
            </a:r>
            <a:r>
              <a:rPr lang="en-US" sz="1800" dirty="0" smtClean="0">
                <a:solidFill>
                  <a:schemeClr val="bg2"/>
                </a:solidFill>
              </a:rPr>
              <a:t>}</a:t>
            </a:r>
            <a:r>
              <a:rPr lang="bg-BG" sz="1800" dirty="0" smtClean="0">
                <a:solidFill>
                  <a:schemeClr val="bg2"/>
                </a:solidFill>
              </a:rPr>
              <a:t> \.))</a:t>
            </a:r>
            <a:r>
              <a:rPr lang="en-US" sz="1800" dirty="0" smtClean="0">
                <a:solidFill>
                  <a:schemeClr val="bg2"/>
                </a:solidFill>
              </a:rPr>
              <a:t>{2}</a:t>
            </a:r>
            <a:r>
              <a:rPr lang="bg-BG" sz="1800" dirty="0" smtClean="0">
                <a:solidFill>
                  <a:schemeClr val="bg2"/>
                </a:solidFill>
              </a:rPr>
              <a:t>([</a:t>
            </a:r>
            <a:r>
              <a:rPr lang="bg-BG" sz="1800" dirty="0">
                <a:solidFill>
                  <a:schemeClr val="bg2"/>
                </a:solidFill>
              </a:rPr>
              <a:t>0-9</a:t>
            </a:r>
            <a:r>
              <a:rPr lang="bg-BG" sz="1800" dirty="0" smtClean="0">
                <a:solidFill>
                  <a:schemeClr val="bg2"/>
                </a:solidFill>
              </a:rPr>
              <a:t>]</a:t>
            </a:r>
            <a:r>
              <a:rPr lang="en-US" sz="1800" dirty="0">
                <a:solidFill>
                  <a:schemeClr val="bg2"/>
                </a:solidFill>
              </a:rPr>
              <a:t> </a:t>
            </a:r>
            <a:r>
              <a:rPr lang="en-US" sz="1800" dirty="0" smtClean="0">
                <a:solidFill>
                  <a:schemeClr val="bg2"/>
                </a:solidFill>
              </a:rPr>
              <a:t>{</a:t>
            </a:r>
            <a:r>
              <a:rPr lang="bg-BG" sz="1800" dirty="0" smtClean="0">
                <a:solidFill>
                  <a:schemeClr val="bg2"/>
                </a:solidFill>
              </a:rPr>
              <a:t>4</a:t>
            </a:r>
            <a:r>
              <a:rPr lang="en-US" sz="1800" dirty="0" smtClean="0">
                <a:solidFill>
                  <a:schemeClr val="bg2"/>
                </a:solidFill>
              </a:rPr>
              <a:t>}</a:t>
            </a:r>
            <a:r>
              <a:rPr lang="bg-BG" sz="1800" dirty="0" smtClean="0">
                <a:solidFill>
                  <a:schemeClr val="bg2"/>
                </a:solidFill>
              </a:rPr>
              <a:t>)</a:t>
            </a:r>
            <a:endParaRPr lang="en-US" sz="1800" b="1" dirty="0">
              <a:solidFill>
                <a:srgbClr val="666699"/>
              </a:solidFill>
            </a:endParaRPr>
          </a:p>
          <a:p>
            <a:pPr>
              <a:spcAft>
                <a:spcPts val="0"/>
              </a:spcAft>
            </a:pPr>
            <a:r>
              <a:rPr lang="bg-BG" b="1" dirty="0">
                <a:solidFill>
                  <a:srgbClr val="666699"/>
                </a:solidFill>
              </a:rPr>
              <a:t>(([</a:t>
            </a:r>
            <a:r>
              <a:rPr lang="bg-BG" b="1" dirty="0" smtClean="0">
                <a:solidFill>
                  <a:srgbClr val="666699"/>
                </a:solidFill>
              </a:rPr>
              <a:t>0-9]</a:t>
            </a:r>
            <a:r>
              <a:rPr lang="en-US" b="1" dirty="0" smtClean="0">
                <a:solidFill>
                  <a:srgbClr val="666699"/>
                </a:solidFill>
              </a:rPr>
              <a:t>{3}</a:t>
            </a:r>
            <a:r>
              <a:rPr lang="bg-BG" b="1" dirty="0" smtClean="0">
                <a:solidFill>
                  <a:srgbClr val="666699"/>
                </a:solidFill>
              </a:rPr>
              <a:t> \.)</a:t>
            </a:r>
            <a:r>
              <a:rPr lang="bg-BG" dirty="0" smtClean="0">
                <a:solidFill>
                  <a:schemeClr val="bg2"/>
                </a:solidFill>
              </a:rPr>
              <a:t> – група, състояща се от точно три цифри и точка.Групата се повтаря два пъти - </a:t>
            </a:r>
            <a:r>
              <a:rPr lang="en-US" b="1" dirty="0" smtClean="0">
                <a:solidFill>
                  <a:srgbClr val="666699"/>
                </a:solidFill>
              </a:rPr>
              <a:t>{</a:t>
            </a:r>
            <a:r>
              <a:rPr lang="en-US" b="1" dirty="0">
                <a:solidFill>
                  <a:srgbClr val="666699"/>
                </a:solidFill>
              </a:rPr>
              <a:t>2}</a:t>
            </a:r>
            <a:r>
              <a:rPr lang="bg-BG" dirty="0" smtClean="0">
                <a:solidFill>
                  <a:schemeClr val="bg2"/>
                </a:solidFill>
              </a:rPr>
              <a:t> </a:t>
            </a:r>
            <a:r>
              <a:rPr lang="en-US" dirty="0" smtClean="0">
                <a:solidFill>
                  <a:schemeClr val="bg2"/>
                </a:solidFill>
              </a:rPr>
              <a:t> </a:t>
            </a:r>
            <a:r>
              <a:rPr lang="en-US" b="1" dirty="0" smtClean="0">
                <a:solidFill>
                  <a:srgbClr val="FF0000"/>
                </a:solidFill>
              </a:rPr>
              <a:t>!!!!</a:t>
            </a:r>
            <a:r>
              <a:rPr lang="en-US" dirty="0" smtClean="0">
                <a:solidFill>
                  <a:schemeClr val="bg2"/>
                </a:solidFill>
              </a:rPr>
              <a:t> </a:t>
            </a:r>
            <a:r>
              <a:rPr lang="bg-BG" dirty="0" smtClean="0">
                <a:solidFill>
                  <a:schemeClr val="bg2"/>
                </a:solidFill>
              </a:rPr>
              <a:t>Точката е с </a:t>
            </a:r>
            <a:r>
              <a:rPr lang="en-US" dirty="0" smtClean="0">
                <a:solidFill>
                  <a:schemeClr val="bg2"/>
                </a:solidFill>
              </a:rPr>
              <a:t>\</a:t>
            </a:r>
            <a:r>
              <a:rPr lang="bg-BG" dirty="0" smtClean="0">
                <a:solidFill>
                  <a:schemeClr val="bg2"/>
                </a:solidFill>
              </a:rPr>
              <a:t>, защото точка означава всеки знак.</a:t>
            </a:r>
            <a:endParaRPr lang="bg-BG" dirty="0" smtClean="0">
              <a:solidFill>
                <a:schemeClr val="bg2"/>
              </a:solidFill>
            </a:endParaRPr>
          </a:p>
          <a:p>
            <a:pPr marL="0" lvl="1">
              <a:spcAft>
                <a:spcPts val="0"/>
              </a:spcAft>
            </a:pPr>
            <a:r>
              <a:rPr lang="bg-BG" sz="1800" dirty="0" smtClean="0">
                <a:solidFill>
                  <a:schemeClr val="bg2"/>
                </a:solidFill>
              </a:rPr>
              <a:t>Целия израз завършва с група</a:t>
            </a:r>
            <a:r>
              <a:rPr lang="bg-BG" sz="1800" b="1" dirty="0" smtClean="0">
                <a:solidFill>
                  <a:srgbClr val="666699"/>
                </a:solidFill>
              </a:rPr>
              <a:t> </a:t>
            </a:r>
            <a:r>
              <a:rPr lang="bg-BG" sz="1800" b="1" dirty="0">
                <a:solidFill>
                  <a:srgbClr val="666699"/>
                </a:solidFill>
              </a:rPr>
              <a:t>([0-9]</a:t>
            </a:r>
            <a:r>
              <a:rPr lang="en-US" sz="1800" b="1" dirty="0">
                <a:solidFill>
                  <a:srgbClr val="666699"/>
                </a:solidFill>
              </a:rPr>
              <a:t> {</a:t>
            </a:r>
            <a:r>
              <a:rPr lang="bg-BG" sz="1800" b="1" dirty="0">
                <a:solidFill>
                  <a:srgbClr val="666699"/>
                </a:solidFill>
              </a:rPr>
              <a:t>4</a:t>
            </a:r>
            <a:r>
              <a:rPr lang="en-US" sz="1800" b="1" dirty="0">
                <a:solidFill>
                  <a:srgbClr val="666699"/>
                </a:solidFill>
              </a:rPr>
              <a:t>}</a:t>
            </a:r>
            <a:r>
              <a:rPr lang="bg-BG" sz="1800" b="1" dirty="0" smtClean="0">
                <a:solidFill>
                  <a:srgbClr val="666699"/>
                </a:solidFill>
              </a:rPr>
              <a:t>)</a:t>
            </a:r>
            <a:r>
              <a:rPr lang="bg-BG" sz="1800" dirty="0" smtClean="0">
                <a:solidFill>
                  <a:schemeClr val="bg2"/>
                </a:solidFill>
              </a:rPr>
              <a:t>, състояща се точно от четири цифри. </a:t>
            </a:r>
            <a:endParaRPr lang="bg-BG" sz="1800" dirty="0" smtClean="0">
              <a:solidFill>
                <a:schemeClr val="bg2"/>
              </a:solidFill>
            </a:endParaRPr>
          </a:p>
          <a:p>
            <a:pPr marL="285750" indent="-285750">
              <a:buFontTx/>
              <a:buChar char="-"/>
            </a:pPr>
            <a:endParaRPr lang="bg-BG" dirty="0" smtClean="0"/>
          </a:p>
          <a:p>
            <a:endParaRPr lang="bg-BG" dirty="0" smtClean="0"/>
          </a:p>
          <a:p>
            <a:endParaRPr lang="ru-RU" dirty="0"/>
          </a:p>
          <a:p>
            <a:endParaRPr lang="bg-BG" b="1" dirty="0">
              <a:solidFill>
                <a:schemeClr val="bg2"/>
              </a:solidFill>
            </a:endParaRPr>
          </a:p>
        </p:txBody>
      </p:sp>
      <p:sp>
        <p:nvSpPr>
          <p:cNvPr id="158" name="Shape 158"/>
          <p:cNvSpPr/>
          <p:nvPr/>
        </p:nvSpPr>
        <p:spPr>
          <a:xfrm>
            <a:off x="0" y="0"/>
            <a:ext cx="9144000" cy="764400"/>
          </a:xfrm>
          <a:prstGeom prst="rect">
            <a:avLst/>
          </a:prstGeom>
          <a:solidFill>
            <a:schemeClr val="accent5">
              <a:lumMod val="75000"/>
            </a:schemeClr>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Shape 159"/>
          <p:cNvSpPr txBox="1"/>
          <p:nvPr/>
        </p:nvSpPr>
        <p:spPr>
          <a:xfrm>
            <a:off x="0" y="30300"/>
            <a:ext cx="9144000" cy="703800"/>
          </a:xfrm>
          <a:prstGeom prst="rect">
            <a:avLst/>
          </a:prstGeom>
          <a:solidFill>
            <a:srgbClr val="666699"/>
          </a:solidFill>
          <a:ln>
            <a:solidFill>
              <a:schemeClr val="accent1"/>
            </a:solid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bg-BG" sz="3200" b="1" dirty="0">
                <a:solidFill>
                  <a:srgbClr val="FFFFFF"/>
                </a:solidFill>
              </a:rPr>
              <a:t>г</a:t>
            </a:r>
            <a:r>
              <a:rPr lang="bg-BG" sz="3200" b="1" dirty="0" smtClean="0">
                <a:solidFill>
                  <a:srgbClr val="FFFFFF"/>
                </a:solidFill>
              </a:rPr>
              <a:t>рупиране </a:t>
            </a:r>
            <a:endParaRPr lang="en-GB" sz="3200" b="1" dirty="0">
              <a:solidFill>
                <a:srgbClr val="FFFFFF"/>
              </a:solidFill>
            </a:endParaRPr>
          </a:p>
        </p:txBody>
      </p:sp>
    </p:spTree>
  </p:cSld>
  <p:clrMapOvr>
    <a:masterClrMapping/>
  </p:clrMapOvr>
  <p:transition spd="slow" advTm="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176730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panose="020F0502020204030204"/>
              <a:buNone/>
            </a:pPr>
            <a:r>
              <a:rPr lang="en-GB" sz="4400" b="1" dirty="0" smtClean="0">
                <a:solidFill>
                  <a:srgbClr val="FFFFFF"/>
                </a:solidFill>
                <a:latin typeface="Calibri" panose="020F0502020204030204"/>
                <a:ea typeface="Calibri" panose="020F0502020204030204"/>
                <a:cs typeface="Calibri" panose="020F0502020204030204"/>
                <a:sym typeface="Calibri" panose="020F0502020204030204"/>
              </a:rPr>
              <a:t>PHP string functions</a:t>
            </a:r>
            <a:endParaRPr lang="en-GB" sz="4400" b="1" dirty="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r>
              <a:rPr lang="en-US" dirty="0" smtClean="0"/>
              <a:t>• </a:t>
            </a:r>
            <a:r>
              <a:rPr lang="en-US" b="1" dirty="0" smtClean="0">
                <a:solidFill>
                  <a:srgbClr val="FF0066"/>
                </a:solidFill>
              </a:rPr>
              <a:t>explode() </a:t>
            </a:r>
            <a:r>
              <a:rPr lang="en-US" dirty="0" smtClean="0"/>
              <a:t>- Breaks </a:t>
            </a:r>
            <a:r>
              <a:rPr lang="en-US" dirty="0"/>
              <a:t>a string into an array</a:t>
            </a:r>
            <a:endParaRPr lang="en-US" dirty="0"/>
          </a:p>
          <a:p>
            <a:r>
              <a:rPr lang="en-US" dirty="0" smtClean="0"/>
              <a:t>• </a:t>
            </a:r>
            <a:r>
              <a:rPr lang="en-US" b="1" dirty="0" smtClean="0">
                <a:solidFill>
                  <a:srgbClr val="FF0066"/>
                </a:solidFill>
              </a:rPr>
              <a:t>implode</a:t>
            </a:r>
            <a:r>
              <a:rPr lang="en-US" b="1" dirty="0">
                <a:solidFill>
                  <a:srgbClr val="FF0066"/>
                </a:solidFill>
              </a:rPr>
              <a:t>()</a:t>
            </a:r>
            <a:r>
              <a:rPr lang="en-US" dirty="0"/>
              <a:t> </a:t>
            </a:r>
            <a:r>
              <a:rPr lang="en-US" dirty="0" smtClean="0"/>
              <a:t>- Returns </a:t>
            </a:r>
            <a:r>
              <a:rPr lang="en-US" dirty="0"/>
              <a:t>a string from the </a:t>
            </a:r>
            <a:r>
              <a:rPr lang="en-US" dirty="0" smtClean="0"/>
              <a:t>elements </a:t>
            </a:r>
            <a:r>
              <a:rPr lang="en-US" dirty="0"/>
              <a:t>of an array</a:t>
            </a:r>
            <a:endParaRPr lang="en-US" dirty="0"/>
          </a:p>
          <a:p>
            <a:r>
              <a:rPr lang="en-US" dirty="0" smtClean="0"/>
              <a:t>• </a:t>
            </a:r>
            <a:r>
              <a:rPr lang="en-US" b="1" dirty="0" err="1" smtClean="0">
                <a:solidFill>
                  <a:srgbClr val="FF0066"/>
                </a:solidFill>
              </a:rPr>
              <a:t>ord</a:t>
            </a:r>
            <a:r>
              <a:rPr lang="en-US" b="1" dirty="0">
                <a:solidFill>
                  <a:srgbClr val="FF0066"/>
                </a:solidFill>
              </a:rPr>
              <a:t>()</a:t>
            </a:r>
            <a:r>
              <a:rPr lang="en-US" dirty="0"/>
              <a:t> </a:t>
            </a:r>
            <a:r>
              <a:rPr lang="en-US" dirty="0" smtClean="0"/>
              <a:t>- Returns </a:t>
            </a:r>
            <a:r>
              <a:rPr lang="en-US" dirty="0"/>
              <a:t>the ASCII value of the first </a:t>
            </a:r>
            <a:r>
              <a:rPr lang="en-US" dirty="0" smtClean="0"/>
              <a:t>character </a:t>
            </a:r>
            <a:r>
              <a:rPr lang="en-US" dirty="0"/>
              <a:t>of a string</a:t>
            </a:r>
            <a:endParaRPr lang="en-US" dirty="0"/>
          </a:p>
          <a:p>
            <a:r>
              <a:rPr lang="en-US" dirty="0" smtClean="0"/>
              <a:t>• </a:t>
            </a:r>
            <a:r>
              <a:rPr lang="en-US" b="1" dirty="0" err="1" smtClean="0">
                <a:solidFill>
                  <a:srgbClr val="FF0066"/>
                </a:solidFill>
              </a:rPr>
              <a:t>chr</a:t>
            </a:r>
            <a:r>
              <a:rPr lang="en-US" b="1" dirty="0">
                <a:solidFill>
                  <a:srgbClr val="FF0066"/>
                </a:solidFill>
              </a:rPr>
              <a:t>()</a:t>
            </a:r>
            <a:r>
              <a:rPr lang="en-US" dirty="0"/>
              <a:t> </a:t>
            </a:r>
            <a:r>
              <a:rPr lang="en-US" dirty="0" smtClean="0"/>
              <a:t>- Returns </a:t>
            </a:r>
            <a:r>
              <a:rPr lang="en-US" dirty="0"/>
              <a:t>a character from a </a:t>
            </a:r>
            <a:r>
              <a:rPr lang="en-US" dirty="0" smtClean="0"/>
              <a:t>specified </a:t>
            </a:r>
            <a:r>
              <a:rPr lang="en-US" dirty="0"/>
              <a:t>ASCII value</a:t>
            </a:r>
            <a:endParaRPr lang="en-US" dirty="0"/>
          </a:p>
          <a:p>
            <a:r>
              <a:rPr lang="en-US" dirty="0" smtClean="0"/>
              <a:t>• </a:t>
            </a:r>
            <a:r>
              <a:rPr lang="en-US" b="1" dirty="0" smtClean="0">
                <a:solidFill>
                  <a:srgbClr val="FF0066"/>
                </a:solidFill>
              </a:rPr>
              <a:t>trim</a:t>
            </a:r>
            <a:r>
              <a:rPr lang="en-US" b="1" dirty="0">
                <a:solidFill>
                  <a:srgbClr val="FF0066"/>
                </a:solidFill>
              </a:rPr>
              <a:t>()</a:t>
            </a:r>
            <a:r>
              <a:rPr lang="en-US" dirty="0"/>
              <a:t> </a:t>
            </a:r>
            <a:r>
              <a:rPr lang="en-US" dirty="0" smtClean="0"/>
              <a:t>- Removes </a:t>
            </a:r>
            <a:r>
              <a:rPr lang="en-US" dirty="0"/>
              <a:t>whitespace or other </a:t>
            </a:r>
            <a:r>
              <a:rPr lang="en-US" dirty="0" smtClean="0"/>
              <a:t>characters </a:t>
            </a:r>
            <a:r>
              <a:rPr lang="en-US" dirty="0"/>
              <a:t>from both sides of a </a:t>
            </a:r>
            <a:r>
              <a:rPr lang="en-US" dirty="0" smtClean="0"/>
              <a:t>string</a:t>
            </a:r>
            <a:endParaRPr lang="en-US" dirty="0"/>
          </a:p>
        </p:txBody>
      </p:sp>
      <p:sp>
        <p:nvSpPr>
          <p:cNvPr id="76" name="Shape 76"/>
          <p:cNvSpPr/>
          <p:nvPr/>
        </p:nvSpPr>
        <p:spPr>
          <a:xfrm>
            <a:off x="0" y="0"/>
            <a:ext cx="9144000" cy="764398"/>
          </a:xfrm>
          <a:prstGeom prst="rect">
            <a:avLst/>
          </a:prstGeom>
          <a:solidFill>
            <a:srgbClr val="E91E6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Shape 77"/>
          <p:cNvSpPr txBox="1"/>
          <p:nvPr/>
        </p:nvSpPr>
        <p:spPr>
          <a:xfrm>
            <a:off x="0" y="30300"/>
            <a:ext cx="6805500" cy="703798"/>
          </a:xfrm>
          <a:prstGeom prst="rect">
            <a:avLst/>
          </a:prstGeom>
          <a:noFill/>
          <a:ln>
            <a:no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en-GB" sz="3600" b="1" dirty="0" smtClean="0">
                <a:solidFill>
                  <a:srgbClr val="FFFFFF"/>
                </a:solidFill>
              </a:rPr>
              <a:t>PHP string functions</a:t>
            </a:r>
            <a:endParaRPr lang="en-GB" sz="36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11700" y="1131590"/>
            <a:ext cx="8520599" cy="3416400"/>
          </a:xfrm>
          <a:prstGeom prst="rect">
            <a:avLst/>
          </a:prstGeom>
          <a:noFill/>
          <a:ln>
            <a:noFill/>
          </a:ln>
        </p:spPr>
        <p:txBody>
          <a:bodyPr lIns="91425" tIns="91425" rIns="91425" bIns="91425" anchor="t" anchorCtr="0">
            <a:noAutofit/>
          </a:bodyPr>
          <a:lstStyle/>
          <a:p>
            <a:r>
              <a:rPr lang="en-US" dirty="0" smtClean="0"/>
              <a:t>• </a:t>
            </a:r>
            <a:r>
              <a:rPr lang="en-US" b="1" dirty="0" smtClean="0">
                <a:solidFill>
                  <a:srgbClr val="FF0066"/>
                </a:solidFill>
              </a:rPr>
              <a:t>md5</a:t>
            </a:r>
            <a:r>
              <a:rPr lang="en-US" b="1" dirty="0">
                <a:solidFill>
                  <a:srgbClr val="FF0066"/>
                </a:solidFill>
              </a:rPr>
              <a:t>() / sha1()</a:t>
            </a:r>
            <a:r>
              <a:rPr lang="en-US" dirty="0"/>
              <a:t> </a:t>
            </a:r>
            <a:r>
              <a:rPr lang="en-US" dirty="0" smtClean="0"/>
              <a:t>- Calculates </a:t>
            </a:r>
            <a:r>
              <a:rPr lang="en-US" dirty="0"/>
              <a:t>the </a:t>
            </a:r>
            <a:r>
              <a:rPr lang="en-US" dirty="0" smtClean="0"/>
              <a:t>MD5/SHA-1 hash </a:t>
            </a:r>
            <a:r>
              <a:rPr lang="en-US" dirty="0"/>
              <a:t>of a string</a:t>
            </a:r>
            <a:endParaRPr lang="en-US" dirty="0"/>
          </a:p>
          <a:p>
            <a:r>
              <a:rPr lang="en-US" dirty="0" smtClean="0"/>
              <a:t>• </a:t>
            </a:r>
            <a:r>
              <a:rPr lang="en-US" b="1" dirty="0" err="1" smtClean="0">
                <a:solidFill>
                  <a:srgbClr val="FF0066"/>
                </a:solidFill>
              </a:rPr>
              <a:t>str_split</a:t>
            </a:r>
            <a:r>
              <a:rPr lang="en-US" b="1" dirty="0" smtClean="0">
                <a:solidFill>
                  <a:srgbClr val="FF0066"/>
                </a:solidFill>
              </a:rPr>
              <a:t>() </a:t>
            </a:r>
            <a:r>
              <a:rPr lang="en-US" dirty="0" smtClean="0"/>
              <a:t>- </a:t>
            </a:r>
            <a:r>
              <a:rPr lang="en-US" dirty="0"/>
              <a:t>Convert a string to an array</a:t>
            </a:r>
            <a:endParaRPr lang="en-US" dirty="0"/>
          </a:p>
          <a:p>
            <a:r>
              <a:rPr lang="en-US" dirty="0" smtClean="0"/>
              <a:t>• </a:t>
            </a:r>
            <a:r>
              <a:rPr lang="en-US" b="1" dirty="0" err="1" smtClean="0">
                <a:solidFill>
                  <a:srgbClr val="FF0066"/>
                </a:solidFill>
              </a:rPr>
              <a:t>strlen</a:t>
            </a:r>
            <a:r>
              <a:rPr lang="en-US" b="1" dirty="0">
                <a:solidFill>
                  <a:srgbClr val="FF0066"/>
                </a:solidFill>
              </a:rPr>
              <a:t>() </a:t>
            </a:r>
            <a:r>
              <a:rPr lang="en-US" dirty="0" smtClean="0"/>
              <a:t>- Returns </a:t>
            </a:r>
            <a:r>
              <a:rPr lang="en-US" dirty="0"/>
              <a:t>the length of a string</a:t>
            </a:r>
            <a:endParaRPr lang="en-US" dirty="0"/>
          </a:p>
          <a:p>
            <a:r>
              <a:rPr lang="en-US" dirty="0" smtClean="0"/>
              <a:t>• </a:t>
            </a:r>
            <a:r>
              <a:rPr lang="en-US" b="1" dirty="0" err="1" smtClean="0">
                <a:solidFill>
                  <a:srgbClr val="FF0066"/>
                </a:solidFill>
              </a:rPr>
              <a:t>strpos</a:t>
            </a:r>
            <a:r>
              <a:rPr lang="en-US" b="1" dirty="0" smtClean="0">
                <a:solidFill>
                  <a:srgbClr val="FF0066"/>
                </a:solidFill>
              </a:rPr>
              <a:t>() </a:t>
            </a:r>
            <a:r>
              <a:rPr lang="en-US" dirty="0" smtClean="0"/>
              <a:t>- Returns </a:t>
            </a:r>
            <a:r>
              <a:rPr lang="en-US" dirty="0"/>
              <a:t>the position of the </a:t>
            </a:r>
            <a:r>
              <a:rPr lang="en-US" dirty="0" smtClean="0"/>
              <a:t>first </a:t>
            </a:r>
            <a:r>
              <a:rPr lang="en-US" dirty="0"/>
              <a:t>occurrence of a string inside </a:t>
            </a:r>
            <a:endParaRPr lang="en-US" dirty="0"/>
          </a:p>
          <a:p>
            <a:r>
              <a:rPr lang="en-US" dirty="0"/>
              <a:t>another string (</a:t>
            </a:r>
            <a:r>
              <a:rPr lang="en-US" dirty="0" smtClean="0"/>
              <a:t>case - sensitive)</a:t>
            </a:r>
            <a:endParaRPr lang="en-US" dirty="0"/>
          </a:p>
        </p:txBody>
      </p:sp>
      <p:sp>
        <p:nvSpPr>
          <p:cNvPr id="76" name="Shape 76"/>
          <p:cNvSpPr/>
          <p:nvPr/>
        </p:nvSpPr>
        <p:spPr>
          <a:xfrm>
            <a:off x="0" y="0"/>
            <a:ext cx="9144000" cy="764398"/>
          </a:xfrm>
          <a:prstGeom prst="rect">
            <a:avLst/>
          </a:prstGeom>
          <a:solidFill>
            <a:srgbClr val="E91E6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Shape 77"/>
          <p:cNvSpPr txBox="1"/>
          <p:nvPr/>
        </p:nvSpPr>
        <p:spPr>
          <a:xfrm>
            <a:off x="0" y="30300"/>
            <a:ext cx="6805500" cy="703798"/>
          </a:xfrm>
          <a:prstGeom prst="rect">
            <a:avLst/>
          </a:prstGeom>
          <a:noFill/>
          <a:ln>
            <a:no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en-GB" sz="3600" b="1" dirty="0" smtClean="0">
                <a:solidFill>
                  <a:srgbClr val="FFFFFF"/>
                </a:solidFill>
              </a:rPr>
              <a:t>PHP string functions - 2</a:t>
            </a:r>
            <a:endParaRPr lang="en-GB" sz="36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r>
              <a:rPr lang="en-US" dirty="0" smtClean="0"/>
              <a:t>• </a:t>
            </a:r>
            <a:r>
              <a:rPr lang="en-US" b="1" dirty="0" err="1" smtClean="0">
                <a:solidFill>
                  <a:srgbClr val="FF0066"/>
                </a:solidFill>
              </a:rPr>
              <a:t>str_replace</a:t>
            </a:r>
            <a:r>
              <a:rPr lang="en-US" b="1" dirty="0">
                <a:solidFill>
                  <a:srgbClr val="FF0066"/>
                </a:solidFill>
              </a:rPr>
              <a:t>() </a:t>
            </a:r>
            <a:r>
              <a:rPr lang="en-US" dirty="0" smtClean="0"/>
              <a:t>- Replaces </a:t>
            </a:r>
            <a:r>
              <a:rPr lang="en-US" dirty="0"/>
              <a:t>some </a:t>
            </a:r>
            <a:r>
              <a:rPr lang="en-US" dirty="0" smtClean="0"/>
              <a:t>characters </a:t>
            </a:r>
            <a:r>
              <a:rPr lang="en-US" dirty="0"/>
              <a:t>in a string (</a:t>
            </a:r>
            <a:r>
              <a:rPr lang="en-US" dirty="0" smtClean="0"/>
              <a:t>case-sensitive)</a:t>
            </a:r>
            <a:endParaRPr lang="en-US" dirty="0" smtClean="0"/>
          </a:p>
          <a:p>
            <a:r>
              <a:rPr lang="en-US" dirty="0"/>
              <a:t>If search and replace are arrays, then </a:t>
            </a:r>
            <a:r>
              <a:rPr lang="en-US" b="1" dirty="0" err="1"/>
              <a:t>str_replace</a:t>
            </a:r>
            <a:r>
              <a:rPr lang="en-US" b="1" dirty="0"/>
              <a:t>()</a:t>
            </a:r>
            <a:r>
              <a:rPr lang="en-US" dirty="0"/>
              <a:t> takes a value from each array and uses them to search and replace on subject. If replace has fewer values than search, then an empty string is used for the rest of replacement values. If search is an array and replace is a string, then this replacement string is used for every value of search. The converse would not make sense, though. </a:t>
            </a:r>
            <a:endParaRPr lang="en-US" dirty="0"/>
          </a:p>
          <a:p>
            <a:r>
              <a:rPr lang="en-US" dirty="0"/>
              <a:t>If search or replace are arrays, their elements are processed first to last. </a:t>
            </a:r>
            <a:endParaRPr lang="en-US" dirty="0"/>
          </a:p>
        </p:txBody>
      </p:sp>
      <p:sp>
        <p:nvSpPr>
          <p:cNvPr id="76" name="Shape 76"/>
          <p:cNvSpPr/>
          <p:nvPr/>
        </p:nvSpPr>
        <p:spPr>
          <a:xfrm>
            <a:off x="0" y="0"/>
            <a:ext cx="9144000" cy="764398"/>
          </a:xfrm>
          <a:prstGeom prst="rect">
            <a:avLst/>
          </a:prstGeom>
          <a:solidFill>
            <a:srgbClr val="E91E6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Shape 77"/>
          <p:cNvSpPr txBox="1"/>
          <p:nvPr/>
        </p:nvSpPr>
        <p:spPr>
          <a:xfrm>
            <a:off x="0" y="30300"/>
            <a:ext cx="6805500" cy="703798"/>
          </a:xfrm>
          <a:prstGeom prst="rect">
            <a:avLst/>
          </a:prstGeom>
          <a:noFill/>
          <a:ln>
            <a:no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en-GB" sz="3600" b="1" dirty="0" smtClean="0">
                <a:solidFill>
                  <a:srgbClr val="FFFFFF"/>
                </a:solidFill>
              </a:rPr>
              <a:t>PHP string functions - 3</a:t>
            </a:r>
            <a:endParaRPr lang="en-GB" sz="36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r>
              <a:rPr lang="en-US" b="1" dirty="0" smtClean="0">
                <a:solidFill>
                  <a:srgbClr val="FF0066"/>
                </a:solidFill>
              </a:rPr>
              <a:t>• </a:t>
            </a:r>
            <a:r>
              <a:rPr lang="en-US" b="1" dirty="0" err="1" smtClean="0">
                <a:solidFill>
                  <a:srgbClr val="FF0066"/>
                </a:solidFill>
              </a:rPr>
              <a:t>strtr</a:t>
            </a:r>
            <a:r>
              <a:rPr lang="en-US" b="1" dirty="0" smtClean="0">
                <a:solidFill>
                  <a:srgbClr val="FF0066"/>
                </a:solidFill>
              </a:rPr>
              <a:t>() </a:t>
            </a:r>
            <a:r>
              <a:rPr lang="en-US" dirty="0" smtClean="0"/>
              <a:t>- Finds </a:t>
            </a:r>
            <a:r>
              <a:rPr lang="en-US" dirty="0"/>
              <a:t>the first occurrence of a </a:t>
            </a:r>
            <a:r>
              <a:rPr lang="en-US" dirty="0" smtClean="0"/>
              <a:t>string </a:t>
            </a:r>
            <a:r>
              <a:rPr lang="en-US" dirty="0"/>
              <a:t>inside another string</a:t>
            </a:r>
            <a:endParaRPr lang="en-US" dirty="0"/>
          </a:p>
          <a:p>
            <a:r>
              <a:rPr lang="en-US" b="1" dirty="0" smtClean="0">
                <a:solidFill>
                  <a:srgbClr val="FF0066"/>
                </a:solidFill>
              </a:rPr>
              <a:t>• </a:t>
            </a:r>
            <a:r>
              <a:rPr lang="en-US" b="1" dirty="0" err="1" smtClean="0">
                <a:solidFill>
                  <a:srgbClr val="FF0066"/>
                </a:solidFill>
              </a:rPr>
              <a:t>substr</a:t>
            </a:r>
            <a:r>
              <a:rPr lang="en-US" b="1" dirty="0">
                <a:solidFill>
                  <a:srgbClr val="FF0066"/>
                </a:solidFill>
              </a:rPr>
              <a:t>() </a:t>
            </a:r>
            <a:r>
              <a:rPr lang="en-US" dirty="0" smtClean="0"/>
              <a:t>- Returns </a:t>
            </a:r>
            <a:r>
              <a:rPr lang="en-US" dirty="0"/>
              <a:t>a part of a </a:t>
            </a:r>
            <a:r>
              <a:rPr lang="en-US" dirty="0" smtClean="0"/>
              <a:t>string</a:t>
            </a:r>
            <a:endParaRPr lang="bg-BG" dirty="0" smtClean="0"/>
          </a:p>
          <a:p>
            <a:endParaRPr lang="bg-BG" dirty="0"/>
          </a:p>
          <a:p>
            <a:r>
              <a:rPr lang="bg-BG" dirty="0" smtClean="0"/>
              <a:t>Ресурси</a:t>
            </a:r>
            <a:endParaRPr lang="bg-BG" dirty="0" smtClean="0"/>
          </a:p>
          <a:p>
            <a:r>
              <a:rPr lang="en-US" dirty="0" smtClean="0">
                <a:hlinkClick r:id="rId1"/>
              </a:rPr>
              <a:t>http://php.net/manual/en/ref.strings.php</a:t>
            </a:r>
            <a:endParaRPr lang="en-US" dirty="0"/>
          </a:p>
          <a:p>
            <a:pPr lvl="0">
              <a:spcAft>
                <a:spcPts val="0"/>
              </a:spcAft>
              <a:buSzPct val="25000"/>
            </a:pPr>
            <a:endParaRPr lang="en-US" b="1" dirty="0">
              <a:solidFill>
                <a:srgbClr val="E91E63"/>
              </a:solidFill>
            </a:endParaRPr>
          </a:p>
        </p:txBody>
      </p:sp>
      <p:sp>
        <p:nvSpPr>
          <p:cNvPr id="76" name="Shape 76"/>
          <p:cNvSpPr/>
          <p:nvPr/>
        </p:nvSpPr>
        <p:spPr>
          <a:xfrm>
            <a:off x="0" y="0"/>
            <a:ext cx="9144000" cy="764398"/>
          </a:xfrm>
          <a:prstGeom prst="rect">
            <a:avLst/>
          </a:prstGeom>
          <a:solidFill>
            <a:srgbClr val="E91E6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Shape 77"/>
          <p:cNvSpPr txBox="1"/>
          <p:nvPr/>
        </p:nvSpPr>
        <p:spPr>
          <a:xfrm>
            <a:off x="0" y="30300"/>
            <a:ext cx="6805500" cy="703798"/>
          </a:xfrm>
          <a:prstGeom prst="rect">
            <a:avLst/>
          </a:prstGeom>
          <a:noFill/>
          <a:ln>
            <a:no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en-GB" sz="3600" b="1" dirty="0" smtClean="0">
                <a:solidFill>
                  <a:srgbClr val="FFFFFF"/>
                </a:solidFill>
              </a:rPr>
              <a:t>PHP string functions - 4</a:t>
            </a:r>
            <a:endParaRPr lang="en-GB" sz="36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51520" y="771550"/>
            <a:ext cx="8520599" cy="572699"/>
          </a:xfrm>
          <a:prstGeom prst="rect">
            <a:avLst/>
          </a:prstGeom>
          <a:noFill/>
          <a:ln>
            <a:noFill/>
          </a:ln>
        </p:spPr>
        <p:txBody>
          <a:bodyPr lIns="91425" tIns="91425" rIns="91425" bIns="91425" anchor="t" anchorCtr="0">
            <a:noAutofit/>
          </a:bodyPr>
          <a:lstStyle/>
          <a:p>
            <a:br>
              <a:rPr lang="en-GB" sz="4000" b="1" dirty="0" smtClean="0">
                <a:solidFill>
                  <a:schemeClr val="bg1"/>
                </a:solidFill>
                <a:latin typeface="Calibri" panose="020F0502020204030204"/>
                <a:ea typeface="Calibri" panose="020F0502020204030204"/>
                <a:cs typeface="Calibri" panose="020F0502020204030204"/>
                <a:sym typeface="Calibri" panose="020F0502020204030204"/>
              </a:rPr>
            </a:br>
            <a:r>
              <a:rPr lang="en-US" sz="4000" b="1" dirty="0" err="1" smtClean="0">
                <a:solidFill>
                  <a:schemeClr val="bg1"/>
                </a:solidFill>
              </a:rPr>
              <a:t>Multibyte</a:t>
            </a:r>
            <a:r>
              <a:rPr lang="en-US" sz="4000" b="1" dirty="0" smtClean="0">
                <a:solidFill>
                  <a:schemeClr val="bg1"/>
                </a:solidFill>
              </a:rPr>
              <a:t> Strings &amp; </a:t>
            </a:r>
            <a:br>
              <a:rPr lang="en-US" sz="4000" b="1" dirty="0" smtClean="0">
                <a:solidFill>
                  <a:schemeClr val="bg1"/>
                </a:solidFill>
              </a:rPr>
            </a:br>
            <a:r>
              <a:rPr lang="en-US" sz="4000" b="1" dirty="0" smtClean="0">
                <a:solidFill>
                  <a:schemeClr val="bg1"/>
                </a:solidFill>
              </a:rPr>
              <a:t>PHP </a:t>
            </a:r>
            <a:r>
              <a:rPr lang="en-US" sz="4000" b="1" dirty="0" err="1" smtClean="0">
                <a:solidFill>
                  <a:schemeClr val="bg1"/>
                </a:solidFill>
              </a:rPr>
              <a:t>mb</a:t>
            </a:r>
            <a:r>
              <a:rPr lang="en-US" sz="4000" b="1" dirty="0" smtClean="0">
                <a:solidFill>
                  <a:schemeClr val="bg1"/>
                </a:solidFill>
              </a:rPr>
              <a:t>_ … functions</a:t>
            </a:r>
            <a:r>
              <a:rPr lang="en-US" sz="4800" b="1" dirty="0" smtClean="0">
                <a:solidFill>
                  <a:schemeClr val="bg1"/>
                </a:solidFill>
              </a:rPr>
              <a:t> </a:t>
            </a:r>
            <a:endParaRPr lang="en-US" sz="4800" b="1"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lvl="0">
              <a:spcAft>
                <a:spcPts val="0"/>
              </a:spcAft>
              <a:buSzPct val="25000"/>
            </a:pPr>
            <a:endParaRPr lang="en-US" dirty="0"/>
          </a:p>
          <a:p>
            <a:pPr lvl="0">
              <a:spcAft>
                <a:spcPts val="0"/>
              </a:spcAft>
              <a:buSzPct val="25000"/>
            </a:pPr>
            <a:r>
              <a:rPr lang="bg-BG" dirty="0" smtClean="0"/>
              <a:t>Когато работим със стрингове на кирилица използваме РНР функции, предназначени за работа с </a:t>
            </a:r>
            <a:r>
              <a:rPr lang="en-US" b="1" dirty="0" err="1" smtClean="0">
                <a:solidFill>
                  <a:srgbClr val="990099"/>
                </a:solidFill>
              </a:rPr>
              <a:t>multibyte</a:t>
            </a:r>
            <a:r>
              <a:rPr lang="en-US" b="1" dirty="0" smtClean="0">
                <a:solidFill>
                  <a:srgbClr val="990099"/>
                </a:solidFill>
              </a:rPr>
              <a:t> strings</a:t>
            </a:r>
            <a:r>
              <a:rPr lang="en-US" dirty="0" smtClean="0"/>
              <a:t>.</a:t>
            </a:r>
            <a:endParaRPr lang="en-US" dirty="0" smtClean="0"/>
          </a:p>
          <a:p>
            <a:pPr lvl="0">
              <a:spcAft>
                <a:spcPts val="0"/>
              </a:spcAft>
              <a:buSzPct val="25000"/>
            </a:pPr>
            <a:r>
              <a:rPr lang="bg-BG" dirty="0" smtClean="0"/>
              <a:t>Действието им е аналогично на изброените функции.</a:t>
            </a:r>
            <a:endParaRPr lang="bg-BG" dirty="0" smtClean="0"/>
          </a:p>
          <a:p>
            <a:pPr lvl="0">
              <a:spcAft>
                <a:spcPts val="0"/>
              </a:spcAft>
              <a:buSzPct val="25000"/>
            </a:pPr>
            <a:r>
              <a:rPr lang="bg-BG" dirty="0" smtClean="0"/>
              <a:t>Името им започва с </a:t>
            </a:r>
            <a:r>
              <a:rPr lang="en-US" b="1" dirty="0" err="1" smtClean="0">
                <a:solidFill>
                  <a:srgbClr val="990099"/>
                </a:solidFill>
              </a:rPr>
              <a:t>mb</a:t>
            </a:r>
            <a:r>
              <a:rPr lang="en-US" b="1" dirty="0" smtClean="0">
                <a:solidFill>
                  <a:srgbClr val="990099"/>
                </a:solidFill>
              </a:rPr>
              <a:t>_</a:t>
            </a:r>
            <a:endParaRPr lang="bg-BG" b="1" dirty="0" smtClean="0">
              <a:solidFill>
                <a:srgbClr val="990099"/>
              </a:solidFill>
            </a:endParaRPr>
          </a:p>
          <a:p>
            <a:pPr lvl="0">
              <a:spcAft>
                <a:spcPts val="0"/>
              </a:spcAft>
              <a:buSzPct val="25000"/>
            </a:pPr>
            <a:endParaRPr lang="bg-BG" dirty="0"/>
          </a:p>
          <a:p>
            <a:pPr lvl="0">
              <a:spcAft>
                <a:spcPts val="0"/>
              </a:spcAft>
              <a:buSzPct val="25000"/>
            </a:pPr>
            <a:r>
              <a:rPr lang="bg-BG" dirty="0" smtClean="0"/>
              <a:t>Ресурси</a:t>
            </a:r>
            <a:endParaRPr lang="bg-BG" dirty="0" smtClean="0"/>
          </a:p>
          <a:p>
            <a:pPr>
              <a:spcAft>
                <a:spcPts val="0"/>
              </a:spcAft>
              <a:buSzPct val="25000"/>
            </a:pPr>
            <a:r>
              <a:rPr lang="en-US" dirty="0">
                <a:hlinkClick r:id="rId1"/>
              </a:rPr>
              <a:t>http://php.net/manual/en/book.mbstring.php</a:t>
            </a:r>
            <a:endParaRPr lang="en-US" dirty="0"/>
          </a:p>
          <a:p>
            <a:pPr lvl="0">
              <a:spcAft>
                <a:spcPts val="0"/>
              </a:spcAft>
              <a:buSzPct val="25000"/>
            </a:pPr>
            <a:endParaRPr lang="en-US" dirty="0" smtClean="0"/>
          </a:p>
          <a:p>
            <a:pPr lvl="0">
              <a:spcAft>
                <a:spcPts val="0"/>
              </a:spcAft>
              <a:buSzPct val="25000"/>
            </a:pPr>
            <a:endParaRPr lang="bg-BG" dirty="0" smtClean="0"/>
          </a:p>
        </p:txBody>
      </p:sp>
      <p:sp>
        <p:nvSpPr>
          <p:cNvPr id="137" name="Shape 137"/>
          <p:cNvSpPr/>
          <p:nvPr/>
        </p:nvSpPr>
        <p:spPr>
          <a:xfrm>
            <a:off x="0" y="0"/>
            <a:ext cx="9144000" cy="764398"/>
          </a:xfrm>
          <a:prstGeom prst="rect">
            <a:avLst/>
          </a:prstGeom>
          <a:solidFill>
            <a:srgbClr val="9C27B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Shape 138"/>
          <p:cNvSpPr txBox="1"/>
          <p:nvPr/>
        </p:nvSpPr>
        <p:spPr>
          <a:xfrm>
            <a:off x="0" y="30300"/>
            <a:ext cx="8820472" cy="703798"/>
          </a:xfrm>
          <a:prstGeom prst="rect">
            <a:avLst/>
          </a:prstGeom>
          <a:noFill/>
          <a:ln>
            <a:noFill/>
          </a:ln>
        </p:spPr>
        <p:txBody>
          <a:bodyPr lIns="91425" tIns="91425" rIns="91425" bIns="91425" anchor="t" anchorCtr="0">
            <a:noAutofit/>
          </a:bodyPr>
          <a:lstStyle/>
          <a:p>
            <a:pPr marL="457200" marR="0" lvl="0" indent="0" algn="l" rtl="0">
              <a:lnSpc>
                <a:spcPct val="100000"/>
              </a:lnSpc>
              <a:spcBef>
                <a:spcPts val="0"/>
              </a:spcBef>
              <a:spcAft>
                <a:spcPts val="0"/>
              </a:spcAft>
              <a:buClr>
                <a:srgbClr val="FFFFFF"/>
              </a:buClr>
              <a:buSzPct val="25000"/>
              <a:buFont typeface="Arial" panose="020B0604020202020204"/>
              <a:buNone/>
            </a:pPr>
            <a:r>
              <a:rPr lang="en-GB" sz="3200" b="1" dirty="0" smtClean="0">
                <a:solidFill>
                  <a:srgbClr val="FFFFFF"/>
                </a:solidFill>
              </a:rPr>
              <a:t>MB strings and PHP functions</a:t>
            </a:r>
            <a:endParaRPr lang="en-GB" sz="3200" b="1" dirty="0">
              <a:solidFill>
                <a:srgbClr val="FFFFFF"/>
              </a:solidFil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4261</Words>
  <Application>WPS Presentation</Application>
  <PresentationFormat>Презентация на цял екран (16:9)</PresentationFormat>
  <Paragraphs>174</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vt:lpstr>
      <vt:lpstr>Syncopate</vt:lpstr>
      <vt:lpstr>Calibri</vt:lpstr>
      <vt:lpstr>Microsoft YaHei</vt:lpstr>
      <vt:lpstr/>
      <vt:lpstr>Arial Unicode MS</vt:lpstr>
      <vt:lpstr>Consolas</vt:lpstr>
      <vt:lpstr>simple-light-2</vt:lpstr>
      <vt:lpstr>web разработка</vt:lpstr>
      <vt:lpstr>PowerPoint 演示文稿</vt:lpstr>
      <vt:lpstr>PHP string functions</vt:lpstr>
      <vt:lpstr>PowerPoint 演示文稿</vt:lpstr>
      <vt:lpstr>PowerPoint 演示文稿</vt:lpstr>
      <vt:lpstr>PowerPoint 演示文稿</vt:lpstr>
      <vt:lpstr>PowerPoint 演示文稿</vt:lpstr>
      <vt:lpstr> Multibyte Strings &amp;  PHP mb_ … functions </vt:lpstr>
      <vt:lpstr>PowerPoint 演示文稿</vt:lpstr>
      <vt:lpstr>PowerPoint 演示文稿</vt:lpstr>
      <vt:lpstr>Работа с регулярни  изрази в РНР</vt:lpstr>
      <vt:lpstr>PowerPoint 演示文稿</vt:lpstr>
      <vt:lpstr>PowerPoint 演示文稿</vt:lpstr>
      <vt:lpstr>PowerPoint 演示文稿</vt:lpstr>
      <vt:lpstr>Специални знаци  при построяването на   регулярните изрази</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разработка</dc:title>
  <dc:creator>user</dc:creator>
  <cp:lastModifiedBy>labo</cp:lastModifiedBy>
  <cp:revision>52</cp:revision>
  <dcterms:created xsi:type="dcterms:W3CDTF">2019-01-05T07:39:12Z</dcterms:created>
  <dcterms:modified xsi:type="dcterms:W3CDTF">2019-01-05T07:42:19Z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1033-10.2.0.7617</vt:lpwstr>
  </property>
</Properties>
</file>