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32"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33"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35"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36"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7"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38"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40"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41"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42" name="Picture 41"/>
          <p:cNvPicPr/>
          <p:nvPr/>
        </p:nvPicPr>
        <p:blipFill>
          <a:blip r:embed="rId2"/>
          <a:stretch/>
        </p:blipFill>
        <p:spPr>
          <a:xfrm>
            <a:off x="1735560" y="1599840"/>
            <a:ext cx="5671800" cy="4525560"/>
          </a:xfrm>
          <a:prstGeom prst="rect">
            <a:avLst/>
          </a:prstGeom>
          <a:ln>
            <a:noFill/>
          </a:ln>
        </p:spPr>
      </p:pic>
      <p:pic>
        <p:nvPicPr>
          <p:cNvPr id="43" name="Picture 42"/>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4"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6"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59"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74680"/>
            <a:ext cx="7292880" cy="52977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63"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64"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65"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1"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67"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68"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69"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73"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5" name="PlaceHolder 2"/>
          <p:cNvSpPr>
            <a:spLocks noGrp="1"/>
          </p:cNvSpPr>
          <p:nvPr>
            <p:ph type="body"/>
          </p:nvPr>
        </p:nvSpPr>
        <p:spPr>
          <a:xfrm>
            <a:off x="457200" y="1600200"/>
            <a:ext cx="8229240" cy="2158560"/>
          </a:xfrm>
          <a:prstGeom prst="rect">
            <a:avLst/>
          </a:prstGeom>
        </p:spPr>
        <p:txBody>
          <a:bodyPr lIns="0" tIns="0" rIns="0" bIns="0"/>
          <a:lstStyle/>
          <a:p>
            <a:endParaRPr/>
          </a:p>
        </p:txBody>
      </p:sp>
      <p:sp>
        <p:nvSpPr>
          <p:cNvPr id="76" name="PlaceHolder 3"/>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78"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7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80" name="PlaceHolder 4"/>
          <p:cNvSpPr>
            <a:spLocks noGrp="1"/>
          </p:cNvSpPr>
          <p:nvPr>
            <p:ph type="body"/>
          </p:nvPr>
        </p:nvSpPr>
        <p:spPr>
          <a:xfrm>
            <a:off x="4674240" y="3964320"/>
            <a:ext cx="4015800" cy="2158560"/>
          </a:xfrm>
          <a:prstGeom prst="rect">
            <a:avLst/>
          </a:prstGeom>
        </p:spPr>
        <p:txBody>
          <a:bodyPr lIns="0" tIns="0" rIns="0" bIns="0"/>
          <a:lstStyle/>
          <a:p>
            <a:endParaRPr/>
          </a:p>
        </p:txBody>
      </p:sp>
      <p:sp>
        <p:nvSpPr>
          <p:cNvPr id="81" name="PlaceHolder 5"/>
          <p:cNvSpPr>
            <a:spLocks noGrp="1"/>
          </p:cNvSpPr>
          <p:nvPr>
            <p:ph type="body"/>
          </p:nvPr>
        </p:nvSpPr>
        <p:spPr>
          <a:xfrm>
            <a:off x="457200" y="3964320"/>
            <a:ext cx="4015800" cy="215856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83" name="PlaceHolder 2"/>
          <p:cNvSpPr>
            <a:spLocks noGrp="1"/>
          </p:cNvSpPr>
          <p:nvPr>
            <p:ph type="body"/>
          </p:nvPr>
        </p:nvSpPr>
        <p:spPr>
          <a:xfrm>
            <a:off x="457200" y="1600200"/>
            <a:ext cx="8229240" cy="4525560"/>
          </a:xfrm>
          <a:prstGeom prst="rect">
            <a:avLst/>
          </a:prstGeom>
        </p:spPr>
        <p:txBody>
          <a:bodyPr lIns="0" tIns="0" rIns="0" bIns="0"/>
          <a:lstStyle/>
          <a:p>
            <a:endParaRPr/>
          </a:p>
        </p:txBody>
      </p:sp>
      <p:sp>
        <p:nvSpPr>
          <p:cNvPr id="84" name="PlaceHolder 3"/>
          <p:cNvSpPr>
            <a:spLocks noGrp="1"/>
          </p:cNvSpPr>
          <p:nvPr>
            <p:ph type="body"/>
          </p:nvPr>
        </p:nvSpPr>
        <p:spPr>
          <a:xfrm>
            <a:off x="457200" y="1600200"/>
            <a:ext cx="8229240" cy="4525560"/>
          </a:xfrm>
          <a:prstGeom prst="rect">
            <a:avLst/>
          </a:prstGeom>
        </p:spPr>
        <p:txBody>
          <a:bodyPr lIns="0" tIns="0" rIns="0" bIns="0"/>
          <a:lstStyle/>
          <a:p>
            <a:endParaRPr/>
          </a:p>
        </p:txBody>
      </p:sp>
      <p:pic>
        <p:nvPicPr>
          <p:cNvPr id="85" name="Picture 84"/>
          <p:cNvPicPr/>
          <p:nvPr/>
        </p:nvPicPr>
        <p:blipFill>
          <a:blip r:embed="rId2"/>
          <a:stretch/>
        </p:blipFill>
        <p:spPr>
          <a:xfrm>
            <a:off x="1735560" y="1599840"/>
            <a:ext cx="5671800" cy="4525560"/>
          </a:xfrm>
          <a:prstGeom prst="rect">
            <a:avLst/>
          </a:prstGeom>
          <a:ln>
            <a:noFill/>
          </a:ln>
        </p:spPr>
      </p:pic>
      <p:pic>
        <p:nvPicPr>
          <p:cNvPr id="86" name="Picture 85"/>
          <p:cNvPicPr/>
          <p:nvPr/>
        </p:nvPicPr>
        <p:blipFill>
          <a:blip r:embed="rId2"/>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3" name="PlaceHolder 2"/>
          <p:cNvSpPr>
            <a:spLocks noGrp="1"/>
          </p:cNvSpPr>
          <p:nvPr>
            <p:ph type="body"/>
          </p:nvPr>
        </p:nvSpPr>
        <p:spPr>
          <a:xfrm>
            <a:off x="457200" y="1600200"/>
            <a:ext cx="8229240" cy="45255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15"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16" name="PlaceHolder 3"/>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4680"/>
            <a:ext cx="7292880" cy="52977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0"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1" name="PlaceHolder 3"/>
          <p:cNvSpPr>
            <a:spLocks noGrp="1"/>
          </p:cNvSpPr>
          <p:nvPr>
            <p:ph type="body"/>
          </p:nvPr>
        </p:nvSpPr>
        <p:spPr>
          <a:xfrm>
            <a:off x="457200" y="3964320"/>
            <a:ext cx="4015800" cy="2158560"/>
          </a:xfrm>
          <a:prstGeom prst="rect">
            <a:avLst/>
          </a:prstGeom>
        </p:spPr>
        <p:txBody>
          <a:bodyPr lIns="0" tIns="0" rIns="0" bIns="0"/>
          <a:lstStyle/>
          <a:p>
            <a:endParaRPr/>
          </a:p>
        </p:txBody>
      </p:sp>
      <p:sp>
        <p:nvSpPr>
          <p:cNvPr id="22" name="PlaceHolder 4"/>
          <p:cNvSpPr>
            <a:spLocks noGrp="1"/>
          </p:cNvSpPr>
          <p:nvPr>
            <p:ph type="body"/>
          </p:nvPr>
        </p:nvSpPr>
        <p:spPr>
          <a:xfrm>
            <a:off x="4674240" y="1600200"/>
            <a:ext cx="4015800" cy="45255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4" name="PlaceHolder 2"/>
          <p:cNvSpPr>
            <a:spLocks noGrp="1"/>
          </p:cNvSpPr>
          <p:nvPr>
            <p:ph type="body"/>
          </p:nvPr>
        </p:nvSpPr>
        <p:spPr>
          <a:xfrm>
            <a:off x="457200" y="1600200"/>
            <a:ext cx="4015800" cy="4525560"/>
          </a:xfrm>
          <a:prstGeom prst="rect">
            <a:avLst/>
          </a:prstGeom>
        </p:spPr>
        <p:txBody>
          <a:bodyPr lIns="0" tIns="0" rIns="0" bIns="0"/>
          <a:lstStyle/>
          <a:p>
            <a:endParaRPr/>
          </a:p>
        </p:txBody>
      </p:sp>
      <p:sp>
        <p:nvSpPr>
          <p:cNvPr id="25"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26" name="PlaceHolder 4"/>
          <p:cNvSpPr>
            <a:spLocks noGrp="1"/>
          </p:cNvSpPr>
          <p:nvPr>
            <p:ph type="body"/>
          </p:nvPr>
        </p:nvSpPr>
        <p:spPr>
          <a:xfrm>
            <a:off x="4674240" y="3964320"/>
            <a:ext cx="4015800" cy="215856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28" name="PlaceHolder 2"/>
          <p:cNvSpPr>
            <a:spLocks noGrp="1"/>
          </p:cNvSpPr>
          <p:nvPr>
            <p:ph type="body"/>
          </p:nvPr>
        </p:nvSpPr>
        <p:spPr>
          <a:xfrm>
            <a:off x="457200" y="1600200"/>
            <a:ext cx="4015800" cy="2158560"/>
          </a:xfrm>
          <a:prstGeom prst="rect">
            <a:avLst/>
          </a:prstGeom>
        </p:spPr>
        <p:txBody>
          <a:bodyPr lIns="0" tIns="0" rIns="0" bIns="0"/>
          <a:lstStyle/>
          <a:p>
            <a:endParaRPr/>
          </a:p>
        </p:txBody>
      </p:sp>
      <p:sp>
        <p:nvSpPr>
          <p:cNvPr id="29" name="PlaceHolder 3"/>
          <p:cNvSpPr>
            <a:spLocks noGrp="1"/>
          </p:cNvSpPr>
          <p:nvPr>
            <p:ph type="body"/>
          </p:nvPr>
        </p:nvSpPr>
        <p:spPr>
          <a:xfrm>
            <a:off x="4674240" y="1600200"/>
            <a:ext cx="4015800" cy="2158560"/>
          </a:xfrm>
          <a:prstGeom prst="rect">
            <a:avLst/>
          </a:prstGeom>
        </p:spPr>
        <p:txBody>
          <a:bodyPr lIns="0" tIns="0" rIns="0" bIns="0"/>
          <a:lstStyle/>
          <a:p>
            <a:endParaRPr/>
          </a:p>
        </p:txBody>
      </p:sp>
      <p:sp>
        <p:nvSpPr>
          <p:cNvPr id="30" name="PlaceHolder 4"/>
          <p:cNvSpPr>
            <a:spLocks noGrp="1"/>
          </p:cNvSpPr>
          <p:nvPr>
            <p:ph type="body"/>
          </p:nvPr>
        </p:nvSpPr>
        <p:spPr>
          <a:xfrm>
            <a:off x="457200" y="3964320"/>
            <a:ext cx="8229240" cy="215856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AEEE84-917E-4416-9A49-F721DADF9344}" type="datetimeFigureOut">
              <a:rPr lang="vi-VN" smtClean="0"/>
              <a:t>19/08/2016</a:t>
            </a:fld>
            <a:endParaRPr lang="vi-V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C517A2-FB42-433A-BEED-BF677EC19560}" type="slidenum">
              <a:rPr lang="vi-VN" smtClean="0"/>
              <a:t>‹#›</a:t>
            </a:fld>
            <a:endParaRPr lang="vi-V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4" name="Picture 6"/>
          <p:cNvPicPr/>
          <p:nvPr/>
        </p:nvPicPr>
        <p:blipFill>
          <a:blip r:embed="rId14"/>
          <a:stretch/>
        </p:blipFill>
        <p:spPr>
          <a:xfrm>
            <a:off x="7750440" y="287280"/>
            <a:ext cx="923400" cy="1142640"/>
          </a:xfrm>
          <a:prstGeom prst="rect">
            <a:avLst/>
          </a:prstGeom>
          <a:ln>
            <a:noFill/>
          </a:ln>
        </p:spPr>
      </p:pic>
      <p:sp>
        <p:nvSpPr>
          <p:cNvPr id="45" name="Line 1"/>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pic>
        <p:nvPicPr>
          <p:cNvPr id="46" name="Picture 7"/>
          <p:cNvPicPr/>
          <p:nvPr/>
        </p:nvPicPr>
        <p:blipFill>
          <a:blip r:embed="rId14"/>
          <a:stretch/>
        </p:blipFill>
        <p:spPr>
          <a:xfrm>
            <a:off x="7750440" y="287280"/>
            <a:ext cx="923400" cy="1142640"/>
          </a:xfrm>
          <a:prstGeom prst="rect">
            <a:avLst/>
          </a:prstGeom>
          <a:ln>
            <a:noFill/>
          </a:ln>
        </p:spPr>
      </p:pic>
      <p:sp>
        <p:nvSpPr>
          <p:cNvPr id="47" name="Line 2"/>
          <p:cNvSpPr/>
          <p:nvPr/>
        </p:nvSpPr>
        <p:spPr>
          <a:xfrm>
            <a:off x="457200" y="1419120"/>
            <a:ext cx="7305480" cy="1440"/>
          </a:xfrm>
          <a:prstGeom prst="line">
            <a:avLst/>
          </a:prstGeom>
          <a:ln>
            <a:solidFill>
              <a:schemeClr val="tx1">
                <a:lumMod val="75000"/>
                <a:lumOff val="25000"/>
              </a:schemeClr>
            </a:solidFill>
            <a:round/>
          </a:ln>
        </p:spPr>
        <p:style>
          <a:lnRef idx="2">
            <a:schemeClr val="accent1"/>
          </a:lnRef>
          <a:fillRef idx="0">
            <a:schemeClr val="accent1"/>
          </a:fillRef>
          <a:effectRef idx="1">
            <a:schemeClr val="accent1"/>
          </a:effectRef>
          <a:fontRef idx="minor"/>
        </p:style>
      </p:sp>
      <p:sp>
        <p:nvSpPr>
          <p:cNvPr id="48" name="PlaceHolder 3"/>
          <p:cNvSpPr>
            <a:spLocks noGrp="1"/>
          </p:cNvSpPr>
          <p:nvPr>
            <p:ph type="title"/>
          </p:nvPr>
        </p:nvSpPr>
        <p:spPr>
          <a:xfrm>
            <a:off x="457200" y="274680"/>
            <a:ext cx="7292880" cy="1142640"/>
          </a:xfrm>
          <a:prstGeom prst="rect">
            <a:avLst/>
          </a:prstGeom>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Click to edit Master title style</a:t>
            </a:r>
            <a:endParaRPr/>
          </a:p>
        </p:txBody>
      </p:sp>
      <p:sp>
        <p:nvSpPr>
          <p:cNvPr id="49" name="PlaceHolder 4"/>
          <p:cNvSpPr>
            <a:spLocks noGrp="1"/>
          </p:cNvSpPr>
          <p:nvPr>
            <p:ph type="body"/>
          </p:nvPr>
        </p:nvSpPr>
        <p:spPr>
          <a:xfrm>
            <a:off x="457200" y="1600200"/>
            <a:ext cx="8229240" cy="4525560"/>
          </a:xfrm>
          <a:prstGeom prst="rect">
            <a:avLst/>
          </a:prstGeom>
        </p:spPr>
        <p:txBody>
          <a:bodyPr lIns="90000" tIns="45000" rIns="90000" bIns="45000"/>
          <a:lstStyle/>
          <a:p>
            <a:pPr marL="432000" indent="-324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Click to edit the outline text format</a:t>
            </a:r>
            <a:endParaRPr/>
          </a:p>
          <a:p>
            <a:pPr marL="864000" lvl="1" indent="-324000">
              <a:buClr>
                <a:srgbClr val="FFFFFF"/>
              </a:buClr>
              <a:buSzPct val="75000"/>
              <a:buFont typeface="StarSymbol"/>
              <a:buChar char=""/>
            </a:pPr>
            <a:r>
              <a:rPr lang="en-US" sz="2400" strike="noStrike" spc="-1">
                <a:solidFill>
                  <a:srgbClr val="46424D"/>
                </a:solidFill>
                <a:uFill>
                  <a:solidFill>
                    <a:srgbClr val="FFFFFF"/>
                  </a:solidFill>
                </a:uFill>
                <a:latin typeface="Arial"/>
                <a:ea typeface="ＭＳ Ｐゴシック"/>
              </a:rPr>
              <a:t>Second Outline Level</a:t>
            </a:r>
            <a:endParaRPr/>
          </a:p>
          <a:p>
            <a:pPr marL="1296000" lvl="2" indent="-288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Third Outline Level</a:t>
            </a:r>
            <a:endParaRPr/>
          </a:p>
          <a:p>
            <a:pPr marL="1728000" lvl="3" indent="-216000">
              <a:buClr>
                <a:srgbClr val="FFFFFF"/>
              </a:buClr>
              <a:buSzPct val="75000"/>
              <a:buFont typeface="StarSymbol"/>
              <a:buChar char=""/>
            </a:pPr>
            <a:r>
              <a:rPr lang="en-US" sz="2400" strike="noStrike" spc="-1">
                <a:solidFill>
                  <a:srgbClr val="46424D"/>
                </a:solidFill>
                <a:uFill>
                  <a:solidFill>
                    <a:srgbClr val="FFFFFF"/>
                  </a:solidFill>
                </a:uFill>
                <a:latin typeface="Arial"/>
                <a:ea typeface="ＭＳ Ｐゴシック"/>
              </a:rPr>
              <a:t>Fourth Outline Level</a:t>
            </a:r>
            <a:endParaRPr/>
          </a:p>
          <a:p>
            <a:pPr marL="2160000" lvl="4" indent="-216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Fifth Outline Level</a:t>
            </a:r>
            <a:endParaRPr/>
          </a:p>
          <a:p>
            <a:pPr marL="2592000" lvl="5" indent="-216000">
              <a:buClr>
                <a:srgbClr val="FFFFFF"/>
              </a:buClr>
              <a:buSzPct val="45000"/>
              <a:buFont typeface="StarSymbol"/>
              <a:buChar char=""/>
            </a:pPr>
            <a:r>
              <a:rPr lang="en-US" sz="2400" strike="noStrike" spc="-1">
                <a:solidFill>
                  <a:srgbClr val="46424D"/>
                </a:solidFill>
                <a:uFill>
                  <a:solidFill>
                    <a:srgbClr val="FFFFFF"/>
                  </a:solidFill>
                </a:uFill>
                <a:latin typeface="Arial"/>
                <a:ea typeface="ＭＳ Ｐゴシック"/>
              </a:rPr>
              <a:t>Sixth Outline Level</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Seventh Outline LevelClick to edit Master text styles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Second level</a:t>
            </a:r>
            <a:endParaRPr/>
          </a:p>
          <a:p>
            <a:pPr marL="1143000" lvl="2"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Third level</a:t>
            </a:r>
            <a:endParaRPr/>
          </a:p>
          <a:p>
            <a:pPr marL="1600200" lvl="3"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Fourth level</a:t>
            </a:r>
            <a:endParaRPr/>
          </a:p>
          <a:p>
            <a:pPr marL="2057400" lvl="4" indent="-228240">
              <a:lnSpc>
                <a:spcPct val="100000"/>
              </a:lnSpc>
              <a:buClr>
                <a:srgbClr val="46424D"/>
              </a:buClr>
              <a:buFont typeface="Arial"/>
              <a:buChar char="»"/>
            </a:pPr>
            <a:r>
              <a:rPr lang="en-US" sz="1800" strike="noStrike" spc="-1">
                <a:solidFill>
                  <a:srgbClr val="46424D"/>
                </a:solidFill>
                <a:uFill>
                  <a:solidFill>
                    <a:srgbClr val="FFFFFF"/>
                  </a:solidFill>
                </a:uFill>
                <a:latin typeface="Arial"/>
                <a:ea typeface="ＭＳ Ｐゴシック"/>
              </a:rPr>
              <a:t>Fifth level</a:t>
            </a:r>
            <a:endParaRPr/>
          </a:p>
        </p:txBody>
      </p:sp>
      <p:sp>
        <p:nvSpPr>
          <p:cNvPr id="50" name="PlaceHolder 5"/>
          <p:cNvSpPr>
            <a:spLocks noGrp="1"/>
          </p:cNvSpPr>
          <p:nvPr>
            <p:ph type="dt"/>
          </p:nvPr>
        </p:nvSpPr>
        <p:spPr>
          <a:xfrm>
            <a:off x="457200" y="6356520"/>
            <a:ext cx="2133360" cy="364680"/>
          </a:xfrm>
          <a:prstGeom prst="rect">
            <a:avLst/>
          </a:prstGeom>
        </p:spPr>
        <p:txBody>
          <a:bodyPr anchor="ctr"/>
          <a:lstStyle/>
          <a:p>
            <a:pPr>
              <a:lnSpc>
                <a:spcPct val="100000"/>
              </a:lnSpc>
            </a:pPr>
            <a:r>
              <a:rPr lang="en-US" sz="1200" strike="noStrike" spc="-1">
                <a:solidFill>
                  <a:srgbClr val="8B8B8B"/>
                </a:solidFill>
                <a:uFill>
                  <a:solidFill>
                    <a:srgbClr val="FFFFFF"/>
                  </a:solidFill>
                </a:uFill>
                <a:latin typeface="Calibri"/>
              </a:rPr>
              <a:t>1/5/16</a:t>
            </a:r>
            <a:endParaRPr/>
          </a:p>
        </p:txBody>
      </p:sp>
      <p:sp>
        <p:nvSpPr>
          <p:cNvPr id="51" name="PlaceHolder 6"/>
          <p:cNvSpPr>
            <a:spLocks noGrp="1"/>
          </p:cNvSpPr>
          <p:nvPr>
            <p:ph type="ftr"/>
          </p:nvPr>
        </p:nvSpPr>
        <p:spPr>
          <a:xfrm>
            <a:off x="3124080" y="6356520"/>
            <a:ext cx="2895120" cy="364680"/>
          </a:xfrm>
          <a:prstGeom prst="rect">
            <a:avLst/>
          </a:prstGeom>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52" name="PlaceHolder 7"/>
          <p:cNvSpPr>
            <a:spLocks noGrp="1"/>
          </p:cNvSpPr>
          <p:nvPr>
            <p:ph type="sldNum"/>
          </p:nvPr>
        </p:nvSpPr>
        <p:spPr>
          <a:xfrm>
            <a:off x="6553080" y="6356520"/>
            <a:ext cx="2133360" cy="364680"/>
          </a:xfrm>
          <a:prstGeom prst="rect">
            <a:avLst/>
          </a:prstGeom>
        </p:spPr>
        <p:txBody>
          <a:bodyPr anchor="ctr"/>
          <a:lstStyle/>
          <a:p>
            <a:pPr algn="r">
              <a:lnSpc>
                <a:spcPct val="100000"/>
              </a:lnSpc>
            </a:pPr>
            <a:fld id="{A6A0FC30-8CE0-49F7-B940-AAB8B9EAF715}" type="slidenum">
              <a:rPr lang="en-US" sz="1200" strike="noStrike" spc="-1">
                <a:solidFill>
                  <a:srgbClr val="8B8B8B"/>
                </a:solidFill>
                <a:uFill>
                  <a:solidFill>
                    <a:srgbClr val="FFFFFF"/>
                  </a:solidFill>
                </a:u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2130480"/>
            <a:ext cx="7772040" cy="1469520"/>
          </a:xfrm>
          <a:prstGeom prst="rect">
            <a:avLst/>
          </a:prstGeom>
          <a:noFill/>
          <a:ln>
            <a:noFill/>
          </a:ln>
        </p:spPr>
        <p:txBody>
          <a:bodyPr anchor="ctr"/>
          <a:lstStyle/>
          <a:p>
            <a:pPr>
              <a:lnSpc>
                <a:spcPct val="100000"/>
              </a:lnSpc>
            </a:pPr>
            <a:r>
              <a:rPr lang="en-US" sz="2400" b="1" strike="noStrike" spc="-1" dirty="0">
                <a:solidFill>
                  <a:srgbClr val="46424D"/>
                </a:solidFill>
                <a:uFill>
                  <a:solidFill>
                    <a:srgbClr val="FFFFFF"/>
                  </a:solidFill>
                </a:uFill>
                <a:latin typeface="Arial"/>
                <a:ea typeface="ＭＳ Ｐゴシック"/>
              </a:rPr>
              <a:t>Chapter 1- </a:t>
            </a:r>
            <a:r>
              <a:rPr lang="en-US" sz="2400" b="1" strike="noStrike" spc="-1" smtClean="0">
                <a:solidFill>
                  <a:srgbClr val="46424D"/>
                </a:solidFill>
                <a:uFill>
                  <a:solidFill>
                    <a:srgbClr val="FFFFFF"/>
                  </a:solidFill>
                </a:uFill>
                <a:latin typeface="Arial"/>
                <a:ea typeface="ＭＳ Ｐゴシック"/>
              </a:rPr>
              <a:t>Introductio</a:t>
            </a:r>
            <a:endParaRPr/>
          </a:p>
        </p:txBody>
      </p:sp>
      <p:sp>
        <p:nvSpPr>
          <p:cNvPr id="88" name="TextShape 2"/>
          <p:cNvSpPr txBox="1"/>
          <p:nvPr/>
        </p:nvSpPr>
        <p:spPr>
          <a:xfrm>
            <a:off x="1371600" y="3886200"/>
            <a:ext cx="6400440" cy="1752120"/>
          </a:xfrm>
          <a:prstGeom prst="rect">
            <a:avLst/>
          </a:prstGeom>
          <a:noFill/>
          <a:ln>
            <a:noFill/>
          </a:ln>
        </p:spPr>
        <p:txBody>
          <a:bodyPr lIns="90000" tIns="45000" rIns="90000" bIns="45000"/>
          <a:lstStyle/>
          <a:p>
            <a:pPr algn="ctr">
              <a:lnSpc>
                <a:spcPct val="100000"/>
              </a:lnSpc>
            </a:pPr>
            <a:r>
              <a:rPr lang="en-US" sz="3200" strike="noStrike" spc="-1" smtClean="0">
                <a:solidFill>
                  <a:srgbClr val="8B8B8B"/>
                </a:solidFill>
                <a:uFill>
                  <a:solidFill>
                    <a:srgbClr val="FFFFFF"/>
                  </a:solidFill>
                </a:uFill>
                <a:latin typeface="Calibri"/>
              </a:rPr>
              <a:t>Lecture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Essential attributes of good software</a:t>
            </a:r>
            <a:endParaRPr/>
          </a:p>
        </p:txBody>
      </p:sp>
      <p:sp>
        <p:nvSpPr>
          <p:cNvPr id="117"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8" name="TextShape 3"/>
          <p:cNvSpPr txBox="1"/>
          <p:nvPr/>
        </p:nvSpPr>
        <p:spPr>
          <a:xfrm>
            <a:off x="6553080" y="6356520"/>
            <a:ext cx="2133360" cy="364680"/>
          </a:xfrm>
          <a:prstGeom prst="rect">
            <a:avLst/>
          </a:prstGeom>
          <a:noFill/>
          <a:ln>
            <a:noFill/>
          </a:ln>
        </p:spPr>
        <p:txBody>
          <a:bodyPr anchor="ctr"/>
          <a:lstStyle/>
          <a:p>
            <a:pPr algn="r">
              <a:lnSpc>
                <a:spcPct val="100000"/>
              </a:lnSpc>
            </a:pPr>
            <a:fld id="{B6DC1B62-7992-4878-9C26-CC048D7F45FF}" type="slidenum">
              <a:rPr lang="en-US" sz="1200" strike="noStrike" spc="-1">
                <a:solidFill>
                  <a:srgbClr val="8B8B8B"/>
                </a:solidFill>
                <a:uFill>
                  <a:solidFill>
                    <a:srgbClr val="FFFFFF"/>
                  </a:solidFill>
                </a:uFill>
                <a:latin typeface="Calibri"/>
              </a:rPr>
              <a:t>10</a:t>
            </a:fld>
            <a:endParaRPr/>
          </a:p>
        </p:txBody>
      </p:sp>
      <p:graphicFrame>
        <p:nvGraphicFramePr>
          <p:cNvPr id="119" name="Table 4"/>
          <p:cNvGraphicFramePr/>
          <p:nvPr/>
        </p:nvGraphicFramePr>
        <p:xfrm>
          <a:off x="892080" y="1782720"/>
          <a:ext cx="7484760" cy="3931200"/>
        </p:xfrm>
        <a:graphic>
          <a:graphicData uri="http://schemas.openxmlformats.org/drawingml/2006/table">
            <a:tbl>
              <a:tblPr/>
              <a:tblGrid>
                <a:gridCol w="2131920"/>
                <a:gridCol w="5352840"/>
              </a:tblGrid>
              <a:tr h="461520">
                <a:tc>
                  <a:txBody>
                    <a:bodyPr/>
                    <a:lstStyle/>
                    <a:p>
                      <a:pPr algn="just">
                        <a:lnSpc>
                          <a:spcPct val="100000"/>
                        </a:lnSpc>
                      </a:pPr>
                      <a:r>
                        <a:rPr lang="en-US" sz="1400" b="1" strike="noStrike" spc="-1">
                          <a:solidFill>
                            <a:srgbClr val="FFFFFF"/>
                          </a:solidFill>
                          <a:uFill>
                            <a:solidFill>
                              <a:srgbClr val="FFFFFF"/>
                            </a:solidFill>
                          </a:uFill>
                          <a:latin typeface="Arial"/>
                        </a:rPr>
                        <a:t>Product characteristic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a:lstStyle/>
                    <a:p>
                      <a:pPr algn="just">
                        <a:lnSpc>
                          <a:spcPct val="100000"/>
                        </a:lnSpc>
                      </a:pPr>
                      <a:r>
                        <a:rPr lang="en-US" sz="1400" b="1" strike="noStrike" spc="-1">
                          <a:solidFill>
                            <a:srgbClr val="FFFFFF"/>
                          </a:solidFill>
                          <a:uFill>
                            <a:solidFill>
                              <a:srgbClr val="FFFFFF"/>
                            </a:solidFill>
                          </a:uFill>
                          <a:latin typeface="Arial"/>
                        </a:rPr>
                        <a:t>Description</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891000">
                <a:tc>
                  <a:txBody>
                    <a:bodyPr/>
                    <a:lstStyle/>
                    <a:p>
                      <a:pPr algn="just">
                        <a:lnSpc>
                          <a:spcPct val="100000"/>
                        </a:lnSpc>
                      </a:pPr>
                      <a:r>
                        <a:rPr lang="en-US" sz="1400" strike="noStrike" spc="-1">
                          <a:solidFill>
                            <a:srgbClr val="000000"/>
                          </a:solidFill>
                          <a:uFill>
                            <a:solidFill>
                              <a:srgbClr val="FFFFFF"/>
                            </a:solidFill>
                          </a:uFill>
                          <a:latin typeface="Arial"/>
                        </a:rPr>
                        <a:t>Maintainability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should be written in such a way so that it can evolve to meet the changing needs of customers. This is a critical attribute because software change is an inevitable requirement of a changing business environment.</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1090800">
                <a:tc>
                  <a:txBody>
                    <a:bodyPr/>
                    <a:lstStyle/>
                    <a:p>
                      <a:pPr>
                        <a:lnSpc>
                          <a:spcPct val="100000"/>
                        </a:lnSpc>
                      </a:pPr>
                      <a:r>
                        <a:rPr lang="en-US" sz="1400" strike="noStrike" spc="-1">
                          <a:solidFill>
                            <a:srgbClr val="000000"/>
                          </a:solidFill>
                          <a:uFill>
                            <a:solidFill>
                              <a:srgbClr val="FFFFFF"/>
                            </a:solidFill>
                          </a:uFill>
                          <a:latin typeface="Arial"/>
                        </a:rPr>
                        <a:t>Dependability and security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797040">
                <a:tc>
                  <a:txBody>
                    <a:bodyPr/>
                    <a:lstStyle/>
                    <a:p>
                      <a:pPr algn="just">
                        <a:lnSpc>
                          <a:spcPct val="100000"/>
                        </a:lnSpc>
                      </a:pPr>
                      <a:r>
                        <a:rPr lang="en-US" sz="1400" strike="noStrike" spc="-1">
                          <a:solidFill>
                            <a:srgbClr val="000000"/>
                          </a:solidFill>
                          <a:uFill>
                            <a:solidFill>
                              <a:srgbClr val="FFFFFF"/>
                            </a:solidFill>
                          </a:uFill>
                          <a:latin typeface="Arial"/>
                        </a:rPr>
                        <a:t>Efficiency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should not make wasteful use of system resources such as memory and processor cycles. Efficiency therefore includes responsiveness, processing time, memory utilisation, etc.</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91200">
                <a:tc>
                  <a:txBody>
                    <a:bodyPr/>
                    <a:lstStyle/>
                    <a:p>
                      <a:pPr algn="just">
                        <a:lnSpc>
                          <a:spcPct val="100000"/>
                        </a:lnSpc>
                      </a:pPr>
                      <a:r>
                        <a:rPr lang="en-US" sz="1400" strike="noStrike" spc="-1">
                          <a:solidFill>
                            <a:srgbClr val="000000"/>
                          </a:solidFill>
                          <a:uFill>
                            <a:solidFill>
                              <a:srgbClr val="FFFFFF"/>
                            </a:solidFill>
                          </a:uFill>
                          <a:latin typeface="Arial"/>
                        </a:rPr>
                        <a:t>Acceptability</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must be acceptable to the type of users for which it is designed. This means that it must be understandable, usable and compatible with other systems that they use. </a:t>
                      </a:r>
                      <a:endParaRPr/>
                    </a:p>
                  </a:txBody>
                  <a:tcPr marL="54360" marR="5436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a:t>
            </a:r>
            <a:endParaRPr/>
          </a:p>
        </p:txBody>
      </p:sp>
      <p:sp>
        <p:nvSpPr>
          <p:cNvPr id="12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an engineering discipline that is concerned with all aspects of software production from the early stages of system specification through to maintaining the system after it has gone into use.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Engineering discipline</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Using appropriate theories and methods to solve problems bearing in mind organizational and financial constraints.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All aspects of software production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Not just technical process of development. Also project management and the development of tools, methods etc. to support software production.</a:t>
            </a:r>
            <a:endParaRPr/>
          </a:p>
        </p:txBody>
      </p:sp>
      <p:sp>
        <p:nvSpPr>
          <p:cNvPr id="12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23" name="TextShape 4"/>
          <p:cNvSpPr txBox="1"/>
          <p:nvPr/>
        </p:nvSpPr>
        <p:spPr>
          <a:xfrm>
            <a:off x="6553080" y="6356520"/>
            <a:ext cx="2133360" cy="364680"/>
          </a:xfrm>
          <a:prstGeom prst="rect">
            <a:avLst/>
          </a:prstGeom>
          <a:noFill/>
          <a:ln>
            <a:noFill/>
          </a:ln>
        </p:spPr>
        <p:txBody>
          <a:bodyPr anchor="ctr"/>
          <a:lstStyle/>
          <a:p>
            <a:pPr algn="r">
              <a:lnSpc>
                <a:spcPct val="100000"/>
              </a:lnSpc>
            </a:pPr>
            <a:fld id="{7712604E-91CA-4C63-9420-82E2944652DC}" type="slidenum">
              <a:rPr lang="en-US" sz="1200" strike="noStrike" spc="-1">
                <a:solidFill>
                  <a:srgbClr val="8B8B8B"/>
                </a:solidFill>
                <a:uFill>
                  <a:solidFill>
                    <a:srgbClr val="FFFFFF"/>
                  </a:solidFill>
                </a:uFill>
                <a:latin typeface="Calibri"/>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Importance of software engineering</a:t>
            </a:r>
            <a:endParaRPr/>
          </a:p>
        </p:txBody>
      </p:sp>
      <p:sp>
        <p:nvSpPr>
          <p:cNvPr id="12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More and more, individuals and society rely on advanced software systems. We need to be able to produce reliable and trustworthy systems economically and quickly.</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a:lnSpc>
                <a:spcPct val="100000"/>
              </a:lnSpc>
            </a:pPr>
            <a:endParaRPr/>
          </a:p>
        </p:txBody>
      </p:sp>
      <p:sp>
        <p:nvSpPr>
          <p:cNvPr id="12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27" name="TextShape 4"/>
          <p:cNvSpPr txBox="1"/>
          <p:nvPr/>
        </p:nvSpPr>
        <p:spPr>
          <a:xfrm>
            <a:off x="6553080" y="6356520"/>
            <a:ext cx="2133360" cy="364680"/>
          </a:xfrm>
          <a:prstGeom prst="rect">
            <a:avLst/>
          </a:prstGeom>
          <a:noFill/>
          <a:ln>
            <a:noFill/>
          </a:ln>
        </p:spPr>
        <p:txBody>
          <a:bodyPr anchor="ctr"/>
          <a:lstStyle/>
          <a:p>
            <a:pPr algn="r">
              <a:lnSpc>
                <a:spcPct val="100000"/>
              </a:lnSpc>
            </a:pPr>
            <a:fld id="{553A59DE-47DB-4C9C-BB65-B6B98A5DCA23}" type="slidenum">
              <a:rPr lang="en-US" sz="1200" strike="noStrike" spc="-1">
                <a:solidFill>
                  <a:srgbClr val="8B8B8B"/>
                </a:solidFill>
                <a:uFill>
                  <a:solidFill>
                    <a:srgbClr val="FFFFFF"/>
                  </a:solidFill>
                </a:uFill>
                <a:latin typeface="Calibri"/>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process activities</a:t>
            </a:r>
            <a:endParaRPr/>
          </a:p>
        </p:txBody>
      </p:sp>
      <p:sp>
        <p:nvSpPr>
          <p:cNvPr id="12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specification, where customers and engineers define the software that is to be produced and the constraints on its operation.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development, where the software is designed and programmed.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validation, where the software is checked to ensure that it is what the customer requires.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evolution, where the software is modified to reflect changing customer and market requirements.</a:t>
            </a:r>
            <a:endParaRPr/>
          </a:p>
          <a:p>
            <a:pPr>
              <a:lnSpc>
                <a:spcPct val="100000"/>
              </a:lnSpc>
            </a:pPr>
            <a:endParaRPr/>
          </a:p>
        </p:txBody>
      </p:sp>
      <p:sp>
        <p:nvSpPr>
          <p:cNvPr id="13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1" name="TextShape 4"/>
          <p:cNvSpPr txBox="1"/>
          <p:nvPr/>
        </p:nvSpPr>
        <p:spPr>
          <a:xfrm>
            <a:off x="6553080" y="6356520"/>
            <a:ext cx="2133360" cy="364680"/>
          </a:xfrm>
          <a:prstGeom prst="rect">
            <a:avLst/>
          </a:prstGeom>
          <a:noFill/>
          <a:ln>
            <a:noFill/>
          </a:ln>
        </p:spPr>
        <p:txBody>
          <a:bodyPr anchor="ctr"/>
          <a:lstStyle/>
          <a:p>
            <a:pPr algn="r">
              <a:lnSpc>
                <a:spcPct val="100000"/>
              </a:lnSpc>
            </a:pPr>
            <a:fld id="{F963D5A8-D2CC-476C-B947-30ED75847FB9}" type="slidenum">
              <a:rPr lang="en-US" sz="1200" strike="noStrike" spc="-1">
                <a:solidFill>
                  <a:srgbClr val="8B8B8B"/>
                </a:solidFill>
                <a:uFill>
                  <a:solidFill>
                    <a:srgbClr val="FFFFFF"/>
                  </a:solidFill>
                </a:uFill>
                <a:latin typeface="Calibri"/>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General issues that affect most software</a:t>
            </a:r>
            <a:endParaRPr/>
          </a:p>
        </p:txBody>
      </p:sp>
      <p:sp>
        <p:nvSpPr>
          <p:cNvPr id="13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Heterogeneity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Increasingly, systems are required to operate as distributed systems across networks that include different types of computer and mobile devices.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Business and social change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Business and society are changing incredibly quickly as emerging economies develop and new technologies become available. They need to be able to change their existing software and to rapidly develop new software.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Security and trust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As software is intertwined with all aspects of our lives, it is essential that we can trust that software. </a:t>
            </a:r>
            <a:endParaRPr/>
          </a:p>
        </p:txBody>
      </p:sp>
      <p:sp>
        <p:nvSpPr>
          <p:cNvPr id="13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5" name="TextShape 4"/>
          <p:cNvSpPr txBox="1"/>
          <p:nvPr/>
        </p:nvSpPr>
        <p:spPr>
          <a:xfrm>
            <a:off x="6553080" y="6356520"/>
            <a:ext cx="2133360" cy="364680"/>
          </a:xfrm>
          <a:prstGeom prst="rect">
            <a:avLst/>
          </a:prstGeom>
          <a:noFill/>
          <a:ln>
            <a:noFill/>
          </a:ln>
        </p:spPr>
        <p:txBody>
          <a:bodyPr anchor="ctr"/>
          <a:lstStyle/>
          <a:p>
            <a:pPr algn="r">
              <a:lnSpc>
                <a:spcPct val="100000"/>
              </a:lnSpc>
            </a:pPr>
            <a:fld id="{D4E66DBB-045D-4368-9C99-BE62F4938DB0}" type="slidenum">
              <a:rPr lang="en-US" sz="1200" strike="noStrike" spc="-1">
                <a:solidFill>
                  <a:srgbClr val="8B8B8B"/>
                </a:solidFill>
                <a:uFill>
                  <a:solidFill>
                    <a:srgbClr val="FFFFFF"/>
                  </a:solidFill>
                </a:uFill>
                <a:latin typeface="Calibri"/>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diversity</a:t>
            </a:r>
            <a:endParaRPr/>
          </a:p>
        </p:txBody>
      </p:sp>
      <p:sp>
        <p:nvSpPr>
          <p:cNvPr id="13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There are many different types of software system and there is no universal set of software techniques that is applicable to all of these.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software engineering methods and tools used depend on the type of application being developed, the requirements of the customer and the background of the development team.</a:t>
            </a:r>
            <a:endParaRPr/>
          </a:p>
        </p:txBody>
      </p:sp>
      <p:sp>
        <p:nvSpPr>
          <p:cNvPr id="13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39" name="TextShape 4"/>
          <p:cNvSpPr txBox="1"/>
          <p:nvPr/>
        </p:nvSpPr>
        <p:spPr>
          <a:xfrm>
            <a:off x="6553080" y="6356520"/>
            <a:ext cx="2133360" cy="364680"/>
          </a:xfrm>
          <a:prstGeom prst="rect">
            <a:avLst/>
          </a:prstGeom>
          <a:noFill/>
          <a:ln>
            <a:noFill/>
          </a:ln>
        </p:spPr>
        <p:txBody>
          <a:bodyPr anchor="ctr"/>
          <a:lstStyle/>
          <a:p>
            <a:pPr algn="r">
              <a:lnSpc>
                <a:spcPct val="100000"/>
              </a:lnSpc>
            </a:pPr>
            <a:fld id="{CE780D13-2B63-455A-98E9-7C9760551F9E}" type="slidenum">
              <a:rPr lang="en-US" sz="1200" strike="noStrike" spc="-1">
                <a:solidFill>
                  <a:srgbClr val="8B8B8B"/>
                </a:solidFill>
                <a:uFill>
                  <a:solidFill>
                    <a:srgbClr val="FFFFFF"/>
                  </a:solidFill>
                </a:uFill>
                <a:latin typeface="Calibri"/>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Stand-alone applications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application systems that run on a local computer, such as a PC. They include all necessary functionality and do not need to be connected to a network.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Interactive transaction-based applications</a:t>
            </a:r>
            <a:r>
              <a:rPr lang="en-US" sz="2400" i="1" strike="noStrike" spc="-1">
                <a:solidFill>
                  <a:srgbClr val="46424D"/>
                </a:solidFill>
                <a:uFill>
                  <a:solidFill>
                    <a:srgbClr val="FFFFFF"/>
                  </a:solidFill>
                </a:uFill>
                <a:latin typeface="Arial"/>
                <a:ea typeface="ＭＳ Ｐゴシック"/>
              </a:rPr>
              <a: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Applications that execute on a remote computer and are accessed by users from their own PCs or terminals. These include web applications such as e-commerce applications.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Embedded control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software control systems that control and manage hardware devices. Numerically, there are probably more embedded systems than any other type of system. </a:t>
            </a:r>
            <a:endParaRPr/>
          </a:p>
        </p:txBody>
      </p:sp>
      <p:sp>
        <p:nvSpPr>
          <p:cNvPr id="14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43" name="TextShape 4"/>
          <p:cNvSpPr txBox="1"/>
          <p:nvPr/>
        </p:nvSpPr>
        <p:spPr>
          <a:xfrm>
            <a:off x="6553080" y="6356520"/>
            <a:ext cx="2133360" cy="364680"/>
          </a:xfrm>
          <a:prstGeom prst="rect">
            <a:avLst/>
          </a:prstGeom>
          <a:noFill/>
          <a:ln>
            <a:noFill/>
          </a:ln>
        </p:spPr>
        <p:txBody>
          <a:bodyPr anchor="ctr"/>
          <a:lstStyle/>
          <a:p>
            <a:pPr algn="r">
              <a:lnSpc>
                <a:spcPct val="100000"/>
              </a:lnSpc>
            </a:pPr>
            <a:fld id="{0C69DE8A-8C5A-498E-8119-4A54B95813E3}" type="slidenum">
              <a:rPr lang="en-US" sz="1200" strike="noStrike" spc="-1">
                <a:solidFill>
                  <a:srgbClr val="8B8B8B"/>
                </a:solidFill>
                <a:uFill>
                  <a:solidFill>
                    <a:srgbClr val="FFFFFF"/>
                  </a:solidFill>
                </a:uFill>
                <a:latin typeface="Calibri"/>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Batch processing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business systems that are designed to process data in large batches. They process large numbers of individual inputs to create corresponding outputs.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Entertainment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primarily for personal use and which are intended to entertain the user.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Systems for modeling and simulation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developed by scientists and engineers to model physical processes or situations, which include many, separate, interacting objects. </a:t>
            </a:r>
            <a:endParaRPr/>
          </a:p>
        </p:txBody>
      </p:sp>
      <p:sp>
        <p:nvSpPr>
          <p:cNvPr id="14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47" name="TextShape 4"/>
          <p:cNvSpPr txBox="1"/>
          <p:nvPr/>
        </p:nvSpPr>
        <p:spPr>
          <a:xfrm>
            <a:off x="6553080" y="6356520"/>
            <a:ext cx="2133360" cy="364680"/>
          </a:xfrm>
          <a:prstGeom prst="rect">
            <a:avLst/>
          </a:prstGeom>
          <a:noFill/>
          <a:ln>
            <a:noFill/>
          </a:ln>
        </p:spPr>
        <p:txBody>
          <a:bodyPr anchor="ctr"/>
          <a:lstStyle/>
          <a:p>
            <a:pPr algn="r">
              <a:lnSpc>
                <a:spcPct val="100000"/>
              </a:lnSpc>
            </a:pPr>
            <a:fld id="{447CC65E-5A85-4A2E-8E81-CD69E3B0E020}" type="slidenum">
              <a:rPr lang="en-US" sz="1200" strike="noStrike" spc="-1">
                <a:solidFill>
                  <a:srgbClr val="8B8B8B"/>
                </a:solidFill>
                <a:uFill>
                  <a:solidFill>
                    <a:srgbClr val="FFFFFF"/>
                  </a:solidFill>
                </a:uFill>
                <a:latin typeface="Calibri"/>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Application types</a:t>
            </a:r>
            <a:endParaRPr/>
          </a:p>
        </p:txBody>
      </p:sp>
      <p:sp>
        <p:nvSpPr>
          <p:cNvPr id="14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Data collection systems </a:t>
            </a:r>
            <a:r>
              <a:rPr lang="en-US" sz="2400" i="1" strike="noStrike" spc="-1">
                <a:solidFill>
                  <a:srgbClr val="46424D"/>
                </a:solidFill>
                <a:uFill>
                  <a:solidFill>
                    <a:srgbClr val="FFFFFF"/>
                  </a:solidFill>
                </a:uFill>
                <a:latin typeface="Arial"/>
                <a:ea typeface="ＭＳ Ｐゴシック"/>
              </a:rPr>
              <a: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collect data from their environment using a set of sensors and send that data to other systems for processing.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Systems of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These are systems that are composed of a number of other software systems. </a:t>
            </a:r>
            <a:endParaRPr/>
          </a:p>
        </p:txBody>
      </p:sp>
      <p:sp>
        <p:nvSpPr>
          <p:cNvPr id="15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1" name="TextShape 4"/>
          <p:cNvSpPr txBox="1"/>
          <p:nvPr/>
        </p:nvSpPr>
        <p:spPr>
          <a:xfrm>
            <a:off x="6553080" y="6356520"/>
            <a:ext cx="2133360" cy="364680"/>
          </a:xfrm>
          <a:prstGeom prst="rect">
            <a:avLst/>
          </a:prstGeom>
          <a:noFill/>
          <a:ln>
            <a:noFill/>
          </a:ln>
        </p:spPr>
        <p:txBody>
          <a:bodyPr anchor="ctr"/>
          <a:lstStyle/>
          <a:p>
            <a:pPr algn="r">
              <a:lnSpc>
                <a:spcPct val="100000"/>
              </a:lnSpc>
            </a:pPr>
            <a:fld id="{DFDE8010-F1D3-44A7-9266-0D1D485D6215}" type="slidenum">
              <a:rPr lang="en-US" sz="1200" strike="noStrike" spc="-1">
                <a:solidFill>
                  <a:srgbClr val="8B8B8B"/>
                </a:solidFill>
                <a:uFill>
                  <a:solidFill>
                    <a:srgbClr val="FFFFFF"/>
                  </a:solidFill>
                </a:uFill>
                <a:latin typeface="Calibri"/>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fundamentals</a:t>
            </a:r>
            <a:endParaRPr/>
          </a:p>
        </p:txBody>
      </p:sp>
      <p:sp>
        <p:nvSpPr>
          <p:cNvPr id="15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Some fundamental principles apply to all types of software system, irrespective of the development techniques used:</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Systems should be developed using a managed and understood development process. Of course, different processes are used for different types of software.</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Dependability and performance are important for all types of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Understanding and managing the software specification and requirements (what the software should do) are important.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Where appropriate, you should reuse software that has already been developed rather than write new software.</a:t>
            </a:r>
            <a:endParaRPr/>
          </a:p>
          <a:p>
            <a:endParaRPr/>
          </a:p>
        </p:txBody>
      </p:sp>
      <p:sp>
        <p:nvSpPr>
          <p:cNvPr id="15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5" name="TextShape 4"/>
          <p:cNvSpPr txBox="1"/>
          <p:nvPr/>
        </p:nvSpPr>
        <p:spPr>
          <a:xfrm>
            <a:off x="6553080" y="6356520"/>
            <a:ext cx="2133360" cy="364680"/>
          </a:xfrm>
          <a:prstGeom prst="rect">
            <a:avLst/>
          </a:prstGeom>
          <a:noFill/>
          <a:ln>
            <a:noFill/>
          </a:ln>
        </p:spPr>
        <p:txBody>
          <a:bodyPr anchor="ctr"/>
          <a:lstStyle/>
          <a:p>
            <a:pPr algn="r">
              <a:lnSpc>
                <a:spcPct val="100000"/>
              </a:lnSpc>
            </a:pPr>
            <a:fld id="{6133C771-9166-40E2-9D6C-140CB091ACFD}" type="slidenum">
              <a:rPr lang="en-US" sz="1200" strike="noStrike" spc="-1">
                <a:solidFill>
                  <a:srgbClr val="8B8B8B"/>
                </a:solidFill>
                <a:uFill>
                  <a:solidFill>
                    <a:srgbClr val="FFFFFF"/>
                  </a:solidFill>
                </a:uFill>
                <a:latin typeface="Calibri"/>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Topics covered</a:t>
            </a:r>
            <a:endParaRPr/>
          </a:p>
        </p:txBody>
      </p:sp>
      <p:sp>
        <p:nvSpPr>
          <p:cNvPr id="90"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Professional software development</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What is meant by software engineering.</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ethics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brief introduction to ethical issues that affect software engineering.</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Case studies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introduction to three examples that are used in later chapters in the book.</a:t>
            </a:r>
            <a:endParaRPr/>
          </a:p>
        </p:txBody>
      </p:sp>
      <p:sp>
        <p:nvSpPr>
          <p:cNvPr id="91"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92" name="TextShape 4"/>
          <p:cNvSpPr txBox="1"/>
          <p:nvPr/>
        </p:nvSpPr>
        <p:spPr>
          <a:xfrm>
            <a:off x="6553080" y="6356520"/>
            <a:ext cx="2133360" cy="364680"/>
          </a:xfrm>
          <a:prstGeom prst="rect">
            <a:avLst/>
          </a:prstGeom>
          <a:noFill/>
          <a:ln>
            <a:noFill/>
          </a:ln>
        </p:spPr>
        <p:txBody>
          <a:bodyPr anchor="ctr"/>
          <a:lstStyle/>
          <a:p>
            <a:pPr algn="r">
              <a:lnSpc>
                <a:spcPct val="100000"/>
              </a:lnSpc>
            </a:pPr>
            <a:fld id="{E50F5617-3603-4F61-AE0C-779AC13788D3}" type="slidenum">
              <a:rPr lang="en-US" sz="1200" strike="noStrike" spc="-1">
                <a:solidFill>
                  <a:srgbClr val="8B8B8B"/>
                </a:solidFill>
                <a:uFill>
                  <a:solidFill>
                    <a:srgbClr val="FFFFFF"/>
                  </a:solidFill>
                </a:uFill>
                <a:latin typeface="Calibri"/>
              </a:r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and the web</a:t>
            </a:r>
            <a:endParaRPr/>
          </a:p>
        </p:txBody>
      </p:sp>
      <p:sp>
        <p:nvSpPr>
          <p:cNvPr id="15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Web is now a platform for running application and organizations are increasingly developing web-based systems rather than local systems.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 services (discussed in Chapter 19) allow application functionality to be accessed over the web.</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Cloud computing is an approach to the provision of computer services where applications run remotely on the ‘cloud’.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Users do not buy software buy pay according to use.</a:t>
            </a:r>
            <a:endParaRPr/>
          </a:p>
        </p:txBody>
      </p:sp>
      <p:sp>
        <p:nvSpPr>
          <p:cNvPr id="15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59" name="TextShape 4"/>
          <p:cNvSpPr txBox="1"/>
          <p:nvPr/>
        </p:nvSpPr>
        <p:spPr>
          <a:xfrm>
            <a:off x="6553080" y="6356520"/>
            <a:ext cx="2133360" cy="364680"/>
          </a:xfrm>
          <a:prstGeom prst="rect">
            <a:avLst/>
          </a:prstGeom>
          <a:noFill/>
          <a:ln>
            <a:noFill/>
          </a:ln>
        </p:spPr>
        <p:txBody>
          <a:bodyPr anchor="ctr"/>
          <a:lstStyle/>
          <a:p>
            <a:pPr algn="r">
              <a:lnSpc>
                <a:spcPct val="100000"/>
              </a:lnSpc>
            </a:pPr>
            <a:fld id="{838111CE-FEF7-4C96-BDB1-D5A0792515D6}" type="slidenum">
              <a:rPr lang="en-US" sz="1200" strike="noStrike" spc="-1">
                <a:solidFill>
                  <a:srgbClr val="8B8B8B"/>
                </a:solidFill>
                <a:uFill>
                  <a:solidFill>
                    <a:srgbClr val="FFFFFF"/>
                  </a:solidFill>
                </a:uFill>
                <a:latin typeface="Calibri"/>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Web software engineering</a:t>
            </a:r>
            <a:endParaRPr/>
          </a:p>
        </p:txBody>
      </p:sp>
      <p:sp>
        <p:nvSpPr>
          <p:cNvPr id="161" name="TextShape 2"/>
          <p:cNvSpPr txBox="1"/>
          <p:nvPr/>
        </p:nvSpPr>
        <p:spPr>
          <a:xfrm>
            <a:off x="256680" y="1559520"/>
            <a:ext cx="866052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reuse is the dominant approach for constructing web-based systems.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When building these systems, you think about how you can assemble them from pre-existing software components and systems.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Web-based systems should be developed and delivered incrementally.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It is now generally recognized that it is impractical to specify all the requirements for such systems in advance.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User interfaces are constrained by the capabilities of web browsers.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Technologies such as AJAX allow rich interfaces to be created within a web browser but are still difficult to use. Web forms with local scripting are more commonly used. </a:t>
            </a:r>
            <a:endParaRPr/>
          </a:p>
          <a:p>
            <a:pPr>
              <a:lnSpc>
                <a:spcPct val="100000"/>
              </a:lnSpc>
            </a:pPr>
            <a:endParaRPr/>
          </a:p>
        </p:txBody>
      </p:sp>
      <p:sp>
        <p:nvSpPr>
          <p:cNvPr id="16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63" name="TextShape 4"/>
          <p:cNvSpPr txBox="1"/>
          <p:nvPr/>
        </p:nvSpPr>
        <p:spPr>
          <a:xfrm>
            <a:off x="6553080" y="6356520"/>
            <a:ext cx="2133360" cy="364680"/>
          </a:xfrm>
          <a:prstGeom prst="rect">
            <a:avLst/>
          </a:prstGeom>
          <a:noFill/>
          <a:ln>
            <a:noFill/>
          </a:ln>
        </p:spPr>
        <p:txBody>
          <a:bodyPr anchor="ctr"/>
          <a:lstStyle/>
          <a:p>
            <a:pPr algn="r">
              <a:lnSpc>
                <a:spcPct val="100000"/>
              </a:lnSpc>
            </a:pPr>
            <a:fld id="{42883351-0802-46A5-845F-43D1F55973F3}" type="slidenum">
              <a:rPr lang="en-US" sz="1200" strike="noStrike" spc="-1">
                <a:solidFill>
                  <a:srgbClr val="8B8B8B"/>
                </a:solidFill>
                <a:uFill>
                  <a:solidFill>
                    <a:srgbClr val="FFFFFF"/>
                  </a:solidFill>
                </a:uFill>
                <a:latin typeface="Calibri"/>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Web-based software engineering</a:t>
            </a:r>
            <a:endParaRPr/>
          </a:p>
        </p:txBody>
      </p:sp>
      <p:sp>
        <p:nvSpPr>
          <p:cNvPr id="16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Web-based systems are complex distributed systems but the fundamental principles of software engineering discussed previously are as applicable to them as they are to any other types of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ideas of software engineering, discussed in the previous section, apply to web-based software in the same way that they apply to other types of software system. </a:t>
            </a:r>
            <a:endParaRPr/>
          </a:p>
        </p:txBody>
      </p:sp>
      <p:sp>
        <p:nvSpPr>
          <p:cNvPr id="16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67" name="TextShape 4"/>
          <p:cNvSpPr txBox="1"/>
          <p:nvPr/>
        </p:nvSpPr>
        <p:spPr>
          <a:xfrm>
            <a:off x="6553080" y="6356520"/>
            <a:ext cx="2133360" cy="364680"/>
          </a:xfrm>
          <a:prstGeom prst="rect">
            <a:avLst/>
          </a:prstGeom>
          <a:noFill/>
          <a:ln>
            <a:noFill/>
          </a:ln>
        </p:spPr>
        <p:txBody>
          <a:bodyPr anchor="ctr"/>
          <a:lstStyle/>
          <a:p>
            <a:pPr algn="r">
              <a:lnSpc>
                <a:spcPct val="100000"/>
              </a:lnSpc>
            </a:pPr>
            <a:fld id="{1EEC36A4-D4D6-4195-814E-BDE267F46960}" type="slidenum">
              <a:rPr lang="en-US" sz="1200" strike="noStrike" spc="-1">
                <a:solidFill>
                  <a:srgbClr val="8B8B8B"/>
                </a:solidFill>
                <a:uFill>
                  <a:solidFill>
                    <a:srgbClr val="FFFFFF"/>
                  </a:solidFill>
                </a:uFill>
                <a:latin typeface="Calibri"/>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16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an engineering discipline that is concerned with all aspects of software production.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Essential software product attributes are maintainability, dependability and security, efficiency and acceptability.</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high-level activities of specification, development, validation and evolution are part of all software processes.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notions of software engineering are universally applicable to all types of system development.  </a:t>
            </a:r>
            <a:endParaRPr/>
          </a:p>
        </p:txBody>
      </p:sp>
      <p:sp>
        <p:nvSpPr>
          <p:cNvPr id="17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71" name="TextShape 4"/>
          <p:cNvSpPr txBox="1"/>
          <p:nvPr/>
        </p:nvSpPr>
        <p:spPr>
          <a:xfrm>
            <a:off x="6553080" y="6356520"/>
            <a:ext cx="2133360" cy="364680"/>
          </a:xfrm>
          <a:prstGeom prst="rect">
            <a:avLst/>
          </a:prstGeom>
          <a:noFill/>
          <a:ln>
            <a:noFill/>
          </a:ln>
        </p:spPr>
        <p:txBody>
          <a:bodyPr anchor="ctr"/>
          <a:lstStyle/>
          <a:p>
            <a:pPr algn="r">
              <a:lnSpc>
                <a:spcPct val="100000"/>
              </a:lnSpc>
            </a:pPr>
            <a:fld id="{B67B57A2-0D2C-4312-A37B-2980B9984053}" type="slidenum">
              <a:rPr lang="en-US" sz="1200" strike="noStrike" spc="-1">
                <a:solidFill>
                  <a:srgbClr val="8B8B8B"/>
                </a:solidFill>
                <a:uFill>
                  <a:solidFill>
                    <a:srgbClr val="FFFFFF"/>
                  </a:solidFill>
                </a:uFill>
                <a:latin typeface="Calibri"/>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17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There are many different types of system and each requires appropriate software engineering tools and techniques for their development.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fundamental ideas of software engineering are applicable to all types of software system. </a:t>
            </a:r>
            <a:endParaRPr/>
          </a:p>
          <a:p>
            <a:pPr marL="343080" indent="-342720">
              <a:lnSpc>
                <a:spcPct val="100000"/>
              </a:lnSpc>
            </a:pPr>
            <a:endParaRPr/>
          </a:p>
        </p:txBody>
      </p:sp>
      <p:sp>
        <p:nvSpPr>
          <p:cNvPr id="17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75" name="TextShape 4"/>
          <p:cNvSpPr txBox="1"/>
          <p:nvPr/>
        </p:nvSpPr>
        <p:spPr>
          <a:xfrm>
            <a:off x="6553080" y="6356520"/>
            <a:ext cx="2133360" cy="364680"/>
          </a:xfrm>
          <a:prstGeom prst="rect">
            <a:avLst/>
          </a:prstGeom>
          <a:noFill/>
          <a:ln>
            <a:noFill/>
          </a:ln>
        </p:spPr>
        <p:txBody>
          <a:bodyPr anchor="ctr"/>
          <a:lstStyle/>
          <a:p>
            <a:pPr algn="r">
              <a:lnSpc>
                <a:spcPct val="100000"/>
              </a:lnSpc>
            </a:pPr>
            <a:fld id="{7F3EEBC0-6825-4031-9B4C-DECB42F14301}" type="slidenum">
              <a:rPr lang="en-US" sz="1200" strike="noStrike" spc="-1">
                <a:solidFill>
                  <a:srgbClr val="8B8B8B"/>
                </a:solidFill>
                <a:uFill>
                  <a:solidFill>
                    <a:srgbClr val="FFFFFF"/>
                  </a:solidFill>
                </a:uFill>
                <a:latin typeface="Calibri"/>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85800" y="2130480"/>
            <a:ext cx="7772040" cy="146952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Chapter 1- Introduction</a:t>
            </a:r>
            <a:endParaRPr/>
          </a:p>
        </p:txBody>
      </p:sp>
      <p:sp>
        <p:nvSpPr>
          <p:cNvPr id="177" name="TextShape 2"/>
          <p:cNvSpPr txBox="1"/>
          <p:nvPr/>
        </p:nvSpPr>
        <p:spPr>
          <a:xfrm>
            <a:off x="1371600" y="3886200"/>
            <a:ext cx="6400440" cy="1752120"/>
          </a:xfrm>
          <a:prstGeom prst="rect">
            <a:avLst/>
          </a:prstGeom>
          <a:noFill/>
          <a:ln>
            <a:noFill/>
          </a:ln>
        </p:spPr>
        <p:txBody>
          <a:bodyPr lIns="90000" tIns="45000" rIns="90000" bIns="45000"/>
          <a:lstStyle/>
          <a:p>
            <a:pPr algn="ctr">
              <a:lnSpc>
                <a:spcPct val="100000"/>
              </a:lnSpc>
            </a:pPr>
            <a:r>
              <a:rPr lang="en-US" sz="3200" strike="noStrike" spc="-1">
                <a:solidFill>
                  <a:srgbClr val="8B8B8B"/>
                </a:solidFill>
                <a:uFill>
                  <a:solidFill>
                    <a:srgbClr val="FFFFFF"/>
                  </a:solidFill>
                </a:uFill>
                <a:latin typeface="Calibri"/>
              </a:rPr>
              <a:t>Lecture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74840" y="304920"/>
            <a:ext cx="8192520" cy="91728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 ethics</a:t>
            </a:r>
            <a:endParaRPr/>
          </a:p>
        </p:txBody>
      </p:sp>
      <p:sp>
        <p:nvSpPr>
          <p:cNvPr id="17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involves wider responsibilities than simply the application of technical skills.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engineers must behave in an honest and ethically responsible way if they are to be respected as professionals.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Ethical behaviour is more than simply upholding the law but involves following a set of principles that are morally correct.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Issues of professional responsibility</a:t>
            </a:r>
            <a:endParaRPr/>
          </a:p>
        </p:txBody>
      </p:sp>
      <p:sp>
        <p:nvSpPr>
          <p:cNvPr id="18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Confidentiality </a:t>
            </a:r>
            <a:endParaRPr/>
          </a:p>
          <a:p>
            <a:pPr marL="743040" lvl="1" indent="-285480">
              <a:lnSpc>
                <a:spcPct val="9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normally respect the confidentiality of their employers or clients irrespective of whether or not a formal confidentiality agreement has been signed.</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Competence </a:t>
            </a:r>
            <a:endParaRPr/>
          </a:p>
          <a:p>
            <a:pPr marL="743040" lvl="1" indent="-285480">
              <a:lnSpc>
                <a:spcPct val="9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not misrepresent their level of competence. They should not knowingly accept work which is outwith their competence.</a:t>
            </a:r>
            <a:endParaRPr/>
          </a:p>
          <a:p>
            <a:pPr>
              <a:lnSpc>
                <a:spcPct val="90000"/>
              </a:lnSpc>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Issues of professional responsibility</a:t>
            </a:r>
            <a:endParaRPr/>
          </a:p>
        </p:txBody>
      </p:sp>
      <p:sp>
        <p:nvSpPr>
          <p:cNvPr id="18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Intellectual property rights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Engineers should be aware of local laws governing the use of intellectual property such as patents, copyright, etc. They should be careful to ensure that the intellectual property of employers and clients is protected.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Computer misuse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Software engineers should not use their technical skills to misuse other people’s computers. Computer misuse ranges from relatively trivial (game playing on an employer’s machine, say) to extremely serious (dissemination of viruses).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ACM/IEEE Code of Ethics</a:t>
            </a:r>
            <a:endParaRPr/>
          </a:p>
        </p:txBody>
      </p:sp>
      <p:sp>
        <p:nvSpPr>
          <p:cNvPr id="18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professional societies in the US have cooperated to produce a code of ethical practice.</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Members of these organisations sign up to the code of practice when they join.</a:t>
            </a:r>
            <a:endParaRPr/>
          </a:p>
          <a:p>
            <a:pPr marL="343080" indent="-342720">
              <a:lnSpc>
                <a:spcPct val="9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Code contains eight Principles related to the behaviour of and decisions made by professional software engineers, including practitioners, educators, managers, supervisors and policy makers, as well as trainees and students of the profession.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274680"/>
            <a:ext cx="7292880" cy="1142640"/>
          </a:xfrm>
          <a:prstGeom prst="rect">
            <a:avLst/>
          </a:prstGeom>
          <a:noFill/>
          <a:ln>
            <a:noFill/>
          </a:ln>
        </p:spPr>
        <p:txBody>
          <a:bodyPr lIns="0" tIns="0" rIns="0" bIns="0" anchor="ctr"/>
          <a:lstStyle/>
          <a:p>
            <a:endParaRPr/>
          </a:p>
        </p:txBody>
      </p:sp>
      <p:pic>
        <p:nvPicPr>
          <p:cNvPr id="94" name="Picture 93"/>
          <p:cNvPicPr/>
          <p:nvPr/>
        </p:nvPicPr>
        <p:blipFill>
          <a:blip r:embed="rId2"/>
          <a:stretch/>
        </p:blipFill>
        <p:spPr>
          <a:xfrm>
            <a:off x="-12960" y="0"/>
            <a:ext cx="6276960" cy="3383280"/>
          </a:xfrm>
          <a:prstGeom prst="rect">
            <a:avLst/>
          </a:prstGeom>
          <a:ln>
            <a:noFill/>
          </a:ln>
        </p:spPr>
      </p:pic>
      <p:pic>
        <p:nvPicPr>
          <p:cNvPr id="95" name="Picture 94"/>
          <p:cNvPicPr/>
          <p:nvPr/>
        </p:nvPicPr>
        <p:blipFill>
          <a:blip r:embed="rId3"/>
          <a:stretch/>
        </p:blipFill>
        <p:spPr>
          <a:xfrm>
            <a:off x="2469240" y="2651760"/>
            <a:ext cx="6634440" cy="4206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Rationale for the code of ethics</a:t>
            </a:r>
            <a:endParaRPr/>
          </a:p>
        </p:txBody>
      </p:sp>
      <p:sp>
        <p:nvSpPr>
          <p:cNvPr id="187" name="TextShape 2"/>
          <p:cNvSpPr txBox="1"/>
          <p:nvPr/>
        </p:nvSpPr>
        <p:spPr>
          <a:xfrm>
            <a:off x="457200" y="1600200"/>
            <a:ext cx="8229240" cy="4525560"/>
          </a:xfrm>
          <a:prstGeom prst="rect">
            <a:avLst/>
          </a:prstGeom>
          <a:noFill/>
          <a:ln>
            <a:noFill/>
          </a:ln>
        </p:spPr>
        <p:txBody>
          <a:bodyPr lIns="90000" tIns="45000" rIns="90000" bIns="45000"/>
          <a:lstStyle/>
          <a:p>
            <a:pPr marL="743040" lvl="1" indent="-285480">
              <a:lnSpc>
                <a:spcPct val="100000"/>
              </a:lnSpc>
              <a:buClr>
                <a:srgbClr val="46424D"/>
              </a:buClr>
              <a:buFont typeface="Wingdings" charset="2"/>
              <a:buChar char=""/>
            </a:pPr>
            <a:r>
              <a:rPr lang="en-US" sz="2000" i="1" strike="noStrike" spc="-1">
                <a:solidFill>
                  <a:srgbClr val="46424D"/>
                </a:solidFill>
                <a:uFill>
                  <a:solidFill>
                    <a:srgbClr val="FFFFFF"/>
                  </a:solidFill>
                </a:uFill>
                <a:latin typeface="Arial"/>
                <a:ea typeface="ＭＳ Ｐゴシック"/>
              </a:rPr>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endParaRPr/>
          </a:p>
          <a:p>
            <a:pPr marL="743040" lvl="1" indent="-285480">
              <a:lnSpc>
                <a:spcPct val="100000"/>
              </a:lnSpc>
              <a:buClr>
                <a:srgbClr val="46424D"/>
              </a:buClr>
              <a:buFont typeface="Wingdings" charset="2"/>
              <a:buChar char=""/>
            </a:pPr>
            <a:r>
              <a:rPr lang="en-US" sz="2000" i="1" strike="noStrike" spc="-1">
                <a:solidFill>
                  <a:srgbClr val="46424D"/>
                </a:solidFill>
                <a:uFill>
                  <a:solidFill>
                    <a:srgbClr val="FFFFFF"/>
                  </a:solidFill>
                </a:uFill>
                <a:latin typeface="Arial"/>
                <a:ea typeface="ＭＳ Ｐゴシック"/>
              </a:rPr>
              <a:t>Because of their roles in developing software systems, software engineers have significant</a:t>
            </a:r>
            <a:r>
              <a:rPr lang="en-US" sz="2000" strike="noStrike" spc="-1">
                <a:solidFill>
                  <a:srgbClr val="46424D"/>
                </a:solidFill>
                <a:uFill>
                  <a:solidFill>
                    <a:srgbClr val="FFFFFF"/>
                  </a:solidFill>
                </a:uFill>
                <a:latin typeface="Arial"/>
                <a:ea typeface="ＭＳ Ｐゴシック"/>
              </a:rPr>
              <a:t> </a:t>
            </a:r>
            <a:r>
              <a:rPr lang="en-US" sz="2000" i="1" strike="noStrike" spc="-1">
                <a:solidFill>
                  <a:srgbClr val="46424D"/>
                </a:solidFill>
                <a:uFill>
                  <a:solidFill>
                    <a:srgbClr val="FFFFFF"/>
                  </a:solidFill>
                </a:uFill>
                <a:latin typeface="Arial"/>
                <a:ea typeface="ＭＳ Ｐゴシック"/>
              </a:rPr>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a:p>
        </p:txBody>
      </p:sp>
      <p:sp>
        <p:nvSpPr>
          <p:cNvPr id="18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89" name="TextShape 4"/>
          <p:cNvSpPr txBox="1"/>
          <p:nvPr/>
        </p:nvSpPr>
        <p:spPr>
          <a:xfrm>
            <a:off x="6553080" y="6356520"/>
            <a:ext cx="2133360" cy="364680"/>
          </a:xfrm>
          <a:prstGeom prst="rect">
            <a:avLst/>
          </a:prstGeom>
          <a:noFill/>
          <a:ln>
            <a:noFill/>
          </a:ln>
        </p:spPr>
        <p:txBody>
          <a:bodyPr anchor="ctr"/>
          <a:lstStyle/>
          <a:p>
            <a:pPr algn="r">
              <a:lnSpc>
                <a:spcPct val="100000"/>
              </a:lnSpc>
            </a:pPr>
            <a:fld id="{F5628752-78D9-4F4B-94DE-A919327C524F}" type="slidenum">
              <a:rPr lang="en-US" sz="1200" strike="noStrike" spc="-1">
                <a:solidFill>
                  <a:srgbClr val="8B8B8B"/>
                </a:solidFill>
                <a:uFill>
                  <a:solidFill>
                    <a:srgbClr val="FFFFFF"/>
                  </a:solidFill>
                </a:uFill>
                <a:latin typeface="Calibri"/>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57200" y="331920"/>
            <a:ext cx="6873480" cy="836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ACM/IEEE Code of Ethics </a:t>
            </a:r>
            <a:endParaRPr/>
          </a:p>
        </p:txBody>
      </p:sp>
      <p:sp>
        <p:nvSpPr>
          <p:cNvPr id="191"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92" name="TextShape 3"/>
          <p:cNvSpPr txBox="1"/>
          <p:nvPr/>
        </p:nvSpPr>
        <p:spPr>
          <a:xfrm>
            <a:off x="6553080" y="6356520"/>
            <a:ext cx="2133360" cy="364680"/>
          </a:xfrm>
          <a:prstGeom prst="rect">
            <a:avLst/>
          </a:prstGeom>
          <a:noFill/>
          <a:ln>
            <a:noFill/>
          </a:ln>
        </p:spPr>
        <p:txBody>
          <a:bodyPr anchor="ctr"/>
          <a:lstStyle/>
          <a:p>
            <a:pPr algn="r">
              <a:lnSpc>
                <a:spcPct val="100000"/>
              </a:lnSpc>
            </a:pPr>
            <a:fld id="{17C95689-77E1-4F27-A88C-79CD33F4BD63}" type="slidenum">
              <a:rPr lang="en-US" sz="1200" strike="noStrike" spc="-1">
                <a:solidFill>
                  <a:srgbClr val="8B8B8B"/>
                </a:solidFill>
                <a:uFill>
                  <a:solidFill>
                    <a:srgbClr val="FFFFFF"/>
                  </a:solidFill>
                </a:uFill>
                <a:latin typeface="Calibri"/>
              </a:rPr>
              <a:t>31</a:t>
            </a:fld>
            <a:endParaRPr/>
          </a:p>
        </p:txBody>
      </p:sp>
      <p:sp>
        <p:nvSpPr>
          <p:cNvPr id="193" name="CustomShape 4"/>
          <p:cNvSpPr/>
          <p:nvPr/>
        </p:nvSpPr>
        <p:spPr>
          <a:xfrm>
            <a:off x="457200" y="1616040"/>
            <a:ext cx="8461080" cy="4182120"/>
          </a:xfrm>
          <a:prstGeom prst="rect">
            <a:avLst/>
          </a:prstGeom>
          <a:solidFill>
            <a:srgbClr val="FFFF00">
              <a:alpha val="34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strike="noStrike" spc="-1">
                <a:solidFill>
                  <a:srgbClr val="000000"/>
                </a:solidFill>
                <a:uFill>
                  <a:solidFill>
                    <a:srgbClr val="FFFFFF"/>
                  </a:solidFill>
                </a:uFill>
                <a:latin typeface="Arial"/>
                <a:ea typeface="ＭＳ Ｐゴシック"/>
              </a:rPr>
              <a:t>Software Engineering Code of Ethics and Professional Practice</a:t>
            </a:r>
            <a:endParaRPr/>
          </a:p>
          <a:p>
            <a:pPr>
              <a:lnSpc>
                <a:spcPct val="100000"/>
              </a:lnSpc>
            </a:pPr>
            <a:endParaRPr/>
          </a:p>
          <a:p>
            <a:pPr>
              <a:lnSpc>
                <a:spcPct val="100000"/>
              </a:lnSpc>
            </a:pPr>
            <a:r>
              <a:rPr lang="en-US" sz="1600" strike="noStrike" spc="-1">
                <a:solidFill>
                  <a:srgbClr val="000000"/>
                </a:solidFill>
                <a:uFill>
                  <a:solidFill>
                    <a:srgbClr val="FFFFFF"/>
                  </a:solidFill>
                </a:uFill>
                <a:latin typeface="Arial"/>
                <a:ea typeface="ＭＳ Ｐゴシック"/>
              </a:rPr>
              <a:t>ACM/IEEE-CS Joint Task Force on Software Engineering Ethics and Professional Practices</a:t>
            </a:r>
            <a:endParaRPr/>
          </a:p>
          <a:p>
            <a:pPr>
              <a:lnSpc>
                <a:spcPct val="100000"/>
              </a:lnSpc>
            </a:pPr>
            <a:r>
              <a:rPr lang="en-US" sz="1600" b="1" strike="noStrike" spc="-1">
                <a:solidFill>
                  <a:srgbClr val="000000"/>
                </a:solidFill>
                <a:uFill>
                  <a:solidFill>
                    <a:srgbClr val="FFFFFF"/>
                  </a:solidFill>
                </a:uFill>
                <a:latin typeface="Arial"/>
                <a:ea typeface="ＭＳ Ｐゴシック"/>
              </a:rPr>
              <a:t> </a:t>
            </a:r>
            <a:endParaRPr/>
          </a:p>
          <a:p>
            <a:pPr>
              <a:lnSpc>
                <a:spcPct val="100000"/>
              </a:lnSpc>
            </a:pPr>
            <a:r>
              <a:rPr lang="en-US" sz="1600" b="1" strike="noStrike" spc="-1">
                <a:solidFill>
                  <a:srgbClr val="000000"/>
                </a:solidFill>
                <a:uFill>
                  <a:solidFill>
                    <a:srgbClr val="FFFFFF"/>
                  </a:solidFill>
                </a:uFill>
                <a:latin typeface="Arial"/>
                <a:ea typeface="ＭＳ Ｐゴシック"/>
              </a:rPr>
              <a:t>PREAMBLE</a:t>
            </a:r>
            <a:endParaRPr/>
          </a:p>
          <a:p>
            <a:pPr>
              <a:lnSpc>
                <a:spcPct val="100000"/>
              </a:lnSpc>
            </a:pPr>
            <a:r>
              <a:rPr lang="en-US" sz="1600" strike="noStrike" spc="-1">
                <a:solidFill>
                  <a:srgbClr val="000000"/>
                </a:solidFill>
                <a:uFill>
                  <a:solidFill>
                    <a:srgbClr val="FFFFFF"/>
                  </a:solidFill>
                </a:uFill>
                <a:latin typeface="Arial"/>
                <a:ea typeface="ＭＳ Ｐゴシック"/>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a:p>
          <a:p>
            <a:pPr>
              <a:lnSpc>
                <a:spcPct val="100000"/>
              </a:lnSpc>
            </a:pPr>
            <a:r>
              <a:rPr lang="en-US" sz="1600" strike="noStrike" spc="-1">
                <a:solidFill>
                  <a:srgbClr val="000000"/>
                </a:solidFill>
                <a:uFill>
                  <a:solidFill>
                    <a:srgbClr val="FFFFFF"/>
                  </a:solidFill>
                </a:uFill>
                <a:latin typeface="Arial"/>
                <a:ea typeface="ＭＳ Ｐゴシック"/>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a:p>
          <a:p>
            <a:pPr>
              <a:lnSpc>
                <a:spcPct val="100000"/>
              </a:lnSpc>
            </a:pPr>
            <a:r>
              <a:rPr lang="en-US" sz="1200" strike="noStrike" spc="-1">
                <a:solidFill>
                  <a:srgbClr val="000000"/>
                </a:solidFill>
                <a:uFill>
                  <a:solidFill>
                    <a:srgbClr val="FFFFFF"/>
                  </a:solidFill>
                </a:uFill>
                <a:latin typeface="Arial"/>
                <a:ea typeface="ＭＳ Ｐゴシック"/>
              </a:rPr>
              <a:t> </a:t>
            </a:r>
            <a:endParaRPr/>
          </a:p>
          <a:p>
            <a:pPr>
              <a:lnSpc>
                <a:spcPct val="100000"/>
              </a:lnSpc>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Shape 1"/>
          <p:cNvSpPr txBox="1"/>
          <p:nvPr/>
        </p:nvSpPr>
        <p:spPr>
          <a:xfrm>
            <a:off x="457200" y="331920"/>
            <a:ext cx="6873480" cy="836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Ethical principles</a:t>
            </a:r>
            <a:endParaRPr/>
          </a:p>
        </p:txBody>
      </p:sp>
      <p:sp>
        <p:nvSpPr>
          <p:cNvPr id="195"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96" name="TextShape 3"/>
          <p:cNvSpPr txBox="1"/>
          <p:nvPr/>
        </p:nvSpPr>
        <p:spPr>
          <a:xfrm>
            <a:off x="6553080" y="6356520"/>
            <a:ext cx="2133360" cy="364680"/>
          </a:xfrm>
          <a:prstGeom prst="rect">
            <a:avLst/>
          </a:prstGeom>
          <a:noFill/>
          <a:ln>
            <a:noFill/>
          </a:ln>
        </p:spPr>
        <p:txBody>
          <a:bodyPr anchor="ctr"/>
          <a:lstStyle/>
          <a:p>
            <a:pPr algn="r">
              <a:lnSpc>
                <a:spcPct val="100000"/>
              </a:lnSpc>
            </a:pPr>
            <a:fld id="{4988CF69-AA76-4113-96E1-E3A081E2F50B}" type="slidenum">
              <a:rPr lang="en-US" sz="1200" strike="noStrike" spc="-1">
                <a:solidFill>
                  <a:srgbClr val="8B8B8B"/>
                </a:solidFill>
                <a:uFill>
                  <a:solidFill>
                    <a:srgbClr val="FFFFFF"/>
                  </a:solidFill>
                </a:uFill>
                <a:latin typeface="Calibri"/>
              </a:rPr>
              <a:t>32</a:t>
            </a:fld>
            <a:endParaRPr/>
          </a:p>
        </p:txBody>
      </p:sp>
      <p:sp>
        <p:nvSpPr>
          <p:cNvPr id="197" name="CustomShape 4"/>
          <p:cNvSpPr/>
          <p:nvPr/>
        </p:nvSpPr>
        <p:spPr>
          <a:xfrm>
            <a:off x="457200" y="1616040"/>
            <a:ext cx="8461080" cy="4716360"/>
          </a:xfrm>
          <a:prstGeom prst="rect">
            <a:avLst/>
          </a:prstGeom>
          <a:solidFill>
            <a:srgbClr val="FFFF00">
              <a:alpha val="34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strike="noStrike" spc="-1">
                <a:solidFill>
                  <a:srgbClr val="000000"/>
                </a:solidFill>
                <a:uFill>
                  <a:solidFill>
                    <a:srgbClr val="FFFFFF"/>
                  </a:solidFill>
                </a:uFill>
                <a:latin typeface="Arial"/>
                <a:ea typeface="ＭＳ Ｐゴシック"/>
              </a:rPr>
              <a:t> </a:t>
            </a:r>
            <a:endParaRPr/>
          </a:p>
          <a:p>
            <a:pPr>
              <a:lnSpc>
                <a:spcPct val="100000"/>
              </a:lnSpc>
            </a:pPr>
            <a:r>
              <a:rPr lang="en-US" sz="1600" strike="noStrike" spc="-1">
                <a:solidFill>
                  <a:srgbClr val="000000"/>
                </a:solidFill>
                <a:uFill>
                  <a:solidFill>
                    <a:srgbClr val="FFFFFF"/>
                  </a:solidFill>
                </a:uFill>
                <a:latin typeface="Arial"/>
                <a:ea typeface="ＭＳ Ｐゴシック"/>
              </a:rPr>
              <a:t>1. PUBLIC - Software engineers shall act consistently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2. CLIENT AND EMPLOYER - Software engineers shall act in a manner that is in the best interests of their client and employer consistent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3. PRODUCT - Software engineers shall ensure that their products and related modifications meet the highest professional standards possible.</a:t>
            </a:r>
            <a:endParaRPr/>
          </a:p>
          <a:p>
            <a:pPr>
              <a:lnSpc>
                <a:spcPct val="100000"/>
              </a:lnSpc>
            </a:pPr>
            <a:r>
              <a:rPr lang="en-US" sz="1600" strike="noStrike" spc="-1">
                <a:solidFill>
                  <a:srgbClr val="000000"/>
                </a:solidFill>
                <a:uFill>
                  <a:solidFill>
                    <a:srgbClr val="FFFFFF"/>
                  </a:solidFill>
                </a:uFill>
                <a:latin typeface="Arial"/>
                <a:ea typeface="ＭＳ Ｐゴシック"/>
              </a:rPr>
              <a:t>4. JUDGMENT - Software engineers shall maintain integrity and independence in their professional judgment.</a:t>
            </a:r>
            <a:endParaRPr/>
          </a:p>
          <a:p>
            <a:pPr>
              <a:lnSpc>
                <a:spcPct val="100000"/>
              </a:lnSpc>
            </a:pPr>
            <a:r>
              <a:rPr lang="en-US" sz="1600" strike="noStrike" spc="-1">
                <a:solidFill>
                  <a:srgbClr val="000000"/>
                </a:solidFill>
                <a:uFill>
                  <a:solidFill>
                    <a:srgbClr val="FFFFFF"/>
                  </a:solidFill>
                </a:uFill>
                <a:latin typeface="Arial"/>
                <a:ea typeface="ＭＳ Ｐゴシック"/>
              </a:rPr>
              <a:t>5. MANAGEMENT - Software engineering managers and leaders shall subscribe to and promote an ethical approach to the management of software development and maintenance.</a:t>
            </a:r>
            <a:endParaRPr/>
          </a:p>
          <a:p>
            <a:pPr>
              <a:lnSpc>
                <a:spcPct val="100000"/>
              </a:lnSpc>
            </a:pPr>
            <a:r>
              <a:rPr lang="en-US" sz="1600" strike="noStrike" spc="-1">
                <a:solidFill>
                  <a:srgbClr val="000000"/>
                </a:solidFill>
                <a:uFill>
                  <a:solidFill>
                    <a:srgbClr val="FFFFFF"/>
                  </a:solidFill>
                </a:uFill>
                <a:latin typeface="Arial"/>
                <a:ea typeface="ＭＳ Ｐゴシック"/>
              </a:rPr>
              <a:t>6. PROFESSION - Software engineers shall advance the integrity and reputation of the profession consistent with the public interest.</a:t>
            </a:r>
            <a:endParaRPr/>
          </a:p>
          <a:p>
            <a:pPr>
              <a:lnSpc>
                <a:spcPct val="100000"/>
              </a:lnSpc>
            </a:pPr>
            <a:r>
              <a:rPr lang="en-US" sz="1600" strike="noStrike" spc="-1">
                <a:solidFill>
                  <a:srgbClr val="000000"/>
                </a:solidFill>
                <a:uFill>
                  <a:solidFill>
                    <a:srgbClr val="FFFFFF"/>
                  </a:solidFill>
                </a:uFill>
                <a:latin typeface="Arial"/>
                <a:ea typeface="ＭＳ Ｐゴシック"/>
              </a:rPr>
              <a:t>7. COLLEAGUES - Software engineers shall be fair to and supportive of their colleagues.</a:t>
            </a:r>
            <a:endParaRPr/>
          </a:p>
          <a:p>
            <a:pPr>
              <a:lnSpc>
                <a:spcPct val="100000"/>
              </a:lnSpc>
            </a:pPr>
            <a:r>
              <a:rPr lang="en-US" sz="1600" strike="noStrike" spc="-1">
                <a:solidFill>
                  <a:srgbClr val="000000"/>
                </a:solidFill>
                <a:uFill>
                  <a:solidFill>
                    <a:srgbClr val="FFFFFF"/>
                  </a:solidFill>
                </a:uFill>
                <a:latin typeface="Arial"/>
                <a:ea typeface="ＭＳ Ｐゴシック"/>
              </a:rPr>
              <a:t>8. SELF - Software engineers shall participate in lifelong learning regarding the practice of their profession and shall promote an ethical approach to the practice of the profession.</a:t>
            </a:r>
            <a:endParaRPr/>
          </a:p>
          <a:p>
            <a:pPr>
              <a:lnSpc>
                <a:spcPct val="100000"/>
              </a:lnSpc>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Ethical dilemmas</a:t>
            </a:r>
            <a:endParaRPr/>
          </a:p>
        </p:txBody>
      </p:sp>
      <p:sp>
        <p:nvSpPr>
          <p:cNvPr id="19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Disagreement in principle with the policies of senior management.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Your employer acts in an unethical way and releases a safety-critical system without finishing the testing of the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Participation in the development of military weapons systems or nuclear systems.</a:t>
            </a:r>
            <a:endParaRPr/>
          </a:p>
          <a:p>
            <a:pPr>
              <a:lnSpc>
                <a:spcPct val="100000"/>
              </a:lnSpc>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Case studies</a:t>
            </a:r>
            <a:endParaRPr/>
          </a:p>
        </p:txBody>
      </p:sp>
      <p:sp>
        <p:nvSpPr>
          <p:cNvPr id="20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personal insulin pump</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embedded system in an insulin pump used by diabetics to maintain blood glucose control.</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mental health case patient management system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system used to maintain records of people receiving care for mental health problems.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wilderness weather station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data collection system that collects data about weather conditions in remote areas.</a:t>
            </a:r>
            <a:endParaRPr/>
          </a:p>
        </p:txBody>
      </p:sp>
      <p:sp>
        <p:nvSpPr>
          <p:cNvPr id="20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03" name="TextShape 4"/>
          <p:cNvSpPr txBox="1"/>
          <p:nvPr/>
        </p:nvSpPr>
        <p:spPr>
          <a:xfrm>
            <a:off x="6553080" y="6356520"/>
            <a:ext cx="2133360" cy="364680"/>
          </a:xfrm>
          <a:prstGeom prst="rect">
            <a:avLst/>
          </a:prstGeom>
          <a:noFill/>
          <a:ln>
            <a:noFill/>
          </a:ln>
        </p:spPr>
        <p:txBody>
          <a:bodyPr anchor="ctr"/>
          <a:lstStyle/>
          <a:p>
            <a:pPr algn="r">
              <a:lnSpc>
                <a:spcPct val="100000"/>
              </a:lnSpc>
            </a:pPr>
            <a:fld id="{4ED157FB-810D-42F3-821D-27874565413D}" type="slidenum">
              <a:rPr lang="en-US" sz="1200" strike="noStrike" spc="-1">
                <a:solidFill>
                  <a:srgbClr val="8B8B8B"/>
                </a:solidFill>
                <a:uFill>
                  <a:solidFill>
                    <a:srgbClr val="FFFFFF"/>
                  </a:solidFill>
                </a:uFill>
                <a:latin typeface="Calibri"/>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Insulin pump control system</a:t>
            </a:r>
            <a:endParaRPr/>
          </a:p>
        </p:txBody>
      </p:sp>
      <p:sp>
        <p:nvSpPr>
          <p:cNvPr id="20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Collects data from a blood sugar sensor and calculates the amount of insulin required to be injected.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Calculation based on the rate of change of blood sugar levels.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Sends signals to a micro-pump to deliver the correct dose of insulin.</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Safety-critical system as low blood sugars can lead to brain malfunctioning, coma and death; high-blood sugar levels have long-term consequences such as eye and kidney damage.</a:t>
            </a:r>
            <a:endParaRPr/>
          </a:p>
        </p:txBody>
      </p:sp>
      <p:sp>
        <p:nvSpPr>
          <p:cNvPr id="20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07" name="TextShape 4"/>
          <p:cNvSpPr txBox="1"/>
          <p:nvPr/>
        </p:nvSpPr>
        <p:spPr>
          <a:xfrm>
            <a:off x="6553080" y="6356520"/>
            <a:ext cx="2133360" cy="364680"/>
          </a:xfrm>
          <a:prstGeom prst="rect">
            <a:avLst/>
          </a:prstGeom>
          <a:noFill/>
          <a:ln>
            <a:noFill/>
          </a:ln>
        </p:spPr>
        <p:txBody>
          <a:bodyPr anchor="ctr"/>
          <a:lstStyle/>
          <a:p>
            <a:pPr algn="r">
              <a:lnSpc>
                <a:spcPct val="100000"/>
              </a:lnSpc>
            </a:pPr>
            <a:fld id="{7A323516-FDA3-429A-8063-0DFADF59C437}" type="slidenum">
              <a:rPr lang="en-US" sz="1200" strike="noStrike" spc="-1">
                <a:solidFill>
                  <a:srgbClr val="8B8B8B"/>
                </a:solidFill>
                <a:uFill>
                  <a:solidFill>
                    <a:srgbClr val="FFFFFF"/>
                  </a:solidFill>
                </a:uFill>
                <a:latin typeface="Calibri"/>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Insulin pump hardware architecture</a:t>
            </a:r>
            <a:endParaRPr/>
          </a:p>
        </p:txBody>
      </p:sp>
      <p:sp>
        <p:nvSpPr>
          <p:cNvPr id="20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0" name="TextShape 3"/>
          <p:cNvSpPr txBox="1"/>
          <p:nvPr/>
        </p:nvSpPr>
        <p:spPr>
          <a:xfrm>
            <a:off x="6553080" y="6356520"/>
            <a:ext cx="2133360" cy="364680"/>
          </a:xfrm>
          <a:prstGeom prst="rect">
            <a:avLst/>
          </a:prstGeom>
          <a:noFill/>
          <a:ln>
            <a:noFill/>
          </a:ln>
        </p:spPr>
        <p:txBody>
          <a:bodyPr anchor="ctr"/>
          <a:lstStyle/>
          <a:p>
            <a:pPr algn="r">
              <a:lnSpc>
                <a:spcPct val="100000"/>
              </a:lnSpc>
            </a:pPr>
            <a:fld id="{5CE6C106-0D3F-4C24-BD12-B3FDA2E0AFE3}" type="slidenum">
              <a:rPr lang="en-US" sz="1200" strike="noStrike" spc="-1">
                <a:solidFill>
                  <a:srgbClr val="8B8B8B"/>
                </a:solidFill>
                <a:uFill>
                  <a:solidFill>
                    <a:srgbClr val="FFFFFF"/>
                  </a:solidFill>
                </a:uFill>
                <a:latin typeface="Calibri"/>
              </a:rPr>
              <a:t>36</a:t>
            </a:fld>
            <a:endParaRPr/>
          </a:p>
        </p:txBody>
      </p:sp>
      <p:pic>
        <p:nvPicPr>
          <p:cNvPr id="211" name="Picture 3"/>
          <p:cNvPicPr/>
          <p:nvPr/>
        </p:nvPicPr>
        <p:blipFill>
          <a:blip r:embed="rId2"/>
          <a:stretch/>
        </p:blipFill>
        <p:spPr>
          <a:xfrm>
            <a:off x="1911600" y="2068200"/>
            <a:ext cx="5344920" cy="340128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Activity model of the insulin pump</a:t>
            </a:r>
            <a:endParaRPr/>
          </a:p>
        </p:txBody>
      </p:sp>
      <p:sp>
        <p:nvSpPr>
          <p:cNvPr id="213"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4" name="TextShape 3"/>
          <p:cNvSpPr txBox="1"/>
          <p:nvPr/>
        </p:nvSpPr>
        <p:spPr>
          <a:xfrm>
            <a:off x="6553080" y="6356520"/>
            <a:ext cx="2133360" cy="364680"/>
          </a:xfrm>
          <a:prstGeom prst="rect">
            <a:avLst/>
          </a:prstGeom>
          <a:noFill/>
          <a:ln>
            <a:noFill/>
          </a:ln>
        </p:spPr>
        <p:txBody>
          <a:bodyPr anchor="ctr"/>
          <a:lstStyle/>
          <a:p>
            <a:pPr algn="r">
              <a:lnSpc>
                <a:spcPct val="100000"/>
              </a:lnSpc>
            </a:pPr>
            <a:fld id="{A66BFDDD-E977-4E45-AE75-809E62BB35D7}" type="slidenum">
              <a:rPr lang="en-US" sz="1200" strike="noStrike" spc="-1">
                <a:solidFill>
                  <a:srgbClr val="8B8B8B"/>
                </a:solidFill>
                <a:uFill>
                  <a:solidFill>
                    <a:srgbClr val="FFFFFF"/>
                  </a:solidFill>
                </a:uFill>
                <a:latin typeface="Calibri"/>
              </a:rPr>
              <a:t>37</a:t>
            </a:fld>
            <a:endParaRPr/>
          </a:p>
        </p:txBody>
      </p:sp>
      <p:pic>
        <p:nvPicPr>
          <p:cNvPr id="215" name="Picture 3"/>
          <p:cNvPicPr/>
          <p:nvPr/>
        </p:nvPicPr>
        <p:blipFill>
          <a:blip r:embed="rId2"/>
          <a:stretch/>
        </p:blipFill>
        <p:spPr>
          <a:xfrm>
            <a:off x="1522080" y="2498040"/>
            <a:ext cx="6537600" cy="2238480"/>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Essential high-level requirements</a:t>
            </a:r>
            <a:endParaRPr/>
          </a:p>
        </p:txBody>
      </p:sp>
      <p:sp>
        <p:nvSpPr>
          <p:cNvPr id="21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shall be available to deliver insulin when required.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shall perform reliably and deliver the correct amount of insulin to counteract the current level of blood sugar.</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system must therefore be designed and implemented to ensure that the system always meets these requirements. </a:t>
            </a:r>
            <a:endParaRPr/>
          </a:p>
        </p:txBody>
      </p:sp>
      <p:sp>
        <p:nvSpPr>
          <p:cNvPr id="21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19" name="TextShape 4"/>
          <p:cNvSpPr txBox="1"/>
          <p:nvPr/>
        </p:nvSpPr>
        <p:spPr>
          <a:xfrm>
            <a:off x="6553080" y="6356520"/>
            <a:ext cx="2133360" cy="364680"/>
          </a:xfrm>
          <a:prstGeom prst="rect">
            <a:avLst/>
          </a:prstGeom>
          <a:noFill/>
          <a:ln>
            <a:noFill/>
          </a:ln>
        </p:spPr>
        <p:txBody>
          <a:bodyPr anchor="ctr"/>
          <a:lstStyle/>
          <a:p>
            <a:pPr algn="r">
              <a:lnSpc>
                <a:spcPct val="100000"/>
              </a:lnSpc>
            </a:pPr>
            <a:fld id="{7751F643-9565-4413-AD03-ACFD839A9179}" type="slidenum">
              <a:rPr lang="en-US" sz="1200" strike="noStrike" spc="-1">
                <a:solidFill>
                  <a:srgbClr val="8B8B8B"/>
                </a:solidFill>
                <a:uFill>
                  <a:solidFill>
                    <a:srgbClr val="FFFFFF"/>
                  </a:solidFill>
                </a:uFill>
                <a:latin typeface="Calibri"/>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 patient information system for mental health care</a:t>
            </a:r>
            <a:endParaRPr/>
          </a:p>
        </p:txBody>
      </p:sp>
      <p:sp>
        <p:nvSpPr>
          <p:cNvPr id="22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 patient information system to support mental health care is a medical information system that maintains information about patients suffering from mental health problems and the treatments that they have received.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Most mental health patients do not require dedicated hospital treatment but need to attend specialist clinics regularly where they can meet a doctor who has detailed knowledge of their problems.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make it easier for patients to attend, these clinics are not just run in hospitals. They may also be held in local medical practices or community centres. </a:t>
            </a:r>
            <a:endParaRPr/>
          </a:p>
        </p:txBody>
      </p:sp>
      <p:sp>
        <p:nvSpPr>
          <p:cNvPr id="22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23" name="TextShape 4"/>
          <p:cNvSpPr txBox="1"/>
          <p:nvPr/>
        </p:nvSpPr>
        <p:spPr>
          <a:xfrm>
            <a:off x="6553080" y="6356520"/>
            <a:ext cx="2133360" cy="364680"/>
          </a:xfrm>
          <a:prstGeom prst="rect">
            <a:avLst/>
          </a:prstGeom>
          <a:noFill/>
          <a:ln>
            <a:noFill/>
          </a:ln>
        </p:spPr>
        <p:txBody>
          <a:bodyPr anchor="ctr"/>
          <a:lstStyle/>
          <a:p>
            <a:pPr algn="r">
              <a:lnSpc>
                <a:spcPct val="100000"/>
              </a:lnSpc>
            </a:pPr>
            <a:fld id="{2FEF810E-C141-408E-98F8-2276DBBF979E}" type="slidenum">
              <a:rPr lang="en-US" sz="1200" strike="noStrike" spc="-1">
                <a:solidFill>
                  <a:srgbClr val="8B8B8B"/>
                </a:solidFill>
                <a:uFill>
                  <a:solidFill>
                    <a:srgbClr val="FFFFFF"/>
                  </a:solidFill>
                </a:uFill>
                <a:latin typeface="Calibri"/>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engineering</a:t>
            </a:r>
            <a:endParaRPr/>
          </a:p>
        </p:txBody>
      </p:sp>
      <p:sp>
        <p:nvSpPr>
          <p:cNvPr id="9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economies of ALL developed nations are 
dependent on software.</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More and more systems are software controlled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concerned with theories, methods and tools for professional software development.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Expenditure on software represents a 
significant fraction of GNP in all developed countries.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a:t>
            </a:r>
            <a:endParaRPr/>
          </a:p>
        </p:txBody>
      </p:sp>
      <p:sp>
        <p:nvSpPr>
          <p:cNvPr id="22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MHC-PMS (Mental Health Care-Patient Management System) is an information system that is intended for use in clinics.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It makes use of a centralized database of patient information but has also been designed to run on a PC, so that it may be accessed and used from sites that do not have secure network connectivity.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When the local systems have secure network access, they use patient information in the database but they can download and use local copies of patient records when they are disconnected. </a:t>
            </a:r>
            <a:endParaRPr/>
          </a:p>
        </p:txBody>
      </p:sp>
      <p:sp>
        <p:nvSpPr>
          <p:cNvPr id="22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27" name="TextShape 4"/>
          <p:cNvSpPr txBox="1"/>
          <p:nvPr/>
        </p:nvSpPr>
        <p:spPr>
          <a:xfrm>
            <a:off x="6553080" y="6356520"/>
            <a:ext cx="2133360" cy="364680"/>
          </a:xfrm>
          <a:prstGeom prst="rect">
            <a:avLst/>
          </a:prstGeom>
          <a:noFill/>
          <a:ln>
            <a:noFill/>
          </a:ln>
        </p:spPr>
        <p:txBody>
          <a:bodyPr anchor="ctr"/>
          <a:lstStyle/>
          <a:p>
            <a:pPr algn="r">
              <a:lnSpc>
                <a:spcPct val="100000"/>
              </a:lnSpc>
            </a:pPr>
            <a:fld id="{A18AFFF0-F76A-4FAE-93DC-74C499D3B56D}" type="slidenum">
              <a:rPr lang="en-US" sz="1200" strike="noStrike" spc="-1">
                <a:solidFill>
                  <a:srgbClr val="8B8B8B"/>
                </a:solidFill>
                <a:uFill>
                  <a:solidFill>
                    <a:srgbClr val="FFFFFF"/>
                  </a:solidFill>
                </a:uFill>
                <a:latin typeface="Calibri"/>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goals</a:t>
            </a:r>
            <a:endParaRPr/>
          </a:p>
        </p:txBody>
      </p:sp>
      <p:sp>
        <p:nvSpPr>
          <p:cNvPr id="22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generate management information that allows health service managers to assess performance against local and government targets.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To provide medical staff with timely information to support the treatment of patients.</a:t>
            </a:r>
            <a:endParaRPr/>
          </a:p>
          <a:p>
            <a:pPr>
              <a:lnSpc>
                <a:spcPct val="100000"/>
              </a:lnSpc>
            </a:pPr>
            <a:endParaRPr/>
          </a:p>
        </p:txBody>
      </p:sp>
      <p:sp>
        <p:nvSpPr>
          <p:cNvPr id="230"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1" name="TextShape 4"/>
          <p:cNvSpPr txBox="1"/>
          <p:nvPr/>
        </p:nvSpPr>
        <p:spPr>
          <a:xfrm>
            <a:off x="6553080" y="6356520"/>
            <a:ext cx="2133360" cy="364680"/>
          </a:xfrm>
          <a:prstGeom prst="rect">
            <a:avLst/>
          </a:prstGeom>
          <a:noFill/>
          <a:ln>
            <a:noFill/>
          </a:ln>
        </p:spPr>
        <p:txBody>
          <a:bodyPr anchor="ctr"/>
          <a:lstStyle/>
          <a:p>
            <a:pPr algn="r">
              <a:lnSpc>
                <a:spcPct val="100000"/>
              </a:lnSpc>
            </a:pPr>
            <a:fld id="{F12A9CCE-7283-44B9-8C59-3843D6282742}" type="slidenum">
              <a:rPr lang="en-US" sz="1200" strike="noStrike" spc="-1">
                <a:solidFill>
                  <a:srgbClr val="8B8B8B"/>
                </a:solidFill>
                <a:uFill>
                  <a:solidFill>
                    <a:srgbClr val="FFFFFF"/>
                  </a:solidFill>
                </a:uFill>
                <a:latin typeface="Calibri"/>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organization of the MHC-PMS </a:t>
            </a:r>
            <a:endParaRPr/>
          </a:p>
        </p:txBody>
      </p:sp>
      <p:sp>
        <p:nvSpPr>
          <p:cNvPr id="233"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4" name="TextShape 3"/>
          <p:cNvSpPr txBox="1"/>
          <p:nvPr/>
        </p:nvSpPr>
        <p:spPr>
          <a:xfrm>
            <a:off x="6553080" y="6356520"/>
            <a:ext cx="2133360" cy="364680"/>
          </a:xfrm>
          <a:prstGeom prst="rect">
            <a:avLst/>
          </a:prstGeom>
          <a:noFill/>
          <a:ln>
            <a:noFill/>
          </a:ln>
        </p:spPr>
        <p:txBody>
          <a:bodyPr anchor="ctr"/>
          <a:lstStyle/>
          <a:p>
            <a:pPr algn="r">
              <a:lnSpc>
                <a:spcPct val="100000"/>
              </a:lnSpc>
            </a:pPr>
            <a:fld id="{1A31DCFC-C279-41BB-8D42-D3B8898F3C9D}" type="slidenum">
              <a:rPr lang="en-US" sz="1200" strike="noStrike" spc="-1">
                <a:solidFill>
                  <a:srgbClr val="8B8B8B"/>
                </a:solidFill>
                <a:uFill>
                  <a:solidFill>
                    <a:srgbClr val="FFFFFF"/>
                  </a:solidFill>
                </a:uFill>
                <a:latin typeface="Calibri"/>
              </a:rPr>
              <a:t>42</a:t>
            </a:fld>
            <a:endParaRPr/>
          </a:p>
        </p:txBody>
      </p:sp>
      <p:pic>
        <p:nvPicPr>
          <p:cNvPr id="235" name="Picture 3"/>
          <p:cNvPicPr/>
          <p:nvPr/>
        </p:nvPicPr>
        <p:blipFill>
          <a:blip r:embed="rId2"/>
          <a:stretch/>
        </p:blipFill>
        <p:spPr>
          <a:xfrm>
            <a:off x="2203920" y="1899360"/>
            <a:ext cx="5289480" cy="333936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key features</a:t>
            </a:r>
            <a:endParaRPr/>
          </a:p>
        </p:txBody>
      </p:sp>
      <p:sp>
        <p:nvSpPr>
          <p:cNvPr id="237" name="TextShape 2"/>
          <p:cNvSpPr txBox="1"/>
          <p:nvPr/>
        </p:nvSpPr>
        <p:spPr>
          <a:xfrm>
            <a:off x="457200" y="1600200"/>
            <a:ext cx="847368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Individual care management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Clinicians can create records for patients, edit the information in the system, view patient history, etc. The system supports data summaries so that doctors can quickly learn about the key problems and treatments that have been prescribed.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Patient monitoring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monitors the records of patients that are involved in treatment and issues warnings if possible problems are detected.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Administrative reporting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23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39" name="TextShape 4"/>
          <p:cNvSpPr txBox="1"/>
          <p:nvPr/>
        </p:nvSpPr>
        <p:spPr>
          <a:xfrm>
            <a:off x="6553080" y="6356520"/>
            <a:ext cx="2133360" cy="364680"/>
          </a:xfrm>
          <a:prstGeom prst="rect">
            <a:avLst/>
          </a:prstGeom>
          <a:noFill/>
          <a:ln>
            <a:noFill/>
          </a:ln>
        </p:spPr>
        <p:txBody>
          <a:bodyPr anchor="ctr"/>
          <a:lstStyle/>
          <a:p>
            <a:pPr algn="r">
              <a:lnSpc>
                <a:spcPct val="100000"/>
              </a:lnSpc>
            </a:pPr>
            <a:fld id="{6EA577BB-83B7-41F4-B8FF-186A72148DEC}" type="slidenum">
              <a:rPr lang="en-US" sz="1200" strike="noStrike" spc="-1">
                <a:solidFill>
                  <a:srgbClr val="8B8B8B"/>
                </a:solidFill>
                <a:uFill>
                  <a:solidFill>
                    <a:srgbClr val="FFFFFF"/>
                  </a:solidFill>
                </a:uFill>
                <a:latin typeface="Calibri"/>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MHC-PMS concerns</a:t>
            </a:r>
            <a:endParaRPr/>
          </a:p>
        </p:txBody>
      </p:sp>
      <p:sp>
        <p:nvSpPr>
          <p:cNvPr id="24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Privacy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It is essential that patient information is confidential and is never disclosed to anyone apart from authorised medical staff and the patient themselves.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Safety</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Some mental illnesses cause patients to become suicidal or a danger to other people. Wherever possible, the system should warn medical staff about potentially suicidal or dangerous patients.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system must be available when needed otherwise safety may be compromised and it may be impossible to prescribe the correct medication to patients. </a:t>
            </a:r>
            <a:endParaRPr/>
          </a:p>
        </p:txBody>
      </p:sp>
      <p:sp>
        <p:nvSpPr>
          <p:cNvPr id="24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43" name="TextShape 4"/>
          <p:cNvSpPr txBox="1"/>
          <p:nvPr/>
        </p:nvSpPr>
        <p:spPr>
          <a:xfrm>
            <a:off x="6553080" y="6356520"/>
            <a:ext cx="2133360" cy="364680"/>
          </a:xfrm>
          <a:prstGeom prst="rect">
            <a:avLst/>
          </a:prstGeom>
          <a:noFill/>
          <a:ln>
            <a:noFill/>
          </a:ln>
        </p:spPr>
        <p:txBody>
          <a:bodyPr anchor="ctr"/>
          <a:lstStyle/>
          <a:p>
            <a:pPr algn="r">
              <a:lnSpc>
                <a:spcPct val="100000"/>
              </a:lnSpc>
            </a:pPr>
            <a:fld id="{E2247738-4937-401A-B9E6-CAC59DAB0233}" type="slidenum">
              <a:rPr lang="en-US" sz="1200" strike="noStrike" spc="-1">
                <a:solidFill>
                  <a:srgbClr val="8B8B8B"/>
                </a:solidFill>
                <a:uFill>
                  <a:solidFill>
                    <a:srgbClr val="FFFFFF"/>
                  </a:solidFill>
                </a:uFill>
                <a:latin typeface="Calibri"/>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Wilderness weather station</a:t>
            </a:r>
            <a:endParaRPr/>
          </a:p>
        </p:txBody>
      </p:sp>
      <p:sp>
        <p:nvSpPr>
          <p:cNvPr id="24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government of a country with large areas of wilderness decides to deploy several hundred weather stations in remote areas.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Weather stations collect data from a set of instruments that measure temperature and pressure, sunshine, rainfall, wind speed and wind direction.</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 </a:t>
            </a:r>
            <a:endParaRPr/>
          </a:p>
          <a:p>
            <a:pPr>
              <a:lnSpc>
                <a:spcPct val="100000"/>
              </a:lnSpc>
            </a:pPr>
            <a:endParaRPr/>
          </a:p>
        </p:txBody>
      </p:sp>
      <p:sp>
        <p:nvSpPr>
          <p:cNvPr id="24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47" name="TextShape 4"/>
          <p:cNvSpPr txBox="1"/>
          <p:nvPr/>
        </p:nvSpPr>
        <p:spPr>
          <a:xfrm>
            <a:off x="6553080" y="6356520"/>
            <a:ext cx="2133360" cy="364680"/>
          </a:xfrm>
          <a:prstGeom prst="rect">
            <a:avLst/>
          </a:prstGeom>
          <a:noFill/>
          <a:ln>
            <a:noFill/>
          </a:ln>
        </p:spPr>
        <p:txBody>
          <a:bodyPr anchor="ctr"/>
          <a:lstStyle/>
          <a:p>
            <a:pPr algn="r">
              <a:lnSpc>
                <a:spcPct val="100000"/>
              </a:lnSpc>
            </a:pPr>
            <a:fld id="{9D8F5D86-4976-4DF8-B283-0972FA5B9664}" type="slidenum">
              <a:rPr lang="en-US" sz="1200" strike="noStrike" spc="-1">
                <a:solidFill>
                  <a:srgbClr val="8B8B8B"/>
                </a:solidFill>
                <a:uFill>
                  <a:solidFill>
                    <a:srgbClr val="FFFFFF"/>
                  </a:solidFill>
                </a:uFill>
                <a:latin typeface="Calibri"/>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The weather station’s environment </a:t>
            </a:r>
            <a:endParaRPr/>
          </a:p>
        </p:txBody>
      </p:sp>
      <p:sp>
        <p:nvSpPr>
          <p:cNvPr id="24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0" name="TextShape 3"/>
          <p:cNvSpPr txBox="1"/>
          <p:nvPr/>
        </p:nvSpPr>
        <p:spPr>
          <a:xfrm>
            <a:off x="6553080" y="6356520"/>
            <a:ext cx="2133360" cy="364680"/>
          </a:xfrm>
          <a:prstGeom prst="rect">
            <a:avLst/>
          </a:prstGeom>
          <a:noFill/>
          <a:ln>
            <a:noFill/>
          </a:ln>
        </p:spPr>
        <p:txBody>
          <a:bodyPr anchor="ctr"/>
          <a:lstStyle/>
          <a:p>
            <a:pPr algn="r">
              <a:lnSpc>
                <a:spcPct val="100000"/>
              </a:lnSpc>
            </a:pPr>
            <a:fld id="{6A8D701E-B064-4D91-9340-D93907C2592D}" type="slidenum">
              <a:rPr lang="en-US" sz="1200" strike="noStrike" spc="-1">
                <a:solidFill>
                  <a:srgbClr val="8B8B8B"/>
                </a:solidFill>
                <a:uFill>
                  <a:solidFill>
                    <a:srgbClr val="FFFFFF"/>
                  </a:solidFill>
                </a:uFill>
                <a:latin typeface="Calibri"/>
              </a:rPr>
              <a:t>46</a:t>
            </a:fld>
            <a:endParaRPr/>
          </a:p>
        </p:txBody>
      </p:sp>
      <p:pic>
        <p:nvPicPr>
          <p:cNvPr id="251" name="Picture 3"/>
          <p:cNvPicPr/>
          <p:nvPr/>
        </p:nvPicPr>
        <p:blipFill>
          <a:blip r:embed="rId2"/>
          <a:stretch/>
        </p:blipFill>
        <p:spPr>
          <a:xfrm>
            <a:off x="1932840" y="2314800"/>
            <a:ext cx="5159520" cy="249048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Weather information system</a:t>
            </a:r>
            <a:endParaRPr/>
          </a:p>
        </p:txBody>
      </p:sp>
      <p:sp>
        <p:nvSpPr>
          <p:cNvPr id="253" name="TextShape 2"/>
          <p:cNvSpPr txBox="1"/>
          <p:nvPr/>
        </p:nvSpPr>
        <p:spPr>
          <a:xfrm>
            <a:off x="283680" y="1600200"/>
            <a:ext cx="860652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	The weather station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is responsible for collecting weather data, carrying out some initial data processing and transmitting it to the data management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data management and archiving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system collects the data from all of the wilderness weather stations, carries out data processing and analysis and archives the data.</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The station maintenance system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This system can communicate by satellite with all wilderness weather stations to monitor the health of these systems and provide reports of problems. </a:t>
            </a:r>
            <a:endParaRPr/>
          </a:p>
        </p:txBody>
      </p:sp>
      <p:sp>
        <p:nvSpPr>
          <p:cNvPr id="25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5" name="TextShape 4"/>
          <p:cNvSpPr txBox="1"/>
          <p:nvPr/>
        </p:nvSpPr>
        <p:spPr>
          <a:xfrm>
            <a:off x="6553080" y="6356520"/>
            <a:ext cx="2133360" cy="364680"/>
          </a:xfrm>
          <a:prstGeom prst="rect">
            <a:avLst/>
          </a:prstGeom>
          <a:noFill/>
          <a:ln>
            <a:noFill/>
          </a:ln>
        </p:spPr>
        <p:txBody>
          <a:bodyPr anchor="ctr"/>
          <a:lstStyle/>
          <a:p>
            <a:pPr algn="r">
              <a:lnSpc>
                <a:spcPct val="100000"/>
              </a:lnSpc>
            </a:pPr>
            <a:fld id="{596F9547-1CF2-40EB-A9DB-B5495EC728D9}" type="slidenum">
              <a:rPr lang="en-US" sz="1200" strike="noStrike" spc="-1">
                <a:solidFill>
                  <a:srgbClr val="8B8B8B"/>
                </a:solidFill>
                <a:uFill>
                  <a:solidFill>
                    <a:srgbClr val="FFFFFF"/>
                  </a:solidFill>
                </a:uFill>
                <a:latin typeface="Calibri"/>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Additional software functionality</a:t>
            </a:r>
            <a:endParaRPr/>
          </a:p>
        </p:txBody>
      </p:sp>
      <p:sp>
        <p:nvSpPr>
          <p:cNvPr id="257"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Monitor the instruments, power and communication hardware and report faults to the management system.</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Manage the system power, ensuring that batteries are charged whenever the environmental conditions permit but also that generators are shut down in potentially damaging weather conditions, such as high wind.</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Support dynamic reconfiguration where parts of the software are replaced with new versions and where backup instruments are switched into the system in the event of system failure.</a:t>
            </a:r>
            <a:endParaRPr/>
          </a:p>
          <a:p>
            <a:pPr>
              <a:lnSpc>
                <a:spcPct val="100000"/>
              </a:lnSpc>
            </a:pPr>
            <a:endParaRPr/>
          </a:p>
        </p:txBody>
      </p:sp>
      <p:sp>
        <p:nvSpPr>
          <p:cNvPr id="258"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59" name="TextShape 4"/>
          <p:cNvSpPr txBox="1"/>
          <p:nvPr/>
        </p:nvSpPr>
        <p:spPr>
          <a:xfrm>
            <a:off x="6553080" y="6356520"/>
            <a:ext cx="2133360" cy="364680"/>
          </a:xfrm>
          <a:prstGeom prst="rect">
            <a:avLst/>
          </a:prstGeom>
          <a:noFill/>
          <a:ln>
            <a:noFill/>
          </a:ln>
        </p:spPr>
        <p:txBody>
          <a:bodyPr anchor="ctr"/>
          <a:lstStyle/>
          <a:p>
            <a:pPr algn="r">
              <a:lnSpc>
                <a:spcPct val="100000"/>
              </a:lnSpc>
            </a:pPr>
            <a:fld id="{5BA3381E-0330-48E0-BAF0-FDD651905706}" type="slidenum">
              <a:rPr lang="en-US" sz="1200" strike="noStrike" spc="-1">
                <a:solidFill>
                  <a:srgbClr val="8B8B8B"/>
                </a:solidFill>
                <a:uFill>
                  <a:solidFill>
                    <a:srgbClr val="FFFFFF"/>
                  </a:solidFill>
                </a:uFill>
                <a:latin typeface="Calibri"/>
              </a:r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Key points</a:t>
            </a:r>
            <a:endParaRPr/>
          </a:p>
        </p:txBody>
      </p:sp>
      <p:sp>
        <p:nvSpPr>
          <p:cNvPr id="26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engineers have responsibilities to the engineering profession and society. They should not simply be concerned with technical issues.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Professional societies publish codes of conduct which set out the standards of behaviour expected of their members.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Three case studies are used in the book:</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An embedded insulin pump control system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system for mental health care patient management</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A wilderness weather 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costs</a:t>
            </a:r>
            <a:endParaRPr/>
          </a:p>
        </p:txBody>
      </p:sp>
      <p:sp>
        <p:nvSpPr>
          <p:cNvPr id="99"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costs often dominate computer system costs. The costs of software on a PC are often greater than the hardware cost.</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costs more to maintain than it does to develop. For systems with a long life, maintenance costs may be several times development costs.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Software engineering is concerned with cost-effective software development.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Course structure and organization</a:t>
            </a:r>
            <a:endParaRPr/>
          </a:p>
        </p:txBody>
      </p:sp>
      <p:sp>
        <p:nvSpPr>
          <p:cNvPr id="263"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i="1" strike="noStrike" spc="-1">
                <a:solidFill>
                  <a:srgbClr val="46424D"/>
                </a:solidFill>
                <a:uFill>
                  <a:solidFill>
                    <a:srgbClr val="FFFFFF"/>
                  </a:solidFill>
                </a:uFill>
                <a:latin typeface="Arial"/>
                <a:ea typeface="ＭＳ Ｐゴシック"/>
              </a:rPr>
              <a:t>Add your own material here about how you will be running the course</a:t>
            </a:r>
            <a:endParaRPr/>
          </a:p>
        </p:txBody>
      </p:sp>
      <p:sp>
        <p:nvSpPr>
          <p:cNvPr id="26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265" name="TextShape 4"/>
          <p:cNvSpPr txBox="1"/>
          <p:nvPr/>
        </p:nvSpPr>
        <p:spPr>
          <a:xfrm>
            <a:off x="6553080" y="6356520"/>
            <a:ext cx="2133360" cy="364680"/>
          </a:xfrm>
          <a:prstGeom prst="rect">
            <a:avLst/>
          </a:prstGeom>
          <a:noFill/>
          <a:ln>
            <a:noFill/>
          </a:ln>
        </p:spPr>
        <p:txBody>
          <a:bodyPr anchor="ctr"/>
          <a:lstStyle/>
          <a:p>
            <a:pPr algn="r">
              <a:lnSpc>
                <a:spcPct val="100000"/>
              </a:lnSpc>
            </a:pPr>
            <a:fld id="{5AAB5A7A-B96B-4C65-8EE7-B4C85EAA4F05}" type="slidenum">
              <a:rPr lang="en-US" sz="1200" strike="noStrike" spc="-1">
                <a:solidFill>
                  <a:srgbClr val="8B8B8B"/>
                </a:solidFill>
                <a:uFill>
                  <a:solidFill>
                    <a:srgbClr val="FFFFFF"/>
                  </a:solidFill>
                </a:uFill>
                <a:latin typeface="Calibri"/>
              </a:rPr>
              <a:t>50</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Software products</a:t>
            </a:r>
            <a:endParaRPr/>
          </a:p>
        </p:txBody>
      </p:sp>
      <p:sp>
        <p:nvSpPr>
          <p:cNvPr id="101"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Generic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Stand-alone systems that are marketed and sold to any customer who wishes to buy them.</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Examples – PC software such as graphics programs, project management tools; CAD software; software for specific markets such as appointments systems for dentists.</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Customized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Software that is commissioned by a specific customer to meet their own needs. </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Examples – embedded control systems, air traffic control software, traffic monitoring systems.</a:t>
            </a:r>
            <a:endParaRPr/>
          </a:p>
        </p:txBody>
      </p:sp>
      <p:sp>
        <p:nvSpPr>
          <p:cNvPr id="102"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03" name="TextShape 4"/>
          <p:cNvSpPr txBox="1"/>
          <p:nvPr/>
        </p:nvSpPr>
        <p:spPr>
          <a:xfrm>
            <a:off x="6553080" y="6356520"/>
            <a:ext cx="2133360" cy="364680"/>
          </a:xfrm>
          <a:prstGeom prst="rect">
            <a:avLst/>
          </a:prstGeom>
          <a:noFill/>
          <a:ln>
            <a:noFill/>
          </a:ln>
        </p:spPr>
        <p:txBody>
          <a:bodyPr anchor="ctr"/>
          <a:lstStyle/>
          <a:p>
            <a:pPr algn="r">
              <a:lnSpc>
                <a:spcPct val="100000"/>
              </a:lnSpc>
            </a:pPr>
            <a:fld id="{2534309C-E1B5-4EDA-B6CA-4B0342E430E8}" type="slidenum">
              <a:rPr lang="en-US" sz="1200" strike="noStrike" spc="-1">
                <a:solidFill>
                  <a:srgbClr val="8B8B8B"/>
                </a:solidFill>
                <a:uFill>
                  <a:solidFill>
                    <a:srgbClr val="FFFFFF"/>
                  </a:solidFill>
                </a:uFill>
                <a:latin typeface="Calibri"/>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Product specification</a:t>
            </a:r>
            <a:endParaRPr/>
          </a:p>
        </p:txBody>
      </p:sp>
      <p:sp>
        <p:nvSpPr>
          <p:cNvPr id="105" name="TextShape 2"/>
          <p:cNvSpPr txBox="1"/>
          <p:nvPr/>
        </p:nvSpPr>
        <p:spPr>
          <a:xfrm>
            <a:off x="457200" y="1600200"/>
            <a:ext cx="8229240" cy="4525560"/>
          </a:xfrm>
          <a:prstGeom prst="rect">
            <a:avLst/>
          </a:prstGeom>
          <a:noFill/>
          <a:ln>
            <a:noFill/>
          </a:ln>
        </p:spPr>
        <p:txBody>
          <a:bodyPr lIns="90000" tIns="45000" rIns="90000" bIns="45000"/>
          <a:lstStyle/>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Generic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specification of what the software should do is owned by the software developer and decisions on software change are made by the developer.</a:t>
            </a:r>
            <a:endParaRPr/>
          </a:p>
          <a:p>
            <a:pPr marL="343080" indent="-342720">
              <a:lnSpc>
                <a:spcPct val="100000"/>
              </a:lnSpc>
              <a:buClr>
                <a:srgbClr val="46424D"/>
              </a:buClr>
              <a:buFont typeface="Wingdings" charset="2"/>
              <a:buChar char=""/>
            </a:pPr>
            <a:r>
              <a:rPr lang="en-US" sz="2400" strike="noStrike" spc="-1">
                <a:solidFill>
                  <a:srgbClr val="46424D"/>
                </a:solidFill>
                <a:uFill>
                  <a:solidFill>
                    <a:srgbClr val="FFFFFF"/>
                  </a:solidFill>
                </a:uFill>
                <a:latin typeface="Arial"/>
                <a:ea typeface="ＭＳ Ｐゴシック"/>
              </a:rPr>
              <a:t>Customized products</a:t>
            </a:r>
            <a:endParaRPr/>
          </a:p>
          <a:p>
            <a:pPr marL="743040" lvl="1" indent="-285480">
              <a:lnSpc>
                <a:spcPct val="100000"/>
              </a:lnSpc>
              <a:buClr>
                <a:srgbClr val="46424D"/>
              </a:buClr>
              <a:buFont typeface="Wingdings" charset="2"/>
              <a:buChar char=""/>
            </a:pPr>
            <a:r>
              <a:rPr lang="en-US" sz="2000" strike="noStrike" spc="-1">
                <a:solidFill>
                  <a:srgbClr val="46424D"/>
                </a:solidFill>
                <a:uFill>
                  <a:solidFill>
                    <a:srgbClr val="FFFFFF"/>
                  </a:solidFill>
                </a:uFill>
                <a:latin typeface="Arial"/>
                <a:ea typeface="ＭＳ Ｐゴシック"/>
              </a:rPr>
              <a:t>The specification of what the software should do is owned by the customer for the software and they make decisions on software changes that are required.</a:t>
            </a:r>
            <a:endParaRPr/>
          </a:p>
        </p:txBody>
      </p:sp>
      <p:sp>
        <p:nvSpPr>
          <p:cNvPr id="10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07" name="TextShape 4"/>
          <p:cNvSpPr txBox="1"/>
          <p:nvPr/>
        </p:nvSpPr>
        <p:spPr>
          <a:xfrm>
            <a:off x="6553080" y="6356520"/>
            <a:ext cx="2133360" cy="364680"/>
          </a:xfrm>
          <a:prstGeom prst="rect">
            <a:avLst/>
          </a:prstGeom>
          <a:noFill/>
          <a:ln>
            <a:noFill/>
          </a:ln>
        </p:spPr>
        <p:txBody>
          <a:bodyPr anchor="ctr"/>
          <a:lstStyle/>
          <a:p>
            <a:pPr algn="r">
              <a:lnSpc>
                <a:spcPct val="100000"/>
              </a:lnSpc>
            </a:pPr>
            <a:fld id="{2CEA0412-1417-4FE1-AF71-385093719588}" type="slidenum">
              <a:rPr lang="en-US" sz="1200" strike="noStrike" spc="-1">
                <a:solidFill>
                  <a:srgbClr val="8B8B8B"/>
                </a:solidFill>
                <a:uFill>
                  <a:solidFill>
                    <a:srgbClr val="FFFFFF"/>
                  </a:solidFill>
                </a:uFill>
                <a:latin typeface="Calibri"/>
              </a:rPr>
              <a:t>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7688160" cy="117828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Frequently asked questions about software engineering
</a:t>
            </a:r>
            <a:endParaRPr/>
          </a:p>
        </p:txBody>
      </p:sp>
      <p:sp>
        <p:nvSpPr>
          <p:cNvPr id="109" name="TextShape 2"/>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0" name="TextShape 3"/>
          <p:cNvSpPr txBox="1"/>
          <p:nvPr/>
        </p:nvSpPr>
        <p:spPr>
          <a:xfrm>
            <a:off x="6553080" y="6356520"/>
            <a:ext cx="2133360" cy="364680"/>
          </a:xfrm>
          <a:prstGeom prst="rect">
            <a:avLst/>
          </a:prstGeom>
          <a:noFill/>
          <a:ln>
            <a:noFill/>
          </a:ln>
        </p:spPr>
        <p:txBody>
          <a:bodyPr anchor="ctr"/>
          <a:lstStyle/>
          <a:p>
            <a:pPr algn="r">
              <a:lnSpc>
                <a:spcPct val="100000"/>
              </a:lnSpc>
            </a:pPr>
            <a:fld id="{87AA6412-7AD2-497C-AEB5-048F9F919B76}" type="slidenum">
              <a:rPr lang="en-US" sz="1200" strike="noStrike" spc="-1">
                <a:solidFill>
                  <a:srgbClr val="8B8B8B"/>
                </a:solidFill>
                <a:uFill>
                  <a:solidFill>
                    <a:srgbClr val="FFFFFF"/>
                  </a:solidFill>
                </a:uFill>
                <a:latin typeface="Calibri"/>
              </a:rPr>
              <a:t>8</a:t>
            </a:fld>
            <a:endParaRPr/>
          </a:p>
        </p:txBody>
      </p:sp>
      <p:graphicFrame>
        <p:nvGraphicFramePr>
          <p:cNvPr id="111" name="Table 4"/>
          <p:cNvGraphicFramePr/>
          <p:nvPr/>
        </p:nvGraphicFramePr>
        <p:xfrm>
          <a:off x="457200" y="1636200"/>
          <a:ext cx="8089920" cy="4521360"/>
        </p:xfrm>
        <a:graphic>
          <a:graphicData uri="http://schemas.openxmlformats.org/drawingml/2006/table">
            <a:tbl>
              <a:tblPr/>
              <a:tblGrid>
                <a:gridCol w="3464280"/>
                <a:gridCol w="4625640"/>
              </a:tblGrid>
              <a:tr h="345600">
                <a:tc>
                  <a:txBody>
                    <a:bodyPr/>
                    <a:lstStyle/>
                    <a:p>
                      <a:pPr algn="just">
                        <a:lnSpc>
                          <a:spcPct val="100000"/>
                        </a:lnSpc>
                      </a:pPr>
                      <a:r>
                        <a:rPr lang="en-US" sz="1400" b="1" strike="noStrike" spc="-1">
                          <a:solidFill>
                            <a:srgbClr val="FFFFFF"/>
                          </a:solidFill>
                          <a:uFill>
                            <a:solidFill>
                              <a:srgbClr val="FFFFFF"/>
                            </a:solidFill>
                          </a:uFill>
                          <a:latin typeface="Arial"/>
                        </a:rPr>
                        <a:t>Question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c>
                  <a:txBody>
                    <a:bodyPr/>
                    <a:lstStyle/>
                    <a:p>
                      <a:pPr algn="just">
                        <a:lnSpc>
                          <a:spcPct val="100000"/>
                        </a:lnSpc>
                      </a:pPr>
                      <a:r>
                        <a:rPr lang="en-US" sz="1400" b="1" strike="noStrike" spc="-1">
                          <a:solidFill>
                            <a:srgbClr val="FFFFFF"/>
                          </a:solidFill>
                          <a:uFill>
                            <a:solidFill>
                              <a:srgbClr val="FFFFFF"/>
                            </a:solidFill>
                          </a:uFill>
                          <a:latin typeface="Arial"/>
                        </a:rPr>
                        <a:t>Answer</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4F81BD"/>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is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Computer programs and associated documentation. Software products may be developed for a particular customer or may be developed for a general market.</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are the attributes of good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Good software should deliver the required functionality and performance to the user and should be maintainable, dependable and usable.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is software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engineering is an engineering discipline that is concerned with all aspects of software production.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are the fundamental software engineering activities?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Software specification, software development, software validation and software evolution.</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is the difference between software engineering and computer science?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Computer science focuses on theory and fundamentals; software engineering is concerned with the practicalities of developing and delivering useful software.</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E9ECF3"/>
                    </a:solidFill>
                  </a:tcPr>
                </a:tc>
              </a:tr>
              <a:tr h="867960">
                <a:tc>
                  <a:txBody>
                    <a:bodyPr/>
                    <a:lstStyle/>
                    <a:p>
                      <a:pPr algn="just">
                        <a:lnSpc>
                          <a:spcPct val="100000"/>
                        </a:lnSpc>
                      </a:pPr>
                      <a:r>
                        <a:rPr lang="en-US" sz="1400" strike="noStrike" spc="-1">
                          <a:solidFill>
                            <a:srgbClr val="000000"/>
                          </a:solidFill>
                          <a:uFill>
                            <a:solidFill>
                              <a:srgbClr val="FFFFFF"/>
                            </a:solidFill>
                          </a:uFill>
                          <a:latin typeface="Arial"/>
                        </a:rPr>
                        <a:t>What is the difference between software engineering and system engineering?</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c>
                  <a:txBody>
                    <a:bodyPr/>
                    <a:lstStyle/>
                    <a:p>
                      <a:pPr algn="just">
                        <a:lnSpc>
                          <a:spcPct val="100000"/>
                        </a:lnSpc>
                      </a:pPr>
                      <a:r>
                        <a:rPr lang="en-US" sz="1400" strike="noStrike" spc="-1">
                          <a:solidFill>
                            <a:srgbClr val="000000"/>
                          </a:solidFill>
                          <a:uFill>
                            <a:solidFill>
                              <a:srgbClr val="FFFFFF"/>
                            </a:solidFill>
                          </a:uFill>
                          <a:latin typeface="Arial"/>
                        </a:rPr>
                        <a:t>System engineering is concerned with all aspects of computer-based systems development including hardware, software and process engineering. Software engineering is part of this more general process.</a:t>
                      </a:r>
                      <a:endParaRPr/>
                    </a:p>
                  </a:txBody>
                  <a:tcPr marL="72720" marR="72720">
                    <a:lnL w="12240">
                      <a:solidFill>
                        <a:srgbClr val="4F81BD"/>
                      </a:solidFill>
                    </a:lnL>
                    <a:lnR w="12240">
                      <a:solidFill>
                        <a:srgbClr val="4F81BD"/>
                      </a:solidFill>
                    </a:lnR>
                    <a:lnT w="12240">
                      <a:solidFill>
                        <a:srgbClr val="4F81BD"/>
                      </a:solidFill>
                    </a:lnT>
                    <a:lnB w="12240">
                      <a:solidFill>
                        <a:srgbClr val="4F81BD"/>
                      </a:solidFill>
                    </a:lnB>
                    <a:solidFill>
                      <a:srgbClr val="FFFFFF"/>
                    </a:solidFill>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spc="-1">
                <a:solidFill>
                  <a:srgbClr val="46424D"/>
                </a:solidFill>
                <a:uFill>
                  <a:solidFill>
                    <a:srgbClr val="FFFFFF"/>
                  </a:solidFill>
                </a:uFill>
                <a:latin typeface="Arial"/>
                <a:ea typeface="ＭＳ Ｐゴシック"/>
              </a:rPr>
              <a:t>Frequently asked questions about software engineering</a:t>
            </a:r>
            <a:endParaRPr/>
          </a:p>
        </p:txBody>
      </p:sp>
      <p:graphicFrame>
        <p:nvGraphicFramePr>
          <p:cNvPr id="113" name="Table 2"/>
          <p:cNvGraphicFramePr/>
          <p:nvPr/>
        </p:nvGraphicFramePr>
        <p:xfrm>
          <a:off x="457200" y="1735200"/>
          <a:ext cx="8229240" cy="1854000"/>
        </p:xfrm>
        <a:graphic>
          <a:graphicData uri="http://schemas.openxmlformats.org/drawingml/2006/table">
            <a:tbl>
              <a:tblPr/>
              <a:tblGrid>
                <a:gridCol w="3488040"/>
                <a:gridCol w="4741200"/>
              </a:tblGrid>
              <a:tr h="291600">
                <a:tc>
                  <a:txBody>
                    <a:bodyPr/>
                    <a:lstStyle/>
                    <a:p>
                      <a:pPr>
                        <a:lnSpc>
                          <a:spcPct val="100000"/>
                        </a:lnSpc>
                      </a:pPr>
                      <a:r>
                        <a:rPr lang="en-US" sz="1400" b="1" strike="noStrike" spc="-1">
                          <a:solidFill>
                            <a:srgbClr val="FFFFFF"/>
                          </a:solidFill>
                          <a:uFill>
                            <a:solidFill>
                              <a:srgbClr val="FFFFFF"/>
                            </a:solidFill>
                          </a:uFill>
                          <a:latin typeface="Arial"/>
                        </a:rPr>
                        <a:t>Question</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pPr>
                      <a:r>
                        <a:rPr lang="en-US" sz="1400" b="1" strike="noStrike" spc="-1">
                          <a:solidFill>
                            <a:srgbClr val="FFFFFF"/>
                          </a:solidFill>
                          <a:uFill>
                            <a:solidFill>
                              <a:srgbClr val="FFFFFF"/>
                            </a:solidFill>
                          </a:uFill>
                          <a:latin typeface="Arial"/>
                        </a:rPr>
                        <a:t>Answer</a:t>
                      </a:r>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68360">
                <a:tc>
                  <a:txBody>
                    <a:bodyPr/>
                    <a:lstStyle/>
                    <a:p>
                      <a:pPr algn="just">
                        <a:lnSpc>
                          <a:spcPct val="100000"/>
                        </a:lnSpc>
                      </a:pPr>
                      <a:r>
                        <a:rPr lang="en-US" sz="1400" strike="noStrike" spc="-1">
                          <a:solidFill>
                            <a:srgbClr val="000000"/>
                          </a:solidFill>
                          <a:uFill>
                            <a:solidFill>
                              <a:srgbClr val="FFFFFF"/>
                            </a:solidFill>
                          </a:uFill>
                          <a:latin typeface="Arial"/>
                        </a:rPr>
                        <a:t>What are the key challenges facing software engineering?</a:t>
                      </a:r>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just">
                        <a:lnSpc>
                          <a:spcPct val="100000"/>
                        </a:lnSpc>
                      </a:pPr>
                      <a:r>
                        <a:rPr lang="en-US" sz="1400" strike="noStrike" spc="-1">
                          <a:solidFill>
                            <a:srgbClr val="000000"/>
                          </a:solidFill>
                          <a:uFill>
                            <a:solidFill>
                              <a:srgbClr val="FFFFFF"/>
                            </a:solidFill>
                          </a:uFill>
                          <a:latin typeface="Arial"/>
                        </a:rPr>
                        <a:t>Coping with increasing diversity, demands for reduced delivery times and developing trustworthy software.</a:t>
                      </a:r>
                      <a:endParaRPr/>
                    </a:p>
                  </a:txBody>
                  <a:tcPr marL="72720" marR="7272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r>
              <a:tr h="668160">
                <a:tc>
                  <a:txBody>
                    <a:bodyPr/>
                    <a:lstStyle/>
                    <a:p>
                      <a:pPr algn="just">
                        <a:lnSpc>
                          <a:spcPct val="100000"/>
                        </a:lnSpc>
                      </a:pPr>
                      <a:r>
                        <a:rPr lang="en-US" sz="1400" strike="noStrike" spc="-1">
                          <a:solidFill>
                            <a:srgbClr val="000000"/>
                          </a:solidFill>
                          <a:uFill>
                            <a:solidFill>
                              <a:srgbClr val="FFFFFF"/>
                            </a:solidFill>
                          </a:uFill>
                          <a:latin typeface="Arial"/>
                        </a:rPr>
                        <a:t>What are the costs of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Roughly 60% of software costs are development costs, 40% are testing costs. For custom software, evolution costs often exceed development costs.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1667160">
                <a:tc>
                  <a:txBody>
                    <a:bodyPr/>
                    <a:lstStyle/>
                    <a:p>
                      <a:pPr algn="just">
                        <a:lnSpc>
                          <a:spcPct val="100000"/>
                        </a:lnSpc>
                      </a:pPr>
                      <a:r>
                        <a:rPr lang="en-US" sz="1400" strike="noStrike" spc="-1">
                          <a:solidFill>
                            <a:srgbClr val="000000"/>
                          </a:solidFill>
                          <a:uFill>
                            <a:solidFill>
                              <a:srgbClr val="FFFFFF"/>
                            </a:solidFill>
                          </a:uFill>
                          <a:latin typeface="Arial"/>
                        </a:rPr>
                        <a:t>What are the best software engineering techniques and methods?</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just">
                        <a:lnSpc>
                          <a:spcPct val="100000"/>
                        </a:lnSpc>
                      </a:pPr>
                      <a:r>
                        <a:rPr lang="en-US" sz="1400" strike="noStrike" spc="-1">
                          <a:solidFill>
                            <a:srgbClr val="000000"/>
                          </a:solidFill>
                          <a:uFill>
                            <a:solidFill>
                              <a:srgbClr val="FFFFFF"/>
                            </a:solidFill>
                          </a:uFill>
                          <a:latin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067760">
                <a:tc>
                  <a:txBody>
                    <a:bodyPr/>
                    <a:lstStyle/>
                    <a:p>
                      <a:pPr algn="just">
                        <a:lnSpc>
                          <a:spcPct val="100000"/>
                        </a:lnSpc>
                      </a:pPr>
                      <a:r>
                        <a:rPr lang="en-US" sz="1400" strike="noStrike" spc="-1">
                          <a:solidFill>
                            <a:srgbClr val="000000"/>
                          </a:solidFill>
                          <a:uFill>
                            <a:solidFill>
                              <a:srgbClr val="FFFFFF"/>
                            </a:solidFill>
                          </a:uFill>
                          <a:latin typeface="Arial"/>
                        </a:rPr>
                        <a:t>What differences has the web made to software engineering?</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just">
                        <a:lnSpc>
                          <a:spcPct val="100000"/>
                        </a:lnSpc>
                      </a:pPr>
                      <a:r>
                        <a:rPr lang="en-US" sz="1400" strike="noStrike" spc="-1">
                          <a:solidFill>
                            <a:srgbClr val="000000"/>
                          </a:solidFill>
                          <a:uFill>
                            <a:solidFill>
                              <a:srgbClr val="FFFFFF"/>
                            </a:solidFill>
                          </a:uFill>
                          <a:latin typeface="Arial"/>
                        </a:rPr>
                        <a:t>The web has led to the availability of software services and the possibility of developing highly distributed service-based systems. Web-based systems development has led to important advances in programming languages and software reuse.</a:t>
                      </a:r>
                      <a:endParaRPr/>
                    </a:p>
                  </a:txBody>
                  <a:tcPr marL="72720" marR="7272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
        <p:nvSpPr>
          <p:cNvPr id="114"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n-US" sz="1200" strike="noStrike" spc="-1">
                <a:solidFill>
                  <a:srgbClr val="8B8B8B"/>
                </a:solidFill>
                <a:uFill>
                  <a:solidFill>
                    <a:srgbClr val="FFFFFF"/>
                  </a:solidFill>
                </a:uFill>
                <a:latin typeface="Calibri"/>
              </a:rPr>
              <a:t>Chapter 1  Introduction</a:t>
            </a:r>
            <a:endParaRPr/>
          </a:p>
        </p:txBody>
      </p:sp>
      <p:sp>
        <p:nvSpPr>
          <p:cNvPr id="115" name="TextShape 4"/>
          <p:cNvSpPr txBox="1"/>
          <p:nvPr/>
        </p:nvSpPr>
        <p:spPr>
          <a:xfrm>
            <a:off x="6553080" y="6356520"/>
            <a:ext cx="2133360" cy="364680"/>
          </a:xfrm>
          <a:prstGeom prst="rect">
            <a:avLst/>
          </a:prstGeom>
          <a:noFill/>
          <a:ln>
            <a:noFill/>
          </a:ln>
        </p:spPr>
        <p:txBody>
          <a:bodyPr anchor="ctr"/>
          <a:lstStyle/>
          <a:p>
            <a:pPr algn="r">
              <a:lnSpc>
                <a:spcPct val="100000"/>
              </a:lnSpc>
            </a:pPr>
            <a:fld id="{A7AE7C55-CA5C-4C56-BA38-E56018C6E05F}" type="slidenum">
              <a:rPr lang="en-US" sz="1200" strike="noStrike" spc="-1">
                <a:solidFill>
                  <a:srgbClr val="8B8B8B"/>
                </a:solidFill>
                <a:uFill>
                  <a:solidFill>
                    <a:srgbClr val="FFFFFF"/>
                  </a:solidFill>
                </a:uFill>
                <a:latin typeface="Calibri"/>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1865</TotalTime>
  <Words>3391</Words>
  <Application>Microsoft Office PowerPoint</Application>
  <PresentationFormat>On-screen Show (4:3)</PresentationFormat>
  <Paragraphs>332</Paragraphs>
  <Slides>50</Slides>
  <Notes>0</Notes>
  <HiddenSlides>0</HiddenSlides>
  <MMClips>0</MMClips>
  <ScaleCrop>false</ScaleCrop>
  <HeadingPairs>
    <vt:vector size="4" baseType="variant">
      <vt:variant>
        <vt:lpstr>Theme</vt:lpstr>
      </vt:variant>
      <vt:variant>
        <vt:i4>2</vt:i4>
      </vt:variant>
      <vt:variant>
        <vt:lpstr>Slide Titles</vt:lpstr>
      </vt:variant>
      <vt:variant>
        <vt:i4>50</vt:i4>
      </vt:variant>
    </vt:vector>
  </HeadingPairs>
  <TitlesOfParts>
    <vt:vector size="5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MAYTINH</cp:lastModifiedBy>
  <cp:revision>19</cp:revision>
  <dcterms:created xsi:type="dcterms:W3CDTF">2009-12-29T10:39:27Z</dcterms:created>
  <dcterms:modified xsi:type="dcterms:W3CDTF">2016-08-19T00:33:01Z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St Andrews University</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49</vt:i4>
  </property>
</Properties>
</file>