
<file path=[Content_Types].xml><?xml version="1.0" encoding="utf-8"?>
<Types xmlns="http://schemas.openxmlformats.org/package/2006/content-types">
  <Override PartName="/_rels/.rels" ContentType="application/vnd.openxmlformats-package.relationships+xml"/>
  <Override PartName="/ppt/notesSlides/_rels/notesSlide13.xml.rels" ContentType="application/vnd.openxmlformats-package.relationships+xml"/>
  <Override PartName="/ppt/notesSlides/notesSlide13.xml" ContentType="application/vnd.openxmlformats-officedocument.presentationml.notes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7.png" ContentType="image/png"/>
  <Override PartName="/ppt/media/image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756000" y="5078520"/>
            <a:ext cx="6047640" cy="4811040"/>
          </a:xfrm>
          <a:prstGeom prst="rect">
            <a:avLst/>
          </a:prstGeom>
        </p:spPr>
        <p:txBody>
          <a:bodyPr lIns="0" rIns="0" tIns="0" bIns="0"/>
          <a:p>
            <a:r>
              <a:rPr lang="en-US" sz="2000" spc="-1">
                <a:latin typeface="Arial"/>
              </a:rPr>
              <a:t>Click to edit the notes format</a:t>
            </a:r>
            <a:endParaRPr/>
          </a:p>
        </p:txBody>
      </p:sp>
      <p:sp>
        <p:nvSpPr>
          <p:cNvPr id="84" name="PlaceHolder 2"/>
          <p:cNvSpPr>
            <a:spLocks noGrp="1"/>
          </p:cNvSpPr>
          <p:nvPr>
            <p:ph type="hdr"/>
          </p:nvPr>
        </p:nvSpPr>
        <p:spPr>
          <a:xfrm>
            <a:off x="0" y="0"/>
            <a:ext cx="3280680" cy="534240"/>
          </a:xfrm>
          <a:prstGeom prst="rect">
            <a:avLst/>
          </a:prstGeom>
        </p:spPr>
        <p:txBody>
          <a:bodyPr lIns="0" rIns="0" tIns="0" bIns="0"/>
          <a:p>
            <a:r>
              <a:rPr lang="en-US" sz="1400" spc="-1">
                <a:latin typeface="Times New Roman"/>
              </a:rPr>
              <a:t>&lt;header&gt;</a:t>
            </a:r>
            <a:endParaRPr/>
          </a:p>
        </p:txBody>
      </p:sp>
      <p:sp>
        <p:nvSpPr>
          <p:cNvPr id="85" name="PlaceHolder 3"/>
          <p:cNvSpPr>
            <a:spLocks noGrp="1"/>
          </p:cNvSpPr>
          <p:nvPr>
            <p:ph type="dt"/>
          </p:nvPr>
        </p:nvSpPr>
        <p:spPr>
          <a:xfrm>
            <a:off x="4278960" y="0"/>
            <a:ext cx="3280680" cy="534240"/>
          </a:xfrm>
          <a:prstGeom prst="rect">
            <a:avLst/>
          </a:prstGeom>
        </p:spPr>
        <p:txBody>
          <a:bodyPr lIns="0" rIns="0" tIns="0" bIns="0"/>
          <a:p>
            <a:pPr algn="r"/>
            <a:r>
              <a:rPr lang="en-US" sz="1400" spc="-1">
                <a:latin typeface="Times New Roman"/>
              </a:rPr>
              <a:t>&lt;date/time&gt;</a:t>
            </a:r>
            <a:endParaRPr/>
          </a:p>
        </p:txBody>
      </p:sp>
      <p:sp>
        <p:nvSpPr>
          <p:cNvPr id="86" name="PlaceHolder 4"/>
          <p:cNvSpPr>
            <a:spLocks noGrp="1"/>
          </p:cNvSpPr>
          <p:nvPr>
            <p:ph type="ftr"/>
          </p:nvPr>
        </p:nvSpPr>
        <p:spPr>
          <a:xfrm>
            <a:off x="0" y="10157400"/>
            <a:ext cx="3280680" cy="534240"/>
          </a:xfrm>
          <a:prstGeom prst="rect">
            <a:avLst/>
          </a:prstGeom>
        </p:spPr>
        <p:txBody>
          <a:bodyPr lIns="0" rIns="0" tIns="0" bIns="0" anchor="b"/>
          <a:p>
            <a:r>
              <a:rPr lang="en-US" sz="1400" spc="-1">
                <a:latin typeface="Times New Roman"/>
              </a:rPr>
              <a:t>&lt;footer&gt;</a:t>
            </a:r>
            <a:endParaRPr/>
          </a:p>
        </p:txBody>
      </p:sp>
      <p:sp>
        <p:nvSpPr>
          <p:cNvPr id="87" name="PlaceHolder 5"/>
          <p:cNvSpPr>
            <a:spLocks noGrp="1"/>
          </p:cNvSpPr>
          <p:nvPr>
            <p:ph type="sldNum"/>
          </p:nvPr>
        </p:nvSpPr>
        <p:spPr>
          <a:xfrm>
            <a:off x="4278960" y="10157400"/>
            <a:ext cx="3280680" cy="534240"/>
          </a:xfrm>
          <a:prstGeom prst="rect">
            <a:avLst/>
          </a:prstGeom>
        </p:spPr>
        <p:txBody>
          <a:bodyPr lIns="0" rIns="0" tIns="0" bIns="0" anchor="b"/>
          <a:p>
            <a:pPr algn="r"/>
            <a:fld id="{1BBA1B6F-67E3-4269-9E16-090CF684FB5D}"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343400"/>
            <a:ext cx="5486040" cy="4114440"/>
          </a:xfrm>
          <a:prstGeom prst="rect">
            <a:avLst/>
          </a:prstGeom>
        </p:spPr>
        <p:txBody>
          <a:bodyPr/>
          <a:p>
            <a:endParaRPr/>
          </a:p>
        </p:txBody>
      </p:sp>
      <p:sp>
        <p:nvSpPr>
          <p:cNvPr id="306" name="TextShape 2"/>
          <p:cNvSpPr txBox="1"/>
          <p:nvPr/>
        </p:nvSpPr>
        <p:spPr>
          <a:xfrm>
            <a:off x="3884760" y="8685360"/>
            <a:ext cx="2971440" cy="456840"/>
          </a:xfrm>
          <a:prstGeom prst="rect">
            <a:avLst/>
          </a:prstGeom>
          <a:noFill/>
          <a:ln>
            <a:noFill/>
          </a:ln>
        </p:spPr>
        <p:txBody>
          <a:bodyPr anchor="b"/>
          <a:p>
            <a:pPr algn="r">
              <a:lnSpc>
                <a:spcPct val="100000"/>
              </a:lnSpc>
            </a:pPr>
            <a:fld id="{9CD86DAB-8321-4F77-8586-43AFADD8E1EE}" type="slidenum">
              <a:rPr lang="en-US" sz="1200" spc="-1" strike="noStrike">
                <a:solidFill>
                  <a:srgbClr val="000000"/>
                </a:solidFill>
                <a:uFill>
                  <a:solidFill>
                    <a:srgbClr val="ffffff"/>
                  </a:solidFill>
                </a:uFill>
                <a:latin typeface="Arial"/>
                <a:ea typeface="ＭＳ Ｐゴシック"/>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31"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3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5"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6"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38"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9"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40" name="" descr=""/>
          <p:cNvPicPr/>
          <p:nvPr/>
        </p:nvPicPr>
        <p:blipFill>
          <a:blip r:embed="rId2"/>
          <a:stretch/>
        </p:blipFill>
        <p:spPr>
          <a:xfrm>
            <a:off x="1735560" y="1599840"/>
            <a:ext cx="5671800" cy="4525560"/>
          </a:xfrm>
          <a:prstGeom prst="rect">
            <a:avLst/>
          </a:prstGeom>
          <a:ln>
            <a:noFill/>
          </a:ln>
        </p:spPr>
      </p:pic>
      <p:pic>
        <p:nvPicPr>
          <p:cNvPr id="41"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50"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52"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5"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29288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4680"/>
            <a:ext cx="729288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5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0"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61"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9"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63"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5"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67"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8"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9"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71"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72"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6"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7"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79"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80"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81" name="" descr=""/>
          <p:cNvPicPr/>
          <p:nvPr/>
        </p:nvPicPr>
        <p:blipFill>
          <a:blip r:embed="rId2"/>
          <a:stretch/>
        </p:blipFill>
        <p:spPr>
          <a:xfrm>
            <a:off x="1735560" y="1599840"/>
            <a:ext cx="5671800" cy="4525560"/>
          </a:xfrm>
          <a:prstGeom prst="rect">
            <a:avLst/>
          </a:prstGeom>
          <a:ln>
            <a:noFill/>
          </a:ln>
        </p:spPr>
      </p:pic>
      <p:pic>
        <p:nvPicPr>
          <p:cNvPr id="82"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11"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13"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4"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729288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4680"/>
            <a:ext cx="729288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18"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9"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20"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22"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4"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26"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7"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8"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750440" y="287280"/>
            <a:ext cx="923400" cy="1142640"/>
          </a:xfrm>
          <a:prstGeom prst="rect">
            <a:avLst/>
          </a:prstGeom>
          <a:ln>
            <a:noFill/>
          </a:ln>
        </p:spPr>
      </p:pic>
      <p:sp>
        <p:nvSpPr>
          <p:cNvPr id="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2" name="PlaceHolder 2"/>
          <p:cNvSpPr>
            <a:spLocks noGrp="1"/>
          </p:cNvSpPr>
          <p:nvPr>
            <p:ph type="title"/>
          </p:nvPr>
        </p:nvSpPr>
        <p:spPr>
          <a:xfrm>
            <a:off x="685800" y="2130480"/>
            <a:ext cx="7772040" cy="1469520"/>
          </a:xfrm>
          <a:prstGeom prst="rect">
            <a:avLst/>
          </a:prstGeom>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Click to edit Master title style</a:t>
            </a:r>
            <a:endParaRPr/>
          </a:p>
        </p:txBody>
      </p:sp>
      <p:sp>
        <p:nvSpPr>
          <p:cNvPr id="3" name="PlaceHolder 3"/>
          <p:cNvSpPr>
            <a:spLocks noGrp="1"/>
          </p:cNvSpPr>
          <p:nvPr>
            <p:ph type="subTitle"/>
          </p:nvPr>
        </p:nvSpPr>
        <p:spPr>
          <a:xfrm>
            <a:off x="1371600" y="3886200"/>
            <a:ext cx="6400440" cy="1752120"/>
          </a:xfrm>
          <a:prstGeom prst="rect">
            <a:avLst/>
          </a:prstGeom>
        </p:spPr>
        <p:txBody>
          <a:bodyPr lIns="90000" rIns="90000" tIns="45000" bIns="45000"/>
          <a:p>
            <a:pPr algn="ctr">
              <a:lnSpc>
                <a:spcPct val="100000"/>
              </a:lnSpc>
            </a:pPr>
            <a:r>
              <a:rPr lang="en-US" sz="3200" spc="-1" strike="noStrike">
                <a:solidFill>
                  <a:srgbClr val="8b8b8b"/>
                </a:solidFill>
                <a:uFill>
                  <a:solidFill>
                    <a:srgbClr val="ffffff"/>
                  </a:solidFill>
                </a:uFill>
                <a:latin typeface="Calibri"/>
                <a:ea typeface="ＭＳ Ｐゴシック"/>
              </a:rPr>
              <a:t>Click to edit Master subtitle style</a:t>
            </a:r>
            <a:endParaRPr/>
          </a:p>
        </p:txBody>
      </p:sp>
      <p:sp>
        <p:nvSpPr>
          <p:cNvPr id="4"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11/3/15</a:t>
            </a:r>
            <a:endParaRPr/>
          </a:p>
        </p:txBody>
      </p:sp>
      <p:sp>
        <p:nvSpPr>
          <p:cNvPr id="5" name="PlaceHolder 5"/>
          <p:cNvSpPr>
            <a:spLocks noGrp="1"/>
          </p:cNvSpPr>
          <p:nvPr>
            <p:ph type="ftr"/>
          </p:nvPr>
        </p:nvSpPr>
        <p:spPr>
          <a:xfrm>
            <a:off x="3124080" y="6356520"/>
            <a:ext cx="2895120" cy="364680"/>
          </a:xfrm>
          <a:prstGeom prst="rect">
            <a:avLst/>
          </a:prstGeom>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
        <p:nvSpPr>
          <p:cNvPr id="6" name="PlaceHolder 6"/>
          <p:cNvSpPr>
            <a:spLocks noGrp="1"/>
          </p:cNvSpPr>
          <p:nvPr>
            <p:ph type="sldNum"/>
          </p:nvPr>
        </p:nvSpPr>
        <p:spPr>
          <a:xfrm>
            <a:off x="6553080" y="6356520"/>
            <a:ext cx="2133360" cy="364680"/>
          </a:xfrm>
          <a:prstGeom prst="rect">
            <a:avLst/>
          </a:prstGeom>
        </p:spPr>
        <p:txBody>
          <a:bodyPr anchor="ctr"/>
          <a:p>
            <a:pPr algn="r">
              <a:lnSpc>
                <a:spcPct val="100000"/>
              </a:lnSpc>
            </a:pPr>
            <a:fld id="{96DD9147-3190-403B-A5ED-5D6B5A1A7DB8}" type="slidenum">
              <a:rPr lang="en-US" sz="1200" spc="-1" strike="noStrike">
                <a:solidFill>
                  <a:srgbClr val="8b8b8b"/>
                </a:solidFill>
                <a:uFill>
                  <a:solidFill>
                    <a:srgbClr val="ffffff"/>
                  </a:solidFill>
                </a:uFill>
                <a:latin typeface="Calibri"/>
              </a:rPr>
              <a:t>&lt;number&gt;</a:t>
            </a:fld>
            <a:endParaRPr/>
          </a:p>
        </p:txBody>
      </p:sp>
      <p:sp>
        <p:nvSpPr>
          <p:cNvPr id="7"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n-US" sz="3200" spc="-1">
                <a:latin typeface="Calibri"/>
              </a:rPr>
              <a:t>Click to edit the outline text format</a:t>
            </a:r>
            <a:endParaRPr/>
          </a:p>
          <a:p>
            <a:pPr lvl="1" marL="864000" indent="-324000">
              <a:buClr>
                <a:srgbClr val="ffffff"/>
              </a:buClr>
              <a:buSzPct val="75000"/>
              <a:buFont typeface="StarSymbol"/>
              <a:buChar char=""/>
            </a:pPr>
            <a:r>
              <a:rPr lang="en-US" sz="2400" spc="-1">
                <a:latin typeface="Calibri"/>
              </a:rPr>
              <a:t>Second Outline Level</a:t>
            </a:r>
            <a:endParaRPr/>
          </a:p>
          <a:p>
            <a:pPr lvl="2" marL="1296000" indent="-288000">
              <a:buClr>
                <a:srgbClr val="ffffff"/>
              </a:buClr>
              <a:buSzPct val="45000"/>
              <a:buFont typeface="StarSymbol"/>
              <a:buChar char=""/>
            </a:pPr>
            <a:r>
              <a:rPr lang="en-US" sz="2000" spc="-1">
                <a:latin typeface="Calibri"/>
              </a:rPr>
              <a:t>Third Outline Level</a:t>
            </a:r>
            <a:endParaRPr/>
          </a:p>
          <a:p>
            <a:pPr lvl="3" marL="1728000" indent="-216000">
              <a:buClr>
                <a:srgbClr val="ffffff"/>
              </a:buClr>
              <a:buSzPct val="75000"/>
              <a:buFont typeface="StarSymbol"/>
              <a:buChar char=""/>
            </a:pPr>
            <a:r>
              <a:rPr lang="en-US" sz="2000" spc="-1">
                <a:latin typeface="Calibri"/>
              </a:rPr>
              <a:t>Fourth Outline Level</a:t>
            </a:r>
            <a:endParaRPr/>
          </a:p>
          <a:p>
            <a:pPr lvl="4" marL="2160000" indent="-216000">
              <a:buClr>
                <a:srgbClr val="ffffff"/>
              </a:buClr>
              <a:buSzPct val="45000"/>
              <a:buFont typeface="StarSymbol"/>
              <a:buChar char=""/>
            </a:pPr>
            <a:r>
              <a:rPr lang="en-US" sz="2000" spc="-1">
                <a:latin typeface="Calibri"/>
              </a:rPr>
              <a:t>Fifth Outline Level</a:t>
            </a:r>
            <a:endParaRPr/>
          </a:p>
          <a:p>
            <a:pPr lvl="5" marL="2592000" indent="-216000">
              <a:buClr>
                <a:srgbClr val="ffffff"/>
              </a:buClr>
              <a:buSzPct val="45000"/>
              <a:buFont typeface="StarSymbol"/>
              <a:buChar char=""/>
            </a:pPr>
            <a:r>
              <a:rPr lang="en-US" sz="2000" spc="-1">
                <a:latin typeface="Calibri"/>
              </a:rPr>
              <a:t>Sixth Outline Level</a:t>
            </a:r>
            <a:endParaRPr/>
          </a:p>
          <a:p>
            <a:pPr lvl="6" marL="3024000" indent="-216000">
              <a:buClr>
                <a:srgbClr val="ffffff"/>
              </a:buClr>
              <a:buSzPct val="45000"/>
              <a:buFont typeface="StarSymbol"/>
              <a:buChar char=""/>
            </a:pPr>
            <a:r>
              <a:rPr lang="en-US" sz="2000" spc="-1">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2" name="Picture 6" descr=""/>
          <p:cNvPicPr/>
          <p:nvPr/>
        </p:nvPicPr>
        <p:blipFill>
          <a:blip r:embed="rId2"/>
          <a:stretch/>
        </p:blipFill>
        <p:spPr>
          <a:xfrm>
            <a:off x="7750440" y="287280"/>
            <a:ext cx="923400" cy="1142640"/>
          </a:xfrm>
          <a:prstGeom prst="rect">
            <a:avLst/>
          </a:prstGeom>
          <a:ln>
            <a:noFill/>
          </a:ln>
        </p:spPr>
      </p:pic>
      <p:sp>
        <p:nvSpPr>
          <p:cNvPr id="43"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4" name="PlaceHolder 2"/>
          <p:cNvSpPr>
            <a:spLocks noGrp="1"/>
          </p:cNvSpPr>
          <p:nvPr>
            <p:ph type="title"/>
          </p:nvPr>
        </p:nvSpPr>
        <p:spPr>
          <a:xfrm>
            <a:off x="457200" y="274680"/>
            <a:ext cx="7292880" cy="1142640"/>
          </a:xfrm>
          <a:prstGeom prst="rect">
            <a:avLst/>
          </a:prstGeom>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Click to edit Master title style</a:t>
            </a:r>
            <a:endParaRPr/>
          </a:p>
        </p:txBody>
      </p:sp>
      <p:sp>
        <p:nvSpPr>
          <p:cNvPr id="45" name="PlaceHolder 3"/>
          <p:cNvSpPr>
            <a:spLocks noGrp="1"/>
          </p:cNvSpPr>
          <p:nvPr>
            <p:ph type="body"/>
          </p:nvPr>
        </p:nvSpPr>
        <p:spPr>
          <a:xfrm>
            <a:off x="457200" y="1600200"/>
            <a:ext cx="8229240" cy="4525560"/>
          </a:xfrm>
          <a:prstGeom prst="rect">
            <a:avLst/>
          </a:prstGeom>
        </p:spPr>
        <p:txBody>
          <a:bodyPr lIns="90000" rIns="90000" tIns="45000" bIns="45000"/>
          <a:p>
            <a:pPr marL="432000" indent="-324000">
              <a:buClr>
                <a:srgbClr val="ffffff"/>
              </a:buClr>
              <a:buSzPct val="45000"/>
              <a:buFont typeface="StarSymbol"/>
              <a:buChar char=""/>
            </a:pPr>
            <a:r>
              <a:rPr lang="en-US" sz="2400" spc="-1" strike="noStrike">
                <a:solidFill>
                  <a:srgbClr val="46424d"/>
                </a:solidFill>
                <a:uFill>
                  <a:solidFill>
                    <a:srgbClr val="ffffff"/>
                  </a:solidFill>
                </a:uFill>
                <a:latin typeface="Arial"/>
                <a:ea typeface="ＭＳ Ｐゴシック"/>
              </a:rPr>
              <a:t>Click to edit the outline text format</a:t>
            </a:r>
            <a:endParaRPr/>
          </a:p>
          <a:p>
            <a:pPr lvl="1" marL="864000" indent="-324000">
              <a:buClr>
                <a:srgbClr val="ffffff"/>
              </a:buClr>
              <a:buSzPct val="75000"/>
              <a:buFont typeface="StarSymbol"/>
              <a:buChar char=""/>
            </a:pPr>
            <a:r>
              <a:rPr lang="en-US" sz="2400" spc="-1" strike="noStrike">
                <a:solidFill>
                  <a:srgbClr val="46424d"/>
                </a:solidFill>
                <a:uFill>
                  <a:solidFill>
                    <a:srgbClr val="ffffff"/>
                  </a:solidFill>
                </a:uFill>
                <a:latin typeface="Arial"/>
                <a:ea typeface="ＭＳ Ｐゴシック"/>
              </a:rPr>
              <a:t>Second Outline Level</a:t>
            </a:r>
            <a:endParaRPr/>
          </a:p>
          <a:p>
            <a:pPr lvl="2" marL="1296000" indent="-288000">
              <a:buClr>
                <a:srgbClr val="ffffff"/>
              </a:buClr>
              <a:buSzPct val="45000"/>
              <a:buFont typeface="StarSymbol"/>
              <a:buChar char=""/>
            </a:pPr>
            <a:r>
              <a:rPr lang="en-US" sz="2400" spc="-1" strike="noStrike">
                <a:solidFill>
                  <a:srgbClr val="46424d"/>
                </a:solidFill>
                <a:uFill>
                  <a:solidFill>
                    <a:srgbClr val="ffffff"/>
                  </a:solidFill>
                </a:uFill>
                <a:latin typeface="Arial"/>
                <a:ea typeface="ＭＳ Ｐゴシック"/>
              </a:rPr>
              <a:t>Third Outline Level</a:t>
            </a:r>
            <a:endParaRPr/>
          </a:p>
          <a:p>
            <a:pPr lvl="3" marL="1728000" indent="-216000">
              <a:buClr>
                <a:srgbClr val="ffffff"/>
              </a:buClr>
              <a:buSzPct val="75000"/>
              <a:buFont typeface="StarSymbol"/>
              <a:buChar char=""/>
            </a:pPr>
            <a:r>
              <a:rPr lang="en-US" sz="2400" spc="-1" strike="noStrike">
                <a:solidFill>
                  <a:srgbClr val="46424d"/>
                </a:solidFill>
                <a:uFill>
                  <a:solidFill>
                    <a:srgbClr val="ffffff"/>
                  </a:solidFill>
                </a:uFill>
                <a:latin typeface="Arial"/>
                <a:ea typeface="ＭＳ Ｐゴシック"/>
              </a:rPr>
              <a:t>Fourth Outline Level</a:t>
            </a:r>
            <a:endParaRPr/>
          </a:p>
          <a:p>
            <a:pPr lvl="4" marL="2160000" indent="-216000">
              <a:buClr>
                <a:srgbClr val="ffffff"/>
              </a:buClr>
              <a:buSzPct val="45000"/>
              <a:buFont typeface="StarSymbol"/>
              <a:buChar char=""/>
            </a:pPr>
            <a:r>
              <a:rPr lang="en-US" sz="2400" spc="-1" strike="noStrike">
                <a:solidFill>
                  <a:srgbClr val="46424d"/>
                </a:solidFill>
                <a:uFill>
                  <a:solidFill>
                    <a:srgbClr val="ffffff"/>
                  </a:solidFill>
                </a:uFill>
                <a:latin typeface="Arial"/>
                <a:ea typeface="ＭＳ Ｐゴシック"/>
              </a:rPr>
              <a:t>Fifth Outline Level</a:t>
            </a:r>
            <a:endParaRPr/>
          </a:p>
          <a:p>
            <a:pPr lvl="5" marL="2592000" indent="-216000">
              <a:buClr>
                <a:srgbClr val="ffffff"/>
              </a:buClr>
              <a:buSzPct val="45000"/>
              <a:buFont typeface="StarSymbol"/>
              <a:buChar char=""/>
            </a:pPr>
            <a:r>
              <a:rPr lang="en-US" sz="2400" spc="-1" strike="noStrike">
                <a:solidFill>
                  <a:srgbClr val="46424d"/>
                </a:solidFill>
                <a:uFill>
                  <a:solidFill>
                    <a:srgbClr val="ffffff"/>
                  </a:solidFill>
                </a:uFill>
                <a:latin typeface="Arial"/>
                <a:ea typeface="ＭＳ Ｐゴシック"/>
              </a:rPr>
              <a:t>Sixth Outline Level</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Seventh Outline LevelClick to edit Master text styles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Second level</a:t>
            </a:r>
            <a:endParaRPr/>
          </a:p>
          <a:p>
            <a:pPr lvl="2" marL="1143000" indent="-228240">
              <a:lnSpc>
                <a:spcPct val="100000"/>
              </a:lnSpc>
              <a:buClr>
                <a:srgbClr val="46424d"/>
              </a:buClr>
              <a:buFont typeface="Arial"/>
              <a:buChar char="•"/>
            </a:pPr>
            <a:r>
              <a:rPr lang="en-US" sz="1800" spc="-1" strike="noStrike">
                <a:solidFill>
                  <a:srgbClr val="46424d"/>
                </a:solidFill>
                <a:uFill>
                  <a:solidFill>
                    <a:srgbClr val="ffffff"/>
                  </a:solidFill>
                </a:uFill>
                <a:latin typeface="Arial"/>
                <a:ea typeface="ＭＳ Ｐゴシック"/>
              </a:rPr>
              <a:t>Third level</a:t>
            </a:r>
            <a:endParaRPr/>
          </a:p>
          <a:p>
            <a:pPr lvl="3" marL="1600200" indent="-228240">
              <a:lnSpc>
                <a:spcPct val="100000"/>
              </a:lnSpc>
              <a:buClr>
                <a:srgbClr val="46424d"/>
              </a:buClr>
              <a:buFont typeface="Arial"/>
              <a:buChar char="–"/>
            </a:pPr>
            <a:r>
              <a:rPr lang="en-US" sz="1800" spc="-1" strike="noStrike">
                <a:solidFill>
                  <a:srgbClr val="46424d"/>
                </a:solidFill>
                <a:uFill>
                  <a:solidFill>
                    <a:srgbClr val="ffffff"/>
                  </a:solidFill>
                </a:uFill>
                <a:latin typeface="Arial"/>
                <a:ea typeface="ＭＳ Ｐゴシック"/>
              </a:rPr>
              <a:t>Fourth level</a:t>
            </a:r>
            <a:endParaRPr/>
          </a:p>
          <a:p>
            <a:pPr lvl="4" marL="2057400" indent="-228240">
              <a:lnSpc>
                <a:spcPct val="100000"/>
              </a:lnSpc>
              <a:buClr>
                <a:srgbClr val="46424d"/>
              </a:buClr>
              <a:buFont typeface="Arial"/>
              <a:buChar char="»"/>
            </a:pPr>
            <a:r>
              <a:rPr lang="en-US" sz="1800" spc="-1" strike="noStrike">
                <a:solidFill>
                  <a:srgbClr val="46424d"/>
                </a:solidFill>
                <a:uFill>
                  <a:solidFill>
                    <a:srgbClr val="ffffff"/>
                  </a:solidFill>
                </a:uFill>
                <a:latin typeface="Arial"/>
                <a:ea typeface="ＭＳ Ｐゴシック"/>
              </a:rPr>
              <a:t>Fifth level</a:t>
            </a:r>
            <a:endParaRPr/>
          </a:p>
        </p:txBody>
      </p:sp>
      <p:sp>
        <p:nvSpPr>
          <p:cNvPr id="46" name="PlaceHolder 4"/>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11/3/15</a:t>
            </a:r>
            <a:endParaRPr/>
          </a:p>
        </p:txBody>
      </p:sp>
      <p:sp>
        <p:nvSpPr>
          <p:cNvPr id="47" name="PlaceHolder 5"/>
          <p:cNvSpPr>
            <a:spLocks noGrp="1"/>
          </p:cNvSpPr>
          <p:nvPr>
            <p:ph type="ftr"/>
          </p:nvPr>
        </p:nvSpPr>
        <p:spPr>
          <a:xfrm>
            <a:off x="3124080" y="6356520"/>
            <a:ext cx="2895120" cy="364680"/>
          </a:xfrm>
          <a:prstGeom prst="rect">
            <a:avLst/>
          </a:prstGeom>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
        <p:nvSpPr>
          <p:cNvPr id="48" name="PlaceHolder 6"/>
          <p:cNvSpPr>
            <a:spLocks noGrp="1"/>
          </p:cNvSpPr>
          <p:nvPr>
            <p:ph type="sldNum"/>
          </p:nvPr>
        </p:nvSpPr>
        <p:spPr>
          <a:xfrm>
            <a:off x="6553080" y="6356520"/>
            <a:ext cx="2133360" cy="364680"/>
          </a:xfrm>
          <a:prstGeom prst="rect">
            <a:avLst/>
          </a:prstGeom>
        </p:spPr>
        <p:txBody>
          <a:bodyPr anchor="ctr"/>
          <a:p>
            <a:pPr algn="r">
              <a:lnSpc>
                <a:spcPct val="100000"/>
              </a:lnSpc>
            </a:pPr>
            <a:fld id="{D2E12976-B91A-4D15-95C0-42D226415500}" type="slidenum">
              <a:rPr lang="en-US"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685800" y="2130480"/>
            <a:ext cx="7772040" cy="146952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Chapter 2 – Software Processes</a:t>
            </a:r>
            <a:endParaRPr/>
          </a:p>
        </p:txBody>
      </p:sp>
      <p:sp>
        <p:nvSpPr>
          <p:cNvPr id="89" name="TextShape 2"/>
          <p:cNvSpPr txBox="1"/>
          <p:nvPr/>
        </p:nvSpPr>
        <p:spPr>
          <a:xfrm>
            <a:off x="1371600" y="3886200"/>
            <a:ext cx="6400440" cy="1752120"/>
          </a:xfrm>
          <a:prstGeom prst="rect">
            <a:avLst/>
          </a:prstGeom>
          <a:noFill/>
          <a:ln>
            <a:noFill/>
          </a:ln>
        </p:spPr>
        <p:txBody>
          <a:bodyPr lIns="90000" rIns="90000" tIns="45000" bIns="45000"/>
          <a:p>
            <a:pPr algn="ctr">
              <a:lnSpc>
                <a:spcPct val="100000"/>
              </a:lnSpc>
            </a:pPr>
            <a:r>
              <a:rPr lang="en-US" sz="3200" spc="-1" strike="noStrike">
                <a:solidFill>
                  <a:srgbClr val="8b8b8b"/>
                </a:solidFill>
                <a:uFill>
                  <a:solidFill>
                    <a:srgbClr val="ffffff"/>
                  </a:solidFill>
                </a:uFill>
                <a:latin typeface="Calibri"/>
              </a:rPr>
              <a:t>Lecture 1</a:t>
            </a:r>
            <a:endParaRPr/>
          </a:p>
        </p:txBody>
      </p:sp>
      <p:sp>
        <p:nvSpPr>
          <p:cNvPr id="90" name="TextShape 3"/>
          <p:cNvSpPr txBox="1"/>
          <p:nvPr/>
        </p:nvSpPr>
        <p:spPr>
          <a:xfrm>
            <a:off x="6553080" y="6356520"/>
            <a:ext cx="2133360" cy="364680"/>
          </a:xfrm>
          <a:prstGeom prst="rect">
            <a:avLst/>
          </a:prstGeom>
          <a:noFill/>
          <a:ln>
            <a:noFill/>
          </a:ln>
        </p:spPr>
        <p:txBody>
          <a:bodyPr anchor="ctr"/>
          <a:p>
            <a:pPr algn="r">
              <a:lnSpc>
                <a:spcPct val="100000"/>
              </a:lnSpc>
            </a:pPr>
            <a:fld id="{180A181D-2D75-4646-BA8E-BB156973FB1E}" type="slidenum">
              <a:rPr lang="en-US" sz="1200" spc="-1" strike="noStrike">
                <a:solidFill>
                  <a:srgbClr val="8b8b8b"/>
                </a:solidFill>
                <a:uFill>
                  <a:solidFill>
                    <a:srgbClr val="ffffff"/>
                  </a:solidFill>
                </a:uFill>
                <a:latin typeface="Calibri"/>
              </a:rPr>
              <a:t>&lt;number&gt;</a:t>
            </a:fld>
            <a:endParaRPr/>
          </a:p>
        </p:txBody>
      </p:sp>
      <p:sp>
        <p:nvSpPr>
          <p:cNvPr id="91"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Incremental development </a:t>
            </a:r>
            <a:r>
              <a:rPr b="1" lang="en-US" sz="2400" spc="-1" strike="noStrike">
                <a:solidFill>
                  <a:srgbClr val="46424d"/>
                </a:solidFill>
                <a:uFill>
                  <a:solidFill>
                    <a:srgbClr val="ffffff"/>
                  </a:solidFill>
                </a:uFill>
                <a:latin typeface="Arial"/>
                <a:ea typeface="ＭＳ Ｐゴシック"/>
              </a:rPr>
              <a:t>
</a:t>
            </a:r>
            <a:endParaRPr/>
          </a:p>
        </p:txBody>
      </p:sp>
      <p:pic>
        <p:nvPicPr>
          <p:cNvPr id="125" name="Picture 3" descr=""/>
          <p:cNvPicPr/>
          <p:nvPr/>
        </p:nvPicPr>
        <p:blipFill>
          <a:blip r:embed="rId1"/>
          <a:stretch/>
        </p:blipFill>
        <p:spPr>
          <a:xfrm>
            <a:off x="457200" y="1892520"/>
            <a:ext cx="7517520" cy="4051440"/>
          </a:xfrm>
          <a:prstGeom prst="rect">
            <a:avLst/>
          </a:prstGeom>
          <a:ln>
            <a:noFill/>
          </a:ln>
        </p:spPr>
      </p:pic>
      <p:sp>
        <p:nvSpPr>
          <p:cNvPr id="126" name="TextShape 2"/>
          <p:cNvSpPr txBox="1"/>
          <p:nvPr/>
        </p:nvSpPr>
        <p:spPr>
          <a:xfrm>
            <a:off x="6553080" y="6356520"/>
            <a:ext cx="2133360" cy="364680"/>
          </a:xfrm>
          <a:prstGeom prst="rect">
            <a:avLst/>
          </a:prstGeom>
          <a:noFill/>
          <a:ln>
            <a:noFill/>
          </a:ln>
        </p:spPr>
        <p:txBody>
          <a:bodyPr anchor="ctr"/>
          <a:p>
            <a:pPr algn="r">
              <a:lnSpc>
                <a:spcPct val="100000"/>
              </a:lnSpc>
            </a:pPr>
            <a:fld id="{9095AAB4-B75B-454E-8516-11B9FE0F18F4}" type="slidenum">
              <a:rPr lang="en-US" sz="1200" spc="-1" strike="noStrike">
                <a:solidFill>
                  <a:srgbClr val="8b8b8b"/>
                </a:solidFill>
                <a:uFill>
                  <a:solidFill>
                    <a:srgbClr val="ffffff"/>
                  </a:solidFill>
                </a:uFill>
                <a:latin typeface="Calibri"/>
              </a:rPr>
              <a:t>&lt;number&gt;</a:t>
            </a:fld>
            <a:endParaRPr/>
          </a:p>
        </p:txBody>
      </p:sp>
      <p:sp>
        <p:nvSpPr>
          <p:cNvPr id="127"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Incremental development benefits</a:t>
            </a:r>
            <a:endParaRPr/>
          </a:p>
        </p:txBody>
      </p:sp>
      <p:sp>
        <p:nvSpPr>
          <p:cNvPr id="129"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cost of accommodating changing customer requirements is reduced. </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The amount of analysis and documentation that has to be redone is much less than is required with the waterfall model.</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It is easier to get customer feedback on the development work that has been done. </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Customers can comment on demonstrations of the software and see how much has been implemented. </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More rapid delivery and deployment of useful software to the customer is possible. </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Customers are able to use and gain value from the software earlier than is possible with a waterfall process. </a:t>
            </a:r>
            <a:endParaRPr/>
          </a:p>
        </p:txBody>
      </p:sp>
      <p:sp>
        <p:nvSpPr>
          <p:cNvPr id="130" name="TextShape 3"/>
          <p:cNvSpPr txBox="1"/>
          <p:nvPr/>
        </p:nvSpPr>
        <p:spPr>
          <a:xfrm>
            <a:off x="6553080" y="6356520"/>
            <a:ext cx="2133360" cy="364680"/>
          </a:xfrm>
          <a:prstGeom prst="rect">
            <a:avLst/>
          </a:prstGeom>
          <a:noFill/>
          <a:ln>
            <a:noFill/>
          </a:ln>
        </p:spPr>
        <p:txBody>
          <a:bodyPr anchor="ctr"/>
          <a:p>
            <a:pPr algn="r">
              <a:lnSpc>
                <a:spcPct val="100000"/>
              </a:lnSpc>
            </a:pPr>
            <a:fld id="{DC7ADB52-080F-4777-B2CC-AAA93E0CE10F}" type="slidenum">
              <a:rPr lang="en-US" sz="1200" spc="-1" strike="noStrike">
                <a:solidFill>
                  <a:srgbClr val="8b8b8b"/>
                </a:solidFill>
                <a:uFill>
                  <a:solidFill>
                    <a:srgbClr val="ffffff"/>
                  </a:solidFill>
                </a:uFill>
                <a:latin typeface="Calibri"/>
              </a:rPr>
              <a:t>&lt;number&gt;</a:t>
            </a:fld>
            <a:endParaRPr/>
          </a:p>
        </p:txBody>
      </p:sp>
      <p:sp>
        <p:nvSpPr>
          <p:cNvPr id="131"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Incremental development problems</a:t>
            </a:r>
            <a:endParaRPr/>
          </a:p>
        </p:txBody>
      </p:sp>
      <p:sp>
        <p:nvSpPr>
          <p:cNvPr id="13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process is not visible.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Managers need regular deliverables to measure progress. If systems are developed quickly, it is not cost-effective to produce documents that reflect every version of the system.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System structure tends to degrade as new increments are added</a:t>
            </a:r>
            <a:r>
              <a:rPr i="1" lang="en-US" sz="2400" spc="-1" strike="noStrike">
                <a:solidFill>
                  <a:srgbClr val="46424d"/>
                </a:solidFill>
                <a:uFill>
                  <a:solidFill>
                    <a:srgbClr val="ffffff"/>
                  </a:solidFill>
                </a:uFill>
                <a:latin typeface="Arial"/>
                <a:ea typeface="ＭＳ Ｐゴシック"/>
              </a:rPr>
              <a:t>. </a:t>
            </a:r>
            <a:r>
              <a:rPr lang="en-US" sz="2400" spc="-1" strike="noStrike">
                <a:solidFill>
                  <a:srgbClr val="46424d"/>
                </a:solidFill>
                <a:uFill>
                  <a:solidFill>
                    <a:srgbClr val="ffffff"/>
                  </a:solidFill>
                </a:uFill>
                <a:latin typeface="Arial"/>
                <a:ea typeface="ＭＳ Ｐゴシック"/>
              </a:rPr>
              <a:t>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Unless time and money is spent on refactoring to improve the software, regular change tends to corrupt its structure. Incorporating further software changes becomes increasingly difficult and costly. </a:t>
            </a:r>
            <a:endParaRPr/>
          </a:p>
        </p:txBody>
      </p:sp>
      <p:sp>
        <p:nvSpPr>
          <p:cNvPr id="134" name="TextShape 3"/>
          <p:cNvSpPr txBox="1"/>
          <p:nvPr/>
        </p:nvSpPr>
        <p:spPr>
          <a:xfrm>
            <a:off x="6553080" y="6356520"/>
            <a:ext cx="2133360" cy="364680"/>
          </a:xfrm>
          <a:prstGeom prst="rect">
            <a:avLst/>
          </a:prstGeom>
          <a:noFill/>
          <a:ln>
            <a:noFill/>
          </a:ln>
        </p:spPr>
        <p:txBody>
          <a:bodyPr anchor="ctr"/>
          <a:p>
            <a:pPr algn="r">
              <a:lnSpc>
                <a:spcPct val="100000"/>
              </a:lnSpc>
            </a:pPr>
            <a:fld id="{7F2AABD4-95E4-4497-B85A-A9A2AEC6B9F0}" type="slidenum">
              <a:rPr lang="en-US" sz="1200" spc="-1" strike="noStrike">
                <a:solidFill>
                  <a:srgbClr val="8b8b8b"/>
                </a:solidFill>
                <a:uFill>
                  <a:solidFill>
                    <a:srgbClr val="ffffff"/>
                  </a:solidFill>
                </a:uFill>
                <a:latin typeface="Calibri"/>
              </a:rPr>
              <a:t>&lt;number&gt;</a:t>
            </a:fld>
            <a:endParaRPr/>
          </a:p>
        </p:txBody>
      </p:sp>
      <p:sp>
        <p:nvSpPr>
          <p:cNvPr id="135"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Reuse-oriented software engineering</a:t>
            </a:r>
            <a:endParaRPr/>
          </a:p>
        </p:txBody>
      </p:sp>
      <p:sp>
        <p:nvSpPr>
          <p:cNvPr id="137"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Based on systematic reuse where systems are integrated from existing components or COTS (Commercial-off-the-shelf) systems.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Process stages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Component analysis;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Requirements modification;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System design with reuse;</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Development and integration.</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Reuse is now the standard approach for building many types of business system</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Reuse covered in more depth in Chapter 16.</a:t>
            </a:r>
            <a:endParaRPr/>
          </a:p>
        </p:txBody>
      </p:sp>
      <p:sp>
        <p:nvSpPr>
          <p:cNvPr id="138" name="TextShape 3"/>
          <p:cNvSpPr txBox="1"/>
          <p:nvPr/>
        </p:nvSpPr>
        <p:spPr>
          <a:xfrm>
            <a:off x="6553080" y="6356520"/>
            <a:ext cx="2133360" cy="364680"/>
          </a:xfrm>
          <a:prstGeom prst="rect">
            <a:avLst/>
          </a:prstGeom>
          <a:noFill/>
          <a:ln>
            <a:noFill/>
          </a:ln>
        </p:spPr>
        <p:txBody>
          <a:bodyPr anchor="ctr"/>
          <a:p>
            <a:pPr algn="r">
              <a:lnSpc>
                <a:spcPct val="100000"/>
              </a:lnSpc>
            </a:pPr>
            <a:fld id="{FCB3F0D7-5743-4BC1-838D-D1491991EB3A}" type="slidenum">
              <a:rPr lang="en-US" sz="1200" spc="-1" strike="noStrike">
                <a:solidFill>
                  <a:srgbClr val="8b8b8b"/>
                </a:solidFill>
                <a:uFill>
                  <a:solidFill>
                    <a:srgbClr val="ffffff"/>
                  </a:solidFill>
                </a:uFill>
                <a:latin typeface="Calibri"/>
              </a:rPr>
              <a:t>&lt;number&gt;</a:t>
            </a:fld>
            <a:endParaRPr/>
          </a:p>
        </p:txBody>
      </p:sp>
      <p:sp>
        <p:nvSpPr>
          <p:cNvPr id="139"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Reuse-oriented software engineering</a:t>
            </a:r>
            <a:endParaRPr/>
          </a:p>
        </p:txBody>
      </p:sp>
      <p:pic>
        <p:nvPicPr>
          <p:cNvPr id="141" name="Picture 3" descr=""/>
          <p:cNvPicPr/>
          <p:nvPr/>
        </p:nvPicPr>
        <p:blipFill>
          <a:blip r:embed="rId1"/>
          <a:stretch/>
        </p:blipFill>
        <p:spPr>
          <a:xfrm>
            <a:off x="457200" y="2725560"/>
            <a:ext cx="8494200" cy="1773000"/>
          </a:xfrm>
          <a:prstGeom prst="rect">
            <a:avLst/>
          </a:prstGeom>
          <a:ln>
            <a:noFill/>
          </a:ln>
        </p:spPr>
      </p:pic>
      <p:sp>
        <p:nvSpPr>
          <p:cNvPr id="142" name="TextShape 2"/>
          <p:cNvSpPr txBox="1"/>
          <p:nvPr/>
        </p:nvSpPr>
        <p:spPr>
          <a:xfrm>
            <a:off x="6553080" y="6356520"/>
            <a:ext cx="2133360" cy="364680"/>
          </a:xfrm>
          <a:prstGeom prst="rect">
            <a:avLst/>
          </a:prstGeom>
          <a:noFill/>
          <a:ln>
            <a:noFill/>
          </a:ln>
        </p:spPr>
        <p:txBody>
          <a:bodyPr anchor="ctr"/>
          <a:p>
            <a:pPr algn="r">
              <a:lnSpc>
                <a:spcPct val="100000"/>
              </a:lnSpc>
            </a:pPr>
            <a:fld id="{CD851CCC-3E66-41D0-AB31-FA73D51CB31E}" type="slidenum">
              <a:rPr lang="en-US" sz="1200" spc="-1" strike="noStrike">
                <a:solidFill>
                  <a:srgbClr val="8b8b8b"/>
                </a:solidFill>
                <a:uFill>
                  <a:solidFill>
                    <a:srgbClr val="ffffff"/>
                  </a:solidFill>
                </a:uFill>
                <a:latin typeface="Calibri"/>
              </a:rPr>
              <a:t>&lt;number&gt;</a:t>
            </a:fld>
            <a:endParaRPr/>
          </a:p>
        </p:txBody>
      </p:sp>
      <p:sp>
        <p:nvSpPr>
          <p:cNvPr id="143"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Types of software component</a:t>
            </a:r>
            <a:endParaRPr/>
          </a:p>
        </p:txBody>
      </p:sp>
      <p:sp>
        <p:nvSpPr>
          <p:cNvPr id="14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Web services that are developed according to service standards and which are available for remote invocation.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Collections of objects that are developed as a package to be integrated with a component framework such as .NET or J2EE.</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Stand-alone software systems (COTS) that are configured for use in a particular environment.</a:t>
            </a:r>
            <a:endParaRPr/>
          </a:p>
          <a:p>
            <a:pPr>
              <a:lnSpc>
                <a:spcPct val="100000"/>
              </a:lnSpc>
            </a:pPr>
            <a:endParaRPr/>
          </a:p>
        </p:txBody>
      </p:sp>
      <p:sp>
        <p:nvSpPr>
          <p:cNvPr id="146" name="TextShape 3"/>
          <p:cNvSpPr txBox="1"/>
          <p:nvPr/>
        </p:nvSpPr>
        <p:spPr>
          <a:xfrm>
            <a:off x="6553080" y="6356520"/>
            <a:ext cx="2133360" cy="364680"/>
          </a:xfrm>
          <a:prstGeom prst="rect">
            <a:avLst/>
          </a:prstGeom>
          <a:noFill/>
          <a:ln>
            <a:noFill/>
          </a:ln>
        </p:spPr>
        <p:txBody>
          <a:bodyPr anchor="ctr"/>
          <a:p>
            <a:pPr algn="r">
              <a:lnSpc>
                <a:spcPct val="100000"/>
              </a:lnSpc>
            </a:pPr>
            <a:fld id="{2EB3502F-CD5F-42CA-8070-F1B68CC06992}" type="slidenum">
              <a:rPr lang="en-US" sz="1200" spc="-1" strike="noStrike">
                <a:solidFill>
                  <a:srgbClr val="8b8b8b"/>
                </a:solidFill>
                <a:uFill>
                  <a:solidFill>
                    <a:srgbClr val="ffffff"/>
                  </a:solidFill>
                </a:uFill>
                <a:latin typeface="Calibri"/>
              </a:rPr>
              <a:t>&lt;number&gt;</a:t>
            </a:fld>
            <a:endParaRPr/>
          </a:p>
        </p:txBody>
      </p:sp>
      <p:sp>
        <p:nvSpPr>
          <p:cNvPr id="147"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Process activities</a:t>
            </a:r>
            <a:endParaRPr/>
          </a:p>
        </p:txBody>
      </p:sp>
      <p:sp>
        <p:nvSpPr>
          <p:cNvPr id="14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Real software processes are inter-leaved sequences of technical, collaborative and managerial activities with the overall goal of specifying, designing, implementing and testing a software system.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a:p>
        </p:txBody>
      </p:sp>
      <p:sp>
        <p:nvSpPr>
          <p:cNvPr id="150" name="TextShape 3"/>
          <p:cNvSpPr txBox="1"/>
          <p:nvPr/>
        </p:nvSpPr>
        <p:spPr>
          <a:xfrm>
            <a:off x="6553080" y="6356520"/>
            <a:ext cx="2133360" cy="364680"/>
          </a:xfrm>
          <a:prstGeom prst="rect">
            <a:avLst/>
          </a:prstGeom>
          <a:noFill/>
          <a:ln>
            <a:noFill/>
          </a:ln>
        </p:spPr>
        <p:txBody>
          <a:bodyPr anchor="ctr"/>
          <a:p>
            <a:pPr algn="r">
              <a:lnSpc>
                <a:spcPct val="100000"/>
              </a:lnSpc>
            </a:pPr>
            <a:fld id="{E35790A9-3D77-4FAD-ADC3-550624DA7AB2}" type="slidenum">
              <a:rPr lang="en-US" sz="1200" spc="-1" strike="noStrike">
                <a:solidFill>
                  <a:srgbClr val="8b8b8b"/>
                </a:solidFill>
                <a:uFill>
                  <a:solidFill>
                    <a:srgbClr val="ffffff"/>
                  </a:solidFill>
                </a:uFill>
                <a:latin typeface="Calibri"/>
              </a:rPr>
              <a:t>&lt;number&gt;</a:t>
            </a:fld>
            <a:endParaRPr/>
          </a:p>
        </p:txBody>
      </p:sp>
      <p:sp>
        <p:nvSpPr>
          <p:cNvPr id="151"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specification</a:t>
            </a:r>
            <a:endParaRPr/>
          </a:p>
        </p:txBody>
      </p:sp>
      <p:sp>
        <p:nvSpPr>
          <p:cNvPr id="153" name="TextShape 2"/>
          <p:cNvSpPr txBox="1"/>
          <p:nvPr/>
        </p:nvSpPr>
        <p:spPr>
          <a:xfrm>
            <a:off x="416520" y="1600200"/>
            <a:ext cx="8460000" cy="452556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process of establishing what services are required and the constraints on the system’s operation and development.</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Requirements engineering process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Feasibility study</a:t>
            </a:r>
            <a:endParaRPr/>
          </a:p>
          <a:p>
            <a:pPr lvl="2" marL="1143000" indent="-228240">
              <a:lnSpc>
                <a:spcPct val="100000"/>
              </a:lnSpc>
              <a:buFont typeface="Arial"/>
              <a:buChar char="•"/>
            </a:pPr>
            <a:r>
              <a:rPr lang="en-US" sz="1800" spc="-1" strike="noStrike">
                <a:solidFill>
                  <a:srgbClr val="000000"/>
                </a:solidFill>
                <a:uFill>
                  <a:solidFill>
                    <a:srgbClr val="ffffff"/>
                  </a:solidFill>
                </a:uFill>
                <a:latin typeface="Calibri"/>
                <a:ea typeface="ＭＳ Ｐゴシック"/>
              </a:rPr>
              <a:t>Is it technically and financially feasible to build the system?</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Requirements elicitation and analysis</a:t>
            </a:r>
            <a:endParaRPr/>
          </a:p>
          <a:p>
            <a:pPr lvl="2" marL="1143000" indent="-228240">
              <a:lnSpc>
                <a:spcPct val="100000"/>
              </a:lnSpc>
              <a:buFont typeface="Arial"/>
              <a:buChar char="•"/>
            </a:pPr>
            <a:r>
              <a:rPr lang="en-US" sz="1800" spc="-1" strike="noStrike">
                <a:solidFill>
                  <a:srgbClr val="000000"/>
                </a:solidFill>
                <a:uFill>
                  <a:solidFill>
                    <a:srgbClr val="ffffff"/>
                  </a:solidFill>
                </a:uFill>
                <a:latin typeface="Calibri"/>
                <a:ea typeface="ＭＳ Ｐゴシック"/>
              </a:rPr>
              <a:t>What do the system stakeholders require or expect from the system?</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Requirements specification</a:t>
            </a:r>
            <a:r>
              <a:rPr lang="en-US" sz="2000" spc="-1" strike="noStrike">
                <a:solidFill>
                  <a:srgbClr val="000000"/>
                </a:solidFill>
                <a:uFill>
                  <a:solidFill>
                    <a:srgbClr val="ffffff"/>
                  </a:solidFill>
                </a:uFill>
                <a:latin typeface="Calibri"/>
                <a:ea typeface="ＭＳ Ｐゴシック"/>
              </a:rPr>
              <a:t>	</a:t>
            </a:r>
            <a:endParaRPr/>
          </a:p>
          <a:p>
            <a:pPr lvl="2" marL="1143000" indent="-228240">
              <a:lnSpc>
                <a:spcPct val="100000"/>
              </a:lnSpc>
              <a:buFont typeface="Arial"/>
              <a:buChar char="•"/>
            </a:pPr>
            <a:r>
              <a:rPr lang="en-US" sz="1800" spc="-1" strike="noStrike">
                <a:solidFill>
                  <a:srgbClr val="000000"/>
                </a:solidFill>
                <a:uFill>
                  <a:solidFill>
                    <a:srgbClr val="ffffff"/>
                  </a:solidFill>
                </a:uFill>
                <a:latin typeface="Calibri"/>
                <a:ea typeface="ＭＳ Ｐゴシック"/>
              </a:rPr>
              <a:t>Defining the requirements in detail</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Requirements validation</a:t>
            </a:r>
            <a:endParaRPr/>
          </a:p>
          <a:p>
            <a:pPr lvl="2" marL="1143000" indent="-228240">
              <a:lnSpc>
                <a:spcPct val="100000"/>
              </a:lnSpc>
              <a:buFont typeface="Arial"/>
              <a:buChar char="•"/>
            </a:pPr>
            <a:r>
              <a:rPr lang="en-US" sz="1800" spc="-1" strike="noStrike">
                <a:solidFill>
                  <a:srgbClr val="000000"/>
                </a:solidFill>
                <a:uFill>
                  <a:solidFill>
                    <a:srgbClr val="ffffff"/>
                  </a:solidFill>
                </a:uFill>
                <a:latin typeface="Calibri"/>
                <a:ea typeface="ＭＳ Ｐゴシック"/>
              </a:rPr>
              <a:t>Checking the validity of the requirements</a:t>
            </a:r>
            <a:endParaRPr/>
          </a:p>
        </p:txBody>
      </p:sp>
      <p:sp>
        <p:nvSpPr>
          <p:cNvPr id="154" name="TextShape 3"/>
          <p:cNvSpPr txBox="1"/>
          <p:nvPr/>
        </p:nvSpPr>
        <p:spPr>
          <a:xfrm>
            <a:off x="6553080" y="6356520"/>
            <a:ext cx="2133360" cy="364680"/>
          </a:xfrm>
          <a:prstGeom prst="rect">
            <a:avLst/>
          </a:prstGeom>
          <a:noFill/>
          <a:ln>
            <a:noFill/>
          </a:ln>
        </p:spPr>
        <p:txBody>
          <a:bodyPr anchor="ctr"/>
          <a:p>
            <a:pPr algn="r">
              <a:lnSpc>
                <a:spcPct val="100000"/>
              </a:lnSpc>
            </a:pPr>
            <a:fld id="{134857F0-6036-4380-B606-5FE7495FC1DD}" type="slidenum">
              <a:rPr lang="en-US" sz="1200" spc="-1" strike="noStrike">
                <a:solidFill>
                  <a:srgbClr val="8b8b8b"/>
                </a:solidFill>
                <a:uFill>
                  <a:solidFill>
                    <a:srgbClr val="ffffff"/>
                  </a:solidFill>
                </a:uFill>
                <a:latin typeface="Calibri"/>
              </a:rPr>
              <a:t>&lt;number&gt;</a:t>
            </a:fld>
            <a:endParaRPr/>
          </a:p>
        </p:txBody>
      </p:sp>
      <p:sp>
        <p:nvSpPr>
          <p:cNvPr id="155"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requirements engineering process</a:t>
            </a:r>
            <a:r>
              <a:rPr b="1" lang="en-US" sz="2400" spc="-1" strike="noStrike">
                <a:solidFill>
                  <a:srgbClr val="46424d"/>
                </a:solidFill>
                <a:uFill>
                  <a:solidFill>
                    <a:srgbClr val="ffffff"/>
                  </a:solidFill>
                </a:uFill>
                <a:latin typeface="Arial"/>
                <a:ea typeface="ＭＳ Ｐゴシック"/>
              </a:rPr>
              <a:t>
</a:t>
            </a:r>
            <a:endParaRPr/>
          </a:p>
        </p:txBody>
      </p:sp>
      <p:pic>
        <p:nvPicPr>
          <p:cNvPr id="157" name="Picture 3" descr=""/>
          <p:cNvPicPr/>
          <p:nvPr/>
        </p:nvPicPr>
        <p:blipFill>
          <a:blip r:embed="rId1"/>
          <a:stretch/>
        </p:blipFill>
        <p:spPr>
          <a:xfrm>
            <a:off x="784440" y="2084760"/>
            <a:ext cx="7395120" cy="3859200"/>
          </a:xfrm>
          <a:prstGeom prst="rect">
            <a:avLst/>
          </a:prstGeom>
          <a:ln>
            <a:noFill/>
          </a:ln>
        </p:spPr>
      </p:pic>
      <p:sp>
        <p:nvSpPr>
          <p:cNvPr id="158" name="TextShape 2"/>
          <p:cNvSpPr txBox="1"/>
          <p:nvPr/>
        </p:nvSpPr>
        <p:spPr>
          <a:xfrm>
            <a:off x="6553080" y="6356520"/>
            <a:ext cx="2133360" cy="364680"/>
          </a:xfrm>
          <a:prstGeom prst="rect">
            <a:avLst/>
          </a:prstGeom>
          <a:noFill/>
          <a:ln>
            <a:noFill/>
          </a:ln>
        </p:spPr>
        <p:txBody>
          <a:bodyPr anchor="ctr"/>
          <a:p>
            <a:pPr algn="r">
              <a:lnSpc>
                <a:spcPct val="100000"/>
              </a:lnSpc>
            </a:pPr>
            <a:fld id="{FD69627F-1E17-4E69-AF7D-4A77F2ACAEF9}" type="slidenum">
              <a:rPr lang="en-US" sz="1200" spc="-1" strike="noStrike">
                <a:solidFill>
                  <a:srgbClr val="8b8b8b"/>
                </a:solidFill>
                <a:uFill>
                  <a:solidFill>
                    <a:srgbClr val="ffffff"/>
                  </a:solidFill>
                </a:uFill>
                <a:latin typeface="Calibri"/>
              </a:rPr>
              <a:t>&lt;number&gt;</a:t>
            </a:fld>
            <a:endParaRPr/>
          </a:p>
        </p:txBody>
      </p:sp>
      <p:sp>
        <p:nvSpPr>
          <p:cNvPr id="159"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design and implementation</a:t>
            </a:r>
            <a:endParaRPr/>
          </a:p>
        </p:txBody>
      </p:sp>
      <p:sp>
        <p:nvSpPr>
          <p:cNvPr id="161"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process of converting the system specification into an executable system.</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Software design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Design a software structure that realises the specification;</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Implementation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Translate this structure into an executable program;</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activities of design and implementation are closely related and may be inter-leaved.</a:t>
            </a:r>
            <a:endParaRPr/>
          </a:p>
        </p:txBody>
      </p:sp>
      <p:sp>
        <p:nvSpPr>
          <p:cNvPr id="162" name="TextShape 3"/>
          <p:cNvSpPr txBox="1"/>
          <p:nvPr/>
        </p:nvSpPr>
        <p:spPr>
          <a:xfrm>
            <a:off x="6553080" y="6356520"/>
            <a:ext cx="2133360" cy="364680"/>
          </a:xfrm>
          <a:prstGeom prst="rect">
            <a:avLst/>
          </a:prstGeom>
          <a:noFill/>
          <a:ln>
            <a:noFill/>
          </a:ln>
        </p:spPr>
        <p:txBody>
          <a:bodyPr anchor="ctr"/>
          <a:p>
            <a:pPr algn="r">
              <a:lnSpc>
                <a:spcPct val="100000"/>
              </a:lnSpc>
            </a:pPr>
            <a:fld id="{A12001D9-F0A3-44AB-A7D3-D516B322CAB7}" type="slidenum">
              <a:rPr lang="en-US" sz="1200" spc="-1" strike="noStrike">
                <a:solidFill>
                  <a:srgbClr val="8b8b8b"/>
                </a:solidFill>
                <a:uFill>
                  <a:solidFill>
                    <a:srgbClr val="ffffff"/>
                  </a:solidFill>
                </a:uFill>
                <a:latin typeface="Calibri"/>
              </a:rPr>
              <a:t>&lt;number&gt;</a:t>
            </a:fld>
            <a:endParaRPr/>
          </a:p>
        </p:txBody>
      </p:sp>
      <p:sp>
        <p:nvSpPr>
          <p:cNvPr id="163"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Topics covered</a:t>
            </a:r>
            <a:endParaRPr/>
          </a:p>
        </p:txBody>
      </p:sp>
      <p:sp>
        <p:nvSpPr>
          <p:cNvPr id="9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process models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Process activities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Coping with change</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Rational Unified Process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An example of a modern software process. </a:t>
            </a:r>
            <a:endParaRPr/>
          </a:p>
        </p:txBody>
      </p:sp>
      <p:sp>
        <p:nvSpPr>
          <p:cNvPr id="94" name="TextShape 3"/>
          <p:cNvSpPr txBox="1"/>
          <p:nvPr/>
        </p:nvSpPr>
        <p:spPr>
          <a:xfrm>
            <a:off x="6553080" y="6356520"/>
            <a:ext cx="2133360" cy="364680"/>
          </a:xfrm>
          <a:prstGeom prst="rect">
            <a:avLst/>
          </a:prstGeom>
          <a:noFill/>
          <a:ln>
            <a:noFill/>
          </a:ln>
        </p:spPr>
        <p:txBody>
          <a:bodyPr anchor="ctr"/>
          <a:p>
            <a:pPr algn="r">
              <a:lnSpc>
                <a:spcPct val="100000"/>
              </a:lnSpc>
            </a:pPr>
            <a:fld id="{0810A855-49F4-4BD1-ABCD-687426980926}" type="slidenum">
              <a:rPr lang="en-US" sz="1200" spc="-1" strike="noStrike">
                <a:solidFill>
                  <a:srgbClr val="8b8b8b"/>
                </a:solidFill>
                <a:uFill>
                  <a:solidFill>
                    <a:srgbClr val="ffffff"/>
                  </a:solidFill>
                </a:uFill>
                <a:latin typeface="Calibri"/>
              </a:rPr>
              <a:t>&lt;number&gt;</a:t>
            </a:fld>
            <a:endParaRPr/>
          </a:p>
        </p:txBody>
      </p:sp>
      <p:sp>
        <p:nvSpPr>
          <p:cNvPr id="95"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 general model of the design process </a:t>
            </a:r>
            <a:r>
              <a:rPr b="1" lang="en-US" sz="2400" spc="-1" strike="noStrike">
                <a:solidFill>
                  <a:srgbClr val="46424d"/>
                </a:solidFill>
                <a:uFill>
                  <a:solidFill>
                    <a:srgbClr val="ffffff"/>
                  </a:solidFill>
                </a:uFill>
                <a:latin typeface="Arial"/>
                <a:ea typeface="ＭＳ Ｐゴシック"/>
              </a:rPr>
              <a:t>
</a:t>
            </a:r>
            <a:endParaRPr/>
          </a:p>
        </p:txBody>
      </p:sp>
      <p:pic>
        <p:nvPicPr>
          <p:cNvPr id="165" name="Picture 3" descr=""/>
          <p:cNvPicPr/>
          <p:nvPr/>
        </p:nvPicPr>
        <p:blipFill>
          <a:blip r:embed="rId1"/>
          <a:stretch/>
        </p:blipFill>
        <p:spPr>
          <a:xfrm>
            <a:off x="1314360" y="1638360"/>
            <a:ext cx="6211440" cy="4637880"/>
          </a:xfrm>
          <a:prstGeom prst="rect">
            <a:avLst/>
          </a:prstGeom>
          <a:ln>
            <a:noFill/>
          </a:ln>
        </p:spPr>
      </p:pic>
      <p:sp>
        <p:nvSpPr>
          <p:cNvPr id="166" name="TextShape 2"/>
          <p:cNvSpPr txBox="1"/>
          <p:nvPr/>
        </p:nvSpPr>
        <p:spPr>
          <a:xfrm>
            <a:off x="6553080" y="6356520"/>
            <a:ext cx="2133360" cy="364680"/>
          </a:xfrm>
          <a:prstGeom prst="rect">
            <a:avLst/>
          </a:prstGeom>
          <a:noFill/>
          <a:ln>
            <a:noFill/>
          </a:ln>
        </p:spPr>
        <p:txBody>
          <a:bodyPr anchor="ctr"/>
          <a:p>
            <a:pPr algn="r">
              <a:lnSpc>
                <a:spcPct val="100000"/>
              </a:lnSpc>
            </a:pPr>
            <a:fld id="{C5B3409B-D14F-4C59-BDAF-07E0F7AF1378}" type="slidenum">
              <a:rPr lang="en-US" sz="1200" spc="-1" strike="noStrike">
                <a:solidFill>
                  <a:srgbClr val="8b8b8b"/>
                </a:solidFill>
                <a:uFill>
                  <a:solidFill>
                    <a:srgbClr val="ffffff"/>
                  </a:solidFill>
                </a:uFill>
                <a:latin typeface="Calibri"/>
              </a:rPr>
              <a:t>&lt;number&gt;</a:t>
            </a:fld>
            <a:endParaRPr/>
          </a:p>
        </p:txBody>
      </p:sp>
      <p:sp>
        <p:nvSpPr>
          <p:cNvPr id="167"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Design activities</a:t>
            </a:r>
            <a:endParaRPr/>
          </a:p>
        </p:txBody>
      </p:sp>
      <p:sp>
        <p:nvSpPr>
          <p:cNvPr id="16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i="1" lang="en-US" sz="2400" spc="-1" strike="noStrike">
                <a:solidFill>
                  <a:srgbClr val="46424d"/>
                </a:solidFill>
                <a:uFill>
                  <a:solidFill>
                    <a:srgbClr val="ffffff"/>
                  </a:solidFill>
                </a:uFill>
                <a:latin typeface="Arial"/>
                <a:ea typeface="ＭＳ Ｐゴシック"/>
              </a:rPr>
              <a:t>Architectural design,</a:t>
            </a:r>
            <a:r>
              <a:rPr lang="en-US" sz="2400" spc="-1" strike="noStrike">
                <a:solidFill>
                  <a:srgbClr val="46424d"/>
                </a:solidFill>
                <a:uFill>
                  <a:solidFill>
                    <a:srgbClr val="ffffff"/>
                  </a:solidFill>
                </a:uFill>
                <a:latin typeface="Arial"/>
                <a:ea typeface="ＭＳ Ｐゴシック"/>
              </a:rPr>
              <a:t> where you identify the overall structure of the system, the principal components (sometimes called sub-systems or modules), their relationships and how they are distributed.</a:t>
            </a:r>
            <a:endParaRPr/>
          </a:p>
          <a:p>
            <a:pPr marL="343080" indent="-342720">
              <a:lnSpc>
                <a:spcPct val="100000"/>
              </a:lnSpc>
              <a:buClr>
                <a:srgbClr val="46424d"/>
              </a:buClr>
              <a:buFont typeface="Wingdings" charset="2"/>
              <a:buChar char=""/>
            </a:pPr>
            <a:r>
              <a:rPr i="1" lang="en-US" sz="2400" spc="-1" strike="noStrike">
                <a:solidFill>
                  <a:srgbClr val="46424d"/>
                </a:solidFill>
                <a:uFill>
                  <a:solidFill>
                    <a:srgbClr val="ffffff"/>
                  </a:solidFill>
                </a:uFill>
                <a:latin typeface="Arial"/>
                <a:ea typeface="ＭＳ Ｐゴシック"/>
              </a:rPr>
              <a:t>Interface design,</a:t>
            </a:r>
            <a:r>
              <a:rPr lang="en-US" sz="2400" spc="-1" strike="noStrike">
                <a:solidFill>
                  <a:srgbClr val="46424d"/>
                </a:solidFill>
                <a:uFill>
                  <a:solidFill>
                    <a:srgbClr val="ffffff"/>
                  </a:solidFill>
                </a:uFill>
                <a:latin typeface="Arial"/>
                <a:ea typeface="ＭＳ Ｐゴシック"/>
              </a:rPr>
              <a:t> where you define the interfaces between system components. </a:t>
            </a:r>
            <a:endParaRPr/>
          </a:p>
          <a:p>
            <a:pPr marL="343080" indent="-342720">
              <a:lnSpc>
                <a:spcPct val="100000"/>
              </a:lnSpc>
              <a:buClr>
                <a:srgbClr val="46424d"/>
              </a:buClr>
              <a:buFont typeface="Wingdings" charset="2"/>
              <a:buChar char=""/>
            </a:pPr>
            <a:r>
              <a:rPr i="1" lang="en-US" sz="2400" spc="-1" strike="noStrike">
                <a:solidFill>
                  <a:srgbClr val="46424d"/>
                </a:solidFill>
                <a:uFill>
                  <a:solidFill>
                    <a:srgbClr val="ffffff"/>
                  </a:solidFill>
                </a:uFill>
                <a:latin typeface="Arial"/>
                <a:ea typeface="ＭＳ Ｐゴシック"/>
              </a:rPr>
              <a:t>Component design, </a:t>
            </a:r>
            <a:r>
              <a:rPr lang="en-US" sz="2400" spc="-1" strike="noStrike">
                <a:solidFill>
                  <a:srgbClr val="46424d"/>
                </a:solidFill>
                <a:uFill>
                  <a:solidFill>
                    <a:srgbClr val="ffffff"/>
                  </a:solidFill>
                </a:uFill>
                <a:latin typeface="Arial"/>
                <a:ea typeface="ＭＳ Ｐゴシック"/>
              </a:rPr>
              <a:t>where you take each system component and design how it will operate. </a:t>
            </a:r>
            <a:endParaRPr/>
          </a:p>
          <a:p>
            <a:pPr marL="343080" indent="-342720">
              <a:lnSpc>
                <a:spcPct val="100000"/>
              </a:lnSpc>
              <a:buClr>
                <a:srgbClr val="46424d"/>
              </a:buClr>
              <a:buFont typeface="Wingdings" charset="2"/>
              <a:buChar char=""/>
            </a:pPr>
            <a:r>
              <a:rPr i="1" lang="en-US" sz="2400" spc="-1" strike="noStrike">
                <a:solidFill>
                  <a:srgbClr val="46424d"/>
                </a:solidFill>
                <a:uFill>
                  <a:solidFill>
                    <a:srgbClr val="ffffff"/>
                  </a:solidFill>
                </a:uFill>
                <a:latin typeface="Arial"/>
                <a:ea typeface="ＭＳ Ｐゴシック"/>
              </a:rPr>
              <a:t>Database design, </a:t>
            </a:r>
            <a:r>
              <a:rPr lang="en-US" sz="2400" spc="-1" strike="noStrike">
                <a:solidFill>
                  <a:srgbClr val="46424d"/>
                </a:solidFill>
                <a:uFill>
                  <a:solidFill>
                    <a:srgbClr val="ffffff"/>
                  </a:solidFill>
                </a:uFill>
                <a:latin typeface="Arial"/>
                <a:ea typeface="ＭＳ Ｐゴシック"/>
              </a:rPr>
              <a:t>where you design the system data structures and how these are to be represented in a database. </a:t>
            </a:r>
            <a:endParaRPr/>
          </a:p>
          <a:p>
            <a:pPr>
              <a:lnSpc>
                <a:spcPct val="100000"/>
              </a:lnSpc>
            </a:pPr>
            <a:endParaRPr/>
          </a:p>
        </p:txBody>
      </p:sp>
      <p:sp>
        <p:nvSpPr>
          <p:cNvPr id="170" name="TextShape 3"/>
          <p:cNvSpPr txBox="1"/>
          <p:nvPr/>
        </p:nvSpPr>
        <p:spPr>
          <a:xfrm>
            <a:off x="6553080" y="6356520"/>
            <a:ext cx="2133360" cy="364680"/>
          </a:xfrm>
          <a:prstGeom prst="rect">
            <a:avLst/>
          </a:prstGeom>
          <a:noFill/>
          <a:ln>
            <a:noFill/>
          </a:ln>
        </p:spPr>
        <p:txBody>
          <a:bodyPr anchor="ctr"/>
          <a:p>
            <a:pPr algn="r">
              <a:lnSpc>
                <a:spcPct val="100000"/>
              </a:lnSpc>
            </a:pPr>
            <a:fld id="{98F4CA24-9B42-4AB2-95D2-2AE3BA6EF65E}" type="slidenum">
              <a:rPr lang="en-US" sz="1200" spc="-1" strike="noStrike">
                <a:solidFill>
                  <a:srgbClr val="8b8b8b"/>
                </a:solidFill>
                <a:uFill>
                  <a:solidFill>
                    <a:srgbClr val="ffffff"/>
                  </a:solidFill>
                </a:uFill>
                <a:latin typeface="Calibri"/>
              </a:rPr>
              <a:t>&lt;number&gt;</a:t>
            </a:fld>
            <a:endParaRPr/>
          </a:p>
        </p:txBody>
      </p:sp>
      <p:sp>
        <p:nvSpPr>
          <p:cNvPr id="171"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validation</a:t>
            </a:r>
            <a:endParaRPr/>
          </a:p>
        </p:txBody>
      </p:sp>
      <p:sp>
        <p:nvSpPr>
          <p:cNvPr id="173"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a:lnSpc>
                <a:spcPct val="100000"/>
              </a:lnSpc>
            </a:pPr>
            <a:r>
              <a:rPr lang="en-US" sz="2400" spc="-1" strike="noStrike">
                <a:solidFill>
                  <a:srgbClr val="000000"/>
                </a:solidFill>
                <a:uFill>
                  <a:solidFill>
                    <a:srgbClr val="ffffff"/>
                  </a:solidFill>
                </a:uFill>
                <a:latin typeface="Calibri"/>
                <a:ea typeface="ＭＳ Ｐゴシック"/>
              </a:rPr>
              <a:t>Verification and validation (V &amp; V) - </a:t>
            </a:r>
            <a:r>
              <a:rPr i="1" lang="en-US" sz="2400" spc="-1" strike="noStrike">
                <a:solidFill>
                  <a:srgbClr val="ff3333"/>
                </a:solidFill>
                <a:uFill>
                  <a:solidFill>
                    <a:srgbClr val="ffffff"/>
                  </a:solidFill>
                </a:uFill>
                <a:latin typeface="Calibri"/>
                <a:ea typeface="ＭＳ Ｐゴシック"/>
              </a:rPr>
              <a:t>Are we building the product right? </a:t>
            </a:r>
            <a:r>
              <a:rPr i="1" lang="en-US" sz="2400" spc="-1" strike="noStrike">
                <a:solidFill>
                  <a:srgbClr val="ff3333"/>
                </a:solidFill>
                <a:uFill>
                  <a:solidFill>
                    <a:srgbClr val="ffffff"/>
                  </a:solidFill>
                </a:uFill>
                <a:latin typeface="Calibri"/>
                <a:ea typeface="ＭＳ Ｐゴシック"/>
              </a:rPr>
              <a:t>	</a:t>
            </a:r>
            <a:r>
              <a:rPr i="1" lang="en-US" sz="2400" spc="-1" strike="noStrike">
                <a:solidFill>
                  <a:srgbClr val="ff3333"/>
                </a:solidFill>
                <a:uFill>
                  <a:solidFill>
                    <a:srgbClr val="ffffff"/>
                  </a:solidFill>
                </a:uFill>
                <a:latin typeface="Calibri"/>
                <a:ea typeface="ＭＳ Ｐゴシック"/>
              </a:rPr>
              <a:t>Are we building the right product?</a:t>
            </a:r>
            <a:r>
              <a:rPr lang="en-US" sz="2400" spc="-1" strike="noStrike">
                <a:solidFill>
                  <a:srgbClr val="000000"/>
                </a:solidFill>
                <a:uFill>
                  <a:solidFill>
                    <a:srgbClr val="ffffff"/>
                  </a:solidFill>
                </a:uFill>
                <a:latin typeface="Calibri"/>
                <a:ea typeface="ＭＳ Ｐゴシック"/>
              </a:rPr>
              <a:t> is intended to show that a system conforms to its specification and meets the requirements of the system customer.</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Involves checking and review processes and system testing.</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System testing involves executing the system with test cases that are derived from the specification of the real data to be processed by the system.</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Testing is the most commonly used V &amp; V activity.</a:t>
            </a:r>
            <a:endParaRPr/>
          </a:p>
        </p:txBody>
      </p:sp>
      <p:sp>
        <p:nvSpPr>
          <p:cNvPr id="174" name="TextShape 3"/>
          <p:cNvSpPr txBox="1"/>
          <p:nvPr/>
        </p:nvSpPr>
        <p:spPr>
          <a:xfrm>
            <a:off x="6553080" y="6356520"/>
            <a:ext cx="2133360" cy="364680"/>
          </a:xfrm>
          <a:prstGeom prst="rect">
            <a:avLst/>
          </a:prstGeom>
          <a:noFill/>
          <a:ln>
            <a:noFill/>
          </a:ln>
        </p:spPr>
        <p:txBody>
          <a:bodyPr anchor="ctr"/>
          <a:p>
            <a:pPr algn="r">
              <a:lnSpc>
                <a:spcPct val="100000"/>
              </a:lnSpc>
            </a:pPr>
            <a:fld id="{31DEB2E9-CDDD-41D0-AC33-9F0C759E5F53}" type="slidenum">
              <a:rPr lang="en-US" sz="1200" spc="-1" strike="noStrike">
                <a:solidFill>
                  <a:srgbClr val="8b8b8b"/>
                </a:solidFill>
                <a:uFill>
                  <a:solidFill>
                    <a:srgbClr val="ffffff"/>
                  </a:solidFill>
                </a:uFill>
                <a:latin typeface="Calibri"/>
              </a:rPr>
              <a:t>&lt;number&gt;</a:t>
            </a:fld>
            <a:endParaRPr/>
          </a:p>
        </p:txBody>
      </p:sp>
      <p:sp>
        <p:nvSpPr>
          <p:cNvPr id="175"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Stages of testing</a:t>
            </a:r>
            <a:r>
              <a:rPr b="1" lang="en-US" sz="2400" spc="-1" strike="noStrike">
                <a:solidFill>
                  <a:srgbClr val="46424d"/>
                </a:solidFill>
                <a:uFill>
                  <a:solidFill>
                    <a:srgbClr val="ffffff"/>
                  </a:solidFill>
                </a:uFill>
                <a:latin typeface="Arial"/>
                <a:ea typeface="ＭＳ Ｐゴシック"/>
              </a:rPr>
              <a:t>
</a:t>
            </a:r>
            <a:endParaRPr/>
          </a:p>
        </p:txBody>
      </p:sp>
      <p:pic>
        <p:nvPicPr>
          <p:cNvPr id="177" name="Picture 3" descr=""/>
          <p:cNvPicPr/>
          <p:nvPr/>
        </p:nvPicPr>
        <p:blipFill>
          <a:blip r:embed="rId1"/>
          <a:stretch/>
        </p:blipFill>
        <p:spPr>
          <a:xfrm>
            <a:off x="1486440" y="2829240"/>
            <a:ext cx="6277320" cy="1706760"/>
          </a:xfrm>
          <a:prstGeom prst="rect">
            <a:avLst/>
          </a:prstGeom>
          <a:ln>
            <a:noFill/>
          </a:ln>
        </p:spPr>
      </p:pic>
      <p:sp>
        <p:nvSpPr>
          <p:cNvPr id="178" name="TextShape 2"/>
          <p:cNvSpPr txBox="1"/>
          <p:nvPr/>
        </p:nvSpPr>
        <p:spPr>
          <a:xfrm>
            <a:off x="6553080" y="6356520"/>
            <a:ext cx="2133360" cy="364680"/>
          </a:xfrm>
          <a:prstGeom prst="rect">
            <a:avLst/>
          </a:prstGeom>
          <a:noFill/>
          <a:ln>
            <a:noFill/>
          </a:ln>
        </p:spPr>
        <p:txBody>
          <a:bodyPr anchor="ctr"/>
          <a:p>
            <a:pPr algn="r">
              <a:lnSpc>
                <a:spcPct val="100000"/>
              </a:lnSpc>
            </a:pPr>
            <a:fld id="{94378761-FCFB-4093-A419-03EF98A94618}" type="slidenum">
              <a:rPr lang="en-US" sz="1200" spc="-1" strike="noStrike">
                <a:solidFill>
                  <a:srgbClr val="8b8b8b"/>
                </a:solidFill>
                <a:uFill>
                  <a:solidFill>
                    <a:srgbClr val="ffffff"/>
                  </a:solidFill>
                </a:uFill>
                <a:latin typeface="Calibri"/>
              </a:rPr>
              <a:t>&lt;number&gt;</a:t>
            </a:fld>
            <a:endParaRPr/>
          </a:p>
        </p:txBody>
      </p:sp>
      <p:sp>
        <p:nvSpPr>
          <p:cNvPr id="179"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Testing stages</a:t>
            </a:r>
            <a:endParaRPr/>
          </a:p>
        </p:txBody>
      </p:sp>
      <p:sp>
        <p:nvSpPr>
          <p:cNvPr id="181"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Development or component testing</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Individual components are tested independently; </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Components may be functions or objects or coherent groupings of these entities.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System testing</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Testing of the system as a whole. Testing of emergent properties is particularly important.</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Acceptance testing</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Testing with customer data to check that the system meets the customer’s needs.</a:t>
            </a:r>
            <a:endParaRPr/>
          </a:p>
        </p:txBody>
      </p:sp>
      <p:sp>
        <p:nvSpPr>
          <p:cNvPr id="182" name="TextShape 3"/>
          <p:cNvSpPr txBox="1"/>
          <p:nvPr/>
        </p:nvSpPr>
        <p:spPr>
          <a:xfrm>
            <a:off x="6553080" y="6356520"/>
            <a:ext cx="2133360" cy="364680"/>
          </a:xfrm>
          <a:prstGeom prst="rect">
            <a:avLst/>
          </a:prstGeom>
          <a:noFill/>
          <a:ln>
            <a:noFill/>
          </a:ln>
        </p:spPr>
        <p:txBody>
          <a:bodyPr anchor="ctr"/>
          <a:p>
            <a:pPr algn="r">
              <a:lnSpc>
                <a:spcPct val="100000"/>
              </a:lnSpc>
            </a:pPr>
            <a:fld id="{E99751FE-C68C-4BDD-A5D2-E826ADA9AA71}" type="slidenum">
              <a:rPr lang="en-US" sz="1200" spc="-1" strike="noStrike">
                <a:solidFill>
                  <a:srgbClr val="8b8b8b"/>
                </a:solidFill>
                <a:uFill>
                  <a:solidFill>
                    <a:srgbClr val="ffffff"/>
                  </a:solidFill>
                </a:uFill>
                <a:latin typeface="Calibri"/>
              </a:rPr>
              <a:t>&lt;number&gt;</a:t>
            </a:fld>
            <a:endParaRPr/>
          </a:p>
        </p:txBody>
      </p:sp>
      <p:sp>
        <p:nvSpPr>
          <p:cNvPr id="183"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Testing phases in a plan-driven software process</a:t>
            </a:r>
            <a:r>
              <a:rPr b="1" lang="en-US" sz="2400" spc="-1" strike="noStrike">
                <a:solidFill>
                  <a:srgbClr val="46424d"/>
                </a:solidFill>
                <a:uFill>
                  <a:solidFill>
                    <a:srgbClr val="ffffff"/>
                  </a:solidFill>
                </a:uFill>
                <a:latin typeface="Arial"/>
                <a:ea typeface="ＭＳ Ｐゴシック"/>
              </a:rPr>
              <a:t>
</a:t>
            </a:r>
            <a:endParaRPr/>
          </a:p>
        </p:txBody>
      </p:sp>
      <p:pic>
        <p:nvPicPr>
          <p:cNvPr id="185" name="Picture 3" descr=""/>
          <p:cNvPicPr/>
          <p:nvPr/>
        </p:nvPicPr>
        <p:blipFill>
          <a:blip r:embed="rId1"/>
          <a:stretch/>
        </p:blipFill>
        <p:spPr>
          <a:xfrm>
            <a:off x="249120" y="2186280"/>
            <a:ext cx="8647200" cy="2987640"/>
          </a:xfrm>
          <a:prstGeom prst="rect">
            <a:avLst/>
          </a:prstGeom>
          <a:ln>
            <a:noFill/>
          </a:ln>
        </p:spPr>
      </p:pic>
      <p:sp>
        <p:nvSpPr>
          <p:cNvPr id="186" name="TextShape 2"/>
          <p:cNvSpPr txBox="1"/>
          <p:nvPr/>
        </p:nvSpPr>
        <p:spPr>
          <a:xfrm>
            <a:off x="6553080" y="6356520"/>
            <a:ext cx="2133360" cy="364680"/>
          </a:xfrm>
          <a:prstGeom prst="rect">
            <a:avLst/>
          </a:prstGeom>
          <a:noFill/>
          <a:ln>
            <a:noFill/>
          </a:ln>
        </p:spPr>
        <p:txBody>
          <a:bodyPr anchor="ctr"/>
          <a:p>
            <a:pPr algn="r">
              <a:lnSpc>
                <a:spcPct val="100000"/>
              </a:lnSpc>
            </a:pPr>
            <a:fld id="{FE73B5D6-D2B2-402C-9BE3-F41719065E76}" type="slidenum">
              <a:rPr lang="en-US" sz="1200" spc="-1" strike="noStrike">
                <a:solidFill>
                  <a:srgbClr val="8b8b8b"/>
                </a:solidFill>
                <a:uFill>
                  <a:solidFill>
                    <a:srgbClr val="ffffff"/>
                  </a:solidFill>
                </a:uFill>
                <a:latin typeface="Calibri"/>
              </a:rPr>
              <a:t>&lt;number&gt;</a:t>
            </a:fld>
            <a:endParaRPr/>
          </a:p>
        </p:txBody>
      </p:sp>
      <p:sp>
        <p:nvSpPr>
          <p:cNvPr id="187"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evolution</a:t>
            </a:r>
            <a:endParaRPr/>
          </a:p>
        </p:txBody>
      </p:sp>
      <p:sp>
        <p:nvSpPr>
          <p:cNvPr id="189"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Software is inherently flexible and can change. </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As requirements change through changing business circumstances, the software that supports the business must also evolve and change.</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Although there has been a demarcation between development and evolution (maintenance) this is increasingly irrelevant as fewer and fewer systems are completely new.</a:t>
            </a:r>
            <a:endParaRPr/>
          </a:p>
        </p:txBody>
      </p:sp>
      <p:sp>
        <p:nvSpPr>
          <p:cNvPr id="190" name="TextShape 3"/>
          <p:cNvSpPr txBox="1"/>
          <p:nvPr/>
        </p:nvSpPr>
        <p:spPr>
          <a:xfrm>
            <a:off x="6553080" y="6356520"/>
            <a:ext cx="2133360" cy="364680"/>
          </a:xfrm>
          <a:prstGeom prst="rect">
            <a:avLst/>
          </a:prstGeom>
          <a:noFill/>
          <a:ln>
            <a:noFill/>
          </a:ln>
        </p:spPr>
        <p:txBody>
          <a:bodyPr anchor="ctr"/>
          <a:p>
            <a:pPr algn="r">
              <a:lnSpc>
                <a:spcPct val="100000"/>
              </a:lnSpc>
            </a:pPr>
            <a:fld id="{3F7042A2-A4E4-4213-9FC3-045C3321A35B}" type="slidenum">
              <a:rPr lang="en-US" sz="1200" spc="-1" strike="noStrike">
                <a:solidFill>
                  <a:srgbClr val="8b8b8b"/>
                </a:solidFill>
                <a:uFill>
                  <a:solidFill>
                    <a:srgbClr val="ffffff"/>
                  </a:solidFill>
                </a:uFill>
                <a:latin typeface="Calibri"/>
              </a:rPr>
              <a:t>&lt;number&gt;</a:t>
            </a:fld>
            <a:endParaRPr/>
          </a:p>
        </p:txBody>
      </p:sp>
      <p:sp>
        <p:nvSpPr>
          <p:cNvPr id="191"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System evolution </a:t>
            </a:r>
            <a:endParaRPr/>
          </a:p>
        </p:txBody>
      </p:sp>
      <p:pic>
        <p:nvPicPr>
          <p:cNvPr id="193" name="Picture 3" descr=""/>
          <p:cNvPicPr/>
          <p:nvPr/>
        </p:nvPicPr>
        <p:blipFill>
          <a:blip r:embed="rId1"/>
          <a:stretch/>
        </p:blipFill>
        <p:spPr>
          <a:xfrm>
            <a:off x="1758240" y="2707560"/>
            <a:ext cx="6112080" cy="1880280"/>
          </a:xfrm>
          <a:prstGeom prst="rect">
            <a:avLst/>
          </a:prstGeom>
          <a:ln>
            <a:noFill/>
          </a:ln>
        </p:spPr>
      </p:pic>
      <p:sp>
        <p:nvSpPr>
          <p:cNvPr id="194" name="TextShape 2"/>
          <p:cNvSpPr txBox="1"/>
          <p:nvPr/>
        </p:nvSpPr>
        <p:spPr>
          <a:xfrm>
            <a:off x="6553080" y="6356520"/>
            <a:ext cx="2133360" cy="364680"/>
          </a:xfrm>
          <a:prstGeom prst="rect">
            <a:avLst/>
          </a:prstGeom>
          <a:noFill/>
          <a:ln>
            <a:noFill/>
          </a:ln>
        </p:spPr>
        <p:txBody>
          <a:bodyPr anchor="ctr"/>
          <a:p>
            <a:pPr algn="r">
              <a:lnSpc>
                <a:spcPct val="100000"/>
              </a:lnSpc>
            </a:pPr>
            <a:fld id="{34FA3642-3750-420C-9EF7-33C5B1F8D634}" type="slidenum">
              <a:rPr lang="en-US" sz="1200" spc="-1" strike="noStrike">
                <a:solidFill>
                  <a:srgbClr val="8b8b8b"/>
                </a:solidFill>
                <a:uFill>
                  <a:solidFill>
                    <a:srgbClr val="ffffff"/>
                  </a:solidFill>
                </a:uFill>
                <a:latin typeface="Calibri"/>
              </a:rPr>
              <a:t>&lt;number&gt;</a:t>
            </a:fld>
            <a:endParaRPr/>
          </a:p>
        </p:txBody>
      </p:sp>
      <p:sp>
        <p:nvSpPr>
          <p:cNvPr id="195"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a:p>
        </p:txBody>
      </p:sp>
      <p:sp>
        <p:nvSpPr>
          <p:cNvPr id="19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processes are the activities involved in producing a software system. Software process models are abstract representations of these processes.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General process models describe the organization of software processes. Examples of these general models include the ‘waterfall’ model,  incremental development, and reuse-oriented development.</a:t>
            </a:r>
            <a:endParaRPr/>
          </a:p>
        </p:txBody>
      </p:sp>
      <p:sp>
        <p:nvSpPr>
          <p:cNvPr id="198" name="TextShape 3"/>
          <p:cNvSpPr txBox="1"/>
          <p:nvPr/>
        </p:nvSpPr>
        <p:spPr>
          <a:xfrm>
            <a:off x="6553080" y="6356520"/>
            <a:ext cx="2133360" cy="364680"/>
          </a:xfrm>
          <a:prstGeom prst="rect">
            <a:avLst/>
          </a:prstGeom>
          <a:noFill/>
          <a:ln>
            <a:noFill/>
          </a:ln>
        </p:spPr>
        <p:txBody>
          <a:bodyPr anchor="ctr"/>
          <a:p>
            <a:pPr algn="r">
              <a:lnSpc>
                <a:spcPct val="100000"/>
              </a:lnSpc>
            </a:pPr>
            <a:fld id="{BA1B6BAE-7C0B-47A1-9695-4CDCBA624DA5}" type="slidenum">
              <a:rPr lang="en-US" sz="1200" spc="-1" strike="noStrike">
                <a:solidFill>
                  <a:srgbClr val="8b8b8b"/>
                </a:solidFill>
                <a:uFill>
                  <a:solidFill>
                    <a:srgbClr val="ffffff"/>
                  </a:solidFill>
                </a:uFill>
                <a:latin typeface="Calibri"/>
              </a:rPr>
              <a:t>&lt;number&gt;</a:t>
            </a:fld>
            <a:endParaRPr/>
          </a:p>
        </p:txBody>
      </p:sp>
      <p:sp>
        <p:nvSpPr>
          <p:cNvPr id="199"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a:p>
        </p:txBody>
      </p:sp>
      <p:sp>
        <p:nvSpPr>
          <p:cNvPr id="20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Requirements engineering is the process of developing a software specification.</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Design and implementation processes are concerned with transforming a requirements specification into an executable software system.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validation is the process of checking that the system conforms to its specification and that it meets the real needs of the users of the system.</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evolution takes place when you change existing software systems to meet new requirements. The software must evolve to remain useful.</a:t>
            </a:r>
            <a:endParaRPr/>
          </a:p>
          <a:p>
            <a:pPr>
              <a:lnSpc>
                <a:spcPct val="100000"/>
              </a:lnSpc>
            </a:pPr>
            <a:endParaRPr/>
          </a:p>
        </p:txBody>
      </p:sp>
      <p:sp>
        <p:nvSpPr>
          <p:cNvPr id="202" name="TextShape 3"/>
          <p:cNvSpPr txBox="1"/>
          <p:nvPr/>
        </p:nvSpPr>
        <p:spPr>
          <a:xfrm>
            <a:off x="6553080" y="6356520"/>
            <a:ext cx="2133360" cy="364680"/>
          </a:xfrm>
          <a:prstGeom prst="rect">
            <a:avLst/>
          </a:prstGeom>
          <a:noFill/>
          <a:ln>
            <a:noFill/>
          </a:ln>
        </p:spPr>
        <p:txBody>
          <a:bodyPr anchor="ctr"/>
          <a:p>
            <a:pPr algn="r">
              <a:lnSpc>
                <a:spcPct val="100000"/>
              </a:lnSpc>
            </a:pPr>
            <a:fld id="{6FAB00D3-86CA-4DD0-836F-0AD4EB2379CB}" type="slidenum">
              <a:rPr lang="en-US" sz="1200" spc="-1" strike="noStrike">
                <a:solidFill>
                  <a:srgbClr val="8b8b8b"/>
                </a:solidFill>
                <a:uFill>
                  <a:solidFill>
                    <a:srgbClr val="ffffff"/>
                  </a:solidFill>
                </a:uFill>
                <a:latin typeface="Calibri"/>
              </a:rPr>
              <a:t>&lt;number&gt;</a:t>
            </a:fld>
            <a:endParaRPr/>
          </a:p>
        </p:txBody>
      </p:sp>
      <p:sp>
        <p:nvSpPr>
          <p:cNvPr id="203"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software process</a:t>
            </a:r>
            <a:endParaRPr/>
          </a:p>
        </p:txBody>
      </p:sp>
      <p:sp>
        <p:nvSpPr>
          <p:cNvPr id="97"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A structured set of activities required to develop a </a:t>
            </a:r>
            <a:r>
              <a:rPr lang="en-US" sz="2400" spc="-1" strike="noStrike">
                <a:solidFill>
                  <a:srgbClr val="000000"/>
                </a:solidFill>
                <a:uFill>
                  <a:solidFill>
                    <a:srgbClr val="ffffff"/>
                  </a:solidFill>
                </a:uFill>
                <a:latin typeface="Calibri"/>
                <a:ea typeface="ＭＳ Ｐゴシック"/>
              </a:rPr>
              <a:t>
</a:t>
            </a:r>
            <a:r>
              <a:rPr lang="en-US" sz="2400" spc="-1" strike="noStrike">
                <a:solidFill>
                  <a:srgbClr val="000000"/>
                </a:solidFill>
                <a:uFill>
                  <a:solidFill>
                    <a:srgbClr val="ffffff"/>
                  </a:solidFill>
                </a:uFill>
                <a:latin typeface="Calibri"/>
                <a:ea typeface="ＭＳ Ｐゴシック"/>
              </a:rPr>
              <a:t>software system. </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Many different software processes but all involve:</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Specification – defining what the system should do;</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Design and implementation – defining the organization of the system and implementing the system;</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Validation – checking that it does what the customer wants;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Evolution – changing the system in response to changing customer needs.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A software process model is an abstract representation of a process. It presents a description of a process from some particular perspective.</a:t>
            </a:r>
            <a:endParaRPr/>
          </a:p>
        </p:txBody>
      </p:sp>
      <p:sp>
        <p:nvSpPr>
          <p:cNvPr id="98" name="TextShape 3"/>
          <p:cNvSpPr txBox="1"/>
          <p:nvPr/>
        </p:nvSpPr>
        <p:spPr>
          <a:xfrm>
            <a:off x="6553080" y="6356520"/>
            <a:ext cx="2133360" cy="364680"/>
          </a:xfrm>
          <a:prstGeom prst="rect">
            <a:avLst/>
          </a:prstGeom>
          <a:noFill/>
          <a:ln>
            <a:noFill/>
          </a:ln>
        </p:spPr>
        <p:txBody>
          <a:bodyPr anchor="ctr"/>
          <a:p>
            <a:pPr algn="r">
              <a:lnSpc>
                <a:spcPct val="100000"/>
              </a:lnSpc>
            </a:pPr>
            <a:fld id="{DFC96E97-C1E5-41D8-897E-576E0004C03D}" type="slidenum">
              <a:rPr lang="en-US" sz="1200" spc="-1" strike="noStrike">
                <a:solidFill>
                  <a:srgbClr val="8b8b8b"/>
                </a:solidFill>
                <a:uFill>
                  <a:solidFill>
                    <a:srgbClr val="ffffff"/>
                  </a:solidFill>
                </a:uFill>
                <a:latin typeface="Calibri"/>
              </a:rPr>
              <a:t>&lt;number&gt;</a:t>
            </a:fld>
            <a:endParaRPr/>
          </a:p>
        </p:txBody>
      </p:sp>
      <p:sp>
        <p:nvSpPr>
          <p:cNvPr id="99"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685800" y="2130480"/>
            <a:ext cx="7772040" cy="146952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Chapter 2 – Software Processes</a:t>
            </a:r>
            <a:endParaRPr/>
          </a:p>
        </p:txBody>
      </p:sp>
      <p:sp>
        <p:nvSpPr>
          <p:cNvPr id="205" name="TextShape 2"/>
          <p:cNvSpPr txBox="1"/>
          <p:nvPr/>
        </p:nvSpPr>
        <p:spPr>
          <a:xfrm>
            <a:off x="1371600" y="3886200"/>
            <a:ext cx="6400440" cy="1752120"/>
          </a:xfrm>
          <a:prstGeom prst="rect">
            <a:avLst/>
          </a:prstGeom>
          <a:noFill/>
          <a:ln>
            <a:noFill/>
          </a:ln>
        </p:spPr>
        <p:txBody>
          <a:bodyPr lIns="90000" rIns="90000" tIns="45000" bIns="45000"/>
          <a:p>
            <a:pPr algn="ctr">
              <a:lnSpc>
                <a:spcPct val="100000"/>
              </a:lnSpc>
            </a:pPr>
            <a:r>
              <a:rPr lang="en-US" sz="3200" spc="-1" strike="noStrike">
                <a:solidFill>
                  <a:srgbClr val="8b8b8b"/>
                </a:solidFill>
                <a:uFill>
                  <a:solidFill>
                    <a:srgbClr val="ffffff"/>
                  </a:solidFill>
                </a:uFill>
                <a:latin typeface="Calibri"/>
              </a:rPr>
              <a:t>Lecture 2</a:t>
            </a:r>
            <a:endParaRPr/>
          </a:p>
        </p:txBody>
      </p:sp>
      <p:sp>
        <p:nvSpPr>
          <p:cNvPr id="206" name="TextShape 3"/>
          <p:cNvSpPr txBox="1"/>
          <p:nvPr/>
        </p:nvSpPr>
        <p:spPr>
          <a:xfrm>
            <a:off x="6553080" y="6356520"/>
            <a:ext cx="2133360" cy="364680"/>
          </a:xfrm>
          <a:prstGeom prst="rect">
            <a:avLst/>
          </a:prstGeom>
          <a:noFill/>
          <a:ln>
            <a:noFill/>
          </a:ln>
        </p:spPr>
        <p:txBody>
          <a:bodyPr anchor="ctr"/>
          <a:p>
            <a:pPr algn="r">
              <a:lnSpc>
                <a:spcPct val="100000"/>
              </a:lnSpc>
            </a:pPr>
            <a:fld id="{CB36DD76-9A14-4F5F-B1E3-3883AFDFBE4E}" type="slidenum">
              <a:rPr lang="en-US" sz="1200" spc="-1" strike="noStrike">
                <a:solidFill>
                  <a:srgbClr val="8b8b8b"/>
                </a:solidFill>
                <a:uFill>
                  <a:solidFill>
                    <a:srgbClr val="ffffff"/>
                  </a:solidFill>
                </a:uFill>
                <a:latin typeface="Calibri"/>
              </a:rPr>
              <a:t>&lt;number&gt;</a:t>
            </a:fld>
            <a:endParaRPr/>
          </a:p>
        </p:txBody>
      </p:sp>
      <p:sp>
        <p:nvSpPr>
          <p:cNvPr id="207"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Coping with change</a:t>
            </a:r>
            <a:endParaRPr/>
          </a:p>
        </p:txBody>
      </p:sp>
      <p:sp>
        <p:nvSpPr>
          <p:cNvPr id="20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Change is inevitable in all large software projects.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Business changes lead to new and changed system requirements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New technologies open up new possibilities for improving implementations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Changing platforms require application changes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Change leads to rework so the costs of change include both rework (e.g. re-analysing requirements) as well as the costs of implementing new functionality</a:t>
            </a:r>
            <a:endParaRPr/>
          </a:p>
        </p:txBody>
      </p:sp>
      <p:sp>
        <p:nvSpPr>
          <p:cNvPr id="210" name="TextShape 3"/>
          <p:cNvSpPr txBox="1"/>
          <p:nvPr/>
        </p:nvSpPr>
        <p:spPr>
          <a:xfrm>
            <a:off x="6553080" y="6356520"/>
            <a:ext cx="2133360" cy="364680"/>
          </a:xfrm>
          <a:prstGeom prst="rect">
            <a:avLst/>
          </a:prstGeom>
          <a:noFill/>
          <a:ln>
            <a:noFill/>
          </a:ln>
        </p:spPr>
        <p:txBody>
          <a:bodyPr anchor="ctr"/>
          <a:p>
            <a:pPr algn="r">
              <a:lnSpc>
                <a:spcPct val="100000"/>
              </a:lnSpc>
            </a:pPr>
            <a:fld id="{A27502B3-02DE-4507-A7DD-30E488029F57}" type="slidenum">
              <a:rPr lang="en-US" sz="1200" spc="-1" strike="noStrike">
                <a:solidFill>
                  <a:srgbClr val="8b8b8b"/>
                </a:solidFill>
                <a:uFill>
                  <a:solidFill>
                    <a:srgbClr val="ffffff"/>
                  </a:solidFill>
                </a:uFill>
                <a:latin typeface="Calibri"/>
              </a:rPr>
              <a:t>&lt;number&gt;</a:t>
            </a:fld>
            <a:endParaRPr/>
          </a:p>
        </p:txBody>
      </p:sp>
      <p:sp>
        <p:nvSpPr>
          <p:cNvPr id="211"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Reducing the costs of rework</a:t>
            </a:r>
            <a:endParaRPr/>
          </a:p>
        </p:txBody>
      </p:sp>
      <p:sp>
        <p:nvSpPr>
          <p:cNvPr id="21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b="1" lang="en-US" sz="2400" spc="-1" strike="noStrike">
                <a:solidFill>
                  <a:srgbClr val="46424d"/>
                </a:solidFill>
                <a:uFill>
                  <a:solidFill>
                    <a:srgbClr val="ffffff"/>
                  </a:solidFill>
                </a:uFill>
                <a:latin typeface="Arial"/>
                <a:ea typeface="ＭＳ Ｐゴシック"/>
              </a:rPr>
              <a:t>Change avoidance</a:t>
            </a:r>
            <a:r>
              <a:rPr lang="en-US" sz="2400" spc="-1" strike="noStrike">
                <a:solidFill>
                  <a:srgbClr val="46424d"/>
                </a:solidFill>
                <a:uFill>
                  <a:solidFill>
                    <a:srgbClr val="ffffff"/>
                  </a:solidFill>
                </a:uFill>
                <a:latin typeface="Arial"/>
                <a:ea typeface="ＭＳ Ｐゴシック"/>
              </a:rPr>
              <a:t>, where the software process includes activities that can anticipate possible changes before significant rework is required.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For example, a prototype system may be developed to show some key features of the system to customers. </a:t>
            </a:r>
            <a:endParaRPr/>
          </a:p>
          <a:p>
            <a:pPr marL="343080" indent="-342720">
              <a:lnSpc>
                <a:spcPct val="100000"/>
              </a:lnSpc>
              <a:buClr>
                <a:srgbClr val="46424d"/>
              </a:buClr>
              <a:buFont typeface="Wingdings" charset="2"/>
              <a:buChar char=""/>
            </a:pPr>
            <a:r>
              <a:rPr b="1" lang="en-US" sz="2400" spc="-1" strike="noStrike">
                <a:solidFill>
                  <a:srgbClr val="46424d"/>
                </a:solidFill>
                <a:uFill>
                  <a:solidFill>
                    <a:srgbClr val="ffffff"/>
                  </a:solidFill>
                </a:uFill>
                <a:latin typeface="Arial"/>
                <a:ea typeface="ＭＳ Ｐゴシック"/>
              </a:rPr>
              <a:t>Change tolerance</a:t>
            </a:r>
            <a:r>
              <a:rPr lang="en-US" sz="2400" spc="-1" strike="noStrike">
                <a:solidFill>
                  <a:srgbClr val="46424d"/>
                </a:solidFill>
                <a:uFill>
                  <a:solidFill>
                    <a:srgbClr val="ffffff"/>
                  </a:solidFill>
                </a:uFill>
                <a:latin typeface="Arial"/>
                <a:ea typeface="ＭＳ Ｐゴシック"/>
              </a:rPr>
              <a:t>, where the process is designed so that changes can be accommodated at relatively low cost.</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This normally involves some form of incremental development. Proposed changes may be implemented in increments that have not yet been developed. If this is impossible, then only a single increment (a small part of the system) may have be altered to incorporate the change.</a:t>
            </a:r>
            <a:endParaRPr/>
          </a:p>
          <a:p>
            <a:pPr>
              <a:lnSpc>
                <a:spcPct val="100000"/>
              </a:lnSpc>
            </a:pPr>
            <a:endParaRPr/>
          </a:p>
        </p:txBody>
      </p:sp>
      <p:sp>
        <p:nvSpPr>
          <p:cNvPr id="214" name="TextShape 3"/>
          <p:cNvSpPr txBox="1"/>
          <p:nvPr/>
        </p:nvSpPr>
        <p:spPr>
          <a:xfrm>
            <a:off x="6553080" y="6356520"/>
            <a:ext cx="2133360" cy="364680"/>
          </a:xfrm>
          <a:prstGeom prst="rect">
            <a:avLst/>
          </a:prstGeom>
          <a:noFill/>
          <a:ln>
            <a:noFill/>
          </a:ln>
        </p:spPr>
        <p:txBody>
          <a:bodyPr anchor="ctr"/>
          <a:p>
            <a:pPr algn="r">
              <a:lnSpc>
                <a:spcPct val="100000"/>
              </a:lnSpc>
            </a:pPr>
            <a:fld id="{9409D3B8-10D9-49D8-B1EA-1017CE0A2A2C}" type="slidenum">
              <a:rPr lang="en-US" sz="1200" spc="-1" strike="noStrike">
                <a:solidFill>
                  <a:srgbClr val="8b8b8b"/>
                </a:solidFill>
                <a:uFill>
                  <a:solidFill>
                    <a:srgbClr val="ffffff"/>
                  </a:solidFill>
                </a:uFill>
                <a:latin typeface="Calibri"/>
              </a:rPr>
              <a:t>&lt;number&gt;</a:t>
            </a:fld>
            <a:endParaRPr/>
          </a:p>
        </p:txBody>
      </p:sp>
      <p:sp>
        <p:nvSpPr>
          <p:cNvPr id="215"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prototyping</a:t>
            </a:r>
            <a:endParaRPr/>
          </a:p>
        </p:txBody>
      </p:sp>
      <p:sp>
        <p:nvSpPr>
          <p:cNvPr id="217"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A prototype is an initial version of a system used to demonstrate concepts and try out design options.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A prototype can be used in: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The requirements engineering process to help with requirements elicitation and validation;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In design processes to explore options and develop a UI design;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In the testing process to run back-to-back tests.</a:t>
            </a:r>
            <a:endParaRPr/>
          </a:p>
        </p:txBody>
      </p:sp>
      <p:sp>
        <p:nvSpPr>
          <p:cNvPr id="218" name="TextShape 3"/>
          <p:cNvSpPr txBox="1"/>
          <p:nvPr/>
        </p:nvSpPr>
        <p:spPr>
          <a:xfrm>
            <a:off x="6553080" y="6356520"/>
            <a:ext cx="2133360" cy="364680"/>
          </a:xfrm>
          <a:prstGeom prst="rect">
            <a:avLst/>
          </a:prstGeom>
          <a:noFill/>
          <a:ln>
            <a:noFill/>
          </a:ln>
        </p:spPr>
        <p:txBody>
          <a:bodyPr anchor="ctr"/>
          <a:p>
            <a:pPr algn="r">
              <a:lnSpc>
                <a:spcPct val="100000"/>
              </a:lnSpc>
            </a:pPr>
            <a:fld id="{27F06B0B-5531-4C35-B3A2-04BE0F348ACE}" type="slidenum">
              <a:rPr lang="en-US" sz="1200" spc="-1" strike="noStrike">
                <a:solidFill>
                  <a:srgbClr val="8b8b8b"/>
                </a:solidFill>
                <a:uFill>
                  <a:solidFill>
                    <a:srgbClr val="ffffff"/>
                  </a:solidFill>
                </a:uFill>
                <a:latin typeface="Calibri"/>
              </a:rPr>
              <a:t>&lt;number&gt;</a:t>
            </a:fld>
            <a:endParaRPr/>
          </a:p>
        </p:txBody>
      </p:sp>
      <p:sp>
        <p:nvSpPr>
          <p:cNvPr id="219"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Benefits of prototyping</a:t>
            </a:r>
            <a:endParaRPr/>
          </a:p>
        </p:txBody>
      </p:sp>
      <p:sp>
        <p:nvSpPr>
          <p:cNvPr id="221"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Improved system usability.</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A closer match to users’ real needs.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Improved design quality.</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Improved maintainability.</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Reduced development effort.</a:t>
            </a:r>
            <a:endParaRPr/>
          </a:p>
        </p:txBody>
      </p:sp>
      <p:sp>
        <p:nvSpPr>
          <p:cNvPr id="222" name="TextShape 3"/>
          <p:cNvSpPr txBox="1"/>
          <p:nvPr/>
        </p:nvSpPr>
        <p:spPr>
          <a:xfrm>
            <a:off x="6553080" y="6356520"/>
            <a:ext cx="2133360" cy="364680"/>
          </a:xfrm>
          <a:prstGeom prst="rect">
            <a:avLst/>
          </a:prstGeom>
          <a:noFill/>
          <a:ln>
            <a:noFill/>
          </a:ln>
        </p:spPr>
        <p:txBody>
          <a:bodyPr anchor="ctr"/>
          <a:p>
            <a:pPr algn="r">
              <a:lnSpc>
                <a:spcPct val="100000"/>
              </a:lnSpc>
            </a:pPr>
            <a:fld id="{A8707618-0932-430D-A9CF-FCD8E4CE8302}" type="slidenum">
              <a:rPr lang="en-US" sz="1200" spc="-1" strike="noStrike">
                <a:solidFill>
                  <a:srgbClr val="8b8b8b"/>
                </a:solidFill>
                <a:uFill>
                  <a:solidFill>
                    <a:srgbClr val="ffffff"/>
                  </a:solidFill>
                </a:uFill>
                <a:latin typeface="Calibri"/>
              </a:rPr>
              <a:t>&lt;number&gt;</a:t>
            </a:fld>
            <a:endParaRPr/>
          </a:p>
        </p:txBody>
      </p:sp>
      <p:sp>
        <p:nvSpPr>
          <p:cNvPr id="223"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process of prototype development</a:t>
            </a:r>
            <a:r>
              <a:rPr b="1" lang="en-US" sz="2400" spc="-1" strike="noStrike">
                <a:solidFill>
                  <a:srgbClr val="46424d"/>
                </a:solidFill>
                <a:uFill>
                  <a:solidFill>
                    <a:srgbClr val="ffffff"/>
                  </a:solidFill>
                </a:uFill>
                <a:latin typeface="Arial"/>
                <a:ea typeface="ＭＳ Ｐゴシック"/>
              </a:rPr>
              <a:t>
</a:t>
            </a:r>
            <a:endParaRPr/>
          </a:p>
        </p:txBody>
      </p:sp>
      <p:pic>
        <p:nvPicPr>
          <p:cNvPr id="225" name="Picture 3" descr=""/>
          <p:cNvPicPr/>
          <p:nvPr/>
        </p:nvPicPr>
        <p:blipFill>
          <a:blip r:embed="rId1"/>
          <a:stretch/>
        </p:blipFill>
        <p:spPr>
          <a:xfrm>
            <a:off x="970560" y="2608200"/>
            <a:ext cx="7626960" cy="2162520"/>
          </a:xfrm>
          <a:prstGeom prst="rect">
            <a:avLst/>
          </a:prstGeom>
          <a:ln>
            <a:noFill/>
          </a:ln>
        </p:spPr>
      </p:pic>
      <p:sp>
        <p:nvSpPr>
          <p:cNvPr id="226" name="TextShape 2"/>
          <p:cNvSpPr txBox="1"/>
          <p:nvPr/>
        </p:nvSpPr>
        <p:spPr>
          <a:xfrm>
            <a:off x="6553080" y="6356520"/>
            <a:ext cx="2133360" cy="364680"/>
          </a:xfrm>
          <a:prstGeom prst="rect">
            <a:avLst/>
          </a:prstGeom>
          <a:noFill/>
          <a:ln>
            <a:noFill/>
          </a:ln>
        </p:spPr>
        <p:txBody>
          <a:bodyPr anchor="ctr"/>
          <a:p>
            <a:pPr algn="r">
              <a:lnSpc>
                <a:spcPct val="100000"/>
              </a:lnSpc>
            </a:pPr>
            <a:fld id="{7F5B7481-C6FE-4A51-9430-A2ECC2F5818A}" type="slidenum">
              <a:rPr lang="en-US" sz="1200" spc="-1" strike="noStrike">
                <a:solidFill>
                  <a:srgbClr val="8b8b8b"/>
                </a:solidFill>
                <a:uFill>
                  <a:solidFill>
                    <a:srgbClr val="ffffff"/>
                  </a:solidFill>
                </a:uFill>
                <a:latin typeface="Calibri"/>
              </a:rPr>
              <a:t>&lt;number&gt;</a:t>
            </a:fld>
            <a:endParaRPr/>
          </a:p>
        </p:txBody>
      </p:sp>
      <p:sp>
        <p:nvSpPr>
          <p:cNvPr id="227"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Prototype development</a:t>
            </a:r>
            <a:endParaRPr/>
          </a:p>
        </p:txBody>
      </p:sp>
      <p:sp>
        <p:nvSpPr>
          <p:cNvPr id="22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May be based on rapid prototyping languages or tools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May involve leaving out functionality</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Prototype should focus on areas of the product that are not well-understood;</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Error checking and recovery may not be included in the prototype;</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Focus on functional rather than non-functional requirements such as reliability and security</a:t>
            </a:r>
            <a:endParaRPr/>
          </a:p>
        </p:txBody>
      </p:sp>
      <p:sp>
        <p:nvSpPr>
          <p:cNvPr id="230"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
        <p:nvSpPr>
          <p:cNvPr id="231" name="TextShape 4"/>
          <p:cNvSpPr txBox="1"/>
          <p:nvPr/>
        </p:nvSpPr>
        <p:spPr>
          <a:xfrm>
            <a:off x="6553080" y="6356520"/>
            <a:ext cx="2133360" cy="364680"/>
          </a:xfrm>
          <a:prstGeom prst="rect">
            <a:avLst/>
          </a:prstGeom>
          <a:noFill/>
          <a:ln>
            <a:noFill/>
          </a:ln>
        </p:spPr>
        <p:txBody>
          <a:bodyPr anchor="ctr"/>
          <a:p>
            <a:pPr algn="r">
              <a:lnSpc>
                <a:spcPct val="100000"/>
              </a:lnSpc>
            </a:pPr>
            <a:fld id="{5EA0A6BE-F52A-4AD0-89CA-02B7F3729364}" type="slidenum">
              <a:rPr lang="en-US" sz="1200" spc="-1" strike="noStrike">
                <a:solidFill>
                  <a:srgbClr val="8b8b8b"/>
                </a:solidFill>
                <a:uFill>
                  <a:solidFill>
                    <a:srgbClr val="ffffff"/>
                  </a:solidFill>
                </a:uFill>
                <a:latin typeface="Calibri"/>
              </a:rPr>
              <a:t>&lt;number&gt;</a:t>
            </a:fld>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Throw-away prototypes</a:t>
            </a:r>
            <a:endParaRPr/>
          </a:p>
        </p:txBody>
      </p:sp>
      <p:sp>
        <p:nvSpPr>
          <p:cNvPr id="233"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Prototypes should be discarded after development as they are not a good basis for a production system:</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It may be impossible to tune the system to meet non-functional requirements;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Prototypes are normally undocumented;</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The prototype structure is usually degraded through rapid change;</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The prototype probably will not meet normal organisational quality standards.</a:t>
            </a:r>
            <a:endParaRPr/>
          </a:p>
        </p:txBody>
      </p:sp>
      <p:sp>
        <p:nvSpPr>
          <p:cNvPr id="234" name="TextShape 3"/>
          <p:cNvSpPr txBox="1"/>
          <p:nvPr/>
        </p:nvSpPr>
        <p:spPr>
          <a:xfrm>
            <a:off x="6553080" y="6356520"/>
            <a:ext cx="2133360" cy="364680"/>
          </a:xfrm>
          <a:prstGeom prst="rect">
            <a:avLst/>
          </a:prstGeom>
          <a:noFill/>
          <a:ln>
            <a:noFill/>
          </a:ln>
        </p:spPr>
        <p:txBody>
          <a:bodyPr anchor="ctr"/>
          <a:p>
            <a:pPr algn="r">
              <a:lnSpc>
                <a:spcPct val="100000"/>
              </a:lnSpc>
            </a:pPr>
            <a:fld id="{ED79A4BE-8C44-4993-9B15-F2E0EBA78900}" type="slidenum">
              <a:rPr lang="en-US" sz="1200" spc="-1" strike="noStrike">
                <a:solidFill>
                  <a:srgbClr val="8b8b8b"/>
                </a:solidFill>
                <a:uFill>
                  <a:solidFill>
                    <a:srgbClr val="ffffff"/>
                  </a:solidFill>
                </a:uFill>
                <a:latin typeface="Calibri"/>
              </a:rPr>
              <a:t>&lt;number&gt;</a:t>
            </a:fld>
            <a:endParaRPr/>
          </a:p>
        </p:txBody>
      </p:sp>
      <p:sp>
        <p:nvSpPr>
          <p:cNvPr id="235"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Incremental delivery</a:t>
            </a:r>
            <a:endParaRPr/>
          </a:p>
        </p:txBody>
      </p:sp>
      <p:sp>
        <p:nvSpPr>
          <p:cNvPr id="237"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Rather than deliver the system as a single delivery, the development and delivery is broken down into increments with each increment delivering part of the required functionality.</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User requirements are prioritised and the highest priority requirements are included in early increments.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Once the development of an increment is started, the requirements are frozen though requirements for later increments can continue to evolve.</a:t>
            </a:r>
            <a:endParaRPr/>
          </a:p>
        </p:txBody>
      </p:sp>
      <p:sp>
        <p:nvSpPr>
          <p:cNvPr id="238" name="TextShape 3"/>
          <p:cNvSpPr txBox="1"/>
          <p:nvPr/>
        </p:nvSpPr>
        <p:spPr>
          <a:xfrm>
            <a:off x="6553080" y="6356520"/>
            <a:ext cx="2133360" cy="364680"/>
          </a:xfrm>
          <a:prstGeom prst="rect">
            <a:avLst/>
          </a:prstGeom>
          <a:noFill/>
          <a:ln>
            <a:noFill/>
          </a:ln>
        </p:spPr>
        <p:txBody>
          <a:bodyPr anchor="ctr"/>
          <a:p>
            <a:pPr algn="r">
              <a:lnSpc>
                <a:spcPct val="100000"/>
              </a:lnSpc>
            </a:pPr>
            <a:fld id="{032BD970-8F4C-4CFE-B9D1-37377C562727}" type="slidenum">
              <a:rPr lang="en-US" sz="1200" spc="-1" strike="noStrike">
                <a:solidFill>
                  <a:srgbClr val="8b8b8b"/>
                </a:solidFill>
                <a:uFill>
                  <a:solidFill>
                    <a:srgbClr val="ffffff"/>
                  </a:solidFill>
                </a:uFill>
                <a:latin typeface="Calibri"/>
              </a:rPr>
              <a:t>&lt;number&gt;</a:t>
            </a:fld>
            <a:endParaRPr/>
          </a:p>
        </p:txBody>
      </p:sp>
      <p:sp>
        <p:nvSpPr>
          <p:cNvPr id="239"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Incremental development and delivery</a:t>
            </a:r>
            <a:endParaRPr/>
          </a:p>
        </p:txBody>
      </p:sp>
      <p:sp>
        <p:nvSpPr>
          <p:cNvPr id="24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Incremental development</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Develop the system in increments and evaluate each increment before proceeding to the development of the next increment;</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Normal approach used in agile methods;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Evaluation done by user/customer proxy.</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Incremental delivery</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Deploy an increment for use by end-users;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More realistic evaluation about practical use of software;</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Difficult to implement for replacement systems as increments have less functionality than the system being replaced.</a:t>
            </a:r>
            <a:endParaRPr/>
          </a:p>
          <a:p>
            <a:endParaRPr/>
          </a:p>
        </p:txBody>
      </p:sp>
      <p:sp>
        <p:nvSpPr>
          <p:cNvPr id="242"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
        <p:nvSpPr>
          <p:cNvPr id="243" name="TextShape 4"/>
          <p:cNvSpPr txBox="1"/>
          <p:nvPr/>
        </p:nvSpPr>
        <p:spPr>
          <a:xfrm>
            <a:off x="6553080" y="6356520"/>
            <a:ext cx="2133360" cy="364680"/>
          </a:xfrm>
          <a:prstGeom prst="rect">
            <a:avLst/>
          </a:prstGeom>
          <a:noFill/>
          <a:ln>
            <a:noFill/>
          </a:ln>
        </p:spPr>
        <p:txBody>
          <a:bodyPr anchor="ctr"/>
          <a:p>
            <a:pPr algn="r">
              <a:lnSpc>
                <a:spcPct val="100000"/>
              </a:lnSpc>
            </a:pPr>
            <a:fld id="{933964AD-4351-406A-BEE0-EE614E1BA7CE}" type="slidenum">
              <a:rPr lang="en-US" sz="1200" spc="-1" strike="noStrike">
                <a:solidFill>
                  <a:srgbClr val="8b8b8b"/>
                </a:solidFill>
                <a:uFill>
                  <a:solidFill>
                    <a:srgbClr val="ffffff"/>
                  </a:solidFill>
                </a:uFill>
                <a:latin typeface="Calibri"/>
              </a:rPr>
              <a:t>&lt;number&gt;</a:t>
            </a:fld>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process descriptions</a:t>
            </a:r>
            <a:endParaRPr/>
          </a:p>
        </p:txBody>
      </p:sp>
      <p:sp>
        <p:nvSpPr>
          <p:cNvPr id="10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When we describe and discuss processes, we usually talk about the activities in these processes such as specifying a data model, designing a user interface, etc. and the ordering of these activities.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Process descriptions may also include:</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Products, which are the outcomes of a process activity;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Roles, which reflect the responsibilities of the people involved in the process;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Pre- and post-conditions, which are statements that are true before and after a process activity has been enacted or a product produced.   </a:t>
            </a:r>
            <a:endParaRPr/>
          </a:p>
        </p:txBody>
      </p:sp>
      <p:sp>
        <p:nvSpPr>
          <p:cNvPr id="102" name="TextShape 3"/>
          <p:cNvSpPr txBox="1"/>
          <p:nvPr/>
        </p:nvSpPr>
        <p:spPr>
          <a:xfrm>
            <a:off x="6553080" y="6356520"/>
            <a:ext cx="2133360" cy="364680"/>
          </a:xfrm>
          <a:prstGeom prst="rect">
            <a:avLst/>
          </a:prstGeom>
          <a:noFill/>
          <a:ln>
            <a:noFill/>
          </a:ln>
        </p:spPr>
        <p:txBody>
          <a:bodyPr anchor="ctr"/>
          <a:p>
            <a:pPr algn="r">
              <a:lnSpc>
                <a:spcPct val="100000"/>
              </a:lnSpc>
            </a:pPr>
            <a:fld id="{72A812C2-B4EC-446F-B9FC-56AA3C9F788D}" type="slidenum">
              <a:rPr lang="en-US" sz="1200" spc="-1" strike="noStrike">
                <a:solidFill>
                  <a:srgbClr val="8b8b8b"/>
                </a:solidFill>
                <a:uFill>
                  <a:solidFill>
                    <a:srgbClr val="ffffff"/>
                  </a:solidFill>
                </a:uFill>
                <a:latin typeface="Calibri"/>
              </a:rPr>
              <a:t>&lt;number&gt;</a:t>
            </a:fld>
            <a:endParaRPr/>
          </a:p>
        </p:txBody>
      </p:sp>
      <p:sp>
        <p:nvSpPr>
          <p:cNvPr id="103"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Incremental delivery </a:t>
            </a:r>
            <a:endParaRPr/>
          </a:p>
        </p:txBody>
      </p:sp>
      <p:pic>
        <p:nvPicPr>
          <p:cNvPr id="245" name="Picture 3" descr=""/>
          <p:cNvPicPr/>
          <p:nvPr/>
        </p:nvPicPr>
        <p:blipFill>
          <a:blip r:embed="rId1"/>
          <a:stretch/>
        </p:blipFill>
        <p:spPr>
          <a:xfrm>
            <a:off x="457200" y="2352960"/>
            <a:ext cx="8171640" cy="2766960"/>
          </a:xfrm>
          <a:prstGeom prst="rect">
            <a:avLst/>
          </a:prstGeom>
          <a:ln>
            <a:noFill/>
          </a:ln>
        </p:spPr>
      </p:pic>
      <p:sp>
        <p:nvSpPr>
          <p:cNvPr id="246" name="TextShape 2"/>
          <p:cNvSpPr txBox="1"/>
          <p:nvPr/>
        </p:nvSpPr>
        <p:spPr>
          <a:xfrm>
            <a:off x="6553080" y="6356520"/>
            <a:ext cx="2133360" cy="364680"/>
          </a:xfrm>
          <a:prstGeom prst="rect">
            <a:avLst/>
          </a:prstGeom>
          <a:noFill/>
          <a:ln>
            <a:noFill/>
          </a:ln>
        </p:spPr>
        <p:txBody>
          <a:bodyPr anchor="ctr"/>
          <a:p>
            <a:pPr algn="r">
              <a:lnSpc>
                <a:spcPct val="100000"/>
              </a:lnSpc>
            </a:pPr>
            <a:fld id="{F7B461E0-7F2A-4671-9C69-6A06EB8BAF6C}" type="slidenum">
              <a:rPr lang="en-US" sz="1200" spc="-1" strike="noStrike">
                <a:solidFill>
                  <a:srgbClr val="8b8b8b"/>
                </a:solidFill>
                <a:uFill>
                  <a:solidFill>
                    <a:srgbClr val="ffffff"/>
                  </a:solidFill>
                </a:uFill>
                <a:latin typeface="Calibri"/>
              </a:rPr>
              <a:t>&lt;number&gt;</a:t>
            </a:fld>
            <a:endParaRPr/>
          </a:p>
        </p:txBody>
      </p:sp>
      <p:sp>
        <p:nvSpPr>
          <p:cNvPr id="247"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Incremental delivery advantages</a:t>
            </a:r>
            <a:endParaRPr/>
          </a:p>
        </p:txBody>
      </p:sp>
      <p:sp>
        <p:nvSpPr>
          <p:cNvPr id="249"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Customer value can be delivered with each increment so system functionality is available earlier.</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Early increments act as a prototype to help elicit requirements for later increments.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Lower risk of overall project failure.</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highest priority system services tend to receive the most testing.</a:t>
            </a:r>
            <a:endParaRPr/>
          </a:p>
        </p:txBody>
      </p:sp>
      <p:sp>
        <p:nvSpPr>
          <p:cNvPr id="250" name="TextShape 3"/>
          <p:cNvSpPr txBox="1"/>
          <p:nvPr/>
        </p:nvSpPr>
        <p:spPr>
          <a:xfrm>
            <a:off x="6553080" y="6356520"/>
            <a:ext cx="2133360" cy="364680"/>
          </a:xfrm>
          <a:prstGeom prst="rect">
            <a:avLst/>
          </a:prstGeom>
          <a:noFill/>
          <a:ln>
            <a:noFill/>
          </a:ln>
        </p:spPr>
        <p:txBody>
          <a:bodyPr anchor="ctr"/>
          <a:p>
            <a:pPr algn="r">
              <a:lnSpc>
                <a:spcPct val="100000"/>
              </a:lnSpc>
            </a:pPr>
            <a:fld id="{27B90842-4D05-4242-95B4-6DCBC5810B78}" type="slidenum">
              <a:rPr lang="en-US" sz="1200" spc="-1" strike="noStrike">
                <a:solidFill>
                  <a:srgbClr val="8b8b8b"/>
                </a:solidFill>
                <a:uFill>
                  <a:solidFill>
                    <a:srgbClr val="ffffff"/>
                  </a:solidFill>
                </a:uFill>
                <a:latin typeface="Calibri"/>
              </a:rPr>
              <a:t>&lt;number&gt;</a:t>
            </a:fld>
            <a:endParaRPr/>
          </a:p>
        </p:txBody>
      </p:sp>
      <p:sp>
        <p:nvSpPr>
          <p:cNvPr id="251"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Incremental delivery problems</a:t>
            </a:r>
            <a:endParaRPr/>
          </a:p>
        </p:txBody>
      </p:sp>
      <p:sp>
        <p:nvSpPr>
          <p:cNvPr id="253" name="TextShape 2"/>
          <p:cNvSpPr txBox="1"/>
          <p:nvPr/>
        </p:nvSpPr>
        <p:spPr>
          <a:xfrm>
            <a:off x="33768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Most systems require a set of basic facilities that are used by different parts of the system.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As requirements are not defined in detail until an increment is to be implemented, it can be hard to identify common facilities that are needed by all increments.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essence of iterative processes is that the specification is developed in conjunction with the software.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However, this conflicts with the procurement model of many organizations, where the complete system specification is part of the system development contract. </a:t>
            </a:r>
            <a:endParaRPr/>
          </a:p>
          <a:p>
            <a:pPr>
              <a:lnSpc>
                <a:spcPct val="100000"/>
              </a:lnSpc>
            </a:pPr>
            <a:endParaRPr/>
          </a:p>
        </p:txBody>
      </p:sp>
      <p:sp>
        <p:nvSpPr>
          <p:cNvPr id="254" name="TextShape 3"/>
          <p:cNvSpPr txBox="1"/>
          <p:nvPr/>
        </p:nvSpPr>
        <p:spPr>
          <a:xfrm>
            <a:off x="6553080" y="6356520"/>
            <a:ext cx="2133360" cy="364680"/>
          </a:xfrm>
          <a:prstGeom prst="rect">
            <a:avLst/>
          </a:prstGeom>
          <a:noFill/>
          <a:ln>
            <a:noFill/>
          </a:ln>
        </p:spPr>
        <p:txBody>
          <a:bodyPr anchor="ctr"/>
          <a:p>
            <a:pPr algn="r">
              <a:lnSpc>
                <a:spcPct val="100000"/>
              </a:lnSpc>
            </a:pPr>
            <a:fld id="{9E330200-DA60-4FB3-BC69-2D0EE444A2A6}" type="slidenum">
              <a:rPr lang="en-US" sz="1200" spc="-1" strike="noStrike">
                <a:solidFill>
                  <a:srgbClr val="8b8b8b"/>
                </a:solidFill>
                <a:uFill>
                  <a:solidFill>
                    <a:srgbClr val="ffffff"/>
                  </a:solidFill>
                </a:uFill>
                <a:latin typeface="Calibri"/>
              </a:rPr>
              <a:t>&lt;number&gt;</a:t>
            </a:fld>
            <a:endParaRPr/>
          </a:p>
        </p:txBody>
      </p:sp>
      <p:sp>
        <p:nvSpPr>
          <p:cNvPr id="255"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Boehm’s spiral model</a:t>
            </a:r>
            <a:endParaRPr/>
          </a:p>
        </p:txBody>
      </p:sp>
      <p:sp>
        <p:nvSpPr>
          <p:cNvPr id="257"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Process is represented as a spiral rather than as a sequence of activities with backtracking.</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Each loop in the spiral represents a phase in the process. </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No fixed phases such as specification or design - loops in the spiral are chosen depending on what is required.</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Risks are explicitly assessed and resolved throughout the process.</a:t>
            </a:r>
            <a:endParaRPr/>
          </a:p>
        </p:txBody>
      </p:sp>
      <p:sp>
        <p:nvSpPr>
          <p:cNvPr id="258" name="TextShape 3"/>
          <p:cNvSpPr txBox="1"/>
          <p:nvPr/>
        </p:nvSpPr>
        <p:spPr>
          <a:xfrm>
            <a:off x="6553080" y="6356520"/>
            <a:ext cx="2133360" cy="364680"/>
          </a:xfrm>
          <a:prstGeom prst="rect">
            <a:avLst/>
          </a:prstGeom>
          <a:noFill/>
          <a:ln>
            <a:noFill/>
          </a:ln>
        </p:spPr>
        <p:txBody>
          <a:bodyPr anchor="ctr"/>
          <a:p>
            <a:pPr algn="r">
              <a:lnSpc>
                <a:spcPct val="100000"/>
              </a:lnSpc>
            </a:pPr>
            <a:fld id="{F76DF4A8-BB22-4BB6-9F7B-0ED0BCA2FD5E}" type="slidenum">
              <a:rPr lang="en-US" sz="1200" spc="-1" strike="noStrike">
                <a:solidFill>
                  <a:srgbClr val="8b8b8b"/>
                </a:solidFill>
                <a:uFill>
                  <a:solidFill>
                    <a:srgbClr val="ffffff"/>
                  </a:solidFill>
                </a:uFill>
                <a:latin typeface="Calibri"/>
              </a:rPr>
              <a:t>&lt;number&gt;</a:t>
            </a:fld>
            <a:endParaRPr/>
          </a:p>
        </p:txBody>
      </p:sp>
      <p:sp>
        <p:nvSpPr>
          <p:cNvPr id="259"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Boehm’s spiral model of the software process </a:t>
            </a:r>
            <a:endParaRPr/>
          </a:p>
        </p:txBody>
      </p:sp>
      <p:pic>
        <p:nvPicPr>
          <p:cNvPr id="261" name="Picture 3" descr=""/>
          <p:cNvPicPr/>
          <p:nvPr/>
        </p:nvPicPr>
        <p:blipFill>
          <a:blip r:embed="rId1"/>
          <a:stretch/>
        </p:blipFill>
        <p:spPr>
          <a:xfrm>
            <a:off x="1007640" y="1644480"/>
            <a:ext cx="6985800" cy="4753080"/>
          </a:xfrm>
          <a:prstGeom prst="rect">
            <a:avLst/>
          </a:prstGeom>
          <a:ln>
            <a:noFill/>
          </a:ln>
        </p:spPr>
      </p:pic>
      <p:sp>
        <p:nvSpPr>
          <p:cNvPr id="262" name="TextShape 2"/>
          <p:cNvSpPr txBox="1"/>
          <p:nvPr/>
        </p:nvSpPr>
        <p:spPr>
          <a:xfrm>
            <a:off x="6553080" y="6356520"/>
            <a:ext cx="2133360" cy="364680"/>
          </a:xfrm>
          <a:prstGeom prst="rect">
            <a:avLst/>
          </a:prstGeom>
          <a:noFill/>
          <a:ln>
            <a:noFill/>
          </a:ln>
        </p:spPr>
        <p:txBody>
          <a:bodyPr anchor="ctr"/>
          <a:p>
            <a:pPr algn="r">
              <a:lnSpc>
                <a:spcPct val="100000"/>
              </a:lnSpc>
            </a:pPr>
            <a:fld id="{C5483AFF-AEAE-4A46-A123-641A5CF60909}" type="slidenum">
              <a:rPr lang="en-US" sz="1200" spc="-1" strike="noStrike">
                <a:solidFill>
                  <a:srgbClr val="8b8b8b"/>
                </a:solidFill>
                <a:uFill>
                  <a:solidFill>
                    <a:srgbClr val="ffffff"/>
                  </a:solidFill>
                </a:uFill>
                <a:latin typeface="Calibri"/>
              </a:rPr>
              <a:t>&lt;number&gt;</a:t>
            </a:fld>
            <a:endParaRPr/>
          </a:p>
        </p:txBody>
      </p:sp>
      <p:sp>
        <p:nvSpPr>
          <p:cNvPr id="263"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Spiral model sectors</a:t>
            </a:r>
            <a:endParaRPr/>
          </a:p>
        </p:txBody>
      </p:sp>
      <p:sp>
        <p:nvSpPr>
          <p:cNvPr id="265"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Objective setting</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Specific objectives for the phase are identified.</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Risk assessment and reduction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Risks are assessed and activities put in place to reduce the key risks.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Development and validation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A development model for the system is chosen  which can be any of the generic models.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Planning</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The project is reviewed and the next phase of the spiral is planned.</a:t>
            </a:r>
            <a:endParaRPr/>
          </a:p>
        </p:txBody>
      </p:sp>
      <p:sp>
        <p:nvSpPr>
          <p:cNvPr id="266" name="TextShape 3"/>
          <p:cNvSpPr txBox="1"/>
          <p:nvPr/>
        </p:nvSpPr>
        <p:spPr>
          <a:xfrm>
            <a:off x="6553080" y="6356520"/>
            <a:ext cx="2133360" cy="364680"/>
          </a:xfrm>
          <a:prstGeom prst="rect">
            <a:avLst/>
          </a:prstGeom>
          <a:noFill/>
          <a:ln>
            <a:noFill/>
          </a:ln>
        </p:spPr>
        <p:txBody>
          <a:bodyPr anchor="ctr"/>
          <a:p>
            <a:pPr algn="r">
              <a:lnSpc>
                <a:spcPct val="100000"/>
              </a:lnSpc>
            </a:pPr>
            <a:fld id="{BCF571E9-589C-449F-BD37-A9CF1CD9B3AB}" type="slidenum">
              <a:rPr lang="en-US" sz="1200" spc="-1" strike="noStrike">
                <a:solidFill>
                  <a:srgbClr val="8b8b8b"/>
                </a:solidFill>
                <a:uFill>
                  <a:solidFill>
                    <a:srgbClr val="ffffff"/>
                  </a:solidFill>
                </a:uFill>
                <a:latin typeface="Calibri"/>
              </a:rPr>
              <a:t>&lt;number&gt;</a:t>
            </a:fld>
            <a:endParaRPr/>
          </a:p>
        </p:txBody>
      </p:sp>
      <p:sp>
        <p:nvSpPr>
          <p:cNvPr id="267"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Spiral model usage</a:t>
            </a:r>
            <a:endParaRPr/>
          </a:p>
        </p:txBody>
      </p:sp>
      <p:sp>
        <p:nvSpPr>
          <p:cNvPr id="26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Spiral model has been very influential in helping people think about iteration in software processes and introducing the risk-driven approach to development.</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 practice, however, the model is rarely used as published for practical software development.</a:t>
            </a:r>
            <a:endParaRPr/>
          </a:p>
        </p:txBody>
      </p:sp>
      <p:sp>
        <p:nvSpPr>
          <p:cNvPr id="270"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
        <p:nvSpPr>
          <p:cNvPr id="271" name="TextShape 4"/>
          <p:cNvSpPr txBox="1"/>
          <p:nvPr/>
        </p:nvSpPr>
        <p:spPr>
          <a:xfrm>
            <a:off x="6553080" y="6356520"/>
            <a:ext cx="2133360" cy="364680"/>
          </a:xfrm>
          <a:prstGeom prst="rect">
            <a:avLst/>
          </a:prstGeom>
          <a:noFill/>
          <a:ln>
            <a:noFill/>
          </a:ln>
        </p:spPr>
        <p:txBody>
          <a:bodyPr anchor="ctr"/>
          <a:p>
            <a:pPr algn="r">
              <a:lnSpc>
                <a:spcPct val="100000"/>
              </a:lnSpc>
            </a:pPr>
            <a:fld id="{C72FCD9C-FC99-48FB-B8B9-2221AFD779B0}" type="slidenum">
              <a:rPr lang="en-US" sz="1200" spc="-1" strike="noStrike">
                <a:solidFill>
                  <a:srgbClr val="8b8b8b"/>
                </a:solidFill>
                <a:uFill>
                  <a:solidFill>
                    <a:srgbClr val="ffffff"/>
                  </a:solidFill>
                </a:uFill>
                <a:latin typeface="Calibri"/>
              </a:rPr>
              <a:t>&lt;number&gt;</a:t>
            </a:fld>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Rational Unified Process</a:t>
            </a:r>
            <a:endParaRPr/>
          </a:p>
        </p:txBody>
      </p:sp>
      <p:sp>
        <p:nvSpPr>
          <p:cNvPr id="273"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A modern generic process derived from the work on the UML and associated process.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Brings together aspects of the 3 generic process models discussed previously.</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Normally described from 3 perspectives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A dynamic perspective that shows phases over time;</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A static perspective that shows process activities;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A practice perspective that suggests good practice.</a:t>
            </a:r>
            <a:endParaRPr/>
          </a:p>
        </p:txBody>
      </p:sp>
      <p:sp>
        <p:nvSpPr>
          <p:cNvPr id="274" name="TextShape 3"/>
          <p:cNvSpPr txBox="1"/>
          <p:nvPr/>
        </p:nvSpPr>
        <p:spPr>
          <a:xfrm>
            <a:off x="6553080" y="6356520"/>
            <a:ext cx="2133360" cy="364680"/>
          </a:xfrm>
          <a:prstGeom prst="rect">
            <a:avLst/>
          </a:prstGeom>
          <a:noFill/>
          <a:ln>
            <a:noFill/>
          </a:ln>
        </p:spPr>
        <p:txBody>
          <a:bodyPr anchor="ctr"/>
          <a:p>
            <a:pPr algn="r">
              <a:lnSpc>
                <a:spcPct val="100000"/>
              </a:lnSpc>
            </a:pPr>
            <a:fld id="{EDA29725-28E6-4720-82D9-DD9B4B11372D}" type="slidenum">
              <a:rPr lang="en-US" sz="1200" spc="-1" strike="noStrike">
                <a:solidFill>
                  <a:srgbClr val="8b8b8b"/>
                </a:solidFill>
                <a:uFill>
                  <a:solidFill>
                    <a:srgbClr val="ffffff"/>
                  </a:solidFill>
                </a:uFill>
                <a:latin typeface="Calibri"/>
              </a:rPr>
              <a:t>&lt;number&gt;</a:t>
            </a:fld>
            <a:endParaRPr/>
          </a:p>
        </p:txBody>
      </p:sp>
      <p:sp>
        <p:nvSpPr>
          <p:cNvPr id="275"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Phases in the Rational Unified Process </a:t>
            </a:r>
            <a:endParaRPr/>
          </a:p>
        </p:txBody>
      </p:sp>
      <p:sp>
        <p:nvSpPr>
          <p:cNvPr id="277" name="TextShape 2"/>
          <p:cNvSpPr txBox="1"/>
          <p:nvPr/>
        </p:nvSpPr>
        <p:spPr>
          <a:xfrm>
            <a:off x="6553080" y="6356520"/>
            <a:ext cx="2133360" cy="364680"/>
          </a:xfrm>
          <a:prstGeom prst="rect">
            <a:avLst/>
          </a:prstGeom>
          <a:noFill/>
          <a:ln>
            <a:noFill/>
          </a:ln>
        </p:spPr>
        <p:txBody>
          <a:bodyPr anchor="ctr"/>
          <a:p>
            <a:pPr algn="r">
              <a:lnSpc>
                <a:spcPct val="100000"/>
              </a:lnSpc>
            </a:pPr>
            <a:fld id="{6281DB8C-725B-4174-BEC0-33A325D7A21A}" type="slidenum">
              <a:rPr lang="en-US" sz="1200" spc="-1" strike="noStrike">
                <a:solidFill>
                  <a:srgbClr val="8b8b8b"/>
                </a:solidFill>
                <a:uFill>
                  <a:solidFill>
                    <a:srgbClr val="ffffff"/>
                  </a:solidFill>
                </a:uFill>
                <a:latin typeface="Calibri"/>
              </a:rPr>
              <a:t>&lt;number&gt;</a:t>
            </a:fld>
            <a:endParaRPr/>
          </a:p>
        </p:txBody>
      </p:sp>
      <p:sp>
        <p:nvSpPr>
          <p:cNvPr id="278"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pic>
        <p:nvPicPr>
          <p:cNvPr id="279" name="Picture 1" descr=""/>
          <p:cNvPicPr/>
          <p:nvPr/>
        </p:nvPicPr>
        <p:blipFill>
          <a:blip r:embed="rId1"/>
          <a:stretch/>
        </p:blipFill>
        <p:spPr>
          <a:xfrm>
            <a:off x="239760" y="2435760"/>
            <a:ext cx="8664120" cy="198576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RUP phases</a:t>
            </a:r>
            <a:endParaRPr/>
          </a:p>
        </p:txBody>
      </p:sp>
      <p:sp>
        <p:nvSpPr>
          <p:cNvPr id="281"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Inception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Establish the business case for the system.</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Elaboration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Develop an understanding of the problem domain and the system architecture.</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Construction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System design, programming and testing.</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Transition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Deploy the system in its operating environment.</a:t>
            </a:r>
            <a:endParaRPr/>
          </a:p>
        </p:txBody>
      </p:sp>
      <p:sp>
        <p:nvSpPr>
          <p:cNvPr id="282" name="TextShape 3"/>
          <p:cNvSpPr txBox="1"/>
          <p:nvPr/>
        </p:nvSpPr>
        <p:spPr>
          <a:xfrm>
            <a:off x="6553080" y="6356520"/>
            <a:ext cx="2133360" cy="364680"/>
          </a:xfrm>
          <a:prstGeom prst="rect">
            <a:avLst/>
          </a:prstGeom>
          <a:noFill/>
          <a:ln>
            <a:noFill/>
          </a:ln>
        </p:spPr>
        <p:txBody>
          <a:bodyPr anchor="ctr"/>
          <a:p>
            <a:pPr algn="r">
              <a:lnSpc>
                <a:spcPct val="100000"/>
              </a:lnSpc>
            </a:pPr>
            <a:fld id="{0FC21631-6A2C-4904-87D4-0C4A46AB48B2}" type="slidenum">
              <a:rPr lang="en-US" sz="1200" spc="-1" strike="noStrike">
                <a:solidFill>
                  <a:srgbClr val="8b8b8b"/>
                </a:solidFill>
                <a:uFill>
                  <a:solidFill>
                    <a:srgbClr val="ffffff"/>
                  </a:solidFill>
                </a:uFill>
                <a:latin typeface="Calibri"/>
              </a:rPr>
              <a:t>&lt;number&gt;</a:t>
            </a:fld>
            <a:endParaRPr/>
          </a:p>
        </p:txBody>
      </p:sp>
      <p:sp>
        <p:nvSpPr>
          <p:cNvPr id="283"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Plan-driven and agile processes</a:t>
            </a:r>
            <a:endParaRPr/>
          </a:p>
        </p:txBody>
      </p:sp>
      <p:sp>
        <p:nvSpPr>
          <p:cNvPr id="10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Plan-driven processes are processes where all of the process activities are planned in advance and progress is measured against this plan.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 agile processes, planning is incremental and it is easier to change the process to reflect changing customer requirements.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 practice, most practical processes include elements of both plan-driven and agile approaches.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There are no right or wrong software processes.</a:t>
            </a:r>
            <a:endParaRPr/>
          </a:p>
        </p:txBody>
      </p:sp>
      <p:sp>
        <p:nvSpPr>
          <p:cNvPr id="106" name="TextShape 3"/>
          <p:cNvSpPr txBox="1"/>
          <p:nvPr/>
        </p:nvSpPr>
        <p:spPr>
          <a:xfrm>
            <a:off x="6553080" y="6356520"/>
            <a:ext cx="2133360" cy="364680"/>
          </a:xfrm>
          <a:prstGeom prst="rect">
            <a:avLst/>
          </a:prstGeom>
          <a:noFill/>
          <a:ln>
            <a:noFill/>
          </a:ln>
        </p:spPr>
        <p:txBody>
          <a:bodyPr anchor="ctr"/>
          <a:p>
            <a:pPr algn="r">
              <a:lnSpc>
                <a:spcPct val="100000"/>
              </a:lnSpc>
            </a:pPr>
            <a:fld id="{1F6ADBBE-0B1A-4F9D-B98A-D405789893FD}" type="slidenum">
              <a:rPr lang="en-US" sz="1200" spc="-1" strike="noStrike">
                <a:solidFill>
                  <a:srgbClr val="8b8b8b"/>
                </a:solidFill>
                <a:uFill>
                  <a:solidFill>
                    <a:srgbClr val="ffffff"/>
                  </a:solidFill>
                </a:uFill>
                <a:latin typeface="Calibri"/>
              </a:rPr>
              <a:t>&lt;number&gt;</a:t>
            </a:fld>
            <a:endParaRPr/>
          </a:p>
        </p:txBody>
      </p:sp>
      <p:sp>
        <p:nvSpPr>
          <p:cNvPr id="107"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RUP iteration</a:t>
            </a:r>
            <a:endParaRPr/>
          </a:p>
        </p:txBody>
      </p:sp>
      <p:sp>
        <p:nvSpPr>
          <p:cNvPr id="28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In-phase iteration</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Each phase is iterative with results developed incrementally.</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Cross-phase iteration</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As shown by the loop in the RUP model, the whole set of phases may be enacted incrementally.</a:t>
            </a:r>
            <a:endParaRPr/>
          </a:p>
          <a:p>
            <a:pPr>
              <a:lnSpc>
                <a:spcPct val="100000"/>
              </a:lnSpc>
            </a:pPr>
            <a:endParaRPr/>
          </a:p>
        </p:txBody>
      </p:sp>
      <p:sp>
        <p:nvSpPr>
          <p:cNvPr id="286"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
        <p:nvSpPr>
          <p:cNvPr id="287" name="TextShape 4"/>
          <p:cNvSpPr txBox="1"/>
          <p:nvPr/>
        </p:nvSpPr>
        <p:spPr>
          <a:xfrm>
            <a:off x="6553080" y="6356520"/>
            <a:ext cx="2133360" cy="364680"/>
          </a:xfrm>
          <a:prstGeom prst="rect">
            <a:avLst/>
          </a:prstGeom>
          <a:noFill/>
          <a:ln>
            <a:noFill/>
          </a:ln>
        </p:spPr>
        <p:txBody>
          <a:bodyPr anchor="ctr"/>
          <a:p>
            <a:pPr algn="r">
              <a:lnSpc>
                <a:spcPct val="100000"/>
              </a:lnSpc>
            </a:pPr>
            <a:fld id="{58F7E870-5729-4C6A-8FA0-B7A1BAAADD66}" type="slidenum">
              <a:rPr lang="en-US" sz="1200" spc="-1" strike="noStrike">
                <a:solidFill>
                  <a:srgbClr val="8b8b8b"/>
                </a:solidFill>
                <a:uFill>
                  <a:solidFill>
                    <a:srgbClr val="ffffff"/>
                  </a:solidFill>
                </a:uFill>
                <a:latin typeface="Calibri"/>
              </a:rPr>
              <a:t>&lt;number&gt;</a:t>
            </a:fld>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Static workflows in the Rational Unified Process</a:t>
            </a:r>
            <a:endParaRPr/>
          </a:p>
        </p:txBody>
      </p:sp>
      <p:sp>
        <p:nvSpPr>
          <p:cNvPr id="289" name="TextShape 2"/>
          <p:cNvSpPr txBox="1"/>
          <p:nvPr/>
        </p:nvSpPr>
        <p:spPr>
          <a:xfrm>
            <a:off x="6553080" y="6356520"/>
            <a:ext cx="2133360" cy="364680"/>
          </a:xfrm>
          <a:prstGeom prst="rect">
            <a:avLst/>
          </a:prstGeom>
          <a:noFill/>
          <a:ln>
            <a:noFill/>
          </a:ln>
        </p:spPr>
        <p:txBody>
          <a:bodyPr anchor="ctr"/>
          <a:p>
            <a:pPr algn="r">
              <a:lnSpc>
                <a:spcPct val="100000"/>
              </a:lnSpc>
            </a:pPr>
            <a:fld id="{97A27C15-47E9-4D34-8834-496967E43534}" type="slidenum">
              <a:rPr lang="en-US" sz="1200" spc="-1" strike="noStrike">
                <a:solidFill>
                  <a:srgbClr val="8b8b8b"/>
                </a:solidFill>
                <a:uFill>
                  <a:solidFill>
                    <a:srgbClr val="ffffff"/>
                  </a:solidFill>
                </a:uFill>
                <a:latin typeface="Calibri"/>
              </a:rPr>
              <a:t>&lt;number&gt;</a:t>
            </a:fld>
            <a:endParaRPr/>
          </a:p>
        </p:txBody>
      </p:sp>
      <p:sp>
        <p:nvSpPr>
          <p:cNvPr id="290"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pic>
        <p:nvPicPr>
          <p:cNvPr id="291" name="Picture 1" descr=""/>
          <p:cNvPicPr/>
          <p:nvPr/>
        </p:nvPicPr>
        <p:blipFill>
          <a:blip r:embed="rId1"/>
          <a:stretch/>
        </p:blipFill>
        <p:spPr>
          <a:xfrm>
            <a:off x="907560" y="1535040"/>
            <a:ext cx="7081920" cy="5277600"/>
          </a:xfrm>
          <a:prstGeom prst="rect">
            <a:avLst/>
          </a:prstGeom>
          <a:ln>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RUP good practice</a:t>
            </a:r>
            <a:endParaRPr/>
          </a:p>
        </p:txBody>
      </p:sp>
      <p:sp>
        <p:nvSpPr>
          <p:cNvPr id="293"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Develop software iteratively</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Plan increments based on customer priorities and deliver highest priority increments first.</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Manage requirements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Explicitly document customer requirements and keep track of changes to these requirements.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Use component-based architectures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Organize the system architecture as a set of reusable components.</a:t>
            </a:r>
            <a:endParaRPr/>
          </a:p>
        </p:txBody>
      </p:sp>
      <p:sp>
        <p:nvSpPr>
          <p:cNvPr id="294" name="TextShape 3"/>
          <p:cNvSpPr txBox="1"/>
          <p:nvPr/>
        </p:nvSpPr>
        <p:spPr>
          <a:xfrm>
            <a:off x="6553080" y="6356520"/>
            <a:ext cx="2133360" cy="364680"/>
          </a:xfrm>
          <a:prstGeom prst="rect">
            <a:avLst/>
          </a:prstGeom>
          <a:noFill/>
          <a:ln>
            <a:noFill/>
          </a:ln>
        </p:spPr>
        <p:txBody>
          <a:bodyPr anchor="ctr"/>
          <a:p>
            <a:pPr algn="r">
              <a:lnSpc>
                <a:spcPct val="100000"/>
              </a:lnSpc>
            </a:pPr>
            <a:fld id="{AB443072-5AB2-4642-9CAD-D766784C04D6}" type="slidenum">
              <a:rPr lang="en-US" sz="1200" spc="-1" strike="noStrike">
                <a:solidFill>
                  <a:srgbClr val="8b8b8b"/>
                </a:solidFill>
                <a:uFill>
                  <a:solidFill>
                    <a:srgbClr val="ffffff"/>
                  </a:solidFill>
                </a:uFill>
                <a:latin typeface="Calibri"/>
              </a:rPr>
              <a:t>&lt;number&gt;</a:t>
            </a:fld>
            <a:endParaRPr/>
          </a:p>
        </p:txBody>
      </p:sp>
      <p:sp>
        <p:nvSpPr>
          <p:cNvPr id="295"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pic>
        <p:nvPicPr>
          <p:cNvPr id="296" name="" descr=""/>
          <p:cNvPicPr/>
          <p:nvPr/>
        </p:nvPicPr>
        <p:blipFill>
          <a:blip r:embed="rId1"/>
          <a:srcRect l="23994" t="18169" r="21003" b="26683"/>
          <a:stretch/>
        </p:blipFill>
        <p:spPr>
          <a:xfrm>
            <a:off x="4023720" y="4023360"/>
            <a:ext cx="5028840" cy="2834280"/>
          </a:xfrm>
          <a:prstGeom prst="rect">
            <a:avLst/>
          </a:prstGeom>
          <a:ln>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RUP good practice</a:t>
            </a:r>
            <a:endParaRPr/>
          </a:p>
        </p:txBody>
      </p:sp>
      <p:sp>
        <p:nvSpPr>
          <p:cNvPr id="298" name="TextShape 2"/>
          <p:cNvSpPr txBox="1"/>
          <p:nvPr/>
        </p:nvSpPr>
        <p:spPr>
          <a:xfrm>
            <a:off x="183240" y="169236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Visually model software</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Use graphical UML models to present static and dynamic views of the software.</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Verify software quality</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Ensure that the software meet’s organizational quality standards.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Control changes to software</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Manage software changes using a change management system and configuration management tools.</a:t>
            </a:r>
            <a:endParaRPr/>
          </a:p>
        </p:txBody>
      </p:sp>
      <p:sp>
        <p:nvSpPr>
          <p:cNvPr id="299"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
        <p:nvSpPr>
          <p:cNvPr id="300" name="TextShape 4"/>
          <p:cNvSpPr txBox="1"/>
          <p:nvPr/>
        </p:nvSpPr>
        <p:spPr>
          <a:xfrm>
            <a:off x="6553080" y="6356520"/>
            <a:ext cx="2133360" cy="364680"/>
          </a:xfrm>
          <a:prstGeom prst="rect">
            <a:avLst/>
          </a:prstGeom>
          <a:noFill/>
          <a:ln>
            <a:noFill/>
          </a:ln>
        </p:spPr>
        <p:txBody>
          <a:bodyPr anchor="ctr"/>
          <a:p>
            <a:pPr algn="r">
              <a:lnSpc>
                <a:spcPct val="100000"/>
              </a:lnSpc>
            </a:pPr>
            <a:fld id="{4E1BFBDB-54A8-4618-AFCD-8D81E321FA8A}" type="slidenum">
              <a:rPr lang="en-US" sz="1200" spc="-1" strike="noStrike">
                <a:solidFill>
                  <a:srgbClr val="8b8b8b"/>
                </a:solidFill>
                <a:uFill>
                  <a:solidFill>
                    <a:srgbClr val="ffffff"/>
                  </a:solidFill>
                </a:uFill>
                <a:latin typeface="Calibri"/>
              </a:rPr>
              <a:t>&lt;number&gt;</a:t>
            </a:fld>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a:p>
        </p:txBody>
      </p:sp>
      <p:sp>
        <p:nvSpPr>
          <p:cNvPr id="302"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Processes should include activities to cope with change. This may involve a prototyping phase that helps avoid poor decisions on requirements and design.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Processes may be structured for iterative development and delivery so that changes may be made without disrupting the system as a whole.</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Rational Unified Process is a modern generic process model that is organized into phases (inception, elaboration, construction and transition) but separates activities (requirements, analysis and design, etc.) from these phases.</a:t>
            </a:r>
            <a:endParaRPr/>
          </a:p>
          <a:p>
            <a:pPr>
              <a:lnSpc>
                <a:spcPct val="100000"/>
              </a:lnSpc>
            </a:pPr>
            <a:endParaRPr/>
          </a:p>
        </p:txBody>
      </p:sp>
      <p:sp>
        <p:nvSpPr>
          <p:cNvPr id="303" name="TextShape 3"/>
          <p:cNvSpPr txBox="1"/>
          <p:nvPr/>
        </p:nvSpPr>
        <p:spPr>
          <a:xfrm>
            <a:off x="6553080" y="6356520"/>
            <a:ext cx="2133360" cy="364680"/>
          </a:xfrm>
          <a:prstGeom prst="rect">
            <a:avLst/>
          </a:prstGeom>
          <a:noFill/>
          <a:ln>
            <a:noFill/>
          </a:ln>
        </p:spPr>
        <p:txBody>
          <a:bodyPr anchor="ctr"/>
          <a:p>
            <a:pPr algn="r">
              <a:lnSpc>
                <a:spcPct val="100000"/>
              </a:lnSpc>
            </a:pPr>
            <a:fld id="{960F8BEB-B445-41E2-A123-C6C8404D38E8}" type="slidenum">
              <a:rPr lang="en-US" sz="1200" spc="-1" strike="noStrike">
                <a:solidFill>
                  <a:srgbClr val="8b8b8b"/>
                </a:solidFill>
                <a:uFill>
                  <a:solidFill>
                    <a:srgbClr val="ffffff"/>
                  </a:solidFill>
                </a:uFill>
                <a:latin typeface="Calibri"/>
              </a:rPr>
              <a:t>&lt;number&gt;</a:t>
            </a:fld>
            <a:endParaRPr/>
          </a:p>
        </p:txBody>
      </p:sp>
      <p:sp>
        <p:nvSpPr>
          <p:cNvPr id="304"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process models</a:t>
            </a:r>
            <a:endParaRPr/>
          </a:p>
        </p:txBody>
      </p:sp>
      <p:sp>
        <p:nvSpPr>
          <p:cNvPr id="109"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waterfall model</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Plan-driven model. Separate and distinct phases of specification and development.</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Incremental development</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Specification, development and validation are interleaved. May be plan-driven or agile.</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Reuse-oriented software engineering</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The system is assembled from existing components. May be plan-driven or agile.</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 practice, most large systems are developed using a process that incorporates elements from all of these models.</a:t>
            </a:r>
            <a:endParaRPr/>
          </a:p>
        </p:txBody>
      </p:sp>
      <p:sp>
        <p:nvSpPr>
          <p:cNvPr id="110" name="TextShape 3"/>
          <p:cNvSpPr txBox="1"/>
          <p:nvPr/>
        </p:nvSpPr>
        <p:spPr>
          <a:xfrm>
            <a:off x="6553080" y="6356520"/>
            <a:ext cx="2133360" cy="364680"/>
          </a:xfrm>
          <a:prstGeom prst="rect">
            <a:avLst/>
          </a:prstGeom>
          <a:noFill/>
          <a:ln>
            <a:noFill/>
          </a:ln>
        </p:spPr>
        <p:txBody>
          <a:bodyPr anchor="ctr"/>
          <a:p>
            <a:pPr algn="r">
              <a:lnSpc>
                <a:spcPct val="100000"/>
              </a:lnSpc>
            </a:pPr>
            <a:fld id="{E52FEAD8-F5CE-40DA-9311-221C9AA91368}" type="slidenum">
              <a:rPr lang="en-US" sz="1200" spc="-1" strike="noStrike">
                <a:solidFill>
                  <a:srgbClr val="8b8b8b"/>
                </a:solidFill>
                <a:uFill>
                  <a:solidFill>
                    <a:srgbClr val="ffffff"/>
                  </a:solidFill>
                </a:uFill>
                <a:latin typeface="Calibri"/>
              </a:rPr>
              <a:t>&lt;number&gt;</a:t>
            </a:fld>
            <a:endParaRPr/>
          </a:p>
        </p:txBody>
      </p:sp>
      <p:sp>
        <p:nvSpPr>
          <p:cNvPr id="111"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waterfall model</a:t>
            </a:r>
            <a:r>
              <a:rPr b="1" lang="en-US" sz="2400" spc="-1" strike="noStrike">
                <a:solidFill>
                  <a:srgbClr val="46424d"/>
                </a:solidFill>
                <a:uFill>
                  <a:solidFill>
                    <a:srgbClr val="ffffff"/>
                  </a:solidFill>
                </a:uFill>
                <a:latin typeface="Arial"/>
                <a:ea typeface="ＭＳ Ｐゴシック"/>
              </a:rPr>
              <a:t>
</a:t>
            </a:r>
            <a:endParaRPr/>
          </a:p>
        </p:txBody>
      </p:sp>
      <p:pic>
        <p:nvPicPr>
          <p:cNvPr id="113" name="Picture 3" descr=""/>
          <p:cNvPicPr/>
          <p:nvPr/>
        </p:nvPicPr>
        <p:blipFill>
          <a:blip r:embed="rId1"/>
          <a:stretch/>
        </p:blipFill>
        <p:spPr>
          <a:xfrm>
            <a:off x="911160" y="1932120"/>
            <a:ext cx="7183440" cy="4039200"/>
          </a:xfrm>
          <a:prstGeom prst="rect">
            <a:avLst/>
          </a:prstGeom>
          <a:ln>
            <a:noFill/>
          </a:ln>
        </p:spPr>
      </p:pic>
      <p:sp>
        <p:nvSpPr>
          <p:cNvPr id="114" name="TextShape 2"/>
          <p:cNvSpPr txBox="1"/>
          <p:nvPr/>
        </p:nvSpPr>
        <p:spPr>
          <a:xfrm>
            <a:off x="6553080" y="6356520"/>
            <a:ext cx="2133360" cy="364680"/>
          </a:xfrm>
          <a:prstGeom prst="rect">
            <a:avLst/>
          </a:prstGeom>
          <a:noFill/>
          <a:ln>
            <a:noFill/>
          </a:ln>
        </p:spPr>
        <p:txBody>
          <a:bodyPr anchor="ctr"/>
          <a:p>
            <a:pPr algn="r">
              <a:lnSpc>
                <a:spcPct val="100000"/>
              </a:lnSpc>
            </a:pPr>
            <a:fld id="{91C2EA7A-6369-44BD-99DD-10B09A6D10C8}" type="slidenum">
              <a:rPr lang="en-US" sz="1200" spc="-1" strike="noStrike">
                <a:solidFill>
                  <a:srgbClr val="8b8b8b"/>
                </a:solidFill>
                <a:uFill>
                  <a:solidFill>
                    <a:srgbClr val="ffffff"/>
                  </a:solidFill>
                </a:uFill>
                <a:latin typeface="Calibri"/>
              </a:rPr>
              <a:t>&lt;number&gt;</a:t>
            </a:fld>
            <a:endParaRPr/>
          </a:p>
        </p:txBody>
      </p:sp>
      <p:sp>
        <p:nvSpPr>
          <p:cNvPr id="115"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Waterfall model phases</a:t>
            </a:r>
            <a:endParaRPr/>
          </a:p>
        </p:txBody>
      </p:sp>
      <p:sp>
        <p:nvSpPr>
          <p:cNvPr id="117"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There are separate identified phases in the waterfall model:</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Requirements analysis and definition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System and software design</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Implementation and unit testing</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Integration and system testing</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Operation and maintenance</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main drawback of the waterfall model is the difficulty of accommodating change after the process is underway. In principle, a phase has to be complete before moving onto the next phase.</a:t>
            </a:r>
            <a:endParaRPr/>
          </a:p>
        </p:txBody>
      </p:sp>
      <p:sp>
        <p:nvSpPr>
          <p:cNvPr id="118" name="TextShape 3"/>
          <p:cNvSpPr txBox="1"/>
          <p:nvPr/>
        </p:nvSpPr>
        <p:spPr>
          <a:xfrm>
            <a:off x="6553080" y="6356520"/>
            <a:ext cx="2133360" cy="364680"/>
          </a:xfrm>
          <a:prstGeom prst="rect">
            <a:avLst/>
          </a:prstGeom>
          <a:noFill/>
          <a:ln>
            <a:noFill/>
          </a:ln>
        </p:spPr>
        <p:txBody>
          <a:bodyPr anchor="ctr"/>
          <a:p>
            <a:pPr algn="r">
              <a:lnSpc>
                <a:spcPct val="100000"/>
              </a:lnSpc>
            </a:pPr>
            <a:fld id="{2E803939-431D-4757-BFAB-62D2ADA8B1E6}" type="slidenum">
              <a:rPr lang="en-US" sz="1200" spc="-1" strike="noStrike">
                <a:solidFill>
                  <a:srgbClr val="8b8b8b"/>
                </a:solidFill>
                <a:uFill>
                  <a:solidFill>
                    <a:srgbClr val="ffffff"/>
                  </a:solidFill>
                </a:uFill>
                <a:latin typeface="Calibri"/>
              </a:rPr>
              <a:t>&lt;number&gt;</a:t>
            </a:fld>
            <a:endParaRPr/>
          </a:p>
        </p:txBody>
      </p:sp>
      <p:sp>
        <p:nvSpPr>
          <p:cNvPr id="119"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Waterfall model problems</a:t>
            </a:r>
            <a:endParaRPr/>
          </a:p>
        </p:txBody>
      </p:sp>
      <p:sp>
        <p:nvSpPr>
          <p:cNvPr id="121" name="TextShape 2"/>
          <p:cNvSpPr txBox="1"/>
          <p:nvPr/>
        </p:nvSpPr>
        <p:spPr>
          <a:xfrm>
            <a:off x="457200" y="1419120"/>
            <a:ext cx="7305480" cy="1080"/>
          </a:xfrm>
          <a:prstGeom prst="rect">
            <a:avLst/>
          </a:prstGeom>
          <a:noFill/>
          <a:ln w="25560">
            <a:solidFill>
              <a:srgbClr val="4f81bd"/>
            </a:solidFill>
            <a:round/>
          </a:ln>
        </p:spPr>
        <p:txBody>
          <a:bodyPr lIns="90000" rIns="90000" tIns="45000" bIns="45000"/>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Inflexible partitioning of the project into distinct stages makes it difficult to respond to changing customer requirements.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Therefore, this model is only appropriate when the requirements are well-understood and changes will be fairly limited during the design process. </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Few business systems have stable requirements.</a:t>
            </a:r>
            <a:endParaRPr/>
          </a:p>
          <a:p>
            <a:pPr marL="343080" indent="-34272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waterfall model is mostly used for large systems engineering projects where a system is developed at several sites.</a:t>
            </a:r>
            <a:endParaRPr/>
          </a:p>
          <a:p>
            <a:pPr lvl="1" marL="743040" indent="-28548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In those circumstances, the plan-driven nature of the waterfall model helps coordinate the work. </a:t>
            </a:r>
            <a:endParaRPr/>
          </a:p>
        </p:txBody>
      </p:sp>
      <p:sp>
        <p:nvSpPr>
          <p:cNvPr id="122" name="TextShape 3"/>
          <p:cNvSpPr txBox="1"/>
          <p:nvPr/>
        </p:nvSpPr>
        <p:spPr>
          <a:xfrm>
            <a:off x="6553080" y="6356520"/>
            <a:ext cx="2133360" cy="364680"/>
          </a:xfrm>
          <a:prstGeom prst="rect">
            <a:avLst/>
          </a:prstGeom>
          <a:noFill/>
          <a:ln>
            <a:noFill/>
          </a:ln>
        </p:spPr>
        <p:txBody>
          <a:bodyPr anchor="ctr"/>
          <a:p>
            <a:pPr algn="r">
              <a:lnSpc>
                <a:spcPct val="100000"/>
              </a:lnSpc>
            </a:pPr>
            <a:fld id="{AA84B5E8-A0CF-4F92-99B8-BE5A29B42233}" type="slidenum">
              <a:rPr lang="en-US" sz="1200" spc="-1" strike="noStrike">
                <a:solidFill>
                  <a:srgbClr val="8b8b8b"/>
                </a:solidFill>
                <a:uFill>
                  <a:solidFill>
                    <a:srgbClr val="ffffff"/>
                  </a:solidFill>
                </a:uFill>
                <a:latin typeface="Calibri"/>
              </a:rPr>
              <a:t>&lt;number&gt;</a:t>
            </a:fld>
            <a:endParaRPr/>
          </a:p>
        </p:txBody>
      </p:sp>
      <p:sp>
        <p:nvSpPr>
          <p:cNvPr id="123" name="TextShape 4"/>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2 Software Processes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SE9.thmx</Template>
  <TotalTime>9118</TotalTime>
  <Application>LibreOffice/5.0.2.2$Linux_X86_64 LibreOffice_project/00m0$Build-2</Application>
  <Paragraphs>363</Paragraphs>
  <Company>St Andrews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2010-01-06T19:57:16Z</dcterms:created>
  <dc:creator>Ian Sommerville</dc:creator>
  <dc:language>en-US</dc:language>
  <dcterms:modified xsi:type="dcterms:W3CDTF">2015-11-03T16:22:11Z</dcterms:modified>
  <cp:revision>19</cp:revision>
  <dc:title>Figures-Chapter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54</vt:i4>
  </property>
</Properties>
</file>