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43891200" cy="32918400"/>
  <p:notesSz cx="9180513" cy="6894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errence-kominsky" initials="t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F9CD75"/>
    <a:srgbClr val="162C55"/>
    <a:srgbClr val="005596"/>
    <a:srgbClr val="000099"/>
    <a:srgbClr val="6D9AC3"/>
    <a:srgbClr val="F36F21"/>
    <a:srgbClr val="FF6600"/>
    <a:srgbClr val="0066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0"/>
    <p:restoredTop sz="99389" autoAdjust="0"/>
  </p:normalViewPr>
  <p:slideViewPr>
    <p:cSldViewPr>
      <p:cViewPr>
        <p:scale>
          <a:sx n="31" d="100"/>
          <a:sy n="31" d="100"/>
        </p:scale>
        <p:origin x="184" y="-2224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0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78222" cy="344726"/>
          </a:xfrm>
          <a:prstGeom prst="rect">
            <a:avLst/>
          </a:prstGeom>
        </p:spPr>
        <p:txBody>
          <a:bodyPr vert="horz" lIns="91851" tIns="45926" rIns="91851" bIns="4592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00166" y="0"/>
            <a:ext cx="3978222" cy="344726"/>
          </a:xfrm>
          <a:prstGeom prst="rect">
            <a:avLst/>
          </a:prstGeom>
        </p:spPr>
        <p:txBody>
          <a:bodyPr vert="horz" lIns="91851" tIns="45926" rIns="91851" bIns="45926" rtlCol="0"/>
          <a:lstStyle>
            <a:lvl1pPr algn="r">
              <a:defRPr sz="1200"/>
            </a:lvl1pPr>
          </a:lstStyle>
          <a:p>
            <a:fld id="{824A6E73-D5B5-284E-A368-1D68D70AD081}" type="datetimeFigureOut">
              <a:rPr lang="en-US" smtClean="0"/>
              <a:t>10/20/19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48591"/>
            <a:ext cx="3978222" cy="344726"/>
          </a:xfrm>
          <a:prstGeom prst="rect">
            <a:avLst/>
          </a:prstGeom>
        </p:spPr>
        <p:txBody>
          <a:bodyPr vert="horz" lIns="91851" tIns="45926" rIns="91851" bIns="4592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00166" y="6548591"/>
            <a:ext cx="3978222" cy="344726"/>
          </a:xfrm>
          <a:prstGeom prst="rect">
            <a:avLst/>
          </a:prstGeom>
        </p:spPr>
        <p:txBody>
          <a:bodyPr vert="horz" lIns="91851" tIns="45926" rIns="91851" bIns="45926" rtlCol="0" anchor="b"/>
          <a:lstStyle>
            <a:lvl1pPr algn="r">
              <a:defRPr sz="1200"/>
            </a:lvl1pPr>
          </a:lstStyle>
          <a:p>
            <a:fld id="{22FB357F-54EF-D94C-9EDC-3388E37F0F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46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78222" cy="344726"/>
          </a:xfrm>
          <a:prstGeom prst="rect">
            <a:avLst/>
          </a:prstGeom>
        </p:spPr>
        <p:txBody>
          <a:bodyPr vert="horz" lIns="91851" tIns="45926" rIns="91851" bIns="4592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00698" y="0"/>
            <a:ext cx="3978222" cy="344726"/>
          </a:xfrm>
          <a:prstGeom prst="rect">
            <a:avLst/>
          </a:prstGeom>
        </p:spPr>
        <p:txBody>
          <a:bodyPr vert="horz" lIns="91851" tIns="45926" rIns="91851" bIns="45926" rtlCol="0"/>
          <a:lstStyle>
            <a:lvl1pPr algn="r">
              <a:defRPr sz="1200"/>
            </a:lvl1pPr>
          </a:lstStyle>
          <a:p>
            <a:fld id="{5DB8BBCB-7EDB-B44A-8066-E6CDD2228238}" type="datetimeFigureOut">
              <a:rPr lang="en-US" smtClean="0"/>
              <a:t>10/20/19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8613" y="517525"/>
            <a:ext cx="3443287" cy="2584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51" tIns="45926" rIns="91851" bIns="459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8052" y="3274894"/>
            <a:ext cx="7344410" cy="3102531"/>
          </a:xfrm>
          <a:prstGeom prst="rect">
            <a:avLst/>
          </a:prstGeom>
        </p:spPr>
        <p:txBody>
          <a:bodyPr vert="horz" lIns="91851" tIns="45926" rIns="91851" bIns="4592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48192"/>
            <a:ext cx="3978222" cy="344726"/>
          </a:xfrm>
          <a:prstGeom prst="rect">
            <a:avLst/>
          </a:prstGeom>
        </p:spPr>
        <p:txBody>
          <a:bodyPr vert="horz" lIns="91851" tIns="45926" rIns="91851" bIns="4592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00698" y="6548192"/>
            <a:ext cx="3978222" cy="344726"/>
          </a:xfrm>
          <a:prstGeom prst="rect">
            <a:avLst/>
          </a:prstGeom>
        </p:spPr>
        <p:txBody>
          <a:bodyPr vert="horz" lIns="91851" tIns="45926" rIns="91851" bIns="45926" rtlCol="0" anchor="b"/>
          <a:lstStyle>
            <a:lvl1pPr algn="r">
              <a:defRPr sz="1200"/>
            </a:lvl1pPr>
          </a:lstStyle>
          <a:p>
            <a:fld id="{2E37C2FE-0F63-D349-9A4F-E5398EFF3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05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7C2FE-0F63-D349-9A4F-E5398EFF3F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6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570" y="10225710"/>
            <a:ext cx="37308064" cy="705678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136" y="18654094"/>
            <a:ext cx="30724929" cy="841181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E1D010-FAA8-5343-9AE1-71DD799C0BB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2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54D016-BFDE-8E46-8C05-6EB967ED98F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3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3298" y="2925419"/>
            <a:ext cx="9326336" cy="263353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1568" y="2925419"/>
            <a:ext cx="27851100" cy="263353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D553AB-808B-C34B-8079-BEF48D7009F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0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CAF886-CB66-9047-B761-DB1F14EA534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72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784"/>
            <a:ext cx="37308064" cy="65366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884"/>
            <a:ext cx="37308064" cy="7200899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B1F593-A7BC-A944-9D93-8C38B9FEC22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8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1570" y="9510092"/>
            <a:ext cx="18588717" cy="197507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0914" y="9510092"/>
            <a:ext cx="18588718" cy="197507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98778B-1745-C44B-A256-AEE845A1511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5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834" y="1318591"/>
            <a:ext cx="39501536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833" y="7368210"/>
            <a:ext cx="19392900" cy="30711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833" y="10439400"/>
            <a:ext cx="19392900" cy="189655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664" y="7368210"/>
            <a:ext cx="19399704" cy="30711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664" y="10439400"/>
            <a:ext cx="19399704" cy="189655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6FEEEE-C04E-A54B-87FE-5A856588EEF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8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9F3B95-9F66-D843-8FED-CB8C7A8015B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5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616A87-B19E-284A-B9F6-D8DDD9BEAD8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8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833" y="1310309"/>
            <a:ext cx="14439900" cy="55775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59968" y="1310310"/>
            <a:ext cx="24536400" cy="280946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833" y="6887818"/>
            <a:ext cx="14439900" cy="22517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8A9B0E-9600-4E45-880E-636578A6F0E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2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437" y="23042218"/>
            <a:ext cx="26335264" cy="27216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437" y="2941984"/>
            <a:ext cx="26335264" cy="1975070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437" y="25763884"/>
            <a:ext cx="26335264" cy="386300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EFAF9B-02D4-0147-AB44-A9B8A4F4DC5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05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91570" y="2925417"/>
            <a:ext cx="37308064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72873" tIns="236436" rIns="472873" bIns="23643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91570" y="9510092"/>
            <a:ext cx="37308064" cy="1975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72873" tIns="236436" rIns="472873" bIns="2364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91568" y="29992984"/>
            <a:ext cx="9144000" cy="219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2873" tIns="236436" rIns="472873" bIns="236436" numCol="1" anchor="t" anchorCtr="0" compatLnSpc="1">
            <a:prstTxWarp prst="textNoShape">
              <a:avLst/>
            </a:prstTxWarp>
          </a:bodyPr>
          <a:lstStyle>
            <a:lvl1pPr defTabSz="4729163">
              <a:defRPr sz="7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6434" y="29992984"/>
            <a:ext cx="13898336" cy="219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2873" tIns="236436" rIns="472873" bIns="236436" numCol="1" anchor="t" anchorCtr="0" compatLnSpc="1">
            <a:prstTxWarp prst="textNoShape">
              <a:avLst/>
            </a:prstTxWarp>
          </a:bodyPr>
          <a:lstStyle>
            <a:lvl1pPr algn="ctr" defTabSz="4729163">
              <a:defRPr sz="7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5633" y="29992984"/>
            <a:ext cx="9144000" cy="219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2873" tIns="236436" rIns="472873" bIns="236436" numCol="1" anchor="t" anchorCtr="0" compatLnSpc="1">
            <a:prstTxWarp prst="textNoShape">
              <a:avLst/>
            </a:prstTxWarp>
          </a:bodyPr>
          <a:lstStyle>
            <a:lvl1pPr algn="r" defTabSz="4729163">
              <a:defRPr sz="7200"/>
            </a:lvl1pPr>
          </a:lstStyle>
          <a:p>
            <a:fld id="{F1CDB92E-EDD7-DA4A-B090-1A20E4369676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29163" rtl="0" eaLnBrk="0" fontAlgn="base" hangingPunct="0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4729163" rtl="0" eaLnBrk="0" fontAlgn="base" hangingPunct="0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Times New Roman" pitchFamily="18" charset="0"/>
          <a:ea typeface="ＭＳ Ｐゴシック" charset="0"/>
        </a:defRPr>
      </a:lvl2pPr>
      <a:lvl3pPr algn="ctr" defTabSz="4729163" rtl="0" eaLnBrk="0" fontAlgn="base" hangingPunct="0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Times New Roman" pitchFamily="18" charset="0"/>
          <a:ea typeface="ＭＳ Ｐゴシック" charset="0"/>
        </a:defRPr>
      </a:lvl3pPr>
      <a:lvl4pPr algn="ctr" defTabSz="4729163" rtl="0" eaLnBrk="0" fontAlgn="base" hangingPunct="0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Times New Roman" pitchFamily="18" charset="0"/>
          <a:ea typeface="ＭＳ Ｐゴシック" charset="0"/>
        </a:defRPr>
      </a:lvl4pPr>
      <a:lvl5pPr algn="ctr" defTabSz="4729163" rtl="0" eaLnBrk="0" fontAlgn="base" hangingPunct="0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Times New Roman" pitchFamily="18" charset="0"/>
          <a:ea typeface="ＭＳ Ｐゴシック" charset="0"/>
        </a:defRPr>
      </a:lvl5pPr>
      <a:lvl6pPr marL="457200" algn="ctr" defTabSz="4729163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Times New Roman" pitchFamily="18" charset="0"/>
        </a:defRPr>
      </a:lvl6pPr>
      <a:lvl7pPr marL="914400" algn="ctr" defTabSz="4729163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Times New Roman" pitchFamily="18" charset="0"/>
        </a:defRPr>
      </a:lvl7pPr>
      <a:lvl8pPr marL="1371600" algn="ctr" defTabSz="4729163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Times New Roman" pitchFamily="18" charset="0"/>
        </a:defRPr>
      </a:lvl8pPr>
      <a:lvl9pPr marL="1828800" algn="ctr" defTabSz="4729163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Times New Roman" pitchFamily="18" charset="0"/>
        </a:defRPr>
      </a:lvl9pPr>
    </p:titleStyle>
    <p:bodyStyle>
      <a:lvl1pPr marL="1773238" indent="-1773238" algn="l" defTabSz="4729163" rtl="0" eaLnBrk="0" fontAlgn="base" hangingPunct="0">
        <a:spcBef>
          <a:spcPct val="20000"/>
        </a:spcBef>
        <a:spcAft>
          <a:spcPct val="0"/>
        </a:spcAft>
        <a:buChar char="•"/>
        <a:defRPr sz="165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841750" indent="-1477963" algn="l" defTabSz="4729163" rtl="0" eaLnBrk="0" fontAlgn="base" hangingPunct="0">
        <a:spcBef>
          <a:spcPct val="20000"/>
        </a:spcBef>
        <a:spcAft>
          <a:spcPct val="0"/>
        </a:spcAft>
        <a:buChar char="–"/>
        <a:defRPr sz="14500">
          <a:solidFill>
            <a:schemeClr val="tx1"/>
          </a:solidFill>
          <a:latin typeface="+mn-lt"/>
          <a:ea typeface="ＭＳ Ｐゴシック" charset="0"/>
        </a:defRPr>
      </a:lvl2pPr>
      <a:lvl3pPr marL="5910263" indent="-1181100" algn="l" defTabSz="4729163" rtl="0" eaLnBrk="0" fontAlgn="base" hangingPunct="0">
        <a:spcBef>
          <a:spcPct val="20000"/>
        </a:spcBef>
        <a:spcAft>
          <a:spcPct val="0"/>
        </a:spcAft>
        <a:buChar char="•"/>
        <a:defRPr sz="12400">
          <a:solidFill>
            <a:schemeClr val="tx1"/>
          </a:solidFill>
          <a:latin typeface="+mn-lt"/>
          <a:ea typeface="ＭＳ Ｐゴシック" charset="0"/>
        </a:defRPr>
      </a:lvl3pPr>
      <a:lvl4pPr marL="8275638" indent="-1182688" algn="l" defTabSz="4729163" rtl="0" eaLnBrk="0" fontAlgn="base" hangingPunct="0">
        <a:spcBef>
          <a:spcPct val="20000"/>
        </a:spcBef>
        <a:spcAft>
          <a:spcPct val="0"/>
        </a:spcAft>
        <a:buChar char="–"/>
        <a:defRPr sz="10300">
          <a:solidFill>
            <a:schemeClr val="tx1"/>
          </a:solidFill>
          <a:latin typeface="+mn-lt"/>
          <a:ea typeface="ＭＳ Ｐゴシック" charset="0"/>
        </a:defRPr>
      </a:lvl4pPr>
      <a:lvl5pPr marL="10639425" indent="-1182688" algn="l" defTabSz="4729163" rtl="0" eaLnBrk="0" fontAlgn="base" hangingPunct="0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  <a:ea typeface="ＭＳ Ｐゴシック" charset="0"/>
        </a:defRPr>
      </a:lvl5pPr>
      <a:lvl6pPr marL="11096625" indent="-1182688" algn="l" defTabSz="47291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6pPr>
      <a:lvl7pPr marL="11553825" indent="-1182688" algn="l" defTabSz="47291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7pPr>
      <a:lvl8pPr marL="12011025" indent="-1182688" algn="l" defTabSz="47291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8pPr>
      <a:lvl9pPr marL="12468225" indent="-1182688" algn="l" defTabSz="47291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13716000" y="6781800"/>
            <a:ext cx="28498800" cy="1066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62000" y="26454318"/>
            <a:ext cx="12192000" cy="1066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2000" y="6781800"/>
            <a:ext cx="12192000" cy="1066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352800" y="152400"/>
            <a:ext cx="37338001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70258" tIns="235129" rIns="470258" bIns="235129"/>
          <a:lstStyle/>
          <a:p>
            <a:pPr algn="ctr"/>
            <a:endParaRPr lang="en-US" sz="4400" baseline="300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30789372"/>
            <a:ext cx="43891200" cy="2133600"/>
          </a:xfrm>
          <a:prstGeom prst="rect">
            <a:avLst/>
          </a:prstGeom>
          <a:solidFill>
            <a:srgbClr val="162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967" tIns="39983" rIns="79967" bIns="39983" anchor="ctr"/>
          <a:lstStyle/>
          <a:p>
            <a:pPr algn="ctr"/>
            <a:endParaRPr lang="en-US" sz="3600" dirty="0"/>
          </a:p>
        </p:txBody>
      </p:sp>
      <p:sp>
        <p:nvSpPr>
          <p:cNvPr id="7" name="Rounded Rectangle 6"/>
          <p:cNvSpPr>
            <a:spLocks noChangeAspect="1"/>
          </p:cNvSpPr>
          <p:nvPr/>
        </p:nvSpPr>
        <p:spPr>
          <a:xfrm>
            <a:off x="0" y="263823"/>
            <a:ext cx="43891200" cy="6096000"/>
          </a:xfrm>
          <a:prstGeom prst="roundRect">
            <a:avLst>
              <a:gd name="adj" fmla="val 0"/>
            </a:avLst>
          </a:prstGeom>
          <a:solidFill>
            <a:srgbClr val="162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>
            <a:spLocks noChangeAspect="1"/>
          </p:cNvSpPr>
          <p:nvPr/>
        </p:nvSpPr>
        <p:spPr>
          <a:xfrm>
            <a:off x="6019800" y="1000462"/>
            <a:ext cx="31851600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7200" b="1" dirty="0">
                <a:solidFill>
                  <a:schemeClr val="bg1"/>
                </a:solidFill>
                <a:latin typeface="Arial Black"/>
                <a:ea typeface="Museo Slab 900" charset="0"/>
                <a:cs typeface="Arial Black"/>
              </a:rPr>
              <a:t>A Reproducible Pipeline for Scalable Untargeted Metabolomics Data Analysis</a:t>
            </a:r>
            <a:endParaRPr lang="en-US" sz="7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>
            <a:spLocks noChangeAspect="1"/>
          </p:cNvSpPr>
          <p:nvPr/>
        </p:nvSpPr>
        <p:spPr>
          <a:xfrm>
            <a:off x="3449135" y="4033897"/>
            <a:ext cx="369929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Xinsong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Du, M.S.</a:t>
            </a:r>
            <a:r>
              <a:rPr lang="en-US" sz="32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Luran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Manfio</a:t>
            </a:r>
            <a:r>
              <a:rPr lang="en-US" sz="32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Alexander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Kirpich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  <a:r>
              <a:rPr lang="en-US" sz="32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William R. Hogan, M.D.</a:t>
            </a:r>
            <a:r>
              <a:rPr lang="en-US" sz="32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Timothy J. Garrett, Ph.D.</a:t>
            </a:r>
            <a:r>
              <a:rPr lang="en-US" sz="32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Dominick J.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Lemas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  <a:r>
              <a:rPr lang="en-US" sz="32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Health Outcomes &amp; Biomedical Informatics, College of Medicine, University of Florida</a:t>
            </a:r>
            <a:r>
              <a:rPr lang="en-US" sz="3200" i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/>
            <a:r>
              <a:rPr lang="en-US" sz="3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Population Health Sciences, School of Public Health, Georgia State University</a:t>
            </a:r>
            <a:r>
              <a:rPr lang="en-US" sz="3200" i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/>
            <a:r>
              <a:rPr lang="en-US" sz="3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Pathology, Immunology and Laboratory Medicine, College of Medicine, University of Florida</a:t>
            </a:r>
            <a:r>
              <a:rPr lang="en-US" sz="3200" i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3200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553200" y="31003890"/>
            <a:ext cx="0" cy="1704564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95400" y="6664404"/>
            <a:ext cx="1089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95400" y="26416397"/>
            <a:ext cx="1226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sz="20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4127726" y="6664404"/>
            <a:ext cx="1463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5966400" y="28041600"/>
            <a:ext cx="1226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20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613197" y="31563785"/>
            <a:ext cx="3513500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was supported by the NIAAA, with co-funding from the NIDA, of the National Institutes of Health under Award Number 5R01AA02069. We also acknowledge generous support from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95400" y="8203347"/>
            <a:ext cx="11277599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Untargeted metabolomics data is increasingly collected by epidemiological studies to investigate population-level variation in the development of health and disease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XCMS and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MzMine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two tools that have been widely used by metabolomics community for untargeted metabolomics research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Reproducibility of metabolomics workflow remains notoriously difficult, metabolomics identification with XCMS can generate very different result from using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MzMine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Recent study shows combining the results of XCMS and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MzMine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increase the precision of metabolites identification.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shows different software version or even operating system version can lead to different result when running the exact same code.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Nextflow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 scalable and reproducible scientific workflow that can implement metabolomics tools using containers on high-performance computers.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95401" y="27978318"/>
            <a:ext cx="112775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have developed a container-based platform that has potential to facilitate high-throughput and scalable untargeted metabolomics data analysis with high levels of reproducibility, scalability and transparency.</a:t>
            </a: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1600" y="-2438400"/>
            <a:ext cx="6238111" cy="5404446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3"/>
          <a:srcRect b="50540"/>
          <a:stretch/>
        </p:blipFill>
        <p:spPr>
          <a:xfrm>
            <a:off x="39471600" y="3692823"/>
            <a:ext cx="6238111" cy="2673023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81200" y="-2438400"/>
            <a:ext cx="6238111" cy="5404446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3"/>
          <a:srcRect b="50540"/>
          <a:stretch/>
        </p:blipFill>
        <p:spPr>
          <a:xfrm>
            <a:off x="-1981200" y="3692823"/>
            <a:ext cx="6238111" cy="2673023"/>
          </a:xfrm>
          <a:prstGeom prst="rect">
            <a:avLst/>
          </a:prstGeom>
        </p:spPr>
      </p:pic>
      <p:pic>
        <p:nvPicPr>
          <p:cNvPr id="5" name="Picture 4" descr="HealthOutcomes[white]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297716"/>
            <a:ext cx="5489504" cy="111691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834486E-0785-354E-8553-1BA903AE47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926" y="18098511"/>
            <a:ext cx="27477474" cy="12124353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B804CDFF-85BE-6447-A429-EC5F92C543EB}"/>
              </a:ext>
            </a:extLst>
          </p:cNvPr>
          <p:cNvSpPr/>
          <p:nvPr/>
        </p:nvSpPr>
        <p:spPr>
          <a:xfrm>
            <a:off x="914400" y="16687800"/>
            <a:ext cx="12192000" cy="1066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972F8B-2F9B-154F-9E58-7E4718C7AD1D}"/>
              </a:ext>
            </a:extLst>
          </p:cNvPr>
          <p:cNvSpPr txBox="1"/>
          <p:nvPr/>
        </p:nvSpPr>
        <p:spPr>
          <a:xfrm>
            <a:off x="1447800" y="16570404"/>
            <a:ext cx="1089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77CA4638-6F4E-CA43-AEAD-0D6329E567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098511"/>
            <a:ext cx="10058400" cy="797000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38BF66-C32E-1D46-9F11-4D0334A5962F}"/>
              </a:ext>
            </a:extLst>
          </p:cNvPr>
          <p:cNvCxnSpPr/>
          <p:nvPr/>
        </p:nvCxnSpPr>
        <p:spPr>
          <a:xfrm>
            <a:off x="4256911" y="3657600"/>
            <a:ext cx="352146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4" descr="https://documents.lucidchart.com/documents/6368cd09-01fe-4ea0-83a3-f9698b687ee4/pages/0_0?a=1699&amp;x=263&amp;y=987&amp;w=374&amp;h=168&amp;store=1&amp;accept=image%2F*&amp;auth=LCA%204e66ce034725678f65c3661701c1254de0c1fa0f-ts%3D1571535957">
            <a:extLst>
              <a:ext uri="{FF2B5EF4-FFF2-40B4-BE49-F238E27FC236}">
                <a16:creationId xmlns:a16="http://schemas.microsoft.com/office/drawing/2014/main" id="{F1292FDF-224D-1D49-A1D0-C0E684A21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6999" y="14013188"/>
            <a:ext cx="6644561" cy="297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Image result for nextflow logo">
            <a:extLst>
              <a:ext uri="{FF2B5EF4-FFF2-40B4-BE49-F238E27FC236}">
                <a16:creationId xmlns:a16="http://schemas.microsoft.com/office/drawing/2014/main" id="{C21491CD-DB0C-A943-B9F3-A2D2908BF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0146" y="9525000"/>
            <a:ext cx="5460591" cy="109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Image result for docker logo">
            <a:extLst>
              <a:ext uri="{FF2B5EF4-FFF2-40B4-BE49-F238E27FC236}">
                <a16:creationId xmlns:a16="http://schemas.microsoft.com/office/drawing/2014/main" id="{0A6E9BBC-DA63-BB46-8265-F2A3A8612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0442" y="11273408"/>
            <a:ext cx="2677079" cy="229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6" descr="https://documents.lucidchart.com/documents/6368cd09-01fe-4ea0-83a3-f9698b687ee4/pages/0_0?a=1699&amp;x=1030&amp;y=970&amp;w=228&amp;h=228&amp;store=1&amp;accept=image%2F*&amp;auth=LCA%20cdeee157b25ee3ce4fa4fca389a8398edca29a4f-ts%3D1571535957">
            <a:extLst>
              <a:ext uri="{FF2B5EF4-FFF2-40B4-BE49-F238E27FC236}">
                <a16:creationId xmlns:a16="http://schemas.microsoft.com/office/drawing/2014/main" id="{A2794B24-A526-A643-A361-5C5E38A63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6219" y="10950223"/>
            <a:ext cx="2884553" cy="288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8" descr="Image result for MzMine logo">
            <a:extLst>
              <a:ext uri="{FF2B5EF4-FFF2-40B4-BE49-F238E27FC236}">
                <a16:creationId xmlns:a16="http://schemas.microsoft.com/office/drawing/2014/main" id="{E4532BF9-782A-0946-BC0D-981B057F7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2235" y="9140319"/>
            <a:ext cx="6391419" cy="148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Image result for XCMS logo">
            <a:extLst>
              <a:ext uri="{FF2B5EF4-FFF2-40B4-BE49-F238E27FC236}">
                <a16:creationId xmlns:a16="http://schemas.microsoft.com/office/drawing/2014/main" id="{883B630A-1FA6-9B4F-84A2-A810543B7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3654" y="8623013"/>
            <a:ext cx="3410491" cy="341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Image result for multiqc logo">
            <a:extLst>
              <a:ext uri="{FF2B5EF4-FFF2-40B4-BE49-F238E27FC236}">
                <a16:creationId xmlns:a16="http://schemas.microsoft.com/office/drawing/2014/main" id="{6E9387A6-F595-A34C-941B-33BCC86E9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2235" y="11252013"/>
            <a:ext cx="8012201" cy="212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DA1D09F-3255-F942-83C4-3608FED24D8C}"/>
              </a:ext>
            </a:extLst>
          </p:cNvPr>
          <p:cNvCxnSpPr>
            <a:cxnSpLocks/>
          </p:cNvCxnSpPr>
          <p:nvPr/>
        </p:nvCxnSpPr>
        <p:spPr>
          <a:xfrm>
            <a:off x="14486219" y="10950223"/>
            <a:ext cx="2708825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19F0225-8257-144F-A167-BF1E5039E943}"/>
              </a:ext>
            </a:extLst>
          </p:cNvPr>
          <p:cNvCxnSpPr>
            <a:cxnSpLocks/>
          </p:cNvCxnSpPr>
          <p:nvPr/>
        </p:nvCxnSpPr>
        <p:spPr>
          <a:xfrm>
            <a:off x="14486219" y="13812199"/>
            <a:ext cx="2708825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2DC687E-0F40-714B-BD8D-1E36BE55912D}"/>
              </a:ext>
            </a:extLst>
          </p:cNvPr>
          <p:cNvCxnSpPr>
            <a:cxnSpLocks/>
          </p:cNvCxnSpPr>
          <p:nvPr/>
        </p:nvCxnSpPr>
        <p:spPr>
          <a:xfrm>
            <a:off x="14486219" y="17469799"/>
            <a:ext cx="2708825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8C744A-6FBD-E34E-ADA1-F27C19759EE8}"/>
              </a:ext>
            </a:extLst>
          </p:cNvPr>
          <p:cNvSpPr txBox="1"/>
          <p:nvPr/>
        </p:nvSpPr>
        <p:spPr>
          <a:xfrm>
            <a:off x="14486219" y="28498800"/>
            <a:ext cx="59307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9EFA58-73D8-0641-83F8-C9EE2B10EC66}"/>
              </a:ext>
            </a:extLst>
          </p:cNvPr>
          <p:cNvSpPr txBox="1"/>
          <p:nvPr/>
        </p:nvSpPr>
        <p:spPr>
          <a:xfrm>
            <a:off x="21185766" y="9601200"/>
            <a:ext cx="42650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Streamline computational steps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976D28A-DCFF-C445-A087-E483805CE9FA}"/>
              </a:ext>
            </a:extLst>
          </p:cNvPr>
          <p:cNvSpPr txBox="1"/>
          <p:nvPr/>
        </p:nvSpPr>
        <p:spPr>
          <a:xfrm>
            <a:off x="21168329" y="11650086"/>
            <a:ext cx="37490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Control versions for software/package/operating system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B182320-FE6D-324E-8EEA-D7CBDCF66AD1}"/>
              </a:ext>
            </a:extLst>
          </p:cNvPr>
          <p:cNvSpPr txBox="1"/>
          <p:nvPr/>
        </p:nvSpPr>
        <p:spPr>
          <a:xfrm>
            <a:off x="21185766" y="14586613"/>
            <a:ext cx="3749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Increase scalability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F3A1648-4B72-444C-B0DB-89657F7D9B4F}"/>
              </a:ext>
            </a:extLst>
          </p:cNvPr>
          <p:cNvSpPr txBox="1"/>
          <p:nvPr/>
        </p:nvSpPr>
        <p:spPr>
          <a:xfrm>
            <a:off x="36425767" y="9522267"/>
            <a:ext cx="42650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Increase precision of metabolites detection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AE393A8-56D2-2847-ADD7-555209FED7A1}"/>
              </a:ext>
            </a:extLst>
          </p:cNvPr>
          <p:cNvSpPr txBox="1"/>
          <p:nvPr/>
        </p:nvSpPr>
        <p:spPr>
          <a:xfrm>
            <a:off x="36425767" y="11778149"/>
            <a:ext cx="426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Beautify Report</a:t>
            </a:r>
          </a:p>
        </p:txBody>
      </p:sp>
    </p:spTree>
    <p:extLst>
      <p:ext uri="{BB962C8B-B14F-4D97-AF65-F5344CB8AC3E}">
        <p14:creationId xmlns:p14="http://schemas.microsoft.com/office/powerpoint/2010/main" val="101713253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HOP Template">
      <a:dk1>
        <a:srgbClr val="333333"/>
      </a:dk1>
      <a:lt1>
        <a:srgbClr val="FFFFFF"/>
      </a:lt1>
      <a:dk2>
        <a:srgbClr val="F36F21"/>
      </a:dk2>
      <a:lt2>
        <a:srgbClr val="162C55"/>
      </a:lt2>
      <a:accent1>
        <a:srgbClr val="F36F21"/>
      </a:accent1>
      <a:accent2>
        <a:srgbClr val="162C55"/>
      </a:accent2>
      <a:accent3>
        <a:srgbClr val="808080"/>
      </a:accent3>
      <a:accent4>
        <a:srgbClr val="008040"/>
      </a:accent4>
      <a:accent5>
        <a:srgbClr val="005999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2346</TotalTime>
  <Words>312</Words>
  <Application>Microsoft Macintosh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Museo Slab 900</vt:lpstr>
      <vt:lpstr>Arial</vt:lpstr>
      <vt:lpstr>Arial Black</vt:lpstr>
      <vt:lpstr>Calibri</vt:lpstr>
      <vt:lpstr>Times New Roman</vt:lpstr>
      <vt:lpstr>Default Design</vt:lpstr>
      <vt:lpstr>PowerPoint Presentation</vt:lpstr>
    </vt:vector>
  </TitlesOfParts>
  <Company>IT Center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Training</dc:creator>
  <cp:lastModifiedBy>Du,Xinsong</cp:lastModifiedBy>
  <cp:revision>256</cp:revision>
  <cp:lastPrinted>2017-02-21T20:15:31Z</cp:lastPrinted>
  <dcterms:created xsi:type="dcterms:W3CDTF">2002-01-04T15:07:16Z</dcterms:created>
  <dcterms:modified xsi:type="dcterms:W3CDTF">2019-10-21T03:34:06Z</dcterms:modified>
</cp:coreProperties>
</file>