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8" r:id="rId1"/>
  </p:sldMasterIdLst>
  <p:notesMasterIdLst>
    <p:notesMasterId r:id="rId17"/>
  </p:notesMasterIdLst>
  <p:handoutMasterIdLst>
    <p:handoutMasterId r:id="rId18"/>
  </p:handoutMasterIdLst>
  <p:sldIdLst>
    <p:sldId id="830" r:id="rId2"/>
    <p:sldId id="908" r:id="rId3"/>
    <p:sldId id="909" r:id="rId4"/>
    <p:sldId id="913" r:id="rId5"/>
    <p:sldId id="919" r:id="rId6"/>
    <p:sldId id="921" r:id="rId7"/>
    <p:sldId id="920" r:id="rId8"/>
    <p:sldId id="911" r:id="rId9"/>
    <p:sldId id="871" r:id="rId10"/>
    <p:sldId id="914" r:id="rId11"/>
    <p:sldId id="915" r:id="rId12"/>
    <p:sldId id="916" r:id="rId13"/>
    <p:sldId id="917" r:id="rId14"/>
    <p:sldId id="903" r:id="rId15"/>
    <p:sldId id="91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B933D535-8CC6-494C-B54E-BA65F20AFD54}">
          <p14:sldIdLst>
            <p14:sldId id="830"/>
            <p14:sldId id="908"/>
            <p14:sldId id="909"/>
            <p14:sldId id="913"/>
            <p14:sldId id="919"/>
            <p14:sldId id="921"/>
            <p14:sldId id="920"/>
            <p14:sldId id="911"/>
            <p14:sldId id="871"/>
            <p14:sldId id="914"/>
            <p14:sldId id="915"/>
            <p14:sldId id="916"/>
            <p14:sldId id="917"/>
            <p14:sldId id="903"/>
            <p14:sldId id="9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son Paris" initials="AP" lastIdx="1" clrIdx="0"/>
  <p:cmAuthor id="2" name="Hillaker, Elizabeth H" initials="EHH" lastIdx="36" clrIdx="1"/>
  <p:cmAuthor id="3" name="UF Health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clrMru>
    <a:srgbClr val="E76630"/>
    <a:srgbClr val="EC7D47"/>
    <a:srgbClr val="299CD3"/>
    <a:srgbClr val="CCEEE1"/>
    <a:srgbClr val="2D7C5E"/>
    <a:srgbClr val="F5CDD0"/>
    <a:srgbClr val="0080FF"/>
    <a:srgbClr val="50BFFF"/>
    <a:srgbClr val="FBFFC8"/>
    <a:srgbClr val="FBE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0" autoAdjust="0"/>
    <p:restoredTop sz="85178"/>
  </p:normalViewPr>
  <p:slideViewPr>
    <p:cSldViewPr>
      <p:cViewPr varScale="1">
        <p:scale>
          <a:sx n="72" d="100"/>
          <a:sy n="72" d="100"/>
        </p:scale>
        <p:origin x="88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68265-25E4-9247-9CBF-6720424BFD3A}" type="datetimeFigureOut">
              <a:rPr lang="en-US" smtClean="0"/>
              <a:t>10/18/19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53770-86ED-8C44-B628-DBB875CF5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49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96A7F-B9FF-764D-92BA-762513460AB9}" type="datetimeFigureOut">
              <a:rPr lang="en-US" smtClean="0"/>
              <a:t>10/18/19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58D21-85FA-714E-81BE-3B1F4152D2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096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bi.ac.uk/training/online/glossary/phenotyp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bi.ac.uk/training/online/glossary/phenotyp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8D21-85FA-714E-81BE-3B1F4152D25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53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Metabolomics is a powerful approach because metabolites and their concentrations, unlike other "omics" measures, directly reflect the underlying biochemical activity and state of cells / tissues. Thus metabolomics best represents the molecular </a:t>
            </a:r>
            <a:r>
              <a:rPr lang="en-US" i="1" dirty="0">
                <a:hlinkClick r:id="rId3"/>
              </a:rPr>
              <a:t>phenotype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8D21-85FA-714E-81BE-3B1F4152D25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56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Metabolomics is a powerful approach because metabolites and their concentrations, unlike other "omics" measures, directly reflect the underlying biochemical activity and state of cells / tissues. Thus metabolomics best represents the molecular </a:t>
            </a:r>
            <a:r>
              <a:rPr lang="en-US" i="1" dirty="0">
                <a:hlinkClick r:id="rId3"/>
              </a:rPr>
              <a:t>phenotype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8D21-85FA-714E-81BE-3B1F4152D25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802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8D21-85FA-714E-81BE-3B1F4152D25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06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8D21-85FA-714E-81BE-3B1F4152D2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03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8D21-85FA-714E-81BE-3B1F4152D25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56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8D21-85FA-714E-81BE-3B1F4152D25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0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6359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8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AD515-65E4-9748-8589-D611FA895703}" type="datetime1">
              <a:rPr lang="en-US" smtClean="0"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10/18/19</a:t>
            </a:fld>
            <a:endParaRPr lang="en-US"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‹#›</a:t>
            </a:fld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40391417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241E-E9DF-CE46-8A5B-0E56F3B4BCF9}" type="datetime1">
              <a:rPr lang="en-US" smtClean="0"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10/18/19</a:t>
            </a:fld>
            <a:endParaRPr lang="en-US"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‹#›</a:t>
            </a:fld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83180771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032FD-BC08-B84A-AA78-827C108B8595}" type="datetime1">
              <a:rPr lang="en-US" smtClean="0"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10/18/19</a:t>
            </a:fld>
            <a:endParaRPr lang="en-US"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‹#›</a:t>
            </a:fld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11882448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CBA02-3385-B945-9BBC-1BDEA0C3DDE1}" type="datetime1">
              <a:rPr lang="en-US" smtClean="0"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10/18/19</a:t>
            </a:fld>
            <a:endParaRPr lang="en-US"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‹#›</a:t>
            </a:fld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81134983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99170-A62A-114A-A1FC-F0049A2CEF21}" type="datetime1">
              <a:rPr lang="en-US" smtClean="0"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10/18/19</a:t>
            </a:fld>
            <a:endParaRPr lang="en-US"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‹#›</a:t>
            </a:fld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30632346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70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8319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8319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05896-1357-5D4A-905C-6246ABC4BCEE}" type="datetime1">
              <a:rPr lang="en-US" smtClean="0"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10/18/19</a:t>
            </a:fld>
            <a:endParaRPr lang="en-US"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8319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‹#›</a:t>
            </a:fld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39671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</p:sldLayoutIdLst>
  <p:transition spd="slow">
    <p:push dir="u"/>
  </p:transition>
  <p:hf sldNum="0" hdr="0" ft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978" y="2589312"/>
            <a:ext cx="9613422" cy="1661993"/>
          </a:xfrm>
        </p:spPr>
        <p:txBody>
          <a:bodyPr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A Reproducible Pipeline for Scalable Untargeted Metabolomics Data Analysis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029200"/>
            <a:ext cx="5511800" cy="4775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2362200"/>
            <a:ext cx="5511800" cy="4775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0" y="-381000"/>
            <a:ext cx="5511800" cy="47752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3048000"/>
            <a:ext cx="5511800" cy="4775200"/>
          </a:xfrm>
          <a:prstGeom prst="rect">
            <a:avLst/>
          </a:prstGeom>
        </p:spPr>
      </p:pic>
      <p:sp>
        <p:nvSpPr>
          <p:cNvPr id="38" name="Title 1"/>
          <p:cNvSpPr txBox="1">
            <a:spLocks/>
          </p:cNvSpPr>
          <p:nvPr/>
        </p:nvSpPr>
        <p:spPr>
          <a:xfrm>
            <a:off x="304800" y="6324600"/>
            <a:ext cx="9448800" cy="2286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spc="200" dirty="0" err="1">
                <a:solidFill>
                  <a:schemeClr val="tx2"/>
                </a:solidFill>
                <a:latin typeface="Arial" panose="020B0604020202020204" pitchFamily="34" charset="0"/>
                <a:ea typeface="Proxima Nova Light" charset="0"/>
                <a:cs typeface="Arial" panose="020B0604020202020204" pitchFamily="34" charset="0"/>
              </a:rPr>
              <a:t>Xinsong</a:t>
            </a:r>
            <a:r>
              <a:rPr lang="en-US" sz="1600" spc="200" dirty="0">
                <a:solidFill>
                  <a:schemeClr val="tx2"/>
                </a:solidFill>
                <a:latin typeface="Arial" panose="020B0604020202020204" pitchFamily="34" charset="0"/>
                <a:ea typeface="Proxima Nova Light" charset="0"/>
                <a:cs typeface="Arial" panose="020B0604020202020204" pitchFamily="34" charset="0"/>
              </a:rPr>
              <a:t> Du, M.S.</a:t>
            </a:r>
          </a:p>
          <a:p>
            <a:r>
              <a:rPr lang="en-US" sz="1600" spc="200" dirty="0">
                <a:solidFill>
                  <a:schemeClr val="tx2"/>
                </a:solidFill>
                <a:latin typeface="Arial" panose="020B0604020202020204" pitchFamily="34" charset="0"/>
                <a:ea typeface="Proxima Nova Light" charset="0"/>
                <a:cs typeface="Arial" panose="020B0604020202020204" pitchFamily="34" charset="0"/>
              </a:rPr>
              <a:t>Ph.D. Student, Graduate Assistant</a:t>
            </a:r>
          </a:p>
          <a:p>
            <a:r>
              <a:rPr lang="en-US" sz="1600" spc="200" dirty="0">
                <a:solidFill>
                  <a:schemeClr val="tx2"/>
                </a:solidFill>
                <a:latin typeface="Arial" panose="020B0604020202020204" pitchFamily="34" charset="0"/>
                <a:ea typeface="Proxima Nova Light" charset="0"/>
                <a:cs typeface="Arial" panose="020B0604020202020204" pitchFamily="34" charset="0"/>
              </a:rPr>
              <a:t>Department of Health Outcomes and Biomedical Informatics</a:t>
            </a:r>
          </a:p>
          <a:p>
            <a:r>
              <a:rPr lang="en-US" sz="1600" spc="200" dirty="0">
                <a:solidFill>
                  <a:schemeClr val="tx2"/>
                </a:solidFill>
                <a:latin typeface="Arial" panose="020B0604020202020204" pitchFamily="34" charset="0"/>
                <a:ea typeface="Proxima Nova Light" charset="0"/>
                <a:cs typeface="Arial" panose="020B0604020202020204" pitchFamily="34" charset="0"/>
              </a:rPr>
              <a:t>University of Florida, College of Medicine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485900" y="2362200"/>
            <a:ext cx="9220200" cy="2133600"/>
            <a:chOff x="1524000" y="2362200"/>
            <a:chExt cx="9220200" cy="21336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524000" y="2362200"/>
              <a:ext cx="9220200" cy="0"/>
            </a:xfrm>
            <a:prstGeom prst="line">
              <a:avLst/>
            </a:prstGeom>
            <a:ln w="38100" cmpd="sng">
              <a:solidFill>
                <a:srgbClr val="EC7D4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24000" y="4495800"/>
              <a:ext cx="9220200" cy="0"/>
            </a:xfrm>
            <a:prstGeom prst="line">
              <a:avLst/>
            </a:prstGeom>
            <a:ln w="38100" cmpd="sng">
              <a:solidFill>
                <a:srgbClr val="EC7D4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949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FFB1079-C30C-6047-AC3F-ADD1DC668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431" y="34158"/>
            <a:ext cx="9331569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75C60E2-F3E0-B54F-A7F4-A0C0CBAAE440}"/>
              </a:ext>
            </a:extLst>
          </p:cNvPr>
          <p:cNvSpPr/>
          <p:nvPr/>
        </p:nvSpPr>
        <p:spPr>
          <a:xfrm>
            <a:off x="2299138" y="1447800"/>
            <a:ext cx="9906000" cy="2057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mzmine 3d visualization">
            <a:extLst>
              <a:ext uri="{FF2B5EF4-FFF2-40B4-BE49-F238E27FC236}">
                <a16:creationId xmlns:a16="http://schemas.microsoft.com/office/drawing/2014/main" id="{E95ADB7A-693D-EA4C-BAC8-2C506BE7B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4904"/>
            <a:ext cx="2683656" cy="180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3549320-8955-4A49-B30C-5D8B1CAD3F7D}"/>
              </a:ext>
            </a:extLst>
          </p:cNvPr>
          <p:cNvCxnSpPr/>
          <p:nvPr/>
        </p:nvCxnSpPr>
        <p:spPr>
          <a:xfrm flipH="1" flipV="1">
            <a:off x="2860431" y="1143000"/>
            <a:ext cx="949569" cy="152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E525DF6-DA3A-7D49-AA32-7CB0C703EF9E}"/>
              </a:ext>
            </a:extLst>
          </p:cNvPr>
          <p:cNvSpPr/>
          <p:nvPr/>
        </p:nvSpPr>
        <p:spPr>
          <a:xfrm>
            <a:off x="2286000" y="3463158"/>
            <a:ext cx="9906000" cy="335279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98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846941"/>
            <a:ext cx="9067800" cy="553998"/>
          </a:xfrm>
        </p:spPr>
        <p:txBody>
          <a:bodyPr anchor="ctr"/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Results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1447800" y="-2819400"/>
            <a:ext cx="7950266" cy="7848600"/>
            <a:chOff x="5181600" y="-3657600"/>
            <a:chExt cx="9931400" cy="980440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1200" y="-1143000"/>
              <a:ext cx="5511800" cy="47752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1600" y="-3657600"/>
              <a:ext cx="5511800" cy="47752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1600" y="1371600"/>
              <a:ext cx="5511800" cy="4775200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62000" y="6019800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00967264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663FBB-BBB0-5748-B768-919B9B124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435188"/>
            <a:ext cx="6567125" cy="5203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2A3404-35FE-3549-A805-213DED24E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625" y="435189"/>
            <a:ext cx="3963175" cy="2666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AB3113-C50D-6C49-B281-EB59C5034C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625" y="3102187"/>
            <a:ext cx="3963175" cy="299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2208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90342F5-4B46-0A49-9237-753CAD843CBF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HealthOutcomes[white].eps">
            <a:extLst>
              <a:ext uri="{FF2B5EF4-FFF2-40B4-BE49-F238E27FC236}">
                <a16:creationId xmlns:a16="http://schemas.microsoft.com/office/drawing/2014/main" id="{53E4C054-3F75-7D4A-ADDB-3E961C6B5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66800" y="1676400"/>
            <a:ext cx="10287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Arial Black"/>
                <a:ea typeface="ＭＳ Ｐゴシック" charset="0"/>
                <a:cs typeface="Arial Black"/>
              </a:rPr>
              <a:t>We have developed a container-based platform that has potential to facilitate high-throughput and scalable untargeted metabolomics data analysis with high levels of reproducibility, scalability and transparency.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algn="just">
              <a:buClr>
                <a:schemeClr val="tx2">
                  <a:lumMod val="90000"/>
                  <a:lumOff val="10000"/>
                </a:schemeClr>
              </a:buClr>
            </a:pPr>
            <a:endParaRPr lang="en-US" sz="1400" b="1" dirty="0">
              <a:solidFill>
                <a:schemeClr val="tx2">
                  <a:lumMod val="90000"/>
                  <a:lumOff val="10000"/>
                </a:schemeClr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285750" indent="-285750">
              <a:buFont typeface="Courier New"/>
              <a:buChar char="o"/>
            </a:pP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91E74E3-A0C7-A746-9FB0-4C873C2673B3}"/>
              </a:ext>
            </a:extLst>
          </p:cNvPr>
          <p:cNvSpPr txBox="1">
            <a:spLocks/>
          </p:cNvSpPr>
          <p:nvPr/>
        </p:nvSpPr>
        <p:spPr>
          <a:xfrm>
            <a:off x="762000" y="6096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C284C-F7A1-774E-8A62-BBE7C2864031}"/>
              </a:ext>
            </a:extLst>
          </p:cNvPr>
          <p:cNvSpPr/>
          <p:nvPr/>
        </p:nvSpPr>
        <p:spPr>
          <a:xfrm>
            <a:off x="762000" y="1123274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76592302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90342F5-4B46-0A49-9237-753CAD843CBF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HealthOutcomes[white].eps">
            <a:extLst>
              <a:ext uri="{FF2B5EF4-FFF2-40B4-BE49-F238E27FC236}">
                <a16:creationId xmlns:a16="http://schemas.microsoft.com/office/drawing/2014/main" id="{53E4C054-3F75-7D4A-ADDB-3E961C6B5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66800" y="1676400"/>
            <a:ext cx="10287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Arial Black"/>
                <a:cs typeface="Arial Black"/>
              </a:rPr>
              <a:t>Mentor</a:t>
            </a:r>
            <a:endParaRPr lang="en-US" dirty="0">
              <a:solidFill>
                <a:schemeClr val="tx2"/>
              </a:solidFill>
              <a:latin typeface="Calibri"/>
              <a:cs typeface="Calibri"/>
            </a:endParaRP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Dominick J.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Lemas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ourier New"/>
              <a:buChar char="o"/>
            </a:pPr>
            <a:endParaRPr 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Arial Black"/>
                <a:cs typeface="Arial Black"/>
              </a:rPr>
              <a:t>Co-authors</a:t>
            </a:r>
          </a:p>
          <a:p>
            <a:pPr algn="just">
              <a:buClr>
                <a:schemeClr val="tx2">
                  <a:lumMod val="90000"/>
                  <a:lumOff val="10000"/>
                </a:schemeClr>
              </a:buClr>
            </a:pP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Luran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Manfio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, Alexander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Kirpich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, William R. Hogan, Timothy J. Garrett, Dominick J.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Lemas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algn="just">
              <a:buClr>
                <a:schemeClr val="tx2">
                  <a:lumMod val="90000"/>
                  <a:lumOff val="10000"/>
                </a:schemeClr>
              </a:buClr>
            </a:pPr>
            <a:endParaRPr lang="en-US" sz="1400" b="1" dirty="0">
              <a:solidFill>
                <a:schemeClr val="tx2">
                  <a:lumMod val="90000"/>
                  <a:lumOff val="10000"/>
                </a:schemeClr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285750" indent="-285750">
              <a:buFont typeface="Courier New"/>
              <a:buChar char="o"/>
            </a:pP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91E74E3-A0C7-A746-9FB0-4C873C2673B3}"/>
              </a:ext>
            </a:extLst>
          </p:cNvPr>
          <p:cNvSpPr txBox="1">
            <a:spLocks/>
          </p:cNvSpPr>
          <p:nvPr/>
        </p:nvSpPr>
        <p:spPr>
          <a:xfrm>
            <a:off x="762000" y="6096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Acknowledgements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C284C-F7A1-774E-8A62-BBE7C2864031}"/>
              </a:ext>
            </a:extLst>
          </p:cNvPr>
          <p:cNvSpPr/>
          <p:nvPr/>
        </p:nvSpPr>
        <p:spPr>
          <a:xfrm>
            <a:off x="762000" y="1123274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82971929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58511" y="2930604"/>
            <a:ext cx="1234440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029200"/>
            <a:ext cx="5511800" cy="477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2362200"/>
            <a:ext cx="5511800" cy="477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0" y="-381000"/>
            <a:ext cx="5511800" cy="4775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3048000"/>
            <a:ext cx="5511800" cy="47752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485900" y="2362200"/>
            <a:ext cx="9220200" cy="0"/>
          </a:xfrm>
          <a:prstGeom prst="line">
            <a:avLst/>
          </a:prstGeom>
          <a:ln w="38100" cmpd="sng">
            <a:solidFill>
              <a:srgbClr val="EC7D4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85900" y="4495800"/>
            <a:ext cx="9220200" cy="0"/>
          </a:xfrm>
          <a:prstGeom prst="line">
            <a:avLst/>
          </a:prstGeom>
          <a:ln w="38100" cmpd="sng">
            <a:solidFill>
              <a:srgbClr val="EC7D4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52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 result for linyi china">
            <a:extLst>
              <a:ext uri="{FF2B5EF4-FFF2-40B4-BE49-F238E27FC236}">
                <a16:creationId xmlns:a16="http://schemas.microsoft.com/office/drawing/2014/main" id="{56B4B2A6-4D12-0F46-8341-E8D158CCB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73" y="1377441"/>
            <a:ext cx="3473544" cy="195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Image result for beijing china">
            <a:extLst>
              <a:ext uri="{FF2B5EF4-FFF2-40B4-BE49-F238E27FC236}">
                <a16:creationId xmlns:a16="http://schemas.microsoft.com/office/drawing/2014/main" id="{9679BCBB-89F6-664B-85C0-AC68C731E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961" y="472154"/>
            <a:ext cx="4038600" cy="181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Image result for shandong university">
            <a:extLst>
              <a:ext uri="{FF2B5EF4-FFF2-40B4-BE49-F238E27FC236}">
                <a16:creationId xmlns:a16="http://schemas.microsoft.com/office/drawing/2014/main" id="{6FD9F204-B0A9-B342-B7FD-5B0B74BFB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64" y="3839289"/>
            <a:ext cx="3117965" cy="1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2294FF-2F80-484C-B650-3D00F6039DC5}"/>
              </a:ext>
            </a:extLst>
          </p:cNvPr>
          <p:cNvSpPr/>
          <p:nvPr/>
        </p:nvSpPr>
        <p:spPr>
          <a:xfrm>
            <a:off x="381000" y="3316069"/>
            <a:ext cx="34865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/>
              <a:t>05/1993 – 02/2002:</a:t>
            </a:r>
            <a:r>
              <a:rPr lang="en-US" sz="1400" dirty="0"/>
              <a:t> Live in Linyi, Shandong Province, China</a:t>
            </a:r>
          </a:p>
        </p:txBody>
      </p:sp>
      <p:pic>
        <p:nvPicPr>
          <p:cNvPr id="8" name="Picture 18" descr="弗罗里达城市 请问南佛罗里达大学是在哪个城市里?城市整体环境怎么">
            <a:extLst>
              <a:ext uri="{FF2B5EF4-FFF2-40B4-BE49-F238E27FC236}">
                <a16:creationId xmlns:a16="http://schemas.microsoft.com/office/drawing/2014/main" id="{7A9756A2-C252-AB4D-900B-B212D2A38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00400"/>
            <a:ext cx="4300183" cy="183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69F201F-1308-AC4E-975C-DBC49D96AC48}"/>
              </a:ext>
            </a:extLst>
          </p:cNvPr>
          <p:cNvSpPr/>
          <p:nvPr/>
        </p:nvSpPr>
        <p:spPr>
          <a:xfrm>
            <a:off x="6165961" y="2599343"/>
            <a:ext cx="39566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/>
              <a:t>02/2002 – Present:</a:t>
            </a:r>
            <a:r>
              <a:rPr lang="en-US" sz="1400" dirty="0"/>
              <a:t>  Live in Beijing, China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4F2CD9-5016-C14D-BF0D-A66E0DCA16E6}"/>
              </a:ext>
            </a:extLst>
          </p:cNvPr>
          <p:cNvSpPr/>
          <p:nvPr/>
        </p:nvSpPr>
        <p:spPr>
          <a:xfrm>
            <a:off x="346893" y="5634576"/>
            <a:ext cx="415132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/>
              <a:t>09/2011 – 07/2015</a:t>
            </a:r>
            <a:r>
              <a:rPr lang="en-US" sz="1400" dirty="0"/>
              <a:t> (B.S. Electrical Engineering): </a:t>
            </a:r>
          </a:p>
          <a:p>
            <a:r>
              <a:rPr lang="en-US" sz="1400" dirty="0"/>
              <a:t>Shandong University, Jinan, Shandong Province, </a:t>
            </a:r>
          </a:p>
          <a:p>
            <a:r>
              <a:rPr lang="en-US" sz="1400" dirty="0"/>
              <a:t>China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292F88-D5C1-2045-B7A4-47914EEF8525}"/>
              </a:ext>
            </a:extLst>
          </p:cNvPr>
          <p:cNvSpPr/>
          <p:nvPr/>
        </p:nvSpPr>
        <p:spPr>
          <a:xfrm>
            <a:off x="6172200" y="5178798"/>
            <a:ext cx="4953728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/>
              <a:t>08/2015 – 05/2017 (M.S., Computer Engineering):</a:t>
            </a:r>
            <a:r>
              <a:rPr lang="en-US" sz="1400" dirty="0"/>
              <a:t> </a:t>
            </a:r>
          </a:p>
          <a:p>
            <a:r>
              <a:rPr lang="en-US" sz="1400" dirty="0"/>
              <a:t>University of Florida, Gainesville, FL, U.S.</a:t>
            </a:r>
          </a:p>
          <a:p>
            <a:endParaRPr lang="en-US" sz="1400" dirty="0"/>
          </a:p>
          <a:p>
            <a:r>
              <a:rPr lang="en-US" sz="1400" u="sng" dirty="0"/>
              <a:t>08/2017 – Present (Ph.D. student, Biomedical Informatics):</a:t>
            </a:r>
            <a:r>
              <a:rPr lang="en-US" sz="1400" dirty="0"/>
              <a:t> </a:t>
            </a:r>
          </a:p>
          <a:p>
            <a:r>
              <a:rPr lang="en-US" sz="1400" dirty="0"/>
              <a:t>University of Florida, Gainesville, FL, U.S.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76A0F95-EADA-8B47-9149-C49D072CBB8F}"/>
              </a:ext>
            </a:extLst>
          </p:cNvPr>
          <p:cNvSpPr/>
          <p:nvPr/>
        </p:nvSpPr>
        <p:spPr>
          <a:xfrm rot="21150457">
            <a:off x="3870006" y="4598072"/>
            <a:ext cx="1979978" cy="16782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6444111-101A-B24F-878D-575B7E61B80E}"/>
              </a:ext>
            </a:extLst>
          </p:cNvPr>
          <p:cNvSpPr/>
          <p:nvPr/>
        </p:nvSpPr>
        <p:spPr>
          <a:xfrm rot="8376521">
            <a:off x="4080751" y="3712433"/>
            <a:ext cx="1545468" cy="13060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E67DC79-BA2C-A14E-9975-760C299ACCD5}"/>
              </a:ext>
            </a:extLst>
          </p:cNvPr>
          <p:cNvSpPr/>
          <p:nvPr/>
        </p:nvSpPr>
        <p:spPr>
          <a:xfrm rot="20959956" flipV="1">
            <a:off x="4213395" y="1828798"/>
            <a:ext cx="1280183" cy="15240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11A19B8-057A-2344-AA4A-037A2CDBA06E}"/>
              </a:ext>
            </a:extLst>
          </p:cNvPr>
          <p:cNvSpPr txBox="1">
            <a:spLocks/>
          </p:cNvSpPr>
          <p:nvPr/>
        </p:nvSpPr>
        <p:spPr>
          <a:xfrm>
            <a:off x="634313" y="706782"/>
            <a:ext cx="4800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eaLnBrk="1" hangingPunct="1">
              <a:defRPr>
                <a:latin typeface="+mn-lt"/>
                <a:ea typeface="+mn-ea"/>
                <a:cs typeface="+mn-cs"/>
              </a:defRPr>
            </a:lvl1pPr>
            <a:lvl2pPr marL="457200" eaLnBrk="1" hangingPunct="1">
              <a:defRPr>
                <a:latin typeface="+mn-lt"/>
                <a:ea typeface="+mn-ea"/>
                <a:cs typeface="+mn-cs"/>
              </a:defRPr>
            </a:lvl2pPr>
            <a:lvl3pPr marL="914400" eaLnBrk="1" hangingPunct="1">
              <a:defRPr>
                <a:latin typeface="+mn-lt"/>
                <a:ea typeface="+mn-ea"/>
                <a:cs typeface="+mn-cs"/>
              </a:defRPr>
            </a:lvl3pPr>
            <a:lvl4pPr marL="1371600" eaLnBrk="1" hangingPunct="1">
              <a:defRPr>
                <a:latin typeface="+mn-lt"/>
                <a:ea typeface="+mn-ea"/>
                <a:cs typeface="+mn-cs"/>
              </a:defRPr>
            </a:lvl4pPr>
            <a:lvl5pPr marL="1828800" eaLnBrk="1" hangingPunct="1">
              <a:defRPr>
                <a:latin typeface="+mn-lt"/>
                <a:ea typeface="+mn-ea"/>
                <a:cs typeface="+mn-cs"/>
              </a:defRPr>
            </a:lvl5pPr>
            <a:lvl6pPr marL="2286000" eaLnBrk="1" hangingPunct="1">
              <a:defRPr>
                <a:latin typeface="+mn-lt"/>
                <a:ea typeface="+mn-ea"/>
                <a:cs typeface="+mn-cs"/>
              </a:defRPr>
            </a:lvl6pPr>
            <a:lvl7pPr marL="2743200" eaLnBrk="1" hangingPunct="1">
              <a:defRPr>
                <a:latin typeface="+mn-lt"/>
                <a:ea typeface="+mn-ea"/>
                <a:cs typeface="+mn-cs"/>
              </a:defRPr>
            </a:lvl7pPr>
            <a:lvl8pPr marL="3200400" eaLnBrk="1" hangingPunct="1">
              <a:defRPr>
                <a:latin typeface="+mn-lt"/>
                <a:ea typeface="+mn-ea"/>
                <a:cs typeface="+mn-cs"/>
              </a:defRPr>
            </a:lvl8pPr>
            <a:lvl9pPr marL="3657600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0" dirty="0"/>
              <a:t>About Me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22813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7BD254-197C-2049-BFC9-0C57026C4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10820400" cy="430887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latin typeface="+mn-lt"/>
                <a:ea typeface="Museo Slab 900" charset="0"/>
                <a:cs typeface="Arial Black"/>
              </a:rPr>
              <a:t>Outline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7488D13-6A5B-DD4B-A9DF-E9E610F0D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655" y="990600"/>
            <a:ext cx="10972800" cy="2954655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en-US" sz="2400" dirty="0">
                <a:solidFill>
                  <a:schemeClr val="tx1"/>
                </a:solidFill>
              </a:rPr>
              <a:t>Background &amp; Objectives</a:t>
            </a:r>
          </a:p>
          <a:p>
            <a:pPr marL="342900" indent="-342900">
              <a:buAutoNum type="arabicParenR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chemeClr val="tx1"/>
                </a:solidFill>
              </a:rPr>
              <a:t>Methods &amp; Workflow</a:t>
            </a:r>
          </a:p>
          <a:p>
            <a:pPr marL="342900" indent="-342900">
              <a:buAutoNum type="arabicParenR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chemeClr val="tx1"/>
                </a:solidFill>
              </a:rPr>
              <a:t>Results</a:t>
            </a:r>
          </a:p>
          <a:p>
            <a:pPr marL="342900" indent="-342900">
              <a:buAutoNum type="arabicParenR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chemeClr val="tx1"/>
                </a:solidFill>
              </a:rPr>
              <a:t>Conclusion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684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4</a:t>
            </a:fld>
            <a:endParaRPr lang="uk-UA" dirty="0"/>
          </a:p>
        </p:txBody>
      </p:sp>
      <p:pic>
        <p:nvPicPr>
          <p:cNvPr id="29" name="Picture 28" descr="HealthOutcomes[white].eps">
            <a:extLst>
              <a:ext uri="{FF2B5EF4-FFF2-40B4-BE49-F238E27FC236}">
                <a16:creationId xmlns:a16="http://schemas.microsoft.com/office/drawing/2014/main" id="{EA4BD158-2D22-364C-B57D-F0DBBA147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6248400"/>
            <a:ext cx="2324100" cy="472869"/>
          </a:xfrm>
          <a:prstGeom prst="rect">
            <a:avLst/>
          </a:prstGeom>
        </p:spPr>
      </p:pic>
      <p:sp>
        <p:nvSpPr>
          <p:cNvPr id="54" name="Title 1">
            <a:extLst>
              <a:ext uri="{FF2B5EF4-FFF2-40B4-BE49-F238E27FC236}">
                <a16:creationId xmlns:a16="http://schemas.microsoft.com/office/drawing/2014/main" id="{AEC88DB6-B5BB-084E-801B-13FF4BCD6B8F}"/>
              </a:ext>
            </a:extLst>
          </p:cNvPr>
          <p:cNvSpPr txBox="1">
            <a:spLocks/>
          </p:cNvSpPr>
          <p:nvPr/>
        </p:nvSpPr>
        <p:spPr>
          <a:xfrm>
            <a:off x="762000" y="152400"/>
            <a:ext cx="9448800" cy="228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cap="all" spc="300" dirty="0">
                <a:solidFill>
                  <a:schemeClr val="tx2"/>
                </a:solidFill>
                <a:latin typeface="Arial Narrow" panose="020B0604020202020204" pitchFamily="34" charset="0"/>
                <a:ea typeface="Proxima Nova Light" charset="0"/>
                <a:cs typeface="Arial Narrow" panose="020B0604020202020204" pitchFamily="34" charset="0"/>
              </a:rPr>
              <a:t>PRESENTATION TITLE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82A7867-746A-D846-8446-C652F876A408}"/>
              </a:ext>
            </a:extLst>
          </p:cNvPr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4C729DA-E570-3441-8992-A0063B4CF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8B610B3-C225-9C46-A209-4FCF0A6D3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4504B6A-7FC2-B543-BFAA-649E52DDC9E7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HealthOutcomes[white].eps">
            <a:extLst>
              <a:ext uri="{FF2B5EF4-FFF2-40B4-BE49-F238E27FC236}">
                <a16:creationId xmlns:a16="http://schemas.microsoft.com/office/drawing/2014/main" id="{AB0F26E7-8AF4-9C44-9822-E5B388F3C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7181883-A9D5-C946-ADA7-42EE3538CED5}"/>
              </a:ext>
            </a:extLst>
          </p:cNvPr>
          <p:cNvSpPr txBox="1">
            <a:spLocks/>
          </p:cNvSpPr>
          <p:nvPr/>
        </p:nvSpPr>
        <p:spPr>
          <a:xfrm>
            <a:off x="762000" y="6096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What is Metabolomics?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E7354F-C3F1-6E46-9D45-B3DB4BF75D63}"/>
              </a:ext>
            </a:extLst>
          </p:cNvPr>
          <p:cNvSpPr/>
          <p:nvPr/>
        </p:nvSpPr>
        <p:spPr>
          <a:xfrm>
            <a:off x="762000" y="1123274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  <p:pic>
        <p:nvPicPr>
          <p:cNvPr id="1026" name="Picture 2" descr="An overview of the four major omics fields">
            <a:extLst>
              <a:ext uri="{FF2B5EF4-FFF2-40B4-BE49-F238E27FC236}">
                <a16:creationId xmlns:a16="http://schemas.microsoft.com/office/drawing/2014/main" id="{5E99F3F2-2810-564E-A3B2-3912F4E95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1670050"/>
            <a:ext cx="8890000" cy="35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BA80EF-A93E-F946-A5BB-1AEC02A5B2E6}"/>
              </a:ext>
            </a:extLst>
          </p:cNvPr>
          <p:cNvSpPr txBox="1"/>
          <p:nvPr/>
        </p:nvSpPr>
        <p:spPr>
          <a:xfrm>
            <a:off x="1630947" y="5396906"/>
            <a:ext cx="8910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(Reference: https://</a:t>
            </a:r>
            <a:r>
              <a:rPr lang="en-US" sz="1400" dirty="0" err="1"/>
              <a:t>www.ebi.ac.uk</a:t>
            </a:r>
            <a:r>
              <a:rPr lang="en-US" sz="1400" dirty="0"/>
              <a:t>/training/online/course/introduction-metabolomics/what-metabolomics)</a:t>
            </a:r>
          </a:p>
        </p:txBody>
      </p:sp>
    </p:spTree>
    <p:extLst>
      <p:ext uri="{BB962C8B-B14F-4D97-AF65-F5344CB8AC3E}">
        <p14:creationId xmlns:p14="http://schemas.microsoft.com/office/powerpoint/2010/main" val="8870436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5</a:t>
            </a:fld>
            <a:endParaRPr lang="uk-UA" dirty="0"/>
          </a:p>
        </p:txBody>
      </p:sp>
      <p:pic>
        <p:nvPicPr>
          <p:cNvPr id="29" name="Picture 28" descr="HealthOutcomes[white].eps">
            <a:extLst>
              <a:ext uri="{FF2B5EF4-FFF2-40B4-BE49-F238E27FC236}">
                <a16:creationId xmlns:a16="http://schemas.microsoft.com/office/drawing/2014/main" id="{EA4BD158-2D22-364C-B57D-F0DBBA147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6248400"/>
            <a:ext cx="2324100" cy="472869"/>
          </a:xfrm>
          <a:prstGeom prst="rect">
            <a:avLst/>
          </a:prstGeom>
        </p:spPr>
      </p:pic>
      <p:sp>
        <p:nvSpPr>
          <p:cNvPr id="54" name="Title 1">
            <a:extLst>
              <a:ext uri="{FF2B5EF4-FFF2-40B4-BE49-F238E27FC236}">
                <a16:creationId xmlns:a16="http://schemas.microsoft.com/office/drawing/2014/main" id="{AEC88DB6-B5BB-084E-801B-13FF4BCD6B8F}"/>
              </a:ext>
            </a:extLst>
          </p:cNvPr>
          <p:cNvSpPr txBox="1">
            <a:spLocks/>
          </p:cNvSpPr>
          <p:nvPr/>
        </p:nvSpPr>
        <p:spPr>
          <a:xfrm>
            <a:off x="762000" y="152400"/>
            <a:ext cx="9448800" cy="228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cap="all" spc="300" dirty="0">
                <a:solidFill>
                  <a:schemeClr val="tx2"/>
                </a:solidFill>
                <a:latin typeface="Arial Narrow" panose="020B0604020202020204" pitchFamily="34" charset="0"/>
                <a:ea typeface="Proxima Nova Light" charset="0"/>
                <a:cs typeface="Arial Narrow" panose="020B0604020202020204" pitchFamily="34" charset="0"/>
              </a:rPr>
              <a:t>PRESENTATION TITLE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82A7867-746A-D846-8446-C652F876A408}"/>
              </a:ext>
            </a:extLst>
          </p:cNvPr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4C729DA-E570-3441-8992-A0063B4CF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8B610B3-C225-9C46-A209-4FCF0A6D3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4504B6A-7FC2-B543-BFAA-649E52DDC9E7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HealthOutcomes[white].eps">
            <a:extLst>
              <a:ext uri="{FF2B5EF4-FFF2-40B4-BE49-F238E27FC236}">
                <a16:creationId xmlns:a16="http://schemas.microsoft.com/office/drawing/2014/main" id="{AB0F26E7-8AF4-9C44-9822-E5B388F3C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7181883-A9D5-C946-ADA7-42EE3538CED5}"/>
              </a:ext>
            </a:extLst>
          </p:cNvPr>
          <p:cNvSpPr txBox="1">
            <a:spLocks/>
          </p:cNvSpPr>
          <p:nvPr/>
        </p:nvSpPr>
        <p:spPr>
          <a:xfrm>
            <a:off x="762000" y="6096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What is Untargeted Analysis?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E7354F-C3F1-6E46-9D45-B3DB4BF75D63}"/>
              </a:ext>
            </a:extLst>
          </p:cNvPr>
          <p:cNvSpPr/>
          <p:nvPr/>
        </p:nvSpPr>
        <p:spPr>
          <a:xfrm>
            <a:off x="762000" y="1123274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BA80EF-A93E-F946-A5BB-1AEC02A5B2E6}"/>
              </a:ext>
            </a:extLst>
          </p:cNvPr>
          <p:cNvSpPr txBox="1"/>
          <p:nvPr/>
        </p:nvSpPr>
        <p:spPr>
          <a:xfrm>
            <a:off x="1031373" y="1598255"/>
            <a:ext cx="89100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Targeted: </a:t>
            </a:r>
          </a:p>
          <a:p>
            <a:endParaRPr lang="en-US" dirty="0"/>
          </a:p>
          <a:p>
            <a:r>
              <a:rPr lang="en-US" dirty="0"/>
              <a:t>Quantify some particular metabolites in the material</a:t>
            </a:r>
          </a:p>
          <a:p>
            <a:endParaRPr lang="en-US" dirty="0"/>
          </a:p>
          <a:p>
            <a:r>
              <a:rPr lang="en-US" b="1" dirty="0"/>
              <a:t>Untargeted:</a:t>
            </a:r>
          </a:p>
          <a:p>
            <a:endParaRPr lang="en-US" dirty="0"/>
          </a:p>
          <a:p>
            <a:r>
              <a:rPr lang="en-US" dirty="0"/>
              <a:t>Detect what metabolites are contained in the material</a:t>
            </a:r>
          </a:p>
        </p:txBody>
      </p:sp>
    </p:spTree>
    <p:extLst>
      <p:ext uri="{BB962C8B-B14F-4D97-AF65-F5344CB8AC3E}">
        <p14:creationId xmlns:p14="http://schemas.microsoft.com/office/powerpoint/2010/main" val="135399702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6</a:t>
            </a:fld>
            <a:endParaRPr lang="uk-UA" dirty="0"/>
          </a:p>
        </p:txBody>
      </p:sp>
      <p:pic>
        <p:nvPicPr>
          <p:cNvPr id="29" name="Picture 28" descr="HealthOutcomes[white].eps">
            <a:extLst>
              <a:ext uri="{FF2B5EF4-FFF2-40B4-BE49-F238E27FC236}">
                <a16:creationId xmlns:a16="http://schemas.microsoft.com/office/drawing/2014/main" id="{EA4BD158-2D22-364C-B57D-F0DBBA147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6248400"/>
            <a:ext cx="2324100" cy="472869"/>
          </a:xfrm>
          <a:prstGeom prst="rect">
            <a:avLst/>
          </a:prstGeom>
        </p:spPr>
      </p:pic>
      <p:sp>
        <p:nvSpPr>
          <p:cNvPr id="54" name="Title 1">
            <a:extLst>
              <a:ext uri="{FF2B5EF4-FFF2-40B4-BE49-F238E27FC236}">
                <a16:creationId xmlns:a16="http://schemas.microsoft.com/office/drawing/2014/main" id="{AEC88DB6-B5BB-084E-801B-13FF4BCD6B8F}"/>
              </a:ext>
            </a:extLst>
          </p:cNvPr>
          <p:cNvSpPr txBox="1">
            <a:spLocks/>
          </p:cNvSpPr>
          <p:nvPr/>
        </p:nvSpPr>
        <p:spPr>
          <a:xfrm>
            <a:off x="762000" y="152400"/>
            <a:ext cx="9448800" cy="228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cap="all" spc="300" dirty="0">
                <a:solidFill>
                  <a:schemeClr val="tx2"/>
                </a:solidFill>
                <a:latin typeface="Arial Narrow" panose="020B0604020202020204" pitchFamily="34" charset="0"/>
                <a:ea typeface="Proxima Nova Light" charset="0"/>
                <a:cs typeface="Arial Narrow" panose="020B0604020202020204" pitchFamily="34" charset="0"/>
              </a:rPr>
              <a:t>PRESENTATION TITLE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82A7867-746A-D846-8446-C652F876A408}"/>
              </a:ext>
            </a:extLst>
          </p:cNvPr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4C729DA-E570-3441-8992-A0063B4CF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8B610B3-C225-9C46-A209-4FCF0A6D3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4504B6A-7FC2-B543-BFAA-649E52DDC9E7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HealthOutcomes[white].eps">
            <a:extLst>
              <a:ext uri="{FF2B5EF4-FFF2-40B4-BE49-F238E27FC236}">
                <a16:creationId xmlns:a16="http://schemas.microsoft.com/office/drawing/2014/main" id="{AB0F26E7-8AF4-9C44-9822-E5B388F3C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7181883-A9D5-C946-ADA7-42EE3538CED5}"/>
              </a:ext>
            </a:extLst>
          </p:cNvPr>
          <p:cNvSpPr txBox="1">
            <a:spLocks/>
          </p:cNvSpPr>
          <p:nvPr/>
        </p:nvSpPr>
        <p:spPr>
          <a:xfrm>
            <a:off x="762000" y="6096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Background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E7354F-C3F1-6E46-9D45-B3DB4BF75D63}"/>
              </a:ext>
            </a:extLst>
          </p:cNvPr>
          <p:cNvSpPr/>
          <p:nvPr/>
        </p:nvSpPr>
        <p:spPr>
          <a:xfrm>
            <a:off x="762000" y="1123274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F76761A-AAA6-6F4F-9DC6-D4AF3FFDFA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97000"/>
            <a:ext cx="6108700" cy="3860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AC989E-F8A9-0C4F-81D7-954EA3DD45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371600"/>
            <a:ext cx="4503298" cy="374161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70EA923-2955-314A-AFB3-35933B9ACFB6}"/>
              </a:ext>
            </a:extLst>
          </p:cNvPr>
          <p:cNvSpPr/>
          <p:nvPr/>
        </p:nvSpPr>
        <p:spPr>
          <a:xfrm>
            <a:off x="873312" y="5218093"/>
            <a:ext cx="107090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Reference: Myers, O. D., Sumner, S. J., Li, S., Barnes, S. &amp; Du, X. Detailed Investigation and Comparison of the XCMS and </a:t>
            </a:r>
            <a:r>
              <a:rPr lang="en-US" sz="1400" dirty="0" err="1"/>
              <a:t>MZmine</a:t>
            </a:r>
            <a:r>
              <a:rPr lang="en-US" sz="1400" dirty="0"/>
              <a:t> 2 Chromatogram Construction and Chromatographic Peak Detection Methods for Preprocessing Mass Spectrometry Metabolomics Data. </a:t>
            </a:r>
            <a:r>
              <a:rPr lang="en-US" sz="1400" i="1" dirty="0"/>
              <a:t>Anal. Chem.</a:t>
            </a:r>
            <a:r>
              <a:rPr lang="en-US" sz="1400" dirty="0"/>
              <a:t> </a:t>
            </a:r>
            <a:r>
              <a:rPr lang="en-US" sz="1400" b="1" dirty="0"/>
              <a:t>89</a:t>
            </a:r>
            <a:r>
              <a:rPr lang="en-US" sz="1400" dirty="0"/>
              <a:t>, 8689–8695 (2017).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33620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6011" y="1370429"/>
            <a:ext cx="10096500" cy="22159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</a:rPr>
              <a:t>Study shows different software version or even operating system version can lead to different result when running the exact same code.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Currently, software containers are able to package all codes and dependencies of an application to ensure portability, infrastructure flexibility and reproducibility. 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Nextflow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scalable and reproducible scientific workflow that can implement metabolomics tools using containers on high-performance computers.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7</a:t>
            </a:fld>
            <a:endParaRPr lang="uk-UA" dirty="0"/>
          </a:p>
        </p:txBody>
      </p:sp>
      <p:pic>
        <p:nvPicPr>
          <p:cNvPr id="29" name="Picture 28" descr="HealthOutcomes[white].eps">
            <a:extLst>
              <a:ext uri="{FF2B5EF4-FFF2-40B4-BE49-F238E27FC236}">
                <a16:creationId xmlns:a16="http://schemas.microsoft.com/office/drawing/2014/main" id="{EA4BD158-2D22-364C-B57D-F0DBBA147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6248400"/>
            <a:ext cx="2324100" cy="472869"/>
          </a:xfrm>
          <a:prstGeom prst="rect">
            <a:avLst/>
          </a:prstGeom>
        </p:spPr>
      </p:pic>
      <p:sp>
        <p:nvSpPr>
          <p:cNvPr id="54" name="Title 1">
            <a:extLst>
              <a:ext uri="{FF2B5EF4-FFF2-40B4-BE49-F238E27FC236}">
                <a16:creationId xmlns:a16="http://schemas.microsoft.com/office/drawing/2014/main" id="{AEC88DB6-B5BB-084E-801B-13FF4BCD6B8F}"/>
              </a:ext>
            </a:extLst>
          </p:cNvPr>
          <p:cNvSpPr txBox="1">
            <a:spLocks/>
          </p:cNvSpPr>
          <p:nvPr/>
        </p:nvSpPr>
        <p:spPr>
          <a:xfrm>
            <a:off x="762000" y="152400"/>
            <a:ext cx="9448800" cy="228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cap="all" spc="300" dirty="0">
                <a:solidFill>
                  <a:schemeClr val="tx2"/>
                </a:solidFill>
                <a:latin typeface="Arial Narrow" panose="020B0604020202020204" pitchFamily="34" charset="0"/>
                <a:ea typeface="Proxima Nova Light" charset="0"/>
                <a:cs typeface="Arial Narrow" panose="020B0604020202020204" pitchFamily="34" charset="0"/>
              </a:rPr>
              <a:t>PRESENTATION TITLE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82A7867-746A-D846-8446-C652F876A408}"/>
              </a:ext>
            </a:extLst>
          </p:cNvPr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4C729DA-E570-3441-8992-A0063B4CF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8B610B3-C225-9C46-A209-4FCF0A6D3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4504B6A-7FC2-B543-BFAA-649E52DDC9E7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HealthOutcomes[white].eps">
            <a:extLst>
              <a:ext uri="{FF2B5EF4-FFF2-40B4-BE49-F238E27FC236}">
                <a16:creationId xmlns:a16="http://schemas.microsoft.com/office/drawing/2014/main" id="{AB0F26E7-8AF4-9C44-9822-E5B388F3C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7181883-A9D5-C946-ADA7-42EE3538CED5}"/>
              </a:ext>
            </a:extLst>
          </p:cNvPr>
          <p:cNvSpPr txBox="1">
            <a:spLocks/>
          </p:cNvSpPr>
          <p:nvPr/>
        </p:nvSpPr>
        <p:spPr>
          <a:xfrm>
            <a:off x="762000" y="6096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Background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E7354F-C3F1-6E46-9D45-B3DB4BF75D63}"/>
              </a:ext>
            </a:extLst>
          </p:cNvPr>
          <p:cNvSpPr/>
          <p:nvPr/>
        </p:nvSpPr>
        <p:spPr>
          <a:xfrm>
            <a:off x="762000" y="1123274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802504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3" y="1752600"/>
            <a:ext cx="10096500" cy="55399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 an open-source tool using </a:t>
            </a:r>
            <a:r>
              <a:rPr lang="en-US" dirty="0" err="1"/>
              <a:t>Nextflow</a:t>
            </a:r>
            <a:r>
              <a:rPr lang="en-US" dirty="0"/>
              <a:t> incorporating both </a:t>
            </a:r>
            <a:r>
              <a:rPr lang="en-US" dirty="0" err="1"/>
              <a:t>MzMine</a:t>
            </a:r>
            <a:r>
              <a:rPr lang="en-US" dirty="0"/>
              <a:t> and XCMS to facilitate reproducible and scalable untargeted metabolomic data analysis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8</a:t>
            </a:fld>
            <a:endParaRPr lang="uk-UA" dirty="0"/>
          </a:p>
        </p:txBody>
      </p:sp>
      <p:pic>
        <p:nvPicPr>
          <p:cNvPr id="29" name="Picture 28" descr="HealthOutcomes[white].eps">
            <a:extLst>
              <a:ext uri="{FF2B5EF4-FFF2-40B4-BE49-F238E27FC236}">
                <a16:creationId xmlns:a16="http://schemas.microsoft.com/office/drawing/2014/main" id="{EA4BD158-2D22-364C-B57D-F0DBBA147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6248400"/>
            <a:ext cx="2324100" cy="472869"/>
          </a:xfrm>
          <a:prstGeom prst="rect">
            <a:avLst/>
          </a:prstGeom>
        </p:spPr>
      </p:pic>
      <p:sp>
        <p:nvSpPr>
          <p:cNvPr id="54" name="Title 1">
            <a:extLst>
              <a:ext uri="{FF2B5EF4-FFF2-40B4-BE49-F238E27FC236}">
                <a16:creationId xmlns:a16="http://schemas.microsoft.com/office/drawing/2014/main" id="{AEC88DB6-B5BB-084E-801B-13FF4BCD6B8F}"/>
              </a:ext>
            </a:extLst>
          </p:cNvPr>
          <p:cNvSpPr txBox="1">
            <a:spLocks/>
          </p:cNvSpPr>
          <p:nvPr/>
        </p:nvSpPr>
        <p:spPr>
          <a:xfrm>
            <a:off x="762000" y="152400"/>
            <a:ext cx="9448800" cy="228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cap="all" spc="300" dirty="0">
                <a:solidFill>
                  <a:schemeClr val="tx2"/>
                </a:solidFill>
                <a:latin typeface="Arial Narrow" panose="020B0604020202020204" pitchFamily="34" charset="0"/>
                <a:ea typeface="Proxima Nova Light" charset="0"/>
                <a:cs typeface="Arial Narrow" panose="020B0604020202020204" pitchFamily="34" charset="0"/>
              </a:rPr>
              <a:t>PRESENTATION TITLE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82A7867-746A-D846-8446-C652F876A408}"/>
              </a:ext>
            </a:extLst>
          </p:cNvPr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4C729DA-E570-3441-8992-A0063B4CF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8B610B3-C225-9C46-A209-4FCF0A6D3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4504B6A-7FC2-B543-BFAA-649E52DDC9E7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HealthOutcomes[white].eps">
            <a:extLst>
              <a:ext uri="{FF2B5EF4-FFF2-40B4-BE49-F238E27FC236}">
                <a16:creationId xmlns:a16="http://schemas.microsoft.com/office/drawing/2014/main" id="{AB0F26E7-8AF4-9C44-9822-E5B388F3C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7181883-A9D5-C946-ADA7-42EE3538CED5}"/>
              </a:ext>
            </a:extLst>
          </p:cNvPr>
          <p:cNvSpPr txBox="1">
            <a:spLocks/>
          </p:cNvSpPr>
          <p:nvPr/>
        </p:nvSpPr>
        <p:spPr>
          <a:xfrm>
            <a:off x="762000" y="6096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Objective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E7354F-C3F1-6E46-9D45-B3DB4BF75D63}"/>
              </a:ext>
            </a:extLst>
          </p:cNvPr>
          <p:cNvSpPr/>
          <p:nvPr/>
        </p:nvSpPr>
        <p:spPr>
          <a:xfrm>
            <a:off x="762000" y="1123274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30679926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846941"/>
            <a:ext cx="9067800" cy="553998"/>
          </a:xfrm>
        </p:spPr>
        <p:txBody>
          <a:bodyPr anchor="ctr"/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Method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1447800" y="-2819400"/>
            <a:ext cx="7950266" cy="7848600"/>
            <a:chOff x="5181600" y="-3657600"/>
            <a:chExt cx="9931400" cy="980440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1200" y="-1143000"/>
              <a:ext cx="5511800" cy="47752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1600" y="-3657600"/>
              <a:ext cx="5511800" cy="47752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1600" y="1371600"/>
              <a:ext cx="5511800" cy="4775200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62000" y="6019800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96296366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3_Office Theme">
  <a:themeElements>
    <a:clrScheme name="HOP Template 1">
      <a:dk1>
        <a:srgbClr val="282828"/>
      </a:dk1>
      <a:lt1>
        <a:sysClr val="window" lastClr="FFFFFF"/>
      </a:lt1>
      <a:dk2>
        <a:srgbClr val="17263E"/>
      </a:dk2>
      <a:lt2>
        <a:srgbClr val="DE5B2D"/>
      </a:lt2>
      <a:accent1>
        <a:srgbClr val="4FBFFF"/>
      </a:accent1>
      <a:accent2>
        <a:srgbClr val="FFFFFF"/>
      </a:accent2>
      <a:accent3>
        <a:srgbClr val="999999"/>
      </a:accent3>
      <a:accent4>
        <a:srgbClr val="17263E"/>
      </a:accent4>
      <a:accent5>
        <a:srgbClr val="FFFF66"/>
      </a:accent5>
      <a:accent6>
        <a:srgbClr val="17263E"/>
      </a:accent6>
      <a:hlink>
        <a:srgbClr val="E6713A"/>
      </a:hlink>
      <a:folHlink>
        <a:srgbClr val="BFD5E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DS Powerpoint Presentation_Template" id="{5BFF2258-66D1-0445-AF15-D234D95CD4D8}" vid="{FA18C274-5ABF-B04E-B8FA-92AA1D3034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10905</TotalTime>
  <Words>500</Words>
  <Application>Microsoft Macintosh PowerPoint</Application>
  <PresentationFormat>Widescreen</PresentationFormat>
  <Paragraphs>75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ＭＳ Ｐゴシック</vt:lpstr>
      <vt:lpstr>Museo Slab 900</vt:lpstr>
      <vt:lpstr>Proxima Nova Light</vt:lpstr>
      <vt:lpstr>Arial</vt:lpstr>
      <vt:lpstr>Arial Black</vt:lpstr>
      <vt:lpstr>Arial Narrow</vt:lpstr>
      <vt:lpstr>Calibri</vt:lpstr>
      <vt:lpstr>Cambria</vt:lpstr>
      <vt:lpstr>Courier New</vt:lpstr>
      <vt:lpstr>Rockwell</vt:lpstr>
      <vt:lpstr>3_Office Theme</vt:lpstr>
      <vt:lpstr>A Reproducible Pipeline for Scalable Untargeted Metabolomics Data Analysis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Title</dc:title>
  <dc:creator>Alison Paris</dc:creator>
  <cp:lastModifiedBy>Du,Xinsong</cp:lastModifiedBy>
  <cp:revision>786</cp:revision>
  <cp:lastPrinted>2017-02-21T20:12:40Z</cp:lastPrinted>
  <dcterms:created xsi:type="dcterms:W3CDTF">2016-02-24T15:05:47Z</dcterms:created>
  <dcterms:modified xsi:type="dcterms:W3CDTF">2019-10-18T19:05:36Z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2016-02-23T00:00:00Z</vt:filetime>
  </property>
  <property fmtid="{D5CDD505-2E9C-101B-9397-08002B2CF9AE}" pid="3" name="Creator">
    <vt:lpwstr>Adobe Photoshop CC 2015 (Macintosh)</vt:lpwstr>
  </property>
  <property fmtid="{D5CDD505-2E9C-101B-9397-08002B2CF9AE}" pid="4" name="LastSaved">
    <vt:filetime>2016-02-23T00:00:00Z</vt:filetime>
  </property>
</Properties>
</file>