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8" r:id="rId2"/>
  </p:sldIdLst>
  <p:sldSz cx="39319200" cy="36576000"/>
  <p:notesSz cx="9309100" cy="70231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520" userDrawn="1">
          <p15:clr>
            <a:srgbClr val="A4A3A4"/>
          </p15:clr>
        </p15:guide>
        <p15:guide id="2" pos="1238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errence-kominsky" initials="t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66CCFF"/>
    <a:srgbClr val="F9CD75"/>
    <a:srgbClr val="162C55"/>
    <a:srgbClr val="005596"/>
    <a:srgbClr val="6D9AC3"/>
    <a:srgbClr val="F36F21"/>
    <a:srgbClr val="FF6600"/>
    <a:srgbClr val="0066FF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9"/>
    <p:restoredTop sz="99389" autoAdjust="0"/>
  </p:normalViewPr>
  <p:slideViewPr>
    <p:cSldViewPr>
      <p:cViewPr>
        <p:scale>
          <a:sx n="20" d="100"/>
          <a:sy n="20" d="100"/>
        </p:scale>
        <p:origin x="1476" y="318"/>
      </p:cViewPr>
      <p:guideLst>
        <p:guide orient="horz" pos="11520"/>
        <p:guide pos="123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10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33943" cy="351155"/>
          </a:xfrm>
          <a:prstGeom prst="rect">
            <a:avLst/>
          </a:prstGeom>
        </p:spPr>
        <p:txBody>
          <a:bodyPr vert="horz" lIns="93311" tIns="46656" rIns="93311" bIns="46656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73002" y="0"/>
            <a:ext cx="4033943" cy="351155"/>
          </a:xfrm>
          <a:prstGeom prst="rect">
            <a:avLst/>
          </a:prstGeom>
        </p:spPr>
        <p:txBody>
          <a:bodyPr vert="horz" lIns="93311" tIns="46656" rIns="93311" bIns="46656" rtlCol="0"/>
          <a:lstStyle>
            <a:lvl1pPr algn="r">
              <a:defRPr sz="1200"/>
            </a:lvl1pPr>
          </a:lstStyle>
          <a:p>
            <a:fld id="{824A6E73-D5B5-284E-A368-1D68D70AD081}" type="datetimeFigureOut">
              <a:rPr lang="en-US" smtClean="0"/>
              <a:t>11/12/2019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70727"/>
            <a:ext cx="4033943" cy="351155"/>
          </a:xfrm>
          <a:prstGeom prst="rect">
            <a:avLst/>
          </a:prstGeom>
        </p:spPr>
        <p:txBody>
          <a:bodyPr vert="horz" lIns="93311" tIns="46656" rIns="93311" bIns="46656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73002" y="6670727"/>
            <a:ext cx="4033943" cy="351155"/>
          </a:xfrm>
          <a:prstGeom prst="rect">
            <a:avLst/>
          </a:prstGeom>
        </p:spPr>
        <p:txBody>
          <a:bodyPr vert="horz" lIns="93311" tIns="46656" rIns="93311" bIns="46656" rtlCol="0" anchor="b"/>
          <a:lstStyle>
            <a:lvl1pPr algn="r">
              <a:defRPr sz="1200"/>
            </a:lvl1pPr>
          </a:lstStyle>
          <a:p>
            <a:fld id="{22FB357F-54EF-D94C-9EDC-3388E37F0F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466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33943" cy="351155"/>
          </a:xfrm>
          <a:prstGeom prst="rect">
            <a:avLst/>
          </a:prstGeom>
        </p:spPr>
        <p:txBody>
          <a:bodyPr vert="horz" lIns="93311" tIns="46656" rIns="93311" bIns="4665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73542" y="0"/>
            <a:ext cx="4033943" cy="351155"/>
          </a:xfrm>
          <a:prstGeom prst="rect">
            <a:avLst/>
          </a:prstGeom>
        </p:spPr>
        <p:txBody>
          <a:bodyPr vert="horz" lIns="93311" tIns="46656" rIns="93311" bIns="46656" rtlCol="0"/>
          <a:lstStyle>
            <a:lvl1pPr algn="r">
              <a:defRPr sz="1200"/>
            </a:lvl1pPr>
          </a:lstStyle>
          <a:p>
            <a:fld id="{5DB8BBCB-7EDB-B44A-8066-E6CDD2228238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40088" y="527050"/>
            <a:ext cx="2828925" cy="2632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11" tIns="46656" rIns="93311" bIns="4665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0911" y="3335973"/>
            <a:ext cx="7447280" cy="3160395"/>
          </a:xfrm>
          <a:prstGeom prst="rect">
            <a:avLst/>
          </a:prstGeom>
        </p:spPr>
        <p:txBody>
          <a:bodyPr vert="horz" lIns="93311" tIns="46656" rIns="93311" bIns="4665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70320"/>
            <a:ext cx="4033943" cy="351155"/>
          </a:xfrm>
          <a:prstGeom prst="rect">
            <a:avLst/>
          </a:prstGeom>
        </p:spPr>
        <p:txBody>
          <a:bodyPr vert="horz" lIns="93311" tIns="46656" rIns="93311" bIns="4665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73542" y="6670320"/>
            <a:ext cx="4033943" cy="351155"/>
          </a:xfrm>
          <a:prstGeom prst="rect">
            <a:avLst/>
          </a:prstGeom>
        </p:spPr>
        <p:txBody>
          <a:bodyPr vert="horz" lIns="93311" tIns="46656" rIns="93311" bIns="46656" rtlCol="0" anchor="b"/>
          <a:lstStyle>
            <a:lvl1pPr algn="r">
              <a:defRPr sz="1200"/>
            </a:lvl1pPr>
          </a:lstStyle>
          <a:p>
            <a:fld id="{2E37C2FE-0F63-D349-9A4F-E5398EFF3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405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40088" y="527050"/>
            <a:ext cx="2828925" cy="26320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37C2FE-0F63-D349-9A4F-E5398EFF3FA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862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48699" y="11361902"/>
            <a:ext cx="33421807" cy="784087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97394" y="20726774"/>
            <a:ext cx="27524416" cy="9346463"/>
          </a:xfrm>
        </p:spPr>
        <p:txBody>
          <a:bodyPr/>
          <a:lstStyle>
            <a:lvl1pPr marL="0" indent="0" algn="ctr">
              <a:buNone/>
              <a:defRPr/>
            </a:lvl1pPr>
            <a:lvl2pPr marL="409568" indent="0" algn="ctr">
              <a:buNone/>
              <a:defRPr/>
            </a:lvl2pPr>
            <a:lvl3pPr marL="819134" indent="0" algn="ctr">
              <a:buNone/>
              <a:defRPr/>
            </a:lvl3pPr>
            <a:lvl4pPr marL="1228702" indent="0" algn="ctr">
              <a:buNone/>
              <a:defRPr/>
            </a:lvl4pPr>
            <a:lvl5pPr marL="1638268" indent="0" algn="ctr">
              <a:buNone/>
              <a:defRPr/>
            </a:lvl5pPr>
            <a:lvl6pPr marL="2047836" indent="0" algn="ctr">
              <a:buNone/>
              <a:defRPr/>
            </a:lvl6pPr>
            <a:lvl7pPr marL="2457403" indent="0" algn="ctr">
              <a:buNone/>
              <a:defRPr/>
            </a:lvl7pPr>
            <a:lvl8pPr marL="2866970" indent="0" algn="ctr">
              <a:buNone/>
              <a:defRPr/>
            </a:lvl8pPr>
            <a:lvl9pPr marL="3276537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E1D010-FAA8-5343-9AE1-71DD799C0BB2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621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54D016-BFDE-8E46-8C05-6EB967ED98F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531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015663" y="3250468"/>
            <a:ext cx="8354843" cy="292615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48698" y="3250468"/>
            <a:ext cx="24949944" cy="292615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D553AB-808B-C34B-8079-BEF48D7009FA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306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CAF886-CB66-9047-B761-DB1F14EA534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726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5944" y="23504206"/>
            <a:ext cx="33421807" cy="7262928"/>
          </a:xfrm>
        </p:spPr>
        <p:txBody>
          <a:bodyPr anchor="t"/>
          <a:lstStyle>
            <a:lvl1pPr algn="l">
              <a:defRPr sz="358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05944" y="15503207"/>
            <a:ext cx="33421807" cy="8000999"/>
          </a:xfrm>
        </p:spPr>
        <p:txBody>
          <a:bodyPr anchor="b"/>
          <a:lstStyle>
            <a:lvl1pPr marL="0" indent="0">
              <a:buNone/>
              <a:defRPr sz="1792"/>
            </a:lvl1pPr>
            <a:lvl2pPr marL="409568" indent="0">
              <a:buNone/>
              <a:defRPr sz="1612"/>
            </a:lvl2pPr>
            <a:lvl3pPr marL="819134" indent="0">
              <a:buNone/>
              <a:defRPr sz="1433"/>
            </a:lvl3pPr>
            <a:lvl4pPr marL="1228702" indent="0">
              <a:buNone/>
              <a:defRPr sz="1254"/>
            </a:lvl4pPr>
            <a:lvl5pPr marL="1638268" indent="0">
              <a:buNone/>
              <a:defRPr sz="1254"/>
            </a:lvl5pPr>
            <a:lvl6pPr marL="2047836" indent="0">
              <a:buNone/>
              <a:defRPr sz="1254"/>
            </a:lvl6pPr>
            <a:lvl7pPr marL="2457403" indent="0">
              <a:buNone/>
              <a:defRPr sz="1254"/>
            </a:lvl7pPr>
            <a:lvl8pPr marL="2866970" indent="0">
              <a:buNone/>
              <a:defRPr sz="1254"/>
            </a:lvl8pPr>
            <a:lvl9pPr marL="3276537" indent="0">
              <a:buNone/>
              <a:defRPr sz="125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B1F593-A7BC-A944-9D93-8C38B9FEC227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786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48700" y="10566771"/>
            <a:ext cx="16652392" cy="21945231"/>
          </a:xfrm>
        </p:spPr>
        <p:txBody>
          <a:bodyPr/>
          <a:lstStyle>
            <a:lvl1pPr>
              <a:defRPr sz="2508"/>
            </a:lvl1pPr>
            <a:lvl2pPr>
              <a:defRPr sz="2150"/>
            </a:lvl2pPr>
            <a:lvl3pPr>
              <a:defRPr sz="1792"/>
            </a:lvl3pPr>
            <a:lvl4pPr>
              <a:defRPr sz="1612"/>
            </a:lvl4pPr>
            <a:lvl5pPr>
              <a:defRPr sz="1612"/>
            </a:lvl5pPr>
            <a:lvl6pPr>
              <a:defRPr sz="1612"/>
            </a:lvl6pPr>
            <a:lvl7pPr>
              <a:defRPr sz="1612"/>
            </a:lvl7pPr>
            <a:lvl8pPr>
              <a:defRPr sz="1612"/>
            </a:lvl8pPr>
            <a:lvl9pPr>
              <a:defRPr sz="161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718111" y="10566771"/>
            <a:ext cx="16652393" cy="21945231"/>
          </a:xfrm>
        </p:spPr>
        <p:txBody>
          <a:bodyPr/>
          <a:lstStyle>
            <a:lvl1pPr>
              <a:defRPr sz="2508"/>
            </a:lvl1pPr>
            <a:lvl2pPr>
              <a:defRPr sz="2150"/>
            </a:lvl2pPr>
            <a:lvl3pPr>
              <a:defRPr sz="1792"/>
            </a:lvl3pPr>
            <a:lvl4pPr>
              <a:defRPr sz="1612"/>
            </a:lvl4pPr>
            <a:lvl5pPr>
              <a:defRPr sz="1612"/>
            </a:lvl5pPr>
            <a:lvl6pPr>
              <a:defRPr sz="1612"/>
            </a:lvl6pPr>
            <a:lvl7pPr>
              <a:defRPr sz="1612"/>
            </a:lvl7pPr>
            <a:lvl8pPr>
              <a:defRPr sz="1612"/>
            </a:lvl8pPr>
            <a:lvl9pPr>
              <a:defRPr sz="161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98778B-1745-C44B-A256-AEE845A1511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655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6206" y="1465101"/>
            <a:ext cx="35386793" cy="6096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6206" y="8186902"/>
            <a:ext cx="17372807" cy="3412434"/>
          </a:xfrm>
        </p:spPr>
        <p:txBody>
          <a:bodyPr anchor="b"/>
          <a:lstStyle>
            <a:lvl1pPr marL="0" indent="0">
              <a:buNone/>
              <a:defRPr sz="2150" b="1"/>
            </a:lvl1pPr>
            <a:lvl2pPr marL="409568" indent="0">
              <a:buNone/>
              <a:defRPr sz="1792" b="1"/>
            </a:lvl2pPr>
            <a:lvl3pPr marL="819134" indent="0">
              <a:buNone/>
              <a:defRPr sz="1612" b="1"/>
            </a:lvl3pPr>
            <a:lvl4pPr marL="1228702" indent="0">
              <a:buNone/>
              <a:defRPr sz="1433" b="1"/>
            </a:lvl4pPr>
            <a:lvl5pPr marL="1638268" indent="0">
              <a:buNone/>
              <a:defRPr sz="1433" b="1"/>
            </a:lvl5pPr>
            <a:lvl6pPr marL="2047836" indent="0">
              <a:buNone/>
              <a:defRPr sz="1433" b="1"/>
            </a:lvl6pPr>
            <a:lvl7pPr marL="2457403" indent="0">
              <a:buNone/>
              <a:defRPr sz="1433" b="1"/>
            </a:lvl7pPr>
            <a:lvl8pPr marL="2866970" indent="0">
              <a:buNone/>
              <a:defRPr sz="1433" b="1"/>
            </a:lvl8pPr>
            <a:lvl9pPr marL="3276537" indent="0">
              <a:buNone/>
              <a:defRPr sz="14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66206" y="11599333"/>
            <a:ext cx="17372807" cy="21072798"/>
          </a:xfrm>
        </p:spPr>
        <p:txBody>
          <a:bodyPr/>
          <a:lstStyle>
            <a:lvl1pPr>
              <a:defRPr sz="2150"/>
            </a:lvl1pPr>
            <a:lvl2pPr>
              <a:defRPr sz="1792"/>
            </a:lvl2pPr>
            <a:lvl3pPr>
              <a:defRPr sz="1612"/>
            </a:lvl3pPr>
            <a:lvl4pPr>
              <a:defRPr sz="1433"/>
            </a:lvl4pPr>
            <a:lvl5pPr>
              <a:defRPr sz="1433"/>
            </a:lvl5pPr>
            <a:lvl6pPr>
              <a:defRPr sz="1433"/>
            </a:lvl6pPr>
            <a:lvl7pPr>
              <a:defRPr sz="1433"/>
            </a:lvl7pPr>
            <a:lvl8pPr>
              <a:defRPr sz="1433"/>
            </a:lvl8pPr>
            <a:lvl9pPr>
              <a:defRPr sz="14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974096" y="8186902"/>
            <a:ext cx="17378902" cy="3412434"/>
          </a:xfrm>
        </p:spPr>
        <p:txBody>
          <a:bodyPr anchor="b"/>
          <a:lstStyle>
            <a:lvl1pPr marL="0" indent="0">
              <a:buNone/>
              <a:defRPr sz="2150" b="1"/>
            </a:lvl1pPr>
            <a:lvl2pPr marL="409568" indent="0">
              <a:buNone/>
              <a:defRPr sz="1792" b="1"/>
            </a:lvl2pPr>
            <a:lvl3pPr marL="819134" indent="0">
              <a:buNone/>
              <a:defRPr sz="1612" b="1"/>
            </a:lvl3pPr>
            <a:lvl4pPr marL="1228702" indent="0">
              <a:buNone/>
              <a:defRPr sz="1433" b="1"/>
            </a:lvl4pPr>
            <a:lvl5pPr marL="1638268" indent="0">
              <a:buNone/>
              <a:defRPr sz="1433" b="1"/>
            </a:lvl5pPr>
            <a:lvl6pPr marL="2047836" indent="0">
              <a:buNone/>
              <a:defRPr sz="1433" b="1"/>
            </a:lvl6pPr>
            <a:lvl7pPr marL="2457403" indent="0">
              <a:buNone/>
              <a:defRPr sz="1433" b="1"/>
            </a:lvl7pPr>
            <a:lvl8pPr marL="2866970" indent="0">
              <a:buNone/>
              <a:defRPr sz="1433" b="1"/>
            </a:lvl8pPr>
            <a:lvl9pPr marL="3276537" indent="0">
              <a:buNone/>
              <a:defRPr sz="14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974096" y="11599333"/>
            <a:ext cx="17378902" cy="21072798"/>
          </a:xfrm>
        </p:spPr>
        <p:txBody>
          <a:bodyPr/>
          <a:lstStyle>
            <a:lvl1pPr>
              <a:defRPr sz="2150"/>
            </a:lvl1pPr>
            <a:lvl2pPr>
              <a:defRPr sz="1792"/>
            </a:lvl2pPr>
            <a:lvl3pPr>
              <a:defRPr sz="1612"/>
            </a:lvl3pPr>
            <a:lvl4pPr>
              <a:defRPr sz="1433"/>
            </a:lvl4pPr>
            <a:lvl5pPr>
              <a:defRPr sz="1433"/>
            </a:lvl5pPr>
            <a:lvl6pPr>
              <a:defRPr sz="1433"/>
            </a:lvl6pPr>
            <a:lvl7pPr>
              <a:defRPr sz="1433"/>
            </a:lvl7pPr>
            <a:lvl8pPr>
              <a:defRPr sz="1433"/>
            </a:lvl8pPr>
            <a:lvl9pPr>
              <a:defRPr sz="14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6FEEEE-C04E-A54B-87FE-5A856588EEF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189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9F3B95-9F66-D843-8FED-CB8C7A8015B3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58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616A87-B19E-284A-B9F6-D8DDD9BEAD82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589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6206" y="1455901"/>
            <a:ext cx="12935744" cy="6197231"/>
          </a:xfrm>
        </p:spPr>
        <p:txBody>
          <a:bodyPr anchor="b"/>
          <a:lstStyle>
            <a:lvl1pPr algn="l">
              <a:defRPr sz="1792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72471" y="1455902"/>
            <a:ext cx="21980525" cy="31216232"/>
          </a:xfrm>
        </p:spPr>
        <p:txBody>
          <a:bodyPr/>
          <a:lstStyle>
            <a:lvl1pPr>
              <a:defRPr sz="2867"/>
            </a:lvl1pPr>
            <a:lvl2pPr>
              <a:defRPr sz="2508"/>
            </a:lvl2pPr>
            <a:lvl3pPr>
              <a:defRPr sz="2150"/>
            </a:lvl3pPr>
            <a:lvl4pPr>
              <a:defRPr sz="1792"/>
            </a:lvl4pPr>
            <a:lvl5pPr>
              <a:defRPr sz="1792"/>
            </a:lvl5pPr>
            <a:lvl6pPr>
              <a:defRPr sz="1792"/>
            </a:lvl6pPr>
            <a:lvl7pPr>
              <a:defRPr sz="1792"/>
            </a:lvl7pPr>
            <a:lvl8pPr>
              <a:defRPr sz="1792"/>
            </a:lvl8pPr>
            <a:lvl9pPr>
              <a:defRPr sz="179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66206" y="7653134"/>
            <a:ext cx="12935744" cy="25019001"/>
          </a:xfrm>
        </p:spPr>
        <p:txBody>
          <a:bodyPr/>
          <a:lstStyle>
            <a:lvl1pPr marL="0" indent="0">
              <a:buNone/>
              <a:defRPr sz="1254"/>
            </a:lvl1pPr>
            <a:lvl2pPr marL="409568" indent="0">
              <a:buNone/>
              <a:defRPr sz="1075"/>
            </a:lvl2pPr>
            <a:lvl3pPr marL="819134" indent="0">
              <a:buNone/>
              <a:defRPr sz="896"/>
            </a:lvl3pPr>
            <a:lvl4pPr marL="1228702" indent="0">
              <a:buNone/>
              <a:defRPr sz="807"/>
            </a:lvl4pPr>
            <a:lvl5pPr marL="1638268" indent="0">
              <a:buNone/>
              <a:defRPr sz="807"/>
            </a:lvl5pPr>
            <a:lvl6pPr marL="2047836" indent="0">
              <a:buNone/>
              <a:defRPr sz="807"/>
            </a:lvl6pPr>
            <a:lvl7pPr marL="2457403" indent="0">
              <a:buNone/>
              <a:defRPr sz="807"/>
            </a:lvl7pPr>
            <a:lvl8pPr marL="2866970" indent="0">
              <a:buNone/>
              <a:defRPr sz="807"/>
            </a:lvl8pPr>
            <a:lvl9pPr marL="3276537" indent="0">
              <a:buNone/>
              <a:defRPr sz="80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8A9B0E-9600-4E45-880E-636578A6F0E8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722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6350" y="25602467"/>
            <a:ext cx="23592007" cy="3024073"/>
          </a:xfrm>
        </p:spPr>
        <p:txBody>
          <a:bodyPr anchor="b"/>
          <a:lstStyle>
            <a:lvl1pPr algn="l">
              <a:defRPr sz="1792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06350" y="3268873"/>
            <a:ext cx="23592007" cy="21945232"/>
          </a:xfrm>
        </p:spPr>
        <p:txBody>
          <a:bodyPr/>
          <a:lstStyle>
            <a:lvl1pPr marL="0" indent="0">
              <a:buNone/>
              <a:defRPr sz="2867"/>
            </a:lvl1pPr>
            <a:lvl2pPr marL="409568" indent="0">
              <a:buNone/>
              <a:defRPr sz="2508"/>
            </a:lvl2pPr>
            <a:lvl3pPr marL="819134" indent="0">
              <a:buNone/>
              <a:defRPr sz="2150"/>
            </a:lvl3pPr>
            <a:lvl4pPr marL="1228702" indent="0">
              <a:buNone/>
              <a:defRPr sz="1792"/>
            </a:lvl4pPr>
            <a:lvl5pPr marL="1638268" indent="0">
              <a:buNone/>
              <a:defRPr sz="1792"/>
            </a:lvl5pPr>
            <a:lvl6pPr marL="2047836" indent="0">
              <a:buNone/>
              <a:defRPr sz="1792"/>
            </a:lvl6pPr>
            <a:lvl7pPr marL="2457403" indent="0">
              <a:buNone/>
              <a:defRPr sz="1792"/>
            </a:lvl7pPr>
            <a:lvl8pPr marL="2866970" indent="0">
              <a:buNone/>
              <a:defRPr sz="1792"/>
            </a:lvl8pPr>
            <a:lvl9pPr marL="3276537" indent="0">
              <a:buNone/>
              <a:defRPr sz="1792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06350" y="28626538"/>
            <a:ext cx="23592007" cy="4292232"/>
          </a:xfrm>
        </p:spPr>
        <p:txBody>
          <a:bodyPr/>
          <a:lstStyle>
            <a:lvl1pPr marL="0" indent="0">
              <a:buNone/>
              <a:defRPr sz="1254"/>
            </a:lvl1pPr>
            <a:lvl2pPr marL="409568" indent="0">
              <a:buNone/>
              <a:defRPr sz="1075"/>
            </a:lvl2pPr>
            <a:lvl3pPr marL="819134" indent="0">
              <a:buNone/>
              <a:defRPr sz="896"/>
            </a:lvl3pPr>
            <a:lvl4pPr marL="1228702" indent="0">
              <a:buNone/>
              <a:defRPr sz="807"/>
            </a:lvl4pPr>
            <a:lvl5pPr marL="1638268" indent="0">
              <a:buNone/>
              <a:defRPr sz="807"/>
            </a:lvl5pPr>
            <a:lvl6pPr marL="2047836" indent="0">
              <a:buNone/>
              <a:defRPr sz="807"/>
            </a:lvl6pPr>
            <a:lvl7pPr marL="2457403" indent="0">
              <a:buNone/>
              <a:defRPr sz="807"/>
            </a:lvl7pPr>
            <a:lvl8pPr marL="2866970" indent="0">
              <a:buNone/>
              <a:defRPr sz="807"/>
            </a:lvl8pPr>
            <a:lvl9pPr marL="3276537" indent="0">
              <a:buNone/>
              <a:defRPr sz="80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EFAF9B-02D4-0147-AB44-A9B8A4F4DC5C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058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948699" y="3250463"/>
            <a:ext cx="33421807" cy="60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472873" tIns="236436" rIns="472873" bIns="23643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48699" y="10566771"/>
            <a:ext cx="33421807" cy="21945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472873" tIns="236436" rIns="472873" bIns="23643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948696" y="33325538"/>
            <a:ext cx="8191500" cy="2436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72873" tIns="236436" rIns="472873" bIns="236436" numCol="1" anchor="t" anchorCtr="0" compatLnSpc="1">
            <a:prstTxWarp prst="textNoShape">
              <a:avLst/>
            </a:prstTxWarp>
          </a:bodyPr>
          <a:lstStyle>
            <a:lvl1pPr defTabSz="4236461">
              <a:defRPr sz="645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3434306" y="33325538"/>
            <a:ext cx="12450593" cy="2436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72873" tIns="236436" rIns="472873" bIns="236436" numCol="1" anchor="t" anchorCtr="0" compatLnSpc="1">
            <a:prstTxWarp prst="textNoShape">
              <a:avLst/>
            </a:prstTxWarp>
          </a:bodyPr>
          <a:lstStyle>
            <a:lvl1pPr algn="ctr" defTabSz="4236461">
              <a:defRPr sz="645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8179005" y="33325538"/>
            <a:ext cx="8191500" cy="2436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72873" tIns="236436" rIns="472873" bIns="236436" numCol="1" anchor="t" anchorCtr="0" compatLnSpc="1">
            <a:prstTxWarp prst="textNoShape">
              <a:avLst/>
            </a:prstTxWarp>
          </a:bodyPr>
          <a:lstStyle>
            <a:lvl1pPr algn="r" defTabSz="4236461">
              <a:defRPr sz="6450"/>
            </a:lvl1pPr>
          </a:lstStyle>
          <a:p>
            <a:fld id="{F1CDB92E-EDD7-DA4A-B090-1A20E4369676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236461" rtl="0" eaLnBrk="0" fontAlgn="base" hangingPunct="0">
        <a:spcBef>
          <a:spcPct val="0"/>
        </a:spcBef>
        <a:spcAft>
          <a:spcPct val="0"/>
        </a:spcAft>
        <a:defRPr sz="20425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ctr" defTabSz="4236461" rtl="0" eaLnBrk="0" fontAlgn="base" hangingPunct="0">
        <a:spcBef>
          <a:spcPct val="0"/>
        </a:spcBef>
        <a:spcAft>
          <a:spcPct val="0"/>
        </a:spcAft>
        <a:defRPr sz="20425">
          <a:solidFill>
            <a:schemeClr val="tx2"/>
          </a:solidFill>
          <a:latin typeface="Times New Roman" pitchFamily="18" charset="0"/>
          <a:ea typeface="ＭＳ Ｐゴシック" charset="0"/>
        </a:defRPr>
      </a:lvl2pPr>
      <a:lvl3pPr algn="ctr" defTabSz="4236461" rtl="0" eaLnBrk="0" fontAlgn="base" hangingPunct="0">
        <a:spcBef>
          <a:spcPct val="0"/>
        </a:spcBef>
        <a:spcAft>
          <a:spcPct val="0"/>
        </a:spcAft>
        <a:defRPr sz="20425">
          <a:solidFill>
            <a:schemeClr val="tx2"/>
          </a:solidFill>
          <a:latin typeface="Times New Roman" pitchFamily="18" charset="0"/>
          <a:ea typeface="ＭＳ Ｐゴシック" charset="0"/>
        </a:defRPr>
      </a:lvl3pPr>
      <a:lvl4pPr algn="ctr" defTabSz="4236461" rtl="0" eaLnBrk="0" fontAlgn="base" hangingPunct="0">
        <a:spcBef>
          <a:spcPct val="0"/>
        </a:spcBef>
        <a:spcAft>
          <a:spcPct val="0"/>
        </a:spcAft>
        <a:defRPr sz="20425">
          <a:solidFill>
            <a:schemeClr val="tx2"/>
          </a:solidFill>
          <a:latin typeface="Times New Roman" pitchFamily="18" charset="0"/>
          <a:ea typeface="ＭＳ Ｐゴシック" charset="0"/>
        </a:defRPr>
      </a:lvl4pPr>
      <a:lvl5pPr algn="ctr" defTabSz="4236461" rtl="0" eaLnBrk="0" fontAlgn="base" hangingPunct="0">
        <a:spcBef>
          <a:spcPct val="0"/>
        </a:spcBef>
        <a:spcAft>
          <a:spcPct val="0"/>
        </a:spcAft>
        <a:defRPr sz="20425">
          <a:solidFill>
            <a:schemeClr val="tx2"/>
          </a:solidFill>
          <a:latin typeface="Times New Roman" pitchFamily="18" charset="0"/>
          <a:ea typeface="ＭＳ Ｐゴシック" charset="0"/>
        </a:defRPr>
      </a:lvl5pPr>
      <a:lvl6pPr marL="409568" algn="ctr" defTabSz="4236461" rtl="0" fontAlgn="base">
        <a:spcBef>
          <a:spcPct val="0"/>
        </a:spcBef>
        <a:spcAft>
          <a:spcPct val="0"/>
        </a:spcAft>
        <a:defRPr sz="20425">
          <a:solidFill>
            <a:schemeClr val="tx2"/>
          </a:solidFill>
          <a:latin typeface="Times New Roman" pitchFamily="18" charset="0"/>
        </a:defRPr>
      </a:lvl6pPr>
      <a:lvl7pPr marL="819134" algn="ctr" defTabSz="4236461" rtl="0" fontAlgn="base">
        <a:spcBef>
          <a:spcPct val="0"/>
        </a:spcBef>
        <a:spcAft>
          <a:spcPct val="0"/>
        </a:spcAft>
        <a:defRPr sz="20425">
          <a:solidFill>
            <a:schemeClr val="tx2"/>
          </a:solidFill>
          <a:latin typeface="Times New Roman" pitchFamily="18" charset="0"/>
        </a:defRPr>
      </a:lvl7pPr>
      <a:lvl8pPr marL="1228702" algn="ctr" defTabSz="4236461" rtl="0" fontAlgn="base">
        <a:spcBef>
          <a:spcPct val="0"/>
        </a:spcBef>
        <a:spcAft>
          <a:spcPct val="0"/>
        </a:spcAft>
        <a:defRPr sz="20425">
          <a:solidFill>
            <a:schemeClr val="tx2"/>
          </a:solidFill>
          <a:latin typeface="Times New Roman" pitchFamily="18" charset="0"/>
        </a:defRPr>
      </a:lvl8pPr>
      <a:lvl9pPr marL="1638268" algn="ctr" defTabSz="4236461" rtl="0" fontAlgn="base">
        <a:spcBef>
          <a:spcPct val="0"/>
        </a:spcBef>
        <a:spcAft>
          <a:spcPct val="0"/>
        </a:spcAft>
        <a:defRPr sz="20425">
          <a:solidFill>
            <a:schemeClr val="tx2"/>
          </a:solidFill>
          <a:latin typeface="Times New Roman" pitchFamily="18" charset="0"/>
        </a:defRPr>
      </a:lvl9pPr>
    </p:titleStyle>
    <p:bodyStyle>
      <a:lvl1pPr marL="1588495" indent="-1588495" algn="l" defTabSz="4236461" rtl="0" eaLnBrk="0" fontAlgn="base" hangingPunct="0">
        <a:spcBef>
          <a:spcPct val="20000"/>
        </a:spcBef>
        <a:spcAft>
          <a:spcPct val="0"/>
        </a:spcAft>
        <a:buChar char="•"/>
        <a:defRPr sz="14782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3441501" indent="-1323983" algn="l" defTabSz="4236461" rtl="0" eaLnBrk="0" fontAlgn="base" hangingPunct="0">
        <a:spcBef>
          <a:spcPct val="20000"/>
        </a:spcBef>
        <a:spcAft>
          <a:spcPct val="0"/>
        </a:spcAft>
        <a:buChar char="–"/>
        <a:defRPr sz="12990">
          <a:solidFill>
            <a:schemeClr val="tx1"/>
          </a:solidFill>
          <a:latin typeface="+mn-lt"/>
          <a:ea typeface="ＭＳ Ｐゴシック" charset="0"/>
        </a:defRPr>
      </a:lvl2pPr>
      <a:lvl3pPr marL="5294509" indent="-1058048" algn="l" defTabSz="4236461" rtl="0" eaLnBrk="0" fontAlgn="base" hangingPunct="0">
        <a:spcBef>
          <a:spcPct val="20000"/>
        </a:spcBef>
        <a:spcAft>
          <a:spcPct val="0"/>
        </a:spcAft>
        <a:buChar char="•"/>
        <a:defRPr sz="11108">
          <a:solidFill>
            <a:schemeClr val="tx1"/>
          </a:solidFill>
          <a:latin typeface="+mn-lt"/>
          <a:ea typeface="ＭＳ Ｐゴシック" charset="0"/>
        </a:defRPr>
      </a:lvl3pPr>
      <a:lvl4pPr marL="7413449" indent="-1059471" algn="l" defTabSz="4236461" rtl="0" eaLnBrk="0" fontAlgn="base" hangingPunct="0">
        <a:spcBef>
          <a:spcPct val="20000"/>
        </a:spcBef>
        <a:spcAft>
          <a:spcPct val="0"/>
        </a:spcAft>
        <a:buChar char="–"/>
        <a:defRPr sz="9228">
          <a:solidFill>
            <a:schemeClr val="tx1"/>
          </a:solidFill>
          <a:latin typeface="+mn-lt"/>
          <a:ea typeface="ＭＳ Ｐゴシック" charset="0"/>
        </a:defRPr>
      </a:lvl4pPr>
      <a:lvl5pPr marL="9530968" indent="-1059471" algn="l" defTabSz="4236461" rtl="0" eaLnBrk="0" fontAlgn="base" hangingPunct="0">
        <a:spcBef>
          <a:spcPct val="20000"/>
        </a:spcBef>
        <a:spcAft>
          <a:spcPct val="0"/>
        </a:spcAft>
        <a:buChar char="»"/>
        <a:defRPr sz="9228">
          <a:solidFill>
            <a:schemeClr val="tx1"/>
          </a:solidFill>
          <a:latin typeface="+mn-lt"/>
          <a:ea typeface="ＭＳ Ｐゴシック" charset="0"/>
        </a:defRPr>
      </a:lvl5pPr>
      <a:lvl6pPr marL="9940535" indent="-1059471" algn="l" defTabSz="4236461" rtl="0" fontAlgn="base">
        <a:spcBef>
          <a:spcPct val="20000"/>
        </a:spcBef>
        <a:spcAft>
          <a:spcPct val="0"/>
        </a:spcAft>
        <a:buChar char="»"/>
        <a:defRPr sz="9228">
          <a:solidFill>
            <a:schemeClr val="tx1"/>
          </a:solidFill>
          <a:latin typeface="+mn-lt"/>
        </a:defRPr>
      </a:lvl6pPr>
      <a:lvl7pPr marL="10350102" indent="-1059471" algn="l" defTabSz="4236461" rtl="0" fontAlgn="base">
        <a:spcBef>
          <a:spcPct val="20000"/>
        </a:spcBef>
        <a:spcAft>
          <a:spcPct val="0"/>
        </a:spcAft>
        <a:buChar char="»"/>
        <a:defRPr sz="9228">
          <a:solidFill>
            <a:schemeClr val="tx1"/>
          </a:solidFill>
          <a:latin typeface="+mn-lt"/>
        </a:defRPr>
      </a:lvl7pPr>
      <a:lvl8pPr marL="10759669" indent="-1059471" algn="l" defTabSz="4236461" rtl="0" fontAlgn="base">
        <a:spcBef>
          <a:spcPct val="20000"/>
        </a:spcBef>
        <a:spcAft>
          <a:spcPct val="0"/>
        </a:spcAft>
        <a:buChar char="»"/>
        <a:defRPr sz="9228">
          <a:solidFill>
            <a:schemeClr val="tx1"/>
          </a:solidFill>
          <a:latin typeface="+mn-lt"/>
        </a:defRPr>
      </a:lvl8pPr>
      <a:lvl9pPr marL="11169236" indent="-1059471" algn="l" defTabSz="4236461" rtl="0" fontAlgn="base">
        <a:spcBef>
          <a:spcPct val="20000"/>
        </a:spcBef>
        <a:spcAft>
          <a:spcPct val="0"/>
        </a:spcAft>
        <a:buChar char="»"/>
        <a:defRPr sz="9228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819134" rtl="0" eaLnBrk="1" latinLnBrk="0" hangingPunct="1">
        <a:defRPr sz="1612" kern="1200">
          <a:solidFill>
            <a:schemeClr val="tx1"/>
          </a:solidFill>
          <a:latin typeface="+mn-lt"/>
          <a:ea typeface="+mn-ea"/>
          <a:cs typeface="+mn-cs"/>
        </a:defRPr>
      </a:lvl1pPr>
      <a:lvl2pPr marL="409568" algn="l" defTabSz="819134" rtl="0" eaLnBrk="1" latinLnBrk="0" hangingPunct="1">
        <a:defRPr sz="1612" kern="1200">
          <a:solidFill>
            <a:schemeClr val="tx1"/>
          </a:solidFill>
          <a:latin typeface="+mn-lt"/>
          <a:ea typeface="+mn-ea"/>
          <a:cs typeface="+mn-cs"/>
        </a:defRPr>
      </a:lvl2pPr>
      <a:lvl3pPr marL="819134" algn="l" defTabSz="819134" rtl="0" eaLnBrk="1" latinLnBrk="0" hangingPunct="1">
        <a:defRPr sz="1612" kern="1200">
          <a:solidFill>
            <a:schemeClr val="tx1"/>
          </a:solidFill>
          <a:latin typeface="+mn-lt"/>
          <a:ea typeface="+mn-ea"/>
          <a:cs typeface="+mn-cs"/>
        </a:defRPr>
      </a:lvl3pPr>
      <a:lvl4pPr marL="1228702" algn="l" defTabSz="819134" rtl="0" eaLnBrk="1" latinLnBrk="0" hangingPunct="1">
        <a:defRPr sz="1612" kern="1200">
          <a:solidFill>
            <a:schemeClr val="tx1"/>
          </a:solidFill>
          <a:latin typeface="+mn-lt"/>
          <a:ea typeface="+mn-ea"/>
          <a:cs typeface="+mn-cs"/>
        </a:defRPr>
      </a:lvl4pPr>
      <a:lvl5pPr marL="1638268" algn="l" defTabSz="819134" rtl="0" eaLnBrk="1" latinLnBrk="0" hangingPunct="1">
        <a:defRPr sz="1612" kern="1200">
          <a:solidFill>
            <a:schemeClr val="tx1"/>
          </a:solidFill>
          <a:latin typeface="+mn-lt"/>
          <a:ea typeface="+mn-ea"/>
          <a:cs typeface="+mn-cs"/>
        </a:defRPr>
      </a:lvl5pPr>
      <a:lvl6pPr marL="2047836" algn="l" defTabSz="819134" rtl="0" eaLnBrk="1" latinLnBrk="0" hangingPunct="1">
        <a:defRPr sz="1612" kern="1200">
          <a:solidFill>
            <a:schemeClr val="tx1"/>
          </a:solidFill>
          <a:latin typeface="+mn-lt"/>
          <a:ea typeface="+mn-ea"/>
          <a:cs typeface="+mn-cs"/>
        </a:defRPr>
      </a:lvl6pPr>
      <a:lvl7pPr marL="2457403" algn="l" defTabSz="819134" rtl="0" eaLnBrk="1" latinLnBrk="0" hangingPunct="1">
        <a:defRPr sz="1612" kern="1200">
          <a:solidFill>
            <a:schemeClr val="tx1"/>
          </a:solidFill>
          <a:latin typeface="+mn-lt"/>
          <a:ea typeface="+mn-ea"/>
          <a:cs typeface="+mn-cs"/>
        </a:defRPr>
      </a:lvl7pPr>
      <a:lvl8pPr marL="2866970" algn="l" defTabSz="819134" rtl="0" eaLnBrk="1" latinLnBrk="0" hangingPunct="1">
        <a:defRPr sz="1612" kern="1200">
          <a:solidFill>
            <a:schemeClr val="tx1"/>
          </a:solidFill>
          <a:latin typeface="+mn-lt"/>
          <a:ea typeface="+mn-ea"/>
          <a:cs typeface="+mn-cs"/>
        </a:defRPr>
      </a:lvl8pPr>
      <a:lvl9pPr marL="3276537" algn="l" defTabSz="819134" rtl="0" eaLnBrk="1" latinLnBrk="0" hangingPunct="1">
        <a:defRPr sz="161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003552" y="-532946"/>
            <a:ext cx="33448626" cy="498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421273" tIns="210637" rIns="421273" bIns="210637"/>
          <a:lstStyle/>
          <a:p>
            <a:pPr algn="ctr"/>
            <a:endParaRPr lang="en-US" sz="3942" baseline="30000" dirty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0" y="35022064"/>
            <a:ext cx="39319200" cy="1911350"/>
          </a:xfrm>
          <a:prstGeom prst="rect">
            <a:avLst/>
          </a:prstGeom>
          <a:solidFill>
            <a:srgbClr val="162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637" tIns="35818" rIns="71637" bIns="35818" anchor="ctr"/>
          <a:lstStyle/>
          <a:p>
            <a:pPr algn="ctr"/>
            <a:endParaRPr lang="en-US" sz="3225" dirty="0"/>
          </a:p>
        </p:txBody>
      </p:sp>
      <p:sp>
        <p:nvSpPr>
          <p:cNvPr id="7" name="Rounded Rectangle 6"/>
          <p:cNvSpPr>
            <a:spLocks noChangeAspect="1"/>
          </p:cNvSpPr>
          <p:nvPr/>
        </p:nvSpPr>
        <p:spPr>
          <a:xfrm>
            <a:off x="0" y="-355600"/>
            <a:ext cx="39319200" cy="5461000"/>
          </a:xfrm>
          <a:prstGeom prst="roundRect">
            <a:avLst>
              <a:gd name="adj" fmla="val 0"/>
            </a:avLst>
          </a:prstGeom>
          <a:solidFill>
            <a:srgbClr val="162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50" dirty="0"/>
          </a:p>
        </p:txBody>
      </p:sp>
      <p:sp>
        <p:nvSpPr>
          <p:cNvPr id="15" name="TextBox 14"/>
          <p:cNvSpPr txBox="1">
            <a:spLocks noChangeAspect="1"/>
          </p:cNvSpPr>
          <p:nvPr/>
        </p:nvSpPr>
        <p:spPr>
          <a:xfrm>
            <a:off x="5392739" y="226776"/>
            <a:ext cx="28533725" cy="2379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8958"/>
              </a:lnSpc>
            </a:pPr>
            <a:r>
              <a:rPr lang="en-US" sz="6450" b="1" dirty="0">
                <a:solidFill>
                  <a:schemeClr val="bg1"/>
                </a:solidFill>
                <a:latin typeface="Arial Black"/>
                <a:ea typeface="Museo Slab 900" charset="0"/>
                <a:cs typeface="Arial Black"/>
              </a:rPr>
              <a:t>A Reproducible Pipeline for Scalable Untargeted Metabolomics Data Analysis</a:t>
            </a:r>
            <a:endParaRPr lang="en-US" sz="645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>
            <a:spLocks noChangeAspect="1"/>
          </p:cNvSpPr>
          <p:nvPr/>
        </p:nvSpPr>
        <p:spPr>
          <a:xfrm>
            <a:off x="3089852" y="2944230"/>
            <a:ext cx="33139501" cy="1901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67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Xinsong</a:t>
            </a:r>
            <a:r>
              <a:rPr lang="en-US" sz="2867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Du, M.S.</a:t>
            </a:r>
            <a:r>
              <a:rPr lang="en-US" sz="2867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867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67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Luran</a:t>
            </a:r>
            <a:r>
              <a:rPr lang="en-US" sz="2867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Manfio</a:t>
            </a:r>
            <a:r>
              <a:rPr lang="en-US" sz="2867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867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Alexander </a:t>
            </a:r>
            <a:r>
              <a:rPr lang="en-US" sz="2867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Kirpich</a:t>
            </a:r>
            <a:r>
              <a:rPr lang="en-US" sz="2867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Ph.D.</a:t>
            </a:r>
            <a:r>
              <a:rPr lang="en-US" sz="2867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867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William R. Hogan, M.D.</a:t>
            </a:r>
            <a:r>
              <a:rPr lang="en-US" sz="2867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867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Timothy J. Garrett, Ph.D.</a:t>
            </a:r>
            <a:r>
              <a:rPr lang="en-US" sz="2867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lang="en-US" sz="2867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 Dominick J. </a:t>
            </a:r>
            <a:r>
              <a:rPr lang="en-US" sz="2867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Lemas</a:t>
            </a:r>
            <a:r>
              <a:rPr lang="en-US" sz="2867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Ph.D.</a:t>
            </a:r>
            <a:r>
              <a:rPr lang="en-US" sz="2867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2867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67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Department of Health Outcomes &amp; Biomedical Informatics, College of Medicine, University of Florida</a:t>
            </a:r>
            <a:r>
              <a:rPr lang="en-US" sz="2867" i="1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867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pPr algn="ctr"/>
            <a:r>
              <a:rPr lang="en-US" sz="2867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Department of Population Health Sciences, School of Public Health, Georgia State University</a:t>
            </a:r>
            <a:r>
              <a:rPr lang="en-US" sz="2867" i="1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867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pPr algn="ctr"/>
            <a:r>
              <a:rPr lang="en-US" sz="2867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Department of Pathology, Immunology and Laboratory Medicine, College of Medicine, University of Florida</a:t>
            </a:r>
            <a:r>
              <a:rPr lang="en-US" sz="2867" i="1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2867" baseline="30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5870575" y="35214236"/>
            <a:ext cx="0" cy="1527006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135519" y="35203882"/>
            <a:ext cx="24117044" cy="5335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67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Research was supported by K01 DK115632 (NIDDK); SECIM P&amp;F; CTSI Pilot Award; Robin Hood Foundation; NIH Loan Repayment Program</a:t>
            </a:r>
          </a:p>
        </p:txBody>
      </p:sp>
      <p:pic>
        <p:nvPicPr>
          <p:cNvPr id="71" name="Picture 7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59976" y="-2853872"/>
            <a:ext cx="5588308" cy="4841483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 rotWithShape="1">
          <a:blip r:embed="rId3"/>
          <a:srcRect b="50540"/>
          <a:stretch/>
        </p:blipFill>
        <p:spPr>
          <a:xfrm>
            <a:off x="35359976" y="2638684"/>
            <a:ext cx="5588308" cy="2394583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774825" y="-2853872"/>
            <a:ext cx="5588308" cy="4841483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 rotWithShape="1">
          <a:blip r:embed="rId3"/>
          <a:srcRect b="50540"/>
          <a:stretch/>
        </p:blipFill>
        <p:spPr>
          <a:xfrm>
            <a:off x="-1774825" y="2638684"/>
            <a:ext cx="5588308" cy="2394583"/>
          </a:xfrm>
          <a:prstGeom prst="rect">
            <a:avLst/>
          </a:prstGeom>
        </p:spPr>
      </p:pic>
      <p:pic>
        <p:nvPicPr>
          <p:cNvPr id="5" name="Picture 4" descr="HealthOutcomes[white]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362" y="35477456"/>
            <a:ext cx="4917681" cy="1000567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538BF66-C32E-1D46-9F11-4D0334A5962F}"/>
              </a:ext>
            </a:extLst>
          </p:cNvPr>
          <p:cNvCxnSpPr/>
          <p:nvPr/>
        </p:nvCxnSpPr>
        <p:spPr>
          <a:xfrm>
            <a:off x="3813484" y="2607129"/>
            <a:ext cx="315464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099A6CB7-4BCB-5A44-B60B-74238723A8DA}"/>
              </a:ext>
            </a:extLst>
          </p:cNvPr>
          <p:cNvSpPr/>
          <p:nvPr/>
        </p:nvSpPr>
        <p:spPr>
          <a:xfrm>
            <a:off x="0" y="5074806"/>
            <a:ext cx="39319200" cy="48779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6D72DB-A9E9-134E-A0CD-FD6E9C4ACC55}"/>
              </a:ext>
            </a:extLst>
          </p:cNvPr>
          <p:cNvSpPr/>
          <p:nvPr/>
        </p:nvSpPr>
        <p:spPr>
          <a:xfrm>
            <a:off x="590300" y="20403223"/>
            <a:ext cx="9653792" cy="68137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457200" rIns="457200" bIns="457200" rtlCol="0" anchor="t"/>
          <a:lstStyle/>
          <a:p>
            <a:r>
              <a:rPr lang="en-US" sz="4800" b="1" dirty="0" smtClean="0">
                <a:solidFill>
                  <a:srgbClr val="C00000"/>
                </a:solidFill>
              </a:rPr>
              <a:t>Background</a:t>
            </a:r>
          </a:p>
          <a:p>
            <a:endParaRPr lang="en-US" b="1" dirty="0">
              <a:solidFill>
                <a:srgbClr val="C00000"/>
              </a:solidFill>
            </a:endParaRPr>
          </a:p>
          <a:p>
            <a:pPr algn="just"/>
            <a:r>
              <a:rPr lang="en-US" sz="3000" b="1" dirty="0">
                <a:solidFill>
                  <a:schemeClr val="tx1"/>
                </a:solidFill>
              </a:rPr>
              <a:t>Untargeted Metabolomics </a:t>
            </a:r>
            <a:r>
              <a:rPr lang="en-US" sz="3000" dirty="0" smtClean="0">
                <a:solidFill>
                  <a:schemeClr val="tx1"/>
                </a:solidFill>
              </a:rPr>
              <a:t>(UM) is focused on </a:t>
            </a:r>
            <a:r>
              <a:rPr lang="en-US" sz="3000" dirty="0">
                <a:solidFill>
                  <a:schemeClr val="tx1"/>
                </a:solidFill>
              </a:rPr>
              <a:t>identification of unknown </a:t>
            </a:r>
            <a:r>
              <a:rPr lang="en-US" sz="3000" dirty="0" smtClean="0">
                <a:solidFill>
                  <a:schemeClr val="tx1"/>
                </a:solidFill>
              </a:rPr>
              <a:t>metabolites in a given sample. T</a:t>
            </a:r>
            <a:r>
              <a:rPr lang="en-US" sz="3000" dirty="0" smtClean="0">
                <a:solidFill>
                  <a:schemeClr val="tx1"/>
                </a:solidFill>
              </a:rPr>
              <a:t>he most popular features of a UM study include data generation using </a:t>
            </a:r>
            <a:r>
              <a:rPr lang="en-US" sz="3000" dirty="0" smtClean="0">
                <a:solidFill>
                  <a:schemeClr val="tx1"/>
                </a:solidFill>
              </a:rPr>
              <a:t>LC-MS as instrument (83%), the </a:t>
            </a:r>
            <a:r>
              <a:rPr lang="en-US" sz="3000" dirty="0" err="1" smtClean="0">
                <a:solidFill>
                  <a:schemeClr val="tx1"/>
                </a:solidFill>
              </a:rPr>
              <a:t>mzXML</a:t>
            </a:r>
            <a:r>
              <a:rPr lang="en-US" sz="3000" dirty="0" smtClean="0">
                <a:solidFill>
                  <a:schemeClr val="tx1"/>
                </a:solidFill>
              </a:rPr>
              <a:t> data </a:t>
            </a:r>
            <a:r>
              <a:rPr lang="en-US" sz="3000" dirty="0">
                <a:solidFill>
                  <a:schemeClr val="tx1"/>
                </a:solidFill>
              </a:rPr>
              <a:t>format (70</a:t>
            </a:r>
            <a:r>
              <a:rPr lang="en-US" sz="3000" dirty="0" smtClean="0">
                <a:solidFill>
                  <a:schemeClr val="tx1"/>
                </a:solidFill>
              </a:rPr>
              <a:t>%), as well as </a:t>
            </a:r>
            <a:r>
              <a:rPr lang="en-US" sz="3000" dirty="0" smtClean="0">
                <a:solidFill>
                  <a:schemeClr val="tx1"/>
                </a:solidFill>
              </a:rPr>
              <a:t> </a:t>
            </a:r>
            <a:r>
              <a:rPr lang="en-US" sz="3000" dirty="0" smtClean="0">
                <a:solidFill>
                  <a:schemeClr val="tx1"/>
                </a:solidFill>
              </a:rPr>
              <a:t>XCMS </a:t>
            </a:r>
            <a:r>
              <a:rPr lang="en-US" sz="3000" dirty="0">
                <a:solidFill>
                  <a:schemeClr val="tx1"/>
                </a:solidFill>
              </a:rPr>
              <a:t>(70%) and </a:t>
            </a:r>
            <a:r>
              <a:rPr lang="en-US" sz="3000" dirty="0" err="1">
                <a:solidFill>
                  <a:schemeClr val="tx1"/>
                </a:solidFill>
              </a:rPr>
              <a:t>MzMine</a:t>
            </a:r>
            <a:r>
              <a:rPr lang="en-US" sz="3000" dirty="0">
                <a:solidFill>
                  <a:schemeClr val="tx1"/>
                </a:solidFill>
              </a:rPr>
              <a:t> (26%) as </a:t>
            </a:r>
            <a:r>
              <a:rPr lang="en-US" sz="3000" dirty="0" smtClean="0">
                <a:solidFill>
                  <a:schemeClr val="tx1"/>
                </a:solidFill>
              </a:rPr>
              <a:t>the data </a:t>
            </a:r>
            <a:r>
              <a:rPr lang="en-US" sz="3000" dirty="0">
                <a:solidFill>
                  <a:schemeClr val="tx1"/>
                </a:solidFill>
              </a:rPr>
              <a:t>processing </a:t>
            </a:r>
            <a:r>
              <a:rPr lang="en-US" sz="3000" dirty="0" smtClean="0">
                <a:solidFill>
                  <a:schemeClr val="tx1"/>
                </a:solidFill>
              </a:rPr>
              <a:t>software.</a:t>
            </a:r>
            <a:r>
              <a:rPr lang="en-US" sz="3000" baseline="30000" dirty="0" smtClean="0">
                <a:solidFill>
                  <a:schemeClr val="tx1"/>
                </a:solidFill>
              </a:rPr>
              <a:t>1 </a:t>
            </a:r>
            <a:r>
              <a:rPr lang="en-US" sz="3000" dirty="0" smtClean="0">
                <a:solidFill>
                  <a:schemeClr val="tx1"/>
                </a:solidFill>
              </a:rPr>
              <a:t>Additionally, c</a:t>
            </a:r>
            <a:r>
              <a:rPr lang="en-US" sz="3000" dirty="0" smtClean="0">
                <a:solidFill>
                  <a:schemeClr val="tx1"/>
                </a:solidFill>
              </a:rPr>
              <a:t>ombining </a:t>
            </a:r>
            <a:r>
              <a:rPr lang="en-US" sz="3000" dirty="0">
                <a:solidFill>
                  <a:schemeClr val="tx1"/>
                </a:solidFill>
              </a:rPr>
              <a:t>XCMS and </a:t>
            </a:r>
            <a:r>
              <a:rPr lang="en-US" sz="3000" dirty="0" err="1">
                <a:solidFill>
                  <a:schemeClr val="tx1"/>
                </a:solidFill>
              </a:rPr>
              <a:t>MzMine</a:t>
            </a:r>
            <a:r>
              <a:rPr lang="en-US" sz="3000" dirty="0">
                <a:solidFill>
                  <a:schemeClr val="tx1"/>
                </a:solidFill>
              </a:rPr>
              <a:t> </a:t>
            </a:r>
            <a:r>
              <a:rPr lang="en-US" sz="3000" dirty="0" smtClean="0">
                <a:solidFill>
                  <a:schemeClr val="tx1"/>
                </a:solidFill>
              </a:rPr>
              <a:t>may </a:t>
            </a:r>
            <a:r>
              <a:rPr lang="en-US" sz="3000" dirty="0">
                <a:solidFill>
                  <a:schemeClr val="tx1"/>
                </a:solidFill>
              </a:rPr>
              <a:t>improve the precision of untargeted metabolomics data </a:t>
            </a:r>
            <a:r>
              <a:rPr lang="en-US" sz="3000" dirty="0" smtClean="0">
                <a:solidFill>
                  <a:schemeClr val="tx1"/>
                </a:solidFill>
              </a:rPr>
              <a:t>analysis.</a:t>
            </a:r>
            <a:r>
              <a:rPr lang="en-US" sz="3000" baseline="30000" dirty="0" smtClean="0">
                <a:solidFill>
                  <a:schemeClr val="tx1"/>
                </a:solidFill>
              </a:rPr>
              <a:t>2</a:t>
            </a:r>
            <a:endParaRPr lang="en-US" sz="3000" dirty="0">
              <a:solidFill>
                <a:schemeClr val="tx1"/>
              </a:solidFill>
            </a:endParaRPr>
          </a:p>
          <a:p>
            <a:pPr algn="just"/>
            <a:endParaRPr lang="en-US" sz="3000" b="1" dirty="0" smtClean="0">
              <a:solidFill>
                <a:schemeClr val="tx1"/>
              </a:solidFill>
            </a:endParaRPr>
          </a:p>
          <a:p>
            <a:pPr algn="just"/>
            <a:r>
              <a:rPr lang="en-US" sz="3000" b="1" dirty="0" smtClean="0">
                <a:solidFill>
                  <a:schemeClr val="tx1"/>
                </a:solidFill>
              </a:rPr>
              <a:t>Reproducibility</a:t>
            </a:r>
            <a:r>
              <a:rPr lang="en-US" sz="3000" dirty="0" smtClean="0">
                <a:solidFill>
                  <a:schemeClr val="tx1"/>
                </a:solidFill>
              </a:rPr>
              <a:t> </a:t>
            </a:r>
            <a:r>
              <a:rPr lang="en-US" sz="3000" dirty="0">
                <a:solidFill>
                  <a:schemeClr val="tx1"/>
                </a:solidFill>
              </a:rPr>
              <a:t>research is defined as “an independent researcher/lab </a:t>
            </a:r>
            <a:r>
              <a:rPr lang="en-US" sz="3000" dirty="0" smtClean="0">
                <a:solidFill>
                  <a:schemeClr val="tx1"/>
                </a:solidFill>
              </a:rPr>
              <a:t>confirming or </a:t>
            </a:r>
            <a:r>
              <a:rPr lang="en-US" sz="3000" dirty="0">
                <a:solidFill>
                  <a:schemeClr val="tx1"/>
                </a:solidFill>
              </a:rPr>
              <a:t>redoing that experiment/analysis, potentially in </a:t>
            </a:r>
            <a:r>
              <a:rPr lang="en-US" sz="3000" dirty="0" smtClean="0">
                <a:solidFill>
                  <a:schemeClr val="tx1"/>
                </a:solidFill>
              </a:rPr>
              <a:t>a different </a:t>
            </a:r>
            <a:r>
              <a:rPr lang="en-US" sz="3000" dirty="0">
                <a:solidFill>
                  <a:schemeClr val="tx1"/>
                </a:solidFill>
              </a:rPr>
              <a:t>environment”, and reproducibility has been a big problem for bioinformatics tools.</a:t>
            </a:r>
            <a:r>
              <a:rPr lang="en-US" sz="3000" baseline="30000" dirty="0">
                <a:solidFill>
                  <a:schemeClr val="tx1"/>
                </a:solidFill>
              </a:rPr>
              <a:t>3</a:t>
            </a:r>
          </a:p>
          <a:p>
            <a:pPr algn="just"/>
            <a:endParaRPr lang="en-US" sz="3000" b="1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sz="4800" b="1" dirty="0">
              <a:solidFill>
                <a:srgbClr val="C00000"/>
              </a:solidFill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2C53F159-43CF-FE4F-A0EF-A4B9FD89229B}"/>
              </a:ext>
            </a:extLst>
          </p:cNvPr>
          <p:cNvSpPr/>
          <p:nvPr/>
        </p:nvSpPr>
        <p:spPr>
          <a:xfrm>
            <a:off x="26424060" y="14951588"/>
            <a:ext cx="7657005" cy="70665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457200" rIns="457200" bIns="457200" rtlCol="0" anchor="t"/>
          <a:lstStyle/>
          <a:p>
            <a:r>
              <a:rPr lang="en-US" sz="4800" b="1" dirty="0">
                <a:solidFill>
                  <a:srgbClr val="C00000"/>
                </a:solidFill>
              </a:rPr>
              <a:t>Conclusion</a:t>
            </a:r>
            <a:endParaRPr lang="en-US" b="1" dirty="0">
              <a:solidFill>
                <a:srgbClr val="C00000"/>
              </a:solidFill>
            </a:endParaRPr>
          </a:p>
          <a:p>
            <a:pPr marL="255980" indent="-25598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/>
                </a:solidFill>
                <a:cs typeface="Arial Black"/>
              </a:rPr>
              <a:t>We proposed a </a:t>
            </a:r>
            <a:r>
              <a:rPr lang="en-US" sz="3000" dirty="0" err="1">
                <a:solidFill>
                  <a:schemeClr val="tx1"/>
                </a:solidFill>
                <a:cs typeface="Arial Black"/>
              </a:rPr>
              <a:t>Nextflow</a:t>
            </a:r>
            <a:r>
              <a:rPr lang="en-US" sz="3000" dirty="0">
                <a:solidFill>
                  <a:schemeClr val="tx1"/>
                </a:solidFill>
                <a:cs typeface="Arial Black"/>
              </a:rPr>
              <a:t>-based framework to improve reproducibility for untargeted metabolomics data processing.</a:t>
            </a:r>
          </a:p>
          <a:p>
            <a:pPr marL="255980" indent="-25598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/>
                </a:solidFill>
                <a:cs typeface="Arial Black"/>
              </a:rPr>
              <a:t>The framework combined two widely used metabolomics data processing software (</a:t>
            </a:r>
            <a:r>
              <a:rPr lang="en-US" sz="3000" dirty="0" err="1">
                <a:solidFill>
                  <a:schemeClr val="tx1"/>
                </a:solidFill>
                <a:cs typeface="Arial Black"/>
              </a:rPr>
              <a:t>MzMine</a:t>
            </a:r>
            <a:r>
              <a:rPr lang="en-US" sz="3000" dirty="0">
                <a:solidFill>
                  <a:schemeClr val="tx1"/>
                </a:solidFill>
                <a:cs typeface="Arial Black"/>
              </a:rPr>
              <a:t> and XCMS) to increase the precision of untargeted metabolomics data processing.</a:t>
            </a:r>
          </a:p>
          <a:p>
            <a:pPr marL="255980" indent="-25598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/>
                </a:solidFill>
                <a:cs typeface="Arial Black"/>
              </a:rPr>
              <a:t>The framework incorporates supercomputer to increase the scalability of our software, along with </a:t>
            </a:r>
            <a:r>
              <a:rPr lang="en-US" sz="3000" dirty="0" err="1">
                <a:solidFill>
                  <a:schemeClr val="tx1"/>
                </a:solidFill>
                <a:cs typeface="Arial Black"/>
              </a:rPr>
              <a:t>Nextflow</a:t>
            </a:r>
            <a:r>
              <a:rPr lang="en-US" sz="3000" dirty="0">
                <a:solidFill>
                  <a:schemeClr val="tx1"/>
                </a:solidFill>
                <a:cs typeface="Arial Black"/>
              </a:rPr>
              <a:t> report to guide setting the parameters for job </a:t>
            </a:r>
            <a:r>
              <a:rPr lang="en-US" sz="3000" dirty="0" err="1">
                <a:solidFill>
                  <a:schemeClr val="tx1"/>
                </a:solidFill>
                <a:cs typeface="Arial Black"/>
              </a:rPr>
              <a:t>schedular</a:t>
            </a:r>
            <a:r>
              <a:rPr lang="en-US" sz="3000" dirty="0">
                <a:solidFill>
                  <a:schemeClr val="tx1"/>
                </a:solidFill>
                <a:cs typeface="Arial Black"/>
              </a:rPr>
              <a:t>.</a:t>
            </a:r>
          </a:p>
          <a:p>
            <a:pPr marL="255980" indent="-25598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/>
                </a:solidFill>
                <a:cs typeface="Arial Black"/>
              </a:rPr>
              <a:t>The framework employed </a:t>
            </a:r>
            <a:r>
              <a:rPr lang="en-US" sz="3000" dirty="0" err="1">
                <a:solidFill>
                  <a:schemeClr val="tx1"/>
                </a:solidFill>
                <a:cs typeface="Arial Black"/>
              </a:rPr>
              <a:t>MultiQC</a:t>
            </a:r>
            <a:r>
              <a:rPr lang="en-US" sz="3000" dirty="0">
                <a:solidFill>
                  <a:schemeClr val="tx1"/>
                </a:solidFill>
                <a:cs typeface="Arial Black"/>
              </a:rPr>
              <a:t> to generate an interactive report easing the results analysis process.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6DD9478-996D-D149-805B-17E9D1019638}"/>
              </a:ext>
            </a:extLst>
          </p:cNvPr>
          <p:cNvSpPr/>
          <p:nvPr/>
        </p:nvSpPr>
        <p:spPr>
          <a:xfrm>
            <a:off x="9472745" y="14766504"/>
            <a:ext cx="13894159" cy="194425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51BDA7CD-EA3A-7A43-AE6E-167D8DF91B57}"/>
              </a:ext>
            </a:extLst>
          </p:cNvPr>
          <p:cNvSpPr/>
          <p:nvPr/>
        </p:nvSpPr>
        <p:spPr>
          <a:xfrm>
            <a:off x="11171407" y="30543308"/>
            <a:ext cx="9901238" cy="40381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457200" rIns="457200" bIns="457200" rtlCol="0" anchor="t"/>
          <a:lstStyle/>
          <a:p>
            <a:r>
              <a:rPr lang="en-US" sz="4800" b="1" dirty="0">
                <a:solidFill>
                  <a:srgbClr val="C00000"/>
                </a:solidFill>
              </a:rPr>
              <a:t>Acknowledgments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rial Black"/>
                <a:cs typeface="Arial Black"/>
              </a:rPr>
              <a:t>Mentor</a:t>
            </a:r>
            <a:r>
              <a:rPr lang="en-US" dirty="0">
                <a:solidFill>
                  <a:schemeClr val="tx1"/>
                </a:solidFill>
                <a:latin typeface="Calibri"/>
                <a:cs typeface="Calibri"/>
              </a:rPr>
              <a:t>: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 Dominick J.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Lemas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rial Black"/>
                <a:cs typeface="Arial Black"/>
              </a:rPr>
              <a:t>Co-authors: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Luran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Manfio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Alexander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Kirpich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William R. Hogan, Timothy J. Garrett, Dominick J.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Lemas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rial Black"/>
                <a:cs typeface="Arial Black"/>
              </a:rPr>
              <a:t>Funding: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K01 DK115632 (NIDDK); SECIM P&amp;F; CTSI Pilot Award; Robin Hood Foundation; NIH Loan Repayment Program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rial Black"/>
                <a:cs typeface="Arial Black"/>
              </a:rPr>
              <a:t>All members of MANA Conference.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3FB6227F-B0E8-0D4F-9664-FB831753D98F}"/>
              </a:ext>
            </a:extLst>
          </p:cNvPr>
          <p:cNvSpPr txBox="1"/>
          <p:nvPr/>
        </p:nvSpPr>
        <p:spPr>
          <a:xfrm>
            <a:off x="29022087" y="13473539"/>
            <a:ext cx="63378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Fig. 2: Requirements for Good Reproducibility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CF3F31EA-8481-6F42-BFCA-7E90FD9DD5C9}"/>
              </a:ext>
            </a:extLst>
          </p:cNvPr>
          <p:cNvSpPr/>
          <p:nvPr/>
        </p:nvSpPr>
        <p:spPr>
          <a:xfrm>
            <a:off x="22603579" y="35226268"/>
            <a:ext cx="20574000" cy="27235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457200" rIns="457200" bIns="457200" rtlCol="0" anchor="t"/>
          <a:lstStyle/>
          <a:p>
            <a:r>
              <a:rPr lang="en-US" sz="4800" b="1" dirty="0">
                <a:solidFill>
                  <a:srgbClr val="C00000"/>
                </a:solidFill>
              </a:rPr>
              <a:t>References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(1) Weber. </a:t>
            </a:r>
            <a:r>
              <a:rPr lang="en-US" dirty="0">
                <a:solidFill>
                  <a:schemeClr val="tx1"/>
                </a:solidFill>
              </a:rPr>
              <a:t>(2017). </a:t>
            </a:r>
            <a:r>
              <a:rPr lang="en-US" i="1" dirty="0" smtClean="0">
                <a:solidFill>
                  <a:schemeClr val="tx1"/>
                </a:solidFill>
              </a:rPr>
              <a:t>Metabolomics 13</a:t>
            </a:r>
            <a:r>
              <a:rPr lang="en-US" dirty="0" smtClean="0">
                <a:solidFill>
                  <a:schemeClr val="tx1"/>
                </a:solidFill>
              </a:rPr>
              <a:t>(2</a:t>
            </a:r>
            <a:r>
              <a:rPr lang="en-US" dirty="0">
                <a:solidFill>
                  <a:schemeClr val="tx1"/>
                </a:solidFill>
              </a:rPr>
              <a:t>), 12. </a:t>
            </a:r>
            <a:r>
              <a:rPr lang="en-US" dirty="0" smtClean="0">
                <a:solidFill>
                  <a:schemeClr val="tx1"/>
                </a:solidFill>
              </a:rPr>
              <a:t>; (2) Myers (2017</a:t>
            </a:r>
            <a:r>
              <a:rPr lang="en-US" dirty="0">
                <a:solidFill>
                  <a:schemeClr val="tx1"/>
                </a:solidFill>
              </a:rPr>
              <a:t>). </a:t>
            </a:r>
            <a:r>
              <a:rPr lang="en-US" i="1" dirty="0" smtClean="0">
                <a:solidFill>
                  <a:schemeClr val="tx1"/>
                </a:solidFill>
              </a:rPr>
              <a:t>Analytical </a:t>
            </a:r>
            <a:r>
              <a:rPr lang="en-US" i="1" dirty="0">
                <a:solidFill>
                  <a:schemeClr val="tx1"/>
                </a:solidFill>
              </a:rPr>
              <a:t>Chemistry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i="1" dirty="0">
                <a:solidFill>
                  <a:schemeClr val="tx1"/>
                </a:solidFill>
              </a:rPr>
              <a:t>89</a:t>
            </a:r>
            <a:r>
              <a:rPr lang="en-US" dirty="0">
                <a:solidFill>
                  <a:schemeClr val="tx1"/>
                </a:solidFill>
              </a:rPr>
              <a:t>(17), 8689–8695</a:t>
            </a:r>
            <a:r>
              <a:rPr lang="en-US" dirty="0" smtClean="0">
                <a:solidFill>
                  <a:schemeClr val="tx1"/>
                </a:solidFill>
              </a:rPr>
              <a:t>.; https</a:t>
            </a:r>
            <a:r>
              <a:rPr lang="en-US" dirty="0">
                <a:solidFill>
                  <a:schemeClr val="tx1"/>
                </a:solidFill>
              </a:rPr>
              <a:t>://doi.org/10.1021/acs.analchem.7b01069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solidFill>
                  <a:schemeClr val="tx1"/>
                </a:solidFill>
              </a:rPr>
              <a:t>Kanwal</a:t>
            </a:r>
            <a:r>
              <a:rPr lang="en-US" dirty="0">
                <a:solidFill>
                  <a:schemeClr val="tx1"/>
                </a:solidFill>
              </a:rPr>
              <a:t>, S., Khan, F. Z., </a:t>
            </a:r>
            <a:r>
              <a:rPr lang="en-US" dirty="0" err="1">
                <a:solidFill>
                  <a:schemeClr val="tx1"/>
                </a:solidFill>
              </a:rPr>
              <a:t>Lonie</a:t>
            </a:r>
            <a:r>
              <a:rPr lang="en-US" dirty="0">
                <a:solidFill>
                  <a:schemeClr val="tx1"/>
                </a:solidFill>
              </a:rPr>
              <a:t>, A., &amp; Sinnott, R. O. (2017). Investigating reproducibility and tracking provenance – A genomic workflow case study. </a:t>
            </a:r>
            <a:r>
              <a:rPr lang="en-US" i="1" dirty="0">
                <a:solidFill>
                  <a:schemeClr val="tx1"/>
                </a:solidFill>
              </a:rPr>
              <a:t>BMC Bioinformatics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i="1" dirty="0">
                <a:solidFill>
                  <a:schemeClr val="tx1"/>
                </a:solidFill>
              </a:rPr>
              <a:t>18</a:t>
            </a:r>
            <a:r>
              <a:rPr lang="en-US" dirty="0">
                <a:solidFill>
                  <a:schemeClr val="tx1"/>
                </a:solidFill>
              </a:rPr>
              <a:t>(1), 337. https://</a:t>
            </a:r>
            <a:r>
              <a:rPr lang="en-US" dirty="0" err="1">
                <a:solidFill>
                  <a:schemeClr val="tx1"/>
                </a:solidFill>
              </a:rPr>
              <a:t>doi.org</a:t>
            </a:r>
            <a:r>
              <a:rPr lang="en-US" dirty="0">
                <a:solidFill>
                  <a:schemeClr val="tx1"/>
                </a:solidFill>
              </a:rPr>
              <a:t>/10.1186/s12859-017-1747-0</a:t>
            </a:r>
          </a:p>
          <a:p>
            <a:endParaRPr lang="en-US" dirty="0">
              <a:solidFill>
                <a:schemeClr val="tx1"/>
              </a:solidFill>
              <a:cs typeface="Arial Black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65ACE71-986D-1247-B6EB-56CB3BFD60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9299" y="12641694"/>
            <a:ext cx="14007028" cy="19344746"/>
          </a:xfrm>
          <a:prstGeom prst="rect">
            <a:avLst/>
          </a:prstGeom>
        </p:spPr>
      </p:pic>
      <p:sp>
        <p:nvSpPr>
          <p:cNvPr id="181" name="TextBox 180">
            <a:extLst>
              <a:ext uri="{FF2B5EF4-FFF2-40B4-BE49-F238E27FC236}">
                <a16:creationId xmlns:a16="http://schemas.microsoft.com/office/drawing/2014/main" id="{EBBE7DA0-9408-594D-B2F4-BC0D34791A7D}"/>
              </a:ext>
            </a:extLst>
          </p:cNvPr>
          <p:cNvSpPr txBox="1"/>
          <p:nvPr/>
        </p:nvSpPr>
        <p:spPr>
          <a:xfrm>
            <a:off x="42479119" y="17666993"/>
            <a:ext cx="8305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Figure 2. Metabolomics data processing workflow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36D72DB-A9E9-134E-A0CD-FD6E9C4ACC55}"/>
              </a:ext>
            </a:extLst>
          </p:cNvPr>
          <p:cNvSpPr/>
          <p:nvPr/>
        </p:nvSpPr>
        <p:spPr>
          <a:xfrm>
            <a:off x="342853" y="30527266"/>
            <a:ext cx="9901238" cy="384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457200" rIns="457200" bIns="457200" rtlCol="0" anchor="t"/>
          <a:lstStyle/>
          <a:p>
            <a:pPr algn="just"/>
            <a:r>
              <a:rPr lang="en-US" sz="4800" b="1" dirty="0" smtClean="0">
                <a:solidFill>
                  <a:srgbClr val="FF0000"/>
                </a:solidFill>
              </a:rPr>
              <a:t>Objective</a:t>
            </a:r>
            <a:endParaRPr lang="en-US" sz="3000" b="1" dirty="0">
              <a:solidFill>
                <a:srgbClr val="FF0000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/>
                </a:solidFill>
              </a:rPr>
              <a:t>We proposed a </a:t>
            </a:r>
            <a:r>
              <a:rPr lang="en-US" sz="3000" dirty="0" err="1">
                <a:solidFill>
                  <a:schemeClr val="tx1"/>
                </a:solidFill>
              </a:rPr>
              <a:t>Nextflow</a:t>
            </a:r>
            <a:r>
              <a:rPr lang="en-US" sz="3000" dirty="0">
                <a:solidFill>
                  <a:schemeClr val="tx1"/>
                </a:solidFill>
              </a:rPr>
              <a:t>-based framework for reproducible untargeted metabolomics data processing, in which LC-MS is the data acquisition method, </a:t>
            </a:r>
            <a:r>
              <a:rPr lang="en-US" sz="3000" dirty="0" err="1">
                <a:solidFill>
                  <a:schemeClr val="tx1"/>
                </a:solidFill>
              </a:rPr>
              <a:t>mzXML</a:t>
            </a:r>
            <a:r>
              <a:rPr lang="en-US" sz="3000" dirty="0">
                <a:solidFill>
                  <a:schemeClr val="tx1"/>
                </a:solidFill>
              </a:rPr>
              <a:t> is the data format, the combination of XCMS and </a:t>
            </a:r>
            <a:r>
              <a:rPr lang="en-US" sz="3000" dirty="0" err="1">
                <a:solidFill>
                  <a:schemeClr val="tx1"/>
                </a:solidFill>
              </a:rPr>
              <a:t>MzMine</a:t>
            </a:r>
            <a:r>
              <a:rPr lang="en-US" sz="3000" dirty="0">
                <a:solidFill>
                  <a:schemeClr val="tx1"/>
                </a:solidFill>
              </a:rPr>
              <a:t> is the data processing tool.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sz="4800" b="1" dirty="0">
              <a:solidFill>
                <a:srgbClr val="C00000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36D72DB-A9E9-134E-A0CD-FD6E9C4ACC55}"/>
              </a:ext>
            </a:extLst>
          </p:cNvPr>
          <p:cNvSpPr/>
          <p:nvPr/>
        </p:nvSpPr>
        <p:spPr>
          <a:xfrm>
            <a:off x="614362" y="6389247"/>
            <a:ext cx="9901238" cy="133896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457200" rIns="457200" bIns="457200" rtlCol="0" anchor="t"/>
          <a:lstStyle/>
          <a:p>
            <a:r>
              <a:rPr lang="en-US" sz="4800" b="1" dirty="0" smtClean="0">
                <a:solidFill>
                  <a:srgbClr val="C00000"/>
                </a:solidFill>
              </a:rPr>
              <a:t>Abstract</a:t>
            </a:r>
          </a:p>
          <a:p>
            <a:pPr algn="just"/>
            <a:endParaRPr lang="en-US" sz="3000" b="1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sz="4800" b="1" dirty="0">
              <a:solidFill>
                <a:srgbClr val="C00000"/>
              </a:solidFill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6B5A443F-5AED-2D4F-9D36-41CAFEB85B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38095" y="6560485"/>
            <a:ext cx="12882103" cy="7579706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C6F74AED-193C-2E49-AFA0-BD26DF706995}"/>
              </a:ext>
            </a:extLst>
          </p:cNvPr>
          <p:cNvSpPr txBox="1"/>
          <p:nvPr/>
        </p:nvSpPr>
        <p:spPr>
          <a:xfrm>
            <a:off x="14430215" y="12641694"/>
            <a:ext cx="8305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Figure 1. Requirements for good reproducibility</a:t>
            </a:r>
          </a:p>
        </p:txBody>
      </p:sp>
    </p:spTree>
    <p:extLst>
      <p:ext uri="{BB962C8B-B14F-4D97-AF65-F5344CB8AC3E}">
        <p14:creationId xmlns:p14="http://schemas.microsoft.com/office/powerpoint/2010/main" val="101713253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HOP Template">
      <a:dk1>
        <a:srgbClr val="333333"/>
      </a:dk1>
      <a:lt1>
        <a:srgbClr val="FFFFFF"/>
      </a:lt1>
      <a:dk2>
        <a:srgbClr val="F36F21"/>
      </a:dk2>
      <a:lt2>
        <a:srgbClr val="162C55"/>
      </a:lt2>
      <a:accent1>
        <a:srgbClr val="F36F21"/>
      </a:accent1>
      <a:accent2>
        <a:srgbClr val="162C55"/>
      </a:accent2>
      <a:accent3>
        <a:srgbClr val="808080"/>
      </a:accent3>
      <a:accent4>
        <a:srgbClr val="008040"/>
      </a:accent4>
      <a:accent5>
        <a:srgbClr val="005999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3196</TotalTime>
  <Words>500</Words>
  <Application>Microsoft Office PowerPoint</Application>
  <PresentationFormat>Custom</PresentationFormat>
  <Paragraphs>45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ＭＳ Ｐゴシック</vt:lpstr>
      <vt:lpstr>Arial</vt:lpstr>
      <vt:lpstr>Arial Black</vt:lpstr>
      <vt:lpstr>Calibri</vt:lpstr>
      <vt:lpstr>Museo Slab 900</vt:lpstr>
      <vt:lpstr>Times New Roman</vt:lpstr>
      <vt:lpstr>Default Design</vt:lpstr>
      <vt:lpstr>PowerPoint Presentation</vt:lpstr>
    </vt:vector>
  </TitlesOfParts>
  <Company>IT Center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Training</dc:creator>
  <cp:lastModifiedBy>Lemas,Dominick</cp:lastModifiedBy>
  <cp:revision>361</cp:revision>
  <cp:lastPrinted>2019-11-12T20:12:55Z</cp:lastPrinted>
  <dcterms:created xsi:type="dcterms:W3CDTF">2002-01-04T15:07:16Z</dcterms:created>
  <dcterms:modified xsi:type="dcterms:W3CDTF">2019-11-12T20:29:19Z</dcterms:modified>
</cp:coreProperties>
</file>