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3891200" cy="32918400"/>
  <p:notesSz cx="9180513" cy="6894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errence-kominsky" initials="t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9CD75"/>
    <a:srgbClr val="162C55"/>
    <a:srgbClr val="005596"/>
    <a:srgbClr val="000099"/>
    <a:srgbClr val="6D9AC3"/>
    <a:srgbClr val="F36F21"/>
    <a:srgbClr val="FF6600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/>
    <p:restoredTop sz="99389" autoAdjust="0"/>
  </p:normalViewPr>
  <p:slideViewPr>
    <p:cSldViewPr>
      <p:cViewPr>
        <p:scale>
          <a:sx n="47" d="100"/>
          <a:sy n="47" d="100"/>
        </p:scale>
        <p:origin x="720" y="-510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00166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824A6E73-D5B5-284E-A368-1D68D70AD08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00166" y="6548591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2FB357F-54EF-D94C-9EDC-3388E37F0F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6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00698" y="0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5DB8BBCB-7EDB-B44A-8066-E6CDD2228238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8613" y="517525"/>
            <a:ext cx="3443287" cy="2584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8052" y="3274894"/>
            <a:ext cx="7344410" cy="3102531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00698" y="6548192"/>
            <a:ext cx="3978222" cy="344726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2E37C2FE-0F63-D349-9A4F-E5398EFF3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C2FE-0F63-D349-9A4F-E5398EFF3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6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0" y="10225710"/>
            <a:ext cx="37308064" cy="70567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4094"/>
            <a:ext cx="30724929" cy="841181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1D010-FAA8-5343-9AE1-71DD799C0BB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4D016-BFDE-8E46-8C05-6EB967ED98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298" y="2925419"/>
            <a:ext cx="9326336" cy="2633538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568" y="2925419"/>
            <a:ext cx="27851100" cy="263353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553AB-808B-C34B-8079-BEF48D7009F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0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CAF886-CB66-9047-B761-DB1F14EA534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2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784"/>
            <a:ext cx="37308064" cy="6536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884"/>
            <a:ext cx="37308064" cy="7200899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1F593-A7BC-A944-9D93-8C38B9FEC22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570" y="9510092"/>
            <a:ext cx="18588717" cy="19750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4" y="9510092"/>
            <a:ext cx="18588718" cy="19750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8778B-1745-C44B-A256-AEE845A1511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5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4" y="1318591"/>
            <a:ext cx="3950153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8210"/>
            <a:ext cx="19392900" cy="3071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9400"/>
            <a:ext cx="19392900" cy="18965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7368210"/>
            <a:ext cx="19399704" cy="30711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0439400"/>
            <a:ext cx="19399704" cy="189655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FEEEE-C04E-A54B-87FE-5A856588EE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9F3B95-9F66-D843-8FED-CB8C7A8015B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16A87-B19E-284A-B9F6-D8DDD9BEAD8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0309"/>
            <a:ext cx="14439900" cy="55775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0310"/>
            <a:ext cx="24536400" cy="28094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6887818"/>
            <a:ext cx="14439900" cy="22517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A9B0E-9600-4E45-880E-636578A6F0E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218"/>
            <a:ext cx="26335264" cy="27216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984"/>
            <a:ext cx="26335264" cy="19750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884"/>
            <a:ext cx="26335264" cy="38630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FAF9B-02D4-0147-AB44-A9B8A4F4DC5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1570" y="2925417"/>
            <a:ext cx="37308064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570" y="9510092"/>
            <a:ext cx="37308064" cy="1975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568" y="29992984"/>
            <a:ext cx="9144000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defTabSz="4729163">
              <a:defRPr sz="7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34" y="29992984"/>
            <a:ext cx="13898336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ctr" defTabSz="4729163">
              <a:defRPr sz="7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33" y="29992984"/>
            <a:ext cx="9144000" cy="2193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72873" tIns="236436" rIns="472873" bIns="236436" numCol="1" anchor="t" anchorCtr="0" compatLnSpc="1">
            <a:prstTxWarp prst="textNoShape">
              <a:avLst/>
            </a:prstTxWarp>
          </a:bodyPr>
          <a:lstStyle>
            <a:lvl1pPr algn="r" defTabSz="4729163">
              <a:defRPr sz="7200"/>
            </a:lvl1pPr>
          </a:lstStyle>
          <a:p>
            <a:fld id="{F1CDB92E-EDD7-DA4A-B090-1A20E436967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2pPr>
      <a:lvl3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3pPr>
      <a:lvl4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4pPr>
      <a:lvl5pPr algn="ctr" defTabSz="4729163" rtl="0" eaLnBrk="0" fontAlgn="base" hangingPunct="0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  <a:ea typeface="ＭＳ Ｐゴシック" charset="0"/>
        </a:defRPr>
      </a:lvl5pPr>
      <a:lvl6pPr marL="4572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6pPr>
      <a:lvl7pPr marL="9144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7pPr>
      <a:lvl8pPr marL="13716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8pPr>
      <a:lvl9pPr marL="1828800" algn="ctr" defTabSz="4729163" rtl="0" fontAlgn="base">
        <a:spcBef>
          <a:spcPct val="0"/>
        </a:spcBef>
        <a:spcAft>
          <a:spcPct val="0"/>
        </a:spcAft>
        <a:defRPr sz="22800">
          <a:solidFill>
            <a:schemeClr val="tx2"/>
          </a:solidFill>
          <a:latin typeface="Times New Roman" pitchFamily="18" charset="0"/>
        </a:defRPr>
      </a:lvl9pPr>
    </p:titleStyle>
    <p:bodyStyle>
      <a:lvl1pPr marL="1773238" indent="-1773238" algn="l" defTabSz="47291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841750" indent="-1477963" algn="l" defTabSz="4729163" rtl="0" eaLnBrk="0" fontAlgn="base" hangingPunct="0">
        <a:spcBef>
          <a:spcPct val="20000"/>
        </a:spcBef>
        <a:spcAft>
          <a:spcPct val="0"/>
        </a:spcAft>
        <a:buChar char="–"/>
        <a:defRPr sz="14500">
          <a:solidFill>
            <a:schemeClr val="tx1"/>
          </a:solidFill>
          <a:latin typeface="+mn-lt"/>
          <a:ea typeface="ＭＳ Ｐゴシック" charset="0"/>
        </a:defRPr>
      </a:lvl2pPr>
      <a:lvl3pPr marL="5910263" indent="-1181100" algn="l" defTabSz="47291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ＭＳ Ｐゴシック" charset="0"/>
        </a:defRPr>
      </a:lvl3pPr>
      <a:lvl4pPr marL="8275638" indent="-1182688" algn="l" defTabSz="47291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  <a:ea typeface="ＭＳ Ｐゴシック" charset="0"/>
        </a:defRPr>
      </a:lvl4pPr>
      <a:lvl5pPr marL="10639425" indent="-1182688" algn="l" defTabSz="47291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  <a:ea typeface="ＭＳ Ｐゴシック" charset="0"/>
        </a:defRPr>
      </a:lvl5pPr>
      <a:lvl6pPr marL="110966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5538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20110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68225" indent="-1182688" algn="l" defTabSz="47291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885138" y="23510797"/>
            <a:ext cx="14507262" cy="11771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946600" y="14708309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0" y="6781800"/>
            <a:ext cx="14630400" cy="10700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352800" y="152400"/>
            <a:ext cx="3733800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470258" tIns="235129" rIns="470258" bIns="235129"/>
          <a:lstStyle/>
          <a:p>
            <a:pPr algn="ctr"/>
            <a:endParaRPr lang="en-US" sz="4400" baseline="300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30789372"/>
            <a:ext cx="43891200" cy="2133600"/>
          </a:xfrm>
          <a:prstGeom prst="rect">
            <a:avLst/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967" tIns="39983" rIns="79967" bIns="39983" anchor="ctr"/>
          <a:lstStyle/>
          <a:p>
            <a:pPr algn="ctr"/>
            <a:endParaRPr lang="en-US" sz="3600" dirty="0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0" y="263823"/>
            <a:ext cx="43891200" cy="6096000"/>
          </a:xfrm>
          <a:prstGeom prst="roundRect">
            <a:avLst>
              <a:gd name="adj" fmla="val 0"/>
            </a:avLst>
          </a:prstGeom>
          <a:solidFill>
            <a:srgbClr val="162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6019800" y="1000462"/>
            <a:ext cx="3185160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0"/>
              </a:lnSpc>
            </a:pPr>
            <a:r>
              <a:rPr lang="en-US" sz="7200" b="1" dirty="0">
                <a:solidFill>
                  <a:schemeClr val="bg1"/>
                </a:solidFill>
                <a:latin typeface="Arial Black"/>
                <a:ea typeface="Museo Slab 900" charset="0"/>
                <a:cs typeface="Arial Black"/>
              </a:rPr>
              <a:t>A Reproducible Pipeline for Scalable Untargeted Metabolomics Data Analysis</a:t>
            </a:r>
            <a:endParaRPr lang="en-US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3449135" y="4033897"/>
            <a:ext cx="36992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Xinsong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Du, M.S.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Manfio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William R. Hogan, M.D.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Timothy J. Garrett, Ph.D.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Dominick J.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  <a:r>
              <a:rPr lang="en-US" sz="32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Health Outcomes &amp; Biomedical Informatics, College of Medicine, University of Florida</a:t>
            </a:r>
            <a:r>
              <a:rPr lang="en-US" sz="32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Population Health Sciences, School of Public Health, Georgia State University</a:t>
            </a:r>
            <a:r>
              <a:rPr lang="en-US" sz="32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Pathology, Immunology and Laboratory Medicine, College of Medicine, University of Florida</a:t>
            </a:r>
            <a:r>
              <a:rPr lang="en-US" sz="3200" i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32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553200" y="31003890"/>
            <a:ext cx="0" cy="1704564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95400" y="6664404"/>
            <a:ext cx="1089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80000" y="14670388"/>
            <a:ext cx="1226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296864" y="23393400"/>
            <a:ext cx="101184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13197" y="31563785"/>
            <a:ext cx="351350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was supported by the NIAAA, with co-funding from the NIDA, of the National Institutes of Health under Award Number 5R01AA02069. We also acknowledge generous support from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0480001" y="16232309"/>
            <a:ext cx="1127759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Arial Black"/>
              </a:rPr>
              <a:t>We built a container-based platform to eliminate variations of operating systems thus increase reproducibility.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Arial Black"/>
              </a:rPr>
              <a:t>We used </a:t>
            </a:r>
            <a:r>
              <a:rPr lang="en-US" sz="2800" dirty="0" err="1">
                <a:cs typeface="Arial Black"/>
              </a:rPr>
              <a:t>Nextflow</a:t>
            </a:r>
            <a:r>
              <a:rPr lang="en-US" sz="2800" dirty="0">
                <a:cs typeface="Arial Black"/>
              </a:rPr>
              <a:t> streamline separate steps metabolomics data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Arial Black"/>
              </a:rPr>
              <a:t>We used </a:t>
            </a:r>
            <a:r>
              <a:rPr lang="en-US" sz="2800" dirty="0" err="1">
                <a:cs typeface="Arial Black"/>
              </a:rPr>
              <a:t>HiPerGator</a:t>
            </a:r>
            <a:r>
              <a:rPr lang="en-US" sz="2800" dirty="0">
                <a:cs typeface="Arial Black"/>
              </a:rPr>
              <a:t> to increase the scalability of our software, along with </a:t>
            </a:r>
            <a:r>
              <a:rPr lang="en-US" sz="2800" dirty="0" err="1">
                <a:cs typeface="Arial Black"/>
              </a:rPr>
              <a:t>Nextflow</a:t>
            </a:r>
            <a:r>
              <a:rPr lang="en-US" sz="2800" dirty="0">
                <a:cs typeface="Arial Black"/>
              </a:rPr>
              <a:t> report to guide setting the parameters for allocating </a:t>
            </a:r>
            <a:r>
              <a:rPr lang="en-US" sz="2800" dirty="0" err="1">
                <a:cs typeface="Arial Black"/>
              </a:rPr>
              <a:t>HiPerGator</a:t>
            </a:r>
            <a:r>
              <a:rPr lang="en-US" sz="2800" dirty="0">
                <a:cs typeface="Arial Black"/>
              </a:rPr>
              <a:t>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Arial Black"/>
              </a:rPr>
              <a:t>We combined two widely used metabolomics data processing software (</a:t>
            </a:r>
            <a:r>
              <a:rPr lang="en-US" sz="2800" dirty="0" err="1">
                <a:cs typeface="Arial Black"/>
              </a:rPr>
              <a:t>MzMine</a:t>
            </a:r>
            <a:r>
              <a:rPr lang="en-US" sz="2800" dirty="0">
                <a:cs typeface="Arial Black"/>
              </a:rPr>
              <a:t> and XCMS) to increase the precision of metabolites identification.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Arial Black"/>
              </a:rPr>
              <a:t>We employed </a:t>
            </a:r>
            <a:r>
              <a:rPr lang="en-US" sz="2800" dirty="0" err="1">
                <a:cs typeface="Arial Black"/>
              </a:rPr>
              <a:t>MultiQC</a:t>
            </a:r>
            <a:r>
              <a:rPr lang="en-US" sz="2800" dirty="0">
                <a:cs typeface="Arial Black"/>
              </a:rPr>
              <a:t> to generate an interactive report easing the results analysis process.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600" y="-2438400"/>
            <a:ext cx="6238111" cy="5404446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39471600" y="3692823"/>
            <a:ext cx="6238111" cy="267302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1200" y="-2438400"/>
            <a:ext cx="6238111" cy="5404446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3"/>
          <a:srcRect b="50540"/>
          <a:stretch/>
        </p:blipFill>
        <p:spPr>
          <a:xfrm>
            <a:off x="-1981200" y="3692823"/>
            <a:ext cx="6238111" cy="2673023"/>
          </a:xfrm>
          <a:prstGeom prst="rect">
            <a:avLst/>
          </a:prstGeom>
        </p:spPr>
      </p:pic>
      <p:pic>
        <p:nvPicPr>
          <p:cNvPr id="5" name="Picture 4" descr="HealthOutcomes[white]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97716"/>
            <a:ext cx="5489504" cy="111691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804CDFF-85BE-6447-A429-EC5F92C543EB}"/>
              </a:ext>
            </a:extLst>
          </p:cNvPr>
          <p:cNvSpPr/>
          <p:nvPr/>
        </p:nvSpPr>
        <p:spPr>
          <a:xfrm>
            <a:off x="16002000" y="6781800"/>
            <a:ext cx="13807440" cy="107007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972F8B-2F9B-154F-9E58-7E4718C7AD1D}"/>
              </a:ext>
            </a:extLst>
          </p:cNvPr>
          <p:cNvSpPr txBox="1"/>
          <p:nvPr/>
        </p:nvSpPr>
        <p:spPr>
          <a:xfrm>
            <a:off x="16535400" y="6664404"/>
            <a:ext cx="1089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7CA4638-6F4E-CA43-AEAD-0D6329E56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2922" y="7353385"/>
            <a:ext cx="8355515" cy="66206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38BF66-C32E-1D46-9F11-4D0334A5962F}"/>
              </a:ext>
            </a:extLst>
          </p:cNvPr>
          <p:cNvCxnSpPr/>
          <p:nvPr/>
        </p:nvCxnSpPr>
        <p:spPr>
          <a:xfrm>
            <a:off x="4256911" y="3657600"/>
            <a:ext cx="352146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3A82F9F-F201-4B4E-820B-A33995147426}"/>
              </a:ext>
            </a:extLst>
          </p:cNvPr>
          <p:cNvSpPr/>
          <p:nvPr/>
        </p:nvSpPr>
        <p:spPr>
          <a:xfrm>
            <a:off x="7639338" y="28120875"/>
            <a:ext cx="4294800" cy="19207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19FA31-6B52-E946-B7E7-E1A0CEBA2FF1}"/>
              </a:ext>
            </a:extLst>
          </p:cNvPr>
          <p:cNvSpPr/>
          <p:nvPr/>
        </p:nvSpPr>
        <p:spPr>
          <a:xfrm>
            <a:off x="2256738" y="28036095"/>
            <a:ext cx="2819400" cy="20838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4" descr="https://documents.lucidchart.com/documents/6368cd09-01fe-4ea0-83a3-f9698b687ee4/pages/0_0?a=1699&amp;x=263&amp;y=987&amp;w=374&amp;h=168&amp;store=1&amp;accept=image%2F*&amp;auth=LCA%204e66ce034725678f65c3661701c1254de0c1fa0f-ts%3D1571535957">
            <a:extLst>
              <a:ext uri="{FF2B5EF4-FFF2-40B4-BE49-F238E27FC236}">
                <a16:creationId xmlns:a16="http://schemas.microsoft.com/office/drawing/2014/main" id="{B69DAEAA-0FEB-5D43-8FD5-AF575C01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53" y="28976901"/>
            <a:ext cx="2268085" cy="101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docker logo">
            <a:extLst>
              <a:ext uri="{FF2B5EF4-FFF2-40B4-BE49-F238E27FC236}">
                <a16:creationId xmlns:a16="http://schemas.microsoft.com/office/drawing/2014/main" id="{B52D1156-6A72-9643-B874-CFC27E93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32" y="28176801"/>
            <a:ext cx="913806" cy="78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https://documents.lucidchart.com/documents/6368cd09-01fe-4ea0-83a3-f9698b687ee4/pages/0_0?a=1699&amp;x=1030&amp;y=970&amp;w=228&amp;h=228&amp;store=1&amp;accept=image%2F*&amp;auth=LCA%20cdeee157b25ee3ce4fa4fca389a8398edca29a4f-ts%3D1571535957">
            <a:extLst>
              <a:ext uri="{FF2B5EF4-FFF2-40B4-BE49-F238E27FC236}">
                <a16:creationId xmlns:a16="http://schemas.microsoft.com/office/drawing/2014/main" id="{04E988FE-3DD3-A144-B9A2-2182C448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68" y="28120875"/>
            <a:ext cx="984627" cy="98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713977F-7673-EC40-8658-B3A4E5EE6472}"/>
              </a:ext>
            </a:extLst>
          </p:cNvPr>
          <p:cNvSpPr txBox="1"/>
          <p:nvPr/>
        </p:nvSpPr>
        <p:spPr>
          <a:xfrm>
            <a:off x="2271978" y="30159165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pic>
        <p:nvPicPr>
          <p:cNvPr id="70" name="Picture 18" descr="Image result for MzMine logo">
            <a:extLst>
              <a:ext uri="{FF2B5EF4-FFF2-40B4-BE49-F238E27FC236}">
                <a16:creationId xmlns:a16="http://schemas.microsoft.com/office/drawing/2014/main" id="{7AF41B30-B656-FA40-BE5F-C2A1453F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80" y="28464072"/>
            <a:ext cx="1805637" cy="41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Image result for XCMS logo">
            <a:extLst>
              <a:ext uri="{FF2B5EF4-FFF2-40B4-BE49-F238E27FC236}">
                <a16:creationId xmlns:a16="http://schemas.microsoft.com/office/drawing/2014/main" id="{B94D8E65-77E2-3243-A656-858D5860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678" y="28257632"/>
            <a:ext cx="1441600" cy="14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2" descr="Image result for Bioconductor logo">
            <a:extLst>
              <a:ext uri="{FF2B5EF4-FFF2-40B4-BE49-F238E27FC236}">
                <a16:creationId xmlns:a16="http://schemas.microsoft.com/office/drawing/2014/main" id="{852435B5-8984-284F-8B3A-8FBA6900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580" y="29035358"/>
            <a:ext cx="1710174" cy="91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Image result for nextflow logo">
            <a:extLst>
              <a:ext uri="{FF2B5EF4-FFF2-40B4-BE49-F238E27FC236}">
                <a16:creationId xmlns:a16="http://schemas.microsoft.com/office/drawing/2014/main" id="{4C473A80-A270-E840-9946-67FBF55C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096" y="29257508"/>
            <a:ext cx="2036971" cy="40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EE45635-80BD-F045-B57D-2BF1C4F470E0}"/>
              </a:ext>
            </a:extLst>
          </p:cNvPr>
          <p:cNvSpPr txBox="1"/>
          <p:nvPr/>
        </p:nvSpPr>
        <p:spPr>
          <a:xfrm>
            <a:off x="9322921" y="30084259"/>
            <a:ext cx="92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C7E513-65F0-2245-8C2A-9EA94E998375}"/>
              </a:ext>
            </a:extLst>
          </p:cNvPr>
          <p:cNvSpPr txBox="1"/>
          <p:nvPr/>
        </p:nvSpPr>
        <p:spPr>
          <a:xfrm>
            <a:off x="8446184" y="25785502"/>
            <a:ext cx="927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966B1-1E99-EE4D-AA80-A128EF6C759F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666438" y="26180027"/>
            <a:ext cx="1805529" cy="1856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F9AA7A1-3A53-AE4C-988D-31D80B3D762F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>
            <a:off x="5076138" y="29077998"/>
            <a:ext cx="2563200" cy="3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C8D119-DEEB-0546-90EF-F02B2E40624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8276828" y="26180027"/>
            <a:ext cx="1509910" cy="19408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1393D6-7BD4-5243-A181-0B08EF36F659}"/>
              </a:ext>
            </a:extLst>
          </p:cNvPr>
          <p:cNvSpPr/>
          <p:nvPr/>
        </p:nvSpPr>
        <p:spPr>
          <a:xfrm>
            <a:off x="1174533" y="8396067"/>
            <a:ext cx="11398467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Metabolomics is the scientific study of chemical processes involving metabolites, the small molecule substrates, intermediates and products of metabolism.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Metabolomics data processing procedure: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Reproducibility: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Reproducibility</a:t>
            </a:r>
            <a:r>
              <a:rPr lang="en-US" dirty="0"/>
              <a:t> is the closeness of the agreement between the results of measurements of the same measured carried out with same methodology described in the corresponding scientific evidence (e.g. a publication in a peer-reviewed journal)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Reproducibility of scientific research has been steadily rising with reports estimating that only 30% of peer-reviewed results can be replicated.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Requirements for reproducibility: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D302DAD-FC43-6A41-91F6-B6656CCAFFC1}"/>
              </a:ext>
            </a:extLst>
          </p:cNvPr>
          <p:cNvSpPr/>
          <p:nvPr/>
        </p:nvSpPr>
        <p:spPr>
          <a:xfrm>
            <a:off x="6553200" y="14343327"/>
            <a:ext cx="53340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160E5F-2A36-7C47-AAEC-DB4256F741E1}"/>
              </a:ext>
            </a:extLst>
          </p:cNvPr>
          <p:cNvSpPr/>
          <p:nvPr/>
        </p:nvSpPr>
        <p:spPr>
          <a:xfrm>
            <a:off x="8229600" y="10152327"/>
            <a:ext cx="45720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ABFF98-01CE-0E4A-8360-CD0F87242B11}"/>
              </a:ext>
            </a:extLst>
          </p:cNvPr>
          <p:cNvSpPr/>
          <p:nvPr/>
        </p:nvSpPr>
        <p:spPr>
          <a:xfrm>
            <a:off x="4951851" y="10330169"/>
            <a:ext cx="2971800" cy="3327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5A1AB76-84FA-F840-A232-83351ECAFF0F}"/>
              </a:ext>
            </a:extLst>
          </p:cNvPr>
          <p:cNvSpPr/>
          <p:nvPr/>
        </p:nvSpPr>
        <p:spPr>
          <a:xfrm>
            <a:off x="1524000" y="10330169"/>
            <a:ext cx="2971800" cy="3327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0" name="Picture 2" descr="Image result for high-resolution mass spectrometers">
            <a:extLst>
              <a:ext uri="{FF2B5EF4-FFF2-40B4-BE49-F238E27FC236}">
                <a16:creationId xmlns:a16="http://schemas.microsoft.com/office/drawing/2014/main" id="{6A0EF8F7-2B85-2643-A156-BAB3126D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066669"/>
            <a:ext cx="2519221" cy="14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256AC37-D727-E147-BA3D-DB76ED563A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60" y="11242424"/>
            <a:ext cx="1181100" cy="508000"/>
          </a:xfrm>
          <a:prstGeom prst="rect">
            <a:avLst/>
          </a:prstGeom>
        </p:spPr>
      </p:pic>
      <p:sp>
        <p:nvSpPr>
          <p:cNvPr id="142" name="Down Arrow 141">
            <a:extLst>
              <a:ext uri="{FF2B5EF4-FFF2-40B4-BE49-F238E27FC236}">
                <a16:creationId xmlns:a16="http://schemas.microsoft.com/office/drawing/2014/main" id="{E9AF9E7C-1D01-A14F-921C-5DA4D3A45504}"/>
              </a:ext>
            </a:extLst>
          </p:cNvPr>
          <p:cNvSpPr/>
          <p:nvPr/>
        </p:nvSpPr>
        <p:spPr>
          <a:xfrm>
            <a:off x="2562494" y="11792096"/>
            <a:ext cx="899432" cy="262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4E8CBBF-2671-8346-A5F5-1246F374F6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138" y="12341654"/>
            <a:ext cx="2107444" cy="1239673"/>
          </a:xfrm>
          <a:prstGeom prst="rect">
            <a:avLst/>
          </a:prstGeom>
        </p:spPr>
      </p:pic>
      <p:pic>
        <p:nvPicPr>
          <p:cNvPr id="144" name="Picture 2" descr="Image result for mzmine 3d visualization">
            <a:extLst>
              <a:ext uri="{FF2B5EF4-FFF2-40B4-BE49-F238E27FC236}">
                <a16:creationId xmlns:a16="http://schemas.microsoft.com/office/drawing/2014/main" id="{252DC054-238A-6D49-8C14-9ABBF8C52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17" y="11045866"/>
            <a:ext cx="2074904" cy="139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931C86CF-ADB0-544F-BEFE-8E74707FFE6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02" y="10330169"/>
            <a:ext cx="2288341" cy="3473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8E0E94B-5F7E-1848-A823-BCEC1D773A5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11657424"/>
            <a:ext cx="1812144" cy="1812144"/>
          </a:xfrm>
          <a:prstGeom prst="rect">
            <a:avLst/>
          </a:prstGeom>
        </p:spPr>
      </p:pic>
      <p:pic>
        <p:nvPicPr>
          <p:cNvPr id="147" name="Picture 2" descr="Image result for metabolites">
            <a:extLst>
              <a:ext uri="{FF2B5EF4-FFF2-40B4-BE49-F238E27FC236}">
                <a16:creationId xmlns:a16="http://schemas.microsoft.com/office/drawing/2014/main" id="{254A74F5-3283-7A41-989B-865427B3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4495727"/>
            <a:ext cx="2662117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E480688B-FDD1-044A-8826-B609DD97FA96}"/>
              </a:ext>
            </a:extLst>
          </p:cNvPr>
          <p:cNvSpPr/>
          <p:nvPr/>
        </p:nvSpPr>
        <p:spPr>
          <a:xfrm>
            <a:off x="1524000" y="10330169"/>
            <a:ext cx="2971800" cy="6671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Acquisition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54401D9-A56D-7649-AC19-E9253F3DB935}"/>
              </a:ext>
            </a:extLst>
          </p:cNvPr>
          <p:cNvSpPr/>
          <p:nvPr/>
        </p:nvSpPr>
        <p:spPr>
          <a:xfrm>
            <a:off x="4953000" y="10345409"/>
            <a:ext cx="2971800" cy="65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558A354-DAE4-F640-91F3-F46F87321AC8}"/>
              </a:ext>
            </a:extLst>
          </p:cNvPr>
          <p:cNvSpPr/>
          <p:nvPr/>
        </p:nvSpPr>
        <p:spPr>
          <a:xfrm>
            <a:off x="9829800" y="10171011"/>
            <a:ext cx="2971800" cy="6518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Statistical Analysis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EE74C36-F2C2-F04A-B9DA-A3CD1B9295A9}"/>
              </a:ext>
            </a:extLst>
          </p:cNvPr>
          <p:cNvSpPr/>
          <p:nvPr/>
        </p:nvSpPr>
        <p:spPr>
          <a:xfrm>
            <a:off x="6553200" y="14367973"/>
            <a:ext cx="2209800" cy="19565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Metabolites Identification</a:t>
            </a:r>
          </a:p>
        </p:txBody>
      </p:sp>
      <p:sp>
        <p:nvSpPr>
          <p:cNvPr id="152" name="Right Arrow 151">
            <a:extLst>
              <a:ext uri="{FF2B5EF4-FFF2-40B4-BE49-F238E27FC236}">
                <a16:creationId xmlns:a16="http://schemas.microsoft.com/office/drawing/2014/main" id="{9D287F2C-D914-4F47-83B5-14E59A6D2437}"/>
              </a:ext>
            </a:extLst>
          </p:cNvPr>
          <p:cNvSpPr/>
          <p:nvPr/>
        </p:nvSpPr>
        <p:spPr>
          <a:xfrm>
            <a:off x="4496082" y="11672664"/>
            <a:ext cx="456051" cy="828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ight Arrow 152">
            <a:extLst>
              <a:ext uri="{FF2B5EF4-FFF2-40B4-BE49-F238E27FC236}">
                <a16:creationId xmlns:a16="http://schemas.microsoft.com/office/drawing/2014/main" id="{EA9F4C54-D274-D04B-9EE4-649BA3E788AD}"/>
              </a:ext>
            </a:extLst>
          </p:cNvPr>
          <p:cNvSpPr/>
          <p:nvPr/>
        </p:nvSpPr>
        <p:spPr>
          <a:xfrm>
            <a:off x="7848600" y="11703574"/>
            <a:ext cx="456051" cy="828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ight Arrow 153">
            <a:extLst>
              <a:ext uri="{FF2B5EF4-FFF2-40B4-BE49-F238E27FC236}">
                <a16:creationId xmlns:a16="http://schemas.microsoft.com/office/drawing/2014/main" id="{BB78A87C-4E50-D943-9ACC-5D31EE9F8C73}"/>
              </a:ext>
            </a:extLst>
          </p:cNvPr>
          <p:cNvSpPr/>
          <p:nvPr/>
        </p:nvSpPr>
        <p:spPr>
          <a:xfrm rot="5400000">
            <a:off x="7321095" y="13580788"/>
            <a:ext cx="456051" cy="8288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F29025-FA78-0146-BF01-9B6C2FF4A8CE}"/>
              </a:ext>
            </a:extLst>
          </p:cNvPr>
          <p:cNvSpPr txBox="1"/>
          <p:nvPr/>
        </p:nvSpPr>
        <p:spPr>
          <a:xfrm>
            <a:off x="1524000" y="14040363"/>
            <a:ext cx="43386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Data processing dilemmas: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multiple data formats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multiple steps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multiple programs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dirty="0"/>
              <a:t>computationally intensive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b="1" dirty="0"/>
              <a:t>Reproducibility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DF88A6A-B9CF-3A4B-82E5-586AA5E21188}"/>
              </a:ext>
            </a:extLst>
          </p:cNvPr>
          <p:cNvSpPr txBox="1"/>
          <p:nvPr/>
        </p:nvSpPr>
        <p:spPr>
          <a:xfrm>
            <a:off x="2314274" y="22009087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Operating System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BBAAFBB-553E-BE40-B02A-68C2D226D03C}"/>
              </a:ext>
            </a:extLst>
          </p:cNvPr>
          <p:cNvSpPr txBox="1"/>
          <p:nvPr/>
        </p:nvSpPr>
        <p:spPr>
          <a:xfrm>
            <a:off x="7316664" y="2104400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3C398CD-4A48-0E49-80F3-2B8DF4F549A4}"/>
              </a:ext>
            </a:extLst>
          </p:cNvPr>
          <p:cNvSpPr/>
          <p:nvPr/>
        </p:nvSpPr>
        <p:spPr>
          <a:xfrm>
            <a:off x="6220291" y="20894531"/>
            <a:ext cx="914400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E5641B-0566-3C40-9624-1F3D58BDD571}"/>
              </a:ext>
            </a:extLst>
          </p:cNvPr>
          <p:cNvSpPr/>
          <p:nvPr/>
        </p:nvSpPr>
        <p:spPr>
          <a:xfrm>
            <a:off x="8383464" y="22268984"/>
            <a:ext cx="914400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24B8CD25-7E46-1B41-9193-66342BFCE5FF}"/>
              </a:ext>
            </a:extLst>
          </p:cNvPr>
          <p:cNvSpPr/>
          <p:nvPr/>
        </p:nvSpPr>
        <p:spPr>
          <a:xfrm>
            <a:off x="3673174" y="22229101"/>
            <a:ext cx="914400" cy="91440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40DCBAD-325E-104D-A45E-03AFB3F33E06}"/>
              </a:ext>
            </a:extLst>
          </p:cNvPr>
          <p:cNvSpPr txBox="1"/>
          <p:nvPr/>
        </p:nvSpPr>
        <p:spPr>
          <a:xfrm>
            <a:off x="8915983" y="21969746"/>
            <a:ext cx="26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0783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Code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D03BB6C-6DFC-5843-B28C-E0609F9A9B0D}"/>
              </a:ext>
            </a:extLst>
          </p:cNvPr>
          <p:cNvCxnSpPr>
            <a:endCxn id="160" idx="7"/>
          </p:cNvCxnSpPr>
          <p:nvPr/>
        </p:nvCxnSpPr>
        <p:spPr>
          <a:xfrm flipH="1">
            <a:off x="4453663" y="21543301"/>
            <a:ext cx="1747215" cy="8197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C6FA33-BCA6-FA43-9D3E-7F3BFCBB4FCD}"/>
              </a:ext>
            </a:extLst>
          </p:cNvPr>
          <p:cNvCxnSpPr>
            <a:stCxn id="160" idx="6"/>
          </p:cNvCxnSpPr>
          <p:nvPr/>
        </p:nvCxnSpPr>
        <p:spPr>
          <a:xfrm>
            <a:off x="4587574" y="22686301"/>
            <a:ext cx="3795890" cy="30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A3908BB4-A824-ED42-8428-A12B9C8417F2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7134691" y="21543301"/>
            <a:ext cx="1382684" cy="859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43B7BF6A-58D9-B449-B7F6-88BAF6386B30}"/>
              </a:ext>
            </a:extLst>
          </p:cNvPr>
          <p:cNvSpPr txBox="1"/>
          <p:nvPr/>
        </p:nvSpPr>
        <p:spPr>
          <a:xfrm>
            <a:off x="30241481" y="7002787"/>
            <a:ext cx="1954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MultiQC</a:t>
            </a:r>
            <a:r>
              <a:rPr lang="en-US" b="1" dirty="0"/>
              <a:t> Report: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6C38B7E-39D5-844C-89EA-06228F1957A9}"/>
              </a:ext>
            </a:extLst>
          </p:cNvPr>
          <p:cNvSpPr txBox="1"/>
          <p:nvPr/>
        </p:nvSpPr>
        <p:spPr>
          <a:xfrm>
            <a:off x="30241481" y="8043208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Statistical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Report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7B97790-5332-BA44-9D4E-E7BAF7D77F75}"/>
              </a:ext>
            </a:extLst>
          </p:cNvPr>
          <p:cNvSpPr txBox="1"/>
          <p:nvPr/>
        </p:nvSpPr>
        <p:spPr>
          <a:xfrm>
            <a:off x="16535400" y="8719782"/>
            <a:ext cx="12649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Nextflow</a:t>
            </a:r>
            <a:r>
              <a:rPr lang="en-US" b="1" dirty="0"/>
              <a:t> Report: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 resource information that can guide resource allocation in supercomputers like </a:t>
            </a:r>
            <a:r>
              <a:rPr lang="en-US" dirty="0" err="1"/>
              <a:t>HiPerGator</a:t>
            </a:r>
            <a:r>
              <a:rPr lang="en-US" dirty="0"/>
              <a:t> 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AC954F4A-43D7-4B40-9356-A6AF666F2F65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080" y="11020003"/>
            <a:ext cx="11552484" cy="7774189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6800ADEF-E053-2B4E-86E8-0429E55A5F7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00" y="18604294"/>
            <a:ext cx="11585141" cy="8751506"/>
          </a:xfrm>
          <a:prstGeom prst="rect">
            <a:avLst/>
          </a:prstGeom>
        </p:spPr>
      </p:pic>
      <p:sp>
        <p:nvSpPr>
          <p:cNvPr id="170" name="Rectangle 169">
            <a:extLst>
              <a:ext uri="{FF2B5EF4-FFF2-40B4-BE49-F238E27FC236}">
                <a16:creationId xmlns:a16="http://schemas.microsoft.com/office/drawing/2014/main" id="{06B621A1-1F16-C44B-BF77-C165C57B0949}"/>
              </a:ext>
            </a:extLst>
          </p:cNvPr>
          <p:cNvSpPr/>
          <p:nvPr/>
        </p:nvSpPr>
        <p:spPr>
          <a:xfrm>
            <a:off x="29946600" y="23878104"/>
            <a:ext cx="12192000" cy="1066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70C5860-0588-B248-8579-7B0AB096F737}"/>
              </a:ext>
            </a:extLst>
          </p:cNvPr>
          <p:cNvSpPr txBox="1"/>
          <p:nvPr/>
        </p:nvSpPr>
        <p:spPr>
          <a:xfrm>
            <a:off x="30480000" y="23840183"/>
            <a:ext cx="1226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8E55A9-DC1B-2A4C-8A05-60C0353E4186}"/>
              </a:ext>
            </a:extLst>
          </p:cNvPr>
          <p:cNvSpPr/>
          <p:nvPr/>
        </p:nvSpPr>
        <p:spPr>
          <a:xfrm>
            <a:off x="30187812" y="25708137"/>
            <a:ext cx="11450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 Black"/>
                <a:cs typeface="Arial Black"/>
              </a:rPr>
              <a:t>Mentor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Dr. Dominick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/>
                <a:cs typeface="Arial Black"/>
              </a:rPr>
              <a:t>Co-authors</a:t>
            </a: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Luran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Manfio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Alexander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Kirpich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William R. Hogan, Timothy J. Garrett, Dominick J.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Lemas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2">
                  <a:lumMod val="90000"/>
                  <a:lumOff val="10000"/>
                </a:schemeClr>
              </a:buClr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/>
                <a:cs typeface="Arial Black"/>
              </a:rPr>
              <a:t>Funding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K01 DK115632 (NIDDK); SECIM P&amp;F; CTSI Pilot Award; Robin Hood Foundation; NIH Loan Repayment Program</a:t>
            </a: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 Black"/>
                <a:cs typeface="Arial Black"/>
              </a:rPr>
              <a:t>HiPerGator</a:t>
            </a:r>
            <a:r>
              <a:rPr lang="en-US" dirty="0">
                <a:latin typeface="Arial Black"/>
                <a:cs typeface="Arial Black"/>
              </a:rPr>
              <a:t> Team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D70FB80-A102-C541-B4CE-15E5FE1388D2}"/>
              </a:ext>
            </a:extLst>
          </p:cNvPr>
          <p:cNvSpPr/>
          <p:nvPr/>
        </p:nvSpPr>
        <p:spPr>
          <a:xfrm>
            <a:off x="4846910" y="24900394"/>
            <a:ext cx="3563151" cy="25592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 descr="Image result for high-resolution mass spectrometers">
            <a:extLst>
              <a:ext uri="{FF2B5EF4-FFF2-40B4-BE49-F238E27FC236}">
                <a16:creationId xmlns:a16="http://schemas.microsoft.com/office/drawing/2014/main" id="{44D4F140-7DDF-4948-A4A4-725B623D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38" y="25862180"/>
            <a:ext cx="2519221" cy="140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F737A32-3258-C945-849B-92A499279A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410" y="25038630"/>
            <a:ext cx="1181100" cy="508000"/>
          </a:xfrm>
          <a:prstGeom prst="rect">
            <a:avLst/>
          </a:prstGeom>
        </p:spPr>
      </p:pic>
      <p:sp>
        <p:nvSpPr>
          <p:cNvPr id="91" name="Down Arrow 90">
            <a:extLst>
              <a:ext uri="{FF2B5EF4-FFF2-40B4-BE49-F238E27FC236}">
                <a16:creationId xmlns:a16="http://schemas.microsoft.com/office/drawing/2014/main" id="{935A1BE3-E9B1-704A-A671-F70E635B4200}"/>
              </a:ext>
            </a:extLst>
          </p:cNvPr>
          <p:cNvSpPr/>
          <p:nvPr/>
        </p:nvSpPr>
        <p:spPr>
          <a:xfrm rot="19810067">
            <a:off x="5127902" y="25616921"/>
            <a:ext cx="899432" cy="262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 descr="Image result for msconvert logo">
            <a:extLst>
              <a:ext uri="{FF2B5EF4-FFF2-40B4-BE49-F238E27FC236}">
                <a16:creationId xmlns:a16="http://schemas.microsoft.com/office/drawing/2014/main" id="{19370E86-381D-D847-B14B-3AD0C750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96" y="25028180"/>
            <a:ext cx="1224438" cy="6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Down Arrow 92">
            <a:extLst>
              <a:ext uri="{FF2B5EF4-FFF2-40B4-BE49-F238E27FC236}">
                <a16:creationId xmlns:a16="http://schemas.microsoft.com/office/drawing/2014/main" id="{1E96C92D-C27B-1944-BB12-ABA2B75EF98E}"/>
              </a:ext>
            </a:extLst>
          </p:cNvPr>
          <p:cNvSpPr/>
          <p:nvPr/>
        </p:nvSpPr>
        <p:spPr>
          <a:xfrm rot="13469851">
            <a:off x="6170471" y="25686951"/>
            <a:ext cx="899432" cy="26283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325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HOP Template">
      <a:dk1>
        <a:srgbClr val="333333"/>
      </a:dk1>
      <a:lt1>
        <a:srgbClr val="FFFFFF"/>
      </a:lt1>
      <a:dk2>
        <a:srgbClr val="F36F21"/>
      </a:dk2>
      <a:lt2>
        <a:srgbClr val="162C55"/>
      </a:lt2>
      <a:accent1>
        <a:srgbClr val="F36F21"/>
      </a:accent1>
      <a:accent2>
        <a:srgbClr val="162C55"/>
      </a:accent2>
      <a:accent3>
        <a:srgbClr val="808080"/>
      </a:accent3>
      <a:accent4>
        <a:srgbClr val="008040"/>
      </a:accent4>
      <a:accent5>
        <a:srgbClr val="005999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433</Words>
  <Application>Microsoft Macintosh PowerPoint</Application>
  <PresentationFormat>Custom</PresentationFormat>
  <Paragraphs>86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Museo Slab 900</vt:lpstr>
      <vt:lpstr>Arial</vt:lpstr>
      <vt:lpstr>Arial Black</vt:lpstr>
      <vt:lpstr>Calibri</vt:lpstr>
      <vt:lpstr>Times New Roman</vt:lpstr>
      <vt:lpstr>Default Design</vt:lpstr>
      <vt:lpstr>PowerPoint Presentation</vt:lpstr>
    </vt:vector>
  </TitlesOfParts>
  <Company>IT Center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</dc:creator>
  <cp:lastModifiedBy>Du,Xinsong</cp:lastModifiedBy>
  <cp:revision>274</cp:revision>
  <cp:lastPrinted>2017-02-21T20:15:31Z</cp:lastPrinted>
  <dcterms:created xsi:type="dcterms:W3CDTF">2002-01-04T15:07:16Z</dcterms:created>
  <dcterms:modified xsi:type="dcterms:W3CDTF">2019-10-22T01:04:05Z</dcterms:modified>
</cp:coreProperties>
</file>