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17"/>
  </p:notesMasterIdLst>
  <p:handoutMasterIdLst>
    <p:handoutMasterId r:id="rId18"/>
  </p:handoutMasterIdLst>
  <p:sldIdLst>
    <p:sldId id="830" r:id="rId2"/>
    <p:sldId id="908" r:id="rId3"/>
    <p:sldId id="913" r:id="rId4"/>
    <p:sldId id="919" r:id="rId5"/>
    <p:sldId id="922" r:id="rId6"/>
    <p:sldId id="911" r:id="rId7"/>
    <p:sldId id="923" r:id="rId8"/>
    <p:sldId id="871" r:id="rId9"/>
    <p:sldId id="924" r:id="rId10"/>
    <p:sldId id="914" r:id="rId11"/>
    <p:sldId id="915" r:id="rId12"/>
    <p:sldId id="916" r:id="rId13"/>
    <p:sldId id="917" r:id="rId14"/>
    <p:sldId id="903" r:id="rId15"/>
    <p:sldId id="91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933D535-8CC6-494C-B54E-BA65F20AFD54}">
          <p14:sldIdLst>
            <p14:sldId id="830"/>
            <p14:sldId id="908"/>
            <p14:sldId id="913"/>
            <p14:sldId id="919"/>
            <p14:sldId id="922"/>
            <p14:sldId id="911"/>
            <p14:sldId id="923"/>
            <p14:sldId id="871"/>
            <p14:sldId id="924"/>
            <p14:sldId id="914"/>
            <p14:sldId id="915"/>
            <p14:sldId id="916"/>
            <p14:sldId id="917"/>
            <p14:sldId id="90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on Paris" initials="AP" lastIdx="1" clrIdx="0"/>
  <p:cmAuthor id="2" name="Hillaker, Elizabeth H" initials="EHH" lastIdx="36" clrIdx="1"/>
  <p:cmAuthor id="3" name="UF Health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76630"/>
    <a:srgbClr val="EC7D47"/>
    <a:srgbClr val="299CD3"/>
    <a:srgbClr val="CCEEE1"/>
    <a:srgbClr val="2D7C5E"/>
    <a:srgbClr val="F5CDD0"/>
    <a:srgbClr val="0080FF"/>
    <a:srgbClr val="50BFFF"/>
    <a:srgbClr val="FBFFC8"/>
    <a:srgbClr val="FBE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0" autoAdjust="0"/>
    <p:restoredTop sz="85178"/>
  </p:normalViewPr>
  <p:slideViewPr>
    <p:cSldViewPr>
      <p:cViewPr>
        <p:scale>
          <a:sx n="108" d="100"/>
          <a:sy n="108" d="100"/>
        </p:scale>
        <p:origin x="-560" y="-6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68265-25E4-9247-9CBF-6720424BFD3A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3770-86ED-8C44-B628-DBB875CF5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49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6A7F-B9FF-764D-92BA-762513460AB9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8D21-85FA-714E-81BE-3B1F4152D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0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Gene + transcript -&gt; mRNA</a:t>
            </a:r>
          </a:p>
          <a:p>
            <a:r>
              <a:rPr lang="en-US" dirty="0"/>
              <a:t>mRNA + translate -&gt; protein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5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0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8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6359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D515-65E4-9748-8589-D611FA895703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4039141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241E-E9DF-CE46-8A5B-0E56F3B4BCF9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318077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32FD-BC08-B84A-AA78-827C108B8595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1188244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BA02-3385-B945-9BBC-1BDEA0C3DDE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113498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9170-A62A-114A-A1FC-F0049A2CEF2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063234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70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8319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5896-1357-5D4A-905C-6246ABC4BCEE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9671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</p:sldLayoutIdLst>
  <p:transition spd="slow">
    <p:push dir="u"/>
  </p:transition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7.emf"/><Relationship Id="rId7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978" y="2589312"/>
            <a:ext cx="9613422" cy="1661993"/>
          </a:xfrm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A Reproducible Pipeline for Scalable Untargeted Metabolomics Data Analysis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304800" y="6324600"/>
            <a:ext cx="9448800" cy="2286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200" dirty="0" err="1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Xinsong</a:t>
            </a:r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 Du, M.S.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Ph.D. Student, Graduate Assistant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Department of Health Outcomes and Biomedical Informatics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University of Florida, College of Medicine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85900" y="2362200"/>
            <a:ext cx="9220200" cy="2133600"/>
            <a:chOff x="1524000" y="2362200"/>
            <a:chExt cx="9220200" cy="2133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524000" y="23622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24000" y="44958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94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FFB1079-C30C-6047-AC3F-ADD1DC668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31" y="0"/>
            <a:ext cx="9331569" cy="64007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5C60E2-F3E0-B54F-A7F4-A0C0CBAAE440}"/>
              </a:ext>
            </a:extLst>
          </p:cNvPr>
          <p:cNvSpPr/>
          <p:nvPr/>
        </p:nvSpPr>
        <p:spPr>
          <a:xfrm>
            <a:off x="2299138" y="1447800"/>
            <a:ext cx="9906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zmine 3d visualization">
            <a:extLst>
              <a:ext uri="{FF2B5EF4-FFF2-40B4-BE49-F238E27FC236}">
                <a16:creationId xmlns:a16="http://schemas.microsoft.com/office/drawing/2014/main" id="{E95ADB7A-693D-EA4C-BAC8-2C506BE7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4904"/>
            <a:ext cx="2683656" cy="18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549320-8955-4A49-B30C-5D8B1CAD3F7D}"/>
              </a:ext>
            </a:extLst>
          </p:cNvPr>
          <p:cNvCxnSpPr/>
          <p:nvPr/>
        </p:nvCxnSpPr>
        <p:spPr>
          <a:xfrm flipH="1" flipV="1">
            <a:off x="2860431" y="1143000"/>
            <a:ext cx="949569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25DF6-DA3A-7D49-AA32-7CB0C703EF9E}"/>
              </a:ext>
            </a:extLst>
          </p:cNvPr>
          <p:cNvSpPr/>
          <p:nvPr/>
        </p:nvSpPr>
        <p:spPr>
          <a:xfrm>
            <a:off x="2286000" y="3463158"/>
            <a:ext cx="9906000" cy="33527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6DC1E-36BC-9B43-82D3-CC821A0596B2}"/>
              </a:ext>
            </a:extLst>
          </p:cNvPr>
          <p:cNvSpPr txBox="1"/>
          <p:nvPr/>
        </p:nvSpPr>
        <p:spPr>
          <a:xfrm>
            <a:off x="381000" y="5341101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29289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46941"/>
            <a:ext cx="9067800" cy="553998"/>
          </a:xfrm>
        </p:spPr>
        <p:txBody>
          <a:bodyPr anchor="ctr"/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447800" y="-2819400"/>
            <a:ext cx="7950266" cy="7848600"/>
            <a:chOff x="5181600" y="-3657600"/>
            <a:chExt cx="9931400" cy="98044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1200" y="-1143000"/>
              <a:ext cx="5511800" cy="4775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-3657600"/>
              <a:ext cx="5511800" cy="477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371600"/>
              <a:ext cx="5511800" cy="47752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2000" y="6019800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0096726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63FBB-BBB0-5748-B768-919B9B124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6567125" cy="520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2A3404-35FE-3549-A805-213DED24E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25" y="816189"/>
            <a:ext cx="3963175" cy="2666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B3113-C50D-6C49-B281-EB59C5034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25" y="3483187"/>
            <a:ext cx="3963175" cy="2993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04130-0325-6549-9AEC-3BDFB329FED5}"/>
              </a:ext>
            </a:extLst>
          </p:cNvPr>
          <p:cNvSpPr txBox="1"/>
          <p:nvPr/>
        </p:nvSpPr>
        <p:spPr>
          <a:xfrm>
            <a:off x="457200" y="7620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MultiQC</a:t>
            </a:r>
            <a:r>
              <a:rPr lang="en-US" b="1" dirty="0"/>
              <a:t>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759A3-5384-CC41-9D99-1A8C5328A63B}"/>
              </a:ext>
            </a:extLst>
          </p:cNvPr>
          <p:cNvSpPr txBox="1"/>
          <p:nvPr/>
        </p:nvSpPr>
        <p:spPr>
          <a:xfrm>
            <a:off x="7390625" y="392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Nextflow</a:t>
            </a:r>
            <a:r>
              <a:rPr lang="en-US" b="1" dirty="0"/>
              <a:t> Report:</a:t>
            </a:r>
          </a:p>
        </p:txBody>
      </p:sp>
    </p:spTree>
    <p:extLst>
      <p:ext uri="{BB962C8B-B14F-4D97-AF65-F5344CB8AC3E}">
        <p14:creationId xmlns:p14="http://schemas.microsoft.com/office/powerpoint/2010/main" val="3186822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42F5-4B46-0A49-9237-753CAD843CB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ealthOutcomes[white].eps">
            <a:extLst>
              <a:ext uri="{FF2B5EF4-FFF2-40B4-BE49-F238E27FC236}">
                <a16:creationId xmlns:a16="http://schemas.microsoft.com/office/drawing/2014/main" id="{53E4C054-3F75-7D4A-ADDB-3E961C6B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1676400"/>
            <a:ext cx="10287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We have developed a container-based platform that has potential to facilitate high-throughput and scalable untargeted metabolomics data analysis with high levels of reproducibility, scalability and transparency.</a:t>
            </a:r>
            <a:endParaRPr lang="en-US" dirty="0">
              <a:solidFill>
                <a:schemeClr val="tx2"/>
              </a:solidFill>
              <a:ea typeface="ＭＳ Ｐゴシック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1E74E3-A0C7-A746-9FB0-4C873C2673B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284C-F7A1-774E-8A62-BBE7C2864031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7659230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42F5-4B46-0A49-9237-753CAD843CB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ealthOutcomes[white].eps">
            <a:extLst>
              <a:ext uri="{FF2B5EF4-FFF2-40B4-BE49-F238E27FC236}">
                <a16:creationId xmlns:a16="http://schemas.microsoft.com/office/drawing/2014/main" id="{53E4C054-3F75-7D4A-ADDB-3E961C6B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1676400"/>
            <a:ext cx="10287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Mentor</a:t>
            </a:r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Dominick J.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Co-authors</a:t>
            </a: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Luran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Manfio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Alexander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Kirpich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William R. Hogan, Timothy J. Garrett, Dominick J.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1E74E3-A0C7-A746-9FB0-4C873C2673B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Acknowledgements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284C-F7A1-774E-8A62-BBE7C2864031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297192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58511" y="2930604"/>
            <a:ext cx="12344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85900" y="23622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5900" y="44958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5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linyi china">
            <a:extLst>
              <a:ext uri="{FF2B5EF4-FFF2-40B4-BE49-F238E27FC236}">
                <a16:creationId xmlns:a16="http://schemas.microsoft.com/office/drawing/2014/main" id="{56B4B2A6-4D12-0F46-8341-E8D158CC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3" y="1377441"/>
            <a:ext cx="3473544" cy="19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Image result for beijing china">
            <a:extLst>
              <a:ext uri="{FF2B5EF4-FFF2-40B4-BE49-F238E27FC236}">
                <a16:creationId xmlns:a16="http://schemas.microsoft.com/office/drawing/2014/main" id="{9679BCBB-89F6-664B-85C0-AC68C731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61" y="472154"/>
            <a:ext cx="4038600" cy="181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Image result for shandong university">
            <a:extLst>
              <a:ext uri="{FF2B5EF4-FFF2-40B4-BE49-F238E27FC236}">
                <a16:creationId xmlns:a16="http://schemas.microsoft.com/office/drawing/2014/main" id="{6FD9F204-B0A9-B342-B7FD-5B0B74BF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4" y="3839289"/>
            <a:ext cx="3117965" cy="1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2294FF-2F80-484C-B650-3D00F6039DC5}"/>
              </a:ext>
            </a:extLst>
          </p:cNvPr>
          <p:cNvSpPr/>
          <p:nvPr/>
        </p:nvSpPr>
        <p:spPr>
          <a:xfrm>
            <a:off x="381000" y="3316069"/>
            <a:ext cx="3486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05/1993 – 02/2002:</a:t>
            </a:r>
            <a:r>
              <a:rPr lang="en-US" sz="1400" dirty="0"/>
              <a:t> Live in Linyi, Shandong Province, China</a:t>
            </a:r>
          </a:p>
        </p:txBody>
      </p:sp>
      <p:pic>
        <p:nvPicPr>
          <p:cNvPr id="8" name="Picture 18" descr="弗罗里达城市 请问南佛罗里达大学是在哪个城市里?城市整体环境怎么">
            <a:extLst>
              <a:ext uri="{FF2B5EF4-FFF2-40B4-BE49-F238E27FC236}">
                <a16:creationId xmlns:a16="http://schemas.microsoft.com/office/drawing/2014/main" id="{7A9756A2-C252-AB4D-900B-B212D2A3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4300183" cy="183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9F201F-1308-AC4E-975C-DBC49D96AC48}"/>
              </a:ext>
            </a:extLst>
          </p:cNvPr>
          <p:cNvSpPr/>
          <p:nvPr/>
        </p:nvSpPr>
        <p:spPr>
          <a:xfrm>
            <a:off x="6165961" y="2599343"/>
            <a:ext cx="3956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02/2002 – Present:</a:t>
            </a:r>
            <a:r>
              <a:rPr lang="en-US" sz="1400" dirty="0"/>
              <a:t>  Live in Beijing, China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F2CD9-5016-C14D-BF0D-A66E0DCA16E6}"/>
              </a:ext>
            </a:extLst>
          </p:cNvPr>
          <p:cNvSpPr/>
          <p:nvPr/>
        </p:nvSpPr>
        <p:spPr>
          <a:xfrm>
            <a:off x="346893" y="5634576"/>
            <a:ext cx="41513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09/2011 – 07/2015</a:t>
            </a:r>
            <a:r>
              <a:rPr lang="en-US" sz="1400" dirty="0"/>
              <a:t> (B.S. Electrical Engineering): </a:t>
            </a:r>
          </a:p>
          <a:p>
            <a:r>
              <a:rPr lang="en-US" sz="1400" dirty="0"/>
              <a:t>Shandong University, Jinan, Shandong Province, </a:t>
            </a:r>
          </a:p>
          <a:p>
            <a:r>
              <a:rPr lang="en-US" sz="1400" dirty="0"/>
              <a:t>China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92F88-D5C1-2045-B7A4-47914EEF8525}"/>
              </a:ext>
            </a:extLst>
          </p:cNvPr>
          <p:cNvSpPr/>
          <p:nvPr/>
        </p:nvSpPr>
        <p:spPr>
          <a:xfrm>
            <a:off x="6172200" y="5178798"/>
            <a:ext cx="495372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08/2015 – 05/2017 (M.S., Computer Engineering):</a:t>
            </a:r>
            <a:r>
              <a:rPr lang="en-US" sz="1400" dirty="0"/>
              <a:t> </a:t>
            </a:r>
          </a:p>
          <a:p>
            <a:r>
              <a:rPr lang="en-US" sz="1400" dirty="0"/>
              <a:t>University of Florida, Gainesville, FL, U.S.</a:t>
            </a:r>
          </a:p>
          <a:p>
            <a:endParaRPr lang="en-US" sz="1400" dirty="0"/>
          </a:p>
          <a:p>
            <a:r>
              <a:rPr lang="en-US" sz="1400" u="sng" dirty="0"/>
              <a:t>08/2017 – Present (Ph.D. student, Biomedical Informatics):</a:t>
            </a:r>
            <a:r>
              <a:rPr lang="en-US" sz="1400" dirty="0"/>
              <a:t> </a:t>
            </a:r>
          </a:p>
          <a:p>
            <a:r>
              <a:rPr lang="en-US" sz="1400" dirty="0"/>
              <a:t>University of Florida, Gainesville, FL, U.S.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76A0F95-EADA-8B47-9149-C49D072CBB8F}"/>
              </a:ext>
            </a:extLst>
          </p:cNvPr>
          <p:cNvSpPr/>
          <p:nvPr/>
        </p:nvSpPr>
        <p:spPr>
          <a:xfrm rot="21150457">
            <a:off x="3870006" y="4598072"/>
            <a:ext cx="1979978" cy="16782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6444111-101A-B24F-878D-575B7E61B80E}"/>
              </a:ext>
            </a:extLst>
          </p:cNvPr>
          <p:cNvSpPr/>
          <p:nvPr/>
        </p:nvSpPr>
        <p:spPr>
          <a:xfrm rot="8376521">
            <a:off x="4080751" y="3712433"/>
            <a:ext cx="1545468" cy="13060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E67DC79-BA2C-A14E-9975-760C299ACCD5}"/>
              </a:ext>
            </a:extLst>
          </p:cNvPr>
          <p:cNvSpPr/>
          <p:nvPr/>
        </p:nvSpPr>
        <p:spPr>
          <a:xfrm rot="20959956" flipV="1">
            <a:off x="4213395" y="1828798"/>
            <a:ext cx="1280183" cy="15240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11A19B8-057A-2344-AA4A-037A2CDBA06E}"/>
              </a:ext>
            </a:extLst>
          </p:cNvPr>
          <p:cNvSpPr txBox="1">
            <a:spLocks/>
          </p:cNvSpPr>
          <p:nvPr/>
        </p:nvSpPr>
        <p:spPr>
          <a:xfrm>
            <a:off x="634313" y="706782"/>
            <a:ext cx="480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0" dirty="0"/>
              <a:t>About 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281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3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What is Metabolomics?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1026" name="Picture 2" descr="An overview of the four major omics fields">
            <a:extLst>
              <a:ext uri="{FF2B5EF4-FFF2-40B4-BE49-F238E27FC236}">
                <a16:creationId xmlns:a16="http://schemas.microsoft.com/office/drawing/2014/main" id="{5E99F3F2-2810-564E-A3B2-3912F4E9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670050"/>
            <a:ext cx="8890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BA80EF-A93E-F946-A5BB-1AEC02A5B2E6}"/>
              </a:ext>
            </a:extLst>
          </p:cNvPr>
          <p:cNvSpPr txBox="1"/>
          <p:nvPr/>
        </p:nvSpPr>
        <p:spPr>
          <a:xfrm>
            <a:off x="1630947" y="5396906"/>
            <a:ext cx="891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(Reference: https://</a:t>
            </a:r>
            <a:r>
              <a:rPr lang="en-US" sz="1400" dirty="0" err="1"/>
              <a:t>www.ebi.ac.uk</a:t>
            </a:r>
            <a:r>
              <a:rPr lang="en-US" sz="1400" dirty="0"/>
              <a:t>/training/online/course/introduction-metabolomics/what-metabolomics)</a:t>
            </a:r>
          </a:p>
        </p:txBody>
      </p:sp>
    </p:spTree>
    <p:extLst>
      <p:ext uri="{BB962C8B-B14F-4D97-AF65-F5344CB8AC3E}">
        <p14:creationId xmlns:p14="http://schemas.microsoft.com/office/powerpoint/2010/main" val="8870436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4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Metabolomics Data 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1026" name="Picture 2" descr="Image result for metabolomics data processing explanation">
            <a:extLst>
              <a:ext uri="{FF2B5EF4-FFF2-40B4-BE49-F238E27FC236}">
                <a16:creationId xmlns:a16="http://schemas.microsoft.com/office/drawing/2014/main" id="{7FEB9495-1F11-7D44-AB3E-66A76D418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17" y="1471254"/>
            <a:ext cx="6104365" cy="420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970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5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Reproducible Research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CA3541-6EB7-554A-A5BA-6E6AB39CA7A7}"/>
              </a:ext>
            </a:extLst>
          </p:cNvPr>
          <p:cNvSpPr/>
          <p:nvPr/>
        </p:nvSpPr>
        <p:spPr>
          <a:xfrm>
            <a:off x="1066800" y="1688623"/>
            <a:ext cx="952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Definition: A second researcher might use the same raw data to build the same analysis files and implement the same statistical analysis in an attempt to yield the same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Concern about the reproducibility of scientific research has been steadily rising recently with reports that the results of experiments in numerous domains of science could not be replicated.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in biomedical research have garnered most of the attention, concerns have touched almost every field in the biological and social sciences and beyond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1B3A5C-F772-BE4B-80A0-594612D8CF4A}"/>
              </a:ext>
            </a:extLst>
          </p:cNvPr>
          <p:cNvSpPr txBox="1"/>
          <p:nvPr/>
        </p:nvSpPr>
        <p:spPr>
          <a:xfrm>
            <a:off x="1234573" y="5416991"/>
            <a:ext cx="918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(Reference: Goodman, S. N., Fanelli, D., &amp; Ioannidis, J. P. A. (2016). What does research reproducibility mean? </a:t>
            </a:r>
            <a:r>
              <a:rPr lang="en-US" sz="1400" i="1" dirty="0"/>
              <a:t>Science Translational Medicine</a:t>
            </a:r>
            <a:r>
              <a:rPr lang="en-US" sz="1400" dirty="0"/>
              <a:t>, </a:t>
            </a:r>
            <a:r>
              <a:rPr lang="en-US" sz="1400" i="1" dirty="0"/>
              <a:t>8</a:t>
            </a:r>
            <a:r>
              <a:rPr lang="en-US" sz="1400" dirty="0"/>
              <a:t>(341), 341ps12. https://</a:t>
            </a:r>
            <a:r>
              <a:rPr lang="en-US" sz="1400" dirty="0" err="1"/>
              <a:t>doi.org</a:t>
            </a:r>
            <a:r>
              <a:rPr lang="en-US" sz="1400" dirty="0"/>
              <a:t>/10.1126/scitranslmed.aaf5027)</a:t>
            </a:r>
          </a:p>
        </p:txBody>
      </p:sp>
    </p:spTree>
    <p:extLst>
      <p:ext uri="{BB962C8B-B14F-4D97-AF65-F5344CB8AC3E}">
        <p14:creationId xmlns:p14="http://schemas.microsoft.com/office/powerpoint/2010/main" val="35086572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752600"/>
            <a:ext cx="10286997" cy="11079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Developing a open-source tool for reproducible untargeted metabolomic data analysis for the purpose of facilitating collaboration among metabolomics researchers.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6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Objective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3067992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9EAEF81-2134-D84D-8C38-3F04974E4273}"/>
              </a:ext>
            </a:extLst>
          </p:cNvPr>
          <p:cNvGrpSpPr/>
          <p:nvPr/>
        </p:nvGrpSpPr>
        <p:grpSpPr>
          <a:xfrm>
            <a:off x="3955024" y="1547822"/>
            <a:ext cx="4485929" cy="3821466"/>
            <a:chOff x="6570655" y="1585384"/>
            <a:chExt cx="4485929" cy="3821466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DC05A05-8FD8-FE4D-B3EF-ABD4AF99EDF5}"/>
                </a:ext>
              </a:extLst>
            </p:cNvPr>
            <p:cNvSpPr/>
            <p:nvPr/>
          </p:nvSpPr>
          <p:spPr>
            <a:xfrm>
              <a:off x="6570655" y="1585384"/>
              <a:ext cx="4485929" cy="3821466"/>
            </a:xfrm>
            <a:prstGeom prst="hexagon">
              <a:avLst>
                <a:gd name="adj" fmla="val 29404"/>
                <a:gd name="vf" fmla="val 115470"/>
              </a:avLst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6B6DC8FA-53F4-1943-BC33-6419EF58312A}"/>
                </a:ext>
              </a:extLst>
            </p:cNvPr>
            <p:cNvSpPr/>
            <p:nvPr/>
          </p:nvSpPr>
          <p:spPr>
            <a:xfrm>
              <a:off x="6718030" y="1712188"/>
              <a:ext cx="4191177" cy="3550559"/>
            </a:xfrm>
            <a:prstGeom prst="hexagon">
              <a:avLst>
                <a:gd name="adj" fmla="val 29404"/>
                <a:gd name="vf" fmla="val 115470"/>
              </a:avLst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7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3B81BF-C2B8-4B43-957E-08346D903946}"/>
              </a:ext>
            </a:extLst>
          </p:cNvPr>
          <p:cNvSpPr txBox="1"/>
          <p:nvPr/>
        </p:nvSpPr>
        <p:spPr>
          <a:xfrm>
            <a:off x="8901708" y="3165273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Operating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789FB-E67D-AD40-A294-0C3DA1027EEC}"/>
              </a:ext>
            </a:extLst>
          </p:cNvPr>
          <p:cNvSpPr txBox="1"/>
          <p:nvPr/>
        </p:nvSpPr>
        <p:spPr>
          <a:xfrm>
            <a:off x="2379039" y="4819280"/>
            <a:ext cx="3044802" cy="70788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Computational 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D43773-48C4-AA4B-9433-0EE012D4EB03}"/>
              </a:ext>
            </a:extLst>
          </p:cNvPr>
          <p:cNvSpPr txBox="1"/>
          <p:nvPr/>
        </p:nvSpPr>
        <p:spPr>
          <a:xfrm>
            <a:off x="3901440" y="6141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836550-EF3F-C948-8FEB-ABCE0408CED0}"/>
              </a:ext>
            </a:extLst>
          </p:cNvPr>
          <p:cNvSpPr txBox="1"/>
          <p:nvPr/>
        </p:nvSpPr>
        <p:spPr>
          <a:xfrm>
            <a:off x="6585382" y="614126"/>
            <a:ext cx="265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CF76AE-630E-F244-94D1-DE3B2B669427}"/>
              </a:ext>
            </a:extLst>
          </p:cNvPr>
          <p:cNvSpPr txBox="1"/>
          <p:nvPr/>
        </p:nvSpPr>
        <p:spPr>
          <a:xfrm>
            <a:off x="7861730" y="5048117"/>
            <a:ext cx="296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Software/Package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B76800-01B9-3C42-8DC8-783FFA7D6BE0}"/>
              </a:ext>
            </a:extLst>
          </p:cNvPr>
          <p:cNvSpPr txBox="1"/>
          <p:nvPr/>
        </p:nvSpPr>
        <p:spPr>
          <a:xfrm>
            <a:off x="1600199" y="2862428"/>
            <a:ext cx="3247737" cy="989621"/>
          </a:xfrm>
          <a:prstGeom prst="rect">
            <a:avLst/>
          </a:prstGeom>
          <a:solidFill>
            <a:srgbClr val="F0783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509A21-1D98-F244-9B28-3DFCCCE61AA1}"/>
              </a:ext>
            </a:extLst>
          </p:cNvPr>
          <p:cNvSpPr txBox="1"/>
          <p:nvPr/>
        </p:nvSpPr>
        <p:spPr>
          <a:xfrm>
            <a:off x="1600199" y="2971800"/>
            <a:ext cx="3247737" cy="83099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Good Reproducibility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097570-B802-FE4C-B395-D4FEE778A7CD}"/>
              </a:ext>
            </a:extLst>
          </p:cNvPr>
          <p:cNvSpPr/>
          <p:nvPr/>
        </p:nvSpPr>
        <p:spPr>
          <a:xfrm>
            <a:off x="4724400" y="1143000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54067B0-7813-1D4F-8433-7011E77A7B17}"/>
              </a:ext>
            </a:extLst>
          </p:cNvPr>
          <p:cNvSpPr/>
          <p:nvPr/>
        </p:nvSpPr>
        <p:spPr>
          <a:xfrm>
            <a:off x="6822173" y="1141040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8BD10A4-EEB1-0944-A324-7D91E7D8AE76}"/>
              </a:ext>
            </a:extLst>
          </p:cNvPr>
          <p:cNvSpPr/>
          <p:nvPr/>
        </p:nvSpPr>
        <p:spPr>
          <a:xfrm>
            <a:off x="7848600" y="2980316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0E238A-5673-C14C-A36E-B92EE725D62D}"/>
              </a:ext>
            </a:extLst>
          </p:cNvPr>
          <p:cNvSpPr/>
          <p:nvPr/>
        </p:nvSpPr>
        <p:spPr>
          <a:xfrm>
            <a:off x="6822173" y="4826692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3D58D8-D7EB-CE47-AE15-86F2C9330ABA}"/>
              </a:ext>
            </a:extLst>
          </p:cNvPr>
          <p:cNvSpPr/>
          <p:nvPr/>
        </p:nvSpPr>
        <p:spPr>
          <a:xfrm>
            <a:off x="4724400" y="4806950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4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7" grpId="0" animBg="1"/>
      <p:bldP spid="44" grpId="0" animBg="1"/>
      <p:bldP spid="5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46941"/>
            <a:ext cx="9067800" cy="553998"/>
          </a:xfrm>
        </p:spPr>
        <p:txBody>
          <a:bodyPr anchor="ctr"/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Method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447800" y="-2819400"/>
            <a:ext cx="7950266" cy="7848600"/>
            <a:chOff x="5181600" y="-3657600"/>
            <a:chExt cx="9931400" cy="98044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1200" y="-1143000"/>
              <a:ext cx="5511800" cy="4775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-3657600"/>
              <a:ext cx="5511800" cy="477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371600"/>
              <a:ext cx="5511800" cy="47752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2000" y="6019800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9629636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9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pic>
        <p:nvPicPr>
          <p:cNvPr id="1026" name="Picture 2" descr="Image result for nextflow logo">
            <a:extLst>
              <a:ext uri="{FF2B5EF4-FFF2-40B4-BE49-F238E27FC236}">
                <a16:creationId xmlns:a16="http://schemas.microsoft.com/office/drawing/2014/main" id="{7C9D34A8-FAD0-6F4A-98BB-F276D90A6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29" y="3137772"/>
            <a:ext cx="2951371" cy="59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ker logo">
            <a:extLst>
              <a:ext uri="{FF2B5EF4-FFF2-40B4-BE49-F238E27FC236}">
                <a16:creationId xmlns:a16="http://schemas.microsoft.com/office/drawing/2014/main" id="{E005E3E2-E83E-1141-9580-43CFB4FB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76300"/>
            <a:ext cx="2296358" cy="19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<a:extLst>
              <a:ext uri="{FF2B5EF4-FFF2-40B4-BE49-F238E27FC236}">
                <a16:creationId xmlns:a16="http://schemas.microsoft.com/office/drawing/2014/main" id="{FF03FB08-B03E-EB49-AE15-CBB054131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04" y="3034211"/>
            <a:ext cx="2296454" cy="22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MzMine logo">
            <a:extLst>
              <a:ext uri="{FF2B5EF4-FFF2-40B4-BE49-F238E27FC236}">
                <a16:creationId xmlns:a16="http://schemas.microsoft.com/office/drawing/2014/main" id="{BCADA5FB-7964-2046-9DE3-537CDFD2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96" y="3065035"/>
            <a:ext cx="2915933" cy="6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XCMS logo">
            <a:extLst>
              <a:ext uri="{FF2B5EF4-FFF2-40B4-BE49-F238E27FC236}">
                <a16:creationId xmlns:a16="http://schemas.microsoft.com/office/drawing/2014/main" id="{4F75E5A8-8BE7-954D-9B9D-9DA119D9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96" y="3810000"/>
            <a:ext cx="2176332" cy="217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Bioconductor logo">
            <a:extLst>
              <a:ext uri="{FF2B5EF4-FFF2-40B4-BE49-F238E27FC236}">
                <a16:creationId xmlns:a16="http://schemas.microsoft.com/office/drawing/2014/main" id="{4780930F-794F-9348-81CC-E368B8261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13" y="3830271"/>
            <a:ext cx="3112601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documents.lucidchart.com/documents/6368cd09-01fe-4ea0-83a3-f9698b687ee4/pages/0_0?a=1699&amp;x=263&amp;y=987&amp;w=374&amp;h=168&amp;store=1&amp;accept=image%2F*&amp;auth=LCA%204e66ce034725678f65c3661701c1254de0c1fa0f-ts%3D1571535957">
            <a:extLst>
              <a:ext uri="{FF2B5EF4-FFF2-40B4-BE49-F238E27FC236}">
                <a16:creationId xmlns:a16="http://schemas.microsoft.com/office/drawing/2014/main" id="{DEEEFCA8-8A1A-B943-8635-D2B5C766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12" y="603000"/>
            <a:ext cx="5504250" cy="24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46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HOP Template 1">
      <a:dk1>
        <a:srgbClr val="282828"/>
      </a:dk1>
      <a:lt1>
        <a:sysClr val="window" lastClr="FFFFFF"/>
      </a:lt1>
      <a:dk2>
        <a:srgbClr val="17263E"/>
      </a:dk2>
      <a:lt2>
        <a:srgbClr val="DE5B2D"/>
      </a:lt2>
      <a:accent1>
        <a:srgbClr val="4FBFFF"/>
      </a:accent1>
      <a:accent2>
        <a:srgbClr val="FFFFFF"/>
      </a:accent2>
      <a:accent3>
        <a:srgbClr val="999999"/>
      </a:accent3>
      <a:accent4>
        <a:srgbClr val="17263E"/>
      </a:accent4>
      <a:accent5>
        <a:srgbClr val="FFFF66"/>
      </a:accent5>
      <a:accent6>
        <a:srgbClr val="17263E"/>
      </a:accent6>
      <a:hlink>
        <a:srgbClr val="E6713A"/>
      </a:hlink>
      <a:folHlink>
        <a:srgbClr val="BFD5E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DS Powerpoint Presentation_Template" id="{5BFF2258-66D1-0445-AF15-D234D95CD4D8}" vid="{FA18C274-5ABF-B04E-B8FA-92AA1D3034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11815</TotalTime>
  <Words>536</Words>
  <Application>Microsoft Macintosh PowerPoint</Application>
  <PresentationFormat>Widescreen</PresentationFormat>
  <Paragraphs>66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Museo Slab 900</vt:lpstr>
      <vt:lpstr>Proxima Nova Light</vt:lpstr>
      <vt:lpstr>Arial</vt:lpstr>
      <vt:lpstr>Arial Black</vt:lpstr>
      <vt:lpstr>Calibri</vt:lpstr>
      <vt:lpstr>Courier New</vt:lpstr>
      <vt:lpstr>Rockwell</vt:lpstr>
      <vt:lpstr>3_Office Theme</vt:lpstr>
      <vt:lpstr>A Reproducible Pipeline for Scalable Untargeted Metabolomics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Title</dc:title>
  <dc:creator>Alison Paris</dc:creator>
  <cp:lastModifiedBy>Du,Xinsong</cp:lastModifiedBy>
  <cp:revision>844</cp:revision>
  <cp:lastPrinted>2017-02-21T20:12:40Z</cp:lastPrinted>
  <dcterms:created xsi:type="dcterms:W3CDTF">2016-02-24T15:05:47Z</dcterms:created>
  <dcterms:modified xsi:type="dcterms:W3CDTF">2019-10-21T02:36:52Z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Adobe Photoshop CC 2015 (Macintosh)</vt:lpwstr>
  </property>
  <property fmtid="{D5CDD505-2E9C-101B-9397-08002B2CF9AE}" pid="4" name="LastSaved">
    <vt:filetime>2016-02-23T00:00:00Z</vt:filetime>
  </property>
</Properties>
</file>