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8" r:id="rId1"/>
  </p:sldMasterIdLst>
  <p:notesMasterIdLst>
    <p:notesMasterId r:id="rId16"/>
  </p:notesMasterIdLst>
  <p:handoutMasterIdLst>
    <p:handoutMasterId r:id="rId17"/>
  </p:handoutMasterIdLst>
  <p:sldIdLst>
    <p:sldId id="830" r:id="rId2"/>
    <p:sldId id="908" r:id="rId3"/>
    <p:sldId id="913" r:id="rId4"/>
    <p:sldId id="919" r:id="rId5"/>
    <p:sldId id="922" r:id="rId6"/>
    <p:sldId id="911" r:id="rId7"/>
    <p:sldId id="871" r:id="rId8"/>
    <p:sldId id="924" r:id="rId9"/>
    <p:sldId id="914" r:id="rId10"/>
    <p:sldId id="915" r:id="rId11"/>
    <p:sldId id="916" r:id="rId12"/>
    <p:sldId id="917" r:id="rId13"/>
    <p:sldId id="903" r:id="rId14"/>
    <p:sldId id="91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B933D535-8CC6-494C-B54E-BA65F20AFD54}">
          <p14:sldIdLst>
            <p14:sldId id="830"/>
            <p14:sldId id="908"/>
            <p14:sldId id="913"/>
            <p14:sldId id="919"/>
            <p14:sldId id="922"/>
            <p14:sldId id="911"/>
            <p14:sldId id="871"/>
            <p14:sldId id="924"/>
            <p14:sldId id="914"/>
            <p14:sldId id="915"/>
            <p14:sldId id="916"/>
            <p14:sldId id="917"/>
            <p14:sldId id="903"/>
            <p14:sldId id="9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son Paris" initials="AP" lastIdx="1" clrIdx="0"/>
  <p:cmAuthor id="2" name="Hillaker, Elizabeth H" initials="EHH" lastIdx="36" clrIdx="1"/>
  <p:cmAuthor id="3" name="UF Health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clrMru>
    <a:srgbClr val="E76630"/>
    <a:srgbClr val="EC7D47"/>
    <a:srgbClr val="299CD3"/>
    <a:srgbClr val="CCEEE1"/>
    <a:srgbClr val="2D7C5E"/>
    <a:srgbClr val="F5CDD0"/>
    <a:srgbClr val="0080FF"/>
    <a:srgbClr val="50BFFF"/>
    <a:srgbClr val="FBFFC8"/>
    <a:srgbClr val="FBE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6" autoAdjust="0"/>
    <p:restoredTop sz="85178"/>
  </p:normalViewPr>
  <p:slideViewPr>
    <p:cSldViewPr>
      <p:cViewPr varScale="1">
        <p:scale>
          <a:sx n="72" d="100"/>
          <a:sy n="72" d="100"/>
        </p:scale>
        <p:origin x="88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68265-25E4-9247-9CBF-6720424BFD3A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3770-86ED-8C44-B628-DBB875CF55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49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96A7F-B9FF-764D-92BA-762513460AB9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58D21-85FA-714E-81BE-3B1F4152D2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096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training/online/glossary/phenotyp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training/online/glossary/phenotyp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training/online/glossary/phenotyp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Metabolomics is a powerful approach because metabolites and their concentrations, unlike other "omics" measures, directly reflect the underlying biochemical activity and state of cells / tissues. Thus metabolomics best represents the molecular </a:t>
            </a:r>
            <a:r>
              <a:rPr lang="en-US" i="1" dirty="0">
                <a:hlinkClick r:id="rId3"/>
              </a:rPr>
              <a:t>phenotype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56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Metabolomics is a powerful approach because metabolites and their concentrations, unlike other "omics" measures, directly reflect the underlying biochemical activity and state of cells / tissues. Thus metabolomics best represents the molecular </a:t>
            </a:r>
            <a:r>
              <a:rPr lang="en-US" i="1" dirty="0">
                <a:hlinkClick r:id="rId3"/>
              </a:rPr>
              <a:t>phenotype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02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Metabolomics is a powerful approach because metabolites and their concentrations, unlike other "omics" measures, directly reflect the underlying biochemical activity and state of cells / tissues. Thus metabolomics best represents the molecular </a:t>
            </a:r>
            <a:r>
              <a:rPr lang="en-US" i="1" dirty="0">
                <a:hlinkClick r:id="rId3"/>
              </a:rPr>
              <a:t>phenotype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82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56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8D21-85FA-714E-81BE-3B1F4152D2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0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6359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8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AD515-65E4-9748-8589-D611FA895703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10/21/19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40391417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241E-E9DF-CE46-8A5B-0E56F3B4BCF9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10/21/19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83180771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032FD-BC08-B84A-AA78-827C108B8595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10/21/19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11882448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CBA02-3385-B945-9BBC-1BDEA0C3DDE1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10/21/19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81134983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99170-A62A-114A-A1FC-F0049A2CEF21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10/21/19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30632346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70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8319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8319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05896-1357-5D4A-905C-6246ABC4BCEE}" type="datetime1">
              <a:rPr lang="en-US" smtClean="0"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10/21/19</a:t>
            </a:fld>
            <a:endParaRPr lang="en-US"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8319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282828">
                    <a:tint val="75000"/>
                  </a:srgbClr>
                </a:solidFill>
                <a:latin typeface="Rockwell"/>
              </a:rPr>
              <a:pPr/>
              <a:t>‹#›</a:t>
            </a:fld>
            <a:endParaRPr dirty="0">
              <a:solidFill>
                <a:srgbClr val="282828">
                  <a:tint val="75000"/>
                </a:srgbClr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39671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</p:sldLayoutIdLst>
  <p:transition spd="slow">
    <p:push dir="u"/>
  </p:transition>
  <p:hf sldNum="0"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7.emf"/><Relationship Id="rId7" Type="http://schemas.openxmlformats.org/officeDocument/2006/relationships/image" Target="../media/image1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978" y="2589312"/>
            <a:ext cx="9613422" cy="1661993"/>
          </a:xfrm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A Reproducible Pipeline for Scalable Untargeted Metabolomics Data Analysis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029200"/>
            <a:ext cx="5511800" cy="4775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2362200"/>
            <a:ext cx="5511800" cy="4775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0" y="-381000"/>
            <a:ext cx="5511800" cy="47752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3048000"/>
            <a:ext cx="5511800" cy="4775200"/>
          </a:xfrm>
          <a:prstGeom prst="rect">
            <a:avLst/>
          </a:prstGeom>
        </p:spPr>
      </p:pic>
      <p:sp>
        <p:nvSpPr>
          <p:cNvPr id="38" name="Title 1"/>
          <p:cNvSpPr txBox="1">
            <a:spLocks/>
          </p:cNvSpPr>
          <p:nvPr/>
        </p:nvSpPr>
        <p:spPr>
          <a:xfrm>
            <a:off x="304800" y="6324600"/>
            <a:ext cx="9448800" cy="2286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spc="200" dirty="0" err="1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Xinsong</a:t>
            </a:r>
            <a:r>
              <a:rPr lang="en-US" sz="1600" spc="200" dirty="0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 Du, M.S.</a:t>
            </a:r>
          </a:p>
          <a:p>
            <a:r>
              <a:rPr lang="en-US" sz="1600" spc="200" dirty="0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Ph.D. Student, Graduate Assistant</a:t>
            </a:r>
          </a:p>
          <a:p>
            <a:r>
              <a:rPr lang="en-US" sz="1600" spc="200" dirty="0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Department of Health Outcomes and Biomedical Informatics</a:t>
            </a:r>
          </a:p>
          <a:p>
            <a:r>
              <a:rPr lang="en-US" sz="1600" spc="200" dirty="0">
                <a:solidFill>
                  <a:schemeClr val="tx2"/>
                </a:solidFill>
                <a:latin typeface="Arial" panose="020B0604020202020204" pitchFamily="34" charset="0"/>
                <a:ea typeface="Proxima Nova Light" charset="0"/>
                <a:cs typeface="Arial" panose="020B0604020202020204" pitchFamily="34" charset="0"/>
              </a:rPr>
              <a:t>University of Florida, College of Medicine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85900" y="2362200"/>
            <a:ext cx="9220200" cy="2133600"/>
            <a:chOff x="1524000" y="2362200"/>
            <a:chExt cx="9220200" cy="21336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524000" y="2362200"/>
              <a:ext cx="9220200" cy="0"/>
            </a:xfrm>
            <a:prstGeom prst="line">
              <a:avLst/>
            </a:prstGeom>
            <a:ln w="38100" cmpd="sng">
              <a:solidFill>
                <a:srgbClr val="EC7D4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524000" y="4495800"/>
              <a:ext cx="9220200" cy="0"/>
            </a:xfrm>
            <a:prstGeom prst="line">
              <a:avLst/>
            </a:prstGeom>
            <a:ln w="38100" cmpd="sng">
              <a:solidFill>
                <a:srgbClr val="EC7D4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949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846941"/>
            <a:ext cx="9067800" cy="553998"/>
          </a:xfrm>
        </p:spPr>
        <p:txBody>
          <a:bodyPr anchor="ctr"/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Results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1447800" y="-2819400"/>
            <a:ext cx="7950266" cy="7848600"/>
            <a:chOff x="5181600" y="-3657600"/>
            <a:chExt cx="9931400" cy="98044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1200" y="-1143000"/>
              <a:ext cx="5511800" cy="47752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0" y="-3657600"/>
              <a:ext cx="5511800" cy="47752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0" y="1371600"/>
              <a:ext cx="5511800" cy="4775200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62000" y="6019800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00967264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663FBB-BBB0-5748-B768-919B9B124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95400"/>
            <a:ext cx="6567125" cy="5203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2A3404-35FE-3549-A805-213DED24E1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625" y="816189"/>
            <a:ext cx="3963175" cy="2666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AB3113-C50D-6C49-B281-EB59C5034C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625" y="3483187"/>
            <a:ext cx="3963175" cy="29938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E04130-0325-6549-9AEC-3BDFB329FED5}"/>
              </a:ext>
            </a:extLst>
          </p:cNvPr>
          <p:cNvSpPr txBox="1"/>
          <p:nvPr/>
        </p:nvSpPr>
        <p:spPr>
          <a:xfrm>
            <a:off x="457200" y="76200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MultiQC</a:t>
            </a:r>
            <a:r>
              <a:rPr lang="en-US" b="1" dirty="0"/>
              <a:t> Report: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759A3-5384-CC41-9D99-1A8C5328A63B}"/>
              </a:ext>
            </a:extLst>
          </p:cNvPr>
          <p:cNvSpPr txBox="1"/>
          <p:nvPr/>
        </p:nvSpPr>
        <p:spPr>
          <a:xfrm>
            <a:off x="7390625" y="3926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Nextflow</a:t>
            </a:r>
            <a:r>
              <a:rPr lang="en-US" b="1" dirty="0"/>
              <a:t> Report: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600" y="3886200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bullet points and boxes that outline the things of interest. </a:t>
            </a:r>
          </a:p>
        </p:txBody>
      </p:sp>
    </p:spTree>
    <p:extLst>
      <p:ext uri="{BB962C8B-B14F-4D97-AF65-F5344CB8AC3E}">
        <p14:creationId xmlns:p14="http://schemas.microsoft.com/office/powerpoint/2010/main" val="3186822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90342F5-4B46-0A49-9237-753CAD843CBF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HealthOutcomes[white].eps">
            <a:extLst>
              <a:ext uri="{FF2B5EF4-FFF2-40B4-BE49-F238E27FC236}">
                <a16:creationId xmlns:a16="http://schemas.microsoft.com/office/drawing/2014/main" id="{53E4C054-3F75-7D4A-ADDB-3E961C6B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66800" y="1676400"/>
            <a:ext cx="10287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ea typeface="ＭＳ Ｐゴシック" charset="0"/>
                <a:cs typeface="Arial Black"/>
              </a:rPr>
              <a:t>We have developed a container-based platform that has potential to facilitate high-throughput and scalable untargeted metabolomics data analysis with high levels of reproducibility, scalability and transparency.</a:t>
            </a:r>
            <a:endParaRPr lang="en-US" dirty="0">
              <a:solidFill>
                <a:schemeClr val="tx2"/>
              </a:solidFill>
              <a:ea typeface="ＭＳ Ｐゴシック" charset="0"/>
              <a:cs typeface="Arial" panose="020B0604020202020204" pitchFamily="34" charset="0"/>
            </a:endParaRPr>
          </a:p>
          <a:p>
            <a:pPr algn="just">
              <a:buClr>
                <a:schemeClr val="tx2">
                  <a:lumMod val="90000"/>
                  <a:lumOff val="10000"/>
                </a:schemeClr>
              </a:buClr>
            </a:pPr>
            <a:endParaRPr lang="en-US" sz="1400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285750" indent="-285750">
              <a:buFont typeface="Courier New"/>
              <a:buChar char="o"/>
            </a:pP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91E74E3-A0C7-A746-9FB0-4C873C2673B3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C284C-F7A1-774E-8A62-BBE7C2864031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2600" y="35814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3-4 bullet points to summarize the pipeline. </a:t>
            </a:r>
          </a:p>
        </p:txBody>
      </p:sp>
    </p:spTree>
    <p:extLst>
      <p:ext uri="{BB962C8B-B14F-4D97-AF65-F5344CB8AC3E}">
        <p14:creationId xmlns:p14="http://schemas.microsoft.com/office/powerpoint/2010/main" val="76592302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90342F5-4B46-0A49-9237-753CAD843CBF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HealthOutcomes[white].eps">
            <a:extLst>
              <a:ext uri="{FF2B5EF4-FFF2-40B4-BE49-F238E27FC236}">
                <a16:creationId xmlns:a16="http://schemas.microsoft.com/office/drawing/2014/main" id="{53E4C054-3F75-7D4A-ADDB-3E961C6B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66800" y="1676400"/>
            <a:ext cx="10287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rial Black"/>
                <a:cs typeface="Arial Black"/>
              </a:rPr>
              <a:t>Mentor</a:t>
            </a:r>
            <a:endParaRPr lang="en-US" dirty="0">
              <a:solidFill>
                <a:schemeClr val="tx2"/>
              </a:solidFill>
              <a:latin typeface="Calibri"/>
              <a:cs typeface="Calibri"/>
            </a:endParaRP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Dominick J.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Lemas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/>
              <a:buChar char="o"/>
            </a:pPr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Arial Black"/>
                <a:cs typeface="Arial Black"/>
              </a:rPr>
              <a:t>Co-authors</a:t>
            </a:r>
          </a:p>
          <a:p>
            <a:pPr algn="just">
              <a:buClr>
                <a:schemeClr val="tx2">
                  <a:lumMod val="90000"/>
                  <a:lumOff val="10000"/>
                </a:schemeClr>
              </a:buClr>
            </a:pP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Luran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Manfio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, Alexander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Kirpich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, William R. Hogan, Timothy J. Garrett, Dominick J.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Lemas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algn="just">
              <a:buClr>
                <a:schemeClr val="tx2">
                  <a:lumMod val="90000"/>
                  <a:lumOff val="10000"/>
                </a:schemeClr>
              </a:buClr>
            </a:pPr>
            <a:endParaRPr lang="en-US" sz="1400" b="1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285750" indent="-285750">
              <a:buFont typeface="Courier New"/>
              <a:buChar char="o"/>
            </a:pPr>
            <a:endParaRPr 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91E74E3-A0C7-A746-9FB0-4C873C2673B3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Acknowledgements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C284C-F7A1-774E-8A62-BBE7C2864031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41148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</a:t>
            </a:r>
            <a:r>
              <a:rPr lang="en-US" dirty="0" err="1"/>
              <a:t>aknowledge</a:t>
            </a:r>
            <a:r>
              <a:rPr lang="en-US" dirty="0"/>
              <a:t> the super computer people. </a:t>
            </a:r>
            <a:r>
              <a:rPr lang="en-US"/>
              <a:t>Funding sources. </a:t>
            </a:r>
          </a:p>
        </p:txBody>
      </p:sp>
    </p:spTree>
    <p:extLst>
      <p:ext uri="{BB962C8B-B14F-4D97-AF65-F5344CB8AC3E}">
        <p14:creationId xmlns:p14="http://schemas.microsoft.com/office/powerpoint/2010/main" val="182971929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58511" y="2930604"/>
            <a:ext cx="123444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029200"/>
            <a:ext cx="5511800" cy="477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2362200"/>
            <a:ext cx="5511800" cy="477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2000" y="-381000"/>
            <a:ext cx="5511800" cy="477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3048000"/>
            <a:ext cx="5511800" cy="47752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485900" y="2362200"/>
            <a:ext cx="9220200" cy="0"/>
          </a:xfrm>
          <a:prstGeom prst="line">
            <a:avLst/>
          </a:prstGeom>
          <a:ln w="38100" cmpd="sng">
            <a:solidFill>
              <a:srgbClr val="EC7D4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85900" y="4495800"/>
            <a:ext cx="9220200" cy="0"/>
          </a:xfrm>
          <a:prstGeom prst="line">
            <a:avLst/>
          </a:prstGeom>
          <a:ln w="38100" cmpd="sng">
            <a:solidFill>
              <a:srgbClr val="EC7D4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52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linyi china">
            <a:extLst>
              <a:ext uri="{FF2B5EF4-FFF2-40B4-BE49-F238E27FC236}">
                <a16:creationId xmlns:a16="http://schemas.microsoft.com/office/drawing/2014/main" id="{56B4B2A6-4D12-0F46-8341-E8D158CCB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73" y="1377441"/>
            <a:ext cx="3473544" cy="195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Image result for beijing china">
            <a:extLst>
              <a:ext uri="{FF2B5EF4-FFF2-40B4-BE49-F238E27FC236}">
                <a16:creationId xmlns:a16="http://schemas.microsoft.com/office/drawing/2014/main" id="{9679BCBB-89F6-664B-85C0-AC68C731E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61" y="472154"/>
            <a:ext cx="4038600" cy="181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Image result for shandong university">
            <a:extLst>
              <a:ext uri="{FF2B5EF4-FFF2-40B4-BE49-F238E27FC236}">
                <a16:creationId xmlns:a16="http://schemas.microsoft.com/office/drawing/2014/main" id="{6FD9F204-B0A9-B342-B7FD-5B0B74BFB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4" y="3839289"/>
            <a:ext cx="3117965" cy="1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2294FF-2F80-484C-B650-3D00F6039DC5}"/>
              </a:ext>
            </a:extLst>
          </p:cNvPr>
          <p:cNvSpPr/>
          <p:nvPr/>
        </p:nvSpPr>
        <p:spPr>
          <a:xfrm>
            <a:off x="381000" y="3316069"/>
            <a:ext cx="34865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/>
              <a:t>05/1993 – 02/2002:</a:t>
            </a:r>
            <a:r>
              <a:rPr lang="en-US" sz="1400" dirty="0"/>
              <a:t> Live in Linyi, Shandong Province, China</a:t>
            </a:r>
          </a:p>
        </p:txBody>
      </p:sp>
      <p:pic>
        <p:nvPicPr>
          <p:cNvPr id="8" name="Picture 18" descr="弗罗里达城市 请问南佛罗里达大学是在哪个城市里?城市整体环境怎么">
            <a:extLst>
              <a:ext uri="{FF2B5EF4-FFF2-40B4-BE49-F238E27FC236}">
                <a16:creationId xmlns:a16="http://schemas.microsoft.com/office/drawing/2014/main" id="{7A9756A2-C252-AB4D-900B-B212D2A38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00400"/>
            <a:ext cx="4300183" cy="183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69F201F-1308-AC4E-975C-DBC49D96AC48}"/>
              </a:ext>
            </a:extLst>
          </p:cNvPr>
          <p:cNvSpPr/>
          <p:nvPr/>
        </p:nvSpPr>
        <p:spPr>
          <a:xfrm>
            <a:off x="6165961" y="2599343"/>
            <a:ext cx="39566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/>
              <a:t>02/2002 – Present:</a:t>
            </a:r>
            <a:r>
              <a:rPr lang="en-US" sz="1400" dirty="0"/>
              <a:t>  Live in Beijing, China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4F2CD9-5016-C14D-BF0D-A66E0DCA16E6}"/>
              </a:ext>
            </a:extLst>
          </p:cNvPr>
          <p:cNvSpPr/>
          <p:nvPr/>
        </p:nvSpPr>
        <p:spPr>
          <a:xfrm>
            <a:off x="346893" y="5634576"/>
            <a:ext cx="41513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/>
              <a:t>09/2011 – 07/2015</a:t>
            </a:r>
            <a:r>
              <a:rPr lang="en-US" sz="1400" dirty="0"/>
              <a:t> (B.S. Electrical Engineering): </a:t>
            </a:r>
          </a:p>
          <a:p>
            <a:r>
              <a:rPr lang="en-US" sz="1400" dirty="0"/>
              <a:t>Shandong University, Jinan, Shandong Province, </a:t>
            </a:r>
          </a:p>
          <a:p>
            <a:r>
              <a:rPr lang="en-US" sz="1400" dirty="0"/>
              <a:t>China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292F88-D5C1-2045-B7A4-47914EEF8525}"/>
              </a:ext>
            </a:extLst>
          </p:cNvPr>
          <p:cNvSpPr/>
          <p:nvPr/>
        </p:nvSpPr>
        <p:spPr>
          <a:xfrm>
            <a:off x="6172200" y="5178798"/>
            <a:ext cx="4953728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/>
              <a:t>08/2015 – 05/2017 (M.S., Computer Engineering):</a:t>
            </a:r>
            <a:r>
              <a:rPr lang="en-US" sz="1400" dirty="0"/>
              <a:t> </a:t>
            </a:r>
          </a:p>
          <a:p>
            <a:r>
              <a:rPr lang="en-US" sz="1400" dirty="0"/>
              <a:t>University of Florida, Gainesville, FL, U.S.</a:t>
            </a:r>
          </a:p>
          <a:p>
            <a:endParaRPr lang="en-US" sz="1400" dirty="0"/>
          </a:p>
          <a:p>
            <a:r>
              <a:rPr lang="en-US" sz="1400" u="sng" dirty="0"/>
              <a:t>08/2017 – Present (Ph.D. student, Biomedical Informatics):</a:t>
            </a:r>
            <a:r>
              <a:rPr lang="en-US" sz="1400" dirty="0"/>
              <a:t> </a:t>
            </a:r>
          </a:p>
          <a:p>
            <a:r>
              <a:rPr lang="en-US" sz="1400" dirty="0"/>
              <a:t>University of Florida, Gainesville, FL, U.S.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76A0F95-EADA-8B47-9149-C49D072CBB8F}"/>
              </a:ext>
            </a:extLst>
          </p:cNvPr>
          <p:cNvSpPr/>
          <p:nvPr/>
        </p:nvSpPr>
        <p:spPr>
          <a:xfrm rot="21150457">
            <a:off x="3870006" y="4598072"/>
            <a:ext cx="1979978" cy="16782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6444111-101A-B24F-878D-575B7E61B80E}"/>
              </a:ext>
            </a:extLst>
          </p:cNvPr>
          <p:cNvSpPr/>
          <p:nvPr/>
        </p:nvSpPr>
        <p:spPr>
          <a:xfrm rot="8376521">
            <a:off x="4080751" y="3712433"/>
            <a:ext cx="1545468" cy="13060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E67DC79-BA2C-A14E-9975-760C299ACCD5}"/>
              </a:ext>
            </a:extLst>
          </p:cNvPr>
          <p:cNvSpPr/>
          <p:nvPr/>
        </p:nvSpPr>
        <p:spPr>
          <a:xfrm rot="20959956" flipV="1">
            <a:off x="4213395" y="1828798"/>
            <a:ext cx="1280183" cy="152401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11A19B8-057A-2344-AA4A-037A2CDBA06E}"/>
              </a:ext>
            </a:extLst>
          </p:cNvPr>
          <p:cNvSpPr txBox="1">
            <a:spLocks/>
          </p:cNvSpPr>
          <p:nvPr/>
        </p:nvSpPr>
        <p:spPr>
          <a:xfrm>
            <a:off x="634313" y="706782"/>
            <a:ext cx="4800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eaLnBrk="1" hangingPunct="1">
              <a:defRPr>
                <a:latin typeface="+mn-lt"/>
                <a:ea typeface="+mn-ea"/>
                <a:cs typeface="+mn-cs"/>
              </a:defRPr>
            </a:lvl1pPr>
            <a:lvl2pPr marL="457200" eaLnBrk="1" hangingPunct="1">
              <a:defRPr>
                <a:latin typeface="+mn-lt"/>
                <a:ea typeface="+mn-ea"/>
                <a:cs typeface="+mn-cs"/>
              </a:defRPr>
            </a:lvl2pPr>
            <a:lvl3pPr marL="914400" eaLnBrk="1" hangingPunct="1">
              <a:defRPr>
                <a:latin typeface="+mn-lt"/>
                <a:ea typeface="+mn-ea"/>
                <a:cs typeface="+mn-cs"/>
              </a:defRPr>
            </a:lvl3pPr>
            <a:lvl4pPr marL="1371600" eaLnBrk="1" hangingPunct="1">
              <a:defRPr>
                <a:latin typeface="+mn-lt"/>
                <a:ea typeface="+mn-ea"/>
                <a:cs typeface="+mn-cs"/>
              </a:defRPr>
            </a:lvl4pPr>
            <a:lvl5pPr marL="1828800" eaLnBrk="1" hangingPunct="1">
              <a:defRPr>
                <a:latin typeface="+mn-lt"/>
                <a:ea typeface="+mn-ea"/>
                <a:cs typeface="+mn-cs"/>
              </a:defRPr>
            </a:lvl5pPr>
            <a:lvl6pPr marL="2286000" eaLnBrk="1" hangingPunct="1">
              <a:defRPr>
                <a:latin typeface="+mn-lt"/>
                <a:ea typeface="+mn-ea"/>
                <a:cs typeface="+mn-cs"/>
              </a:defRPr>
            </a:lvl6pPr>
            <a:lvl7pPr marL="2743200" eaLnBrk="1" hangingPunct="1">
              <a:defRPr>
                <a:latin typeface="+mn-lt"/>
                <a:ea typeface="+mn-ea"/>
                <a:cs typeface="+mn-cs"/>
              </a:defRPr>
            </a:lvl7pPr>
            <a:lvl8pPr marL="3200400" eaLnBrk="1" hangingPunct="1">
              <a:defRPr>
                <a:latin typeface="+mn-lt"/>
                <a:ea typeface="+mn-ea"/>
                <a:cs typeface="+mn-cs"/>
              </a:defRPr>
            </a:lvl8pPr>
            <a:lvl9pPr marL="3657600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0" dirty="0"/>
              <a:t>About Me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22813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3</a:t>
            </a:fld>
            <a:endParaRPr lang="uk-UA" dirty="0"/>
          </a:p>
        </p:txBody>
      </p:sp>
      <p:pic>
        <p:nvPicPr>
          <p:cNvPr id="29" name="Picture 28" descr="HealthOutcomes[white].eps">
            <a:extLst>
              <a:ext uri="{FF2B5EF4-FFF2-40B4-BE49-F238E27FC236}">
                <a16:creationId xmlns:a16="http://schemas.microsoft.com/office/drawing/2014/main" id="{EA4BD158-2D22-364C-B57D-F0DBBA147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A7867-746A-D846-8446-C652F876A408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4C729DA-E570-3441-8992-A0063B4C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B610B3-C225-9C46-A209-4FCF0A6D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04B6A-7FC2-B543-BFAA-649E52DDC9E7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AB0F26E7-8AF4-9C44-9822-E5B388F3C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7181883-A9D5-C946-ADA7-42EE3538CED5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What is Metabolomics?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E7354F-C3F1-6E46-9D45-B3DB4BF75D63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  <p:pic>
        <p:nvPicPr>
          <p:cNvPr id="1026" name="Picture 2" descr="An overview of the four major omics fields">
            <a:extLst>
              <a:ext uri="{FF2B5EF4-FFF2-40B4-BE49-F238E27FC236}">
                <a16:creationId xmlns:a16="http://schemas.microsoft.com/office/drawing/2014/main" id="{5E99F3F2-2810-564E-A3B2-3912F4E95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293025"/>
            <a:ext cx="88900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BA80EF-A93E-F946-A5BB-1AEC02A5B2E6}"/>
              </a:ext>
            </a:extLst>
          </p:cNvPr>
          <p:cNvSpPr txBox="1"/>
          <p:nvPr/>
        </p:nvSpPr>
        <p:spPr>
          <a:xfrm>
            <a:off x="1143000" y="6411849"/>
            <a:ext cx="8910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(Reference: https://</a:t>
            </a:r>
            <a:r>
              <a:rPr lang="en-US" sz="1400" dirty="0" err="1">
                <a:solidFill>
                  <a:schemeClr val="bg1"/>
                </a:solidFill>
              </a:rPr>
              <a:t>www.ebi.ac.uk</a:t>
            </a:r>
            <a:r>
              <a:rPr lang="en-US" sz="1400" dirty="0">
                <a:solidFill>
                  <a:schemeClr val="bg1"/>
                </a:solidFill>
              </a:rPr>
              <a:t>/training/online/course/introduction-metabolomics/what-metabolomics)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BA80EF-A93E-F946-A5BB-1AEC02A5B2E6}"/>
              </a:ext>
            </a:extLst>
          </p:cNvPr>
          <p:cNvSpPr txBox="1"/>
          <p:nvPr/>
        </p:nvSpPr>
        <p:spPr>
          <a:xfrm>
            <a:off x="990600" y="5260582"/>
            <a:ext cx="8910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needs to answer your question in title: I would come up with a simple definition for this section. </a:t>
            </a:r>
          </a:p>
        </p:txBody>
      </p:sp>
    </p:spTree>
    <p:extLst>
      <p:ext uri="{BB962C8B-B14F-4D97-AF65-F5344CB8AC3E}">
        <p14:creationId xmlns:p14="http://schemas.microsoft.com/office/powerpoint/2010/main" val="8870436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4</a:t>
            </a:fld>
            <a:endParaRPr lang="uk-UA" dirty="0"/>
          </a:p>
        </p:txBody>
      </p:sp>
      <p:pic>
        <p:nvPicPr>
          <p:cNvPr id="29" name="Picture 28" descr="HealthOutcomes[white].eps">
            <a:extLst>
              <a:ext uri="{FF2B5EF4-FFF2-40B4-BE49-F238E27FC236}">
                <a16:creationId xmlns:a16="http://schemas.microsoft.com/office/drawing/2014/main" id="{EA4BD158-2D22-364C-B57D-F0DBBA147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A7867-746A-D846-8446-C652F876A408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4C729DA-E570-3441-8992-A0063B4C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B610B3-C225-9C46-A209-4FCF0A6D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04B6A-7FC2-B543-BFAA-649E52DDC9E7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AB0F26E7-8AF4-9C44-9822-E5B388F3C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7181883-A9D5-C946-ADA7-42EE3538CED5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Metabolomics Data Processing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E7354F-C3F1-6E46-9D45-B3DB4BF75D63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5A0C1-8D34-8143-803D-82DBD87F351F}"/>
              </a:ext>
            </a:extLst>
          </p:cNvPr>
          <p:cNvSpPr/>
          <p:nvPr/>
        </p:nvSpPr>
        <p:spPr>
          <a:xfrm>
            <a:off x="1447800" y="2444749"/>
            <a:ext cx="2514600" cy="659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filtering or smoothing to increase signal/noise ratio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34FBE74-98C9-2F44-A885-9B84A78D3CC7}"/>
              </a:ext>
            </a:extLst>
          </p:cNvPr>
          <p:cNvSpPr/>
          <p:nvPr/>
        </p:nvSpPr>
        <p:spPr>
          <a:xfrm>
            <a:off x="2019300" y="1536997"/>
            <a:ext cx="13716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Raw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9155F8-94E6-7C47-8439-A590F860BFC0}"/>
              </a:ext>
            </a:extLst>
          </p:cNvPr>
          <p:cNvSpPr/>
          <p:nvPr/>
        </p:nvSpPr>
        <p:spPr>
          <a:xfrm>
            <a:off x="1981200" y="4808320"/>
            <a:ext cx="1646520" cy="659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Deconvolution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BCDA1D-B7AA-534A-B01D-32BA207C377C}"/>
              </a:ext>
            </a:extLst>
          </p:cNvPr>
          <p:cNvSpPr/>
          <p:nvPr/>
        </p:nvSpPr>
        <p:spPr>
          <a:xfrm>
            <a:off x="4453218" y="4808320"/>
            <a:ext cx="1702999" cy="665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Isotype Grouping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74D309-13A9-F245-A94B-0AE657A18DB8}"/>
              </a:ext>
            </a:extLst>
          </p:cNvPr>
          <p:cNvSpPr/>
          <p:nvPr/>
        </p:nvSpPr>
        <p:spPr>
          <a:xfrm>
            <a:off x="1989420" y="3643985"/>
            <a:ext cx="1638300" cy="659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Peak detection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AF7FA9-1712-684B-82DC-A870EE06307A}"/>
              </a:ext>
            </a:extLst>
          </p:cNvPr>
          <p:cNvSpPr/>
          <p:nvPr/>
        </p:nvSpPr>
        <p:spPr>
          <a:xfrm>
            <a:off x="4451272" y="3646642"/>
            <a:ext cx="1702999" cy="665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Alignment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34F211-CAD1-9B45-BEF3-4323B19A598F}"/>
              </a:ext>
            </a:extLst>
          </p:cNvPr>
          <p:cNvSpPr/>
          <p:nvPr/>
        </p:nvSpPr>
        <p:spPr>
          <a:xfrm>
            <a:off x="4433343" y="2438400"/>
            <a:ext cx="1702999" cy="665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Peak filling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DCBC76-E369-C44C-B22E-1F07F5E0FC2E}"/>
              </a:ext>
            </a:extLst>
          </p:cNvPr>
          <p:cNvSpPr/>
          <p:nvPr/>
        </p:nvSpPr>
        <p:spPr>
          <a:xfrm>
            <a:off x="6607285" y="2440862"/>
            <a:ext cx="1702999" cy="665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Duplicate filtering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3D887A-1A89-4548-9CEA-3C8A69F75323}"/>
              </a:ext>
            </a:extLst>
          </p:cNvPr>
          <p:cNvSpPr/>
          <p:nvPr/>
        </p:nvSpPr>
        <p:spPr>
          <a:xfrm>
            <a:off x="6589877" y="3638188"/>
            <a:ext cx="1702999" cy="665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Blank Subtraction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D84B60-F9CA-C24F-A4FC-25A24C730386}"/>
              </a:ext>
            </a:extLst>
          </p:cNvPr>
          <p:cNvSpPr/>
          <p:nvPr/>
        </p:nvSpPr>
        <p:spPr>
          <a:xfrm>
            <a:off x="6607284" y="4808320"/>
            <a:ext cx="1702999" cy="665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Metabolites Identification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7A69DF-1CE7-0E45-BADF-06F5DC8BDDA1}"/>
              </a:ext>
            </a:extLst>
          </p:cNvPr>
          <p:cNvSpPr/>
          <p:nvPr/>
        </p:nvSpPr>
        <p:spPr>
          <a:xfrm>
            <a:off x="8778240" y="4808320"/>
            <a:ext cx="1702999" cy="665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Statistical Analysis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59CF59-441E-F044-8DE0-6D7BC1718304}"/>
              </a:ext>
            </a:extLst>
          </p:cNvPr>
          <p:cNvCxnSpPr>
            <a:stCxn id="3" idx="2"/>
            <a:endCxn id="2" idx="0"/>
          </p:cNvCxnSpPr>
          <p:nvPr/>
        </p:nvCxnSpPr>
        <p:spPr>
          <a:xfrm>
            <a:off x="2705100" y="2070397"/>
            <a:ext cx="0" cy="374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FEAA3C-F2BD-F245-88BC-B912F6E350B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705100" y="3104236"/>
            <a:ext cx="0" cy="533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0D57FD-3D07-6846-8985-A67FD1E71659}"/>
              </a:ext>
            </a:extLst>
          </p:cNvPr>
          <p:cNvCxnSpPr>
            <a:cxnSpLocks/>
          </p:cNvCxnSpPr>
          <p:nvPr/>
        </p:nvCxnSpPr>
        <p:spPr>
          <a:xfrm>
            <a:off x="2705100" y="4303472"/>
            <a:ext cx="0" cy="533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92CBC3-6A80-C940-86BD-49AD5AB0A1E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627720" y="5138064"/>
            <a:ext cx="825498" cy="2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81974A-8A23-A945-B8F6-E2C8406F2C0C}"/>
              </a:ext>
            </a:extLst>
          </p:cNvPr>
          <p:cNvCxnSpPr>
            <a:cxnSpLocks/>
          </p:cNvCxnSpPr>
          <p:nvPr/>
        </p:nvCxnSpPr>
        <p:spPr>
          <a:xfrm>
            <a:off x="6172200" y="2830050"/>
            <a:ext cx="4510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8E9AF06-67B0-9C4E-B1B3-F34FA98240A5}"/>
              </a:ext>
            </a:extLst>
          </p:cNvPr>
          <p:cNvCxnSpPr>
            <a:cxnSpLocks/>
          </p:cNvCxnSpPr>
          <p:nvPr/>
        </p:nvCxnSpPr>
        <p:spPr>
          <a:xfrm>
            <a:off x="8310283" y="5138063"/>
            <a:ext cx="4510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08A2B0-9066-9344-B62E-1873BBD5EEE4}"/>
              </a:ext>
            </a:extLst>
          </p:cNvPr>
          <p:cNvCxnSpPr>
            <a:cxnSpLocks/>
          </p:cNvCxnSpPr>
          <p:nvPr/>
        </p:nvCxnSpPr>
        <p:spPr>
          <a:xfrm flipV="1">
            <a:off x="5302771" y="4311926"/>
            <a:ext cx="0" cy="533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3A67CC-C9CC-3142-819B-B41C77539CD8}"/>
              </a:ext>
            </a:extLst>
          </p:cNvPr>
          <p:cNvCxnSpPr>
            <a:cxnSpLocks/>
          </p:cNvCxnSpPr>
          <p:nvPr/>
        </p:nvCxnSpPr>
        <p:spPr>
          <a:xfrm flipV="1">
            <a:off x="5284842" y="3112690"/>
            <a:ext cx="0" cy="533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891DC2-EE11-9C4C-A125-79F794ACE9CA}"/>
              </a:ext>
            </a:extLst>
          </p:cNvPr>
          <p:cNvCxnSpPr>
            <a:cxnSpLocks/>
          </p:cNvCxnSpPr>
          <p:nvPr/>
        </p:nvCxnSpPr>
        <p:spPr>
          <a:xfrm>
            <a:off x="7441376" y="3123648"/>
            <a:ext cx="0" cy="533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955A830-6988-CC4B-B6A7-2342EDE7B765}"/>
              </a:ext>
            </a:extLst>
          </p:cNvPr>
          <p:cNvCxnSpPr>
            <a:cxnSpLocks/>
          </p:cNvCxnSpPr>
          <p:nvPr/>
        </p:nvCxnSpPr>
        <p:spPr>
          <a:xfrm>
            <a:off x="7458783" y="4267200"/>
            <a:ext cx="0" cy="533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4EBDCE-120D-D841-BCF8-379CBFD8DADD}"/>
              </a:ext>
            </a:extLst>
          </p:cNvPr>
          <p:cNvCxnSpPr>
            <a:cxnSpLocks/>
          </p:cNvCxnSpPr>
          <p:nvPr/>
        </p:nvCxnSpPr>
        <p:spPr>
          <a:xfrm>
            <a:off x="990600" y="2209800"/>
            <a:ext cx="778764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D3ACE1-AA24-E147-B7A4-14400B24C340}"/>
              </a:ext>
            </a:extLst>
          </p:cNvPr>
          <p:cNvCxnSpPr/>
          <p:nvPr/>
        </p:nvCxnSpPr>
        <p:spPr>
          <a:xfrm>
            <a:off x="8778240" y="2209800"/>
            <a:ext cx="0" cy="23622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280F087-8F23-B449-8502-7701595D3221}"/>
              </a:ext>
            </a:extLst>
          </p:cNvPr>
          <p:cNvCxnSpPr/>
          <p:nvPr/>
        </p:nvCxnSpPr>
        <p:spPr>
          <a:xfrm flipH="1">
            <a:off x="6324600" y="4572000"/>
            <a:ext cx="245364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A5E17D1-B80B-4A49-A504-B9EB636DCA3C}"/>
              </a:ext>
            </a:extLst>
          </p:cNvPr>
          <p:cNvCxnSpPr/>
          <p:nvPr/>
        </p:nvCxnSpPr>
        <p:spPr>
          <a:xfrm>
            <a:off x="6324600" y="4572000"/>
            <a:ext cx="0" cy="12192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C8DE45B-DB63-AF43-BDC7-129289C16603}"/>
              </a:ext>
            </a:extLst>
          </p:cNvPr>
          <p:cNvCxnSpPr/>
          <p:nvPr/>
        </p:nvCxnSpPr>
        <p:spPr>
          <a:xfrm flipH="1">
            <a:off x="990600" y="5791200"/>
            <a:ext cx="5334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DF05B9-5671-2C46-AD60-0C8B1E23B53B}"/>
              </a:ext>
            </a:extLst>
          </p:cNvPr>
          <p:cNvCxnSpPr/>
          <p:nvPr/>
        </p:nvCxnSpPr>
        <p:spPr>
          <a:xfrm flipV="1">
            <a:off x="990600" y="2209800"/>
            <a:ext cx="0" cy="35814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096CA8-A958-AA49-BC35-2F2C9B8436D4}"/>
              </a:ext>
            </a:extLst>
          </p:cNvPr>
          <p:cNvSpPr txBox="1"/>
          <p:nvPr/>
        </p:nvSpPr>
        <p:spPr>
          <a:xfrm>
            <a:off x="8940985" y="2327860"/>
            <a:ext cx="29791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Data processing dilemmas: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600" dirty="0"/>
              <a:t>multiple data formats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600" dirty="0"/>
              <a:t>multiple steps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600" dirty="0"/>
              <a:t>multiple programs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600" dirty="0"/>
              <a:t>computationally intensive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600" b="1" dirty="0"/>
              <a:t>Reproducibility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600" b="1" dirty="0"/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3997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5</a:t>
            </a:fld>
            <a:endParaRPr lang="uk-UA" dirty="0"/>
          </a:p>
        </p:txBody>
      </p:sp>
      <p:pic>
        <p:nvPicPr>
          <p:cNvPr id="29" name="Picture 28" descr="HealthOutcomes[white].eps">
            <a:extLst>
              <a:ext uri="{FF2B5EF4-FFF2-40B4-BE49-F238E27FC236}">
                <a16:creationId xmlns:a16="http://schemas.microsoft.com/office/drawing/2014/main" id="{EA4BD158-2D22-364C-B57D-F0DBBA147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A7867-746A-D846-8446-C652F876A408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4C729DA-E570-3441-8992-A0063B4C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B610B3-C225-9C46-A209-4FCF0A6D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04B6A-7FC2-B543-BFAA-649E52DDC9E7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AB0F26E7-8AF4-9C44-9822-E5B388F3C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7181883-A9D5-C946-ADA7-42EE3538CED5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Reproducible Research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E7354F-C3F1-6E46-9D45-B3DB4BF75D63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CA3541-6EB7-554A-A5BA-6E6AB39CA7A7}"/>
              </a:ext>
            </a:extLst>
          </p:cNvPr>
          <p:cNvSpPr/>
          <p:nvPr/>
        </p:nvSpPr>
        <p:spPr>
          <a:xfrm>
            <a:off x="1066799" y="1350996"/>
            <a:ext cx="9525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Reproducibility: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Reproducibility of scientific research has been steadily rising with reports estimating that only X% of peer-reviewed results can be replicated.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1B3A5C-F772-BE4B-80A0-594612D8CF4A}"/>
              </a:ext>
            </a:extLst>
          </p:cNvPr>
          <p:cNvSpPr txBox="1"/>
          <p:nvPr/>
        </p:nvSpPr>
        <p:spPr>
          <a:xfrm>
            <a:off x="1234573" y="5416991"/>
            <a:ext cx="9189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(Reference: Goodman, S. N., Fanelli, D., &amp; Ioannidis, J. P. A. (2016). What does research reproducibility mean? </a:t>
            </a:r>
            <a:r>
              <a:rPr lang="en-US" sz="1400" i="1" dirty="0"/>
              <a:t>Science Translational Medicine</a:t>
            </a:r>
            <a:r>
              <a:rPr lang="en-US" sz="1400" dirty="0"/>
              <a:t>, </a:t>
            </a:r>
            <a:r>
              <a:rPr lang="en-US" sz="1400" i="1" dirty="0"/>
              <a:t>8</a:t>
            </a:r>
            <a:r>
              <a:rPr lang="en-US" sz="1400" dirty="0"/>
              <a:t>(341), 341ps12. https://</a:t>
            </a:r>
            <a:r>
              <a:rPr lang="en-US" sz="1400" dirty="0" err="1"/>
              <a:t>doi.org</a:t>
            </a:r>
            <a:r>
              <a:rPr lang="en-US" sz="1400" dirty="0"/>
              <a:t>/10.1126/scitranslmed.aaf5027)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3B81BF-C2B8-4B43-957E-08346D903946}"/>
              </a:ext>
            </a:extLst>
          </p:cNvPr>
          <p:cNvSpPr txBox="1"/>
          <p:nvPr/>
        </p:nvSpPr>
        <p:spPr>
          <a:xfrm>
            <a:off x="1093610" y="4123386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0783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Operating System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43773-48C4-AA4B-9433-0EE012D4EB03}"/>
              </a:ext>
            </a:extLst>
          </p:cNvPr>
          <p:cNvSpPr txBox="1"/>
          <p:nvPr/>
        </p:nvSpPr>
        <p:spPr>
          <a:xfrm>
            <a:off x="4980214" y="2686431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0783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097570-B802-FE4C-B395-D4FEE778A7CD}"/>
              </a:ext>
            </a:extLst>
          </p:cNvPr>
          <p:cNvSpPr/>
          <p:nvPr/>
        </p:nvSpPr>
        <p:spPr>
          <a:xfrm>
            <a:off x="4999627" y="3008830"/>
            <a:ext cx="914400" cy="914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4067B0-7813-1D4F-8433-7011E77A7B17}"/>
              </a:ext>
            </a:extLst>
          </p:cNvPr>
          <p:cNvSpPr/>
          <p:nvPr/>
        </p:nvSpPr>
        <p:spPr>
          <a:xfrm>
            <a:off x="7426682" y="4065296"/>
            <a:ext cx="914400" cy="914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8BD10A4-EEB1-0944-A324-7D91E7D8AE76}"/>
              </a:ext>
            </a:extLst>
          </p:cNvPr>
          <p:cNvSpPr/>
          <p:nvPr/>
        </p:nvSpPr>
        <p:spPr>
          <a:xfrm>
            <a:off x="2452510" y="4343400"/>
            <a:ext cx="914400" cy="914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836550-EF3F-C948-8FEB-ABCE0408CED0}"/>
              </a:ext>
            </a:extLst>
          </p:cNvPr>
          <p:cNvSpPr txBox="1"/>
          <p:nvPr/>
        </p:nvSpPr>
        <p:spPr>
          <a:xfrm>
            <a:off x="8184974" y="3949213"/>
            <a:ext cx="265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0783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508657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 animBg="1"/>
      <p:bldP spid="20" grpId="0" animBg="1"/>
      <p:bldP spid="21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752600"/>
            <a:ext cx="10286997" cy="11079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Developing a open-source tool for reproducible untargeted metabolomic data analysis for the purpose of facilitating collaboration among metabolomics researchers.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6</a:t>
            </a:fld>
            <a:endParaRPr lang="uk-UA" dirty="0"/>
          </a:p>
        </p:txBody>
      </p:sp>
      <p:pic>
        <p:nvPicPr>
          <p:cNvPr id="29" name="Picture 28" descr="HealthOutcomes[white].eps">
            <a:extLst>
              <a:ext uri="{FF2B5EF4-FFF2-40B4-BE49-F238E27FC236}">
                <a16:creationId xmlns:a16="http://schemas.microsoft.com/office/drawing/2014/main" id="{EA4BD158-2D22-364C-B57D-F0DBBA147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A7867-746A-D846-8446-C652F876A408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4C729DA-E570-3441-8992-A0063B4C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B610B3-C225-9C46-A209-4FCF0A6D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04B6A-7FC2-B543-BFAA-649E52DDC9E7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AB0F26E7-8AF4-9C44-9822-E5B388F3C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7181883-A9D5-C946-ADA7-42EE3538CED5}"/>
              </a:ext>
            </a:extLst>
          </p:cNvPr>
          <p:cNvSpPr txBox="1">
            <a:spLocks/>
          </p:cNvSpPr>
          <p:nvPr/>
        </p:nvSpPr>
        <p:spPr>
          <a:xfrm>
            <a:off x="762000" y="609600"/>
            <a:ext cx="10820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Objective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E7354F-C3F1-6E46-9D45-B3DB4BF75D63}"/>
              </a:ext>
            </a:extLst>
          </p:cNvPr>
          <p:cNvSpPr/>
          <p:nvPr/>
        </p:nvSpPr>
        <p:spPr>
          <a:xfrm>
            <a:off x="762000" y="1123274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3067992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846941"/>
            <a:ext cx="9067800" cy="553998"/>
          </a:xfrm>
        </p:spPr>
        <p:txBody>
          <a:bodyPr anchor="ctr"/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Arial Black"/>
                <a:ea typeface="Museo Slab 900" charset="0"/>
                <a:cs typeface="Arial Black"/>
              </a:rPr>
              <a:t>Method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1447800" y="-2819400"/>
            <a:ext cx="7950266" cy="7848600"/>
            <a:chOff x="5181600" y="-3657600"/>
            <a:chExt cx="9931400" cy="98044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1200" y="-1143000"/>
              <a:ext cx="5511800" cy="47752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0" y="-3657600"/>
              <a:ext cx="5511800" cy="47752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0" y="1371600"/>
              <a:ext cx="5511800" cy="4775200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62000" y="6019800"/>
            <a:ext cx="10591800" cy="45720"/>
          </a:xfrm>
          <a:prstGeom prst="rect">
            <a:avLst/>
          </a:prstGeom>
          <a:solidFill>
            <a:srgbClr val="EC7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96296366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8</a:t>
            </a:fld>
            <a:endParaRPr lang="uk-UA" dirty="0"/>
          </a:p>
        </p:txBody>
      </p:sp>
      <p:pic>
        <p:nvPicPr>
          <p:cNvPr id="29" name="Picture 28" descr="HealthOutcomes[white].eps">
            <a:extLst>
              <a:ext uri="{FF2B5EF4-FFF2-40B4-BE49-F238E27FC236}">
                <a16:creationId xmlns:a16="http://schemas.microsoft.com/office/drawing/2014/main" id="{EA4BD158-2D22-364C-B57D-F0DBBA147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248400"/>
            <a:ext cx="2324100" cy="47286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82A7867-746A-D846-8446-C652F876A408}"/>
              </a:ext>
            </a:extLst>
          </p:cNvPr>
          <p:cNvGrpSpPr/>
          <p:nvPr/>
        </p:nvGrpSpPr>
        <p:grpSpPr>
          <a:xfrm>
            <a:off x="-469900" y="876300"/>
            <a:ext cx="13131800" cy="4381500"/>
            <a:chOff x="-469900" y="1238250"/>
            <a:chExt cx="13131800" cy="43815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4C729DA-E570-3441-8992-A0063B4CF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722100" y="1238250"/>
              <a:ext cx="939800" cy="43815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8B610B3-C225-9C46-A209-4FCF0A6D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lumMod val="90000"/>
                  <a:lumOff val="10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0800000">
              <a:off x="-469900" y="1238250"/>
              <a:ext cx="939800" cy="43815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4504B6A-7FC2-B543-BFAA-649E52DDC9E7}"/>
              </a:ext>
            </a:extLst>
          </p:cNvPr>
          <p:cNvSpPr/>
          <p:nvPr/>
        </p:nvSpPr>
        <p:spPr>
          <a:xfrm>
            <a:off x="0" y="6184900"/>
            <a:ext cx="12192000" cy="673099"/>
          </a:xfrm>
          <a:prstGeom prst="rect">
            <a:avLst/>
          </a:prstGeom>
          <a:solidFill>
            <a:srgbClr val="17263E"/>
          </a:solidFill>
          <a:ln>
            <a:solidFill>
              <a:srgbClr val="1726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HealthOutcomes[white].eps">
            <a:extLst>
              <a:ext uri="{FF2B5EF4-FFF2-40B4-BE49-F238E27FC236}">
                <a16:creationId xmlns:a16="http://schemas.microsoft.com/office/drawing/2014/main" id="{AB0F26E7-8AF4-9C44-9822-E5B388F3C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6308931"/>
            <a:ext cx="2324100" cy="472869"/>
          </a:xfrm>
          <a:prstGeom prst="rect">
            <a:avLst/>
          </a:prstGeom>
        </p:spPr>
      </p:pic>
      <p:pic>
        <p:nvPicPr>
          <p:cNvPr id="1026" name="Picture 2" descr="Image result for nextflow logo">
            <a:extLst>
              <a:ext uri="{FF2B5EF4-FFF2-40B4-BE49-F238E27FC236}">
                <a16:creationId xmlns:a16="http://schemas.microsoft.com/office/drawing/2014/main" id="{7C9D34A8-FAD0-6F4A-98BB-F276D90A6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229" y="3137772"/>
            <a:ext cx="2951371" cy="59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ocker logo">
            <a:extLst>
              <a:ext uri="{FF2B5EF4-FFF2-40B4-BE49-F238E27FC236}">
                <a16:creationId xmlns:a16="http://schemas.microsoft.com/office/drawing/2014/main" id="{E005E3E2-E83E-1141-9580-43CFB4FBF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76300"/>
            <a:ext cx="2296358" cy="196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ocuments.lucidchart.com/documents/6368cd09-01fe-4ea0-83a3-f9698b687ee4/pages/0_0?a=1699&amp;x=1030&amp;y=970&amp;w=228&amp;h=228&amp;store=1&amp;accept=image%2F*&amp;auth=LCA%20cdeee157b25ee3ce4fa4fca389a8398edca29a4f-ts%3D1571535957">
            <a:extLst>
              <a:ext uri="{FF2B5EF4-FFF2-40B4-BE49-F238E27FC236}">
                <a16:creationId xmlns:a16="http://schemas.microsoft.com/office/drawing/2014/main" id="{FF03FB08-B03E-EB49-AE15-CBB054131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104" y="3034211"/>
            <a:ext cx="2296454" cy="229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MzMine logo">
            <a:extLst>
              <a:ext uri="{FF2B5EF4-FFF2-40B4-BE49-F238E27FC236}">
                <a16:creationId xmlns:a16="http://schemas.microsoft.com/office/drawing/2014/main" id="{BCADA5FB-7964-2046-9DE3-537CDFD2E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96" y="3065035"/>
            <a:ext cx="2915933" cy="6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XCMS logo">
            <a:extLst>
              <a:ext uri="{FF2B5EF4-FFF2-40B4-BE49-F238E27FC236}">
                <a16:creationId xmlns:a16="http://schemas.microsoft.com/office/drawing/2014/main" id="{4F75E5A8-8BE7-954D-9B9D-9DA119D98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96" y="3810000"/>
            <a:ext cx="2176332" cy="217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Bioconductor logo">
            <a:extLst>
              <a:ext uri="{FF2B5EF4-FFF2-40B4-BE49-F238E27FC236}">
                <a16:creationId xmlns:a16="http://schemas.microsoft.com/office/drawing/2014/main" id="{4780930F-794F-9348-81CC-E368B8261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13" y="3830271"/>
            <a:ext cx="3112601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documents.lucidchart.com/documents/6368cd09-01fe-4ea0-83a3-f9698b687ee4/pages/0_0?a=1699&amp;x=263&amp;y=987&amp;w=374&amp;h=168&amp;store=1&amp;accept=image%2F*&amp;auth=LCA%204e66ce034725678f65c3661701c1254de0c1fa0f-ts%3D1571535957">
            <a:extLst>
              <a:ext uri="{FF2B5EF4-FFF2-40B4-BE49-F238E27FC236}">
                <a16:creationId xmlns:a16="http://schemas.microsoft.com/office/drawing/2014/main" id="{DEEEFCA8-8A1A-B943-8635-D2B5C766A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12" y="603000"/>
            <a:ext cx="5504250" cy="246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78414" y="228600"/>
            <a:ext cx="21179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Recreate this as the same triangle in slide 5. </a:t>
            </a:r>
          </a:p>
          <a:p>
            <a:r>
              <a:rPr lang="en-US" dirty="0"/>
              <a:t>Computing: </a:t>
            </a:r>
            <a:r>
              <a:rPr lang="en-US" dirty="0" err="1"/>
              <a:t>hipergator</a:t>
            </a:r>
            <a:r>
              <a:rPr lang="en-US" dirty="0"/>
              <a:t>/singularity/</a:t>
            </a:r>
            <a:r>
              <a:rPr lang="en-US" dirty="0" err="1"/>
              <a:t>docker</a:t>
            </a:r>
            <a:endParaRPr lang="en-US" dirty="0"/>
          </a:p>
          <a:p>
            <a:r>
              <a:rPr lang="en-US" dirty="0"/>
              <a:t>Code: </a:t>
            </a:r>
            <a:r>
              <a:rPr lang="en-US" dirty="0" err="1"/>
              <a:t>mzmine</a:t>
            </a:r>
            <a:r>
              <a:rPr lang="en-US" dirty="0"/>
              <a:t>, </a:t>
            </a:r>
            <a:r>
              <a:rPr lang="en-US" dirty="0" err="1"/>
              <a:t>nextflow</a:t>
            </a:r>
            <a:r>
              <a:rPr lang="en-US" dirty="0"/>
              <a:t>, </a:t>
            </a:r>
            <a:r>
              <a:rPr lang="en-US" dirty="0" err="1"/>
              <a:t>xcms</a:t>
            </a:r>
            <a:r>
              <a:rPr lang="en-US" dirty="0"/>
              <a:t>, Bioconductor.</a:t>
            </a:r>
          </a:p>
          <a:p>
            <a:r>
              <a:rPr lang="en-US" dirty="0"/>
              <a:t>Data: picture of </a:t>
            </a:r>
            <a:r>
              <a:rPr lang="en-US" dirty="0" err="1"/>
              <a:t>testtube</a:t>
            </a:r>
            <a:r>
              <a:rPr lang="en-US" dirty="0"/>
              <a:t>/HR-MS</a:t>
            </a:r>
          </a:p>
        </p:txBody>
      </p:sp>
    </p:spTree>
    <p:extLst>
      <p:ext uri="{BB962C8B-B14F-4D97-AF65-F5344CB8AC3E}">
        <p14:creationId xmlns:p14="http://schemas.microsoft.com/office/powerpoint/2010/main" val="3623346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FFB1079-C30C-6047-AC3F-ADD1DC668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431" y="0"/>
            <a:ext cx="9331569" cy="64007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75C60E2-F3E0-B54F-A7F4-A0C0CBAAE440}"/>
              </a:ext>
            </a:extLst>
          </p:cNvPr>
          <p:cNvSpPr/>
          <p:nvPr/>
        </p:nvSpPr>
        <p:spPr>
          <a:xfrm>
            <a:off x="2299138" y="1447800"/>
            <a:ext cx="9906000" cy="2057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mzmine 3d visualization">
            <a:extLst>
              <a:ext uri="{FF2B5EF4-FFF2-40B4-BE49-F238E27FC236}">
                <a16:creationId xmlns:a16="http://schemas.microsoft.com/office/drawing/2014/main" id="{E95ADB7A-693D-EA4C-BAC8-2C506BE7B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4904"/>
            <a:ext cx="2683656" cy="180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549320-8955-4A49-B30C-5D8B1CAD3F7D}"/>
              </a:ext>
            </a:extLst>
          </p:cNvPr>
          <p:cNvCxnSpPr/>
          <p:nvPr/>
        </p:nvCxnSpPr>
        <p:spPr>
          <a:xfrm flipH="1" flipV="1">
            <a:off x="2860431" y="1143000"/>
            <a:ext cx="949569" cy="152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E525DF6-DA3A-7D49-AA32-7CB0C703EF9E}"/>
              </a:ext>
            </a:extLst>
          </p:cNvPr>
          <p:cNvSpPr/>
          <p:nvPr/>
        </p:nvSpPr>
        <p:spPr>
          <a:xfrm>
            <a:off x="2286000" y="3463158"/>
            <a:ext cx="9906000" cy="33527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A6DC1E-36BC-9B43-82D3-CC821A0596B2}"/>
              </a:ext>
            </a:extLst>
          </p:cNvPr>
          <p:cNvSpPr txBox="1"/>
          <p:nvPr/>
        </p:nvSpPr>
        <p:spPr>
          <a:xfrm>
            <a:off x="381000" y="5341101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Workflow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0" y="3733800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sure why you have 3 of the same diagrams for the first part. Limit to only 1 diagram. I like the figure as an overall representation of the pipeline but needs to be simplified. </a:t>
            </a:r>
          </a:p>
        </p:txBody>
      </p:sp>
    </p:spTree>
    <p:extLst>
      <p:ext uri="{BB962C8B-B14F-4D97-AF65-F5344CB8AC3E}">
        <p14:creationId xmlns:p14="http://schemas.microsoft.com/office/powerpoint/2010/main" val="1292898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" grpId="0"/>
    </p:bldLst>
  </p:timing>
</p:sld>
</file>

<file path=ppt/theme/theme1.xml><?xml version="1.0" encoding="utf-8"?>
<a:theme xmlns:a="http://schemas.openxmlformats.org/drawingml/2006/main" name="3_Office Theme">
  <a:themeElements>
    <a:clrScheme name="HOP Template 1">
      <a:dk1>
        <a:srgbClr val="282828"/>
      </a:dk1>
      <a:lt1>
        <a:sysClr val="window" lastClr="FFFFFF"/>
      </a:lt1>
      <a:dk2>
        <a:srgbClr val="17263E"/>
      </a:dk2>
      <a:lt2>
        <a:srgbClr val="DE5B2D"/>
      </a:lt2>
      <a:accent1>
        <a:srgbClr val="4FBFFF"/>
      </a:accent1>
      <a:accent2>
        <a:srgbClr val="FFFFFF"/>
      </a:accent2>
      <a:accent3>
        <a:srgbClr val="999999"/>
      </a:accent3>
      <a:accent4>
        <a:srgbClr val="17263E"/>
      </a:accent4>
      <a:accent5>
        <a:srgbClr val="FFFF66"/>
      </a:accent5>
      <a:accent6>
        <a:srgbClr val="17263E"/>
      </a:accent6>
      <a:hlink>
        <a:srgbClr val="E6713A"/>
      </a:hlink>
      <a:folHlink>
        <a:srgbClr val="BFD5E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DS Powerpoint Presentation_Template" id="{5BFF2258-66D1-0445-AF15-D234D95CD4D8}" vid="{FA18C274-5ABF-B04E-B8FA-92AA1D3034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11800</TotalTime>
  <Words>626</Words>
  <Application>Microsoft Macintosh PowerPoint</Application>
  <PresentationFormat>Widescreen</PresentationFormat>
  <Paragraphs>84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ＭＳ Ｐゴシック</vt:lpstr>
      <vt:lpstr>Museo Slab 900</vt:lpstr>
      <vt:lpstr>Proxima Nova Light</vt:lpstr>
      <vt:lpstr>Arial</vt:lpstr>
      <vt:lpstr>Arial Black</vt:lpstr>
      <vt:lpstr>Calibri</vt:lpstr>
      <vt:lpstr>Courier New</vt:lpstr>
      <vt:lpstr>Rockwell</vt:lpstr>
      <vt:lpstr>3_Office Theme</vt:lpstr>
      <vt:lpstr>A Reproducible Pipeline for Scalable Untargeted Metabolomics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Title</dc:title>
  <dc:creator>Alison Paris</dc:creator>
  <cp:lastModifiedBy>Du,Xinsong</cp:lastModifiedBy>
  <cp:revision>844</cp:revision>
  <cp:lastPrinted>2017-02-21T20:12:40Z</cp:lastPrinted>
  <dcterms:created xsi:type="dcterms:W3CDTF">2016-02-24T15:05:47Z</dcterms:created>
  <dcterms:modified xsi:type="dcterms:W3CDTF">2019-10-21T16:44:13Z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2016-02-23T00:00:00Z</vt:filetime>
  </property>
  <property fmtid="{D5CDD505-2E9C-101B-9397-08002B2CF9AE}" pid="3" name="Creator">
    <vt:lpwstr>Adobe Photoshop CC 2015 (Macintosh)</vt:lpwstr>
  </property>
  <property fmtid="{D5CDD505-2E9C-101B-9397-08002B2CF9AE}" pid="4" name="LastSaved">
    <vt:filetime>2016-02-23T00:00:00Z</vt:filetime>
  </property>
</Properties>
</file>