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7"/>
  </p:notesMasterIdLst>
  <p:handoutMasterIdLst>
    <p:handoutMasterId r:id="rId18"/>
  </p:handoutMasterIdLst>
  <p:sldIdLst>
    <p:sldId id="830" r:id="rId2"/>
    <p:sldId id="908" r:id="rId3"/>
    <p:sldId id="913" r:id="rId4"/>
    <p:sldId id="919" r:id="rId5"/>
    <p:sldId id="922" r:id="rId6"/>
    <p:sldId id="911" r:id="rId7"/>
    <p:sldId id="923" r:id="rId8"/>
    <p:sldId id="871" r:id="rId9"/>
    <p:sldId id="924" r:id="rId10"/>
    <p:sldId id="914" r:id="rId11"/>
    <p:sldId id="915" r:id="rId12"/>
    <p:sldId id="916" r:id="rId13"/>
    <p:sldId id="917" r:id="rId14"/>
    <p:sldId id="903" r:id="rId15"/>
    <p:sldId id="91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30"/>
            <p14:sldId id="908"/>
            <p14:sldId id="913"/>
            <p14:sldId id="919"/>
            <p14:sldId id="922"/>
            <p14:sldId id="911"/>
            <p14:sldId id="923"/>
            <p14:sldId id="871"/>
            <p14:sldId id="924"/>
            <p14:sldId id="914"/>
            <p14:sldId id="915"/>
            <p14:sldId id="916"/>
            <p14:sldId id="917"/>
            <p14:sldId id="90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6" autoAdjust="0"/>
    <p:restoredTop sz="85178"/>
  </p:normalViewPr>
  <p:slideViewPr>
    <p:cSldViewPr>
      <p:cViewPr>
        <p:scale>
          <a:sx n="57" d="100"/>
          <a:sy n="57" d="100"/>
        </p:scale>
        <p:origin x="216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Gene + transcript -&gt; mRNA</a:t>
            </a:r>
          </a:p>
          <a:p>
            <a:r>
              <a:rPr lang="en-US" dirty="0"/>
              <a:t>mRNA + translate -&gt; protein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10/20/19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589312"/>
            <a:ext cx="9613422" cy="1661993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FB1079-C30C-6047-AC3F-ADD1DC668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228602"/>
            <a:ext cx="11671737" cy="51501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5C60E2-F3E0-B54F-A7F4-A0C0CBAAE440}"/>
              </a:ext>
            </a:extLst>
          </p:cNvPr>
          <p:cNvSpPr/>
          <p:nvPr/>
        </p:nvSpPr>
        <p:spPr>
          <a:xfrm>
            <a:off x="145883" y="1447800"/>
            <a:ext cx="12059255" cy="2590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zmine 3d visualization">
            <a:extLst>
              <a:ext uri="{FF2B5EF4-FFF2-40B4-BE49-F238E27FC236}">
                <a16:creationId xmlns:a16="http://schemas.microsoft.com/office/drawing/2014/main" id="{E95ADB7A-693D-EA4C-BAC8-2C506BE7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3" y="152401"/>
            <a:ext cx="2683656" cy="18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549320-8955-4A49-B30C-5D8B1CAD3F7D}"/>
              </a:ext>
            </a:extLst>
          </p:cNvPr>
          <p:cNvCxnSpPr>
            <a:cxnSpLocks/>
          </p:cNvCxnSpPr>
          <p:nvPr/>
        </p:nvCxnSpPr>
        <p:spPr>
          <a:xfrm flipH="1" flipV="1">
            <a:off x="2860432" y="1143000"/>
            <a:ext cx="2702168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25DF6-DA3A-7D49-AA32-7CB0C703EF9E}"/>
              </a:ext>
            </a:extLst>
          </p:cNvPr>
          <p:cNvSpPr/>
          <p:nvPr/>
        </p:nvSpPr>
        <p:spPr>
          <a:xfrm>
            <a:off x="145883" y="4038600"/>
            <a:ext cx="12046117" cy="27773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6DC1E-36BC-9B43-82D3-CC821A0596B2}"/>
              </a:ext>
            </a:extLst>
          </p:cNvPr>
          <p:cNvSpPr txBox="1"/>
          <p:nvPr/>
        </p:nvSpPr>
        <p:spPr>
          <a:xfrm>
            <a:off x="381000" y="5341101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29289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096726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63FBB-BBB0-5748-B768-919B9B12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6567125" cy="520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A3404-35FE-3549-A805-213DED24E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816189"/>
            <a:ext cx="3963175" cy="266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B3113-C50D-6C49-B281-EB59C5034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3483187"/>
            <a:ext cx="3963175" cy="2993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04130-0325-6549-9AEC-3BDFB329FED5}"/>
              </a:ext>
            </a:extLst>
          </p:cNvPr>
          <p:cNvSpPr txBox="1"/>
          <p:nvPr/>
        </p:nvSpPr>
        <p:spPr>
          <a:xfrm>
            <a:off x="457200" y="762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MultiQC</a:t>
            </a:r>
            <a:r>
              <a:rPr lang="en-US" b="1" dirty="0"/>
              <a:t>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759A3-5384-CC41-9D99-1A8C5328A63B}"/>
              </a:ext>
            </a:extLst>
          </p:cNvPr>
          <p:cNvSpPr txBox="1"/>
          <p:nvPr/>
        </p:nvSpPr>
        <p:spPr>
          <a:xfrm>
            <a:off x="7390625" y="392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Nextflow</a:t>
            </a:r>
            <a:r>
              <a:rPr lang="en-US" b="1" dirty="0"/>
              <a:t> Report:</a:t>
            </a:r>
          </a:p>
        </p:txBody>
      </p:sp>
    </p:spTree>
    <p:extLst>
      <p:ext uri="{BB962C8B-B14F-4D97-AF65-F5344CB8AC3E}">
        <p14:creationId xmlns:p14="http://schemas.microsoft.com/office/powerpoint/2010/main" val="318682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have developed a container-based platform that has potential to facilitate high-throughput and scalable untargeted metabolomics data analysis with high levels of reproducibility, scalability and transparency.</a:t>
            </a:r>
            <a:endParaRPr lang="en-US" dirty="0">
              <a:solidFill>
                <a:schemeClr val="tx2"/>
              </a:solidFill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7659230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Mentor</a:t>
            </a:r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297192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linyi china">
            <a:extLst>
              <a:ext uri="{FF2B5EF4-FFF2-40B4-BE49-F238E27FC236}">
                <a16:creationId xmlns:a16="http://schemas.microsoft.com/office/drawing/2014/main" id="{56B4B2A6-4D12-0F46-8341-E8D158CC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3" y="1377441"/>
            <a:ext cx="3473544" cy="19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beijing china">
            <a:extLst>
              <a:ext uri="{FF2B5EF4-FFF2-40B4-BE49-F238E27FC236}">
                <a16:creationId xmlns:a16="http://schemas.microsoft.com/office/drawing/2014/main" id="{9679BCBB-89F6-664B-85C0-AC68C731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61" y="472154"/>
            <a:ext cx="4038600" cy="181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shandong university">
            <a:extLst>
              <a:ext uri="{FF2B5EF4-FFF2-40B4-BE49-F238E27FC236}">
                <a16:creationId xmlns:a16="http://schemas.microsoft.com/office/drawing/2014/main" id="{6FD9F204-B0A9-B342-B7FD-5B0B74BF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4" y="3839289"/>
            <a:ext cx="3117965" cy="1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2294FF-2F80-484C-B650-3D00F6039DC5}"/>
              </a:ext>
            </a:extLst>
          </p:cNvPr>
          <p:cNvSpPr/>
          <p:nvPr/>
        </p:nvSpPr>
        <p:spPr>
          <a:xfrm>
            <a:off x="381000" y="3316069"/>
            <a:ext cx="348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05/1993 – 02/2002:</a:t>
            </a:r>
            <a:r>
              <a:rPr lang="en-US" sz="1400" dirty="0"/>
              <a:t> Live in Linyi, Shandong Province, China</a:t>
            </a:r>
          </a:p>
        </p:txBody>
      </p:sp>
      <p:pic>
        <p:nvPicPr>
          <p:cNvPr id="8" name="Picture 18" descr="弗罗里达城市 请问南佛罗里达大学是在哪个城市里?城市整体环境怎么">
            <a:extLst>
              <a:ext uri="{FF2B5EF4-FFF2-40B4-BE49-F238E27FC236}">
                <a16:creationId xmlns:a16="http://schemas.microsoft.com/office/drawing/2014/main" id="{7A9756A2-C252-AB4D-900B-B212D2A3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4300183" cy="18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9F201F-1308-AC4E-975C-DBC49D96AC48}"/>
              </a:ext>
            </a:extLst>
          </p:cNvPr>
          <p:cNvSpPr/>
          <p:nvPr/>
        </p:nvSpPr>
        <p:spPr>
          <a:xfrm>
            <a:off x="6165961" y="2599343"/>
            <a:ext cx="3956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02/2002 – Present:</a:t>
            </a:r>
            <a:r>
              <a:rPr lang="en-US" sz="1400" dirty="0"/>
              <a:t>  Live in Beijing, China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F2CD9-5016-C14D-BF0D-A66E0DCA16E6}"/>
              </a:ext>
            </a:extLst>
          </p:cNvPr>
          <p:cNvSpPr/>
          <p:nvPr/>
        </p:nvSpPr>
        <p:spPr>
          <a:xfrm>
            <a:off x="346893" y="5634576"/>
            <a:ext cx="41513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09/2011 – 07/2015</a:t>
            </a:r>
            <a:r>
              <a:rPr lang="en-US" sz="1400" dirty="0"/>
              <a:t> (B.S. Electrical Engineering): </a:t>
            </a:r>
          </a:p>
          <a:p>
            <a:r>
              <a:rPr lang="en-US" sz="1400" dirty="0"/>
              <a:t>Shandong University, Jinan, Shandong Province, </a:t>
            </a:r>
          </a:p>
          <a:p>
            <a:r>
              <a:rPr lang="en-US" sz="1400" dirty="0"/>
              <a:t>China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92F88-D5C1-2045-B7A4-47914EEF8525}"/>
              </a:ext>
            </a:extLst>
          </p:cNvPr>
          <p:cNvSpPr/>
          <p:nvPr/>
        </p:nvSpPr>
        <p:spPr>
          <a:xfrm>
            <a:off x="6172200" y="5178798"/>
            <a:ext cx="49537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08/2015 – 05/2017 (M.S., Computer Engineering):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  <a:p>
            <a:endParaRPr lang="en-US" sz="1400" dirty="0"/>
          </a:p>
          <a:p>
            <a:r>
              <a:rPr lang="en-US" sz="1400" u="sng" dirty="0"/>
              <a:t>08/2017 – Present (Ph.D. student, Biomedical Informatics):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76A0F95-EADA-8B47-9149-C49D072CBB8F}"/>
              </a:ext>
            </a:extLst>
          </p:cNvPr>
          <p:cNvSpPr/>
          <p:nvPr/>
        </p:nvSpPr>
        <p:spPr>
          <a:xfrm rot="21150457">
            <a:off x="3870006" y="4598072"/>
            <a:ext cx="1979978" cy="16782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6444111-101A-B24F-878D-575B7E61B80E}"/>
              </a:ext>
            </a:extLst>
          </p:cNvPr>
          <p:cNvSpPr/>
          <p:nvPr/>
        </p:nvSpPr>
        <p:spPr>
          <a:xfrm rot="8376521">
            <a:off x="4080751" y="3712433"/>
            <a:ext cx="1545468" cy="1306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E67DC79-BA2C-A14E-9975-760C299ACCD5}"/>
              </a:ext>
            </a:extLst>
          </p:cNvPr>
          <p:cNvSpPr/>
          <p:nvPr/>
        </p:nvSpPr>
        <p:spPr>
          <a:xfrm rot="20959956" flipV="1">
            <a:off x="4213395" y="1828798"/>
            <a:ext cx="1280183" cy="1524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A19B8-057A-2344-AA4A-037A2CDBA06E}"/>
              </a:ext>
            </a:extLst>
          </p:cNvPr>
          <p:cNvSpPr txBox="1">
            <a:spLocks/>
          </p:cNvSpPr>
          <p:nvPr/>
        </p:nvSpPr>
        <p:spPr>
          <a:xfrm>
            <a:off x="634313" y="706782"/>
            <a:ext cx="480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/>
              <a:t>About 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281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3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Metabolomics?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26" name="Picture 2" descr="An overview of the four major omics fields">
            <a:extLst>
              <a:ext uri="{FF2B5EF4-FFF2-40B4-BE49-F238E27FC236}">
                <a16:creationId xmlns:a16="http://schemas.microsoft.com/office/drawing/2014/main" id="{5E99F3F2-2810-564E-A3B2-3912F4E9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670050"/>
            <a:ext cx="889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1630947" y="5396906"/>
            <a:ext cx="891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https://</a:t>
            </a:r>
            <a:r>
              <a:rPr lang="en-US" sz="1400" dirty="0" err="1"/>
              <a:t>www.ebi.ac.uk</a:t>
            </a:r>
            <a:r>
              <a:rPr lang="en-US" sz="1400" dirty="0"/>
              <a:t>/training/online/course/introduction-metabolomics/what-metabolomics)</a:t>
            </a:r>
          </a:p>
        </p:txBody>
      </p:sp>
    </p:spTree>
    <p:extLst>
      <p:ext uri="{BB962C8B-B14F-4D97-AF65-F5344CB8AC3E}">
        <p14:creationId xmlns:p14="http://schemas.microsoft.com/office/powerpoint/2010/main" val="887043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4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Metabolomics Data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26" name="Picture 2" descr="Image result for metabolomics data processing explanation">
            <a:extLst>
              <a:ext uri="{FF2B5EF4-FFF2-40B4-BE49-F238E27FC236}">
                <a16:creationId xmlns:a16="http://schemas.microsoft.com/office/drawing/2014/main" id="{7FEB9495-1F11-7D44-AB3E-66A76D41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4" y="1473012"/>
            <a:ext cx="5973867" cy="41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7651A30-1753-8B40-87B0-C127E28B74E7}"/>
              </a:ext>
            </a:extLst>
          </p:cNvPr>
          <p:cNvSpPr txBox="1"/>
          <p:nvPr/>
        </p:nvSpPr>
        <p:spPr>
          <a:xfrm>
            <a:off x="7315200" y="4503059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https://</a:t>
            </a:r>
            <a:r>
              <a:rPr lang="en-US" sz="1400" dirty="0" err="1"/>
              <a:t>www.thermofisher.com</a:t>
            </a:r>
            <a:r>
              <a:rPr lang="en-US" sz="1400" dirty="0"/>
              <a:t>/us/</a:t>
            </a:r>
            <a:r>
              <a:rPr lang="en-US" sz="1400" dirty="0" err="1"/>
              <a:t>en</a:t>
            </a:r>
            <a:r>
              <a:rPr lang="en-US" sz="1400" dirty="0"/>
              <a:t>/home/industrial/mass-spectrometry/mass-spectrometry-learning-center/mass-spectrometry-applications-area/metabolomics-mass-spectrometry/metabolomics-data-</a:t>
            </a:r>
            <a:r>
              <a:rPr lang="en-US" sz="1400" dirty="0" err="1"/>
              <a:t>analysis.html</a:t>
            </a:r>
            <a:r>
              <a:rPr lang="en-US" sz="14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A45F2-BF84-E140-9D46-E5DB85C245E1}"/>
              </a:ext>
            </a:extLst>
          </p:cNvPr>
          <p:cNvSpPr/>
          <p:nvPr/>
        </p:nvSpPr>
        <p:spPr>
          <a:xfrm>
            <a:off x="2209800" y="1295400"/>
            <a:ext cx="3200400" cy="45926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7958E0-E8F7-C447-8255-7D9EF14C3A7F}"/>
              </a:ext>
            </a:extLst>
          </p:cNvPr>
          <p:cNvSpPr/>
          <p:nvPr/>
        </p:nvSpPr>
        <p:spPr>
          <a:xfrm>
            <a:off x="5379690" y="1251781"/>
            <a:ext cx="6202710" cy="45926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5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Reproducible Research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A3541-6EB7-554A-A5BA-6E6AB39CA7A7}"/>
              </a:ext>
            </a:extLst>
          </p:cNvPr>
          <p:cNvSpPr/>
          <p:nvPr/>
        </p:nvSpPr>
        <p:spPr>
          <a:xfrm>
            <a:off x="1066800" y="1688623"/>
            <a:ext cx="952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Definition: A second researcher might use the same raw data to build the same analysis files and implement the same statistical analysis in an attempt to yield the same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 about the reproducibility of scientific research has been steadily rising recently with reports that the results of experiments in numerous domains of science could not be replicated.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in biomedical research have garnered most of the attention, concerns have touched almost every field in the biological and social sciences and beyond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1B3A5C-F772-BE4B-80A0-594612D8CF4A}"/>
              </a:ext>
            </a:extLst>
          </p:cNvPr>
          <p:cNvSpPr txBox="1"/>
          <p:nvPr/>
        </p:nvSpPr>
        <p:spPr>
          <a:xfrm>
            <a:off x="1234573" y="5416991"/>
            <a:ext cx="918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Goodman, S. N., Fanelli, D., &amp; Ioannidis, J. P. A. (2016). What does research reproducibility mean? </a:t>
            </a:r>
            <a:r>
              <a:rPr lang="en-US" sz="1400" i="1" dirty="0"/>
              <a:t>Science Translational Medicine</a:t>
            </a:r>
            <a:r>
              <a:rPr lang="en-US" sz="1400" dirty="0"/>
              <a:t>, </a:t>
            </a:r>
            <a:r>
              <a:rPr lang="en-US" sz="1400" i="1" dirty="0"/>
              <a:t>8</a:t>
            </a:r>
            <a:r>
              <a:rPr lang="en-US" sz="1400" dirty="0"/>
              <a:t>(341), 341ps12. https://</a:t>
            </a:r>
            <a:r>
              <a:rPr lang="en-US" sz="1400" dirty="0" err="1"/>
              <a:t>doi.org</a:t>
            </a:r>
            <a:r>
              <a:rPr lang="en-US" sz="1400" dirty="0"/>
              <a:t>/10.1126/scitranslmed.aaf5027)</a:t>
            </a:r>
          </a:p>
        </p:txBody>
      </p:sp>
    </p:spTree>
    <p:extLst>
      <p:ext uri="{BB962C8B-B14F-4D97-AF65-F5344CB8AC3E}">
        <p14:creationId xmlns:p14="http://schemas.microsoft.com/office/powerpoint/2010/main" val="35086572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752600"/>
            <a:ext cx="10286997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an open-source tool for reproducible untargeted metabolomic data analysis for the purpose of facilitating collaboration among metabolomics researchers.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6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Objective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067992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9EAEF81-2134-D84D-8C38-3F04974E4273}"/>
              </a:ext>
            </a:extLst>
          </p:cNvPr>
          <p:cNvGrpSpPr/>
          <p:nvPr/>
        </p:nvGrpSpPr>
        <p:grpSpPr>
          <a:xfrm>
            <a:off x="3955024" y="1547822"/>
            <a:ext cx="4485929" cy="3821466"/>
            <a:chOff x="6570655" y="1585384"/>
            <a:chExt cx="4485929" cy="382146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DC05A05-8FD8-FE4D-B3EF-ABD4AF99EDF5}"/>
                </a:ext>
              </a:extLst>
            </p:cNvPr>
            <p:cNvSpPr/>
            <p:nvPr/>
          </p:nvSpPr>
          <p:spPr>
            <a:xfrm>
              <a:off x="6570655" y="1585384"/>
              <a:ext cx="4485929" cy="3821466"/>
            </a:xfrm>
            <a:prstGeom prst="hexagon">
              <a:avLst>
                <a:gd name="adj" fmla="val 29404"/>
                <a:gd name="vf" fmla="val 115470"/>
              </a:avLst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6B6DC8FA-53F4-1943-BC33-6419EF58312A}"/>
                </a:ext>
              </a:extLst>
            </p:cNvPr>
            <p:cNvSpPr/>
            <p:nvPr/>
          </p:nvSpPr>
          <p:spPr>
            <a:xfrm>
              <a:off x="6718030" y="1712188"/>
              <a:ext cx="4191177" cy="3550559"/>
            </a:xfrm>
            <a:prstGeom prst="hexagon">
              <a:avLst>
                <a:gd name="adj" fmla="val 29404"/>
                <a:gd name="vf" fmla="val 115470"/>
              </a:avLst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7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3B81BF-C2B8-4B43-957E-08346D903946}"/>
              </a:ext>
            </a:extLst>
          </p:cNvPr>
          <p:cNvSpPr txBox="1"/>
          <p:nvPr/>
        </p:nvSpPr>
        <p:spPr>
          <a:xfrm>
            <a:off x="8901708" y="316527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789FB-E67D-AD40-A294-0C3DA1027EEC}"/>
              </a:ext>
            </a:extLst>
          </p:cNvPr>
          <p:cNvSpPr txBox="1"/>
          <p:nvPr/>
        </p:nvSpPr>
        <p:spPr>
          <a:xfrm>
            <a:off x="2379039" y="4819280"/>
            <a:ext cx="3044802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Computational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43773-48C4-AA4B-9433-0EE012D4EB03}"/>
              </a:ext>
            </a:extLst>
          </p:cNvPr>
          <p:cNvSpPr txBox="1"/>
          <p:nvPr/>
        </p:nvSpPr>
        <p:spPr>
          <a:xfrm>
            <a:off x="3901440" y="614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36550-EF3F-C948-8FEB-ABCE0408CED0}"/>
              </a:ext>
            </a:extLst>
          </p:cNvPr>
          <p:cNvSpPr txBox="1"/>
          <p:nvPr/>
        </p:nvSpPr>
        <p:spPr>
          <a:xfrm>
            <a:off x="6585382" y="614126"/>
            <a:ext cx="26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CF76AE-630E-F244-94D1-DE3B2B669427}"/>
              </a:ext>
            </a:extLst>
          </p:cNvPr>
          <p:cNvSpPr txBox="1"/>
          <p:nvPr/>
        </p:nvSpPr>
        <p:spPr>
          <a:xfrm>
            <a:off x="7861730" y="5048117"/>
            <a:ext cx="296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Software/Package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76800-01B9-3C42-8DC8-783FFA7D6BE0}"/>
              </a:ext>
            </a:extLst>
          </p:cNvPr>
          <p:cNvSpPr txBox="1"/>
          <p:nvPr/>
        </p:nvSpPr>
        <p:spPr>
          <a:xfrm>
            <a:off x="1600199" y="2862428"/>
            <a:ext cx="3247737" cy="989621"/>
          </a:xfrm>
          <a:prstGeom prst="rect">
            <a:avLst/>
          </a:prstGeom>
          <a:solidFill>
            <a:srgbClr val="F0783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509A21-1D98-F244-9B28-3DFCCCE61AA1}"/>
              </a:ext>
            </a:extLst>
          </p:cNvPr>
          <p:cNvSpPr txBox="1"/>
          <p:nvPr/>
        </p:nvSpPr>
        <p:spPr>
          <a:xfrm>
            <a:off x="1600199" y="2971800"/>
            <a:ext cx="3247737" cy="83099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Good Reproducibility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097570-B802-FE4C-B395-D4FEE778A7CD}"/>
              </a:ext>
            </a:extLst>
          </p:cNvPr>
          <p:cNvSpPr/>
          <p:nvPr/>
        </p:nvSpPr>
        <p:spPr>
          <a:xfrm>
            <a:off x="4724400" y="114300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4067B0-7813-1D4F-8433-7011E77A7B17}"/>
              </a:ext>
            </a:extLst>
          </p:cNvPr>
          <p:cNvSpPr/>
          <p:nvPr/>
        </p:nvSpPr>
        <p:spPr>
          <a:xfrm>
            <a:off x="6822173" y="114104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BD10A4-EEB1-0944-A324-7D91E7D8AE76}"/>
              </a:ext>
            </a:extLst>
          </p:cNvPr>
          <p:cNvSpPr/>
          <p:nvPr/>
        </p:nvSpPr>
        <p:spPr>
          <a:xfrm>
            <a:off x="7848600" y="2980316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0E238A-5673-C14C-A36E-B92EE725D62D}"/>
              </a:ext>
            </a:extLst>
          </p:cNvPr>
          <p:cNvSpPr/>
          <p:nvPr/>
        </p:nvSpPr>
        <p:spPr>
          <a:xfrm>
            <a:off x="6822173" y="4826692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3D58D8-D7EB-CE47-AE15-86F2C9330ABA}"/>
              </a:ext>
            </a:extLst>
          </p:cNvPr>
          <p:cNvSpPr/>
          <p:nvPr/>
        </p:nvSpPr>
        <p:spPr>
          <a:xfrm>
            <a:off x="4724400" y="480695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7" grpId="0" animBg="1"/>
      <p:bldP spid="44" grpId="0" animBg="1"/>
      <p:bldP spid="5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629636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Image result for MzMine logo">
            <a:extLst>
              <a:ext uri="{FF2B5EF4-FFF2-40B4-BE49-F238E27FC236}">
                <a16:creationId xmlns:a16="http://schemas.microsoft.com/office/drawing/2014/main" id="{BCADA5FB-7964-2046-9DE3-537CDFD2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94" y="4281275"/>
            <a:ext cx="1805637" cy="4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XCMS logo">
            <a:extLst>
              <a:ext uri="{FF2B5EF4-FFF2-40B4-BE49-F238E27FC236}">
                <a16:creationId xmlns:a16="http://schemas.microsoft.com/office/drawing/2014/main" id="{4F75E5A8-8BE7-954D-9B9D-9DA119D9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92" y="3760782"/>
            <a:ext cx="1649418" cy="16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4DA973-9DA8-7D40-A33A-196D1B2B0053}"/>
              </a:ext>
            </a:extLst>
          </p:cNvPr>
          <p:cNvSpPr txBox="1"/>
          <p:nvPr/>
        </p:nvSpPr>
        <p:spPr>
          <a:xfrm>
            <a:off x="5715000" y="4018022"/>
            <a:ext cx="519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Increase precision of metabolites detection</a:t>
            </a:r>
          </a:p>
        </p:txBody>
      </p:sp>
      <p:pic>
        <p:nvPicPr>
          <p:cNvPr id="1048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DEEEFCA8-8A1A-B943-8635-D2B5C76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09" y="2468918"/>
            <a:ext cx="3591291" cy="16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9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1026" name="Picture 2" descr="Image result for nextflow logo">
            <a:extLst>
              <a:ext uri="{FF2B5EF4-FFF2-40B4-BE49-F238E27FC236}">
                <a16:creationId xmlns:a16="http://schemas.microsoft.com/office/drawing/2014/main" id="{7C9D34A8-FAD0-6F4A-98BB-F276D90A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70" y="457200"/>
            <a:ext cx="2951371" cy="59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logo">
            <a:extLst>
              <a:ext uri="{FF2B5EF4-FFF2-40B4-BE49-F238E27FC236}">
                <a16:creationId xmlns:a16="http://schemas.microsoft.com/office/drawing/2014/main" id="{E005E3E2-E83E-1141-9580-43CFB4FB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07" y="1257300"/>
            <a:ext cx="1446923" cy="12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FF03FB08-B03E-EB49-AE15-CBB05413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47" y="1181100"/>
            <a:ext cx="1559060" cy="1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4BC5E7-C108-D54D-9508-9197F465CE42}"/>
              </a:ext>
            </a:extLst>
          </p:cNvPr>
          <p:cNvSpPr txBox="1"/>
          <p:nvPr/>
        </p:nvSpPr>
        <p:spPr>
          <a:xfrm>
            <a:off x="5638800" y="505480"/>
            <a:ext cx="520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Streamline computational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E4F32-8B76-D947-B2A0-7CFAC05D3933}"/>
              </a:ext>
            </a:extLst>
          </p:cNvPr>
          <p:cNvSpPr txBox="1"/>
          <p:nvPr/>
        </p:nvSpPr>
        <p:spPr>
          <a:xfrm>
            <a:off x="5692931" y="1181100"/>
            <a:ext cx="5225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Control versions for software/package/operating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4F193-A90C-F445-B54D-5B956503B275}"/>
              </a:ext>
            </a:extLst>
          </p:cNvPr>
          <p:cNvSpPr txBox="1"/>
          <p:nvPr/>
        </p:nvSpPr>
        <p:spPr>
          <a:xfrm>
            <a:off x="5728136" y="2734302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Increase scalability</a:t>
            </a:r>
          </a:p>
        </p:txBody>
      </p:sp>
      <p:pic>
        <p:nvPicPr>
          <p:cNvPr id="2050" name="Picture 2" descr="Image result for multiqc logo">
            <a:extLst>
              <a:ext uri="{FF2B5EF4-FFF2-40B4-BE49-F238E27FC236}">
                <a16:creationId xmlns:a16="http://schemas.microsoft.com/office/drawing/2014/main" id="{A2294AEB-4E8A-6848-BA4C-091A1735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49" y="5107007"/>
            <a:ext cx="2943581" cy="7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24B7A1-D0F6-6944-94EB-56BCA83CB05A}"/>
              </a:ext>
            </a:extLst>
          </p:cNvPr>
          <p:cNvSpPr txBox="1"/>
          <p:nvPr/>
        </p:nvSpPr>
        <p:spPr>
          <a:xfrm>
            <a:off x="5728136" y="5148590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Beautify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36C6E5-9B5E-9940-A698-C61F78008950}"/>
              </a:ext>
            </a:extLst>
          </p:cNvPr>
          <p:cNvCxnSpPr/>
          <p:nvPr/>
        </p:nvCxnSpPr>
        <p:spPr>
          <a:xfrm>
            <a:off x="1219200" y="1143000"/>
            <a:ext cx="96774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A2DDEB-C819-3B41-B2BE-18C53ED194D3}"/>
              </a:ext>
            </a:extLst>
          </p:cNvPr>
          <p:cNvCxnSpPr/>
          <p:nvPr/>
        </p:nvCxnSpPr>
        <p:spPr>
          <a:xfrm>
            <a:off x="1219200" y="2566095"/>
            <a:ext cx="96774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AC238-3340-4041-AFA8-BFE2CAFB4778}"/>
              </a:ext>
            </a:extLst>
          </p:cNvPr>
          <p:cNvCxnSpPr/>
          <p:nvPr/>
        </p:nvCxnSpPr>
        <p:spPr>
          <a:xfrm>
            <a:off x="1257300" y="3974267"/>
            <a:ext cx="96774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7EF5D6-CCB6-8445-B5D6-6DE7D6E3C80F}"/>
              </a:ext>
            </a:extLst>
          </p:cNvPr>
          <p:cNvCxnSpPr/>
          <p:nvPr/>
        </p:nvCxnSpPr>
        <p:spPr>
          <a:xfrm>
            <a:off x="1257300" y="4972129"/>
            <a:ext cx="96774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4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19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11860</TotalTime>
  <Words>588</Words>
  <Application>Microsoft Macintosh PowerPoint</Application>
  <PresentationFormat>Widescreen</PresentationFormat>
  <Paragraphs>72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Museo Slab 900</vt:lpstr>
      <vt:lpstr>Proxima Nova Light</vt:lpstr>
      <vt:lpstr>Arial</vt:lpstr>
      <vt:lpstr>Arial Black</vt:lpstr>
      <vt:lpstr>Calibri</vt:lpstr>
      <vt:lpstr>Courier New</vt:lpstr>
      <vt:lpstr>Rockwell</vt:lpstr>
      <vt:lpstr>3_Office Theme</vt:lpstr>
      <vt:lpstr>A Reproducible Pipeline for Scalable Untargeted Metabolomics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Du,Xinsong</cp:lastModifiedBy>
  <cp:revision>860</cp:revision>
  <cp:lastPrinted>2017-02-21T20:12:40Z</cp:lastPrinted>
  <dcterms:created xsi:type="dcterms:W3CDTF">2016-02-24T15:05:47Z</dcterms:created>
  <dcterms:modified xsi:type="dcterms:W3CDTF">2019-10-21T03:21:51Z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