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15"/>
  </p:notesMasterIdLst>
  <p:handoutMasterIdLst>
    <p:handoutMasterId r:id="rId16"/>
  </p:handoutMasterIdLst>
  <p:sldIdLst>
    <p:sldId id="908" r:id="rId2"/>
    <p:sldId id="830" r:id="rId3"/>
    <p:sldId id="913" r:id="rId4"/>
    <p:sldId id="914" r:id="rId5"/>
    <p:sldId id="922" r:id="rId6"/>
    <p:sldId id="911" r:id="rId7"/>
    <p:sldId id="871" r:id="rId8"/>
    <p:sldId id="924" r:id="rId9"/>
    <p:sldId id="915" r:id="rId10"/>
    <p:sldId id="925" r:id="rId11"/>
    <p:sldId id="917" r:id="rId12"/>
    <p:sldId id="903" r:id="rId13"/>
    <p:sldId id="91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933D535-8CC6-494C-B54E-BA65F20AFD54}">
          <p14:sldIdLst>
            <p14:sldId id="908"/>
            <p14:sldId id="830"/>
            <p14:sldId id="913"/>
            <p14:sldId id="914"/>
            <p14:sldId id="922"/>
            <p14:sldId id="911"/>
            <p14:sldId id="871"/>
            <p14:sldId id="924"/>
            <p14:sldId id="915"/>
            <p14:sldId id="925"/>
            <p14:sldId id="917"/>
            <p14:sldId id="90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on Paris" initials="AP" lastIdx="1" clrIdx="0"/>
  <p:cmAuthor id="2" name="Hillaker, Elizabeth H" initials="EHH" lastIdx="36" clrIdx="1"/>
  <p:cmAuthor id="3" name="UF Health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76630"/>
    <a:srgbClr val="EC7D47"/>
    <a:srgbClr val="299CD3"/>
    <a:srgbClr val="CCEEE1"/>
    <a:srgbClr val="2D7C5E"/>
    <a:srgbClr val="F5CDD0"/>
    <a:srgbClr val="0080FF"/>
    <a:srgbClr val="50BFFF"/>
    <a:srgbClr val="FBFFC8"/>
    <a:srgbClr val="FBE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1" autoAdjust="0"/>
    <p:restoredTop sz="85178"/>
  </p:normalViewPr>
  <p:slideViewPr>
    <p:cSldViewPr>
      <p:cViewPr varScale="1">
        <p:scale>
          <a:sx n="72" d="100"/>
          <a:sy n="72" d="100"/>
        </p:scale>
        <p:origin x="101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68265-25E4-9247-9CBF-6720424BFD3A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3770-86ED-8C44-B628-DBB875CF5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9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6A7F-B9FF-764D-92BA-762513460AB9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8D21-85FA-714E-81BE-3B1F4152D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0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5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8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high-resolution mass spectrometers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7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6359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D515-65E4-9748-8589-D611FA895703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10/22/19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4039141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241E-E9DF-CE46-8A5B-0E56F3B4BCF9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10/22/19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318077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32FD-BC08-B84A-AA78-827C108B8595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10/22/19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188244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BA02-3385-B945-9BBC-1BDEA0C3DDE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10/22/19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113498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9170-A62A-114A-A1FC-F0049A2CEF2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10/22/19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063234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70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831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5896-1357-5D4A-905C-6246ABC4BCEE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10/22/19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967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tificamerican.com/video/is-there-a-reproducibility-crisis-in-science/" TargetMode="Externa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png"/><Relationship Id="rId3" Type="http://schemas.openxmlformats.org/officeDocument/2006/relationships/image" Target="../media/image6.emf"/><Relationship Id="rId7" Type="http://schemas.openxmlformats.org/officeDocument/2006/relationships/image" Target="../media/image17.pn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7.emf"/><Relationship Id="rId9" Type="http://schemas.openxmlformats.org/officeDocument/2006/relationships/image" Target="../media/image19.jpe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linyi china">
            <a:extLst>
              <a:ext uri="{FF2B5EF4-FFF2-40B4-BE49-F238E27FC236}">
                <a16:creationId xmlns:a16="http://schemas.microsoft.com/office/drawing/2014/main" id="{56B4B2A6-4D12-0F46-8341-E8D158CC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3" y="1377441"/>
            <a:ext cx="3473544" cy="19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Image result for beijing china">
            <a:extLst>
              <a:ext uri="{FF2B5EF4-FFF2-40B4-BE49-F238E27FC236}">
                <a16:creationId xmlns:a16="http://schemas.microsoft.com/office/drawing/2014/main" id="{9679BCBB-89F6-664B-85C0-AC68C731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61" y="472154"/>
            <a:ext cx="4038600" cy="181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Image result for shandong university">
            <a:extLst>
              <a:ext uri="{FF2B5EF4-FFF2-40B4-BE49-F238E27FC236}">
                <a16:creationId xmlns:a16="http://schemas.microsoft.com/office/drawing/2014/main" id="{6FD9F204-B0A9-B342-B7FD-5B0B74BF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4" y="3839289"/>
            <a:ext cx="3117965" cy="1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2294FF-2F80-484C-B650-3D00F6039DC5}"/>
              </a:ext>
            </a:extLst>
          </p:cNvPr>
          <p:cNvSpPr/>
          <p:nvPr/>
        </p:nvSpPr>
        <p:spPr>
          <a:xfrm>
            <a:off x="381000" y="3316069"/>
            <a:ext cx="3486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05/1993 – 02/2002:</a:t>
            </a:r>
            <a:r>
              <a:rPr lang="en-US" sz="1400" dirty="0"/>
              <a:t> Live in Linyi, Shandong Province, China</a:t>
            </a:r>
          </a:p>
        </p:txBody>
      </p:sp>
      <p:pic>
        <p:nvPicPr>
          <p:cNvPr id="8" name="Picture 18" descr="弗罗里达城市 请问南佛罗里达大学是在哪个城市里?城市整体环境怎么">
            <a:extLst>
              <a:ext uri="{FF2B5EF4-FFF2-40B4-BE49-F238E27FC236}">
                <a16:creationId xmlns:a16="http://schemas.microsoft.com/office/drawing/2014/main" id="{7A9756A2-C252-AB4D-900B-B212D2A3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4300183" cy="18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9F201F-1308-AC4E-975C-DBC49D96AC48}"/>
              </a:ext>
            </a:extLst>
          </p:cNvPr>
          <p:cNvSpPr/>
          <p:nvPr/>
        </p:nvSpPr>
        <p:spPr>
          <a:xfrm>
            <a:off x="6165961" y="2599343"/>
            <a:ext cx="3956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02/2002 – Present:</a:t>
            </a:r>
            <a:r>
              <a:rPr lang="en-US" sz="1400" dirty="0"/>
              <a:t>  Live in Beijing, China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F2CD9-5016-C14D-BF0D-A66E0DCA16E6}"/>
              </a:ext>
            </a:extLst>
          </p:cNvPr>
          <p:cNvSpPr/>
          <p:nvPr/>
        </p:nvSpPr>
        <p:spPr>
          <a:xfrm>
            <a:off x="346893" y="5634576"/>
            <a:ext cx="41513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09/2011 – 07/2015</a:t>
            </a:r>
            <a:r>
              <a:rPr lang="en-US" sz="1400" dirty="0"/>
              <a:t> (B.S. Electrical Engineering): </a:t>
            </a:r>
          </a:p>
          <a:p>
            <a:r>
              <a:rPr lang="en-US" sz="1400" dirty="0"/>
              <a:t>Shandong University, Jinan, Shandong Province, </a:t>
            </a:r>
          </a:p>
          <a:p>
            <a:r>
              <a:rPr lang="en-US" sz="1400" dirty="0"/>
              <a:t>China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92F88-D5C1-2045-B7A4-47914EEF8525}"/>
              </a:ext>
            </a:extLst>
          </p:cNvPr>
          <p:cNvSpPr/>
          <p:nvPr/>
        </p:nvSpPr>
        <p:spPr>
          <a:xfrm>
            <a:off x="6172200" y="5178798"/>
            <a:ext cx="49537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08/2015 – 05/2017 (M.S., Computer Engineering):</a:t>
            </a:r>
            <a:r>
              <a:rPr lang="en-US" sz="1400" dirty="0"/>
              <a:t> </a:t>
            </a:r>
          </a:p>
          <a:p>
            <a:r>
              <a:rPr lang="en-US" sz="1400" dirty="0"/>
              <a:t>University of Florida, Gainesville, FL, U.S.</a:t>
            </a:r>
          </a:p>
          <a:p>
            <a:endParaRPr lang="en-US" sz="1400" dirty="0"/>
          </a:p>
          <a:p>
            <a:r>
              <a:rPr lang="en-US" sz="1400" u="sng" dirty="0"/>
              <a:t>08/2017 – Present (Ph.D. student, Biomedical Informatics):</a:t>
            </a:r>
            <a:r>
              <a:rPr lang="en-US" sz="1400" dirty="0"/>
              <a:t> </a:t>
            </a:r>
          </a:p>
          <a:p>
            <a:r>
              <a:rPr lang="en-US" sz="1400" dirty="0"/>
              <a:t>University of Florida, Gainesville, FL, U.S.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76A0F95-EADA-8B47-9149-C49D072CBB8F}"/>
              </a:ext>
            </a:extLst>
          </p:cNvPr>
          <p:cNvSpPr/>
          <p:nvPr/>
        </p:nvSpPr>
        <p:spPr>
          <a:xfrm rot="21150457">
            <a:off x="3870006" y="4598072"/>
            <a:ext cx="1979978" cy="16782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6444111-101A-B24F-878D-575B7E61B80E}"/>
              </a:ext>
            </a:extLst>
          </p:cNvPr>
          <p:cNvSpPr/>
          <p:nvPr/>
        </p:nvSpPr>
        <p:spPr>
          <a:xfrm rot="8376521">
            <a:off x="4080751" y="3712433"/>
            <a:ext cx="1545468" cy="13060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E67DC79-BA2C-A14E-9975-760C299ACCD5}"/>
              </a:ext>
            </a:extLst>
          </p:cNvPr>
          <p:cNvSpPr/>
          <p:nvPr/>
        </p:nvSpPr>
        <p:spPr>
          <a:xfrm rot="20959956" flipV="1">
            <a:off x="4213395" y="1828798"/>
            <a:ext cx="1280183" cy="15240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11A19B8-057A-2344-AA4A-037A2CDBA06E}"/>
              </a:ext>
            </a:extLst>
          </p:cNvPr>
          <p:cNvSpPr txBox="1">
            <a:spLocks/>
          </p:cNvSpPr>
          <p:nvPr/>
        </p:nvSpPr>
        <p:spPr>
          <a:xfrm>
            <a:off x="634313" y="706782"/>
            <a:ext cx="480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0" dirty="0"/>
              <a:t>About 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281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04130-0325-6549-9AEC-3BDFB329FED5}"/>
              </a:ext>
            </a:extLst>
          </p:cNvPr>
          <p:cNvSpPr txBox="1"/>
          <p:nvPr/>
        </p:nvSpPr>
        <p:spPr>
          <a:xfrm>
            <a:off x="457200" y="7620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MultiQC</a:t>
            </a:r>
            <a:r>
              <a:rPr lang="en-US" b="1" dirty="0"/>
              <a:t>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759A3-5384-CC41-9D99-1A8C5328A63B}"/>
              </a:ext>
            </a:extLst>
          </p:cNvPr>
          <p:cNvSpPr txBox="1"/>
          <p:nvPr/>
        </p:nvSpPr>
        <p:spPr>
          <a:xfrm>
            <a:off x="4937688" y="762000"/>
            <a:ext cx="6339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Nextflow</a:t>
            </a:r>
            <a:r>
              <a:rPr lang="en-US" b="1" dirty="0"/>
              <a:t> Report: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resource information that can guide resource allocation in supercomputers like </a:t>
            </a:r>
            <a:r>
              <a:rPr lang="en-US" dirty="0" err="1"/>
              <a:t>HiPerGator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923E-6DEB-9049-B741-A13C619ED27D}"/>
              </a:ext>
            </a:extLst>
          </p:cNvPr>
          <p:cNvSpPr txBox="1"/>
          <p:nvPr/>
        </p:nvSpPr>
        <p:spPr>
          <a:xfrm>
            <a:off x="457200" y="13716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3493E-FB5F-414B-81D5-E250DCEB7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" y="3012288"/>
            <a:ext cx="4139668" cy="3280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2302AE-0A36-8141-9AAF-2BF12B76EF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60" y="2286000"/>
            <a:ext cx="3656920" cy="2460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DF5390-7FB4-5F41-B5FB-1531A2E2BB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80" y="2286000"/>
            <a:ext cx="3257720" cy="24609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6A0663-476C-134B-A7C3-90DAB08DCB64}"/>
              </a:ext>
            </a:extLst>
          </p:cNvPr>
          <p:cNvCxnSpPr/>
          <p:nvPr/>
        </p:nvCxnSpPr>
        <p:spPr>
          <a:xfrm>
            <a:off x="4800600" y="304800"/>
            <a:ext cx="0" cy="609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00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676400"/>
            <a:ext cx="1028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We built a container-based platform to eliminate variations of operating systems thus increase reproducibility.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ea typeface="ＭＳ Ｐゴシック" charset="0"/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We used </a:t>
            </a:r>
            <a:r>
              <a:rPr lang="en-US" dirty="0" err="1">
                <a:solidFill>
                  <a:schemeClr val="tx2"/>
                </a:solidFill>
                <a:ea typeface="ＭＳ Ｐゴシック" charset="0"/>
                <a:cs typeface="Arial Black"/>
              </a:rPr>
              <a:t>Nextflow</a:t>
            </a: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 to streamline separate steps of metabolomics data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ea typeface="ＭＳ Ｐゴシック" charset="0"/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We used </a:t>
            </a:r>
            <a:r>
              <a:rPr lang="en-US" dirty="0" err="1">
                <a:solidFill>
                  <a:schemeClr val="tx2"/>
                </a:solidFill>
                <a:ea typeface="ＭＳ Ｐゴシック" charset="0"/>
                <a:cs typeface="Arial Black"/>
              </a:rPr>
              <a:t>HiPerGator</a:t>
            </a: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 to increase the scalability of our software, along with </a:t>
            </a:r>
            <a:r>
              <a:rPr lang="en-US" dirty="0" err="1">
                <a:solidFill>
                  <a:schemeClr val="tx2"/>
                </a:solidFill>
                <a:ea typeface="ＭＳ Ｐゴシック" charset="0"/>
                <a:cs typeface="Arial Black"/>
              </a:rPr>
              <a:t>Nextflow</a:t>
            </a: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 report to guide setting the parameters for allocating </a:t>
            </a:r>
            <a:r>
              <a:rPr lang="en-US" dirty="0" err="1">
                <a:solidFill>
                  <a:schemeClr val="tx2"/>
                </a:solidFill>
                <a:ea typeface="ＭＳ Ｐゴシック" charset="0"/>
                <a:cs typeface="Arial Black"/>
              </a:rPr>
              <a:t>HiPerGator</a:t>
            </a: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ea typeface="ＭＳ Ｐゴシック" charset="0"/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We combined two widely used metabolomics data processing software (</a:t>
            </a:r>
            <a:r>
              <a:rPr lang="en-US" dirty="0" err="1">
                <a:solidFill>
                  <a:schemeClr val="tx2"/>
                </a:solidFill>
                <a:ea typeface="ＭＳ Ｐゴシック" charset="0"/>
                <a:cs typeface="Arial Black"/>
              </a:rPr>
              <a:t>MzMine</a:t>
            </a: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 and XCMS) to increase the precision of metabolites identification.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ea typeface="ＭＳ Ｐゴシック" charset="0"/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We employed </a:t>
            </a:r>
            <a:r>
              <a:rPr lang="en-US" dirty="0" err="1">
                <a:solidFill>
                  <a:schemeClr val="tx2"/>
                </a:solidFill>
                <a:ea typeface="ＭＳ Ｐゴシック" charset="0"/>
                <a:cs typeface="Arial Black"/>
              </a:rPr>
              <a:t>MultiQC</a:t>
            </a:r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 to generate an interactive report easing the results analysis process.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76592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676400"/>
            <a:ext cx="1028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Mentor</a:t>
            </a:r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Dominick J.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Co-authors</a:t>
            </a: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Luran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Manfio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Alexander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Kirpich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William R. Hogan, Timothy J. Garrett, Dominick J.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Funding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K01 DK115632 (NIDDK); SECIM P&amp;F; CTSI Pilot Award; Robin Hood Foundation; NIH Loan Repayment Program</a:t>
            </a:r>
          </a:p>
          <a:p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Arial Black"/>
                <a:cs typeface="Arial Black"/>
              </a:rPr>
              <a:t>HiPerGator</a:t>
            </a:r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 Team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Acknowledgements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297192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58511" y="2930604"/>
            <a:ext cx="12344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85900" y="23622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5900" y="44958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5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978" y="2589312"/>
            <a:ext cx="9613422" cy="1661993"/>
          </a:xfrm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A Reproducible Pipeline for Scalable Untargeted Metabolomics Data Analysis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304800" y="6324600"/>
            <a:ext cx="9448800" cy="2286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200" dirty="0" err="1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Xinsong</a:t>
            </a:r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 Du, M.S.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Ph.D. Student, Graduate Assistant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Department of Health Outcomes and Biomedical Informatics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University of Florida, College of Medicine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85900" y="2362200"/>
            <a:ext cx="9220200" cy="2133600"/>
            <a:chOff x="1524000" y="2362200"/>
            <a:chExt cx="9220200" cy="2133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524000" y="23622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4000" y="44958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94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3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What is Metabolomics?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02177-B389-0743-B7E0-6F34249A9E31}"/>
              </a:ext>
            </a:extLst>
          </p:cNvPr>
          <p:cNvSpPr txBox="1"/>
          <p:nvPr/>
        </p:nvSpPr>
        <p:spPr>
          <a:xfrm>
            <a:off x="990600" y="1785535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Metabolomics is the scientific study of chemical processes involving metabolites, the small molecule substrates, intermediates and products of metabolism.</a:t>
            </a:r>
          </a:p>
        </p:txBody>
      </p:sp>
    </p:spTree>
    <p:extLst>
      <p:ext uri="{BB962C8B-B14F-4D97-AF65-F5344CB8AC3E}">
        <p14:creationId xmlns:p14="http://schemas.microsoft.com/office/powerpoint/2010/main" val="8870436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902DDF7-9ADA-314C-B07D-991FC7E47956}"/>
              </a:ext>
            </a:extLst>
          </p:cNvPr>
          <p:cNvSpPr/>
          <p:nvPr/>
        </p:nvSpPr>
        <p:spPr>
          <a:xfrm>
            <a:off x="6400800" y="4572000"/>
            <a:ext cx="47244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CBC20-CCAF-C841-9CFA-0B183D03BB31}"/>
              </a:ext>
            </a:extLst>
          </p:cNvPr>
          <p:cNvSpPr/>
          <p:nvPr/>
        </p:nvSpPr>
        <p:spPr>
          <a:xfrm>
            <a:off x="7467600" y="381000"/>
            <a:ext cx="45720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89BA85-55A0-8C42-B569-8C1496B4A7C9}"/>
              </a:ext>
            </a:extLst>
          </p:cNvPr>
          <p:cNvSpPr/>
          <p:nvPr/>
        </p:nvSpPr>
        <p:spPr>
          <a:xfrm>
            <a:off x="4189851" y="558842"/>
            <a:ext cx="2971800" cy="3327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B5C117-CFB1-404E-BBEE-962831425E65}"/>
              </a:ext>
            </a:extLst>
          </p:cNvPr>
          <p:cNvSpPr/>
          <p:nvPr/>
        </p:nvSpPr>
        <p:spPr>
          <a:xfrm>
            <a:off x="762000" y="558842"/>
            <a:ext cx="2971800" cy="3327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2" descr="Image result for high-resolution mass spectrometers">
            <a:extLst>
              <a:ext uri="{FF2B5EF4-FFF2-40B4-BE49-F238E27FC236}">
                <a16:creationId xmlns:a16="http://schemas.microsoft.com/office/drawing/2014/main" id="{3E8FFCB7-E127-5141-B43B-E43B1E7B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95342"/>
            <a:ext cx="2519221" cy="14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7F8A9-9F99-054D-8282-8FD16E988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60" y="1471097"/>
            <a:ext cx="1181100" cy="508000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E08C7888-5374-274A-B514-7C540B5B3D3B}"/>
              </a:ext>
            </a:extLst>
          </p:cNvPr>
          <p:cNvSpPr/>
          <p:nvPr/>
        </p:nvSpPr>
        <p:spPr>
          <a:xfrm>
            <a:off x="1800494" y="2020769"/>
            <a:ext cx="899432" cy="26283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7BFD7-210A-8E45-947D-C6680CB96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38" y="2570327"/>
            <a:ext cx="2107444" cy="1239673"/>
          </a:xfrm>
          <a:prstGeom prst="rect">
            <a:avLst/>
          </a:prstGeom>
        </p:spPr>
      </p:pic>
      <p:pic>
        <p:nvPicPr>
          <p:cNvPr id="15" name="Picture 2" descr="Image result for mzmine 3d visualization">
            <a:extLst>
              <a:ext uri="{FF2B5EF4-FFF2-40B4-BE49-F238E27FC236}">
                <a16:creationId xmlns:a16="http://schemas.microsoft.com/office/drawing/2014/main" id="{C3F1DFA5-E0C7-2542-B868-72467AE5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17" y="1274539"/>
            <a:ext cx="2074904" cy="139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6430A0-4D77-CB41-93CF-E25CDC782E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2" y="558842"/>
            <a:ext cx="2288341" cy="3473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AB2E8B-8C67-554C-89DD-BCD2DB9E5A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86097"/>
            <a:ext cx="1812144" cy="1812144"/>
          </a:xfrm>
          <a:prstGeom prst="rect">
            <a:avLst/>
          </a:prstGeom>
        </p:spPr>
      </p:pic>
      <p:pic>
        <p:nvPicPr>
          <p:cNvPr id="2050" name="Picture 2" descr="Image result for metabolites">
            <a:extLst>
              <a:ext uri="{FF2B5EF4-FFF2-40B4-BE49-F238E27FC236}">
                <a16:creationId xmlns:a16="http://schemas.microsoft.com/office/drawing/2014/main" id="{2CF29A63-D4B3-4449-8E7E-2C8DA8188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724400"/>
            <a:ext cx="2662117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950F5B-9E52-DC4D-854A-D5C43A6F001D}"/>
              </a:ext>
            </a:extLst>
          </p:cNvPr>
          <p:cNvSpPr/>
          <p:nvPr/>
        </p:nvSpPr>
        <p:spPr>
          <a:xfrm>
            <a:off x="762000" y="558842"/>
            <a:ext cx="2971800" cy="667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Acquisition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DF67B2-B577-8B4C-BC87-F417554F80CB}"/>
              </a:ext>
            </a:extLst>
          </p:cNvPr>
          <p:cNvSpPr/>
          <p:nvPr/>
        </p:nvSpPr>
        <p:spPr>
          <a:xfrm>
            <a:off x="4191000" y="574082"/>
            <a:ext cx="2971800" cy="651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6A8B0-79DA-4041-9D8D-8BAC6FB9F534}"/>
              </a:ext>
            </a:extLst>
          </p:cNvPr>
          <p:cNvSpPr/>
          <p:nvPr/>
        </p:nvSpPr>
        <p:spPr>
          <a:xfrm>
            <a:off x="9067800" y="399684"/>
            <a:ext cx="2971800" cy="651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563094-9061-DB49-A034-7F00485AF125}"/>
              </a:ext>
            </a:extLst>
          </p:cNvPr>
          <p:cNvSpPr/>
          <p:nvPr/>
        </p:nvSpPr>
        <p:spPr>
          <a:xfrm>
            <a:off x="6400800" y="4596646"/>
            <a:ext cx="1600200" cy="19565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Metabolites Identification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9F49F7-41B0-044E-AAF7-2A6597F5B118}"/>
              </a:ext>
            </a:extLst>
          </p:cNvPr>
          <p:cNvSpPr/>
          <p:nvPr/>
        </p:nvSpPr>
        <p:spPr>
          <a:xfrm>
            <a:off x="3734082" y="1901337"/>
            <a:ext cx="456051" cy="8288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EA875FC-01A6-1A46-83BC-76545430180B}"/>
              </a:ext>
            </a:extLst>
          </p:cNvPr>
          <p:cNvSpPr/>
          <p:nvPr/>
        </p:nvSpPr>
        <p:spPr>
          <a:xfrm>
            <a:off x="7086600" y="1932247"/>
            <a:ext cx="456051" cy="8288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B4F6F08-4399-544B-98A9-F8826C112115}"/>
              </a:ext>
            </a:extLst>
          </p:cNvPr>
          <p:cNvSpPr/>
          <p:nvPr/>
        </p:nvSpPr>
        <p:spPr>
          <a:xfrm rot="5400000">
            <a:off x="6559095" y="3809461"/>
            <a:ext cx="456051" cy="8288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E20C5-1D76-F74A-B3D7-F961B44CEC2C}"/>
              </a:ext>
            </a:extLst>
          </p:cNvPr>
          <p:cNvSpPr txBox="1"/>
          <p:nvPr/>
        </p:nvSpPr>
        <p:spPr>
          <a:xfrm>
            <a:off x="762000" y="4269036"/>
            <a:ext cx="43386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Data processing dilemmas: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dirty="0"/>
              <a:t>multiple data formats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dirty="0"/>
              <a:t>multiple steps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dirty="0"/>
              <a:t>multiple programs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dirty="0"/>
              <a:t>computationally intensive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b="1" dirty="0"/>
              <a:t>Reproducibility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b="1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289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3" grpId="0" animBg="1"/>
      <p:bldP spid="20" grpId="0" animBg="1"/>
      <p:bldP spid="11" grpId="0" animBg="1"/>
      <p:bldP spid="21" grpId="0" animBg="1"/>
      <p:bldP spid="27" grpId="0" animBg="1"/>
      <p:bldP spid="28" grpId="0" animBg="1"/>
      <p:bldP spid="29" grpId="0" animBg="1"/>
      <p:bldP spid="22" grpId="0" animBg="1"/>
      <p:bldP spid="31" grpId="0" animBg="1"/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5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Reproducible Research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CA3541-6EB7-554A-A5BA-6E6AB39CA7A7}"/>
              </a:ext>
            </a:extLst>
          </p:cNvPr>
          <p:cNvSpPr/>
          <p:nvPr/>
        </p:nvSpPr>
        <p:spPr>
          <a:xfrm>
            <a:off x="1066799" y="1350996"/>
            <a:ext cx="9525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Reproducibility</a:t>
            </a:r>
            <a:r>
              <a:rPr lang="en-US" dirty="0"/>
              <a:t> is the closeness of the agreement between the results of measurements of the same measured carried out with same methodology described in the corresponding scientific evidence (e.g. a publication in a peer-reviewed journal)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Reproducibility of scientific research has been steadily rising with reports estimating that only 30% of peer-reviewed results can be reproduced.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1B3A5C-F772-BE4B-80A0-594612D8CF4A}"/>
              </a:ext>
            </a:extLst>
          </p:cNvPr>
          <p:cNvSpPr txBox="1"/>
          <p:nvPr/>
        </p:nvSpPr>
        <p:spPr>
          <a:xfrm>
            <a:off x="1234573" y="5635823"/>
            <a:ext cx="918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(Reference: </a:t>
            </a:r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"Is There a Reproducibility Crisis in Science?"</a:t>
            </a:r>
            <a:r>
              <a:rPr lang="en-US" sz="1400" dirty="0"/>
              <a:t>. Nature Video, Scientific American. 28 May 2016.)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3B81BF-C2B8-4B43-957E-08346D903946}"/>
              </a:ext>
            </a:extLst>
          </p:cNvPr>
          <p:cNvSpPr txBox="1"/>
          <p:nvPr/>
        </p:nvSpPr>
        <p:spPr>
          <a:xfrm>
            <a:off x="1093610" y="4312103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Operating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43773-48C4-AA4B-9433-0EE012D4EB03}"/>
              </a:ext>
            </a:extLst>
          </p:cNvPr>
          <p:cNvSpPr txBox="1"/>
          <p:nvPr/>
        </p:nvSpPr>
        <p:spPr>
          <a:xfrm>
            <a:off x="6096000" y="334702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097570-B802-FE4C-B395-D4FEE778A7CD}"/>
              </a:ext>
            </a:extLst>
          </p:cNvPr>
          <p:cNvSpPr/>
          <p:nvPr/>
        </p:nvSpPr>
        <p:spPr>
          <a:xfrm>
            <a:off x="4999627" y="3197547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4067B0-7813-1D4F-8433-7011E77A7B17}"/>
              </a:ext>
            </a:extLst>
          </p:cNvPr>
          <p:cNvSpPr/>
          <p:nvPr/>
        </p:nvSpPr>
        <p:spPr>
          <a:xfrm>
            <a:off x="7162800" y="4572000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BD10A4-EEB1-0944-A324-7D91E7D8AE76}"/>
              </a:ext>
            </a:extLst>
          </p:cNvPr>
          <p:cNvSpPr/>
          <p:nvPr/>
        </p:nvSpPr>
        <p:spPr>
          <a:xfrm>
            <a:off x="2452510" y="4532117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836550-EF3F-C948-8FEB-ABCE0408CED0}"/>
              </a:ext>
            </a:extLst>
          </p:cNvPr>
          <p:cNvSpPr txBox="1"/>
          <p:nvPr/>
        </p:nvSpPr>
        <p:spPr>
          <a:xfrm>
            <a:off x="8184974" y="4623615"/>
            <a:ext cx="26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256A65-0002-BC42-A04F-81C45E5C5EAA}"/>
              </a:ext>
            </a:extLst>
          </p:cNvPr>
          <p:cNvCxnSpPr>
            <a:endCxn id="21" idx="7"/>
          </p:cNvCxnSpPr>
          <p:nvPr/>
        </p:nvCxnSpPr>
        <p:spPr>
          <a:xfrm flipH="1">
            <a:off x="3232999" y="3846317"/>
            <a:ext cx="1747215" cy="81971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DB8C9-215D-9947-85F6-DE0DA1A4B8F2}"/>
              </a:ext>
            </a:extLst>
          </p:cNvPr>
          <p:cNvCxnSpPr>
            <a:stCxn id="21" idx="6"/>
          </p:cNvCxnSpPr>
          <p:nvPr/>
        </p:nvCxnSpPr>
        <p:spPr>
          <a:xfrm>
            <a:off x="3366910" y="4989317"/>
            <a:ext cx="3795890" cy="30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85F48-FB06-494E-98FB-03A9FFDC1BE2}"/>
              </a:ext>
            </a:extLst>
          </p:cNvPr>
          <p:cNvCxnSpPr/>
          <p:nvPr/>
        </p:nvCxnSpPr>
        <p:spPr>
          <a:xfrm>
            <a:off x="5914027" y="3846317"/>
            <a:ext cx="1477373" cy="725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572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752600"/>
            <a:ext cx="10286997" cy="11079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Developing an open-source tool for reproducible untargeted metabolomic data analysis for the purpose of facilitating collaboration among metabolomics researchers.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6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Objective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3067992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46941"/>
            <a:ext cx="9067800" cy="553998"/>
          </a:xfrm>
        </p:spPr>
        <p:txBody>
          <a:bodyPr anchor="ctr"/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Method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47800" y="-2819400"/>
            <a:ext cx="7950266" cy="7848600"/>
            <a:chOff x="5181600" y="-3657600"/>
            <a:chExt cx="9931400" cy="980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-1143000"/>
              <a:ext cx="5511800" cy="4775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-3657600"/>
              <a:ext cx="5511800" cy="47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371600"/>
              <a:ext cx="5511800" cy="4775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2000" y="6019800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9629636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25DFF1F-3239-E748-B844-8F30E8A2D055}"/>
              </a:ext>
            </a:extLst>
          </p:cNvPr>
          <p:cNvSpPr/>
          <p:nvPr/>
        </p:nvSpPr>
        <p:spPr>
          <a:xfrm>
            <a:off x="4495800" y="328758"/>
            <a:ext cx="3563151" cy="2559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F817FB-9A53-0349-9E18-F8B1B3AFB916}"/>
              </a:ext>
            </a:extLst>
          </p:cNvPr>
          <p:cNvSpPr/>
          <p:nvPr/>
        </p:nvSpPr>
        <p:spPr>
          <a:xfrm>
            <a:off x="7059000" y="3505200"/>
            <a:ext cx="4294800" cy="1920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FC34F-A3C3-AB4B-9CDD-4BB02A8CA975}"/>
              </a:ext>
            </a:extLst>
          </p:cNvPr>
          <p:cNvSpPr/>
          <p:nvPr/>
        </p:nvSpPr>
        <p:spPr>
          <a:xfrm>
            <a:off x="1676400" y="3420420"/>
            <a:ext cx="2819400" cy="2083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8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pic>
        <p:nvPicPr>
          <p:cNvPr id="34" name="Picture 24" descr="https://documents.lucidchart.com/documents/6368cd09-01fe-4ea0-83a3-f9698b687ee4/pages/0_0?a=1699&amp;x=263&amp;y=987&amp;w=374&amp;h=168&amp;store=1&amp;accept=image%2F*&amp;auth=LCA%204e66ce034725678f65c3661701c1254de0c1fa0f-ts%3D1571535957">
            <a:extLst>
              <a:ext uri="{FF2B5EF4-FFF2-40B4-BE49-F238E27FC236}">
                <a16:creationId xmlns:a16="http://schemas.microsoft.com/office/drawing/2014/main" id="{709ED3DA-65A2-194B-8CDE-C92C0187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5" y="4361226"/>
            <a:ext cx="2268085" cy="101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docker logo">
            <a:extLst>
              <a:ext uri="{FF2B5EF4-FFF2-40B4-BE49-F238E27FC236}">
                <a16:creationId xmlns:a16="http://schemas.microsoft.com/office/drawing/2014/main" id="{1CC7AF85-CCA3-0745-ABD8-B07F698E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94" y="3561126"/>
            <a:ext cx="913806" cy="7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794590F9-F92C-0D45-BCDD-678F9E38C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30" y="3459684"/>
            <a:ext cx="984627" cy="98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AFF424-1979-9F4A-BA60-81B78140C30B}"/>
              </a:ext>
            </a:extLst>
          </p:cNvPr>
          <p:cNvSpPr txBox="1"/>
          <p:nvPr/>
        </p:nvSpPr>
        <p:spPr>
          <a:xfrm>
            <a:off x="1691640" y="5543490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Operating System</a:t>
            </a:r>
          </a:p>
        </p:txBody>
      </p:sp>
      <p:pic>
        <p:nvPicPr>
          <p:cNvPr id="40" name="Picture 18" descr="Image result for MzMine logo">
            <a:extLst>
              <a:ext uri="{FF2B5EF4-FFF2-40B4-BE49-F238E27FC236}">
                <a16:creationId xmlns:a16="http://schemas.microsoft.com/office/drawing/2014/main" id="{F100C9CB-DCC9-4840-B799-672ACCF1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42" y="3848397"/>
            <a:ext cx="1805637" cy="4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" descr="Image result for XCMS logo">
            <a:extLst>
              <a:ext uri="{FF2B5EF4-FFF2-40B4-BE49-F238E27FC236}">
                <a16:creationId xmlns:a16="http://schemas.microsoft.com/office/drawing/2014/main" id="{12F28E28-5643-E24B-9F3D-B47907842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40" y="3535722"/>
            <a:ext cx="1441600" cy="14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Image result for Bioconductor logo">
            <a:extLst>
              <a:ext uri="{FF2B5EF4-FFF2-40B4-BE49-F238E27FC236}">
                <a16:creationId xmlns:a16="http://schemas.microsoft.com/office/drawing/2014/main" id="{D8F05E07-D76E-DC47-957A-11520907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42" y="4419683"/>
            <a:ext cx="1710174" cy="91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mage result for nextflow logo">
            <a:extLst>
              <a:ext uri="{FF2B5EF4-FFF2-40B4-BE49-F238E27FC236}">
                <a16:creationId xmlns:a16="http://schemas.microsoft.com/office/drawing/2014/main" id="{EA970867-840B-2E4A-B38E-D5AB84B1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758" y="4641833"/>
            <a:ext cx="2036971" cy="4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high-resolution mass spectrometers">
            <a:extLst>
              <a:ext uri="{FF2B5EF4-FFF2-40B4-BE49-F238E27FC236}">
                <a16:creationId xmlns:a16="http://schemas.microsoft.com/office/drawing/2014/main" id="{6FFBA8D8-CD9A-6F4E-A228-735B33807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528" y="1290544"/>
            <a:ext cx="2519221" cy="14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00F11-7820-5D48-891E-6C8B8A4F4D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00" y="466994"/>
            <a:ext cx="1181100" cy="508000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4B9F9479-7709-394D-AD07-F9E4DD612BED}"/>
              </a:ext>
            </a:extLst>
          </p:cNvPr>
          <p:cNvSpPr/>
          <p:nvPr/>
        </p:nvSpPr>
        <p:spPr>
          <a:xfrm rot="19810067">
            <a:off x="4776792" y="1045285"/>
            <a:ext cx="899432" cy="26283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208544-FC4B-9E42-84C7-ADB11C2AE973}"/>
              </a:ext>
            </a:extLst>
          </p:cNvPr>
          <p:cNvSpPr txBox="1"/>
          <p:nvPr/>
        </p:nvSpPr>
        <p:spPr>
          <a:xfrm>
            <a:off x="8742583" y="5468584"/>
            <a:ext cx="92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057EB-D692-0143-B93D-D5AEF65AE832}"/>
              </a:ext>
            </a:extLst>
          </p:cNvPr>
          <p:cNvSpPr txBox="1"/>
          <p:nvPr/>
        </p:nvSpPr>
        <p:spPr>
          <a:xfrm>
            <a:off x="8050194" y="1132012"/>
            <a:ext cx="92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EABA9C-2EAC-5A4B-BCF4-2CA8F62CDA87}"/>
              </a:ext>
            </a:extLst>
          </p:cNvPr>
          <p:cNvCxnSpPr>
            <a:cxnSpLocks/>
            <a:stCxn id="50" idx="1"/>
            <a:endCxn id="3" idx="0"/>
          </p:cNvCxnSpPr>
          <p:nvPr/>
        </p:nvCxnSpPr>
        <p:spPr>
          <a:xfrm flipH="1">
            <a:off x="3086100" y="1608391"/>
            <a:ext cx="1409700" cy="1812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0F94-1F32-1A40-A9BF-0AA42C1CD297}"/>
              </a:ext>
            </a:extLst>
          </p:cNvPr>
          <p:cNvCxnSpPr>
            <a:stCxn id="3" idx="3"/>
            <a:endCxn id="43" idx="1"/>
          </p:cNvCxnSpPr>
          <p:nvPr/>
        </p:nvCxnSpPr>
        <p:spPr>
          <a:xfrm>
            <a:off x="4495800" y="4462323"/>
            <a:ext cx="2563200" cy="3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DB197F-FCF1-D343-AEB5-EFF797AA698E}"/>
              </a:ext>
            </a:extLst>
          </p:cNvPr>
          <p:cNvCxnSpPr>
            <a:cxnSpLocks/>
            <a:stCxn id="50" idx="3"/>
            <a:endCxn id="43" idx="0"/>
          </p:cNvCxnSpPr>
          <p:nvPr/>
        </p:nvCxnSpPr>
        <p:spPr>
          <a:xfrm>
            <a:off x="8058951" y="1608391"/>
            <a:ext cx="1147449" cy="1896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 result for msconvert logo">
            <a:extLst>
              <a:ext uri="{FF2B5EF4-FFF2-40B4-BE49-F238E27FC236}">
                <a16:creationId xmlns:a16="http://schemas.microsoft.com/office/drawing/2014/main" id="{84D1532A-C775-BB44-8FBA-C48A0C48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86" y="456544"/>
            <a:ext cx="1224438" cy="6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Down Arrow 37">
            <a:extLst>
              <a:ext uri="{FF2B5EF4-FFF2-40B4-BE49-F238E27FC236}">
                <a16:creationId xmlns:a16="http://schemas.microsoft.com/office/drawing/2014/main" id="{DDFD9DF7-AA53-904F-92A2-767E6C0B82AC}"/>
              </a:ext>
            </a:extLst>
          </p:cNvPr>
          <p:cNvSpPr/>
          <p:nvPr/>
        </p:nvSpPr>
        <p:spPr>
          <a:xfrm rot="13469851">
            <a:off x="5819361" y="1115315"/>
            <a:ext cx="899432" cy="26283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6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46941"/>
            <a:ext cx="9067800" cy="553998"/>
          </a:xfrm>
        </p:spPr>
        <p:txBody>
          <a:bodyPr anchor="ctr"/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47800" y="-2819400"/>
            <a:ext cx="7950266" cy="7848600"/>
            <a:chOff x="5181600" y="-3657600"/>
            <a:chExt cx="9931400" cy="980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-1143000"/>
              <a:ext cx="5511800" cy="4775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-3657600"/>
              <a:ext cx="5511800" cy="47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371600"/>
              <a:ext cx="5511800" cy="4775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2000" y="6019800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0096726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3_Office Theme">
  <a:themeElements>
    <a:clrScheme name="HOP Template 1">
      <a:dk1>
        <a:srgbClr val="282828"/>
      </a:dk1>
      <a:lt1>
        <a:sysClr val="window" lastClr="FFFFFF"/>
      </a:lt1>
      <a:dk2>
        <a:srgbClr val="17263E"/>
      </a:dk2>
      <a:lt2>
        <a:srgbClr val="DE5B2D"/>
      </a:lt2>
      <a:accent1>
        <a:srgbClr val="4FBFFF"/>
      </a:accent1>
      <a:accent2>
        <a:srgbClr val="FFFFFF"/>
      </a:accent2>
      <a:accent3>
        <a:srgbClr val="999999"/>
      </a:accent3>
      <a:accent4>
        <a:srgbClr val="17263E"/>
      </a:accent4>
      <a:accent5>
        <a:srgbClr val="FFFF66"/>
      </a:accent5>
      <a:accent6>
        <a:srgbClr val="17263E"/>
      </a:accent6>
      <a:hlink>
        <a:srgbClr val="E6713A"/>
      </a:hlink>
      <a:folHlink>
        <a:srgbClr val="BFD5E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DS Powerpoint Presentation_Template" id="{5BFF2258-66D1-0445-AF15-D234D95CD4D8}" vid="{FA18C274-5ABF-B04E-B8FA-92AA1D3034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12175</TotalTime>
  <Words>553</Words>
  <Application>Microsoft Macintosh PowerPoint</Application>
  <PresentationFormat>Widescreen</PresentationFormat>
  <Paragraphs>87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Museo Slab 900</vt:lpstr>
      <vt:lpstr>Proxima Nova Light</vt:lpstr>
      <vt:lpstr>Arial</vt:lpstr>
      <vt:lpstr>Arial Black</vt:lpstr>
      <vt:lpstr>Calibri</vt:lpstr>
      <vt:lpstr>Rockwell</vt:lpstr>
      <vt:lpstr>3_Office Theme</vt:lpstr>
      <vt:lpstr>PowerPoint Presentation</vt:lpstr>
      <vt:lpstr>A Reproducible Pipeline for Scalable Untargeted Metabolomics Data Analysis</vt:lpstr>
      <vt:lpstr>PowerPoint Presentation</vt:lpstr>
      <vt:lpstr>PowerPoint Presentation</vt:lpstr>
      <vt:lpstr>PowerPoint Presentation</vt:lpstr>
      <vt:lpstr>PowerPoint Presentation</vt:lpstr>
      <vt:lpstr>Method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Title</dc:title>
  <dc:creator>Alison Paris</dc:creator>
  <cp:lastModifiedBy>Du,Xinsong</cp:lastModifiedBy>
  <cp:revision>912</cp:revision>
  <cp:lastPrinted>2017-02-21T20:12:40Z</cp:lastPrinted>
  <dcterms:created xsi:type="dcterms:W3CDTF">2016-02-24T15:05:47Z</dcterms:created>
  <dcterms:modified xsi:type="dcterms:W3CDTF">2019-10-22T13:30:29Z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Adobe Photoshop CC 2015 (Macintosh)</vt:lpwstr>
  </property>
  <property fmtid="{D5CDD505-2E9C-101B-9397-08002B2CF9AE}" pid="4" name="LastSaved">
    <vt:filetime>2016-02-23T00:00:00Z</vt:filetime>
  </property>
</Properties>
</file>