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59" r:id="rId3"/>
  </p:sldIdLst>
  <p:sldSz cx="39319200" cy="36576000"/>
  <p:notesSz cx="9180513" cy="6894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 userDrawn="1">
          <p15:clr>
            <a:srgbClr val="A4A3A4"/>
          </p15:clr>
        </p15:guide>
        <p15:guide id="2" pos="123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errence-kominsky" initials="t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66CCFF"/>
    <a:srgbClr val="F9CD75"/>
    <a:srgbClr val="162C55"/>
    <a:srgbClr val="005596"/>
    <a:srgbClr val="6D9AC3"/>
    <a:srgbClr val="F36F21"/>
    <a:srgbClr val="FF6600"/>
    <a:srgbClr val="0066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/>
    <p:restoredTop sz="99389" autoAdjust="0"/>
  </p:normalViewPr>
  <p:slideViewPr>
    <p:cSldViewPr>
      <p:cViewPr>
        <p:scale>
          <a:sx n="18" d="100"/>
          <a:sy n="18" d="100"/>
        </p:scale>
        <p:origin x="1240" y="24"/>
      </p:cViewPr>
      <p:guideLst>
        <p:guide orient="horz" pos="11520"/>
        <p:guide pos="12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0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78222" cy="344726"/>
          </a:xfrm>
          <a:prstGeom prst="rect">
            <a:avLst/>
          </a:prstGeom>
        </p:spPr>
        <p:txBody>
          <a:bodyPr vert="horz" lIns="91851" tIns="45926" rIns="91851" bIns="4592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00166" y="0"/>
            <a:ext cx="3978222" cy="344726"/>
          </a:xfrm>
          <a:prstGeom prst="rect">
            <a:avLst/>
          </a:prstGeom>
        </p:spPr>
        <p:txBody>
          <a:bodyPr vert="horz" lIns="91851" tIns="45926" rIns="91851" bIns="45926" rtlCol="0"/>
          <a:lstStyle>
            <a:lvl1pPr algn="r">
              <a:defRPr sz="1200"/>
            </a:lvl1pPr>
          </a:lstStyle>
          <a:p>
            <a:fld id="{824A6E73-D5B5-284E-A368-1D68D70AD081}" type="datetimeFigureOut">
              <a:rPr lang="en-US" smtClean="0"/>
              <a:t>11/11/19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48591"/>
            <a:ext cx="3978222" cy="344726"/>
          </a:xfrm>
          <a:prstGeom prst="rect">
            <a:avLst/>
          </a:prstGeom>
        </p:spPr>
        <p:txBody>
          <a:bodyPr vert="horz" lIns="91851" tIns="45926" rIns="91851" bIns="4592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00166" y="6548591"/>
            <a:ext cx="3978222" cy="344726"/>
          </a:xfrm>
          <a:prstGeom prst="rect">
            <a:avLst/>
          </a:prstGeom>
        </p:spPr>
        <p:txBody>
          <a:bodyPr vert="horz" lIns="91851" tIns="45926" rIns="91851" bIns="45926" rtlCol="0" anchor="b"/>
          <a:lstStyle>
            <a:lvl1pPr algn="r">
              <a:defRPr sz="1200"/>
            </a:lvl1pPr>
          </a:lstStyle>
          <a:p>
            <a:fld id="{22FB357F-54EF-D94C-9EDC-3388E37F0F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6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78222" cy="344726"/>
          </a:xfrm>
          <a:prstGeom prst="rect">
            <a:avLst/>
          </a:prstGeom>
        </p:spPr>
        <p:txBody>
          <a:bodyPr vert="horz" lIns="91851" tIns="45926" rIns="91851" bIns="4592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00698" y="0"/>
            <a:ext cx="3978222" cy="344726"/>
          </a:xfrm>
          <a:prstGeom prst="rect">
            <a:avLst/>
          </a:prstGeom>
        </p:spPr>
        <p:txBody>
          <a:bodyPr vert="horz" lIns="91851" tIns="45926" rIns="91851" bIns="45926" rtlCol="0"/>
          <a:lstStyle>
            <a:lvl1pPr algn="r">
              <a:defRPr sz="1200"/>
            </a:lvl1pPr>
          </a:lstStyle>
          <a:p>
            <a:fld id="{5DB8BBCB-7EDB-B44A-8066-E6CDD2228238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01988" y="517525"/>
            <a:ext cx="2776537" cy="2584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51" tIns="45926" rIns="91851" bIns="459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8052" y="3274894"/>
            <a:ext cx="7344410" cy="3102531"/>
          </a:xfrm>
          <a:prstGeom prst="rect">
            <a:avLst/>
          </a:prstGeom>
        </p:spPr>
        <p:txBody>
          <a:bodyPr vert="horz" lIns="91851" tIns="45926" rIns="91851" bIns="4592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8192"/>
            <a:ext cx="3978222" cy="344726"/>
          </a:xfrm>
          <a:prstGeom prst="rect">
            <a:avLst/>
          </a:prstGeom>
        </p:spPr>
        <p:txBody>
          <a:bodyPr vert="horz" lIns="91851" tIns="45926" rIns="91851" bIns="4592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00698" y="6548192"/>
            <a:ext cx="3978222" cy="344726"/>
          </a:xfrm>
          <a:prstGeom prst="rect">
            <a:avLst/>
          </a:prstGeom>
        </p:spPr>
        <p:txBody>
          <a:bodyPr vert="horz" lIns="91851" tIns="45926" rIns="91851" bIns="45926" rtlCol="0" anchor="b"/>
          <a:lstStyle>
            <a:lvl1pPr algn="r">
              <a:defRPr sz="1200"/>
            </a:lvl1pPr>
          </a:lstStyle>
          <a:p>
            <a:fld id="{2E37C2FE-0F63-D349-9A4F-E5398EFF3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5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01988" y="517525"/>
            <a:ext cx="2776537" cy="2584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7C2FE-0F63-D349-9A4F-E5398EFF3F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6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8699" y="11361902"/>
            <a:ext cx="33421807" cy="78408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97394" y="20726774"/>
            <a:ext cx="27524416" cy="9346463"/>
          </a:xfrm>
        </p:spPr>
        <p:txBody>
          <a:bodyPr/>
          <a:lstStyle>
            <a:lvl1pPr marL="0" indent="0" algn="ctr">
              <a:buNone/>
              <a:defRPr/>
            </a:lvl1pPr>
            <a:lvl2pPr marL="409568" indent="0" algn="ctr">
              <a:buNone/>
              <a:defRPr/>
            </a:lvl2pPr>
            <a:lvl3pPr marL="819134" indent="0" algn="ctr">
              <a:buNone/>
              <a:defRPr/>
            </a:lvl3pPr>
            <a:lvl4pPr marL="1228702" indent="0" algn="ctr">
              <a:buNone/>
              <a:defRPr/>
            </a:lvl4pPr>
            <a:lvl5pPr marL="1638268" indent="0" algn="ctr">
              <a:buNone/>
              <a:defRPr/>
            </a:lvl5pPr>
            <a:lvl6pPr marL="2047836" indent="0" algn="ctr">
              <a:buNone/>
              <a:defRPr/>
            </a:lvl6pPr>
            <a:lvl7pPr marL="2457403" indent="0" algn="ctr">
              <a:buNone/>
              <a:defRPr/>
            </a:lvl7pPr>
            <a:lvl8pPr marL="2866970" indent="0" algn="ctr">
              <a:buNone/>
              <a:defRPr/>
            </a:lvl8pPr>
            <a:lvl9pPr marL="327653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E1D010-FAA8-5343-9AE1-71DD799C0BB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2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54D016-BFDE-8E46-8C05-6EB967ED98F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3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15663" y="3250468"/>
            <a:ext cx="8354843" cy="292615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8698" y="3250468"/>
            <a:ext cx="24949944" cy="29261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D553AB-808B-C34B-8079-BEF48D7009F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0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CAF886-CB66-9047-B761-DB1F14EA534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72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5944" y="23504206"/>
            <a:ext cx="33421807" cy="7262928"/>
          </a:xfrm>
        </p:spPr>
        <p:txBody>
          <a:bodyPr anchor="t"/>
          <a:lstStyle>
            <a:lvl1pPr algn="l">
              <a:defRPr sz="358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5944" y="15503207"/>
            <a:ext cx="33421807" cy="8000999"/>
          </a:xfrm>
        </p:spPr>
        <p:txBody>
          <a:bodyPr anchor="b"/>
          <a:lstStyle>
            <a:lvl1pPr marL="0" indent="0">
              <a:buNone/>
              <a:defRPr sz="1792"/>
            </a:lvl1pPr>
            <a:lvl2pPr marL="409568" indent="0">
              <a:buNone/>
              <a:defRPr sz="1612"/>
            </a:lvl2pPr>
            <a:lvl3pPr marL="819134" indent="0">
              <a:buNone/>
              <a:defRPr sz="1433"/>
            </a:lvl3pPr>
            <a:lvl4pPr marL="1228702" indent="0">
              <a:buNone/>
              <a:defRPr sz="1254"/>
            </a:lvl4pPr>
            <a:lvl5pPr marL="1638268" indent="0">
              <a:buNone/>
              <a:defRPr sz="1254"/>
            </a:lvl5pPr>
            <a:lvl6pPr marL="2047836" indent="0">
              <a:buNone/>
              <a:defRPr sz="1254"/>
            </a:lvl6pPr>
            <a:lvl7pPr marL="2457403" indent="0">
              <a:buNone/>
              <a:defRPr sz="1254"/>
            </a:lvl7pPr>
            <a:lvl8pPr marL="2866970" indent="0">
              <a:buNone/>
              <a:defRPr sz="1254"/>
            </a:lvl8pPr>
            <a:lvl9pPr marL="3276537" indent="0">
              <a:buNone/>
              <a:defRPr sz="12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B1F593-A7BC-A944-9D93-8C38B9FEC22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8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8700" y="10566771"/>
            <a:ext cx="16652392" cy="21945231"/>
          </a:xfrm>
        </p:spPr>
        <p:txBody>
          <a:bodyPr/>
          <a:lstStyle>
            <a:lvl1pPr>
              <a:defRPr sz="2508"/>
            </a:lvl1pPr>
            <a:lvl2pPr>
              <a:defRPr sz="2150"/>
            </a:lvl2pPr>
            <a:lvl3pPr>
              <a:defRPr sz="1792"/>
            </a:lvl3pPr>
            <a:lvl4pPr>
              <a:defRPr sz="1612"/>
            </a:lvl4pPr>
            <a:lvl5pPr>
              <a:defRPr sz="1612"/>
            </a:lvl5pPr>
            <a:lvl6pPr>
              <a:defRPr sz="1612"/>
            </a:lvl6pPr>
            <a:lvl7pPr>
              <a:defRPr sz="1612"/>
            </a:lvl7pPr>
            <a:lvl8pPr>
              <a:defRPr sz="1612"/>
            </a:lvl8pPr>
            <a:lvl9pPr>
              <a:defRPr sz="16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18111" y="10566771"/>
            <a:ext cx="16652393" cy="21945231"/>
          </a:xfrm>
        </p:spPr>
        <p:txBody>
          <a:bodyPr/>
          <a:lstStyle>
            <a:lvl1pPr>
              <a:defRPr sz="2508"/>
            </a:lvl1pPr>
            <a:lvl2pPr>
              <a:defRPr sz="2150"/>
            </a:lvl2pPr>
            <a:lvl3pPr>
              <a:defRPr sz="1792"/>
            </a:lvl3pPr>
            <a:lvl4pPr>
              <a:defRPr sz="1612"/>
            </a:lvl4pPr>
            <a:lvl5pPr>
              <a:defRPr sz="1612"/>
            </a:lvl5pPr>
            <a:lvl6pPr>
              <a:defRPr sz="1612"/>
            </a:lvl6pPr>
            <a:lvl7pPr>
              <a:defRPr sz="1612"/>
            </a:lvl7pPr>
            <a:lvl8pPr>
              <a:defRPr sz="1612"/>
            </a:lvl8pPr>
            <a:lvl9pPr>
              <a:defRPr sz="16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8778B-1745-C44B-A256-AEE845A1511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5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6206" y="1465101"/>
            <a:ext cx="35386793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6206" y="8186902"/>
            <a:ext cx="17372807" cy="3412434"/>
          </a:xfrm>
        </p:spPr>
        <p:txBody>
          <a:bodyPr anchor="b"/>
          <a:lstStyle>
            <a:lvl1pPr marL="0" indent="0">
              <a:buNone/>
              <a:defRPr sz="2150" b="1"/>
            </a:lvl1pPr>
            <a:lvl2pPr marL="409568" indent="0">
              <a:buNone/>
              <a:defRPr sz="1792" b="1"/>
            </a:lvl2pPr>
            <a:lvl3pPr marL="819134" indent="0">
              <a:buNone/>
              <a:defRPr sz="1612" b="1"/>
            </a:lvl3pPr>
            <a:lvl4pPr marL="1228702" indent="0">
              <a:buNone/>
              <a:defRPr sz="1433" b="1"/>
            </a:lvl4pPr>
            <a:lvl5pPr marL="1638268" indent="0">
              <a:buNone/>
              <a:defRPr sz="1433" b="1"/>
            </a:lvl5pPr>
            <a:lvl6pPr marL="2047836" indent="0">
              <a:buNone/>
              <a:defRPr sz="1433" b="1"/>
            </a:lvl6pPr>
            <a:lvl7pPr marL="2457403" indent="0">
              <a:buNone/>
              <a:defRPr sz="1433" b="1"/>
            </a:lvl7pPr>
            <a:lvl8pPr marL="2866970" indent="0">
              <a:buNone/>
              <a:defRPr sz="1433" b="1"/>
            </a:lvl8pPr>
            <a:lvl9pPr marL="3276537" indent="0">
              <a:buNone/>
              <a:defRPr sz="14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6206" y="11599333"/>
            <a:ext cx="17372807" cy="21072798"/>
          </a:xfrm>
        </p:spPr>
        <p:txBody>
          <a:bodyPr/>
          <a:lstStyle>
            <a:lvl1pPr>
              <a:defRPr sz="2150"/>
            </a:lvl1pPr>
            <a:lvl2pPr>
              <a:defRPr sz="1792"/>
            </a:lvl2pPr>
            <a:lvl3pPr>
              <a:defRPr sz="1612"/>
            </a:lvl3pPr>
            <a:lvl4pPr>
              <a:defRPr sz="1433"/>
            </a:lvl4pPr>
            <a:lvl5pPr>
              <a:defRPr sz="1433"/>
            </a:lvl5pPr>
            <a:lvl6pPr>
              <a:defRPr sz="1433"/>
            </a:lvl6pPr>
            <a:lvl7pPr>
              <a:defRPr sz="1433"/>
            </a:lvl7pPr>
            <a:lvl8pPr>
              <a:defRPr sz="1433"/>
            </a:lvl8pPr>
            <a:lvl9pPr>
              <a:defRPr sz="14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974096" y="8186902"/>
            <a:ext cx="17378902" cy="3412434"/>
          </a:xfrm>
        </p:spPr>
        <p:txBody>
          <a:bodyPr anchor="b"/>
          <a:lstStyle>
            <a:lvl1pPr marL="0" indent="0">
              <a:buNone/>
              <a:defRPr sz="2150" b="1"/>
            </a:lvl1pPr>
            <a:lvl2pPr marL="409568" indent="0">
              <a:buNone/>
              <a:defRPr sz="1792" b="1"/>
            </a:lvl2pPr>
            <a:lvl3pPr marL="819134" indent="0">
              <a:buNone/>
              <a:defRPr sz="1612" b="1"/>
            </a:lvl3pPr>
            <a:lvl4pPr marL="1228702" indent="0">
              <a:buNone/>
              <a:defRPr sz="1433" b="1"/>
            </a:lvl4pPr>
            <a:lvl5pPr marL="1638268" indent="0">
              <a:buNone/>
              <a:defRPr sz="1433" b="1"/>
            </a:lvl5pPr>
            <a:lvl6pPr marL="2047836" indent="0">
              <a:buNone/>
              <a:defRPr sz="1433" b="1"/>
            </a:lvl6pPr>
            <a:lvl7pPr marL="2457403" indent="0">
              <a:buNone/>
              <a:defRPr sz="1433" b="1"/>
            </a:lvl7pPr>
            <a:lvl8pPr marL="2866970" indent="0">
              <a:buNone/>
              <a:defRPr sz="1433" b="1"/>
            </a:lvl8pPr>
            <a:lvl9pPr marL="3276537" indent="0">
              <a:buNone/>
              <a:defRPr sz="14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974096" y="11599333"/>
            <a:ext cx="17378902" cy="21072798"/>
          </a:xfrm>
        </p:spPr>
        <p:txBody>
          <a:bodyPr/>
          <a:lstStyle>
            <a:lvl1pPr>
              <a:defRPr sz="2150"/>
            </a:lvl1pPr>
            <a:lvl2pPr>
              <a:defRPr sz="1792"/>
            </a:lvl2pPr>
            <a:lvl3pPr>
              <a:defRPr sz="1612"/>
            </a:lvl3pPr>
            <a:lvl4pPr>
              <a:defRPr sz="1433"/>
            </a:lvl4pPr>
            <a:lvl5pPr>
              <a:defRPr sz="1433"/>
            </a:lvl5pPr>
            <a:lvl6pPr>
              <a:defRPr sz="1433"/>
            </a:lvl6pPr>
            <a:lvl7pPr>
              <a:defRPr sz="1433"/>
            </a:lvl7pPr>
            <a:lvl8pPr>
              <a:defRPr sz="1433"/>
            </a:lvl8pPr>
            <a:lvl9pPr>
              <a:defRPr sz="14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6FEEEE-C04E-A54B-87FE-5A856588EEF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8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9F3B95-9F66-D843-8FED-CB8C7A8015B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5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616A87-B19E-284A-B9F6-D8DDD9BEAD8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8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6206" y="1455901"/>
            <a:ext cx="12935744" cy="6197231"/>
          </a:xfrm>
        </p:spPr>
        <p:txBody>
          <a:bodyPr anchor="b"/>
          <a:lstStyle>
            <a:lvl1pPr algn="l">
              <a:defRPr sz="179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72471" y="1455902"/>
            <a:ext cx="21980525" cy="31216232"/>
          </a:xfrm>
        </p:spPr>
        <p:txBody>
          <a:bodyPr/>
          <a:lstStyle>
            <a:lvl1pPr>
              <a:defRPr sz="2867"/>
            </a:lvl1pPr>
            <a:lvl2pPr>
              <a:defRPr sz="2508"/>
            </a:lvl2pPr>
            <a:lvl3pPr>
              <a:defRPr sz="2150"/>
            </a:lvl3pPr>
            <a:lvl4pPr>
              <a:defRPr sz="1792"/>
            </a:lvl4pPr>
            <a:lvl5pPr>
              <a:defRPr sz="1792"/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66206" y="7653134"/>
            <a:ext cx="12935744" cy="25019001"/>
          </a:xfrm>
        </p:spPr>
        <p:txBody>
          <a:bodyPr/>
          <a:lstStyle>
            <a:lvl1pPr marL="0" indent="0">
              <a:buNone/>
              <a:defRPr sz="1254"/>
            </a:lvl1pPr>
            <a:lvl2pPr marL="409568" indent="0">
              <a:buNone/>
              <a:defRPr sz="1075"/>
            </a:lvl2pPr>
            <a:lvl3pPr marL="819134" indent="0">
              <a:buNone/>
              <a:defRPr sz="896"/>
            </a:lvl3pPr>
            <a:lvl4pPr marL="1228702" indent="0">
              <a:buNone/>
              <a:defRPr sz="807"/>
            </a:lvl4pPr>
            <a:lvl5pPr marL="1638268" indent="0">
              <a:buNone/>
              <a:defRPr sz="807"/>
            </a:lvl5pPr>
            <a:lvl6pPr marL="2047836" indent="0">
              <a:buNone/>
              <a:defRPr sz="807"/>
            </a:lvl6pPr>
            <a:lvl7pPr marL="2457403" indent="0">
              <a:buNone/>
              <a:defRPr sz="807"/>
            </a:lvl7pPr>
            <a:lvl8pPr marL="2866970" indent="0">
              <a:buNone/>
              <a:defRPr sz="807"/>
            </a:lvl8pPr>
            <a:lvl9pPr marL="3276537" indent="0">
              <a:buNone/>
              <a:defRPr sz="8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8A9B0E-9600-4E45-880E-636578A6F0E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2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6350" y="25602467"/>
            <a:ext cx="23592007" cy="3024073"/>
          </a:xfrm>
        </p:spPr>
        <p:txBody>
          <a:bodyPr anchor="b"/>
          <a:lstStyle>
            <a:lvl1pPr algn="l">
              <a:defRPr sz="179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06350" y="3268873"/>
            <a:ext cx="23592007" cy="21945232"/>
          </a:xfrm>
        </p:spPr>
        <p:txBody>
          <a:bodyPr/>
          <a:lstStyle>
            <a:lvl1pPr marL="0" indent="0">
              <a:buNone/>
              <a:defRPr sz="2867"/>
            </a:lvl1pPr>
            <a:lvl2pPr marL="409568" indent="0">
              <a:buNone/>
              <a:defRPr sz="2508"/>
            </a:lvl2pPr>
            <a:lvl3pPr marL="819134" indent="0">
              <a:buNone/>
              <a:defRPr sz="2150"/>
            </a:lvl3pPr>
            <a:lvl4pPr marL="1228702" indent="0">
              <a:buNone/>
              <a:defRPr sz="1792"/>
            </a:lvl4pPr>
            <a:lvl5pPr marL="1638268" indent="0">
              <a:buNone/>
              <a:defRPr sz="1792"/>
            </a:lvl5pPr>
            <a:lvl6pPr marL="2047836" indent="0">
              <a:buNone/>
              <a:defRPr sz="1792"/>
            </a:lvl6pPr>
            <a:lvl7pPr marL="2457403" indent="0">
              <a:buNone/>
              <a:defRPr sz="1792"/>
            </a:lvl7pPr>
            <a:lvl8pPr marL="2866970" indent="0">
              <a:buNone/>
              <a:defRPr sz="1792"/>
            </a:lvl8pPr>
            <a:lvl9pPr marL="3276537" indent="0">
              <a:buNone/>
              <a:defRPr sz="1792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06350" y="28626538"/>
            <a:ext cx="23592007" cy="4292232"/>
          </a:xfrm>
        </p:spPr>
        <p:txBody>
          <a:bodyPr/>
          <a:lstStyle>
            <a:lvl1pPr marL="0" indent="0">
              <a:buNone/>
              <a:defRPr sz="1254"/>
            </a:lvl1pPr>
            <a:lvl2pPr marL="409568" indent="0">
              <a:buNone/>
              <a:defRPr sz="1075"/>
            </a:lvl2pPr>
            <a:lvl3pPr marL="819134" indent="0">
              <a:buNone/>
              <a:defRPr sz="896"/>
            </a:lvl3pPr>
            <a:lvl4pPr marL="1228702" indent="0">
              <a:buNone/>
              <a:defRPr sz="807"/>
            </a:lvl4pPr>
            <a:lvl5pPr marL="1638268" indent="0">
              <a:buNone/>
              <a:defRPr sz="807"/>
            </a:lvl5pPr>
            <a:lvl6pPr marL="2047836" indent="0">
              <a:buNone/>
              <a:defRPr sz="807"/>
            </a:lvl6pPr>
            <a:lvl7pPr marL="2457403" indent="0">
              <a:buNone/>
              <a:defRPr sz="807"/>
            </a:lvl7pPr>
            <a:lvl8pPr marL="2866970" indent="0">
              <a:buNone/>
              <a:defRPr sz="807"/>
            </a:lvl8pPr>
            <a:lvl9pPr marL="3276537" indent="0">
              <a:buNone/>
              <a:defRPr sz="8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EFAF9B-02D4-0147-AB44-A9B8A4F4DC5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5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48699" y="3250463"/>
            <a:ext cx="33421807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72873" tIns="236436" rIns="472873" bIns="23643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48699" y="10566771"/>
            <a:ext cx="33421807" cy="21945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72873" tIns="236436" rIns="472873" bIns="2364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48696" y="33325538"/>
            <a:ext cx="8191500" cy="243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2873" tIns="236436" rIns="472873" bIns="236436" numCol="1" anchor="t" anchorCtr="0" compatLnSpc="1">
            <a:prstTxWarp prst="textNoShape">
              <a:avLst/>
            </a:prstTxWarp>
          </a:bodyPr>
          <a:lstStyle>
            <a:lvl1pPr defTabSz="4236461">
              <a:defRPr sz="645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434306" y="33325538"/>
            <a:ext cx="12450593" cy="243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2873" tIns="236436" rIns="472873" bIns="236436" numCol="1" anchor="t" anchorCtr="0" compatLnSpc="1">
            <a:prstTxWarp prst="textNoShape">
              <a:avLst/>
            </a:prstTxWarp>
          </a:bodyPr>
          <a:lstStyle>
            <a:lvl1pPr algn="ctr" defTabSz="4236461">
              <a:defRPr sz="645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8179005" y="33325538"/>
            <a:ext cx="8191500" cy="243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2873" tIns="236436" rIns="472873" bIns="236436" numCol="1" anchor="t" anchorCtr="0" compatLnSpc="1">
            <a:prstTxWarp prst="textNoShape">
              <a:avLst/>
            </a:prstTxWarp>
          </a:bodyPr>
          <a:lstStyle>
            <a:lvl1pPr algn="r" defTabSz="4236461">
              <a:defRPr sz="6450"/>
            </a:lvl1pPr>
          </a:lstStyle>
          <a:p>
            <a:fld id="{F1CDB92E-EDD7-DA4A-B090-1A20E4369676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36461" rtl="0" eaLnBrk="0" fontAlgn="base" hangingPunct="0">
        <a:spcBef>
          <a:spcPct val="0"/>
        </a:spcBef>
        <a:spcAft>
          <a:spcPct val="0"/>
        </a:spcAft>
        <a:defRPr sz="20425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4236461" rtl="0" eaLnBrk="0" fontAlgn="base" hangingPunct="0">
        <a:spcBef>
          <a:spcPct val="0"/>
        </a:spcBef>
        <a:spcAft>
          <a:spcPct val="0"/>
        </a:spcAft>
        <a:defRPr sz="20425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ctr" defTabSz="4236461" rtl="0" eaLnBrk="0" fontAlgn="base" hangingPunct="0">
        <a:spcBef>
          <a:spcPct val="0"/>
        </a:spcBef>
        <a:spcAft>
          <a:spcPct val="0"/>
        </a:spcAft>
        <a:defRPr sz="20425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ctr" defTabSz="4236461" rtl="0" eaLnBrk="0" fontAlgn="base" hangingPunct="0">
        <a:spcBef>
          <a:spcPct val="0"/>
        </a:spcBef>
        <a:spcAft>
          <a:spcPct val="0"/>
        </a:spcAft>
        <a:defRPr sz="20425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ctr" defTabSz="4236461" rtl="0" eaLnBrk="0" fontAlgn="base" hangingPunct="0">
        <a:spcBef>
          <a:spcPct val="0"/>
        </a:spcBef>
        <a:spcAft>
          <a:spcPct val="0"/>
        </a:spcAft>
        <a:defRPr sz="20425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409568" algn="ctr" defTabSz="4236461" rtl="0" fontAlgn="base">
        <a:spcBef>
          <a:spcPct val="0"/>
        </a:spcBef>
        <a:spcAft>
          <a:spcPct val="0"/>
        </a:spcAft>
        <a:defRPr sz="20425">
          <a:solidFill>
            <a:schemeClr val="tx2"/>
          </a:solidFill>
          <a:latin typeface="Times New Roman" pitchFamily="18" charset="0"/>
        </a:defRPr>
      </a:lvl6pPr>
      <a:lvl7pPr marL="819134" algn="ctr" defTabSz="4236461" rtl="0" fontAlgn="base">
        <a:spcBef>
          <a:spcPct val="0"/>
        </a:spcBef>
        <a:spcAft>
          <a:spcPct val="0"/>
        </a:spcAft>
        <a:defRPr sz="20425">
          <a:solidFill>
            <a:schemeClr val="tx2"/>
          </a:solidFill>
          <a:latin typeface="Times New Roman" pitchFamily="18" charset="0"/>
        </a:defRPr>
      </a:lvl7pPr>
      <a:lvl8pPr marL="1228702" algn="ctr" defTabSz="4236461" rtl="0" fontAlgn="base">
        <a:spcBef>
          <a:spcPct val="0"/>
        </a:spcBef>
        <a:spcAft>
          <a:spcPct val="0"/>
        </a:spcAft>
        <a:defRPr sz="20425">
          <a:solidFill>
            <a:schemeClr val="tx2"/>
          </a:solidFill>
          <a:latin typeface="Times New Roman" pitchFamily="18" charset="0"/>
        </a:defRPr>
      </a:lvl8pPr>
      <a:lvl9pPr marL="1638268" algn="ctr" defTabSz="4236461" rtl="0" fontAlgn="base">
        <a:spcBef>
          <a:spcPct val="0"/>
        </a:spcBef>
        <a:spcAft>
          <a:spcPct val="0"/>
        </a:spcAft>
        <a:defRPr sz="20425">
          <a:solidFill>
            <a:schemeClr val="tx2"/>
          </a:solidFill>
          <a:latin typeface="Times New Roman" pitchFamily="18" charset="0"/>
        </a:defRPr>
      </a:lvl9pPr>
    </p:titleStyle>
    <p:bodyStyle>
      <a:lvl1pPr marL="1588495" indent="-1588495" algn="l" defTabSz="4236461" rtl="0" eaLnBrk="0" fontAlgn="base" hangingPunct="0">
        <a:spcBef>
          <a:spcPct val="20000"/>
        </a:spcBef>
        <a:spcAft>
          <a:spcPct val="0"/>
        </a:spcAft>
        <a:buChar char="•"/>
        <a:defRPr sz="14782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441501" indent="-1323983" algn="l" defTabSz="4236461" rtl="0" eaLnBrk="0" fontAlgn="base" hangingPunct="0">
        <a:spcBef>
          <a:spcPct val="20000"/>
        </a:spcBef>
        <a:spcAft>
          <a:spcPct val="0"/>
        </a:spcAft>
        <a:buChar char="–"/>
        <a:defRPr sz="12990">
          <a:solidFill>
            <a:schemeClr val="tx1"/>
          </a:solidFill>
          <a:latin typeface="+mn-lt"/>
          <a:ea typeface="ＭＳ Ｐゴシック" charset="0"/>
        </a:defRPr>
      </a:lvl2pPr>
      <a:lvl3pPr marL="5294509" indent="-1058048" algn="l" defTabSz="4236461" rtl="0" eaLnBrk="0" fontAlgn="base" hangingPunct="0">
        <a:spcBef>
          <a:spcPct val="20000"/>
        </a:spcBef>
        <a:spcAft>
          <a:spcPct val="0"/>
        </a:spcAft>
        <a:buChar char="•"/>
        <a:defRPr sz="11108">
          <a:solidFill>
            <a:schemeClr val="tx1"/>
          </a:solidFill>
          <a:latin typeface="+mn-lt"/>
          <a:ea typeface="ＭＳ Ｐゴシック" charset="0"/>
        </a:defRPr>
      </a:lvl3pPr>
      <a:lvl4pPr marL="7413449" indent="-1059471" algn="l" defTabSz="4236461" rtl="0" eaLnBrk="0" fontAlgn="base" hangingPunct="0">
        <a:spcBef>
          <a:spcPct val="20000"/>
        </a:spcBef>
        <a:spcAft>
          <a:spcPct val="0"/>
        </a:spcAft>
        <a:buChar char="–"/>
        <a:defRPr sz="9228">
          <a:solidFill>
            <a:schemeClr val="tx1"/>
          </a:solidFill>
          <a:latin typeface="+mn-lt"/>
          <a:ea typeface="ＭＳ Ｐゴシック" charset="0"/>
        </a:defRPr>
      </a:lvl4pPr>
      <a:lvl5pPr marL="9530968" indent="-1059471" algn="l" defTabSz="4236461" rtl="0" eaLnBrk="0" fontAlgn="base" hangingPunct="0">
        <a:spcBef>
          <a:spcPct val="20000"/>
        </a:spcBef>
        <a:spcAft>
          <a:spcPct val="0"/>
        </a:spcAft>
        <a:buChar char="»"/>
        <a:defRPr sz="9228">
          <a:solidFill>
            <a:schemeClr val="tx1"/>
          </a:solidFill>
          <a:latin typeface="+mn-lt"/>
          <a:ea typeface="ＭＳ Ｐゴシック" charset="0"/>
        </a:defRPr>
      </a:lvl5pPr>
      <a:lvl6pPr marL="9940535" indent="-1059471" algn="l" defTabSz="4236461" rtl="0" fontAlgn="base">
        <a:spcBef>
          <a:spcPct val="20000"/>
        </a:spcBef>
        <a:spcAft>
          <a:spcPct val="0"/>
        </a:spcAft>
        <a:buChar char="»"/>
        <a:defRPr sz="9228">
          <a:solidFill>
            <a:schemeClr val="tx1"/>
          </a:solidFill>
          <a:latin typeface="+mn-lt"/>
        </a:defRPr>
      </a:lvl6pPr>
      <a:lvl7pPr marL="10350102" indent="-1059471" algn="l" defTabSz="4236461" rtl="0" fontAlgn="base">
        <a:spcBef>
          <a:spcPct val="20000"/>
        </a:spcBef>
        <a:spcAft>
          <a:spcPct val="0"/>
        </a:spcAft>
        <a:buChar char="»"/>
        <a:defRPr sz="9228">
          <a:solidFill>
            <a:schemeClr val="tx1"/>
          </a:solidFill>
          <a:latin typeface="+mn-lt"/>
        </a:defRPr>
      </a:lvl7pPr>
      <a:lvl8pPr marL="10759669" indent="-1059471" algn="l" defTabSz="4236461" rtl="0" fontAlgn="base">
        <a:spcBef>
          <a:spcPct val="20000"/>
        </a:spcBef>
        <a:spcAft>
          <a:spcPct val="0"/>
        </a:spcAft>
        <a:buChar char="»"/>
        <a:defRPr sz="9228">
          <a:solidFill>
            <a:schemeClr val="tx1"/>
          </a:solidFill>
          <a:latin typeface="+mn-lt"/>
        </a:defRPr>
      </a:lvl8pPr>
      <a:lvl9pPr marL="11169236" indent="-1059471" algn="l" defTabSz="4236461" rtl="0" fontAlgn="base">
        <a:spcBef>
          <a:spcPct val="20000"/>
        </a:spcBef>
        <a:spcAft>
          <a:spcPct val="0"/>
        </a:spcAft>
        <a:buChar char="»"/>
        <a:defRPr sz="9228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19134" rtl="0" eaLnBrk="1" latinLnBrk="0" hangingPunct="1">
        <a:defRPr sz="1612" kern="1200">
          <a:solidFill>
            <a:schemeClr val="tx1"/>
          </a:solidFill>
          <a:latin typeface="+mn-lt"/>
          <a:ea typeface="+mn-ea"/>
          <a:cs typeface="+mn-cs"/>
        </a:defRPr>
      </a:lvl1pPr>
      <a:lvl2pPr marL="409568" algn="l" defTabSz="819134" rtl="0" eaLnBrk="1" latinLnBrk="0" hangingPunct="1">
        <a:defRPr sz="1612" kern="1200">
          <a:solidFill>
            <a:schemeClr val="tx1"/>
          </a:solidFill>
          <a:latin typeface="+mn-lt"/>
          <a:ea typeface="+mn-ea"/>
          <a:cs typeface="+mn-cs"/>
        </a:defRPr>
      </a:lvl2pPr>
      <a:lvl3pPr marL="819134" algn="l" defTabSz="819134" rtl="0" eaLnBrk="1" latinLnBrk="0" hangingPunct="1">
        <a:defRPr sz="1612" kern="1200">
          <a:solidFill>
            <a:schemeClr val="tx1"/>
          </a:solidFill>
          <a:latin typeface="+mn-lt"/>
          <a:ea typeface="+mn-ea"/>
          <a:cs typeface="+mn-cs"/>
        </a:defRPr>
      </a:lvl3pPr>
      <a:lvl4pPr marL="1228702" algn="l" defTabSz="819134" rtl="0" eaLnBrk="1" latinLnBrk="0" hangingPunct="1">
        <a:defRPr sz="1612" kern="1200">
          <a:solidFill>
            <a:schemeClr val="tx1"/>
          </a:solidFill>
          <a:latin typeface="+mn-lt"/>
          <a:ea typeface="+mn-ea"/>
          <a:cs typeface="+mn-cs"/>
        </a:defRPr>
      </a:lvl4pPr>
      <a:lvl5pPr marL="1638268" algn="l" defTabSz="819134" rtl="0" eaLnBrk="1" latinLnBrk="0" hangingPunct="1">
        <a:defRPr sz="1612" kern="1200">
          <a:solidFill>
            <a:schemeClr val="tx1"/>
          </a:solidFill>
          <a:latin typeface="+mn-lt"/>
          <a:ea typeface="+mn-ea"/>
          <a:cs typeface="+mn-cs"/>
        </a:defRPr>
      </a:lvl5pPr>
      <a:lvl6pPr marL="2047836" algn="l" defTabSz="819134" rtl="0" eaLnBrk="1" latinLnBrk="0" hangingPunct="1">
        <a:defRPr sz="1612" kern="1200">
          <a:solidFill>
            <a:schemeClr val="tx1"/>
          </a:solidFill>
          <a:latin typeface="+mn-lt"/>
          <a:ea typeface="+mn-ea"/>
          <a:cs typeface="+mn-cs"/>
        </a:defRPr>
      </a:lvl6pPr>
      <a:lvl7pPr marL="2457403" algn="l" defTabSz="819134" rtl="0" eaLnBrk="1" latinLnBrk="0" hangingPunct="1">
        <a:defRPr sz="1612" kern="1200">
          <a:solidFill>
            <a:schemeClr val="tx1"/>
          </a:solidFill>
          <a:latin typeface="+mn-lt"/>
          <a:ea typeface="+mn-ea"/>
          <a:cs typeface="+mn-cs"/>
        </a:defRPr>
      </a:lvl7pPr>
      <a:lvl8pPr marL="2866970" algn="l" defTabSz="819134" rtl="0" eaLnBrk="1" latinLnBrk="0" hangingPunct="1">
        <a:defRPr sz="1612" kern="1200">
          <a:solidFill>
            <a:schemeClr val="tx1"/>
          </a:solidFill>
          <a:latin typeface="+mn-lt"/>
          <a:ea typeface="+mn-ea"/>
          <a:cs typeface="+mn-cs"/>
        </a:defRPr>
      </a:lvl8pPr>
      <a:lvl9pPr marL="3276537" algn="l" defTabSz="819134" rtl="0" eaLnBrk="1" latinLnBrk="0" hangingPunct="1">
        <a:defRPr sz="16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jpe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03552" y="-532946"/>
            <a:ext cx="33448626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21273" tIns="210637" rIns="421273" bIns="210637"/>
          <a:lstStyle/>
          <a:p>
            <a:pPr algn="ctr"/>
            <a:endParaRPr lang="en-US" sz="3942" baseline="300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35022064"/>
            <a:ext cx="39319200" cy="1911350"/>
          </a:xfrm>
          <a:prstGeom prst="rect">
            <a:avLst/>
          </a:prstGeom>
          <a:solidFill>
            <a:srgbClr val="162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637" tIns="35818" rIns="71637" bIns="35818" anchor="ctr"/>
          <a:lstStyle/>
          <a:p>
            <a:pPr algn="ctr"/>
            <a:endParaRPr lang="en-US" sz="3225" dirty="0"/>
          </a:p>
        </p:txBody>
      </p:sp>
      <p:sp>
        <p:nvSpPr>
          <p:cNvPr id="7" name="Rounded Rectangle 6"/>
          <p:cNvSpPr>
            <a:spLocks noChangeAspect="1"/>
          </p:cNvSpPr>
          <p:nvPr/>
        </p:nvSpPr>
        <p:spPr>
          <a:xfrm>
            <a:off x="0" y="-355600"/>
            <a:ext cx="39319200" cy="5461000"/>
          </a:xfrm>
          <a:prstGeom prst="roundRect">
            <a:avLst>
              <a:gd name="adj" fmla="val 0"/>
            </a:avLst>
          </a:prstGeom>
          <a:solidFill>
            <a:srgbClr val="162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50" dirty="0"/>
          </a:p>
        </p:txBody>
      </p:sp>
      <p:sp>
        <p:nvSpPr>
          <p:cNvPr id="15" name="TextBox 14"/>
          <p:cNvSpPr txBox="1">
            <a:spLocks noChangeAspect="1"/>
          </p:cNvSpPr>
          <p:nvPr/>
        </p:nvSpPr>
        <p:spPr>
          <a:xfrm>
            <a:off x="5392739" y="226776"/>
            <a:ext cx="28533725" cy="2379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958"/>
              </a:lnSpc>
            </a:pPr>
            <a:r>
              <a:rPr lang="en-US" sz="6450" b="1" dirty="0">
                <a:solidFill>
                  <a:schemeClr val="bg1"/>
                </a:solidFill>
                <a:latin typeface="Arial Black"/>
                <a:ea typeface="Museo Slab 900" charset="0"/>
                <a:cs typeface="Arial Black"/>
              </a:rPr>
              <a:t>A Reproducible Pipeline for Scalable Untargeted Metabolomics Data Analysis</a:t>
            </a:r>
            <a:endParaRPr lang="en-US" sz="64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>
            <a:spLocks noChangeAspect="1"/>
          </p:cNvSpPr>
          <p:nvPr/>
        </p:nvSpPr>
        <p:spPr>
          <a:xfrm>
            <a:off x="3089852" y="2944230"/>
            <a:ext cx="33139501" cy="1901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67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Xinsong</a:t>
            </a:r>
            <a:r>
              <a:rPr lang="en-US" sz="2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Du, M.S.</a:t>
            </a:r>
            <a:r>
              <a:rPr lang="en-US" sz="2867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67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Luran</a:t>
            </a:r>
            <a:r>
              <a:rPr lang="en-US" sz="2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Manfio</a:t>
            </a:r>
            <a:r>
              <a:rPr lang="en-US" sz="2867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Alexander </a:t>
            </a:r>
            <a:r>
              <a:rPr lang="en-US" sz="2867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Kirpich</a:t>
            </a:r>
            <a:r>
              <a:rPr lang="en-US" sz="2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  <a:r>
              <a:rPr lang="en-US" sz="2867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William R. Hogan, M.D.</a:t>
            </a:r>
            <a:r>
              <a:rPr lang="en-US" sz="2867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Timothy J. Garrett, Ph.D.</a:t>
            </a:r>
            <a:r>
              <a:rPr lang="en-US" sz="2867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2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Dominick J. </a:t>
            </a:r>
            <a:r>
              <a:rPr lang="en-US" sz="2867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Lemas</a:t>
            </a:r>
            <a:r>
              <a:rPr lang="en-US" sz="2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  <a:r>
              <a:rPr lang="en-US" sz="2867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867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67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Health Outcomes &amp; Biomedical Informatics, College of Medicine, University of Florida</a:t>
            </a:r>
            <a:r>
              <a:rPr lang="en-US" sz="2867" i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en-US" sz="2867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Population Health Sciences, School of Public Health, Georgia State University</a:t>
            </a:r>
            <a:r>
              <a:rPr lang="en-US" sz="2867" i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67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en-US" sz="2867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Pathology, Immunology and Laboratory Medicine, College of Medicine, University of Florida</a:t>
            </a:r>
            <a:r>
              <a:rPr lang="en-US" sz="2867" i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67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870575" y="35214236"/>
            <a:ext cx="0" cy="1527006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172956" y="35827723"/>
            <a:ext cx="24117044" cy="5335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67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was supported by K01 DK115632 (NIDDK); SECIM P&amp;F; CTSI Pilot Award; Robin Hood Foundation; NIH Loan Repayment Program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9976" y="-2853872"/>
            <a:ext cx="5588308" cy="4841483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3"/>
          <a:srcRect b="50540"/>
          <a:stretch/>
        </p:blipFill>
        <p:spPr>
          <a:xfrm>
            <a:off x="35359976" y="2638684"/>
            <a:ext cx="5588308" cy="2394583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74825" y="-2853872"/>
            <a:ext cx="5588308" cy="4841483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3"/>
          <a:srcRect b="50540"/>
          <a:stretch/>
        </p:blipFill>
        <p:spPr>
          <a:xfrm>
            <a:off x="-1774825" y="2638684"/>
            <a:ext cx="5588308" cy="2394583"/>
          </a:xfrm>
          <a:prstGeom prst="rect">
            <a:avLst/>
          </a:prstGeom>
        </p:spPr>
      </p:pic>
      <p:pic>
        <p:nvPicPr>
          <p:cNvPr id="5" name="Picture 4" descr="HealthOutcomes[white]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2" y="35477456"/>
            <a:ext cx="4917681" cy="100056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38BF66-C32E-1D46-9F11-4D0334A5962F}"/>
              </a:ext>
            </a:extLst>
          </p:cNvPr>
          <p:cNvCxnSpPr/>
          <p:nvPr/>
        </p:nvCxnSpPr>
        <p:spPr>
          <a:xfrm>
            <a:off x="3813484" y="2607129"/>
            <a:ext cx="31546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99A6CB7-4BCB-5A44-B60B-74238723A8DA}"/>
              </a:ext>
            </a:extLst>
          </p:cNvPr>
          <p:cNvSpPr/>
          <p:nvPr/>
        </p:nvSpPr>
        <p:spPr>
          <a:xfrm>
            <a:off x="0" y="5074806"/>
            <a:ext cx="39319200" cy="4877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6D72DB-A9E9-134E-A0CD-FD6E9C4ACC55}"/>
              </a:ext>
            </a:extLst>
          </p:cNvPr>
          <p:cNvSpPr/>
          <p:nvPr/>
        </p:nvSpPr>
        <p:spPr>
          <a:xfrm>
            <a:off x="614362" y="6096000"/>
            <a:ext cx="9901238" cy="20872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/>
          <a:lstStyle/>
          <a:p>
            <a:r>
              <a:rPr lang="en-US" sz="4800" b="1" dirty="0">
                <a:solidFill>
                  <a:srgbClr val="C00000"/>
                </a:solidFill>
              </a:rPr>
              <a:t>Introduction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sz="3000" b="1" dirty="0">
                <a:solidFill>
                  <a:schemeClr val="tx1"/>
                </a:solidFill>
              </a:rPr>
              <a:t>Untargeted Metabolomics Data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Metabolomics is the scientific study of chemical processes involving metabolites, the small molecule substrates, intermediates and products of metabolism.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Untargeted metabolomics research includes the identification of unknown metabolites and the comparison of metabolites profiles between several materials.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For untargeted metabolomics research, there are several methods for data acquisition, several data formats, and several software/tools for metabolomics data processing.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Survey shows that a majority of researchers use liquid chromatography–mass spectrometry (LC-MS) (83%) for data acquisition, </a:t>
            </a:r>
            <a:r>
              <a:rPr lang="en-US" sz="3000" dirty="0" err="1">
                <a:solidFill>
                  <a:schemeClr val="tx1"/>
                </a:solidFill>
              </a:rPr>
              <a:t>mzXML</a:t>
            </a:r>
            <a:r>
              <a:rPr lang="en-US" sz="3000" dirty="0">
                <a:solidFill>
                  <a:schemeClr val="tx1"/>
                </a:solidFill>
              </a:rPr>
              <a:t> as data format (70%), XCMS (70%) and </a:t>
            </a:r>
            <a:r>
              <a:rPr lang="en-US" sz="3000" dirty="0" err="1">
                <a:solidFill>
                  <a:schemeClr val="tx1"/>
                </a:solidFill>
              </a:rPr>
              <a:t>MzMine</a:t>
            </a:r>
            <a:r>
              <a:rPr lang="en-US" sz="3000" dirty="0">
                <a:solidFill>
                  <a:schemeClr val="tx1"/>
                </a:solidFill>
              </a:rPr>
              <a:t> (26%) as data processing software.</a:t>
            </a:r>
            <a:r>
              <a:rPr lang="en-US" sz="3000" baseline="30000" dirty="0">
                <a:solidFill>
                  <a:schemeClr val="tx1"/>
                </a:solidFill>
              </a:rPr>
              <a:t>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Study shows combining XCMS and </a:t>
            </a:r>
            <a:r>
              <a:rPr lang="en-US" sz="3000" dirty="0" err="1">
                <a:solidFill>
                  <a:schemeClr val="tx1"/>
                </a:solidFill>
              </a:rPr>
              <a:t>MzMine</a:t>
            </a:r>
            <a:r>
              <a:rPr lang="en-US" sz="3000" dirty="0">
                <a:solidFill>
                  <a:schemeClr val="tx1"/>
                </a:solidFill>
              </a:rPr>
              <a:t> can improve the precision of untargeted metabolomics data processing results.</a:t>
            </a:r>
            <a:r>
              <a:rPr lang="en-US" sz="3000" baseline="30000" dirty="0">
                <a:solidFill>
                  <a:schemeClr val="tx1"/>
                </a:solidFill>
              </a:rPr>
              <a:t>2</a:t>
            </a:r>
            <a:endParaRPr lang="en-US" sz="3000" dirty="0">
              <a:solidFill>
                <a:schemeClr val="tx1"/>
              </a:solidFill>
            </a:endParaRPr>
          </a:p>
          <a:p>
            <a:r>
              <a:rPr lang="en-US" sz="3000" b="1" dirty="0">
                <a:solidFill>
                  <a:schemeClr val="tx1"/>
                </a:solidFill>
              </a:rPr>
              <a:t>Reproducibility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Reproducible research is defined as “an independent researcher/lab </a:t>
            </a:r>
            <a:r>
              <a:rPr lang="en-US" sz="3000" dirty="0" err="1">
                <a:solidFill>
                  <a:schemeClr val="tx1"/>
                </a:solidFill>
              </a:rPr>
              <a:t>confirmingor</a:t>
            </a:r>
            <a:r>
              <a:rPr lang="en-US" sz="3000" dirty="0">
                <a:solidFill>
                  <a:schemeClr val="tx1"/>
                </a:solidFill>
              </a:rPr>
              <a:t> redoing that experiment/analysis, potentially in </a:t>
            </a:r>
            <a:r>
              <a:rPr lang="en-US" sz="3000" dirty="0" err="1">
                <a:solidFill>
                  <a:schemeClr val="tx1"/>
                </a:solidFill>
              </a:rPr>
              <a:t>adifferent</a:t>
            </a:r>
            <a:r>
              <a:rPr lang="en-US" sz="3000" dirty="0">
                <a:solidFill>
                  <a:schemeClr val="tx1"/>
                </a:solidFill>
              </a:rPr>
              <a:t> environment”, and reproducibility has been a big problem for bioinformatics tools.</a:t>
            </a:r>
            <a:r>
              <a:rPr lang="en-US" sz="3000" baseline="30000" dirty="0">
                <a:solidFill>
                  <a:schemeClr val="tx1"/>
                </a:solidFill>
              </a:rPr>
              <a:t>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Reproducibility of metabolomics data processing can be hurt by using different operating system or software versions.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Software container such as Docker enables software/tools to run upon the exact same dependencies no matter whatever the host machine 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</a:rPr>
              <a:t>Nextflow</a:t>
            </a:r>
            <a:r>
              <a:rPr lang="en-US" sz="3000" dirty="0">
                <a:solidFill>
                  <a:schemeClr val="tx1"/>
                </a:solidFill>
              </a:rPr>
              <a:t> is a workflow development tool that can streamline different data processing steps meanwhile incorporating software container to improve reproducibility.</a:t>
            </a:r>
          </a:p>
          <a:p>
            <a:r>
              <a:rPr lang="en-US" sz="3000" b="1" dirty="0">
                <a:solidFill>
                  <a:schemeClr val="tx1"/>
                </a:solidFill>
              </a:rPr>
              <a:t>Objective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We proposed a </a:t>
            </a:r>
            <a:r>
              <a:rPr lang="en-US" sz="3000" dirty="0" err="1">
                <a:solidFill>
                  <a:schemeClr val="tx1"/>
                </a:solidFill>
              </a:rPr>
              <a:t>Nextflow</a:t>
            </a:r>
            <a:r>
              <a:rPr lang="en-US" sz="3000" dirty="0">
                <a:solidFill>
                  <a:schemeClr val="tx1"/>
                </a:solidFill>
              </a:rPr>
              <a:t>-based framework for reproducible untargeted metabolomics data processing, in which LC-MS is the data acquisition method, </a:t>
            </a:r>
            <a:r>
              <a:rPr lang="en-US" sz="3000" dirty="0" err="1">
                <a:solidFill>
                  <a:schemeClr val="tx1"/>
                </a:solidFill>
              </a:rPr>
              <a:t>mzXML</a:t>
            </a:r>
            <a:r>
              <a:rPr lang="en-US" sz="3000" dirty="0">
                <a:solidFill>
                  <a:schemeClr val="tx1"/>
                </a:solidFill>
              </a:rPr>
              <a:t> is the data format, the combination of XCMS and </a:t>
            </a:r>
            <a:r>
              <a:rPr lang="en-US" sz="3000" dirty="0" err="1">
                <a:solidFill>
                  <a:schemeClr val="tx1"/>
                </a:solidFill>
              </a:rPr>
              <a:t>MzMine</a:t>
            </a:r>
            <a:r>
              <a:rPr lang="en-US" sz="3000" dirty="0">
                <a:solidFill>
                  <a:schemeClr val="tx1"/>
                </a:solidFill>
              </a:rPr>
              <a:t> is the data processing tool.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C53F159-43CF-FE4F-A0EF-A4B9FD89229B}"/>
              </a:ext>
            </a:extLst>
          </p:cNvPr>
          <p:cNvSpPr/>
          <p:nvPr/>
        </p:nvSpPr>
        <p:spPr>
          <a:xfrm>
            <a:off x="614362" y="27426172"/>
            <a:ext cx="9901238" cy="7066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/>
          <a:lstStyle/>
          <a:p>
            <a:r>
              <a:rPr lang="en-US" sz="4800" b="1" dirty="0">
                <a:solidFill>
                  <a:srgbClr val="C00000"/>
                </a:solidFill>
              </a:rPr>
              <a:t>Conclusion</a:t>
            </a:r>
            <a:endParaRPr lang="en-US" b="1" dirty="0">
              <a:solidFill>
                <a:srgbClr val="C00000"/>
              </a:solidFill>
            </a:endParaRPr>
          </a:p>
          <a:p>
            <a:pPr marL="255980" indent="-25598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cs typeface="Arial Black"/>
              </a:rPr>
              <a:t>We proposed a </a:t>
            </a:r>
            <a:r>
              <a:rPr lang="en-US" sz="3000" dirty="0" err="1">
                <a:solidFill>
                  <a:schemeClr val="tx1"/>
                </a:solidFill>
                <a:cs typeface="Arial Black"/>
              </a:rPr>
              <a:t>Nextflow</a:t>
            </a:r>
            <a:r>
              <a:rPr lang="en-US" sz="3000" dirty="0">
                <a:solidFill>
                  <a:schemeClr val="tx1"/>
                </a:solidFill>
                <a:cs typeface="Arial Black"/>
              </a:rPr>
              <a:t>-based framework to improve reproducibility for untargeted metabolomics data processing.</a:t>
            </a:r>
          </a:p>
          <a:p>
            <a:pPr marL="255980" indent="-25598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cs typeface="Arial Black"/>
              </a:rPr>
              <a:t>The framework combined two widely used metabolomics data processing software (</a:t>
            </a:r>
            <a:r>
              <a:rPr lang="en-US" sz="3000" dirty="0" err="1">
                <a:solidFill>
                  <a:schemeClr val="tx1"/>
                </a:solidFill>
                <a:cs typeface="Arial Black"/>
              </a:rPr>
              <a:t>MzMine</a:t>
            </a:r>
            <a:r>
              <a:rPr lang="en-US" sz="3000" dirty="0">
                <a:solidFill>
                  <a:schemeClr val="tx1"/>
                </a:solidFill>
                <a:cs typeface="Arial Black"/>
              </a:rPr>
              <a:t> and XCMS) to increase the precision of untargeted metabolomics data processing.</a:t>
            </a:r>
          </a:p>
          <a:p>
            <a:pPr marL="255980" indent="-25598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cs typeface="Arial Black"/>
              </a:rPr>
              <a:t>The framework incorporates supercomputer to increase the scalability of our software, along with </a:t>
            </a:r>
            <a:r>
              <a:rPr lang="en-US" sz="3000" dirty="0" err="1">
                <a:solidFill>
                  <a:schemeClr val="tx1"/>
                </a:solidFill>
                <a:cs typeface="Arial Black"/>
              </a:rPr>
              <a:t>Nextflow</a:t>
            </a:r>
            <a:r>
              <a:rPr lang="en-US" sz="3000" dirty="0">
                <a:solidFill>
                  <a:schemeClr val="tx1"/>
                </a:solidFill>
                <a:cs typeface="Arial Black"/>
              </a:rPr>
              <a:t> report to guide setting the parameters for job </a:t>
            </a:r>
            <a:r>
              <a:rPr lang="en-US" sz="3000" dirty="0" err="1">
                <a:solidFill>
                  <a:schemeClr val="tx1"/>
                </a:solidFill>
                <a:cs typeface="Arial Black"/>
              </a:rPr>
              <a:t>schedular</a:t>
            </a:r>
            <a:r>
              <a:rPr lang="en-US" sz="3000" dirty="0">
                <a:solidFill>
                  <a:schemeClr val="tx1"/>
                </a:solidFill>
                <a:cs typeface="Arial Black"/>
              </a:rPr>
              <a:t>.</a:t>
            </a:r>
          </a:p>
          <a:p>
            <a:pPr marL="255980" indent="-25598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cs typeface="Arial Black"/>
              </a:rPr>
              <a:t>The framework employed </a:t>
            </a:r>
            <a:r>
              <a:rPr lang="en-US" sz="3000" dirty="0" err="1">
                <a:solidFill>
                  <a:schemeClr val="tx1"/>
                </a:solidFill>
                <a:cs typeface="Arial Black"/>
              </a:rPr>
              <a:t>MultiQC</a:t>
            </a:r>
            <a:r>
              <a:rPr lang="en-US" sz="3000" dirty="0">
                <a:solidFill>
                  <a:schemeClr val="tx1"/>
                </a:solidFill>
                <a:cs typeface="Arial Black"/>
              </a:rPr>
              <a:t> to generate an interactive report easing the results analysis process.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6DD9478-996D-D149-805B-17E9D1019638}"/>
              </a:ext>
            </a:extLst>
          </p:cNvPr>
          <p:cNvSpPr/>
          <p:nvPr/>
        </p:nvSpPr>
        <p:spPr>
          <a:xfrm>
            <a:off x="11125200" y="6095999"/>
            <a:ext cx="16840200" cy="28396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BF5278B-1F01-4B4F-BD01-7A03555D40DE}"/>
              </a:ext>
            </a:extLst>
          </p:cNvPr>
          <p:cNvSpPr/>
          <p:nvPr/>
        </p:nvSpPr>
        <p:spPr>
          <a:xfrm>
            <a:off x="28724991" y="6095999"/>
            <a:ext cx="9901238" cy="16346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/>
          <a:lstStyle/>
          <a:p>
            <a:r>
              <a:rPr lang="en-US" sz="4800" b="1" dirty="0">
                <a:solidFill>
                  <a:srgbClr val="C00000"/>
                </a:solidFill>
              </a:rPr>
              <a:t>Methods</a:t>
            </a:r>
          </a:p>
          <a:p>
            <a:r>
              <a:rPr lang="en-US" sz="3000" b="1" dirty="0">
                <a:solidFill>
                  <a:schemeClr val="tx1"/>
                </a:solidFill>
              </a:rPr>
              <a:t>Sample Preparation: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Blood plasma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Blood serum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Urine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Saliva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Etc.</a:t>
            </a:r>
          </a:p>
          <a:p>
            <a:r>
              <a:rPr lang="en-US" sz="3000" b="1" dirty="0">
                <a:solidFill>
                  <a:schemeClr val="tx1"/>
                </a:solidFill>
              </a:rPr>
              <a:t>Data Acquisition: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Liquid Chromatography High Resolution Mass Spectrometry </a:t>
            </a:r>
          </a:p>
          <a:p>
            <a:r>
              <a:rPr lang="en-US" sz="3000" b="1" dirty="0">
                <a:solidFill>
                  <a:schemeClr val="tx1"/>
                </a:solidFill>
              </a:rPr>
              <a:t>Data Processing: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</a:rPr>
              <a:t>Msconvert</a:t>
            </a:r>
            <a:endParaRPr lang="en-US" sz="3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</a:rPr>
              <a:t>MzMine</a:t>
            </a:r>
            <a:endParaRPr lang="en-US" sz="3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XCMS (Bioconductor)</a:t>
            </a:r>
          </a:p>
          <a:p>
            <a:r>
              <a:rPr lang="en-US" sz="3000" b="1" dirty="0">
                <a:solidFill>
                  <a:schemeClr val="tx1"/>
                </a:solidFill>
              </a:rPr>
              <a:t>Workflow Development: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</a:rPr>
              <a:t>Nextflow</a:t>
            </a:r>
            <a:endParaRPr lang="en-US" sz="3000" dirty="0">
              <a:solidFill>
                <a:schemeClr val="tx1"/>
              </a:solidFill>
            </a:endParaRPr>
          </a:p>
          <a:p>
            <a:r>
              <a:rPr lang="en-US" sz="3000" b="1" dirty="0">
                <a:solidFill>
                  <a:schemeClr val="tx1"/>
                </a:solidFill>
              </a:rPr>
              <a:t>Environment Control:</a:t>
            </a:r>
            <a:endParaRPr lang="en-US" sz="3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Docker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Singularity</a:t>
            </a:r>
          </a:p>
          <a:p>
            <a:r>
              <a:rPr lang="en-US" sz="3000" b="1" dirty="0">
                <a:solidFill>
                  <a:schemeClr val="tx1"/>
                </a:solidFill>
              </a:rPr>
              <a:t>Computing Platform: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</a:rPr>
              <a:t>HiPerGator</a:t>
            </a:r>
            <a:endParaRPr lang="en-US" sz="3000" dirty="0">
              <a:solidFill>
                <a:schemeClr val="tx1"/>
              </a:solidFill>
            </a:endParaRPr>
          </a:p>
          <a:p>
            <a:r>
              <a:rPr lang="en-US" sz="3000" b="1" dirty="0">
                <a:solidFill>
                  <a:schemeClr val="tx1"/>
                </a:solidFill>
              </a:rPr>
              <a:t>Statistical Analysis: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ANOVA: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Hierarchical clustering: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Principal component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Bar plot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Venn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Volcano plot</a:t>
            </a:r>
          </a:p>
          <a:p>
            <a:r>
              <a:rPr lang="en-US" sz="3000" b="1" dirty="0">
                <a:solidFill>
                  <a:schemeClr val="tx1"/>
                </a:solidFill>
              </a:rPr>
              <a:t>Reports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</a:rPr>
              <a:t>Nextflow</a:t>
            </a:r>
            <a:r>
              <a:rPr lang="en-US" sz="3000" dirty="0">
                <a:solidFill>
                  <a:schemeClr val="tx1"/>
                </a:solidFill>
              </a:rPr>
              <a:t>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</a:rPr>
              <a:t>MultiQC</a:t>
            </a:r>
            <a:r>
              <a:rPr lang="en-US" sz="3000" dirty="0">
                <a:solidFill>
                  <a:schemeClr val="tx1"/>
                </a:solidFill>
              </a:rPr>
              <a:t>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1BDA7CD-EA3A-7A43-AE6E-167D8DF91B57}"/>
              </a:ext>
            </a:extLst>
          </p:cNvPr>
          <p:cNvSpPr/>
          <p:nvPr/>
        </p:nvSpPr>
        <p:spPr>
          <a:xfrm>
            <a:off x="28724991" y="30403799"/>
            <a:ext cx="9901238" cy="4038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/>
          <a:lstStyle/>
          <a:p>
            <a:r>
              <a:rPr lang="en-US" sz="4800" b="1" dirty="0">
                <a:solidFill>
                  <a:srgbClr val="C00000"/>
                </a:solidFill>
              </a:rPr>
              <a:t>Acknowledgments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 Black"/>
                <a:cs typeface="Arial Black"/>
              </a:rPr>
              <a:t>Mentor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Dominick J.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Lemas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 Black"/>
                <a:cs typeface="Arial Black"/>
              </a:rPr>
              <a:t>Co-authors: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Luran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Manfio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Alexander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Kirpich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William R. Hogan, Timothy J. Garrett, Dominick J.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Lemas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 Black"/>
                <a:cs typeface="Arial Black"/>
              </a:rPr>
              <a:t>Funding: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K01 DK115632 (NIDDK); SECIM P&amp;F; CTSI Pilot Award; Robin Hood Foundation; NIH Loan Repayment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 Black"/>
                <a:cs typeface="Arial Black"/>
              </a:rPr>
              <a:t>All members of MANA Conference.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FB6227F-B0E8-0D4F-9664-FB831753D98F}"/>
              </a:ext>
            </a:extLst>
          </p:cNvPr>
          <p:cNvSpPr txBox="1"/>
          <p:nvPr/>
        </p:nvSpPr>
        <p:spPr>
          <a:xfrm>
            <a:off x="16376355" y="16759535"/>
            <a:ext cx="6337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Fig. 2: Requirements for Good Reproducibility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F3F31EA-8481-6F42-BFCA-7E90FD9DD5C9}"/>
              </a:ext>
            </a:extLst>
          </p:cNvPr>
          <p:cNvSpPr/>
          <p:nvPr/>
        </p:nvSpPr>
        <p:spPr>
          <a:xfrm>
            <a:off x="28724991" y="22707600"/>
            <a:ext cx="9901238" cy="74315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/>
          <a:lstStyle/>
          <a:p>
            <a:r>
              <a:rPr lang="en-US" sz="4800" b="1" dirty="0">
                <a:solidFill>
                  <a:srgbClr val="C00000"/>
                </a:solidFill>
              </a:rPr>
              <a:t>References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Weber, R. J. M., Lawson, T. N., </a:t>
            </a:r>
            <a:r>
              <a:rPr lang="en-US" dirty="0" err="1">
                <a:solidFill>
                  <a:schemeClr val="tx1"/>
                </a:solidFill>
              </a:rPr>
              <a:t>Salek</a:t>
            </a:r>
            <a:r>
              <a:rPr lang="en-US" dirty="0">
                <a:solidFill>
                  <a:schemeClr val="tx1"/>
                </a:solidFill>
              </a:rPr>
              <a:t>, R. M., </a:t>
            </a:r>
            <a:r>
              <a:rPr lang="en-US" dirty="0" err="1">
                <a:solidFill>
                  <a:schemeClr val="tx1"/>
                </a:solidFill>
              </a:rPr>
              <a:t>Ebbels</a:t>
            </a:r>
            <a:r>
              <a:rPr lang="en-US" dirty="0">
                <a:solidFill>
                  <a:schemeClr val="tx1"/>
                </a:solidFill>
              </a:rPr>
              <a:t>, T. M. D., Glen, R. C., </a:t>
            </a:r>
            <a:r>
              <a:rPr lang="en-US" dirty="0" err="1">
                <a:solidFill>
                  <a:schemeClr val="tx1"/>
                </a:solidFill>
              </a:rPr>
              <a:t>Goodacre</a:t>
            </a:r>
            <a:r>
              <a:rPr lang="en-US" dirty="0">
                <a:solidFill>
                  <a:schemeClr val="tx1"/>
                </a:solidFill>
              </a:rPr>
              <a:t>, R., … </a:t>
            </a:r>
            <a:r>
              <a:rPr lang="en-US" dirty="0" err="1">
                <a:solidFill>
                  <a:schemeClr val="tx1"/>
                </a:solidFill>
              </a:rPr>
              <a:t>Viant</a:t>
            </a:r>
            <a:r>
              <a:rPr lang="en-US" dirty="0">
                <a:solidFill>
                  <a:schemeClr val="tx1"/>
                </a:solidFill>
              </a:rPr>
              <a:t>, M. R. (2017). Computational tools and workflows in metabolomics: An international survey highlights the opportunity for </a:t>
            </a:r>
            <a:r>
              <a:rPr lang="en-US" dirty="0" err="1">
                <a:solidFill>
                  <a:schemeClr val="tx1"/>
                </a:solidFill>
              </a:rPr>
              <a:t>harmonisation</a:t>
            </a:r>
            <a:r>
              <a:rPr lang="en-US" dirty="0">
                <a:solidFill>
                  <a:schemeClr val="tx1"/>
                </a:solidFill>
              </a:rPr>
              <a:t> through Galaxy. </a:t>
            </a:r>
            <a:r>
              <a:rPr lang="en-US" i="1" dirty="0">
                <a:solidFill>
                  <a:schemeClr val="tx1"/>
                </a:solidFill>
              </a:rPr>
              <a:t>Metabolomics : Official Journal of the Metabolomic Society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13</a:t>
            </a:r>
            <a:r>
              <a:rPr lang="en-US" dirty="0">
                <a:solidFill>
                  <a:schemeClr val="tx1"/>
                </a:solidFill>
              </a:rPr>
              <a:t>(2), 12. https://</a:t>
            </a:r>
            <a:r>
              <a:rPr lang="en-US" dirty="0" err="1">
                <a:solidFill>
                  <a:schemeClr val="tx1"/>
                </a:solidFill>
              </a:rPr>
              <a:t>doi.org</a:t>
            </a:r>
            <a:r>
              <a:rPr lang="en-US" dirty="0">
                <a:solidFill>
                  <a:schemeClr val="tx1"/>
                </a:solidFill>
              </a:rPr>
              <a:t>/10.1007/s11306-016-1147-x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Myers, O. D., Sumner, S. J., Li, S., Barnes, S., &amp; Du, X. (2017). Detailed Investigation and Comparison of the XCMS and </a:t>
            </a:r>
            <a:r>
              <a:rPr lang="en-US" dirty="0" err="1">
                <a:solidFill>
                  <a:schemeClr val="tx1"/>
                </a:solidFill>
              </a:rPr>
              <a:t>MZmine</a:t>
            </a:r>
            <a:r>
              <a:rPr lang="en-US" dirty="0">
                <a:solidFill>
                  <a:schemeClr val="tx1"/>
                </a:solidFill>
              </a:rPr>
              <a:t> 2 Chromatogram Construction and Chromatographic Peak Detection Methods for Preprocessing Mass Spectrometry Metabolomics Data. </a:t>
            </a:r>
            <a:r>
              <a:rPr lang="en-US" i="1" dirty="0">
                <a:solidFill>
                  <a:schemeClr val="tx1"/>
                </a:solidFill>
              </a:rPr>
              <a:t>Analytical Chemistry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89</a:t>
            </a:r>
            <a:r>
              <a:rPr lang="en-US" dirty="0">
                <a:solidFill>
                  <a:schemeClr val="tx1"/>
                </a:solidFill>
              </a:rPr>
              <a:t>(17), 8689–8695. https://</a:t>
            </a:r>
            <a:r>
              <a:rPr lang="en-US" dirty="0" err="1">
                <a:solidFill>
                  <a:schemeClr val="tx1"/>
                </a:solidFill>
              </a:rPr>
              <a:t>doi.org</a:t>
            </a:r>
            <a:r>
              <a:rPr lang="en-US" dirty="0">
                <a:solidFill>
                  <a:schemeClr val="tx1"/>
                </a:solidFill>
              </a:rPr>
              <a:t>/10.1021/acs.analchem.7b01069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Kanwal</a:t>
            </a:r>
            <a:r>
              <a:rPr lang="en-US" dirty="0">
                <a:solidFill>
                  <a:schemeClr val="tx1"/>
                </a:solidFill>
              </a:rPr>
              <a:t>, S., Khan, F. Z., </a:t>
            </a:r>
            <a:r>
              <a:rPr lang="en-US" dirty="0" err="1">
                <a:solidFill>
                  <a:schemeClr val="tx1"/>
                </a:solidFill>
              </a:rPr>
              <a:t>Lonie</a:t>
            </a:r>
            <a:r>
              <a:rPr lang="en-US" dirty="0">
                <a:solidFill>
                  <a:schemeClr val="tx1"/>
                </a:solidFill>
              </a:rPr>
              <a:t>, A., &amp; Sinnott, R. O. (2017). Investigating reproducibility and tracking provenance – A genomic workflow case study. </a:t>
            </a:r>
            <a:r>
              <a:rPr lang="en-US" i="1" dirty="0">
                <a:solidFill>
                  <a:schemeClr val="tx1"/>
                </a:solidFill>
              </a:rPr>
              <a:t>BMC Bioinformatics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18</a:t>
            </a:r>
            <a:r>
              <a:rPr lang="en-US" dirty="0">
                <a:solidFill>
                  <a:schemeClr val="tx1"/>
                </a:solidFill>
              </a:rPr>
              <a:t>(1), 337. https://</a:t>
            </a:r>
            <a:r>
              <a:rPr lang="en-US" dirty="0" err="1">
                <a:solidFill>
                  <a:schemeClr val="tx1"/>
                </a:solidFill>
              </a:rPr>
              <a:t>doi.org</a:t>
            </a:r>
            <a:r>
              <a:rPr lang="en-US" dirty="0">
                <a:solidFill>
                  <a:schemeClr val="tx1"/>
                </a:solidFill>
              </a:rPr>
              <a:t>/10.1186/s12859-017-1747-0</a:t>
            </a:r>
          </a:p>
          <a:p>
            <a:endParaRPr lang="en-US" dirty="0">
              <a:solidFill>
                <a:schemeClr val="tx1"/>
              </a:solidFill>
              <a:cs typeface="Arial Black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65ACE71-986D-1247-B6EB-56CB3BFD60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750" y="13563600"/>
            <a:ext cx="14633399" cy="202098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B5A443F-5AED-2D4F-9D36-41CAFEB8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400" y="6375681"/>
            <a:ext cx="12039600" cy="70839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F74AED-193C-2E49-AFA0-BD26DF706995}"/>
              </a:ext>
            </a:extLst>
          </p:cNvPr>
          <p:cNvSpPr txBox="1"/>
          <p:nvPr/>
        </p:nvSpPr>
        <p:spPr>
          <a:xfrm>
            <a:off x="15925800" y="131826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Figure 1. Requirements for good reproducibility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BBE7DA0-9408-594D-B2F4-BC0D34791A7D}"/>
              </a:ext>
            </a:extLst>
          </p:cNvPr>
          <p:cNvSpPr txBox="1"/>
          <p:nvPr/>
        </p:nvSpPr>
        <p:spPr>
          <a:xfrm>
            <a:off x="15936686" y="33454074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Figure 2. Metabolomics data processing workflow</a:t>
            </a:r>
          </a:p>
        </p:txBody>
      </p:sp>
    </p:spTree>
    <p:extLst>
      <p:ext uri="{BB962C8B-B14F-4D97-AF65-F5344CB8AC3E}">
        <p14:creationId xmlns:p14="http://schemas.microsoft.com/office/powerpoint/2010/main" val="101713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6BFC1-39D5-A240-981C-2404D34F3930}"/>
              </a:ext>
            </a:extLst>
          </p:cNvPr>
          <p:cNvSpPr/>
          <p:nvPr/>
        </p:nvSpPr>
        <p:spPr>
          <a:xfrm>
            <a:off x="792936" y="24605055"/>
            <a:ext cx="12996089" cy="105456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99FB72-83B2-B345-810F-DDC5B06B9761}"/>
              </a:ext>
            </a:extLst>
          </p:cNvPr>
          <p:cNvSpPr/>
          <p:nvPr/>
        </p:nvSpPr>
        <p:spPr>
          <a:xfrm>
            <a:off x="26827164" y="16719494"/>
            <a:ext cx="10922000" cy="955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174FD6-BBC1-0542-B500-58EB9E402511}"/>
              </a:ext>
            </a:extLst>
          </p:cNvPr>
          <p:cNvSpPr/>
          <p:nvPr/>
        </p:nvSpPr>
        <p:spPr>
          <a:xfrm>
            <a:off x="682625" y="9618663"/>
            <a:ext cx="13106400" cy="95861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2FCB9-EEB8-7747-ADA8-C7850C2127C6}"/>
              </a:ext>
            </a:extLst>
          </p:cNvPr>
          <p:cNvSpPr txBox="1"/>
          <p:nvPr/>
        </p:nvSpPr>
        <p:spPr>
          <a:xfrm>
            <a:off x="1160463" y="9513496"/>
            <a:ext cx="9761538" cy="1025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12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US" sz="21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BFD67F-D169-644A-AC9A-DDA3C14651BF}"/>
              </a:ext>
            </a:extLst>
          </p:cNvPr>
          <p:cNvSpPr txBox="1"/>
          <p:nvPr/>
        </p:nvSpPr>
        <p:spPr>
          <a:xfrm>
            <a:off x="27305001" y="16685523"/>
            <a:ext cx="10990263" cy="1025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12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sz="1792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1EC4C-3D1D-A846-ACA4-82808C963EA7}"/>
              </a:ext>
            </a:extLst>
          </p:cNvPr>
          <p:cNvSpPr txBox="1"/>
          <p:nvPr/>
        </p:nvSpPr>
        <p:spPr>
          <a:xfrm>
            <a:off x="1161774" y="24499888"/>
            <a:ext cx="9064412" cy="1025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12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E55C6-AF27-D844-B763-89D6BB8581A0}"/>
              </a:ext>
            </a:extLst>
          </p:cNvPr>
          <p:cNvSpPr txBox="1"/>
          <p:nvPr/>
        </p:nvSpPr>
        <p:spPr>
          <a:xfrm>
            <a:off x="27305002" y="18084745"/>
            <a:ext cx="10102849" cy="5881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5980" indent="-255980">
              <a:buFont typeface="Arial" panose="020B0604020202020204" pitchFamily="34" charset="0"/>
              <a:buChar char="•"/>
            </a:pPr>
            <a:r>
              <a:rPr lang="en-US" sz="2508" dirty="0">
                <a:cs typeface="Arial Black"/>
              </a:rPr>
              <a:t>We built a container-based platform to eliminate variations of operating systems thus increase reproducibility.</a:t>
            </a:r>
          </a:p>
          <a:p>
            <a:pPr marL="255980" indent="-255980">
              <a:buFont typeface="Arial" panose="020B0604020202020204" pitchFamily="34" charset="0"/>
              <a:buChar char="•"/>
            </a:pPr>
            <a:endParaRPr lang="en-US" sz="2508" dirty="0">
              <a:cs typeface="Arial Black"/>
            </a:endParaRPr>
          </a:p>
          <a:p>
            <a:pPr marL="255980" indent="-255980">
              <a:buFont typeface="Arial" panose="020B0604020202020204" pitchFamily="34" charset="0"/>
              <a:buChar char="•"/>
            </a:pPr>
            <a:r>
              <a:rPr lang="en-US" sz="2508" dirty="0">
                <a:cs typeface="Arial Black"/>
              </a:rPr>
              <a:t>We used </a:t>
            </a:r>
            <a:r>
              <a:rPr lang="en-US" sz="2508" dirty="0" err="1">
                <a:cs typeface="Arial Black"/>
              </a:rPr>
              <a:t>Nextflow</a:t>
            </a:r>
            <a:r>
              <a:rPr lang="en-US" sz="2508" dirty="0">
                <a:cs typeface="Arial Black"/>
              </a:rPr>
              <a:t> streamline separate steps metabolomics data processing.</a:t>
            </a:r>
          </a:p>
          <a:p>
            <a:pPr marL="255980" indent="-255980">
              <a:buFont typeface="Arial" panose="020B0604020202020204" pitchFamily="34" charset="0"/>
              <a:buChar char="•"/>
            </a:pPr>
            <a:endParaRPr lang="en-US" sz="2508" dirty="0">
              <a:cs typeface="Arial Black"/>
            </a:endParaRPr>
          </a:p>
          <a:p>
            <a:pPr marL="255980" indent="-255980">
              <a:buFont typeface="Arial" panose="020B0604020202020204" pitchFamily="34" charset="0"/>
              <a:buChar char="•"/>
            </a:pPr>
            <a:r>
              <a:rPr lang="en-US" sz="2508" dirty="0">
                <a:cs typeface="Arial Black"/>
              </a:rPr>
              <a:t>We used </a:t>
            </a:r>
            <a:r>
              <a:rPr lang="en-US" sz="2508" dirty="0" err="1">
                <a:cs typeface="Arial Black"/>
              </a:rPr>
              <a:t>HiPerGator</a:t>
            </a:r>
            <a:r>
              <a:rPr lang="en-US" sz="2508" dirty="0">
                <a:cs typeface="Arial Black"/>
              </a:rPr>
              <a:t> to increase the scalability of our software, along with </a:t>
            </a:r>
            <a:r>
              <a:rPr lang="en-US" sz="2508" dirty="0" err="1">
                <a:cs typeface="Arial Black"/>
              </a:rPr>
              <a:t>Nextflow</a:t>
            </a:r>
            <a:r>
              <a:rPr lang="en-US" sz="2508" dirty="0">
                <a:cs typeface="Arial Black"/>
              </a:rPr>
              <a:t> report to guide setting the parameters for allocating </a:t>
            </a:r>
            <a:r>
              <a:rPr lang="en-US" sz="2508" dirty="0" err="1">
                <a:cs typeface="Arial Black"/>
              </a:rPr>
              <a:t>HiPerGator</a:t>
            </a:r>
            <a:r>
              <a:rPr lang="en-US" sz="2508" dirty="0">
                <a:cs typeface="Arial Black"/>
              </a:rPr>
              <a:t> resources.</a:t>
            </a:r>
          </a:p>
          <a:p>
            <a:pPr marL="255980" indent="-255980">
              <a:buFont typeface="Arial" panose="020B0604020202020204" pitchFamily="34" charset="0"/>
              <a:buChar char="•"/>
            </a:pPr>
            <a:endParaRPr lang="en-US" sz="2508" dirty="0">
              <a:cs typeface="Arial Black"/>
            </a:endParaRPr>
          </a:p>
          <a:p>
            <a:pPr marL="255980" indent="-255980">
              <a:buFont typeface="Arial" panose="020B0604020202020204" pitchFamily="34" charset="0"/>
              <a:buChar char="•"/>
            </a:pPr>
            <a:r>
              <a:rPr lang="en-US" sz="2508" dirty="0">
                <a:cs typeface="Arial Black"/>
              </a:rPr>
              <a:t>We combined two widely used metabolomics data processing software (</a:t>
            </a:r>
            <a:r>
              <a:rPr lang="en-US" sz="2508" dirty="0" err="1">
                <a:cs typeface="Arial Black"/>
              </a:rPr>
              <a:t>MzMine</a:t>
            </a:r>
            <a:r>
              <a:rPr lang="en-US" sz="2508" dirty="0">
                <a:cs typeface="Arial Black"/>
              </a:rPr>
              <a:t> and XCMS) to increase the precision of metabolites identification.</a:t>
            </a:r>
          </a:p>
          <a:p>
            <a:pPr marL="255980" indent="-255980">
              <a:buFont typeface="Arial" panose="020B0604020202020204" pitchFamily="34" charset="0"/>
              <a:buChar char="•"/>
            </a:pPr>
            <a:endParaRPr lang="en-US" sz="2508" dirty="0">
              <a:cs typeface="Arial Black"/>
            </a:endParaRPr>
          </a:p>
          <a:p>
            <a:pPr marL="255980" indent="-255980">
              <a:buFont typeface="Arial" panose="020B0604020202020204" pitchFamily="34" charset="0"/>
              <a:buChar char="•"/>
            </a:pPr>
            <a:r>
              <a:rPr lang="en-US" sz="2508" dirty="0">
                <a:cs typeface="Arial Black"/>
              </a:rPr>
              <a:t>We employed </a:t>
            </a:r>
            <a:r>
              <a:rPr lang="en-US" sz="2508" dirty="0" err="1">
                <a:cs typeface="Arial Black"/>
              </a:rPr>
              <a:t>MultiQC</a:t>
            </a:r>
            <a:r>
              <a:rPr lang="en-US" sz="2508" dirty="0">
                <a:cs typeface="Arial Black"/>
              </a:rPr>
              <a:t> to generate an interactive report easing the results analysis process.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C0CDC7-6FE2-F447-830B-81AF88EC4615}"/>
              </a:ext>
            </a:extLst>
          </p:cNvPr>
          <p:cNvSpPr/>
          <p:nvPr/>
        </p:nvSpPr>
        <p:spPr>
          <a:xfrm>
            <a:off x="14335125" y="9618663"/>
            <a:ext cx="12369165" cy="95861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8D03BC-2414-B04D-ADC4-B0161EC0E09F}"/>
              </a:ext>
            </a:extLst>
          </p:cNvPr>
          <p:cNvSpPr txBox="1"/>
          <p:nvPr/>
        </p:nvSpPr>
        <p:spPr>
          <a:xfrm>
            <a:off x="14812964" y="9513497"/>
            <a:ext cx="9761538" cy="1025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12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21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40CBBE-7B38-F543-8F95-874AB7332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4076" y="10130708"/>
            <a:ext cx="7485149" cy="59310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CADB94E-7255-1241-A14D-16C41303CD57}"/>
              </a:ext>
            </a:extLst>
          </p:cNvPr>
          <p:cNvSpPr/>
          <p:nvPr/>
        </p:nvSpPr>
        <p:spPr>
          <a:xfrm>
            <a:off x="6843574" y="28734918"/>
            <a:ext cx="3847425" cy="17206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5C127-2B27-E34E-84B9-17C36D6512A3}"/>
              </a:ext>
            </a:extLst>
          </p:cNvPr>
          <p:cNvSpPr/>
          <p:nvPr/>
        </p:nvSpPr>
        <p:spPr>
          <a:xfrm>
            <a:off x="2021662" y="28658968"/>
            <a:ext cx="2525713" cy="186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50"/>
          </a:p>
        </p:txBody>
      </p:sp>
      <p:pic>
        <p:nvPicPr>
          <p:cNvPr id="14" name="Picture 24" descr="https://documents.lucidchart.com/documents/6368cd09-01fe-4ea0-83a3-f9698b687ee4/pages/0_0?a=1699&amp;x=263&amp;y=987&amp;w=374&amp;h=168&amp;store=1&amp;accept=image%2F*&amp;auth=LCA%204e66ce034725678f65c3661701c1254de0c1fa0f-ts%3D1571535957">
            <a:extLst>
              <a:ext uri="{FF2B5EF4-FFF2-40B4-BE49-F238E27FC236}">
                <a16:creationId xmlns:a16="http://schemas.microsoft.com/office/drawing/2014/main" id="{C7FD05D9-E924-2948-A649-7CD56E63E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498" y="29501774"/>
            <a:ext cx="2031826" cy="91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docker logo">
            <a:extLst>
              <a:ext uri="{FF2B5EF4-FFF2-40B4-BE49-F238E27FC236}">
                <a16:creationId xmlns:a16="http://schemas.microsoft.com/office/drawing/2014/main" id="{BF567FBB-9A8A-C94E-B4E0-2AF6F41A7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706" y="28785018"/>
            <a:ext cx="818618" cy="70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 descr="https://documents.lucidchart.com/documents/6368cd09-01fe-4ea0-83a3-f9698b687ee4/pages/0_0?a=1699&amp;x=1030&amp;y=970&amp;w=228&amp;h=228&amp;store=1&amp;accept=image%2F*&amp;auth=LCA%20cdeee157b25ee3ce4fa4fca389a8398edca29a4f-ts%3D1571535957">
            <a:extLst>
              <a:ext uri="{FF2B5EF4-FFF2-40B4-BE49-F238E27FC236}">
                <a16:creationId xmlns:a16="http://schemas.microsoft.com/office/drawing/2014/main" id="{49679459-0B5B-A249-9A9E-EE1EDE747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349" y="28734918"/>
            <a:ext cx="882062" cy="88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48CBF6B-CAF5-2A47-AA80-0E697F30B62D}"/>
              </a:ext>
            </a:extLst>
          </p:cNvPr>
          <p:cNvSpPr txBox="1"/>
          <p:nvPr/>
        </p:nvSpPr>
        <p:spPr>
          <a:xfrm>
            <a:off x="2035314" y="30746652"/>
            <a:ext cx="2512060" cy="376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</a:p>
        </p:txBody>
      </p:sp>
      <p:pic>
        <p:nvPicPr>
          <p:cNvPr id="18" name="Picture 18" descr="Image result for MzMine logo">
            <a:extLst>
              <a:ext uri="{FF2B5EF4-FFF2-40B4-BE49-F238E27FC236}">
                <a16:creationId xmlns:a16="http://schemas.microsoft.com/office/drawing/2014/main" id="{A45B2A2B-975A-FE45-8647-23F971FFB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17" y="29042364"/>
            <a:ext cx="1617549" cy="37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0" descr="Image result for XCMS logo">
            <a:extLst>
              <a:ext uri="{FF2B5EF4-FFF2-40B4-BE49-F238E27FC236}">
                <a16:creationId xmlns:a16="http://schemas.microsoft.com/office/drawing/2014/main" id="{93F8EB29-4E9D-254B-9B7B-3F8C4A6E1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753" y="28857429"/>
            <a:ext cx="1291433" cy="129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Image result for Bioconductor logo">
            <a:extLst>
              <a:ext uri="{FF2B5EF4-FFF2-40B4-BE49-F238E27FC236}">
                <a16:creationId xmlns:a16="http://schemas.microsoft.com/office/drawing/2014/main" id="{9091C123-155B-B54D-A97A-B976582FE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16" y="29554144"/>
            <a:ext cx="1532031" cy="82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nextflow logo">
            <a:extLst>
              <a:ext uri="{FF2B5EF4-FFF2-40B4-BE49-F238E27FC236}">
                <a16:creationId xmlns:a16="http://schemas.microsoft.com/office/drawing/2014/main" id="{F0B9198D-964F-2449-B640-92BBB93EC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45" y="29753151"/>
            <a:ext cx="1824787" cy="3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8E4C45B-0F53-8143-AB11-8C9F5360F80E}"/>
              </a:ext>
            </a:extLst>
          </p:cNvPr>
          <p:cNvSpPr txBox="1"/>
          <p:nvPr/>
        </p:nvSpPr>
        <p:spPr>
          <a:xfrm>
            <a:off x="8259762" y="30732888"/>
            <a:ext cx="831006" cy="36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03BA0F-11DE-504A-84DC-40C07D559B99}"/>
              </a:ext>
            </a:extLst>
          </p:cNvPr>
          <p:cNvSpPr txBox="1"/>
          <p:nvPr/>
        </p:nvSpPr>
        <p:spPr>
          <a:xfrm>
            <a:off x="7566373" y="26642813"/>
            <a:ext cx="831006" cy="376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F0EE2C-ADC8-B744-9A25-764AF1FCC89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284518" y="26996240"/>
            <a:ext cx="1617453" cy="16627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73F412-F6DB-0B49-BA82-AC37830A514B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4547374" y="29592341"/>
            <a:ext cx="2296200" cy="2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D8ADD0-8EF8-0D40-BD19-F4DE50C6700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414660" y="26996241"/>
            <a:ext cx="1352627" cy="17386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BD07B0C-6567-E149-8D60-814E2993B1F9}"/>
              </a:ext>
            </a:extLst>
          </p:cNvPr>
          <p:cNvSpPr/>
          <p:nvPr/>
        </p:nvSpPr>
        <p:spPr>
          <a:xfrm>
            <a:off x="1052187" y="11064777"/>
            <a:ext cx="10211127" cy="11010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7175" indent="-307175">
              <a:buFont typeface="Arial" panose="020B0604020202020204" pitchFamily="34" charset="0"/>
              <a:buChar char="•"/>
            </a:pPr>
            <a:r>
              <a:rPr lang="en-US" sz="2150" dirty="0"/>
              <a:t>Metabolomics is the scientific study of chemical processes involving metabolites, the small molecule substrates, intermediates and products of metabolism.</a:t>
            </a:r>
          </a:p>
          <a:p>
            <a:pPr marL="307175" indent="-307175">
              <a:buFont typeface="Arial" panose="020B0604020202020204" pitchFamily="34" charset="0"/>
              <a:buChar char="•"/>
            </a:pPr>
            <a:endParaRPr lang="en-US" sz="2150" dirty="0"/>
          </a:p>
          <a:p>
            <a:pPr marL="307175" indent="-307175">
              <a:buFont typeface="Arial" panose="020B0604020202020204" pitchFamily="34" charset="0"/>
              <a:buChar char="•"/>
            </a:pPr>
            <a:r>
              <a:rPr lang="en-US" sz="2150" dirty="0"/>
              <a:t>Metabolomics data processing procedure:</a:t>
            </a:r>
          </a:p>
          <a:p>
            <a:pPr marL="307175" indent="-307175">
              <a:buFont typeface="Arial" panose="020B0604020202020204" pitchFamily="34" charset="0"/>
              <a:buChar char="•"/>
            </a:pPr>
            <a:endParaRPr lang="en-US" sz="2150" dirty="0"/>
          </a:p>
          <a:p>
            <a:pPr marL="307175" indent="-307175">
              <a:buFont typeface="Arial" panose="020B0604020202020204" pitchFamily="34" charset="0"/>
              <a:buChar char="•"/>
            </a:pPr>
            <a:endParaRPr lang="en-US" sz="2150" dirty="0"/>
          </a:p>
          <a:p>
            <a:pPr marL="307175" indent="-307175">
              <a:buFont typeface="Arial" panose="020B0604020202020204" pitchFamily="34" charset="0"/>
              <a:buChar char="•"/>
            </a:pPr>
            <a:endParaRPr lang="en-US" sz="2150" dirty="0"/>
          </a:p>
          <a:p>
            <a:pPr marL="307175" indent="-307175">
              <a:buFont typeface="Arial" panose="020B0604020202020204" pitchFamily="34" charset="0"/>
              <a:buChar char="•"/>
            </a:pPr>
            <a:endParaRPr lang="en-US" sz="2150" dirty="0"/>
          </a:p>
          <a:p>
            <a:pPr marL="307175" indent="-307175">
              <a:buFont typeface="Arial" panose="020B0604020202020204" pitchFamily="34" charset="0"/>
              <a:buChar char="•"/>
            </a:pPr>
            <a:endParaRPr lang="en-US" sz="2150" dirty="0"/>
          </a:p>
          <a:p>
            <a:pPr marL="307175" indent="-307175">
              <a:buFont typeface="Arial" panose="020B0604020202020204" pitchFamily="34" charset="0"/>
              <a:buChar char="•"/>
            </a:pPr>
            <a:endParaRPr lang="en-US" sz="2150" dirty="0"/>
          </a:p>
          <a:p>
            <a:pPr marL="307175" indent="-307175">
              <a:buFont typeface="Arial" panose="020B0604020202020204" pitchFamily="34" charset="0"/>
              <a:buChar char="•"/>
            </a:pPr>
            <a:endParaRPr lang="en-US" sz="2150" dirty="0"/>
          </a:p>
          <a:p>
            <a:pPr marL="307175" indent="-307175">
              <a:buFont typeface="Arial" panose="020B0604020202020204" pitchFamily="34" charset="0"/>
              <a:buChar char="•"/>
            </a:pPr>
            <a:endParaRPr lang="en-US" sz="2150" dirty="0"/>
          </a:p>
          <a:p>
            <a:pPr marL="307175" indent="-307175">
              <a:buFont typeface="Arial" panose="020B0604020202020204" pitchFamily="34" charset="0"/>
              <a:buChar char="•"/>
            </a:pPr>
            <a:endParaRPr lang="en-US" sz="2150" dirty="0"/>
          </a:p>
          <a:p>
            <a:pPr marL="307175" indent="-307175">
              <a:buFont typeface="Arial" panose="020B0604020202020204" pitchFamily="34" charset="0"/>
              <a:buChar char="•"/>
            </a:pPr>
            <a:endParaRPr lang="en-US" sz="2150" dirty="0"/>
          </a:p>
          <a:p>
            <a:pPr marL="307175" indent="-307175">
              <a:buFont typeface="Arial" panose="020B0604020202020204" pitchFamily="34" charset="0"/>
              <a:buChar char="•"/>
            </a:pPr>
            <a:endParaRPr lang="en-US" sz="2150" dirty="0"/>
          </a:p>
          <a:p>
            <a:pPr marL="307175" indent="-307175">
              <a:buFont typeface="Arial" panose="020B0604020202020204" pitchFamily="34" charset="0"/>
              <a:buChar char="•"/>
            </a:pPr>
            <a:endParaRPr lang="en-US" sz="2150" dirty="0"/>
          </a:p>
          <a:p>
            <a:pPr marL="307175" indent="-307175">
              <a:buFont typeface="Arial" panose="020B0604020202020204" pitchFamily="34" charset="0"/>
              <a:buChar char="•"/>
            </a:pPr>
            <a:endParaRPr lang="en-US" sz="2150" dirty="0"/>
          </a:p>
          <a:p>
            <a:pPr marL="307175" indent="-307175">
              <a:buFont typeface="Arial" panose="020B0604020202020204" pitchFamily="34" charset="0"/>
              <a:buChar char="•"/>
            </a:pPr>
            <a:endParaRPr lang="en-US" sz="2150" dirty="0"/>
          </a:p>
          <a:p>
            <a:pPr marL="307175" indent="-307175">
              <a:buFont typeface="Arial" panose="020B0604020202020204" pitchFamily="34" charset="0"/>
              <a:buChar char="•"/>
            </a:pPr>
            <a:endParaRPr lang="en-US" sz="2150" dirty="0"/>
          </a:p>
          <a:p>
            <a:pPr marL="307175" indent="-307175">
              <a:buFont typeface="Arial" panose="020B0604020202020204" pitchFamily="34" charset="0"/>
              <a:buChar char="•"/>
            </a:pPr>
            <a:endParaRPr lang="en-US" sz="2150" dirty="0"/>
          </a:p>
          <a:p>
            <a:pPr marL="307175" indent="-307175">
              <a:buFont typeface="Arial" panose="020B0604020202020204" pitchFamily="34" charset="0"/>
              <a:buChar char="•"/>
            </a:pPr>
            <a:endParaRPr lang="en-US" sz="2150" dirty="0"/>
          </a:p>
          <a:p>
            <a:pPr marL="307175" indent="-307175">
              <a:buFont typeface="Arial" panose="020B0604020202020204" pitchFamily="34" charset="0"/>
              <a:buChar char="•"/>
            </a:pPr>
            <a:endParaRPr lang="en-US" sz="2150" dirty="0"/>
          </a:p>
          <a:p>
            <a:pPr marL="307175" indent="-307175">
              <a:buFont typeface="Arial" panose="020B0604020202020204" pitchFamily="34" charset="0"/>
              <a:buChar char="•"/>
            </a:pPr>
            <a:endParaRPr lang="en-US" sz="2150" dirty="0"/>
          </a:p>
          <a:p>
            <a:pPr marL="307175" indent="-307175">
              <a:buFont typeface="Arial" panose="020B0604020202020204" pitchFamily="34" charset="0"/>
              <a:buChar char="•"/>
            </a:pPr>
            <a:r>
              <a:rPr lang="en-US" sz="2150" dirty="0"/>
              <a:t>Reproducibility:</a:t>
            </a:r>
          </a:p>
          <a:p>
            <a:pPr marL="307175" indent="-307175">
              <a:buFont typeface="Arial" panose="020B0604020202020204" pitchFamily="34" charset="0"/>
              <a:buChar char="•"/>
            </a:pPr>
            <a:endParaRPr lang="en-US" sz="2150" dirty="0"/>
          </a:p>
          <a:p>
            <a:pPr marL="665547" lvl="1" indent="-255980">
              <a:buFont typeface="Arial" panose="020B0604020202020204" pitchFamily="34" charset="0"/>
              <a:buChar char="•"/>
            </a:pPr>
            <a:r>
              <a:rPr lang="en-US" sz="2150" b="1" dirty="0"/>
              <a:t>Reproducibility</a:t>
            </a:r>
            <a:r>
              <a:rPr lang="en-US" sz="2150" dirty="0"/>
              <a:t> is the closeness of the agreement between the results of measurements of the same measured carried out with same methodology described in the corresponding scientific evidence (e.g. a publication in a peer-reviewed journal)</a:t>
            </a:r>
          </a:p>
          <a:p>
            <a:pPr marL="665547" lvl="1" indent="-255980">
              <a:buFont typeface="Arial" panose="020B0604020202020204" pitchFamily="34" charset="0"/>
              <a:buChar char="•"/>
            </a:pPr>
            <a:endParaRPr lang="en-US" sz="2150" dirty="0"/>
          </a:p>
          <a:p>
            <a:pPr marL="665547" lvl="1" indent="-255980">
              <a:buFont typeface="Arial" panose="020B0604020202020204" pitchFamily="34" charset="0"/>
              <a:buChar char="•"/>
            </a:pPr>
            <a:r>
              <a:rPr lang="en-US" sz="2150" dirty="0"/>
              <a:t>Reproducibility of scientific research has been steadily rising with reports estimating that only 30% of peer-reviewed results can be replicated.</a:t>
            </a:r>
          </a:p>
          <a:p>
            <a:pPr marL="716743" lvl="1" indent="-307175">
              <a:buFont typeface="Arial" panose="020B0604020202020204" pitchFamily="34" charset="0"/>
              <a:buChar char="•"/>
            </a:pPr>
            <a:endParaRPr lang="en-US" sz="2150" dirty="0"/>
          </a:p>
          <a:p>
            <a:pPr marL="716743" lvl="1" indent="-307175">
              <a:buFont typeface="Arial" panose="020B0604020202020204" pitchFamily="34" charset="0"/>
              <a:buChar char="•"/>
            </a:pPr>
            <a:r>
              <a:rPr lang="en-US" sz="2150" dirty="0"/>
              <a:t>Requirements for reproducibility: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CB0F8A-7C0B-5F4A-9BA7-912A1275F9BC}"/>
              </a:ext>
            </a:extLst>
          </p:cNvPr>
          <p:cNvSpPr/>
          <p:nvPr/>
        </p:nvSpPr>
        <p:spPr>
          <a:xfrm>
            <a:off x="5870575" y="16392530"/>
            <a:ext cx="4778375" cy="1774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5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C4D315-8FCB-1844-A6D7-EBAEF90D7AFE}"/>
              </a:ext>
            </a:extLst>
          </p:cNvPr>
          <p:cNvSpPr/>
          <p:nvPr/>
        </p:nvSpPr>
        <p:spPr>
          <a:xfrm>
            <a:off x="7372350" y="12638094"/>
            <a:ext cx="4095750" cy="3413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5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8BA7A67-5F4A-A94A-AC09-03303336723F}"/>
              </a:ext>
            </a:extLst>
          </p:cNvPr>
          <p:cNvSpPr/>
          <p:nvPr/>
        </p:nvSpPr>
        <p:spPr>
          <a:xfrm>
            <a:off x="4436034" y="12797410"/>
            <a:ext cx="2662238" cy="29807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5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B7C21C-6A86-4C4C-823C-93BD31BD09B2}"/>
              </a:ext>
            </a:extLst>
          </p:cNvPr>
          <p:cNvSpPr/>
          <p:nvPr/>
        </p:nvSpPr>
        <p:spPr>
          <a:xfrm>
            <a:off x="1365250" y="12797410"/>
            <a:ext cx="2662238" cy="29807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150" dirty="0"/>
          </a:p>
        </p:txBody>
      </p:sp>
      <p:pic>
        <p:nvPicPr>
          <p:cNvPr id="32" name="Picture 2" descr="Image result for high-resolution mass spectrometers">
            <a:extLst>
              <a:ext uri="{FF2B5EF4-FFF2-40B4-BE49-F238E27FC236}">
                <a16:creationId xmlns:a16="http://schemas.microsoft.com/office/drawing/2014/main" id="{3E0BA82D-6314-9245-9392-C241F87F6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8" y="14353024"/>
            <a:ext cx="2256802" cy="126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0F1ADFC-723F-4F47-AD06-2C97E92F2D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404" y="13614638"/>
            <a:ext cx="1058069" cy="455083"/>
          </a:xfrm>
          <a:prstGeom prst="rect">
            <a:avLst/>
          </a:prstGeom>
        </p:spPr>
      </p:pic>
      <p:sp>
        <p:nvSpPr>
          <p:cNvPr id="34" name="Down Arrow 33">
            <a:extLst>
              <a:ext uri="{FF2B5EF4-FFF2-40B4-BE49-F238E27FC236}">
                <a16:creationId xmlns:a16="http://schemas.microsoft.com/office/drawing/2014/main" id="{4712C4BE-64CD-3246-9769-E3A8E87225C9}"/>
              </a:ext>
            </a:extLst>
          </p:cNvPr>
          <p:cNvSpPr/>
          <p:nvPr/>
        </p:nvSpPr>
        <p:spPr>
          <a:xfrm>
            <a:off x="2295568" y="14107052"/>
            <a:ext cx="805741" cy="23545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5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F31099D-8A5E-8B42-8A1A-EC785A7299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207" y="14599367"/>
            <a:ext cx="1887919" cy="1110541"/>
          </a:xfrm>
          <a:prstGeom prst="rect">
            <a:avLst/>
          </a:prstGeom>
        </p:spPr>
      </p:pic>
      <p:pic>
        <p:nvPicPr>
          <p:cNvPr id="36" name="Picture 2" descr="Image result for mzmine 3d visualization">
            <a:extLst>
              <a:ext uri="{FF2B5EF4-FFF2-40B4-BE49-F238E27FC236}">
                <a16:creationId xmlns:a16="http://schemas.microsoft.com/office/drawing/2014/main" id="{5A47D262-4ADE-DF45-98C0-0E08A6EB0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987" y="13438557"/>
            <a:ext cx="1858768" cy="124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9EDF719-5D00-3145-B879-4BD0DAEAFC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18" y="12797411"/>
            <a:ext cx="2049972" cy="311122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95FC00C-6790-F548-9C71-EB988D7A3AE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276" y="13986410"/>
            <a:ext cx="1623379" cy="1623379"/>
          </a:xfrm>
          <a:prstGeom prst="rect">
            <a:avLst/>
          </a:prstGeom>
        </p:spPr>
      </p:pic>
      <p:pic>
        <p:nvPicPr>
          <p:cNvPr id="39" name="Picture 2" descr="Image result for metabolites">
            <a:extLst>
              <a:ext uri="{FF2B5EF4-FFF2-40B4-BE49-F238E27FC236}">
                <a16:creationId xmlns:a16="http://schemas.microsoft.com/office/drawing/2014/main" id="{A1F538C6-8081-7047-AA1C-124861AE9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13" y="16529056"/>
            <a:ext cx="2384813" cy="143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FDD3DBBD-1AC6-014B-BA2D-C8DDA5026DE9}"/>
              </a:ext>
            </a:extLst>
          </p:cNvPr>
          <p:cNvSpPr/>
          <p:nvPr/>
        </p:nvSpPr>
        <p:spPr>
          <a:xfrm>
            <a:off x="1365250" y="12797411"/>
            <a:ext cx="2662238" cy="5976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50" dirty="0"/>
              <a:t>Data Acquisition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D36D6A3-95D2-B744-B4E0-28141DC69533}"/>
              </a:ext>
            </a:extLst>
          </p:cNvPr>
          <p:cNvSpPr/>
          <p:nvPr/>
        </p:nvSpPr>
        <p:spPr>
          <a:xfrm>
            <a:off x="4437063" y="12811063"/>
            <a:ext cx="2662238" cy="5839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50" dirty="0"/>
              <a:t>Feature Extraction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B8DD02E-3CF2-3B4A-981B-1B9DFC927046}"/>
              </a:ext>
            </a:extLst>
          </p:cNvPr>
          <p:cNvSpPr/>
          <p:nvPr/>
        </p:nvSpPr>
        <p:spPr>
          <a:xfrm>
            <a:off x="8805863" y="12654830"/>
            <a:ext cx="2662238" cy="5839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50" dirty="0"/>
              <a:t>Statistical Analysis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13C492-AEF3-5A44-9E4F-4166D8FE2CF8}"/>
              </a:ext>
            </a:extLst>
          </p:cNvPr>
          <p:cNvSpPr/>
          <p:nvPr/>
        </p:nvSpPr>
        <p:spPr>
          <a:xfrm>
            <a:off x="5870576" y="16414611"/>
            <a:ext cx="1979613" cy="17527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50" dirty="0"/>
              <a:t>Metabolites Identification</a:t>
            </a: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1530025E-D00B-744E-8FEF-D0C53822F5A6}"/>
              </a:ext>
            </a:extLst>
          </p:cNvPr>
          <p:cNvSpPr/>
          <p:nvPr/>
        </p:nvSpPr>
        <p:spPr>
          <a:xfrm>
            <a:off x="4027741" y="14000062"/>
            <a:ext cx="408546" cy="74251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50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3707BDE6-E2A7-B042-A7A4-A473B5494FAC}"/>
              </a:ext>
            </a:extLst>
          </p:cNvPr>
          <p:cNvSpPr/>
          <p:nvPr/>
        </p:nvSpPr>
        <p:spPr>
          <a:xfrm>
            <a:off x="7031039" y="14027752"/>
            <a:ext cx="408546" cy="74251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50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DE400DCA-C06A-3C48-A227-0481B46B5828}"/>
              </a:ext>
            </a:extLst>
          </p:cNvPr>
          <p:cNvSpPr/>
          <p:nvPr/>
        </p:nvSpPr>
        <p:spPr>
          <a:xfrm rot="5400000">
            <a:off x="6558482" y="15709424"/>
            <a:ext cx="408546" cy="74251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5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8C4751-4F2E-EB49-A793-79C7A8769F83}"/>
              </a:ext>
            </a:extLst>
          </p:cNvPr>
          <p:cNvSpPr txBox="1"/>
          <p:nvPr/>
        </p:nvSpPr>
        <p:spPr>
          <a:xfrm>
            <a:off x="1365252" y="16121125"/>
            <a:ext cx="3886726" cy="2296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2" u="sng" dirty="0"/>
              <a:t>Data processing dilemmas:</a:t>
            </a:r>
          </a:p>
          <a:p>
            <a:pPr marL="99548" indent="-99548">
              <a:buFont typeface="Arial" panose="020B0604020202020204" pitchFamily="34" charset="0"/>
              <a:buChar char="•"/>
            </a:pPr>
            <a:r>
              <a:rPr lang="en-US" sz="1792" dirty="0"/>
              <a:t>multiple data formats</a:t>
            </a:r>
          </a:p>
          <a:p>
            <a:pPr marL="99548" indent="-99548">
              <a:buFont typeface="Arial" panose="020B0604020202020204" pitchFamily="34" charset="0"/>
              <a:buChar char="•"/>
            </a:pPr>
            <a:r>
              <a:rPr lang="en-US" sz="1792" dirty="0"/>
              <a:t>multiple steps</a:t>
            </a:r>
          </a:p>
          <a:p>
            <a:pPr marL="99548" indent="-99548">
              <a:buFont typeface="Arial" panose="020B0604020202020204" pitchFamily="34" charset="0"/>
              <a:buChar char="•"/>
            </a:pPr>
            <a:r>
              <a:rPr lang="en-US" sz="1792" dirty="0"/>
              <a:t>multiple programs</a:t>
            </a:r>
          </a:p>
          <a:p>
            <a:pPr marL="99548" indent="-99548">
              <a:buFont typeface="Arial" panose="020B0604020202020204" pitchFamily="34" charset="0"/>
              <a:buChar char="•"/>
            </a:pPr>
            <a:r>
              <a:rPr lang="en-US" sz="1792" dirty="0"/>
              <a:t>computationally intensive</a:t>
            </a:r>
          </a:p>
          <a:p>
            <a:pPr marL="99548" indent="-99548">
              <a:buFont typeface="Arial" panose="020B0604020202020204" pitchFamily="34" charset="0"/>
              <a:buChar char="•"/>
            </a:pPr>
            <a:r>
              <a:rPr lang="en-US" sz="1792" b="1" dirty="0"/>
              <a:t>Reproducibility</a:t>
            </a:r>
          </a:p>
          <a:p>
            <a:pPr marL="99548" indent="-99548">
              <a:buFont typeface="Arial" panose="020B0604020202020204" pitchFamily="34" charset="0"/>
              <a:buChar char="•"/>
            </a:pPr>
            <a:r>
              <a:rPr lang="en-US" sz="1792" b="1" dirty="0"/>
              <a:t>Scalability</a:t>
            </a:r>
          </a:p>
          <a:p>
            <a:pPr marL="255980" indent="-255980">
              <a:buFont typeface="Arial" panose="020B0604020202020204" pitchFamily="34" charset="0"/>
              <a:buChar char="•"/>
            </a:pPr>
            <a:endParaRPr lang="en-US" sz="1433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50161C-1EF7-3845-AB1B-FC4895A95838}"/>
              </a:ext>
            </a:extLst>
          </p:cNvPr>
          <p:cNvSpPr txBox="1"/>
          <p:nvPr/>
        </p:nvSpPr>
        <p:spPr>
          <a:xfrm>
            <a:off x="2073204" y="23259774"/>
            <a:ext cx="1911350" cy="659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2" b="1" dirty="0">
                <a:solidFill>
                  <a:srgbClr val="F0783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Operating System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5F31D1-7030-4645-9D22-1CED5274F202}"/>
              </a:ext>
            </a:extLst>
          </p:cNvPr>
          <p:cNvSpPr txBox="1"/>
          <p:nvPr/>
        </p:nvSpPr>
        <p:spPr>
          <a:xfrm>
            <a:off x="6554512" y="22395225"/>
            <a:ext cx="1843088" cy="376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2" b="1" dirty="0">
                <a:solidFill>
                  <a:srgbClr val="F0783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36CD7F-D61F-5A44-8C46-E67119841542}"/>
              </a:ext>
            </a:extLst>
          </p:cNvPr>
          <p:cNvSpPr/>
          <p:nvPr/>
        </p:nvSpPr>
        <p:spPr>
          <a:xfrm>
            <a:off x="5572344" y="22261318"/>
            <a:ext cx="819150" cy="81915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5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4180868-44F3-0649-A78B-5950476103AC}"/>
              </a:ext>
            </a:extLst>
          </p:cNvPr>
          <p:cNvSpPr/>
          <p:nvPr/>
        </p:nvSpPr>
        <p:spPr>
          <a:xfrm>
            <a:off x="7510187" y="23492598"/>
            <a:ext cx="819150" cy="81915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5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EDBFDB9-A097-5C46-A581-5EB35CE0B1A0}"/>
              </a:ext>
            </a:extLst>
          </p:cNvPr>
          <p:cNvSpPr/>
          <p:nvPr/>
        </p:nvSpPr>
        <p:spPr>
          <a:xfrm>
            <a:off x="3290551" y="23456869"/>
            <a:ext cx="819150" cy="81915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4FEABE-E4A7-A74D-A02B-11F9F71E2FE0}"/>
              </a:ext>
            </a:extLst>
          </p:cNvPr>
          <p:cNvSpPr txBox="1"/>
          <p:nvPr/>
        </p:nvSpPr>
        <p:spPr>
          <a:xfrm>
            <a:off x="7987235" y="23224531"/>
            <a:ext cx="2377969" cy="376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2" b="1" dirty="0">
                <a:solidFill>
                  <a:srgbClr val="F0783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Code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89A7A2E-8355-904A-9CF4-5FB618D300B6}"/>
              </a:ext>
            </a:extLst>
          </p:cNvPr>
          <p:cNvCxnSpPr>
            <a:endCxn id="52" idx="7"/>
          </p:cNvCxnSpPr>
          <p:nvPr/>
        </p:nvCxnSpPr>
        <p:spPr>
          <a:xfrm flipH="1">
            <a:off x="3989741" y="22842508"/>
            <a:ext cx="1565213" cy="7343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8E937E8-68CC-304E-8B48-35F00334AC70}"/>
              </a:ext>
            </a:extLst>
          </p:cNvPr>
          <p:cNvCxnSpPr>
            <a:stCxn id="52" idx="6"/>
          </p:cNvCxnSpPr>
          <p:nvPr/>
        </p:nvCxnSpPr>
        <p:spPr>
          <a:xfrm>
            <a:off x="4109701" y="23866444"/>
            <a:ext cx="3400485" cy="274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9A23E4E-F51E-2746-905B-F0AAB7F90A8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6391494" y="22842507"/>
            <a:ext cx="1238655" cy="7700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058A5A0-295A-9746-918F-A1410F4259E1}"/>
              </a:ext>
            </a:extLst>
          </p:cNvPr>
          <p:cNvSpPr txBox="1"/>
          <p:nvPr/>
        </p:nvSpPr>
        <p:spPr>
          <a:xfrm>
            <a:off x="27091329" y="9816632"/>
            <a:ext cx="1750799" cy="772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50" b="1" dirty="0" err="1"/>
              <a:t>MultiQC</a:t>
            </a:r>
            <a:r>
              <a:rPr lang="en-US" sz="2150" b="1" dirty="0"/>
              <a:t> Report: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50AA72-5D33-D944-8E9C-D9908A70658B}"/>
              </a:ext>
            </a:extLst>
          </p:cNvPr>
          <p:cNvSpPr txBox="1"/>
          <p:nvPr/>
        </p:nvSpPr>
        <p:spPr>
          <a:xfrm>
            <a:off x="27091327" y="10748674"/>
            <a:ext cx="2525713" cy="2126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5980" indent="-255980">
              <a:buFont typeface="Arial" panose="020B0604020202020204" pitchFamily="34" charset="0"/>
              <a:buChar char="•"/>
            </a:pPr>
            <a:r>
              <a:rPr lang="en-US" sz="2150" dirty="0"/>
              <a:t>Data Information</a:t>
            </a:r>
          </a:p>
          <a:p>
            <a:pPr marL="255980" indent="-255980">
              <a:buFont typeface="Arial" panose="020B0604020202020204" pitchFamily="34" charset="0"/>
              <a:buChar char="•"/>
            </a:pPr>
            <a:endParaRPr lang="en-US" sz="2150" dirty="0"/>
          </a:p>
          <a:p>
            <a:pPr marL="255980" indent="-255980">
              <a:buFont typeface="Arial" panose="020B0604020202020204" pitchFamily="34" charset="0"/>
              <a:buChar char="•"/>
            </a:pPr>
            <a:r>
              <a:rPr lang="en-US" sz="2150" dirty="0"/>
              <a:t>Statistical Analysis</a:t>
            </a:r>
          </a:p>
          <a:p>
            <a:pPr marL="255980" indent="-255980">
              <a:buFont typeface="Arial" panose="020B0604020202020204" pitchFamily="34" charset="0"/>
              <a:buChar char="•"/>
            </a:pPr>
            <a:endParaRPr lang="en-US" sz="2150" dirty="0"/>
          </a:p>
          <a:p>
            <a:pPr marL="255980" indent="-255980">
              <a:buFont typeface="Arial" panose="020B0604020202020204" pitchFamily="34" charset="0"/>
              <a:buChar char="•"/>
            </a:pPr>
            <a:r>
              <a:rPr lang="en-US" sz="2150" dirty="0"/>
              <a:t>Interactive Report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F40BF8-0D7D-C54A-8B49-4769FAEC83D9}"/>
              </a:ext>
            </a:extLst>
          </p:cNvPr>
          <p:cNvSpPr txBox="1"/>
          <p:nvPr/>
        </p:nvSpPr>
        <p:spPr>
          <a:xfrm>
            <a:off x="14812963" y="11354773"/>
            <a:ext cx="11331953" cy="1449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50" b="1" dirty="0" err="1"/>
              <a:t>Nextflow</a:t>
            </a:r>
            <a:r>
              <a:rPr lang="en-US" sz="2150" b="1" dirty="0"/>
              <a:t> Report:</a:t>
            </a:r>
          </a:p>
          <a:p>
            <a:endParaRPr lang="en-US" sz="2150" b="1" dirty="0"/>
          </a:p>
          <a:p>
            <a:pPr marL="255980" indent="-255980">
              <a:buFont typeface="Arial" panose="020B0604020202020204" pitchFamily="34" charset="0"/>
              <a:buChar char="•"/>
            </a:pPr>
            <a:r>
              <a:rPr lang="en-US" sz="2150" dirty="0"/>
              <a:t>Computational resource information that can guide resource allocation in supercomputers like </a:t>
            </a:r>
            <a:r>
              <a:rPr lang="en-US" sz="2150" dirty="0" err="1"/>
              <a:t>HiPerGator</a:t>
            </a:r>
            <a:r>
              <a:rPr lang="en-US" sz="2150" dirty="0"/>
              <a:t> 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06923CF-4C56-E94F-938F-CEB4886FEB7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7989" y="13415387"/>
            <a:ext cx="10349101" cy="696437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2DD8E4FF-445E-934E-B001-7D23B55E6938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375" y="20209646"/>
            <a:ext cx="10378355" cy="7839891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588C6D43-4190-EF4C-A9D8-490168D6A9F4}"/>
              </a:ext>
            </a:extLst>
          </p:cNvPr>
          <p:cNvSpPr/>
          <p:nvPr/>
        </p:nvSpPr>
        <p:spPr>
          <a:xfrm>
            <a:off x="26827164" y="24934103"/>
            <a:ext cx="10922000" cy="955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5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35D094-379E-474D-AC24-FA458821DE96}"/>
              </a:ext>
            </a:extLst>
          </p:cNvPr>
          <p:cNvSpPr txBox="1"/>
          <p:nvPr/>
        </p:nvSpPr>
        <p:spPr>
          <a:xfrm>
            <a:off x="27305001" y="24900132"/>
            <a:ext cx="10990263" cy="1025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12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Acknowledgements</a:t>
            </a:r>
            <a:endParaRPr lang="en-US" sz="1792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0534147-E957-BF4B-8559-72BB64FC6FD1}"/>
              </a:ext>
            </a:extLst>
          </p:cNvPr>
          <p:cNvSpPr/>
          <p:nvPr/>
        </p:nvSpPr>
        <p:spPr>
          <a:xfrm>
            <a:off x="27043248" y="26573507"/>
            <a:ext cx="10257561" cy="4159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50" dirty="0">
                <a:latin typeface="Arial Black"/>
                <a:cs typeface="Arial Black"/>
              </a:rPr>
              <a:t>Mentor</a:t>
            </a:r>
            <a:endParaRPr lang="en-US" sz="2150" dirty="0">
              <a:latin typeface="Calibri"/>
              <a:cs typeface="Calibri"/>
            </a:endParaRPr>
          </a:p>
          <a:p>
            <a:r>
              <a:rPr lang="en-US" sz="2150" dirty="0">
                <a:latin typeface="Arial" panose="020B0604020202020204" pitchFamily="34" charset="0"/>
                <a:cs typeface="Arial" panose="020B0604020202020204" pitchFamily="34" charset="0"/>
              </a:rPr>
              <a:t>Dr. Dominick J. </a:t>
            </a:r>
            <a:r>
              <a:rPr lang="en-US" sz="2150" dirty="0" err="1">
                <a:latin typeface="Arial" panose="020B0604020202020204" pitchFamily="34" charset="0"/>
                <a:cs typeface="Arial" panose="020B0604020202020204" pitchFamily="34" charset="0"/>
              </a:rPr>
              <a:t>Lemas</a:t>
            </a:r>
            <a:endParaRPr lang="en-US" sz="2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50" dirty="0">
                <a:latin typeface="Arial Black"/>
                <a:cs typeface="Arial Black"/>
              </a:rPr>
              <a:t>Co-authors</a:t>
            </a:r>
          </a:p>
          <a:p>
            <a:pPr algn="just">
              <a:buClr>
                <a:schemeClr val="tx2">
                  <a:lumMod val="90000"/>
                  <a:lumOff val="10000"/>
                </a:schemeClr>
              </a:buClr>
            </a:pPr>
            <a:r>
              <a:rPr lang="en-US" sz="2150" dirty="0" err="1">
                <a:latin typeface="Arial" panose="020B0604020202020204" pitchFamily="34" charset="0"/>
                <a:cs typeface="Arial" panose="020B0604020202020204" pitchFamily="34" charset="0"/>
              </a:rPr>
              <a:t>Luran</a:t>
            </a:r>
            <a:r>
              <a:rPr lang="en-US" sz="2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50" dirty="0" err="1">
                <a:latin typeface="Arial" panose="020B0604020202020204" pitchFamily="34" charset="0"/>
                <a:cs typeface="Arial" panose="020B0604020202020204" pitchFamily="34" charset="0"/>
              </a:rPr>
              <a:t>Manfio</a:t>
            </a:r>
            <a:r>
              <a:rPr lang="en-US" sz="2150" dirty="0">
                <a:latin typeface="Arial" panose="020B0604020202020204" pitchFamily="34" charset="0"/>
                <a:cs typeface="Arial" panose="020B0604020202020204" pitchFamily="34" charset="0"/>
              </a:rPr>
              <a:t>, Alexander </a:t>
            </a:r>
            <a:r>
              <a:rPr lang="en-US" sz="2150" dirty="0" err="1">
                <a:latin typeface="Arial" panose="020B0604020202020204" pitchFamily="34" charset="0"/>
                <a:cs typeface="Arial" panose="020B0604020202020204" pitchFamily="34" charset="0"/>
              </a:rPr>
              <a:t>Kirpich</a:t>
            </a:r>
            <a:r>
              <a:rPr lang="en-US" sz="2150" dirty="0">
                <a:latin typeface="Arial" panose="020B0604020202020204" pitchFamily="34" charset="0"/>
                <a:cs typeface="Arial" panose="020B0604020202020204" pitchFamily="34" charset="0"/>
              </a:rPr>
              <a:t>, William R. Hogan, Timothy J. Garrett, Dominick J. </a:t>
            </a:r>
            <a:r>
              <a:rPr lang="en-US" sz="2150" dirty="0" err="1">
                <a:latin typeface="Arial" panose="020B0604020202020204" pitchFamily="34" charset="0"/>
                <a:cs typeface="Arial" panose="020B0604020202020204" pitchFamily="34" charset="0"/>
              </a:rPr>
              <a:t>Lemas</a:t>
            </a:r>
            <a:endParaRPr lang="en-US" sz="2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chemeClr val="tx2">
                  <a:lumMod val="90000"/>
                  <a:lumOff val="10000"/>
                </a:schemeClr>
              </a:buClr>
            </a:pPr>
            <a:endParaRPr lang="en-US" sz="21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50" dirty="0">
                <a:latin typeface="Arial Black"/>
                <a:cs typeface="Arial Black"/>
              </a:rPr>
              <a:t>Funding</a:t>
            </a:r>
          </a:p>
          <a:p>
            <a:r>
              <a:rPr lang="en-US" sz="2150" dirty="0">
                <a:latin typeface="Arial" panose="020B0604020202020204" pitchFamily="34" charset="0"/>
                <a:cs typeface="Arial" panose="020B0604020202020204" pitchFamily="34" charset="0"/>
              </a:rPr>
              <a:t>K01 DK115632 (NIDDK); SECIM P&amp;F; CTSI Pilot Award; Robin Hood Foundation; NIH Loan Repayment Program</a:t>
            </a:r>
          </a:p>
          <a:p>
            <a:endParaRPr lang="en-US" sz="215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50" dirty="0" err="1">
                <a:latin typeface="Arial Black"/>
                <a:cs typeface="Arial Black"/>
              </a:rPr>
              <a:t>HiPerGator</a:t>
            </a:r>
            <a:r>
              <a:rPr lang="en-US" sz="2150" dirty="0">
                <a:latin typeface="Arial Black"/>
                <a:cs typeface="Arial Black"/>
              </a:rPr>
              <a:t> Team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2CF90BA-AAAE-DC44-9193-6B0FCE3121FC}"/>
              </a:ext>
            </a:extLst>
          </p:cNvPr>
          <p:cNvSpPr/>
          <p:nvPr/>
        </p:nvSpPr>
        <p:spPr>
          <a:xfrm>
            <a:off x="4342026" y="25849903"/>
            <a:ext cx="3191989" cy="22926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50"/>
          </a:p>
        </p:txBody>
      </p:sp>
      <p:pic>
        <p:nvPicPr>
          <p:cNvPr id="66" name="Picture 2" descr="Image result for high-resolution mass spectrometers">
            <a:extLst>
              <a:ext uri="{FF2B5EF4-FFF2-40B4-BE49-F238E27FC236}">
                <a16:creationId xmlns:a16="http://schemas.microsoft.com/office/drawing/2014/main" id="{4D5F122C-6758-384F-B4EB-E22E6C0EF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031" y="26711503"/>
            <a:ext cx="2256802" cy="126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6ECF676A-44F6-1F43-AA8C-73E9329106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056" y="25973739"/>
            <a:ext cx="1058069" cy="455083"/>
          </a:xfrm>
          <a:prstGeom prst="rect">
            <a:avLst/>
          </a:prstGeom>
        </p:spPr>
      </p:pic>
      <p:sp>
        <p:nvSpPr>
          <p:cNvPr id="68" name="Down Arrow 67">
            <a:extLst>
              <a:ext uri="{FF2B5EF4-FFF2-40B4-BE49-F238E27FC236}">
                <a16:creationId xmlns:a16="http://schemas.microsoft.com/office/drawing/2014/main" id="{D39504A5-D1D6-6E45-83D0-5CCBA364F97A}"/>
              </a:ext>
            </a:extLst>
          </p:cNvPr>
          <p:cNvSpPr/>
          <p:nvPr/>
        </p:nvSpPr>
        <p:spPr>
          <a:xfrm rot="19810067">
            <a:off x="4593747" y="26491793"/>
            <a:ext cx="805741" cy="23545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50"/>
          </a:p>
        </p:txBody>
      </p:sp>
      <p:pic>
        <p:nvPicPr>
          <p:cNvPr id="69" name="Picture 2" descr="Image result for msconvert logo">
            <a:extLst>
              <a:ext uri="{FF2B5EF4-FFF2-40B4-BE49-F238E27FC236}">
                <a16:creationId xmlns:a16="http://schemas.microsoft.com/office/drawing/2014/main" id="{686D98C2-FD0A-3C42-AF36-220533058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078" y="25964380"/>
            <a:ext cx="1096892" cy="59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Down Arrow 69">
            <a:extLst>
              <a:ext uri="{FF2B5EF4-FFF2-40B4-BE49-F238E27FC236}">
                <a16:creationId xmlns:a16="http://schemas.microsoft.com/office/drawing/2014/main" id="{BA9940E7-2009-0245-AB6A-A7BE95D81811}"/>
              </a:ext>
            </a:extLst>
          </p:cNvPr>
          <p:cNvSpPr/>
          <p:nvPr/>
        </p:nvSpPr>
        <p:spPr>
          <a:xfrm rot="13469851">
            <a:off x="5527715" y="26554528"/>
            <a:ext cx="805741" cy="23545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50"/>
          </a:p>
        </p:txBody>
      </p:sp>
    </p:spTree>
    <p:extLst>
      <p:ext uri="{BB962C8B-B14F-4D97-AF65-F5344CB8AC3E}">
        <p14:creationId xmlns:p14="http://schemas.microsoft.com/office/powerpoint/2010/main" val="796821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HOP Template">
      <a:dk1>
        <a:srgbClr val="333333"/>
      </a:dk1>
      <a:lt1>
        <a:srgbClr val="FFFFFF"/>
      </a:lt1>
      <a:dk2>
        <a:srgbClr val="F36F21"/>
      </a:dk2>
      <a:lt2>
        <a:srgbClr val="162C55"/>
      </a:lt2>
      <a:accent1>
        <a:srgbClr val="F36F21"/>
      </a:accent1>
      <a:accent2>
        <a:srgbClr val="162C55"/>
      </a:accent2>
      <a:accent3>
        <a:srgbClr val="808080"/>
      </a:accent3>
      <a:accent4>
        <a:srgbClr val="008040"/>
      </a:accent4>
      <a:accent5>
        <a:srgbClr val="005999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3170</TotalTime>
  <Words>1144</Words>
  <Application>Microsoft Macintosh PowerPoint</Application>
  <PresentationFormat>Custom</PresentationFormat>
  <Paragraphs>151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ＭＳ Ｐゴシック</vt:lpstr>
      <vt:lpstr>Museo Slab 900</vt:lpstr>
      <vt:lpstr>Arial</vt:lpstr>
      <vt:lpstr>Arial Black</vt:lpstr>
      <vt:lpstr>Calibri</vt:lpstr>
      <vt:lpstr>Times New Roman</vt:lpstr>
      <vt:lpstr>Default Design</vt:lpstr>
      <vt:lpstr>PowerPoint Presentation</vt:lpstr>
      <vt:lpstr>PowerPoint Presentation</vt:lpstr>
    </vt:vector>
  </TitlesOfParts>
  <Company>IT Center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Training</dc:creator>
  <cp:lastModifiedBy>Du,Xinsong</cp:lastModifiedBy>
  <cp:revision>358</cp:revision>
  <cp:lastPrinted>2017-02-21T20:15:31Z</cp:lastPrinted>
  <dcterms:created xsi:type="dcterms:W3CDTF">2002-01-04T15:07:16Z</dcterms:created>
  <dcterms:modified xsi:type="dcterms:W3CDTF">2019-11-12T06:39:46Z</dcterms:modified>
</cp:coreProperties>
</file>