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37461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64"/>
  </p:normalViewPr>
  <p:slideViewPr>
    <p:cSldViewPr snapToGrid="0" snapToObjects="1">
      <p:cViewPr>
        <p:scale>
          <a:sx n="111" d="100"/>
          <a:sy n="111" d="100"/>
        </p:scale>
        <p:origin x="624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962" y="1496484"/>
            <a:ext cx="11684239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8271" y="4802717"/>
            <a:ext cx="10309622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9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7099" y="486834"/>
            <a:ext cx="296401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5050" y="486834"/>
            <a:ext cx="8720222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890" y="2279653"/>
            <a:ext cx="11856066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890" y="6119286"/>
            <a:ext cx="11856066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8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5049" y="2434167"/>
            <a:ext cx="5842119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8995" y="2434167"/>
            <a:ext cx="5842119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9" y="486836"/>
            <a:ext cx="11856066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841" y="2241551"/>
            <a:ext cx="581527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841" y="3340100"/>
            <a:ext cx="581527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8996" y="2241551"/>
            <a:ext cx="58439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8996" y="3340100"/>
            <a:ext cx="58439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8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3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9" y="609600"/>
            <a:ext cx="443349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910" y="1316569"/>
            <a:ext cx="695899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6839" y="2743200"/>
            <a:ext cx="443349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6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9" y="609600"/>
            <a:ext cx="443349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43910" y="1316569"/>
            <a:ext cx="695899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6839" y="2743200"/>
            <a:ext cx="443349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9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5049" y="486836"/>
            <a:ext cx="11856066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049" y="2434167"/>
            <a:ext cx="11856066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5049" y="8475136"/>
            <a:ext cx="30928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CA74-3952-BD4B-AE8D-88D35F82BC16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3417" y="8475136"/>
            <a:ext cx="46393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08227" y="8475136"/>
            <a:ext cx="30928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3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jpe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jpeg"/><Relationship Id="rId1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image" Target="../media/image9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B493D92-646C-9742-84F6-7A6FEFB3C832}"/>
              </a:ext>
            </a:extLst>
          </p:cNvPr>
          <p:cNvGrpSpPr/>
          <p:nvPr/>
        </p:nvGrpSpPr>
        <p:grpSpPr>
          <a:xfrm>
            <a:off x="1499767" y="1623060"/>
            <a:ext cx="11095935" cy="5554980"/>
            <a:chOff x="722685" y="480060"/>
            <a:chExt cx="11095935" cy="555498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F5C47EE-141E-1D4E-A9D0-34306748FB30}"/>
                </a:ext>
              </a:extLst>
            </p:cNvPr>
            <p:cNvSpPr/>
            <p:nvPr/>
          </p:nvSpPr>
          <p:spPr>
            <a:xfrm>
              <a:off x="3220378" y="480060"/>
              <a:ext cx="8598242" cy="5554980"/>
            </a:xfrm>
            <a:prstGeom prst="roundRect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D4ABD3-2536-684F-B992-9D4C5D2C24D5}"/>
                </a:ext>
              </a:extLst>
            </p:cNvPr>
            <p:cNvSpPr/>
            <p:nvPr/>
          </p:nvSpPr>
          <p:spPr>
            <a:xfrm>
              <a:off x="722685" y="3056509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Sample preparation</a:t>
              </a:r>
            </a:p>
          </p:txBody>
        </p:sp>
        <p:pic>
          <p:nvPicPr>
            <p:cNvPr id="1030" name="Picture 6" descr="https://documents.lucidchart.com/documents/966fbf01-d9b7-4749-8747-a6a4ed470af1/pages/0_0?a=432&amp;x=972&amp;y=132&amp;w=168&amp;h=176&amp;store=1&amp;accept=image%2F*&amp;auth=LCA%206e2750aa87be5669f8761a236447553de47d667a-ts%3D1587754664">
              <a:extLst>
                <a:ext uri="{FF2B5EF4-FFF2-40B4-BE49-F238E27FC236}">
                  <a16:creationId xmlns:a16="http://schemas.microsoft.com/office/drawing/2014/main" id="{2E89588A-1B42-A74F-8547-0E67489B2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857" y="3149156"/>
              <a:ext cx="747635" cy="78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5D6B518-601C-7E4E-ACE9-22A15D5D7EFA}"/>
                </a:ext>
              </a:extLst>
            </p:cNvPr>
            <p:cNvSpPr/>
            <p:nvPr/>
          </p:nvSpPr>
          <p:spPr>
            <a:xfrm>
              <a:off x="2045517" y="3056509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LC-HRMS</a:t>
              </a:r>
            </a:p>
          </p:txBody>
        </p:sp>
        <p:pic>
          <p:nvPicPr>
            <p:cNvPr id="1032" name="Picture 8" descr="https://documents.lucidchart.com/documents/966fbf01-d9b7-4749-8747-a6a4ed470af1/pages/0_0?a=435&amp;x=962&amp;y=324&amp;w=189&amp;h=290&amp;store=1&amp;accept=image%2F*&amp;auth=LCA%2053be1e64f183a5e47bd79ffbf0a3e005a81eb5da-ts%3D1587754664">
              <a:extLst>
                <a:ext uri="{FF2B5EF4-FFF2-40B4-BE49-F238E27FC236}">
                  <a16:creationId xmlns:a16="http://schemas.microsoft.com/office/drawing/2014/main" id="{5996B929-BA75-034E-9202-1E30F0055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715" y="3149156"/>
              <a:ext cx="619027" cy="950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E5BBE2A-7CD1-A440-90EA-7D47BD517D32}"/>
                </a:ext>
              </a:extLst>
            </p:cNvPr>
            <p:cNvSpPr/>
            <p:nvPr/>
          </p:nvSpPr>
          <p:spPr>
            <a:xfrm>
              <a:off x="3368349" y="2413416"/>
              <a:ext cx="1648019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 err="1"/>
                <a:t>mzXML</a:t>
              </a:r>
              <a:r>
                <a:rPr lang="en-US" sz="1100" dirty="0"/>
                <a:t> files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23FD1C-0185-9643-BDA6-0B777DE4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1418" y="2602248"/>
              <a:ext cx="1337310" cy="786653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A51130F-A4CF-1543-929C-EF648B1661B4}"/>
                </a:ext>
              </a:extLst>
            </p:cNvPr>
            <p:cNvSpPr/>
            <p:nvPr/>
          </p:nvSpPr>
          <p:spPr>
            <a:xfrm>
              <a:off x="5347219" y="2722292"/>
              <a:ext cx="1648019" cy="847383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Processing</a:t>
              </a:r>
            </a:p>
          </p:txBody>
        </p:sp>
        <p:pic>
          <p:nvPicPr>
            <p:cNvPr id="17" name="Picture 18" descr="Image result for MzMine logo">
              <a:extLst>
                <a:ext uri="{FF2B5EF4-FFF2-40B4-BE49-F238E27FC236}">
                  <a16:creationId xmlns:a16="http://schemas.microsoft.com/office/drawing/2014/main" id="{BE5F5556-1BE7-EA46-B2C3-62760EDD4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940" y="2880558"/>
              <a:ext cx="1378576" cy="319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8854022-74E5-D749-BE79-BBCB49367029}"/>
                </a:ext>
              </a:extLst>
            </p:cNvPr>
            <p:cNvSpPr/>
            <p:nvPr/>
          </p:nvSpPr>
          <p:spPr>
            <a:xfrm>
              <a:off x="7730536" y="259919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File Format Transformation</a:t>
              </a:r>
            </a:p>
          </p:txBody>
        </p:sp>
        <p:pic>
          <p:nvPicPr>
            <p:cNvPr id="1034" name="Picture 10" descr="The Python Logo | Python Software Foundation">
              <a:extLst>
                <a:ext uri="{FF2B5EF4-FFF2-40B4-BE49-F238E27FC236}">
                  <a16:creationId xmlns:a16="http://schemas.microsoft.com/office/drawing/2014/main" id="{59AC2F94-2403-D94F-B180-C1657D70C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876" y="2664926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CF5C0B0-F345-0743-9188-17DA4E4A36B7}"/>
                </a:ext>
              </a:extLst>
            </p:cNvPr>
            <p:cNvSpPr/>
            <p:nvPr/>
          </p:nvSpPr>
          <p:spPr>
            <a:xfrm>
              <a:off x="5347219" y="1192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Blank Subtraction &amp; Statistical Analysis</a:t>
              </a:r>
            </a:p>
          </p:txBody>
        </p:sp>
        <p:pic>
          <p:nvPicPr>
            <p:cNvPr id="22" name="Picture 10" descr="The Python Logo | Python Software Foundation">
              <a:extLst>
                <a:ext uri="{FF2B5EF4-FFF2-40B4-BE49-F238E27FC236}">
                  <a16:creationId xmlns:a16="http://schemas.microsoft.com/office/drawing/2014/main" id="{0D7A6A39-7D99-084C-9375-46CEFBB1B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559" y="1258502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6E759D1-8A1C-9747-B71C-B84EEDCA8727}"/>
                </a:ext>
              </a:extLst>
            </p:cNvPr>
            <p:cNvSpPr/>
            <p:nvPr/>
          </p:nvSpPr>
          <p:spPr>
            <a:xfrm>
              <a:off x="7730536" y="1192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Unidentified Metabolites Search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E57EE8-268C-2642-817F-622E10611B16}"/>
                </a:ext>
              </a:extLst>
            </p:cNvPr>
            <p:cNvSpPr/>
            <p:nvPr/>
          </p:nvSpPr>
          <p:spPr>
            <a:xfrm>
              <a:off x="7005608" y="4062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Report Generation</a:t>
              </a:r>
            </a:p>
          </p:txBody>
        </p:sp>
        <p:pic>
          <p:nvPicPr>
            <p:cNvPr id="29" name="Picture 2" descr="Image result for multiqc logo">
              <a:extLst>
                <a:ext uri="{FF2B5EF4-FFF2-40B4-BE49-F238E27FC236}">
                  <a16:creationId xmlns:a16="http://schemas.microsoft.com/office/drawing/2014/main" id="{BF5C724A-B8C1-404D-AEE4-509526C00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5996" y="4275246"/>
              <a:ext cx="1347047" cy="35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5A2825B-E7F0-724A-BF60-884B1D96A0C2}"/>
                </a:ext>
              </a:extLst>
            </p:cNvPr>
            <p:cNvSpPr/>
            <p:nvPr/>
          </p:nvSpPr>
          <p:spPr>
            <a:xfrm>
              <a:off x="8968155" y="4062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Pathway Analysis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437120-B47F-9F4B-B225-79D7B13C6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49818" y="4154984"/>
              <a:ext cx="1484692" cy="598541"/>
            </a:xfrm>
            <a:prstGeom prst="rect">
              <a:avLst/>
            </a:prstGeom>
          </p:spPr>
        </p:pic>
        <p:sp>
          <p:nvSpPr>
            <p:cNvPr id="14" name="Notched Right Arrow 13">
              <a:extLst>
                <a:ext uri="{FF2B5EF4-FFF2-40B4-BE49-F238E27FC236}">
                  <a16:creationId xmlns:a16="http://schemas.microsoft.com/office/drawing/2014/main" id="{318DCD76-DA29-A344-99B6-636DF25FF74C}"/>
                </a:ext>
              </a:extLst>
            </p:cNvPr>
            <p:cNvSpPr/>
            <p:nvPr/>
          </p:nvSpPr>
          <p:spPr>
            <a:xfrm>
              <a:off x="1793433" y="363449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Notched Right Arrow 34">
              <a:extLst>
                <a:ext uri="{FF2B5EF4-FFF2-40B4-BE49-F238E27FC236}">
                  <a16:creationId xmlns:a16="http://schemas.microsoft.com/office/drawing/2014/main" id="{65191A46-E8C7-CC45-BD92-C80B9883D602}"/>
                </a:ext>
              </a:extLst>
            </p:cNvPr>
            <p:cNvSpPr/>
            <p:nvPr/>
          </p:nvSpPr>
          <p:spPr>
            <a:xfrm rot="19792549">
              <a:off x="3096802" y="345949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Notched Right Arrow 35">
              <a:extLst>
                <a:ext uri="{FF2B5EF4-FFF2-40B4-BE49-F238E27FC236}">
                  <a16:creationId xmlns:a16="http://schemas.microsoft.com/office/drawing/2014/main" id="{4DB94192-EDD3-F042-ADC0-B635A1607D1E}"/>
                </a:ext>
              </a:extLst>
            </p:cNvPr>
            <p:cNvSpPr/>
            <p:nvPr/>
          </p:nvSpPr>
          <p:spPr>
            <a:xfrm>
              <a:off x="5078006" y="301111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Notched Right Arrow 36">
              <a:extLst>
                <a:ext uri="{FF2B5EF4-FFF2-40B4-BE49-F238E27FC236}">
                  <a16:creationId xmlns:a16="http://schemas.microsoft.com/office/drawing/2014/main" id="{42D94C2D-9241-0844-AA5C-DC4F6C631659}"/>
                </a:ext>
              </a:extLst>
            </p:cNvPr>
            <p:cNvSpPr/>
            <p:nvPr/>
          </p:nvSpPr>
          <p:spPr>
            <a:xfrm rot="16200000">
              <a:off x="6103244" y="23460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Notched Right Arrow 37">
              <a:extLst>
                <a:ext uri="{FF2B5EF4-FFF2-40B4-BE49-F238E27FC236}">
                  <a16:creationId xmlns:a16="http://schemas.microsoft.com/office/drawing/2014/main" id="{436E008E-8C61-684E-82E8-FBFB89CD61D4}"/>
                </a:ext>
              </a:extLst>
            </p:cNvPr>
            <p:cNvSpPr/>
            <p:nvPr/>
          </p:nvSpPr>
          <p:spPr>
            <a:xfrm rot="16200000">
              <a:off x="8437418" y="228114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Notched Right Arrow 38">
              <a:extLst>
                <a:ext uri="{FF2B5EF4-FFF2-40B4-BE49-F238E27FC236}">
                  <a16:creationId xmlns:a16="http://schemas.microsoft.com/office/drawing/2014/main" id="{1A1572B8-EC65-EF41-9026-E43A01FA26D5}"/>
                </a:ext>
              </a:extLst>
            </p:cNvPr>
            <p:cNvSpPr/>
            <p:nvPr/>
          </p:nvSpPr>
          <p:spPr>
            <a:xfrm rot="2416297">
              <a:off x="7251177" y="2301765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Notched Right Arrow 39">
              <a:extLst>
                <a:ext uri="{FF2B5EF4-FFF2-40B4-BE49-F238E27FC236}">
                  <a16:creationId xmlns:a16="http://schemas.microsoft.com/office/drawing/2014/main" id="{1D06ABEA-9F2F-D54B-8951-B647D05422F0}"/>
                </a:ext>
              </a:extLst>
            </p:cNvPr>
            <p:cNvSpPr/>
            <p:nvPr/>
          </p:nvSpPr>
          <p:spPr>
            <a:xfrm rot="6539232">
              <a:off x="8006125" y="3728348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Notched Right Arrow 40">
              <a:extLst>
                <a:ext uri="{FF2B5EF4-FFF2-40B4-BE49-F238E27FC236}">
                  <a16:creationId xmlns:a16="http://schemas.microsoft.com/office/drawing/2014/main" id="{EE1F4851-C03F-2048-ADC6-214908E14F2F}"/>
                </a:ext>
              </a:extLst>
            </p:cNvPr>
            <p:cNvSpPr/>
            <p:nvPr/>
          </p:nvSpPr>
          <p:spPr>
            <a:xfrm rot="2807306">
              <a:off x="9449327" y="36835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" descr="Image result for docker logo">
              <a:extLst>
                <a:ext uri="{FF2B5EF4-FFF2-40B4-BE49-F238E27FC236}">
                  <a16:creationId xmlns:a16="http://schemas.microsoft.com/office/drawing/2014/main" id="{FCE0D461-414C-1844-826A-527ED290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1784" y="2377821"/>
              <a:ext cx="1446923" cy="12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  <a:extLst>
                <a:ext uri="{FF2B5EF4-FFF2-40B4-BE49-F238E27FC236}">
                  <a16:creationId xmlns:a16="http://schemas.microsoft.com/office/drawing/2014/main" id="{67B6B685-F74E-4348-BA74-CED4A6391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9057" y="669919"/>
              <a:ext cx="1559060" cy="1559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Image result for nextflow logo">
              <a:extLst>
                <a:ext uri="{FF2B5EF4-FFF2-40B4-BE49-F238E27FC236}">
                  <a16:creationId xmlns:a16="http://schemas.microsoft.com/office/drawing/2014/main" id="{E61C07FB-4ABF-E44A-A107-66B61850A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434" y="4385913"/>
              <a:ext cx="2951371" cy="593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@bionitio-team">
              <a:extLst>
                <a:ext uri="{FF2B5EF4-FFF2-40B4-BE49-F238E27FC236}">
                  <a16:creationId xmlns:a16="http://schemas.microsoft.com/office/drawing/2014/main" id="{BEC34F1E-65D8-FD47-B4DF-65BE1C625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819" y="958979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EMBIO logo header">
              <a:extLst>
                <a:ext uri="{FF2B5EF4-FFF2-40B4-BE49-F238E27FC236}">
                  <a16:creationId xmlns:a16="http://schemas.microsoft.com/office/drawing/2014/main" id="{197219C4-6E9F-6644-87EA-B3486B122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783" y="1290806"/>
              <a:ext cx="1343523" cy="48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3A1423B-2CDE-4A45-9C77-22DF9D6419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3292" y="2313753"/>
            <a:ext cx="2410650" cy="127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B10E25-3425-6C4E-A8C3-ED2B274B34CD}"/>
              </a:ext>
            </a:extLst>
          </p:cNvPr>
          <p:cNvSpPr/>
          <p:nvPr/>
        </p:nvSpPr>
        <p:spPr>
          <a:xfrm>
            <a:off x="3066336" y="1812918"/>
            <a:ext cx="10309654" cy="5344737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5F0DD0-9238-C949-B921-5EB7CD9E9975}"/>
              </a:ext>
            </a:extLst>
          </p:cNvPr>
          <p:cNvSpPr/>
          <p:nvPr/>
        </p:nvSpPr>
        <p:spPr>
          <a:xfrm>
            <a:off x="280567" y="4891726"/>
            <a:ext cx="991981" cy="137909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Sample Preparation</a:t>
            </a:r>
          </a:p>
        </p:txBody>
      </p:sp>
      <p:pic>
        <p:nvPicPr>
          <p:cNvPr id="7" name="Picture 6" descr="https://documents.lucidchart.com/documents/966fbf01-d9b7-4749-8747-a6a4ed470af1/pages/0_0?a=432&amp;x=972&amp;y=132&amp;w=168&amp;h=176&amp;store=1&amp;accept=image%2F*&amp;auth=LCA%206e2750aa87be5669f8761a236447553de47d667a-ts%3D1587754664">
            <a:extLst>
              <a:ext uri="{FF2B5EF4-FFF2-40B4-BE49-F238E27FC236}">
                <a16:creationId xmlns:a16="http://schemas.microsoft.com/office/drawing/2014/main" id="{1310CE87-BD9F-DA4E-A331-3FEFA18BA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39" y="4984373"/>
            <a:ext cx="747635" cy="78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480433-DB85-A445-ADED-1CFA8D4F26DB}"/>
              </a:ext>
            </a:extLst>
          </p:cNvPr>
          <p:cNvSpPr/>
          <p:nvPr/>
        </p:nvSpPr>
        <p:spPr>
          <a:xfrm>
            <a:off x="1603399" y="4891726"/>
            <a:ext cx="991981" cy="137909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LC-HRMS</a:t>
            </a:r>
          </a:p>
        </p:txBody>
      </p:sp>
      <p:pic>
        <p:nvPicPr>
          <p:cNvPr id="9" name="Picture 8" descr="https://documents.lucidchart.com/documents/966fbf01-d9b7-4749-8747-a6a4ed470af1/pages/0_0?a=435&amp;x=962&amp;y=324&amp;w=189&amp;h=290&amp;store=1&amp;accept=image%2F*&amp;auth=LCA%2053be1e64f183a5e47bd79ffbf0a3e005a81eb5da-ts%3D1587754664">
            <a:extLst>
              <a:ext uri="{FF2B5EF4-FFF2-40B4-BE49-F238E27FC236}">
                <a16:creationId xmlns:a16="http://schemas.microsoft.com/office/drawing/2014/main" id="{5B0912DC-C223-A045-AE6F-3B3D4E5E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597" y="4984373"/>
            <a:ext cx="619027" cy="95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7FEFD8-C1A9-0946-A33F-6659D8560752}"/>
              </a:ext>
            </a:extLst>
          </p:cNvPr>
          <p:cNvSpPr/>
          <p:nvPr/>
        </p:nvSpPr>
        <p:spPr>
          <a:xfrm>
            <a:off x="4925719" y="3556416"/>
            <a:ext cx="1648019" cy="137909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Converted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BE101-BE64-8A45-9B0B-AD0043D0D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788" y="3745248"/>
            <a:ext cx="1337310" cy="786653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22975C3-FFFE-884E-8F6B-CDE29F8CFD80}"/>
              </a:ext>
            </a:extLst>
          </p:cNvPr>
          <p:cNvSpPr/>
          <p:nvPr/>
        </p:nvSpPr>
        <p:spPr>
          <a:xfrm>
            <a:off x="6904589" y="3865292"/>
            <a:ext cx="1913404" cy="1003208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Data Processing</a:t>
            </a:r>
          </a:p>
        </p:txBody>
      </p:sp>
      <p:pic>
        <p:nvPicPr>
          <p:cNvPr id="13" name="Picture 18" descr="Image result for MzMine logo">
            <a:extLst>
              <a:ext uri="{FF2B5EF4-FFF2-40B4-BE49-F238E27FC236}">
                <a16:creationId xmlns:a16="http://schemas.microsoft.com/office/drawing/2014/main" id="{E2CF9AAB-E679-654A-A80D-793D181E1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10" y="4113966"/>
            <a:ext cx="988736" cy="22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641EEC-DCF3-514B-B8E5-FA1E103548AA}"/>
              </a:ext>
            </a:extLst>
          </p:cNvPr>
          <p:cNvSpPr/>
          <p:nvPr/>
        </p:nvSpPr>
        <p:spPr>
          <a:xfrm>
            <a:off x="9287906" y="3742197"/>
            <a:ext cx="1648019" cy="107021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File Format Transformation</a:t>
            </a:r>
          </a:p>
        </p:txBody>
      </p:sp>
      <p:pic>
        <p:nvPicPr>
          <p:cNvPr id="15" name="Picture 10" descr="The Python Logo | Python Software Foundation">
            <a:extLst>
              <a:ext uri="{FF2B5EF4-FFF2-40B4-BE49-F238E27FC236}">
                <a16:creationId xmlns:a16="http://schemas.microsoft.com/office/drawing/2014/main" id="{2805A162-ADA0-CD4F-A40E-3E8B3E9F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246" y="3807926"/>
            <a:ext cx="1518973" cy="51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26F4C7-DF0C-9343-8588-8566E054BE75}"/>
              </a:ext>
            </a:extLst>
          </p:cNvPr>
          <p:cNvSpPr/>
          <p:nvPr/>
        </p:nvSpPr>
        <p:spPr>
          <a:xfrm>
            <a:off x="6904589" y="2335773"/>
            <a:ext cx="1648019" cy="107021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Blank Subtraction &amp; Statistical Analysis</a:t>
            </a:r>
          </a:p>
        </p:txBody>
      </p:sp>
      <p:pic>
        <p:nvPicPr>
          <p:cNvPr id="17" name="Picture 10" descr="The Python Logo | Python Software Foundation">
            <a:extLst>
              <a:ext uri="{FF2B5EF4-FFF2-40B4-BE49-F238E27FC236}">
                <a16:creationId xmlns:a16="http://schemas.microsoft.com/office/drawing/2014/main" id="{F93E638C-06B8-8D49-978B-F91AE393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29" y="2401502"/>
            <a:ext cx="1518973" cy="51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50C5A3A-0235-FE46-9634-A86E543B0774}"/>
              </a:ext>
            </a:extLst>
          </p:cNvPr>
          <p:cNvSpPr/>
          <p:nvPr/>
        </p:nvSpPr>
        <p:spPr>
          <a:xfrm>
            <a:off x="9287906" y="2335773"/>
            <a:ext cx="1648019" cy="107021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Unidentified Metabolites Search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3AA062A-9262-7641-B994-4905FA58968A}"/>
              </a:ext>
            </a:extLst>
          </p:cNvPr>
          <p:cNvSpPr/>
          <p:nvPr/>
        </p:nvSpPr>
        <p:spPr>
          <a:xfrm>
            <a:off x="8562978" y="5205987"/>
            <a:ext cx="1648019" cy="107021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Report Generation</a:t>
            </a:r>
          </a:p>
        </p:txBody>
      </p:sp>
      <p:pic>
        <p:nvPicPr>
          <p:cNvPr id="20" name="Picture 2" descr="Image result for multiqc logo">
            <a:extLst>
              <a:ext uri="{FF2B5EF4-FFF2-40B4-BE49-F238E27FC236}">
                <a16:creationId xmlns:a16="http://schemas.microsoft.com/office/drawing/2014/main" id="{C7ADD682-70FC-ED4D-B169-F04150C28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66" y="5418246"/>
            <a:ext cx="1347047" cy="3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756B541-EEA6-E64B-BB58-DB7EEF3F6363}"/>
              </a:ext>
            </a:extLst>
          </p:cNvPr>
          <p:cNvSpPr/>
          <p:nvPr/>
        </p:nvSpPr>
        <p:spPr>
          <a:xfrm>
            <a:off x="10525525" y="5205987"/>
            <a:ext cx="1648019" cy="107021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Pathway Analysis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6346796-D5DB-C642-81C6-1208E0C29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7188" y="5297984"/>
            <a:ext cx="1484692" cy="598541"/>
          </a:xfrm>
          <a:prstGeom prst="rect">
            <a:avLst/>
          </a:prstGeom>
        </p:spPr>
      </p:pic>
      <p:sp>
        <p:nvSpPr>
          <p:cNvPr id="23" name="Notched Right Arrow 22">
            <a:extLst>
              <a:ext uri="{FF2B5EF4-FFF2-40B4-BE49-F238E27FC236}">
                <a16:creationId xmlns:a16="http://schemas.microsoft.com/office/drawing/2014/main" id="{9E95BAA5-41EA-7542-B103-C3E84DF75CBA}"/>
              </a:ext>
            </a:extLst>
          </p:cNvPr>
          <p:cNvSpPr/>
          <p:nvPr/>
        </p:nvSpPr>
        <p:spPr>
          <a:xfrm>
            <a:off x="1351315" y="5469707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Notched Right Arrow 24">
            <a:extLst>
              <a:ext uri="{FF2B5EF4-FFF2-40B4-BE49-F238E27FC236}">
                <a16:creationId xmlns:a16="http://schemas.microsoft.com/office/drawing/2014/main" id="{4DCB6190-8D00-1A4B-A250-4AE3544F008A}"/>
              </a:ext>
            </a:extLst>
          </p:cNvPr>
          <p:cNvSpPr/>
          <p:nvPr/>
        </p:nvSpPr>
        <p:spPr>
          <a:xfrm>
            <a:off x="6635376" y="4154117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otched Right Arrow 25">
            <a:extLst>
              <a:ext uri="{FF2B5EF4-FFF2-40B4-BE49-F238E27FC236}">
                <a16:creationId xmlns:a16="http://schemas.microsoft.com/office/drawing/2014/main" id="{172C0563-5CDC-6348-9B93-97BC7D126133}"/>
              </a:ext>
            </a:extLst>
          </p:cNvPr>
          <p:cNvSpPr/>
          <p:nvPr/>
        </p:nvSpPr>
        <p:spPr>
          <a:xfrm rot="16200000">
            <a:off x="7660614" y="3489091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Notched Right Arrow 26">
            <a:extLst>
              <a:ext uri="{FF2B5EF4-FFF2-40B4-BE49-F238E27FC236}">
                <a16:creationId xmlns:a16="http://schemas.microsoft.com/office/drawing/2014/main" id="{2FE24ECB-6D57-EE47-B874-4C51038C0688}"/>
              </a:ext>
            </a:extLst>
          </p:cNvPr>
          <p:cNvSpPr/>
          <p:nvPr/>
        </p:nvSpPr>
        <p:spPr>
          <a:xfrm rot="16200000">
            <a:off x="9994788" y="3424140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Notched Right Arrow 27">
            <a:extLst>
              <a:ext uri="{FF2B5EF4-FFF2-40B4-BE49-F238E27FC236}">
                <a16:creationId xmlns:a16="http://schemas.microsoft.com/office/drawing/2014/main" id="{3BD8CA26-5E40-264C-867E-05B0E329B9DF}"/>
              </a:ext>
            </a:extLst>
          </p:cNvPr>
          <p:cNvSpPr/>
          <p:nvPr/>
        </p:nvSpPr>
        <p:spPr>
          <a:xfrm rot="2416297">
            <a:off x="8808547" y="3444765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Notched Right Arrow 28">
            <a:extLst>
              <a:ext uri="{FF2B5EF4-FFF2-40B4-BE49-F238E27FC236}">
                <a16:creationId xmlns:a16="http://schemas.microsoft.com/office/drawing/2014/main" id="{052BA353-71BE-394C-A9CE-7DBC63D95142}"/>
              </a:ext>
            </a:extLst>
          </p:cNvPr>
          <p:cNvSpPr/>
          <p:nvPr/>
        </p:nvSpPr>
        <p:spPr>
          <a:xfrm rot="6539232">
            <a:off x="9563495" y="4871348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Notched Right Arrow 29">
            <a:extLst>
              <a:ext uri="{FF2B5EF4-FFF2-40B4-BE49-F238E27FC236}">
                <a16:creationId xmlns:a16="http://schemas.microsoft.com/office/drawing/2014/main" id="{55092603-A325-9D48-A549-CDBB8A31D79B}"/>
              </a:ext>
            </a:extLst>
          </p:cNvPr>
          <p:cNvSpPr/>
          <p:nvPr/>
        </p:nvSpPr>
        <p:spPr>
          <a:xfrm rot="2807306">
            <a:off x="11006697" y="4826591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 descr="Image result for docker logo">
            <a:extLst>
              <a:ext uri="{FF2B5EF4-FFF2-40B4-BE49-F238E27FC236}">
                <a16:creationId xmlns:a16="http://schemas.microsoft.com/office/drawing/2014/main" id="{8E418795-00D5-B344-8371-324BC12B2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154" y="3599651"/>
            <a:ext cx="1446923" cy="123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<a:extLst>
              <a:ext uri="{FF2B5EF4-FFF2-40B4-BE49-F238E27FC236}">
                <a16:creationId xmlns:a16="http://schemas.microsoft.com/office/drawing/2014/main" id="{6C89038E-A2FA-8E4F-8BE3-2709E0A1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427" y="1986345"/>
            <a:ext cx="1559060" cy="155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Image result for nextflow logo">
            <a:extLst>
              <a:ext uri="{FF2B5EF4-FFF2-40B4-BE49-F238E27FC236}">
                <a16:creationId xmlns:a16="http://schemas.microsoft.com/office/drawing/2014/main" id="{347C7C42-08DB-4E45-A6BD-575D39855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63" y="5016795"/>
            <a:ext cx="3506096" cy="70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@bionitio-team">
            <a:extLst>
              <a:ext uri="{FF2B5EF4-FFF2-40B4-BE49-F238E27FC236}">
                <a16:creationId xmlns:a16="http://schemas.microsoft.com/office/drawing/2014/main" id="{FDCE81EE-CA95-B048-9190-728C7516F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18" y="5664240"/>
            <a:ext cx="1372774" cy="137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EMBIO logo header">
            <a:extLst>
              <a:ext uri="{FF2B5EF4-FFF2-40B4-BE49-F238E27FC236}">
                <a16:creationId xmlns:a16="http://schemas.microsoft.com/office/drawing/2014/main" id="{81180D7A-5D6E-7F46-9EDD-681F3DED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153" y="2433806"/>
            <a:ext cx="1343523" cy="4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95D6B8A-7066-C749-B62D-BBCA53CF5B38}"/>
              </a:ext>
            </a:extLst>
          </p:cNvPr>
          <p:cNvSpPr/>
          <p:nvPr/>
        </p:nvSpPr>
        <p:spPr>
          <a:xfrm>
            <a:off x="3169792" y="3574489"/>
            <a:ext cx="1438051" cy="137909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Data Format Conversion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DFEEE8-B40F-324C-A9C4-FBDDAF3CE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88" y="3799308"/>
            <a:ext cx="978223" cy="52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Notched Right Arrow 40">
            <a:extLst>
              <a:ext uri="{FF2B5EF4-FFF2-40B4-BE49-F238E27FC236}">
                <a16:creationId xmlns:a16="http://schemas.microsoft.com/office/drawing/2014/main" id="{11A9C795-63E3-6440-8695-6CA499947452}"/>
              </a:ext>
            </a:extLst>
          </p:cNvPr>
          <p:cNvSpPr/>
          <p:nvPr/>
        </p:nvSpPr>
        <p:spPr>
          <a:xfrm>
            <a:off x="4655935" y="4163576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AE4E384-AE1C-E445-B310-D85A9D26CF47}"/>
              </a:ext>
            </a:extLst>
          </p:cNvPr>
          <p:cNvSpPr/>
          <p:nvPr/>
        </p:nvSpPr>
        <p:spPr>
          <a:xfrm>
            <a:off x="282397" y="2757619"/>
            <a:ext cx="2364166" cy="1916491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Data Deposited to Public Repositories</a:t>
            </a:r>
          </a:p>
        </p:txBody>
      </p:sp>
      <p:pic>
        <p:nvPicPr>
          <p:cNvPr id="1028" name="Picture 4" descr="Congratulations! Dr. Shankar Subramaniam, on winning a major NIH grant on Metabolomics  Workbench! | Bioengineering">
            <a:extLst>
              <a:ext uri="{FF2B5EF4-FFF2-40B4-BE49-F238E27FC236}">
                <a16:creationId xmlns:a16="http://schemas.microsoft.com/office/drawing/2014/main" id="{BB69FFBB-E35A-A847-A0D6-96F5FA79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7" y="2876497"/>
            <a:ext cx="942316" cy="71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 descr="A picture containing logo&#10;&#10;Description automatically generated">
            <a:extLst>
              <a:ext uri="{FF2B5EF4-FFF2-40B4-BE49-F238E27FC236}">
                <a16:creationId xmlns:a16="http://schemas.microsoft.com/office/drawing/2014/main" id="{9D6B7019-CFD5-9C44-9A3E-4813748A5D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5330" y="3634010"/>
            <a:ext cx="1861546" cy="483888"/>
          </a:xfrm>
          <a:prstGeom prst="rect">
            <a:avLst/>
          </a:prstGeom>
        </p:spPr>
      </p:pic>
      <p:sp>
        <p:nvSpPr>
          <p:cNvPr id="51" name="Notched Right Arrow 50">
            <a:extLst>
              <a:ext uri="{FF2B5EF4-FFF2-40B4-BE49-F238E27FC236}">
                <a16:creationId xmlns:a16="http://schemas.microsoft.com/office/drawing/2014/main" id="{51CF68B5-B6E1-5643-9CD6-DB2E2B89161D}"/>
              </a:ext>
            </a:extLst>
          </p:cNvPr>
          <p:cNvSpPr/>
          <p:nvPr/>
        </p:nvSpPr>
        <p:spPr>
          <a:xfrm>
            <a:off x="2812082" y="4280043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1D28937-6D75-9F4F-9561-E4C1945A217C}"/>
              </a:ext>
            </a:extLst>
          </p:cNvPr>
          <p:cNvSpPr/>
          <p:nvPr/>
        </p:nvSpPr>
        <p:spPr>
          <a:xfrm>
            <a:off x="3191726" y="5102958"/>
            <a:ext cx="1416118" cy="737648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MODIS Data Quality </a:t>
            </a:r>
            <a:r>
              <a:rPr lang="en-US" sz="1100" dirty="0" err="1"/>
              <a:t>Qssessment</a:t>
            </a:r>
            <a:endParaRPr lang="en-US" sz="1100" dirty="0"/>
          </a:p>
        </p:txBody>
      </p:sp>
      <p:pic>
        <p:nvPicPr>
          <p:cNvPr id="1032" name="Picture 8" descr="GitHub logo PNG">
            <a:extLst>
              <a:ext uri="{FF2B5EF4-FFF2-40B4-BE49-F238E27FC236}">
                <a16:creationId xmlns:a16="http://schemas.microsoft.com/office/drawing/2014/main" id="{1BBAA3FC-3DE5-5745-A70E-01FB132BE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76" y="2154198"/>
            <a:ext cx="3144162" cy="12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enodo">
            <a:extLst>
              <a:ext uri="{FF2B5EF4-FFF2-40B4-BE49-F238E27FC236}">
                <a16:creationId xmlns:a16="http://schemas.microsoft.com/office/drawing/2014/main" id="{6614A27F-AC98-204B-860D-8B8DCBFB5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895" y="5576474"/>
            <a:ext cx="3841436" cy="153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sneumann/xcms: This is the git repository matching the  Bioconductor package xcms: LC/MS and GC/MS Data Analysis">
            <a:extLst>
              <a:ext uri="{FF2B5EF4-FFF2-40B4-BE49-F238E27FC236}">
                <a16:creationId xmlns:a16="http://schemas.microsoft.com/office/drawing/2014/main" id="{B79623D6-6FB4-8C46-8045-A6A11C14E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71" y="3929470"/>
            <a:ext cx="528896" cy="61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0C41E37F-F97F-8F49-8CA9-51EE8BE5C5E5}"/>
              </a:ext>
            </a:extLst>
          </p:cNvPr>
          <p:cNvSpPr/>
          <p:nvPr/>
        </p:nvSpPr>
        <p:spPr>
          <a:xfrm>
            <a:off x="187207" y="2687850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E5E814E-0344-8645-9BD3-8E81B623E67D}"/>
              </a:ext>
            </a:extLst>
          </p:cNvPr>
          <p:cNvSpPr/>
          <p:nvPr/>
        </p:nvSpPr>
        <p:spPr>
          <a:xfrm>
            <a:off x="146762" y="4800943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426D99B-DF87-A94C-A4B2-7FFF96C7B91E}"/>
              </a:ext>
            </a:extLst>
          </p:cNvPr>
          <p:cNvSpPr/>
          <p:nvPr/>
        </p:nvSpPr>
        <p:spPr>
          <a:xfrm>
            <a:off x="1502613" y="4783115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AED49B4-4C03-C541-B645-ACA2F514A630}"/>
              </a:ext>
            </a:extLst>
          </p:cNvPr>
          <p:cNvSpPr/>
          <p:nvPr/>
        </p:nvSpPr>
        <p:spPr>
          <a:xfrm>
            <a:off x="3121252" y="3473949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CFDB74A-4358-4342-AA5C-D2A23524B960}"/>
              </a:ext>
            </a:extLst>
          </p:cNvPr>
          <p:cNvSpPr/>
          <p:nvPr/>
        </p:nvSpPr>
        <p:spPr>
          <a:xfrm>
            <a:off x="3128509" y="5614802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185C73-C388-6747-8721-855C438DD736}"/>
              </a:ext>
            </a:extLst>
          </p:cNvPr>
          <p:cNvSpPr/>
          <p:nvPr/>
        </p:nvSpPr>
        <p:spPr>
          <a:xfrm>
            <a:off x="4862674" y="3473948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4B75D1B-9119-F74D-9811-94FA4BF714B4}"/>
              </a:ext>
            </a:extLst>
          </p:cNvPr>
          <p:cNvSpPr/>
          <p:nvPr/>
        </p:nvSpPr>
        <p:spPr>
          <a:xfrm>
            <a:off x="6772381" y="3742197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7B17F90-1586-654C-97EA-D917849D18B2}"/>
              </a:ext>
            </a:extLst>
          </p:cNvPr>
          <p:cNvSpPr/>
          <p:nvPr/>
        </p:nvSpPr>
        <p:spPr>
          <a:xfrm>
            <a:off x="6774205" y="2253207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31C35E-8B52-B44C-BBEA-067F9439BD12}"/>
              </a:ext>
            </a:extLst>
          </p:cNvPr>
          <p:cNvSpPr/>
          <p:nvPr/>
        </p:nvSpPr>
        <p:spPr>
          <a:xfrm>
            <a:off x="9176817" y="2248995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1CC64F9-3590-BB49-8AD8-B594738D5B4A}"/>
              </a:ext>
            </a:extLst>
          </p:cNvPr>
          <p:cNvSpPr/>
          <p:nvPr/>
        </p:nvSpPr>
        <p:spPr>
          <a:xfrm>
            <a:off x="9182749" y="3618720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j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E3545F7-BF69-CB41-9BF2-40658345BB28}"/>
              </a:ext>
            </a:extLst>
          </p:cNvPr>
          <p:cNvSpPr/>
          <p:nvPr/>
        </p:nvSpPr>
        <p:spPr>
          <a:xfrm>
            <a:off x="8405482" y="5044873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k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1C0A75E-E49A-444B-A8BD-0461FBB2FC32}"/>
              </a:ext>
            </a:extLst>
          </p:cNvPr>
          <p:cNvSpPr/>
          <p:nvPr/>
        </p:nvSpPr>
        <p:spPr>
          <a:xfrm>
            <a:off x="10373008" y="5041932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l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C48A9DF-5283-CE44-B267-6987835D6773}"/>
              </a:ext>
            </a:extLst>
          </p:cNvPr>
          <p:cNvSpPr/>
          <p:nvPr/>
        </p:nvSpPr>
        <p:spPr>
          <a:xfrm>
            <a:off x="129151" y="2603806"/>
            <a:ext cx="2638812" cy="3764603"/>
          </a:xfrm>
          <a:prstGeom prst="round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Notched Right Arrow 71">
            <a:extLst>
              <a:ext uri="{FF2B5EF4-FFF2-40B4-BE49-F238E27FC236}">
                <a16:creationId xmlns:a16="http://schemas.microsoft.com/office/drawing/2014/main" id="{65CE5948-C535-A04B-BF2F-322A0C44A82D}"/>
              </a:ext>
            </a:extLst>
          </p:cNvPr>
          <p:cNvSpPr/>
          <p:nvPr/>
        </p:nvSpPr>
        <p:spPr>
          <a:xfrm rot="16200000">
            <a:off x="2011714" y="4635139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8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<a:extLst>
              <a:ext uri="{FF2B5EF4-FFF2-40B4-BE49-F238E27FC236}">
                <a16:creationId xmlns:a16="http://schemas.microsoft.com/office/drawing/2014/main" id="{EBFB93E9-D494-5E4F-8313-3BCD19869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427" y="1986345"/>
            <a:ext cx="1559060" cy="155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A49B9D-02AC-804D-AB35-B95D64AB1A9F}"/>
              </a:ext>
            </a:extLst>
          </p:cNvPr>
          <p:cNvSpPr/>
          <p:nvPr/>
        </p:nvSpPr>
        <p:spPr>
          <a:xfrm>
            <a:off x="3066336" y="1812918"/>
            <a:ext cx="9955183" cy="534473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2A31C1-2292-E549-88B4-5688F8A02BB3}"/>
              </a:ext>
            </a:extLst>
          </p:cNvPr>
          <p:cNvSpPr/>
          <p:nvPr/>
        </p:nvSpPr>
        <p:spPr>
          <a:xfrm>
            <a:off x="280567" y="4891726"/>
            <a:ext cx="991981" cy="137909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Sample Preparation</a:t>
            </a:r>
          </a:p>
        </p:txBody>
      </p:sp>
      <p:pic>
        <p:nvPicPr>
          <p:cNvPr id="6" name="Picture 5" descr="https://documents.lucidchart.com/documents/966fbf01-d9b7-4749-8747-a6a4ed470af1/pages/0_0?a=432&amp;x=972&amp;y=132&amp;w=168&amp;h=176&amp;store=1&amp;accept=image%2F*&amp;auth=LCA%206e2750aa87be5669f8761a236447553de47d667a-ts%3D1587754664">
            <a:extLst>
              <a:ext uri="{FF2B5EF4-FFF2-40B4-BE49-F238E27FC236}">
                <a16:creationId xmlns:a16="http://schemas.microsoft.com/office/drawing/2014/main" id="{8DE96C02-1DDF-974D-8DA7-E6CA877B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39" y="4984373"/>
            <a:ext cx="747635" cy="78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D0F08F-7510-9E4E-AB51-661E67746A32}"/>
              </a:ext>
            </a:extLst>
          </p:cNvPr>
          <p:cNvSpPr/>
          <p:nvPr/>
        </p:nvSpPr>
        <p:spPr>
          <a:xfrm>
            <a:off x="1603399" y="4891726"/>
            <a:ext cx="991981" cy="137909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LC-HRMS</a:t>
            </a:r>
          </a:p>
        </p:txBody>
      </p:sp>
      <p:pic>
        <p:nvPicPr>
          <p:cNvPr id="8" name="Picture 7" descr="https://documents.lucidchart.com/documents/966fbf01-d9b7-4749-8747-a6a4ed470af1/pages/0_0?a=435&amp;x=962&amp;y=324&amp;w=189&amp;h=290&amp;store=1&amp;accept=image%2F*&amp;auth=LCA%2053be1e64f183a5e47bd79ffbf0a3e005a81eb5da-ts%3D1587754664">
            <a:extLst>
              <a:ext uri="{FF2B5EF4-FFF2-40B4-BE49-F238E27FC236}">
                <a16:creationId xmlns:a16="http://schemas.microsoft.com/office/drawing/2014/main" id="{C45B9797-528E-B14C-A438-6BF650ECE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597" y="4984373"/>
            <a:ext cx="619027" cy="95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60D553-7880-004C-AF06-A47EBF867592}"/>
              </a:ext>
            </a:extLst>
          </p:cNvPr>
          <p:cNvSpPr/>
          <p:nvPr/>
        </p:nvSpPr>
        <p:spPr>
          <a:xfrm>
            <a:off x="4925719" y="3556416"/>
            <a:ext cx="1648019" cy="137909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Converted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C70DFD-98D8-A047-BAEB-E8316D5EA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788" y="3745248"/>
            <a:ext cx="1337310" cy="786653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7D4245C-00B3-BB44-801C-3264691E47B9}"/>
              </a:ext>
            </a:extLst>
          </p:cNvPr>
          <p:cNvSpPr/>
          <p:nvPr/>
        </p:nvSpPr>
        <p:spPr>
          <a:xfrm>
            <a:off x="6904589" y="3775480"/>
            <a:ext cx="1913404" cy="1160032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Data Processing &amp; Metabolites Annotation</a:t>
            </a:r>
          </a:p>
        </p:txBody>
      </p:sp>
      <p:pic>
        <p:nvPicPr>
          <p:cNvPr id="12" name="Picture 18" descr="Image result for MzMine logo">
            <a:extLst>
              <a:ext uri="{FF2B5EF4-FFF2-40B4-BE49-F238E27FC236}">
                <a16:creationId xmlns:a16="http://schemas.microsoft.com/office/drawing/2014/main" id="{B0B95AC1-DAB1-A443-AA21-E94C98DB9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44" y="3876080"/>
            <a:ext cx="988736" cy="22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0B46D59-0466-5442-926C-16E67BD8BAA8}"/>
              </a:ext>
            </a:extLst>
          </p:cNvPr>
          <p:cNvSpPr/>
          <p:nvPr/>
        </p:nvSpPr>
        <p:spPr>
          <a:xfrm>
            <a:off x="9287906" y="3742197"/>
            <a:ext cx="1648019" cy="107021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File Format Transformation</a:t>
            </a:r>
          </a:p>
        </p:txBody>
      </p:sp>
      <p:pic>
        <p:nvPicPr>
          <p:cNvPr id="14" name="Picture 10" descr="The Python Logo | Python Software Foundation">
            <a:extLst>
              <a:ext uri="{FF2B5EF4-FFF2-40B4-BE49-F238E27FC236}">
                <a16:creationId xmlns:a16="http://schemas.microsoft.com/office/drawing/2014/main" id="{90D133E5-05B3-E349-8857-AF6D9EC00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246" y="3807926"/>
            <a:ext cx="1518973" cy="51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54D503A-19DB-4749-80B1-51383AC59FFC}"/>
              </a:ext>
            </a:extLst>
          </p:cNvPr>
          <p:cNvSpPr/>
          <p:nvPr/>
        </p:nvSpPr>
        <p:spPr>
          <a:xfrm>
            <a:off x="6904589" y="2335773"/>
            <a:ext cx="1648019" cy="107021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Blank Subtraction &amp; Statistical Analysis</a:t>
            </a:r>
          </a:p>
        </p:txBody>
      </p:sp>
      <p:pic>
        <p:nvPicPr>
          <p:cNvPr id="16" name="Picture 10" descr="The Python Logo | Python Software Foundation">
            <a:extLst>
              <a:ext uri="{FF2B5EF4-FFF2-40B4-BE49-F238E27FC236}">
                <a16:creationId xmlns:a16="http://schemas.microsoft.com/office/drawing/2014/main" id="{7BAADD7A-6FAE-174A-B0C0-C22256694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29" y="2401502"/>
            <a:ext cx="1518973" cy="51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C83D903-F22A-8842-BFDA-B413E170BBB8}"/>
              </a:ext>
            </a:extLst>
          </p:cNvPr>
          <p:cNvSpPr/>
          <p:nvPr/>
        </p:nvSpPr>
        <p:spPr>
          <a:xfrm>
            <a:off x="8562978" y="5205987"/>
            <a:ext cx="1648019" cy="107021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Report Generation</a:t>
            </a:r>
          </a:p>
        </p:txBody>
      </p:sp>
      <p:pic>
        <p:nvPicPr>
          <p:cNvPr id="19" name="Picture 2" descr="Image result for multiqc logo">
            <a:extLst>
              <a:ext uri="{FF2B5EF4-FFF2-40B4-BE49-F238E27FC236}">
                <a16:creationId xmlns:a16="http://schemas.microsoft.com/office/drawing/2014/main" id="{C1113770-D7F6-5A4D-B429-544EE28A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66" y="5418246"/>
            <a:ext cx="1347047" cy="3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8225123-A838-8B46-AB87-C01AB6C22A61}"/>
              </a:ext>
            </a:extLst>
          </p:cNvPr>
          <p:cNvSpPr/>
          <p:nvPr/>
        </p:nvSpPr>
        <p:spPr>
          <a:xfrm>
            <a:off x="10525525" y="5205987"/>
            <a:ext cx="1648019" cy="107021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Pathway Analysis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E1CCE5-1F48-C642-89AA-8C8534970D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7188" y="5297984"/>
            <a:ext cx="1484692" cy="598541"/>
          </a:xfrm>
          <a:prstGeom prst="rect">
            <a:avLst/>
          </a:prstGeom>
        </p:spPr>
      </p:pic>
      <p:sp>
        <p:nvSpPr>
          <p:cNvPr id="22" name="Notched Right Arrow 21">
            <a:extLst>
              <a:ext uri="{FF2B5EF4-FFF2-40B4-BE49-F238E27FC236}">
                <a16:creationId xmlns:a16="http://schemas.microsoft.com/office/drawing/2014/main" id="{3AB9B073-3FEF-9C44-8BC7-2F3AFE214565}"/>
              </a:ext>
            </a:extLst>
          </p:cNvPr>
          <p:cNvSpPr/>
          <p:nvPr/>
        </p:nvSpPr>
        <p:spPr>
          <a:xfrm>
            <a:off x="1351315" y="5469707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Notched Right Arrow 22">
            <a:extLst>
              <a:ext uri="{FF2B5EF4-FFF2-40B4-BE49-F238E27FC236}">
                <a16:creationId xmlns:a16="http://schemas.microsoft.com/office/drawing/2014/main" id="{1E75AF8E-BBD5-8E48-B88B-6FD1F930DE46}"/>
              </a:ext>
            </a:extLst>
          </p:cNvPr>
          <p:cNvSpPr/>
          <p:nvPr/>
        </p:nvSpPr>
        <p:spPr>
          <a:xfrm>
            <a:off x="6635376" y="4154117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otched Right Arrow 23">
            <a:extLst>
              <a:ext uri="{FF2B5EF4-FFF2-40B4-BE49-F238E27FC236}">
                <a16:creationId xmlns:a16="http://schemas.microsoft.com/office/drawing/2014/main" id="{5C2C52E6-1F19-504D-9E3B-5F70CBF1C061}"/>
              </a:ext>
            </a:extLst>
          </p:cNvPr>
          <p:cNvSpPr/>
          <p:nvPr/>
        </p:nvSpPr>
        <p:spPr>
          <a:xfrm rot="16200000">
            <a:off x="7660614" y="3425203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otched Right Arrow 25">
            <a:extLst>
              <a:ext uri="{FF2B5EF4-FFF2-40B4-BE49-F238E27FC236}">
                <a16:creationId xmlns:a16="http://schemas.microsoft.com/office/drawing/2014/main" id="{D3D0E2AE-DBBE-034F-B134-EDBAB1B08BE0}"/>
              </a:ext>
            </a:extLst>
          </p:cNvPr>
          <p:cNvSpPr/>
          <p:nvPr/>
        </p:nvSpPr>
        <p:spPr>
          <a:xfrm rot="2416297">
            <a:off x="8808547" y="3444765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Notched Right Arrow 26">
            <a:extLst>
              <a:ext uri="{FF2B5EF4-FFF2-40B4-BE49-F238E27FC236}">
                <a16:creationId xmlns:a16="http://schemas.microsoft.com/office/drawing/2014/main" id="{AFB62160-384E-6A43-BF9E-253E7397E41C}"/>
              </a:ext>
            </a:extLst>
          </p:cNvPr>
          <p:cNvSpPr/>
          <p:nvPr/>
        </p:nvSpPr>
        <p:spPr>
          <a:xfrm rot="6539232">
            <a:off x="9563495" y="4871348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Notched Right Arrow 27">
            <a:extLst>
              <a:ext uri="{FF2B5EF4-FFF2-40B4-BE49-F238E27FC236}">
                <a16:creationId xmlns:a16="http://schemas.microsoft.com/office/drawing/2014/main" id="{CEA0810D-1E6E-2C4D-ACFB-83B352A97E00}"/>
              </a:ext>
            </a:extLst>
          </p:cNvPr>
          <p:cNvSpPr/>
          <p:nvPr/>
        </p:nvSpPr>
        <p:spPr>
          <a:xfrm rot="2807306">
            <a:off x="11006697" y="4826591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Image result for docker logo">
            <a:extLst>
              <a:ext uri="{FF2B5EF4-FFF2-40B4-BE49-F238E27FC236}">
                <a16:creationId xmlns:a16="http://schemas.microsoft.com/office/drawing/2014/main" id="{E04B91F3-46D0-2249-BC1A-A96BF962E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154" y="3599651"/>
            <a:ext cx="1446923" cy="123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nextflow logo">
            <a:extLst>
              <a:ext uri="{FF2B5EF4-FFF2-40B4-BE49-F238E27FC236}">
                <a16:creationId xmlns:a16="http://schemas.microsoft.com/office/drawing/2014/main" id="{3273647E-FAB3-BC48-86AF-3CC94FE6B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63" y="5065597"/>
            <a:ext cx="3263296" cy="65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@bionitio-team">
            <a:extLst>
              <a:ext uri="{FF2B5EF4-FFF2-40B4-BE49-F238E27FC236}">
                <a16:creationId xmlns:a16="http://schemas.microsoft.com/office/drawing/2014/main" id="{863F6AFE-263E-CB48-BE12-D03430883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18" y="5664240"/>
            <a:ext cx="1372774" cy="137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71152D8-EAB7-AD48-B957-9E56BADD2D82}"/>
              </a:ext>
            </a:extLst>
          </p:cNvPr>
          <p:cNvSpPr/>
          <p:nvPr/>
        </p:nvSpPr>
        <p:spPr>
          <a:xfrm>
            <a:off x="3169792" y="3574489"/>
            <a:ext cx="1438051" cy="1379095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Data Format Conversion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E9F2418C-8905-8946-AD54-D152F25FC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88" y="3799308"/>
            <a:ext cx="978223" cy="52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Notched Right Arrow 35">
            <a:extLst>
              <a:ext uri="{FF2B5EF4-FFF2-40B4-BE49-F238E27FC236}">
                <a16:creationId xmlns:a16="http://schemas.microsoft.com/office/drawing/2014/main" id="{FDAC5C87-5692-8B4F-9B61-1AEE2AAD8CCD}"/>
              </a:ext>
            </a:extLst>
          </p:cNvPr>
          <p:cNvSpPr/>
          <p:nvPr/>
        </p:nvSpPr>
        <p:spPr>
          <a:xfrm>
            <a:off x="4655935" y="4163576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226208D-BF03-9249-BB84-CC9D53AA4DE8}"/>
              </a:ext>
            </a:extLst>
          </p:cNvPr>
          <p:cNvSpPr/>
          <p:nvPr/>
        </p:nvSpPr>
        <p:spPr>
          <a:xfrm>
            <a:off x="282397" y="2757619"/>
            <a:ext cx="2364166" cy="1916491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Data Deposited to Public Repositories</a:t>
            </a:r>
          </a:p>
        </p:txBody>
      </p:sp>
      <p:pic>
        <p:nvPicPr>
          <p:cNvPr id="38" name="Picture 4" descr="Congratulations! Dr. Shankar Subramaniam, on winning a major NIH grant on Metabolomics  Workbench! | Bioengineering">
            <a:extLst>
              <a:ext uri="{FF2B5EF4-FFF2-40B4-BE49-F238E27FC236}">
                <a16:creationId xmlns:a16="http://schemas.microsoft.com/office/drawing/2014/main" id="{25741678-FDF7-0C40-9A3B-EE2A79BD3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7" y="2876497"/>
            <a:ext cx="942316" cy="71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picture containing logo&#10;&#10;Description automatically generated">
            <a:extLst>
              <a:ext uri="{FF2B5EF4-FFF2-40B4-BE49-F238E27FC236}">
                <a16:creationId xmlns:a16="http://schemas.microsoft.com/office/drawing/2014/main" id="{D157ACB4-89CB-D445-A989-3A9C88B361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5330" y="3634010"/>
            <a:ext cx="1861546" cy="483888"/>
          </a:xfrm>
          <a:prstGeom prst="rect">
            <a:avLst/>
          </a:prstGeom>
        </p:spPr>
      </p:pic>
      <p:sp>
        <p:nvSpPr>
          <p:cNvPr id="40" name="Notched Right Arrow 39">
            <a:extLst>
              <a:ext uri="{FF2B5EF4-FFF2-40B4-BE49-F238E27FC236}">
                <a16:creationId xmlns:a16="http://schemas.microsoft.com/office/drawing/2014/main" id="{CAFC4510-A1FB-E54F-8EA0-FD083F8210DF}"/>
              </a:ext>
            </a:extLst>
          </p:cNvPr>
          <p:cNvSpPr/>
          <p:nvPr/>
        </p:nvSpPr>
        <p:spPr>
          <a:xfrm>
            <a:off x="2812082" y="4280043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3E31BA9-76A8-6649-BA4F-C3E2A82E6EDF}"/>
              </a:ext>
            </a:extLst>
          </p:cNvPr>
          <p:cNvSpPr/>
          <p:nvPr/>
        </p:nvSpPr>
        <p:spPr>
          <a:xfrm>
            <a:off x="3191726" y="5102958"/>
            <a:ext cx="1416118" cy="737648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MODIS Data Quality Assessment</a:t>
            </a:r>
          </a:p>
        </p:txBody>
      </p:sp>
      <p:pic>
        <p:nvPicPr>
          <p:cNvPr id="42" name="Picture 8" descr="GitHub logo PNG">
            <a:extLst>
              <a:ext uri="{FF2B5EF4-FFF2-40B4-BE49-F238E27FC236}">
                <a16:creationId xmlns:a16="http://schemas.microsoft.com/office/drawing/2014/main" id="{C6E4F860-6E0F-A741-A09A-559EB559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76" y="2154198"/>
            <a:ext cx="3144162" cy="12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Zenodo">
            <a:extLst>
              <a:ext uri="{FF2B5EF4-FFF2-40B4-BE49-F238E27FC236}">
                <a16:creationId xmlns:a16="http://schemas.microsoft.com/office/drawing/2014/main" id="{2DCC32E2-54B7-C140-908F-B63F34FC2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87" y="5768384"/>
            <a:ext cx="2930505" cy="117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GitHub - sneumann/xcms: This is the git repository matching the  Bioconductor package xcms: LC/MS and GC/MS Data Analysis">
            <a:extLst>
              <a:ext uri="{FF2B5EF4-FFF2-40B4-BE49-F238E27FC236}">
                <a16:creationId xmlns:a16="http://schemas.microsoft.com/office/drawing/2014/main" id="{82AC13B7-6E03-5040-A426-D1E81C20B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184" y="3862622"/>
            <a:ext cx="528896" cy="61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D4D74AAC-C10C-9A49-A6F0-C4BB36FE0F4F}"/>
              </a:ext>
            </a:extLst>
          </p:cNvPr>
          <p:cNvSpPr/>
          <p:nvPr/>
        </p:nvSpPr>
        <p:spPr>
          <a:xfrm>
            <a:off x="187207" y="2687850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AA46FA-DD10-F446-9496-1D7A51BDD616}"/>
              </a:ext>
            </a:extLst>
          </p:cNvPr>
          <p:cNvSpPr/>
          <p:nvPr/>
        </p:nvSpPr>
        <p:spPr>
          <a:xfrm>
            <a:off x="146762" y="4800943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0B7159-A880-B449-96C9-F7DB31901BCF}"/>
              </a:ext>
            </a:extLst>
          </p:cNvPr>
          <p:cNvSpPr/>
          <p:nvPr/>
        </p:nvSpPr>
        <p:spPr>
          <a:xfrm>
            <a:off x="1502613" y="4783115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23BD77D-821D-9846-8AA9-8DB09D7300D5}"/>
              </a:ext>
            </a:extLst>
          </p:cNvPr>
          <p:cNvSpPr/>
          <p:nvPr/>
        </p:nvSpPr>
        <p:spPr>
          <a:xfrm>
            <a:off x="3121252" y="3473949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E53849-37CD-9445-A514-2FEDB614A5DC}"/>
              </a:ext>
            </a:extLst>
          </p:cNvPr>
          <p:cNvSpPr/>
          <p:nvPr/>
        </p:nvSpPr>
        <p:spPr>
          <a:xfrm>
            <a:off x="3128509" y="5614802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FB0D56C-6B86-564C-83D3-E0E6700249DC}"/>
              </a:ext>
            </a:extLst>
          </p:cNvPr>
          <p:cNvSpPr/>
          <p:nvPr/>
        </p:nvSpPr>
        <p:spPr>
          <a:xfrm>
            <a:off x="4862674" y="3473948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6DAF77-DA30-4846-A4D6-439FF1C89CBD}"/>
              </a:ext>
            </a:extLst>
          </p:cNvPr>
          <p:cNvSpPr/>
          <p:nvPr/>
        </p:nvSpPr>
        <p:spPr>
          <a:xfrm>
            <a:off x="6772381" y="3634386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3647CE1-362F-AE40-AE01-514E8B0EB137}"/>
              </a:ext>
            </a:extLst>
          </p:cNvPr>
          <p:cNvSpPr/>
          <p:nvPr/>
        </p:nvSpPr>
        <p:spPr>
          <a:xfrm>
            <a:off x="6774205" y="2253207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AF70440-E302-7A42-804A-A649A4AFF566}"/>
              </a:ext>
            </a:extLst>
          </p:cNvPr>
          <p:cNvSpPr/>
          <p:nvPr/>
        </p:nvSpPr>
        <p:spPr>
          <a:xfrm>
            <a:off x="9182749" y="3618720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i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2EDAA79-6753-6841-8B7E-4F9672587E9B}"/>
              </a:ext>
            </a:extLst>
          </p:cNvPr>
          <p:cNvSpPr/>
          <p:nvPr/>
        </p:nvSpPr>
        <p:spPr>
          <a:xfrm>
            <a:off x="8405482" y="5044873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j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A5C2A49-8C13-C548-ADFF-D3FEE3F9F791}"/>
              </a:ext>
            </a:extLst>
          </p:cNvPr>
          <p:cNvSpPr/>
          <p:nvPr/>
        </p:nvSpPr>
        <p:spPr>
          <a:xfrm>
            <a:off x="10373008" y="5041932"/>
            <a:ext cx="362857" cy="36285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k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98776FB-A1C6-E444-8FAC-7650BA3052A2}"/>
              </a:ext>
            </a:extLst>
          </p:cNvPr>
          <p:cNvSpPr/>
          <p:nvPr/>
        </p:nvSpPr>
        <p:spPr>
          <a:xfrm>
            <a:off x="129151" y="2603806"/>
            <a:ext cx="2638812" cy="3764603"/>
          </a:xfrm>
          <a:prstGeom prst="round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Notched Right Arrow 57">
            <a:extLst>
              <a:ext uri="{FF2B5EF4-FFF2-40B4-BE49-F238E27FC236}">
                <a16:creationId xmlns:a16="http://schemas.microsoft.com/office/drawing/2014/main" id="{B83AF76B-ECEF-CE4D-89D7-B713EF89553D}"/>
              </a:ext>
            </a:extLst>
          </p:cNvPr>
          <p:cNvSpPr/>
          <p:nvPr/>
        </p:nvSpPr>
        <p:spPr>
          <a:xfrm rot="16200000">
            <a:off x="2011714" y="4635139"/>
            <a:ext cx="218229" cy="297432"/>
          </a:xfrm>
          <a:prstGeom prst="notchedRightArrow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IMe: Platform for RIKEN Metabolomics">
            <a:extLst>
              <a:ext uri="{FF2B5EF4-FFF2-40B4-BE49-F238E27FC236}">
                <a16:creationId xmlns:a16="http://schemas.microsoft.com/office/drawing/2014/main" id="{38CC9EEF-C9C7-A047-BBC5-EE2AFCA29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979" y="4115721"/>
            <a:ext cx="899066" cy="42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f-core">
            <a:extLst>
              <a:ext uri="{FF2B5EF4-FFF2-40B4-BE49-F238E27FC236}">
                <a16:creationId xmlns:a16="http://schemas.microsoft.com/office/drawing/2014/main" id="{EE7DA729-7494-9E40-9D56-FCA7F88CE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339" y="2425973"/>
            <a:ext cx="2773646" cy="72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00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1984</TotalTime>
  <Words>113</Words>
  <Application>Microsoft Macintosh PowerPoint</Application>
  <PresentationFormat>Custom</PresentationFormat>
  <Paragraphs>176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Du, Xinsong</dc:creator>
  <cp:lastModifiedBy>Du, Xinsong</cp:lastModifiedBy>
  <cp:revision>69</cp:revision>
  <dcterms:created xsi:type="dcterms:W3CDTF">2020-04-24T18:39:59Z</dcterms:created>
  <dcterms:modified xsi:type="dcterms:W3CDTF">2021-03-03T05:58:41Z</dcterms:modified>
</cp:coreProperties>
</file>