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84"/>
  </p:notesMasterIdLst>
  <p:sldIdLst>
    <p:sldId id="292" r:id="rId2"/>
    <p:sldId id="502" r:id="rId3"/>
    <p:sldId id="503" r:id="rId4"/>
    <p:sldId id="504" r:id="rId5"/>
    <p:sldId id="505" r:id="rId6"/>
    <p:sldId id="506" r:id="rId7"/>
    <p:sldId id="507" r:id="rId8"/>
    <p:sldId id="508" r:id="rId9"/>
    <p:sldId id="509" r:id="rId10"/>
    <p:sldId id="510" r:id="rId11"/>
    <p:sldId id="511" r:id="rId12"/>
    <p:sldId id="512" r:id="rId13"/>
    <p:sldId id="513" r:id="rId14"/>
    <p:sldId id="514" r:id="rId15"/>
    <p:sldId id="515" r:id="rId16"/>
    <p:sldId id="516" r:id="rId17"/>
    <p:sldId id="517" r:id="rId18"/>
    <p:sldId id="518" r:id="rId19"/>
    <p:sldId id="519" r:id="rId20"/>
    <p:sldId id="520" r:id="rId21"/>
    <p:sldId id="521" r:id="rId22"/>
    <p:sldId id="522" r:id="rId23"/>
    <p:sldId id="523" r:id="rId24"/>
    <p:sldId id="476" r:id="rId25"/>
    <p:sldId id="477" r:id="rId26"/>
    <p:sldId id="478" r:id="rId27"/>
    <p:sldId id="479" r:id="rId28"/>
    <p:sldId id="480" r:id="rId29"/>
    <p:sldId id="481" r:id="rId30"/>
    <p:sldId id="482" r:id="rId31"/>
    <p:sldId id="483" r:id="rId32"/>
    <p:sldId id="484" r:id="rId33"/>
    <p:sldId id="485" r:id="rId34"/>
    <p:sldId id="486" r:id="rId35"/>
    <p:sldId id="487" r:id="rId36"/>
    <p:sldId id="488" r:id="rId37"/>
    <p:sldId id="489" r:id="rId38"/>
    <p:sldId id="490" r:id="rId39"/>
    <p:sldId id="491" r:id="rId40"/>
    <p:sldId id="492" r:id="rId41"/>
    <p:sldId id="493" r:id="rId42"/>
    <p:sldId id="494" r:id="rId43"/>
    <p:sldId id="495" r:id="rId44"/>
    <p:sldId id="496" r:id="rId45"/>
    <p:sldId id="497" r:id="rId46"/>
    <p:sldId id="498" r:id="rId47"/>
    <p:sldId id="499" r:id="rId48"/>
    <p:sldId id="500" r:id="rId49"/>
    <p:sldId id="501" r:id="rId50"/>
    <p:sldId id="367" r:id="rId51"/>
    <p:sldId id="368" r:id="rId52"/>
    <p:sldId id="369" r:id="rId53"/>
    <p:sldId id="370" r:id="rId54"/>
    <p:sldId id="371" r:id="rId55"/>
    <p:sldId id="372" r:id="rId56"/>
    <p:sldId id="373" r:id="rId57"/>
    <p:sldId id="375" r:id="rId58"/>
    <p:sldId id="376" r:id="rId59"/>
    <p:sldId id="377" r:id="rId60"/>
    <p:sldId id="378" r:id="rId61"/>
    <p:sldId id="379" r:id="rId62"/>
    <p:sldId id="380" r:id="rId63"/>
    <p:sldId id="456" r:id="rId64"/>
    <p:sldId id="457" r:id="rId65"/>
    <p:sldId id="458" r:id="rId66"/>
    <p:sldId id="459" r:id="rId67"/>
    <p:sldId id="460" r:id="rId68"/>
    <p:sldId id="461" r:id="rId69"/>
    <p:sldId id="462" r:id="rId70"/>
    <p:sldId id="463" r:id="rId71"/>
    <p:sldId id="464" r:id="rId72"/>
    <p:sldId id="465" r:id="rId73"/>
    <p:sldId id="466" r:id="rId74"/>
    <p:sldId id="467" r:id="rId75"/>
    <p:sldId id="468" r:id="rId76"/>
    <p:sldId id="469" r:id="rId77"/>
    <p:sldId id="470" r:id="rId78"/>
    <p:sldId id="471" r:id="rId79"/>
    <p:sldId id="472" r:id="rId80"/>
    <p:sldId id="473" r:id="rId81"/>
    <p:sldId id="474" r:id="rId82"/>
    <p:sldId id="475" r:id="rId8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70" d="100"/>
          <a:sy n="70" d="100"/>
        </p:scale>
        <p:origin x="124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microsoft.com/office/2015/10/relationships/revisionInfo" Target="revisionInfo.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DDB00A-7931-41E9-B794-81C09E815199}" type="datetimeFigureOut">
              <a:rPr lang="en-US" smtClean="0"/>
              <a:t>9/17/2017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CBD15-1C52-4F3B-BDB2-0678A1D17682}" type="slidenum">
              <a:rPr lang="en-US" smtClean="0"/>
              <a:t>‹#›</a:t>
            </a:fld>
            <a:endParaRPr lang="en-US"/>
          </a:p>
        </p:txBody>
      </p:sp>
    </p:spTree>
    <p:extLst>
      <p:ext uri="{BB962C8B-B14F-4D97-AF65-F5344CB8AC3E}">
        <p14:creationId xmlns:p14="http://schemas.microsoft.com/office/powerpoint/2010/main" val="1129945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equilibrium proceeds</a:t>
            </a:r>
          </a:p>
        </p:txBody>
      </p:sp>
      <p:sp>
        <p:nvSpPr>
          <p:cNvPr id="4" name="Slide Number Placeholder 3"/>
          <p:cNvSpPr>
            <a:spLocks noGrp="1"/>
          </p:cNvSpPr>
          <p:nvPr>
            <p:ph type="sldNum" sz="quarter" idx="10"/>
          </p:nvPr>
        </p:nvSpPr>
        <p:spPr/>
        <p:txBody>
          <a:bodyPr/>
          <a:lstStyle/>
          <a:p>
            <a:fld id="{1FE49C8F-E6FE-494C-BBFA-F86361B0A67C}" type="slidenum">
              <a:rPr lang="en-US" smtClean="0"/>
              <a:t>3</a:t>
            </a:fld>
            <a:endParaRPr lang="en-US"/>
          </a:p>
        </p:txBody>
      </p:sp>
    </p:spTree>
    <p:extLst>
      <p:ext uri="{BB962C8B-B14F-4D97-AF65-F5344CB8AC3E}">
        <p14:creationId xmlns:p14="http://schemas.microsoft.com/office/powerpoint/2010/main" val="2829035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48145EC-4C98-4C1C-ABBE-2D6BBD11992E}" type="slidenum">
              <a:t>4</a:t>
            </a:fld>
            <a:endParaRPr lang="en-US"/>
          </a:p>
        </p:txBody>
      </p:sp>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670370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087FB2-F282-4EF9-8EDC-EDB26B644FE9}" type="datetime1">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5664E4-50B5-4249-AF60-1B85F3671ED9}" type="slidenum">
              <a:rPr lang="en-US" smtClean="0"/>
              <a:t>‹#›</a:t>
            </a:fld>
            <a:endParaRPr lang="en-US"/>
          </a:p>
        </p:txBody>
      </p:sp>
    </p:spTree>
    <p:extLst>
      <p:ext uri="{BB962C8B-B14F-4D97-AF65-F5344CB8AC3E}">
        <p14:creationId xmlns:p14="http://schemas.microsoft.com/office/powerpoint/2010/main" val="2534640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C44FA-9CC7-4FAC-ADF8-B3FED5905806}" type="datetime1">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5664E4-50B5-4249-AF60-1B85F3671ED9}" type="slidenum">
              <a:rPr lang="en-US" smtClean="0"/>
              <a:t>‹#›</a:t>
            </a:fld>
            <a:endParaRPr lang="en-US"/>
          </a:p>
        </p:txBody>
      </p:sp>
    </p:spTree>
    <p:extLst>
      <p:ext uri="{BB962C8B-B14F-4D97-AF65-F5344CB8AC3E}">
        <p14:creationId xmlns:p14="http://schemas.microsoft.com/office/powerpoint/2010/main" val="790918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7B5058-3EA4-429A-B089-716FE5132BAF}" type="datetime1">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5664E4-50B5-4249-AF60-1B85F3671ED9}" type="slidenum">
              <a:rPr lang="en-US" smtClean="0"/>
              <a:t>‹#›</a:t>
            </a:fld>
            <a:endParaRPr lang="en-US"/>
          </a:p>
        </p:txBody>
      </p:sp>
    </p:spTree>
    <p:extLst>
      <p:ext uri="{BB962C8B-B14F-4D97-AF65-F5344CB8AC3E}">
        <p14:creationId xmlns:p14="http://schemas.microsoft.com/office/powerpoint/2010/main" val="594757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053771"/>
          </a:xfrm>
        </p:spPr>
        <p:txBody>
          <a:bodyPr/>
          <a:lstStyle/>
          <a:p>
            <a:r>
              <a:rPr lang="en-US" dirty="0"/>
              <a:t>Click to edit Master title style</a:t>
            </a:r>
          </a:p>
        </p:txBody>
      </p:sp>
      <p:sp>
        <p:nvSpPr>
          <p:cNvPr id="3" name="Content Placeholder 2"/>
          <p:cNvSpPr>
            <a:spLocks noGrp="1"/>
          </p:cNvSpPr>
          <p:nvPr>
            <p:ph idx="1"/>
          </p:nvPr>
        </p:nvSpPr>
        <p:spPr>
          <a:xfrm>
            <a:off x="628650" y="1560786"/>
            <a:ext cx="7886700" cy="4616177"/>
          </a:xfrm>
        </p:spPr>
        <p:txBody>
          <a:bodyPr/>
          <a:lstStyle>
            <a:lvl1pPr>
              <a:spcAft>
                <a:spcPts val="100"/>
              </a:spcAft>
              <a:defRPr sz="2600"/>
            </a:lvl1pPr>
            <a:lvl2pPr>
              <a:spcAft>
                <a:spcPts val="100"/>
              </a:spcAft>
              <a:defRPr/>
            </a:lvl2pPr>
            <a:lvl3pPr>
              <a:spcAft>
                <a:spcPts val="100"/>
              </a:spcAft>
              <a:defRPr/>
            </a:lvl3pPr>
            <a:lvl4pPr>
              <a:spcAft>
                <a:spcPts val="100"/>
              </a:spcAft>
              <a:defRPr/>
            </a:lvl4pPr>
            <a:lvl5pPr>
              <a:spcAft>
                <a:spcPts val="1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F1B7E38-65F7-41F1-8374-865D553914B4}" type="datetime1">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5664E4-50B5-4249-AF60-1B85F3671ED9}" type="slidenum">
              <a:rPr lang="en-US" smtClean="0"/>
              <a:t>‹#›</a:t>
            </a:fld>
            <a:endParaRPr lang="en-US"/>
          </a:p>
        </p:txBody>
      </p:sp>
    </p:spTree>
    <p:extLst>
      <p:ext uri="{BB962C8B-B14F-4D97-AF65-F5344CB8AC3E}">
        <p14:creationId xmlns:p14="http://schemas.microsoft.com/office/powerpoint/2010/main" val="1427895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4D4139-A0D3-4D11-9D29-68BB596D4F41}" type="datetime1">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5664E4-50B5-4249-AF60-1B85F3671ED9}" type="slidenum">
              <a:rPr lang="en-US" smtClean="0"/>
              <a:t>‹#›</a:t>
            </a:fld>
            <a:endParaRPr lang="en-US"/>
          </a:p>
        </p:txBody>
      </p:sp>
    </p:spTree>
    <p:extLst>
      <p:ext uri="{BB962C8B-B14F-4D97-AF65-F5344CB8AC3E}">
        <p14:creationId xmlns:p14="http://schemas.microsoft.com/office/powerpoint/2010/main" val="1890612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218840-5032-4416-AD0F-ED6A92C36DF7}" type="datetime1">
              <a:rPr lang="en-US" smtClean="0"/>
              <a:t>9/17/2017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5664E4-50B5-4249-AF60-1B85F3671ED9}" type="slidenum">
              <a:rPr lang="en-US" smtClean="0"/>
              <a:t>‹#›</a:t>
            </a:fld>
            <a:endParaRPr lang="en-US"/>
          </a:p>
        </p:txBody>
      </p:sp>
    </p:spTree>
    <p:extLst>
      <p:ext uri="{BB962C8B-B14F-4D97-AF65-F5344CB8AC3E}">
        <p14:creationId xmlns:p14="http://schemas.microsoft.com/office/powerpoint/2010/main" val="306504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417902-D574-4B1A-B50B-076753E43B4A}" type="datetime1">
              <a:rPr lang="en-US" smtClean="0"/>
              <a:t>9/17/2017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5664E4-50B5-4249-AF60-1B85F3671ED9}" type="slidenum">
              <a:rPr lang="en-US" smtClean="0"/>
              <a:t>‹#›</a:t>
            </a:fld>
            <a:endParaRPr lang="en-US"/>
          </a:p>
        </p:txBody>
      </p:sp>
    </p:spTree>
    <p:extLst>
      <p:ext uri="{BB962C8B-B14F-4D97-AF65-F5344CB8AC3E}">
        <p14:creationId xmlns:p14="http://schemas.microsoft.com/office/powerpoint/2010/main" val="3514681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AAE209-226D-4800-9045-6B78AE7D664D}" type="datetime1">
              <a:rPr lang="en-US" smtClean="0"/>
              <a:t>9/17/2017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5664E4-50B5-4249-AF60-1B85F3671ED9}" type="slidenum">
              <a:rPr lang="en-US" smtClean="0"/>
              <a:t>‹#›</a:t>
            </a:fld>
            <a:endParaRPr lang="en-US"/>
          </a:p>
        </p:txBody>
      </p:sp>
    </p:spTree>
    <p:extLst>
      <p:ext uri="{BB962C8B-B14F-4D97-AF65-F5344CB8AC3E}">
        <p14:creationId xmlns:p14="http://schemas.microsoft.com/office/powerpoint/2010/main" val="24916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5C68E8-A7A7-4FA3-AB86-8DDCF38C6323}" type="datetime1">
              <a:rPr lang="en-US" smtClean="0"/>
              <a:t>9/17/2017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5664E4-50B5-4249-AF60-1B85F3671ED9}" type="slidenum">
              <a:rPr lang="en-US" smtClean="0"/>
              <a:t>‹#›</a:t>
            </a:fld>
            <a:endParaRPr lang="en-US"/>
          </a:p>
        </p:txBody>
      </p:sp>
    </p:spTree>
    <p:extLst>
      <p:ext uri="{BB962C8B-B14F-4D97-AF65-F5344CB8AC3E}">
        <p14:creationId xmlns:p14="http://schemas.microsoft.com/office/powerpoint/2010/main" val="2580099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5E7169-A56B-4CD2-8DF2-2D69EFB8DE96}" type="datetime1">
              <a:rPr lang="en-US" smtClean="0"/>
              <a:t>9/17/2017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5664E4-50B5-4249-AF60-1B85F3671ED9}" type="slidenum">
              <a:rPr lang="en-US" smtClean="0"/>
              <a:t>‹#›</a:t>
            </a:fld>
            <a:endParaRPr lang="en-US"/>
          </a:p>
        </p:txBody>
      </p:sp>
    </p:spTree>
    <p:extLst>
      <p:ext uri="{BB962C8B-B14F-4D97-AF65-F5344CB8AC3E}">
        <p14:creationId xmlns:p14="http://schemas.microsoft.com/office/powerpoint/2010/main" val="513211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B98B55-89CE-4DB6-B90D-CBEC29ED544F}" type="datetime1">
              <a:rPr lang="en-US" smtClean="0"/>
              <a:t>9/17/2017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5664E4-50B5-4249-AF60-1B85F3671ED9}" type="slidenum">
              <a:rPr lang="en-US" smtClean="0"/>
              <a:t>‹#›</a:t>
            </a:fld>
            <a:endParaRPr lang="en-US"/>
          </a:p>
        </p:txBody>
      </p:sp>
    </p:spTree>
    <p:extLst>
      <p:ext uri="{BB962C8B-B14F-4D97-AF65-F5344CB8AC3E}">
        <p14:creationId xmlns:p14="http://schemas.microsoft.com/office/powerpoint/2010/main" val="381085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4">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11325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497725"/>
            <a:ext cx="7886700" cy="450581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6DE1DB-2FF6-4C96-A5F9-C356D842DEE7}" type="datetime1">
              <a:rPr lang="en-US" smtClean="0"/>
              <a:t>9/17/2017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5664E4-50B5-4249-AF60-1B85F3671ED9}" type="slidenum">
              <a:rPr lang="en-US" smtClean="0"/>
              <a:t>‹#›</a:t>
            </a:fld>
            <a:endParaRPr lang="en-US"/>
          </a:p>
        </p:txBody>
      </p:sp>
    </p:spTree>
    <p:extLst>
      <p:ext uri="{BB962C8B-B14F-4D97-AF65-F5344CB8AC3E}">
        <p14:creationId xmlns:p14="http://schemas.microsoft.com/office/powerpoint/2010/main" val="3663603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image" Target="../media/image45.jpg"/><Relationship Id="rId1" Type="http://schemas.openxmlformats.org/officeDocument/2006/relationships/slideLayout" Target="../slideLayouts/slideLayout2.xml"/><Relationship Id="rId4" Type="http://schemas.openxmlformats.org/officeDocument/2006/relationships/image" Target="../media/image47.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image" Target="../media/image52.jpg"/><Relationship Id="rId1" Type="http://schemas.openxmlformats.org/officeDocument/2006/relationships/slideLayout" Target="../slideLayouts/slideLayout2.xml"/><Relationship Id="rId4" Type="http://schemas.openxmlformats.org/officeDocument/2006/relationships/image" Target="../media/image54.jpg"/></Relationships>
</file>

<file path=ppt/slides/_rels/slide72.xml.rels><?xml version="1.0" encoding="UTF-8" standalone="yes"?>
<Relationships xmlns="http://schemas.openxmlformats.org/package/2006/relationships"><Relationship Id="rId3" Type="http://schemas.openxmlformats.org/officeDocument/2006/relationships/image" Target="../media/image56.jpg"/><Relationship Id="rId2" Type="http://schemas.openxmlformats.org/officeDocument/2006/relationships/image" Target="../media/image55.jpg"/><Relationship Id="rId1" Type="http://schemas.openxmlformats.org/officeDocument/2006/relationships/slideLayout" Target="../slideLayouts/slideLayout2.xml"/><Relationship Id="rId4" Type="http://schemas.openxmlformats.org/officeDocument/2006/relationships/image" Target="../media/image57.jpg"/></Relationships>
</file>

<file path=ppt/slides/_rels/slide73.xml.rels><?xml version="1.0" encoding="UTF-8" standalone="yes"?>
<Relationships xmlns="http://schemas.openxmlformats.org/package/2006/relationships"><Relationship Id="rId3" Type="http://schemas.openxmlformats.org/officeDocument/2006/relationships/image" Target="../media/image59.jpg"/><Relationship Id="rId2" Type="http://schemas.openxmlformats.org/officeDocument/2006/relationships/image" Target="../media/image58.jp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1.jpg"/><Relationship Id="rId2" Type="http://schemas.openxmlformats.org/officeDocument/2006/relationships/image" Target="../media/image60.jpg"/><Relationship Id="rId1" Type="http://schemas.openxmlformats.org/officeDocument/2006/relationships/slideLayout" Target="../slideLayouts/slideLayout2.xml"/><Relationship Id="rId4" Type="http://schemas.openxmlformats.org/officeDocument/2006/relationships/image" Target="../media/image62.jpg"/></Relationships>
</file>

<file path=ppt/slides/_rels/slide75.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image" Target="../media/image63.jp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4.jp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924" y="2621950"/>
            <a:ext cx="7344152" cy="1690233"/>
          </a:xfrm>
        </p:spPr>
        <p:txBody>
          <a:bodyPr>
            <a:noAutofit/>
          </a:bodyPr>
          <a:lstStyle/>
          <a:p>
            <a:pPr>
              <a:lnSpc>
                <a:spcPct val="150000"/>
              </a:lnSpc>
              <a:spcAft>
                <a:spcPts val="200"/>
              </a:spcAft>
            </a:pPr>
            <a:r>
              <a:rPr lang="en-US" sz="2800" dirty="0"/>
              <a:t>Modeling of Fuel-air Combustion with Detailed Reaction Mechanism and </a:t>
            </a:r>
            <a:br>
              <a:rPr lang="en-US" sz="2800" dirty="0"/>
            </a:br>
            <a:r>
              <a:rPr lang="en-US" sz="2800" dirty="0"/>
              <a:t>Study of Combustion Test Cases</a:t>
            </a:r>
          </a:p>
        </p:txBody>
      </p:sp>
      <p:sp>
        <p:nvSpPr>
          <p:cNvPr id="4" name="Rectangle 3"/>
          <p:cNvSpPr/>
          <p:nvPr/>
        </p:nvSpPr>
        <p:spPr>
          <a:xfrm>
            <a:off x="941071" y="5062892"/>
            <a:ext cx="3875628" cy="1284967"/>
          </a:xfrm>
          <a:prstGeom prst="rect">
            <a:avLst/>
          </a:prstGeom>
        </p:spPr>
        <p:txBody>
          <a:bodyPr wrap="square">
            <a:spAutoFit/>
          </a:bodyPr>
          <a:lstStyle/>
          <a:p>
            <a:pPr algn="just"/>
            <a:r>
              <a:rPr lang="en-US" sz="1600" dirty="0">
                <a:latin typeface="+mj-lt"/>
                <a:cs typeface="Calibri" panose="020F0502020204030204" pitchFamily="34" charset="0"/>
              </a:rPr>
              <a:t>Anish Acharya		070BME607</a:t>
            </a:r>
          </a:p>
          <a:p>
            <a:pPr algn="just"/>
            <a:r>
              <a:rPr lang="en-US" sz="1600" dirty="0">
                <a:latin typeface="+mj-lt"/>
                <a:cs typeface="Calibri" panose="020F0502020204030204" pitchFamily="34" charset="0"/>
              </a:rPr>
              <a:t>Sagar Pokharel  	070BME632</a:t>
            </a:r>
          </a:p>
          <a:p>
            <a:pPr algn="just"/>
            <a:r>
              <a:rPr lang="en-US" sz="1600" dirty="0">
                <a:latin typeface="+mj-lt"/>
                <a:cs typeface="Calibri" panose="020F0502020204030204" pitchFamily="34" charset="0"/>
              </a:rPr>
              <a:t>Suman Subedi       	070BME644</a:t>
            </a:r>
          </a:p>
          <a:p>
            <a:pPr algn="just"/>
            <a:r>
              <a:rPr lang="en-US" sz="1600" dirty="0">
                <a:latin typeface="+mj-lt"/>
                <a:cs typeface="Calibri" panose="020F0502020204030204" pitchFamily="34" charset="0"/>
              </a:rPr>
              <a:t>Susan Lama           	070BME646</a:t>
            </a:r>
          </a:p>
          <a:p>
            <a:pPr algn="just"/>
            <a:endParaRPr lang="en-US" sz="1350" dirty="0">
              <a:latin typeface="Calibri" panose="020F0502020204030204" pitchFamily="34" charset="0"/>
              <a:cs typeface="Calibri" panose="020F0502020204030204" pitchFamily="34" charset="0"/>
            </a:endParaRPr>
          </a:p>
        </p:txBody>
      </p:sp>
      <p:sp>
        <p:nvSpPr>
          <p:cNvPr id="5" name="Rectangle 4"/>
          <p:cNvSpPr/>
          <p:nvPr/>
        </p:nvSpPr>
        <p:spPr>
          <a:xfrm>
            <a:off x="941072" y="4711294"/>
            <a:ext cx="1883849" cy="369332"/>
          </a:xfrm>
          <a:prstGeom prst="rect">
            <a:avLst/>
          </a:prstGeom>
        </p:spPr>
        <p:txBody>
          <a:bodyPr wrap="none">
            <a:spAutoFit/>
          </a:bodyPr>
          <a:lstStyle/>
          <a:p>
            <a:r>
              <a:rPr lang="en-US" dirty="0">
                <a:latin typeface="+mj-lt"/>
                <a:cs typeface="Calibri" panose="020F0502020204030204" pitchFamily="34" charset="0"/>
              </a:rPr>
              <a:t>SUBMITTED BY</a:t>
            </a:r>
          </a:p>
        </p:txBody>
      </p:sp>
      <p:sp>
        <p:nvSpPr>
          <p:cNvPr id="6" name="Rectangle 5"/>
          <p:cNvSpPr/>
          <p:nvPr/>
        </p:nvSpPr>
        <p:spPr>
          <a:xfrm>
            <a:off x="5716105" y="4837916"/>
            <a:ext cx="2907801" cy="615553"/>
          </a:xfrm>
          <a:prstGeom prst="rect">
            <a:avLst/>
          </a:prstGeom>
        </p:spPr>
        <p:txBody>
          <a:bodyPr wrap="square">
            <a:spAutoFit/>
          </a:bodyPr>
          <a:lstStyle/>
          <a:p>
            <a:pPr algn="ctr"/>
            <a:r>
              <a:rPr lang="en-US" dirty="0">
                <a:latin typeface="+mj-lt"/>
                <a:cs typeface="Calibri" panose="020F0502020204030204" pitchFamily="34" charset="0"/>
              </a:rPr>
              <a:t>SUPERVISOR</a:t>
            </a:r>
          </a:p>
          <a:p>
            <a:pPr algn="ctr"/>
            <a:r>
              <a:rPr lang="en-US" sz="1600" dirty="0">
                <a:latin typeface="+mj-lt"/>
                <a:cs typeface="Calibri" panose="020F0502020204030204" pitchFamily="34" charset="0"/>
              </a:rPr>
              <a:t>Mr. Sudip Bhattrai</a:t>
            </a:r>
          </a:p>
        </p:txBody>
      </p:sp>
      <p:sp>
        <p:nvSpPr>
          <p:cNvPr id="3" name="Slide Number Placeholder 2"/>
          <p:cNvSpPr>
            <a:spLocks noGrp="1"/>
          </p:cNvSpPr>
          <p:nvPr>
            <p:ph type="sldNum" sz="quarter" idx="12"/>
          </p:nvPr>
        </p:nvSpPr>
        <p:spPr/>
        <p:txBody>
          <a:bodyPr/>
          <a:lstStyle/>
          <a:p>
            <a:fld id="{4FAB73BC-B049-4115-A692-8D63A059BFB8}" type="slidenum">
              <a:rPr lang="en-US" smtClean="0"/>
              <a:t>1</a:t>
            </a:fld>
            <a:endParaRPr lang="en-US" dirty="0"/>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3637322" y="471506"/>
            <a:ext cx="1963951" cy="1880049"/>
          </a:xfrm>
          <a:prstGeom prst="rect">
            <a:avLst/>
          </a:prstGeom>
        </p:spPr>
      </p:pic>
      <p:sp>
        <p:nvSpPr>
          <p:cNvPr id="9" name="Rectangle 8"/>
          <p:cNvSpPr/>
          <p:nvPr/>
        </p:nvSpPr>
        <p:spPr>
          <a:xfrm>
            <a:off x="5716105" y="5532237"/>
            <a:ext cx="2907801" cy="615553"/>
          </a:xfrm>
          <a:prstGeom prst="rect">
            <a:avLst/>
          </a:prstGeom>
        </p:spPr>
        <p:txBody>
          <a:bodyPr wrap="square">
            <a:spAutoFit/>
          </a:bodyPr>
          <a:lstStyle/>
          <a:p>
            <a:pPr algn="ctr"/>
            <a:r>
              <a:rPr lang="en-US" dirty="0">
                <a:latin typeface="+mj-lt"/>
                <a:cs typeface="Calibri" panose="020F0502020204030204" pitchFamily="34" charset="0"/>
              </a:rPr>
              <a:t>EXTERNAL SUPERVISOR</a:t>
            </a:r>
          </a:p>
          <a:p>
            <a:pPr algn="ctr"/>
            <a:r>
              <a:rPr lang="en-US" sz="1600" dirty="0">
                <a:latin typeface="+mj-lt"/>
                <a:cs typeface="Calibri" panose="020F0502020204030204" pitchFamily="34" charset="0"/>
              </a:rPr>
              <a:t>Mr. </a:t>
            </a:r>
            <a:r>
              <a:rPr lang="en-US" sz="1600" dirty="0" err="1">
                <a:latin typeface="+mj-lt"/>
                <a:cs typeface="Calibri" panose="020F0502020204030204" pitchFamily="34" charset="0"/>
              </a:rPr>
              <a:t>Hari</a:t>
            </a:r>
            <a:r>
              <a:rPr lang="en-US" sz="1600" dirty="0">
                <a:latin typeface="+mj-lt"/>
                <a:cs typeface="Calibri" panose="020F0502020204030204" pitchFamily="34" charset="0"/>
              </a:rPr>
              <a:t> </a:t>
            </a:r>
            <a:r>
              <a:rPr lang="en-US" sz="1600" dirty="0" err="1">
                <a:latin typeface="+mj-lt"/>
                <a:cs typeface="Calibri" panose="020F0502020204030204" pitchFamily="34" charset="0"/>
              </a:rPr>
              <a:t>Bahadur</a:t>
            </a:r>
            <a:r>
              <a:rPr lang="en-US" sz="1600" dirty="0">
                <a:latin typeface="+mj-lt"/>
                <a:cs typeface="Calibri" panose="020F0502020204030204" pitchFamily="34" charset="0"/>
              </a:rPr>
              <a:t> Dura</a:t>
            </a:r>
          </a:p>
        </p:txBody>
      </p:sp>
    </p:spTree>
    <p:extLst>
      <p:ext uri="{BB962C8B-B14F-4D97-AF65-F5344CB8AC3E}">
        <p14:creationId xmlns:p14="http://schemas.microsoft.com/office/powerpoint/2010/main" val="1536572801"/>
      </p:ext>
    </p:extLst>
  </p:cSld>
  <p:clrMapOvr>
    <a:masterClrMapping/>
  </p:clrMapOvr>
  <mc:AlternateContent xmlns:mc="http://schemas.openxmlformats.org/markup-compatibility/2006" xmlns:p14="http://schemas.microsoft.com/office/powerpoint/2010/main">
    <mc:Choice Requires="p14">
      <p:transition spd="slow" p14:dur="2000" advTm="4785"/>
    </mc:Choice>
    <mc:Fallback xmlns="">
      <p:transition spd="slow" advTm="478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lide Number Placeholder 134"/>
          <p:cNvSpPr>
            <a:spLocks noGrp="1"/>
          </p:cNvSpPr>
          <p:nvPr>
            <p:ph type="sldNum" sz="quarter" idx="12"/>
          </p:nvPr>
        </p:nvSpPr>
        <p:spPr/>
        <p:txBody>
          <a:bodyPr/>
          <a:lstStyle/>
          <a:p>
            <a:fld id="{465664E4-50B5-4249-AF60-1B85F3671ED9}" type="slidenum">
              <a:rPr lang="en-US" smtClean="0"/>
              <a:t>10</a:t>
            </a:fld>
            <a:endParaRPr lang="en-US"/>
          </a:p>
        </p:txBody>
      </p:sp>
      <p:pic>
        <p:nvPicPr>
          <p:cNvPr id="37" name="Picture 36"/>
          <p:cNvPicPr/>
          <p:nvPr/>
        </p:nvPicPr>
        <p:blipFill rotWithShape="1">
          <a:blip r:embed="rId2" cstate="print">
            <a:extLst>
              <a:ext uri="{28A0092B-C50C-407E-A947-70E740481C1C}">
                <a14:useLocalDpi xmlns:a14="http://schemas.microsoft.com/office/drawing/2010/main" val="0"/>
              </a:ext>
            </a:extLst>
          </a:blip>
          <a:srcRect l="12542" r="12202"/>
          <a:stretch/>
        </p:blipFill>
        <p:spPr bwMode="auto">
          <a:xfrm>
            <a:off x="1426789" y="272533"/>
            <a:ext cx="6290423" cy="5970495"/>
          </a:xfrm>
          <a:prstGeom prst="rect">
            <a:avLst/>
          </a:prstGeom>
          <a:ln>
            <a:noFill/>
          </a:ln>
          <a:extLst>
            <a:ext uri="{53640926-AAD7-44D8-BBD7-CCE9431645EC}">
              <a14:shadowObscured xmlns:a14="http://schemas.microsoft.com/office/drawing/2010/main"/>
            </a:ext>
          </a:extLst>
        </p:spPr>
      </p:pic>
      <p:sp>
        <p:nvSpPr>
          <p:cNvPr id="2" name="Rectangle 1"/>
          <p:cNvSpPr/>
          <p:nvPr/>
        </p:nvSpPr>
        <p:spPr>
          <a:xfrm>
            <a:off x="2866791" y="6229581"/>
            <a:ext cx="3410421" cy="400110"/>
          </a:xfrm>
          <a:prstGeom prst="rect">
            <a:avLst/>
          </a:prstGeom>
        </p:spPr>
        <p:txBody>
          <a:bodyPr wrap="none">
            <a:spAutoFit/>
          </a:bodyPr>
          <a:lstStyle/>
          <a:p>
            <a:r>
              <a:rPr lang="en-US" sz="2000" b="1" dirty="0">
                <a:latin typeface="Times New Roman" panose="02020603050405020304" pitchFamily="18" charset="0"/>
                <a:ea typeface="Calibri" panose="020F0502020204030204" pitchFamily="34" charset="0"/>
                <a:cs typeface="Mangal" panose="02040503050203030202" pitchFamily="18" charset="0"/>
              </a:rPr>
              <a:t>Fig: Interpreter-Solver Chart</a:t>
            </a:r>
            <a:endParaRPr lang="en-US" sz="2000" b="1" dirty="0"/>
          </a:p>
        </p:txBody>
      </p:sp>
    </p:spTree>
    <p:extLst>
      <p:ext uri="{BB962C8B-B14F-4D97-AF65-F5344CB8AC3E}">
        <p14:creationId xmlns:p14="http://schemas.microsoft.com/office/powerpoint/2010/main" val="705891257"/>
      </p:ext>
    </p:extLst>
  </p:cSld>
  <p:clrMapOvr>
    <a:masterClrMapping/>
  </p:clrMapOvr>
  <mc:AlternateContent xmlns:mc="http://schemas.openxmlformats.org/markup-compatibility/2006" xmlns:p14="http://schemas.microsoft.com/office/powerpoint/2010/main">
    <mc:Choice Requires="p14">
      <p:transition spd="slow" p14:dur="2000" advTm="35980"/>
    </mc:Choice>
    <mc:Fallback xmlns="">
      <p:transition spd="slow" advTm="3598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525" y="136244"/>
            <a:ext cx="7886700" cy="1325563"/>
          </a:xfrm>
        </p:spPr>
        <p:txBody>
          <a:bodyPr/>
          <a:lstStyle/>
          <a:p>
            <a:r>
              <a:rPr lang="en-US" dirty="0"/>
              <a:t>Chemical Kinetics</a:t>
            </a:r>
          </a:p>
        </p:txBody>
      </p:sp>
      <p:sp>
        <p:nvSpPr>
          <p:cNvPr id="3" name="Content Placeholder 2"/>
          <p:cNvSpPr>
            <a:spLocks noGrp="1"/>
          </p:cNvSpPr>
          <p:nvPr>
            <p:ph idx="1"/>
          </p:nvPr>
        </p:nvSpPr>
        <p:spPr>
          <a:xfrm>
            <a:off x="390525" y="1290918"/>
            <a:ext cx="8362950" cy="5262282"/>
          </a:xfrm>
        </p:spPr>
        <p:txBody>
          <a:bodyPr>
            <a:normAutofit/>
          </a:bodyPr>
          <a:lstStyle/>
          <a:p>
            <a:pPr lvl="1"/>
            <a:r>
              <a:rPr lang="en-US" sz="2800" b="1" dirty="0"/>
              <a:t>Features:</a:t>
            </a:r>
          </a:p>
          <a:p>
            <a:pPr lvl="2"/>
            <a:r>
              <a:rPr lang="en-US" sz="2400" dirty="0"/>
              <a:t>Detail gas phase reaction mechanism</a:t>
            </a:r>
          </a:p>
          <a:p>
            <a:pPr lvl="2"/>
            <a:r>
              <a:rPr lang="en-US" sz="2400" dirty="0"/>
              <a:t>Thermodynamic properties (Enthalpy, Entropy and Specific Heat) calculated using the 7 coefficient NASA polynomials. Gordon, S. a. (1971)</a:t>
            </a:r>
          </a:p>
          <a:p>
            <a:pPr marL="914400" lvl="2" indent="0">
              <a:buNone/>
            </a:pPr>
            <a:r>
              <a:rPr lang="en-US" sz="2400" dirty="0"/>
              <a:t> </a:t>
            </a:r>
            <a:endParaRPr lang="en-US" sz="2400" dirty="0">
              <a:solidFill>
                <a:srgbClr val="FF0000"/>
              </a:solidFill>
            </a:endParaRPr>
          </a:p>
          <a:p>
            <a:pPr lvl="1"/>
            <a:r>
              <a:rPr lang="en-US" sz="2800" b="1" dirty="0"/>
              <a:t>Assumptions:</a:t>
            </a:r>
          </a:p>
          <a:p>
            <a:pPr lvl="2"/>
            <a:r>
              <a:rPr lang="en-US" sz="2400" dirty="0"/>
              <a:t>Some reaction rate depend on pressure as well as temperature but only temperature dependence is considered in solver.</a:t>
            </a:r>
          </a:p>
          <a:p>
            <a:pPr lvl="2"/>
            <a:r>
              <a:rPr lang="en-US" sz="2400" dirty="0"/>
              <a:t>No phase change during reaction.</a:t>
            </a:r>
            <a:endParaRPr lang="en-US" dirty="0"/>
          </a:p>
        </p:txBody>
      </p:sp>
      <p:sp>
        <p:nvSpPr>
          <p:cNvPr id="4" name="Slide Number Placeholder 3"/>
          <p:cNvSpPr>
            <a:spLocks noGrp="1"/>
          </p:cNvSpPr>
          <p:nvPr>
            <p:ph type="sldNum" sz="quarter" idx="12"/>
          </p:nvPr>
        </p:nvSpPr>
        <p:spPr/>
        <p:txBody>
          <a:bodyPr/>
          <a:lstStyle/>
          <a:p>
            <a:fld id="{465664E4-50B5-4249-AF60-1B85F3671ED9}" type="slidenum">
              <a:rPr lang="en-US" smtClean="0"/>
              <a:t>11</a:t>
            </a:fld>
            <a:endParaRPr lang="en-US"/>
          </a:p>
        </p:txBody>
      </p:sp>
    </p:spTree>
    <p:extLst>
      <p:ext uri="{BB962C8B-B14F-4D97-AF65-F5344CB8AC3E}">
        <p14:creationId xmlns:p14="http://schemas.microsoft.com/office/powerpoint/2010/main" val="4251388818"/>
      </p:ext>
    </p:extLst>
  </p:cSld>
  <p:clrMapOvr>
    <a:masterClrMapping/>
  </p:clrMapOvr>
  <mc:AlternateContent xmlns:mc="http://schemas.openxmlformats.org/markup-compatibility/2006" xmlns:p14="http://schemas.microsoft.com/office/powerpoint/2010/main">
    <mc:Choice Requires="p14">
      <p:transition spd="slow" p14:dur="2000" advTm="19295"/>
    </mc:Choice>
    <mc:Fallback xmlns="">
      <p:transition spd="slow" advTm="1929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525" y="136244"/>
            <a:ext cx="7886700" cy="1325563"/>
          </a:xfrm>
        </p:spPr>
        <p:txBody>
          <a:bodyPr/>
          <a:lstStyle/>
          <a:p>
            <a:r>
              <a:rPr lang="en-US" dirty="0"/>
              <a:t>Chemical Kinetics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90525" y="1043240"/>
                <a:ext cx="8362950" cy="5509960"/>
              </a:xfrm>
            </p:spPr>
            <p:txBody>
              <a:bodyPr>
                <a:normAutofit fontScale="92500" lnSpcReduction="20000"/>
              </a:bodyPr>
              <a:lstStyle/>
              <a:p>
                <a:r>
                  <a:rPr lang="en-US" sz="2600" dirty="0"/>
                  <a:t>The </a:t>
                </a:r>
                <a:r>
                  <a:rPr lang="en-US" sz="2600" b="1" dirty="0"/>
                  <a:t>rate of production or destruction </a:t>
                </a:r>
                <a14:m>
                  <m:oMath xmlns:m="http://schemas.openxmlformats.org/officeDocument/2006/math">
                    <m:acc>
                      <m:accPr>
                        <m:chr m:val="̇"/>
                        <m:ctrlPr>
                          <a:rPr lang="en-US" sz="2600" b="1" i="1">
                            <a:latin typeface="Cambria Math" panose="02040503050406030204" pitchFamily="18" charset="0"/>
                          </a:rPr>
                        </m:ctrlPr>
                      </m:accPr>
                      <m:e>
                        <m:sSub>
                          <m:sSubPr>
                            <m:ctrlPr>
                              <a:rPr lang="en-US" sz="2600" b="1" i="1">
                                <a:latin typeface="Cambria Math" panose="02040503050406030204" pitchFamily="18" charset="0"/>
                              </a:rPr>
                            </m:ctrlPr>
                          </m:sSubPr>
                          <m:e>
                            <m:r>
                              <a:rPr lang="en-US" sz="2600" b="1" i="1">
                                <a:latin typeface="Cambria Math" panose="02040503050406030204" pitchFamily="18" charset="0"/>
                              </a:rPr>
                              <m:t>𝝎</m:t>
                            </m:r>
                          </m:e>
                          <m:sub>
                            <m:r>
                              <a:rPr lang="en-US" sz="2600" b="1" i="1">
                                <a:latin typeface="Cambria Math" panose="02040503050406030204" pitchFamily="18" charset="0"/>
                              </a:rPr>
                              <m:t>𝒌</m:t>
                            </m:r>
                          </m:sub>
                        </m:sSub>
                      </m:e>
                    </m:acc>
                  </m:oMath>
                </a14:m>
                <a:r>
                  <a:rPr lang="en-US" sz="2600" dirty="0"/>
                  <a:t>is given by</a:t>
                </a:r>
              </a:p>
              <a:p>
                <a:endParaRPr lang="en-US" sz="3000" i="1" dirty="0"/>
              </a:p>
              <a:p>
                <a:pPr marL="0" indent="0">
                  <a:buNone/>
                </a:pPr>
                <a14:m>
                  <m:oMathPara xmlns:m="http://schemas.openxmlformats.org/officeDocument/2006/math">
                    <m:oMathParaPr>
                      <m:jc m:val="centerGroup"/>
                    </m:oMathParaPr>
                    <m:oMath xmlns:m="http://schemas.openxmlformats.org/officeDocument/2006/math">
                      <m:acc>
                        <m:accPr>
                          <m:chr m:val="̇"/>
                          <m:ctrlPr>
                            <a:rPr lang="en-US" sz="3500" i="1">
                              <a:latin typeface="Cambria Math" panose="02040503050406030204" pitchFamily="18" charset="0"/>
                            </a:rPr>
                          </m:ctrlPr>
                        </m:accPr>
                        <m:e>
                          <m:sSub>
                            <m:sSubPr>
                              <m:ctrlPr>
                                <a:rPr lang="en-US" sz="3500" i="1">
                                  <a:latin typeface="Cambria Math" panose="02040503050406030204" pitchFamily="18" charset="0"/>
                                </a:rPr>
                              </m:ctrlPr>
                            </m:sSubPr>
                            <m:e>
                              <m:r>
                                <a:rPr lang="en-US" sz="3500" i="1">
                                  <a:latin typeface="Cambria Math" panose="02040503050406030204" pitchFamily="18" charset="0"/>
                                </a:rPr>
                                <m:t>𝜔</m:t>
                              </m:r>
                            </m:e>
                            <m:sub>
                              <m:r>
                                <a:rPr lang="en-US" sz="3500" b="0" i="1" smtClean="0">
                                  <a:latin typeface="Cambria Math" panose="02040503050406030204" pitchFamily="18" charset="0"/>
                                </a:rPr>
                                <m:t>𝑖</m:t>
                              </m:r>
                            </m:sub>
                          </m:sSub>
                        </m:e>
                      </m:acc>
                      <m:r>
                        <a:rPr lang="en-US" sz="3500" i="1">
                          <a:latin typeface="Cambria Math" panose="02040503050406030204" pitchFamily="18" charset="0"/>
                        </a:rPr>
                        <m:t>=</m:t>
                      </m:r>
                      <m:sSub>
                        <m:sSubPr>
                          <m:ctrlPr>
                            <a:rPr lang="en-US" sz="3500" i="1">
                              <a:latin typeface="Cambria Math" panose="02040503050406030204" pitchFamily="18" charset="0"/>
                            </a:rPr>
                          </m:ctrlPr>
                        </m:sSubPr>
                        <m:e>
                          <m:r>
                            <a:rPr lang="en-US" sz="3500" i="1">
                              <a:latin typeface="Cambria Math" panose="02040503050406030204" pitchFamily="18" charset="0"/>
                            </a:rPr>
                            <m:t>𝑐</m:t>
                          </m:r>
                        </m:e>
                        <m:sub>
                          <m:r>
                            <a:rPr lang="en-US" sz="3500" i="1">
                              <a:latin typeface="Cambria Math" panose="02040503050406030204" pitchFamily="18" charset="0"/>
                            </a:rPr>
                            <m:t>𝑘</m:t>
                          </m:r>
                        </m:sub>
                      </m:sSub>
                      <m:nary>
                        <m:naryPr>
                          <m:chr m:val="∑"/>
                          <m:ctrlPr>
                            <a:rPr lang="en-US" sz="3500" i="1" smtClean="0">
                              <a:latin typeface="Cambria Math" panose="02040503050406030204" pitchFamily="18" charset="0"/>
                            </a:rPr>
                          </m:ctrlPr>
                        </m:naryPr>
                        <m:sub>
                          <m:r>
                            <m:rPr>
                              <m:brk m:alnAt="23"/>
                            </m:rPr>
                            <a:rPr lang="en-US" sz="3500" b="0" i="1" smtClean="0">
                              <a:latin typeface="Cambria Math" panose="02040503050406030204" pitchFamily="18" charset="0"/>
                            </a:rPr>
                            <m:t>𝑘</m:t>
                          </m:r>
                          <m:r>
                            <a:rPr lang="en-US" sz="3500" b="0" i="1" smtClean="0">
                              <a:latin typeface="Cambria Math" panose="02040503050406030204" pitchFamily="18" charset="0"/>
                            </a:rPr>
                            <m:t>=1</m:t>
                          </m:r>
                        </m:sub>
                        <m:sup>
                          <m:sSub>
                            <m:sSubPr>
                              <m:ctrlPr>
                                <a:rPr lang="en-US" sz="3500" i="1">
                                  <a:latin typeface="Cambria Math" panose="02040503050406030204" pitchFamily="18" charset="0"/>
                                </a:rPr>
                              </m:ctrlPr>
                            </m:sSubPr>
                            <m:e>
                              <m:r>
                                <a:rPr lang="en-US" sz="3500" i="1">
                                  <a:latin typeface="Cambria Math" panose="02040503050406030204" pitchFamily="18" charset="0"/>
                                </a:rPr>
                                <m:t>𝑁</m:t>
                              </m:r>
                            </m:e>
                            <m:sub>
                              <m:r>
                                <a:rPr lang="en-US" sz="3500" i="1">
                                  <a:latin typeface="Cambria Math" panose="02040503050406030204" pitchFamily="18" charset="0"/>
                                </a:rPr>
                                <m:t>𝑠𝑝</m:t>
                              </m:r>
                            </m:sub>
                          </m:sSub>
                        </m:sup>
                        <m:e>
                          <m:sSub>
                            <m:sSubPr>
                              <m:ctrlPr>
                                <a:rPr lang="en-US" sz="3500" i="1">
                                  <a:latin typeface="Cambria Math" panose="02040503050406030204" pitchFamily="18" charset="0"/>
                                </a:rPr>
                              </m:ctrlPr>
                            </m:sSubPr>
                            <m:e>
                              <m:r>
                                <a:rPr lang="en-US" sz="3500" i="1">
                                  <a:latin typeface="Cambria Math" panose="02040503050406030204" pitchFamily="18" charset="0"/>
                                </a:rPr>
                                <m:t>𝜈</m:t>
                              </m:r>
                            </m:e>
                            <m:sub>
                              <m:r>
                                <a:rPr lang="en-US" sz="3500" i="1">
                                  <a:latin typeface="Cambria Math" panose="02040503050406030204" pitchFamily="18" charset="0"/>
                                </a:rPr>
                                <m:t>𝑘𝑖</m:t>
                              </m:r>
                            </m:sub>
                          </m:sSub>
                          <m:d>
                            <m:dPr>
                              <m:ctrlPr>
                                <a:rPr lang="en-US" sz="3000" i="1"/>
                              </m:ctrlPr>
                            </m:dPr>
                            <m:e>
                              <m:sSub>
                                <m:sSubPr>
                                  <m:ctrlPr>
                                    <a:rPr lang="en-US" sz="3000" i="1"/>
                                  </m:ctrlPr>
                                </m:sSubPr>
                                <m:e>
                                  <m:r>
                                    <a:rPr lang="en-US" sz="3000" i="1"/>
                                    <m:t>𝑘</m:t>
                                  </m:r>
                                </m:e>
                                <m:sub>
                                  <m:r>
                                    <a:rPr lang="en-US" sz="3000" i="1"/>
                                    <m:t>𝑓</m:t>
                                  </m:r>
                                  <m:r>
                                    <a:rPr lang="en-US" sz="3000" i="1"/>
                                    <m:t>,</m:t>
                                  </m:r>
                                  <m:r>
                                    <a:rPr lang="en-US" sz="3000" i="1"/>
                                    <m:t>𝑘</m:t>
                                  </m:r>
                                </m:sub>
                              </m:sSub>
                              <m:nary>
                                <m:naryPr>
                                  <m:chr m:val="∏"/>
                                  <m:limLoc m:val="undOvr"/>
                                  <m:ctrlPr>
                                    <a:rPr lang="en-US" sz="3000" i="1"/>
                                  </m:ctrlPr>
                                </m:naryPr>
                                <m:sub>
                                  <m:r>
                                    <a:rPr lang="en-US" sz="3000" i="1"/>
                                    <m:t>𝑗</m:t>
                                  </m:r>
                                  <m:r>
                                    <a:rPr lang="en-US" sz="3000" i="1"/>
                                    <m:t>=1</m:t>
                                  </m:r>
                                </m:sub>
                                <m:sup>
                                  <m:sSub>
                                    <m:sSubPr>
                                      <m:ctrlPr>
                                        <a:rPr lang="en-US" sz="3000" i="1"/>
                                      </m:ctrlPr>
                                    </m:sSubPr>
                                    <m:e>
                                      <m:r>
                                        <a:rPr lang="en-US" sz="3000" i="1"/>
                                        <m:t>𝑁</m:t>
                                      </m:r>
                                    </m:e>
                                    <m:sub>
                                      <m:r>
                                        <a:rPr lang="en-US" sz="3000" i="1"/>
                                        <m:t>𝑠𝑝</m:t>
                                      </m:r>
                                    </m:sub>
                                  </m:sSub>
                                </m:sup>
                                <m:e>
                                  <m:sSup>
                                    <m:sSupPr>
                                      <m:ctrlPr>
                                        <a:rPr lang="en-US" sz="3000" i="1"/>
                                      </m:ctrlPr>
                                    </m:sSupPr>
                                    <m:e>
                                      <m:sSub>
                                        <m:sSubPr>
                                          <m:ctrlPr>
                                            <a:rPr lang="en-US" sz="3000" i="1"/>
                                          </m:ctrlPr>
                                        </m:sSubPr>
                                        <m:e>
                                          <m:r>
                                            <a:rPr lang="en-US" sz="3000" i="1"/>
                                            <m:t>[</m:t>
                                          </m:r>
                                          <m:r>
                                            <a:rPr lang="en-US" sz="3000" i="1"/>
                                            <m:t>𝑋</m:t>
                                          </m:r>
                                        </m:e>
                                        <m:sub>
                                          <m:r>
                                            <a:rPr lang="en-US" sz="3000" i="1"/>
                                            <m:t>𝑗</m:t>
                                          </m:r>
                                        </m:sub>
                                      </m:sSub>
                                      <m:r>
                                        <a:rPr lang="en-US" sz="3000" i="1"/>
                                        <m:t>]</m:t>
                                      </m:r>
                                    </m:e>
                                    <m:sup>
                                      <m:sSubSup>
                                        <m:sSubSupPr>
                                          <m:ctrlPr>
                                            <a:rPr lang="en-US" sz="3000" i="1"/>
                                          </m:ctrlPr>
                                        </m:sSubSupPr>
                                        <m:e>
                                          <m:r>
                                            <a:rPr lang="en-US" sz="3000" i="1"/>
                                            <m:t>𝜈</m:t>
                                          </m:r>
                                        </m:e>
                                        <m:sub>
                                          <m:r>
                                            <a:rPr lang="en-US" sz="3000" i="1"/>
                                            <m:t>𝑗𝑘</m:t>
                                          </m:r>
                                        </m:sub>
                                        <m:sup>
                                          <m:r>
                                            <a:rPr lang="en-US" sz="3000" i="1"/>
                                            <m:t>′</m:t>
                                          </m:r>
                                        </m:sup>
                                      </m:sSubSup>
                                    </m:sup>
                                  </m:sSup>
                                </m:e>
                              </m:nary>
                              <m:r>
                                <a:rPr lang="en-US" sz="3000" i="1"/>
                                <m:t>−</m:t>
                              </m:r>
                              <m:sSub>
                                <m:sSubPr>
                                  <m:ctrlPr>
                                    <a:rPr lang="en-US" sz="3000" i="1"/>
                                  </m:ctrlPr>
                                </m:sSubPr>
                                <m:e>
                                  <m:r>
                                    <a:rPr lang="en-US" sz="3000" i="1"/>
                                    <m:t>𝑘</m:t>
                                  </m:r>
                                </m:e>
                                <m:sub>
                                  <m:r>
                                    <a:rPr lang="en-US" sz="3000" i="1"/>
                                    <m:t>𝑟</m:t>
                                  </m:r>
                                  <m:r>
                                    <a:rPr lang="en-US" sz="3000" i="1"/>
                                    <m:t>,</m:t>
                                  </m:r>
                                  <m:r>
                                    <a:rPr lang="en-US" sz="3000" i="1"/>
                                    <m:t>𝑘</m:t>
                                  </m:r>
                                </m:sub>
                              </m:sSub>
                              <m:nary>
                                <m:naryPr>
                                  <m:chr m:val="∏"/>
                                  <m:limLoc m:val="undOvr"/>
                                  <m:ctrlPr>
                                    <a:rPr lang="en-US" sz="3000" i="1"/>
                                  </m:ctrlPr>
                                </m:naryPr>
                                <m:sub>
                                  <m:r>
                                    <a:rPr lang="en-US" sz="3000" i="1"/>
                                    <m:t>𝑗</m:t>
                                  </m:r>
                                  <m:r>
                                    <a:rPr lang="en-US" sz="3000" i="1"/>
                                    <m:t>=1</m:t>
                                  </m:r>
                                </m:sub>
                                <m:sup>
                                  <m:sSub>
                                    <m:sSubPr>
                                      <m:ctrlPr>
                                        <a:rPr lang="en-US" sz="3000" i="1"/>
                                      </m:ctrlPr>
                                    </m:sSubPr>
                                    <m:e>
                                      <m:r>
                                        <a:rPr lang="en-US" sz="3000" i="1"/>
                                        <m:t>𝑁</m:t>
                                      </m:r>
                                    </m:e>
                                    <m:sub>
                                      <m:r>
                                        <a:rPr lang="en-US" sz="3000" i="1"/>
                                        <m:t>𝑠𝑝</m:t>
                                      </m:r>
                                    </m:sub>
                                  </m:sSub>
                                </m:sup>
                                <m:e>
                                  <m:sSup>
                                    <m:sSupPr>
                                      <m:ctrlPr>
                                        <a:rPr lang="en-US" sz="3000" i="1"/>
                                      </m:ctrlPr>
                                    </m:sSupPr>
                                    <m:e>
                                      <m:sSub>
                                        <m:sSubPr>
                                          <m:ctrlPr>
                                            <a:rPr lang="en-US" sz="3000" i="1"/>
                                          </m:ctrlPr>
                                        </m:sSubPr>
                                        <m:e>
                                          <m:r>
                                            <a:rPr lang="en-US" sz="3000" i="1"/>
                                            <m:t>[</m:t>
                                          </m:r>
                                          <m:r>
                                            <a:rPr lang="en-US" sz="3000" i="1"/>
                                            <m:t>𝑋</m:t>
                                          </m:r>
                                        </m:e>
                                        <m:sub>
                                          <m:r>
                                            <a:rPr lang="en-US" sz="3000" i="1"/>
                                            <m:t>𝑗</m:t>
                                          </m:r>
                                        </m:sub>
                                      </m:sSub>
                                      <m:r>
                                        <a:rPr lang="en-US" sz="3000" i="1"/>
                                        <m:t>]</m:t>
                                      </m:r>
                                    </m:e>
                                    <m:sup>
                                      <m:sSubSup>
                                        <m:sSubSupPr>
                                          <m:ctrlPr>
                                            <a:rPr lang="en-US" sz="3000" i="1"/>
                                          </m:ctrlPr>
                                        </m:sSubSupPr>
                                        <m:e>
                                          <m:r>
                                            <a:rPr lang="en-US" sz="3000" i="1"/>
                                            <m:t>𝜈</m:t>
                                          </m:r>
                                        </m:e>
                                        <m:sub>
                                          <m:r>
                                            <a:rPr lang="en-US" sz="3000" i="1"/>
                                            <m:t>𝑗𝑘</m:t>
                                          </m:r>
                                        </m:sub>
                                        <m:sup>
                                          <m:r>
                                            <a:rPr lang="en-US" sz="3000" i="1"/>
                                            <m:t>′′</m:t>
                                          </m:r>
                                        </m:sup>
                                      </m:sSubSup>
                                    </m:sup>
                                  </m:sSup>
                                </m:e>
                              </m:nary>
                            </m:e>
                          </m:d>
                        </m:e>
                      </m:nary>
                    </m:oMath>
                  </m:oMathPara>
                </a14:m>
                <a:endParaRPr lang="en-US" sz="3000" i="1" dirty="0"/>
              </a:p>
              <a:p>
                <a:pPr marL="0" indent="0">
                  <a:buNone/>
                </a:pPr>
                <a:r>
                  <a:rPr lang="en-US" sz="2200" dirty="0"/>
                  <a:t>where</a:t>
                </a:r>
              </a:p>
              <a:p>
                <a:pPr lvl="1"/>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𝑐</m:t>
                        </m:r>
                      </m:e>
                      <m:sub>
                        <m:r>
                          <a:rPr lang="en-US" sz="2200" i="1">
                            <a:latin typeface="Cambria Math" panose="02040503050406030204" pitchFamily="18" charset="0"/>
                          </a:rPr>
                          <m:t>𝑘</m:t>
                        </m:r>
                      </m:sub>
                    </m:sSub>
                    <m:r>
                      <a:rPr lang="en-US" sz="2200" i="1">
                        <a:latin typeface="Cambria Math" panose="02040503050406030204" pitchFamily="18" charset="0"/>
                      </a:rPr>
                      <m:t>=</m:t>
                    </m:r>
                    <m:d>
                      <m:dPr>
                        <m:begChr m:val="{"/>
                        <m:endChr m:val=""/>
                        <m:ctrlPr>
                          <a:rPr lang="en-US" sz="2200" i="1">
                            <a:latin typeface="Cambria Math" panose="02040503050406030204" pitchFamily="18" charset="0"/>
                          </a:rPr>
                        </m:ctrlPr>
                      </m:dPr>
                      <m:e>
                        <m:eqArr>
                          <m:eqArrPr>
                            <m:ctrlPr>
                              <a:rPr lang="en-US" sz="2200" i="1">
                                <a:latin typeface="Cambria Math" panose="02040503050406030204" pitchFamily="18" charset="0"/>
                              </a:rPr>
                            </m:ctrlPr>
                          </m:eqArrPr>
                          <m:e>
                            <m:r>
                              <a:rPr lang="en-US" sz="2200" i="1">
                                <a:latin typeface="Cambria Math" panose="02040503050406030204" pitchFamily="18" charset="0"/>
                              </a:rPr>
                              <m:t>1  </m:t>
                            </m:r>
                            <m:r>
                              <m:rPr>
                                <m:sty m:val="p"/>
                              </m:rPr>
                              <a:rPr lang="en-US" sz="2200">
                                <a:latin typeface="Cambria Math" panose="02040503050406030204" pitchFamily="18" charset="0"/>
                              </a:rPr>
                              <m:t>for</m:t>
                            </m:r>
                            <m:r>
                              <a:rPr lang="en-US" sz="2200">
                                <a:latin typeface="Cambria Math" panose="02040503050406030204" pitchFamily="18" charset="0"/>
                              </a:rPr>
                              <m:t> </m:t>
                            </m:r>
                            <m:r>
                              <m:rPr>
                                <m:sty m:val="p"/>
                              </m:rPr>
                              <a:rPr lang="en-US" sz="2200">
                                <a:latin typeface="Cambria Math" panose="02040503050406030204" pitchFamily="18" charset="0"/>
                              </a:rPr>
                              <m:t>elementary</m:t>
                            </m:r>
                            <m:r>
                              <a:rPr lang="en-US" sz="2200">
                                <a:latin typeface="Cambria Math" panose="02040503050406030204" pitchFamily="18" charset="0"/>
                              </a:rPr>
                              <m:t> </m:t>
                            </m:r>
                            <m:r>
                              <m:rPr>
                                <m:sty m:val="p"/>
                              </m:rPr>
                              <a:rPr lang="en-US" sz="2200">
                                <a:latin typeface="Cambria Math" panose="02040503050406030204" pitchFamily="18" charset="0"/>
                              </a:rPr>
                              <m:t>reactions</m:t>
                            </m:r>
                          </m:e>
                          <m:e>
                            <m:d>
                              <m:dPr>
                                <m:begChr m:val="["/>
                                <m:endChr m:val="]"/>
                                <m:ctrlPr>
                                  <a:rPr lang="en-US" sz="2200" i="1">
                                    <a:latin typeface="Cambria Math" panose="02040503050406030204" pitchFamily="18" charset="0"/>
                                  </a:rPr>
                                </m:ctrlPr>
                              </m:dPr>
                              <m:e>
                                <m:r>
                                  <a:rPr lang="en-US" sz="2200" i="1">
                                    <a:latin typeface="Cambria Math" panose="02040503050406030204" pitchFamily="18" charset="0"/>
                                  </a:rPr>
                                  <m:t>𝑀</m:t>
                                </m:r>
                              </m:e>
                            </m:d>
                            <m:r>
                              <a:rPr lang="en-US" sz="2200" i="1">
                                <a:latin typeface="Cambria Math" panose="02040503050406030204" pitchFamily="18" charset="0"/>
                              </a:rPr>
                              <m:t>=</m:t>
                            </m:r>
                            <m:nary>
                              <m:naryPr>
                                <m:chr m:val="∑"/>
                                <m:limLoc m:val="undOvr"/>
                                <m:ctrlPr>
                                  <a:rPr lang="en-US" sz="2600" i="1">
                                    <a:latin typeface="Cambria Math" panose="02040503050406030204" pitchFamily="18" charset="0"/>
                                  </a:rPr>
                                </m:ctrlPr>
                              </m:naryPr>
                              <m:sub>
                                <m:argPr>
                                  <m:argSz m:val="-1"/>
                                </m:argPr>
                                <m:r>
                                  <a:rPr lang="en-US" sz="2600" i="1">
                                    <a:latin typeface="Cambria Math" panose="02040503050406030204" pitchFamily="18" charset="0"/>
                                  </a:rPr>
                                  <m:t>𝑖</m:t>
                                </m:r>
                                <m:r>
                                  <a:rPr lang="en-US" sz="2600" i="1">
                                    <a:latin typeface="Cambria Math" panose="02040503050406030204" pitchFamily="18" charset="0"/>
                                  </a:rPr>
                                  <m:t>=1</m:t>
                                </m:r>
                              </m:sub>
                              <m:sup>
                                <m:argPr>
                                  <m:argSz m:val="1"/>
                                </m:argPr>
                                <m:sSub>
                                  <m:sSubPr>
                                    <m:ctrlPr>
                                      <a:rPr lang="en-US" sz="2600" i="1">
                                        <a:latin typeface="Cambria Math" panose="02040503050406030204" pitchFamily="18" charset="0"/>
                                      </a:rPr>
                                    </m:ctrlPr>
                                  </m:sSubPr>
                                  <m:e>
                                    <m:argPr>
                                      <m:argSz m:val="1"/>
                                    </m:argPr>
                                    <m:r>
                                      <a:rPr lang="en-US" sz="2600" i="1">
                                        <a:latin typeface="Cambria Math" panose="02040503050406030204" pitchFamily="18" charset="0"/>
                                      </a:rPr>
                                      <m:t>𝑁</m:t>
                                    </m:r>
                                  </m:e>
                                  <m:sub>
                                    <m:argPr>
                                      <m:argSz m:val="1"/>
                                    </m:argPr>
                                    <m:r>
                                      <a:rPr lang="en-US" sz="2600" i="1">
                                        <a:latin typeface="Cambria Math" panose="02040503050406030204" pitchFamily="18" charset="0"/>
                                      </a:rPr>
                                      <m:t>𝑠𝑝</m:t>
                                    </m:r>
                                  </m:sub>
                                </m:sSub>
                              </m:sup>
                              <m:e>
                                <m:sSub>
                                  <m:sSubPr>
                                    <m:ctrlPr>
                                      <a:rPr lang="en-US" sz="2600" i="1">
                                        <a:latin typeface="Cambria Math" panose="02040503050406030204" pitchFamily="18" charset="0"/>
                                      </a:rPr>
                                    </m:ctrlPr>
                                  </m:sSubPr>
                                  <m:e>
                                    <m:r>
                                      <a:rPr lang="en-US" sz="2600" i="1">
                                        <a:latin typeface="Cambria Math" panose="02040503050406030204" pitchFamily="18" charset="0"/>
                                      </a:rPr>
                                      <m:t>𝛼</m:t>
                                    </m:r>
                                  </m:e>
                                  <m:sub>
                                    <m:r>
                                      <a:rPr lang="en-US" sz="2600" i="1">
                                        <a:latin typeface="Cambria Math" panose="02040503050406030204" pitchFamily="18" charset="0"/>
                                      </a:rPr>
                                      <m:t>𝑘𝑖</m:t>
                                    </m:r>
                                  </m:sub>
                                </m:sSub>
                              </m:e>
                            </m:nary>
                            <m:d>
                              <m:dPr>
                                <m:begChr m:val="["/>
                                <m:endChr m:val="]"/>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en-US" sz="2600" i="1">
                                        <a:latin typeface="Cambria Math" panose="02040503050406030204" pitchFamily="18" charset="0"/>
                                      </a:rPr>
                                      <m:t>𝑋</m:t>
                                    </m:r>
                                  </m:e>
                                  <m:sub>
                                    <m:r>
                                      <a:rPr lang="en-US" sz="2600" i="1">
                                        <a:latin typeface="Cambria Math" panose="02040503050406030204" pitchFamily="18" charset="0"/>
                                      </a:rPr>
                                      <m:t>𝑖</m:t>
                                    </m:r>
                                  </m:sub>
                                </m:sSub>
                              </m:e>
                            </m:d>
                            <m:r>
                              <a:rPr lang="en-US" sz="2600" b="0" i="0" smtClean="0">
                                <a:latin typeface="Cambria Math" panose="02040503050406030204" pitchFamily="18" charset="0"/>
                              </a:rPr>
                              <m:t> </m:t>
                            </m:r>
                            <m:r>
                              <m:rPr>
                                <m:sty m:val="p"/>
                              </m:rPr>
                              <a:rPr lang="en-US" sz="2200">
                                <a:latin typeface="Cambria Math" panose="02040503050406030204" pitchFamily="18" charset="0"/>
                              </a:rPr>
                              <m:t>for</m:t>
                            </m:r>
                            <m:r>
                              <a:rPr lang="en-US" sz="2200">
                                <a:latin typeface="Cambria Math" panose="02040503050406030204" pitchFamily="18" charset="0"/>
                              </a:rPr>
                              <m:t> </m:t>
                            </m:r>
                            <m:r>
                              <m:rPr>
                                <m:sty m:val="p"/>
                              </m:rPr>
                              <a:rPr lang="en-US" sz="2200">
                                <a:latin typeface="Cambria Math" panose="02040503050406030204" pitchFamily="18" charset="0"/>
                              </a:rPr>
                              <m:t>third</m:t>
                            </m:r>
                            <m:r>
                              <a:rPr lang="en-US" sz="2200" i="1">
                                <a:latin typeface="Cambria Math" panose="02040503050406030204" pitchFamily="18" charset="0"/>
                              </a:rPr>
                              <m:t>−</m:t>
                            </m:r>
                            <m:r>
                              <m:rPr>
                                <m:sty m:val="p"/>
                              </m:rPr>
                              <a:rPr lang="en-US" sz="2200">
                                <a:latin typeface="Cambria Math" panose="02040503050406030204" pitchFamily="18" charset="0"/>
                              </a:rPr>
                              <m:t>body</m:t>
                            </m:r>
                            <m:r>
                              <a:rPr lang="en-US" sz="2200">
                                <a:latin typeface="Cambria Math" panose="02040503050406030204" pitchFamily="18" charset="0"/>
                              </a:rPr>
                              <m:t> </m:t>
                            </m:r>
                            <m:r>
                              <m:rPr>
                                <m:sty m:val="p"/>
                              </m:rPr>
                              <a:rPr lang="en-US" sz="2200">
                                <a:latin typeface="Cambria Math" panose="02040503050406030204" pitchFamily="18" charset="0"/>
                              </a:rPr>
                              <m:t>enhanced</m:t>
                            </m:r>
                            <m:r>
                              <a:rPr lang="en-US" sz="2200">
                                <a:latin typeface="Cambria Math" panose="02040503050406030204" pitchFamily="18" charset="0"/>
                              </a:rPr>
                              <m:t> </m:t>
                            </m:r>
                            <m:r>
                              <m:rPr>
                                <m:sty m:val="p"/>
                              </m:rPr>
                              <a:rPr lang="en-US" sz="2200">
                                <a:latin typeface="Cambria Math" panose="02040503050406030204" pitchFamily="18" charset="0"/>
                              </a:rPr>
                              <m:t>reactions</m:t>
                            </m:r>
                          </m:e>
                        </m:eqArr>
                      </m:e>
                    </m:d>
                  </m:oMath>
                </a14:m>
                <a:endParaRPr lang="en-US" sz="2200" dirty="0"/>
              </a:p>
              <a:p>
                <a:pPr lvl="1"/>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𝑘</m:t>
                        </m:r>
                      </m:e>
                      <m:sub>
                        <m:r>
                          <a:rPr lang="en-US" sz="2200" i="1">
                            <a:latin typeface="Cambria Math" panose="02040503050406030204" pitchFamily="18" charset="0"/>
                          </a:rPr>
                          <m:t>𝑓</m:t>
                        </m:r>
                        <m:r>
                          <a:rPr lang="en-US" sz="2200" i="1">
                            <a:latin typeface="Cambria Math" panose="02040503050406030204" pitchFamily="18" charset="0"/>
                          </a:rPr>
                          <m:t>,</m:t>
                        </m:r>
                        <m:r>
                          <a:rPr lang="en-US" sz="2200" i="1">
                            <a:latin typeface="Cambria Math" panose="02040503050406030204" pitchFamily="18" charset="0"/>
                          </a:rPr>
                          <m:t>𝑘</m:t>
                        </m:r>
                      </m:sub>
                    </m:sSub>
                  </m:oMath>
                </a14:m>
                <a:r>
                  <a:rPr lang="en-US" sz="2200" dirty="0"/>
                  <a:t> and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𝑘</m:t>
                        </m:r>
                      </m:e>
                      <m:sub>
                        <m:r>
                          <a:rPr lang="en-US" sz="2200" i="1">
                            <a:latin typeface="Cambria Math" panose="02040503050406030204" pitchFamily="18" charset="0"/>
                          </a:rPr>
                          <m:t>𝑟</m:t>
                        </m:r>
                        <m:r>
                          <a:rPr lang="en-US" sz="2200" i="1">
                            <a:latin typeface="Cambria Math" panose="02040503050406030204" pitchFamily="18" charset="0"/>
                          </a:rPr>
                          <m:t>,</m:t>
                        </m:r>
                        <m:r>
                          <a:rPr lang="en-US" sz="2200" i="1">
                            <a:latin typeface="Cambria Math" panose="02040503050406030204" pitchFamily="18" charset="0"/>
                          </a:rPr>
                          <m:t>𝑘</m:t>
                        </m:r>
                      </m:sub>
                    </m:sSub>
                  </m:oMath>
                </a14:m>
                <a:r>
                  <a:rPr lang="en-US" sz="2200" dirty="0"/>
                  <a:t> are the forward and reverse reaction rate coefficients</a:t>
                </a:r>
              </a:p>
              <a:p>
                <a:pPr lvl="1"/>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𝜈</m:t>
                        </m:r>
                      </m:e>
                      <m:sub>
                        <m:r>
                          <a:rPr lang="en-US" sz="2200" i="1">
                            <a:latin typeface="Cambria Math" panose="02040503050406030204" pitchFamily="18" charset="0"/>
                          </a:rPr>
                          <m:t>𝑘𝑖</m:t>
                        </m:r>
                      </m:sub>
                    </m:sSub>
                    <m:sSubSup>
                      <m:sSubSupPr>
                        <m:ctrlPr>
                          <a:rPr lang="en-US" sz="2200" i="1">
                            <a:latin typeface="Cambria Math" panose="02040503050406030204" pitchFamily="18" charset="0"/>
                          </a:rPr>
                        </m:ctrlPr>
                      </m:sSubSupPr>
                      <m:e>
                        <m:r>
                          <a:rPr lang="en-US" sz="2200" i="1">
                            <a:latin typeface="Cambria Math" panose="02040503050406030204" pitchFamily="18" charset="0"/>
                          </a:rPr>
                          <m:t>= </m:t>
                        </m:r>
                        <m:r>
                          <a:rPr lang="en-US" sz="2200" i="1">
                            <a:latin typeface="Cambria Math" panose="02040503050406030204" pitchFamily="18" charset="0"/>
                          </a:rPr>
                          <m:t>𝜈</m:t>
                        </m:r>
                      </m:e>
                      <m:sub>
                        <m:r>
                          <a:rPr lang="en-US" sz="2200" i="1">
                            <a:latin typeface="Cambria Math" panose="02040503050406030204" pitchFamily="18" charset="0"/>
                          </a:rPr>
                          <m:t>𝑘𝑖</m:t>
                        </m:r>
                      </m:sub>
                      <m:sup>
                        <m:r>
                          <a:rPr lang="en-US" sz="2200" i="1">
                            <a:latin typeface="Cambria Math" panose="02040503050406030204" pitchFamily="18" charset="0"/>
                          </a:rPr>
                          <m:t>′′</m:t>
                        </m:r>
                      </m:sup>
                    </m:sSubSup>
                    <m:r>
                      <a:rPr lang="en-US" sz="2200" i="1">
                        <a:latin typeface="Cambria Math" panose="02040503050406030204" pitchFamily="18" charset="0"/>
                      </a:rPr>
                      <m:t>−</m:t>
                    </m:r>
                    <m:sSubSup>
                      <m:sSubSupPr>
                        <m:ctrlPr>
                          <a:rPr lang="en-US" sz="2200" i="1">
                            <a:latin typeface="Cambria Math" panose="02040503050406030204" pitchFamily="18" charset="0"/>
                          </a:rPr>
                        </m:ctrlPr>
                      </m:sSubSupPr>
                      <m:e>
                        <m:r>
                          <a:rPr lang="en-US" sz="2200" i="1">
                            <a:latin typeface="Cambria Math" panose="02040503050406030204" pitchFamily="18" charset="0"/>
                          </a:rPr>
                          <m:t>𝜈</m:t>
                        </m:r>
                      </m:e>
                      <m:sub>
                        <m:r>
                          <a:rPr lang="en-US" sz="2200" i="1">
                            <a:latin typeface="Cambria Math" panose="02040503050406030204" pitchFamily="18" charset="0"/>
                          </a:rPr>
                          <m:t>𝑘𝑖</m:t>
                        </m:r>
                      </m:sub>
                      <m:sup>
                        <m:r>
                          <a:rPr lang="en-US" sz="2200" i="1">
                            <a:latin typeface="Cambria Math" panose="02040503050406030204" pitchFamily="18" charset="0"/>
                          </a:rPr>
                          <m:t>′</m:t>
                        </m:r>
                      </m:sup>
                    </m:sSubSup>
                  </m:oMath>
                </a14:m>
                <a:endParaRPr lang="en-US" sz="2200" dirty="0"/>
              </a:p>
              <a:p>
                <a:pPr lvl="1"/>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rPr>
                          <m:t>𝑋</m:t>
                        </m:r>
                      </m:e>
                      <m:sub>
                        <m:r>
                          <a:rPr lang="en-US" sz="2200" i="1">
                            <a:latin typeface="Cambria Math" panose="02040503050406030204" pitchFamily="18" charset="0"/>
                          </a:rPr>
                          <m:t>𝑗</m:t>
                        </m:r>
                      </m:sub>
                    </m:sSub>
                    <m:r>
                      <a:rPr lang="en-US" sz="2200" i="1">
                        <a:latin typeface="Cambria Math" panose="02040503050406030204" pitchFamily="18" charset="0"/>
                      </a:rPr>
                      <m:t>]</m:t>
                    </m:r>
                  </m:oMath>
                </a14:m>
                <a:r>
                  <a:rPr lang="en-US" sz="2200" dirty="0"/>
                  <a:t> = concentration of </a:t>
                </a:r>
                <a:r>
                  <a:rPr lang="en-US" sz="2200" dirty="0" err="1"/>
                  <a:t>j</a:t>
                </a:r>
                <a:r>
                  <a:rPr lang="en-US" sz="2200" baseline="30000" dirty="0" err="1"/>
                  <a:t>th</a:t>
                </a:r>
                <a:r>
                  <a:rPr lang="en-US" sz="2200" baseline="30000" dirty="0"/>
                  <a:t> </a:t>
                </a:r>
                <a:r>
                  <a:rPr lang="en-US" sz="2200" dirty="0"/>
                  <a:t>species</a:t>
                </a:r>
              </a:p>
              <a:p>
                <a:pPr lvl="1"/>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𝛼</m:t>
                        </m:r>
                      </m:e>
                      <m:sub>
                        <m:r>
                          <a:rPr lang="en-US" sz="2200" i="1">
                            <a:latin typeface="Cambria Math" panose="02040503050406030204" pitchFamily="18" charset="0"/>
                          </a:rPr>
                          <m:t>𝑘𝑖</m:t>
                        </m:r>
                      </m:sub>
                    </m:sSub>
                  </m:oMath>
                </a14:m>
                <a:r>
                  <a:rPr lang="en-US" sz="2200" dirty="0"/>
                  <a:t> </a:t>
                </a:r>
                <a:r>
                  <a:rPr lang="en-US" sz="2200" dirty="0">
                    <a:latin typeface="Calibri" panose="020F0502020204030204" pitchFamily="34" charset="0"/>
                    <a:cs typeface="Calibri" panose="020F0502020204030204" pitchFamily="34" charset="0"/>
                  </a:rPr>
                  <a:t>= </a:t>
                </a:r>
                <a:r>
                  <a:rPr lang="en-US" sz="2200" dirty="0">
                    <a:ea typeface="Times New Roman" panose="02020603050405020304" pitchFamily="18" charset="0"/>
                    <a:cs typeface="Calibri" panose="020F0502020204030204" pitchFamily="34" charset="0"/>
                  </a:rPr>
                  <a:t>third body efficiency </a:t>
                </a:r>
                <a:r>
                  <a:rPr lang="en-US" sz="2200" dirty="0">
                    <a:cs typeface="Calibri" panose="020F0502020204030204" pitchFamily="34" charset="0"/>
                  </a:rPr>
                  <a:t>of  </a:t>
                </a:r>
                <a:r>
                  <a:rPr lang="en-US" sz="2200" dirty="0" err="1">
                    <a:cs typeface="Calibri" panose="020F0502020204030204" pitchFamily="34" charset="0"/>
                  </a:rPr>
                  <a:t>i</a:t>
                </a:r>
                <a:r>
                  <a:rPr lang="en-US" sz="2200" baseline="30000" dirty="0" err="1">
                    <a:cs typeface="Calibri" panose="020F0502020204030204" pitchFamily="34" charset="0"/>
                  </a:rPr>
                  <a:t>th</a:t>
                </a:r>
                <a:r>
                  <a:rPr lang="en-US" sz="2200" dirty="0">
                    <a:cs typeface="Calibri" panose="020F0502020204030204" pitchFamily="34" charset="0"/>
                  </a:rPr>
                  <a:t>  species in k</a:t>
                </a:r>
                <a:r>
                  <a:rPr lang="en-US" sz="2200" baseline="30000" dirty="0">
                    <a:cs typeface="Calibri" panose="020F0502020204030204" pitchFamily="34" charset="0"/>
                  </a:rPr>
                  <a:t>th</a:t>
                </a:r>
                <a:r>
                  <a:rPr lang="en-US" sz="2200" dirty="0">
                    <a:cs typeface="Calibri" panose="020F0502020204030204" pitchFamily="34" charset="0"/>
                  </a:rPr>
                  <a:t> reaction</a:t>
                </a:r>
              </a:p>
              <a:p>
                <a:pPr lvl="1"/>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𝑁</m:t>
                        </m:r>
                      </m:e>
                      <m:sub>
                        <m:r>
                          <a:rPr lang="en-US" sz="2200" i="1">
                            <a:latin typeface="Cambria Math" panose="02040503050406030204" pitchFamily="18" charset="0"/>
                          </a:rPr>
                          <m:t>𝑠𝑝</m:t>
                        </m:r>
                      </m:sub>
                    </m:sSub>
                  </m:oMath>
                </a14:m>
                <a:r>
                  <a:rPr lang="en-US" sz="2200" dirty="0">
                    <a:latin typeface="Calibri" panose="020F0502020204030204" pitchFamily="34" charset="0"/>
                    <a:cs typeface="Calibri" panose="020F0502020204030204" pitchFamily="34" charset="0"/>
                  </a:rPr>
                  <a:t>= number of species</a:t>
                </a:r>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90525" y="1043240"/>
                <a:ext cx="8362950" cy="5509960"/>
              </a:xfrm>
              <a:blipFill>
                <a:blip r:embed="rId2"/>
                <a:stretch>
                  <a:fillRect l="-948" t="-2212" b="-7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65664E4-50B5-4249-AF60-1B85F3671ED9}" type="slidenum">
              <a:rPr lang="en-US" smtClean="0"/>
              <a:t>12</a:t>
            </a:fld>
            <a:endParaRPr lang="en-US"/>
          </a:p>
        </p:txBody>
      </p:sp>
    </p:spTree>
    <p:extLst>
      <p:ext uri="{BB962C8B-B14F-4D97-AF65-F5344CB8AC3E}">
        <p14:creationId xmlns:p14="http://schemas.microsoft.com/office/powerpoint/2010/main" val="1997487633"/>
      </p:ext>
    </p:extLst>
  </p:cSld>
  <p:clrMapOvr>
    <a:masterClrMapping/>
  </p:clrMapOvr>
  <mc:AlternateContent xmlns:mc="http://schemas.openxmlformats.org/markup-compatibility/2006" xmlns:p14="http://schemas.microsoft.com/office/powerpoint/2010/main">
    <mc:Choice Requires="p14">
      <p:transition spd="slow" p14:dur="2000" advTm="8719"/>
    </mc:Choice>
    <mc:Fallback xmlns="">
      <p:transition spd="slow" advTm="871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450" y="396660"/>
            <a:ext cx="6886362" cy="1053771"/>
          </a:xfrm>
        </p:spPr>
        <p:txBody>
          <a:bodyPr/>
          <a:lstStyle/>
          <a:p>
            <a:r>
              <a:rPr lang="en-US" dirty="0"/>
              <a:t>Chemical Kinetics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4325" y="1467422"/>
                <a:ext cx="8562975" cy="5036024"/>
              </a:xfrm>
            </p:spPr>
            <p:txBody>
              <a:bodyPr>
                <a:normAutofit/>
              </a:bodyPr>
              <a:lstStyle/>
              <a:p>
                <a:r>
                  <a:rPr lang="en-US" sz="3100" dirty="0"/>
                  <a:t>Forward reaction rate coefficient </a:t>
                </a:r>
                <a14:m>
                  <m:oMath xmlns:m="http://schemas.openxmlformats.org/officeDocument/2006/math">
                    <m:sSub>
                      <m:sSubPr>
                        <m:ctrlPr>
                          <a:rPr lang="en-US" sz="3100" i="1">
                            <a:latin typeface="Cambria Math" panose="02040503050406030204" pitchFamily="18" charset="0"/>
                          </a:rPr>
                        </m:ctrlPr>
                      </m:sSubPr>
                      <m:e>
                        <m:r>
                          <a:rPr lang="en-US" sz="3100" i="1">
                            <a:latin typeface="Cambria Math" panose="02040503050406030204" pitchFamily="18" charset="0"/>
                          </a:rPr>
                          <m:t>𝑘</m:t>
                        </m:r>
                      </m:e>
                      <m:sub>
                        <m:r>
                          <a:rPr lang="en-US" sz="3100" i="1">
                            <a:latin typeface="Cambria Math" panose="02040503050406030204" pitchFamily="18" charset="0"/>
                          </a:rPr>
                          <m:t>𝑓</m:t>
                        </m:r>
                        <m:r>
                          <a:rPr lang="en-US" sz="3100" i="1">
                            <a:latin typeface="Cambria Math" panose="02040503050406030204" pitchFamily="18" charset="0"/>
                          </a:rPr>
                          <m:t>,</m:t>
                        </m:r>
                        <m:r>
                          <a:rPr lang="en-US" sz="3100" i="1">
                            <a:latin typeface="Cambria Math" panose="02040503050406030204" pitchFamily="18" charset="0"/>
                          </a:rPr>
                          <m:t>𝑘</m:t>
                        </m:r>
                      </m:sub>
                    </m:sSub>
                  </m:oMath>
                </a14:m>
                <a:r>
                  <a:rPr lang="en-US" dirty="0"/>
                  <a:t>	</a:t>
                </a:r>
                <a:endParaRPr lang="en-US" i="1"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𝑘</m:t>
                          </m:r>
                        </m:sub>
                      </m:sSub>
                      <m:sSup>
                        <m:sSupPr>
                          <m:ctrlPr>
                            <a:rPr lang="en-US" i="1">
                              <a:latin typeface="Cambria Math" panose="02040503050406030204" pitchFamily="18" charset="0"/>
                            </a:rPr>
                          </m:ctrlPr>
                        </m:sSupPr>
                        <m:e>
                          <m:r>
                            <a:rPr lang="en-US" i="1">
                              <a:latin typeface="Cambria Math" panose="02040503050406030204" pitchFamily="18" charset="0"/>
                            </a:rPr>
                            <m:t>𝑇</m:t>
                          </m:r>
                        </m:e>
                        <m:sup>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𝑘</m:t>
                              </m:r>
                            </m:sub>
                          </m:sSub>
                        </m:sup>
                      </m:sSup>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𝑘</m:t>
                                      </m:r>
                                    </m:sub>
                                  </m:sSub>
                                </m:num>
                                <m:den>
                                  <m:r>
                                    <a:rPr lang="en-US" i="1">
                                      <a:latin typeface="Cambria Math" panose="02040503050406030204" pitchFamily="18" charset="0"/>
                                    </a:rPr>
                                    <m:t>𝑅𝑇</m:t>
                                  </m:r>
                                </m:den>
                              </m:f>
                            </m:e>
                          </m:d>
                        </m:e>
                      </m:func>
                    </m:oMath>
                  </m:oMathPara>
                </a14:m>
                <a:endParaRPr lang="en-US" dirty="0"/>
              </a:p>
              <a:p>
                <a:pPr marL="0" indent="0">
                  <a:buNone/>
                </a:pPr>
                <a:r>
                  <a:rPr lang="en-US" dirty="0"/>
                  <a:t>where </a:t>
                </a:r>
                <a:endParaRPr lang="en-US" i="1" dirty="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𝑟</m:t>
                        </m:r>
                        <m:r>
                          <a:rPr lang="en-US" i="1">
                            <a:latin typeface="Cambria Math" panose="02040503050406030204" pitchFamily="18" charset="0"/>
                          </a:rPr>
                          <m:t>,</m:t>
                        </m:r>
                        <m:r>
                          <a:rPr lang="en-US" b="0" i="1" smtClean="0">
                            <a:latin typeface="Cambria Math" panose="02040503050406030204" pitchFamily="18" charset="0"/>
                          </a:rPr>
                          <m:t>𝑘</m:t>
                        </m:r>
                      </m:sub>
                    </m:sSub>
                  </m:oMath>
                </a14:m>
                <a:r>
                  <a:rPr lang="en-US" dirty="0"/>
                  <a:t>= pre-exponential factor</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𝑘</m:t>
                        </m:r>
                      </m:sub>
                    </m:sSub>
                    <m:r>
                      <a:rPr lang="en-US" i="1">
                        <a:latin typeface="Cambria Math" panose="02040503050406030204" pitchFamily="18" charset="0"/>
                      </a:rPr>
                      <m:t> </m:t>
                    </m:r>
                  </m:oMath>
                </a14:m>
                <a:r>
                  <a:rPr lang="en-US" dirty="0"/>
                  <a:t>=temperature exponent </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𝑎</m:t>
                        </m:r>
                        <m:r>
                          <a:rPr lang="en-US" i="1">
                            <a:latin typeface="Cambria Math" panose="02040503050406030204" pitchFamily="18" charset="0"/>
                          </a:rPr>
                          <m:t>,</m:t>
                        </m:r>
                        <m:r>
                          <a:rPr lang="en-US" b="0" i="1" smtClean="0">
                            <a:latin typeface="Cambria Math" panose="02040503050406030204" pitchFamily="18" charset="0"/>
                          </a:rPr>
                          <m:t>𝑘</m:t>
                        </m:r>
                      </m:sub>
                    </m:sSub>
                  </m:oMath>
                </a14:m>
                <a:r>
                  <a:rPr lang="en-US" dirty="0"/>
                  <a:t>= activation energy</a:t>
                </a:r>
              </a:p>
              <a:p>
                <a:pPr lvl="1"/>
                <a:r>
                  <a:rPr lang="en-US" dirty="0"/>
                  <a:t>R =universal gas constant</a:t>
                </a:r>
              </a:p>
              <a:p>
                <a:pPr lvl="1"/>
                <a:r>
                  <a:rPr lang="en-US" dirty="0"/>
                  <a:t>T = temperature		</a:t>
                </a:r>
              </a:p>
              <a:p>
                <a:pPr marL="457189" lvl="1" indent="0">
                  <a:buNone/>
                </a:pPr>
                <a:endParaRPr lang="en-US" dirty="0"/>
              </a:p>
              <a:p>
                <a:pPr marL="457189"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4325" y="1467422"/>
                <a:ext cx="8562975" cy="5036024"/>
              </a:xfrm>
              <a:blipFill rotWithShape="0">
                <a:blip r:embed="rId2"/>
                <a:stretch>
                  <a:fillRect l="-1567" t="-1816"/>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a:xfrm>
            <a:off x="3543300" y="6356353"/>
            <a:ext cx="2058255" cy="365125"/>
          </a:xfrm>
        </p:spPr>
        <p:txBody>
          <a:bodyPr/>
          <a:lstStyle/>
          <a:p>
            <a:fld id="{465664E4-50B5-4249-AF60-1B85F3671ED9}" type="slidenum">
              <a:rPr lang="en-US" sz="1400"/>
              <a:t>13</a:t>
            </a:fld>
            <a:endParaRPr lang="en-US" dirty="0"/>
          </a:p>
        </p:txBody>
      </p:sp>
    </p:spTree>
    <p:extLst>
      <p:ext uri="{BB962C8B-B14F-4D97-AF65-F5344CB8AC3E}">
        <p14:creationId xmlns:p14="http://schemas.microsoft.com/office/powerpoint/2010/main" val="590556335"/>
      </p:ext>
    </p:extLst>
  </p:cSld>
  <p:clrMapOvr>
    <a:masterClrMapping/>
  </p:clrMapOvr>
  <mc:AlternateContent xmlns:mc="http://schemas.openxmlformats.org/markup-compatibility/2006" xmlns:p14="http://schemas.microsoft.com/office/powerpoint/2010/main">
    <mc:Choice Requires="p14">
      <p:transition spd="slow" p14:dur="2000" advTm="7064"/>
    </mc:Choice>
    <mc:Fallback xmlns="">
      <p:transition spd="slow" advTm="7064"/>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Chemical Kinetics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1" y="1433017"/>
                <a:ext cx="8092271" cy="5186149"/>
              </a:xfrm>
            </p:spPr>
            <p:txBody>
              <a:bodyPr>
                <a:normAutofit fontScale="92500" lnSpcReduction="10000"/>
              </a:bodyPr>
              <a:lstStyle/>
              <a:p>
                <a:r>
                  <a:rPr lang="en-US" dirty="0"/>
                  <a:t>For reversible reactions</a:t>
                </a:r>
              </a:p>
              <a:p>
                <a:pPr lvl="1"/>
                <a:r>
                  <a:rPr lang="en-US" dirty="0"/>
                  <a:t>Explicit reverse Arrhenius parameters exactly like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𝑓</m:t>
                        </m:r>
                        <m:r>
                          <a:rPr lang="en-US" i="1">
                            <a:latin typeface="Cambria Math" panose="02040503050406030204" pitchFamily="18" charset="0"/>
                          </a:rPr>
                          <m:t>,</m:t>
                        </m:r>
                        <m:r>
                          <a:rPr lang="en-US" b="0" i="1" smtClean="0">
                            <a:latin typeface="Cambria Math" panose="02040503050406030204" pitchFamily="18" charset="0"/>
                          </a:rPr>
                          <m:t>𝑘</m:t>
                        </m:r>
                      </m:sub>
                    </m:sSub>
                  </m:oMath>
                </a14:m>
                <a:r>
                  <a:rPr lang="en-US" dirty="0"/>
                  <a:t>.</a:t>
                </a:r>
              </a:p>
              <a:p>
                <a:pPr lvl="1"/>
                <a:r>
                  <a:rPr lang="en-US" dirty="0"/>
                  <a:t>Ratio of forward rate coefficient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𝑓</m:t>
                        </m:r>
                        <m:r>
                          <a:rPr lang="en-US" i="1">
                            <a:latin typeface="Cambria Math" panose="02040503050406030204" pitchFamily="18" charset="0"/>
                          </a:rPr>
                          <m:t>,</m:t>
                        </m:r>
                        <m:r>
                          <a:rPr lang="en-US" b="0" i="1" smtClean="0">
                            <a:latin typeface="Cambria Math" panose="02040503050406030204" pitchFamily="18" charset="0"/>
                          </a:rPr>
                          <m:t>𝑘</m:t>
                        </m:r>
                      </m:sub>
                    </m:sSub>
                  </m:oMath>
                </a14:m>
                <a:r>
                  <a:rPr lang="en-US" dirty="0"/>
                  <a:t> and equilibrium constant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𝐶</m:t>
                        </m:r>
                        <m:r>
                          <a:rPr lang="en-US" i="1">
                            <a:latin typeface="Cambria Math" panose="02040503050406030204" pitchFamily="18" charset="0"/>
                          </a:rPr>
                          <m:t>,</m:t>
                        </m:r>
                        <m:r>
                          <a:rPr lang="en-US" b="0" i="1" smtClean="0">
                            <a:latin typeface="Cambria Math" panose="02040503050406030204" pitchFamily="18" charset="0"/>
                          </a:rPr>
                          <m:t>𝑘</m:t>
                        </m:r>
                      </m:sub>
                    </m:sSub>
                  </m:oMath>
                </a14:m>
                <a:endParaRPr lang="en-US" dirty="0"/>
              </a:p>
              <a:p>
                <a:pPr marL="457189" lvl="1" indent="0">
                  <a:buNone/>
                </a:pPr>
                <a:r>
                  <a:rPr lang="en-US" dirty="0"/>
                  <a:t>			</a:t>
                </a: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𝑘</m:t>
                        </m:r>
                      </m:e>
                      <m:sub>
                        <m:r>
                          <a:rPr lang="en-US" sz="3000" i="1">
                            <a:latin typeface="Cambria Math" panose="02040503050406030204" pitchFamily="18" charset="0"/>
                          </a:rPr>
                          <m:t>𝑟</m:t>
                        </m:r>
                        <m:r>
                          <a:rPr lang="en-US" sz="3000" i="1">
                            <a:latin typeface="Cambria Math" panose="02040503050406030204" pitchFamily="18" charset="0"/>
                          </a:rPr>
                          <m:t>,</m:t>
                        </m:r>
                        <m:r>
                          <a:rPr lang="en-US" sz="3000" i="1">
                            <a:latin typeface="Cambria Math" panose="02040503050406030204" pitchFamily="18" charset="0"/>
                          </a:rPr>
                          <m:t>𝑘</m:t>
                        </m:r>
                      </m:sub>
                    </m:sSub>
                    <m:r>
                      <a:rPr lang="en-US" sz="3000" i="1">
                        <a:latin typeface="Cambria Math" panose="02040503050406030204" pitchFamily="18" charset="0"/>
                      </a:rPr>
                      <m:t>=</m:t>
                    </m:r>
                    <m:f>
                      <m:fPr>
                        <m:ctrlPr>
                          <a:rPr lang="en-US" sz="3000" i="1">
                            <a:latin typeface="Cambria Math" panose="02040503050406030204" pitchFamily="18" charset="0"/>
                          </a:rPr>
                        </m:ctrlPr>
                      </m:fPr>
                      <m:num>
                        <m:sSub>
                          <m:sSubPr>
                            <m:ctrlPr>
                              <a:rPr lang="en-US" sz="3000" i="1">
                                <a:latin typeface="Cambria Math" panose="02040503050406030204" pitchFamily="18" charset="0"/>
                              </a:rPr>
                            </m:ctrlPr>
                          </m:sSubPr>
                          <m:e>
                            <m:r>
                              <a:rPr lang="en-US" sz="3000" i="1">
                                <a:latin typeface="Cambria Math" panose="02040503050406030204" pitchFamily="18" charset="0"/>
                              </a:rPr>
                              <m:t>𝑘</m:t>
                            </m:r>
                          </m:e>
                          <m:sub>
                            <m:r>
                              <a:rPr lang="en-US" sz="3000" i="1">
                                <a:latin typeface="Cambria Math" panose="02040503050406030204" pitchFamily="18" charset="0"/>
                              </a:rPr>
                              <m:t>𝑓</m:t>
                            </m:r>
                            <m:r>
                              <a:rPr lang="en-US" sz="3000" i="1">
                                <a:latin typeface="Cambria Math" panose="02040503050406030204" pitchFamily="18" charset="0"/>
                              </a:rPr>
                              <m:t>,</m:t>
                            </m:r>
                            <m:r>
                              <a:rPr lang="en-US" sz="3000" i="1">
                                <a:latin typeface="Cambria Math" panose="02040503050406030204" pitchFamily="18" charset="0"/>
                              </a:rPr>
                              <m:t>𝑘</m:t>
                            </m:r>
                          </m:sub>
                        </m:sSub>
                      </m:num>
                      <m:den>
                        <m:sSub>
                          <m:sSubPr>
                            <m:ctrlPr>
                              <a:rPr lang="en-US" sz="3000" i="1">
                                <a:latin typeface="Cambria Math" panose="02040503050406030204" pitchFamily="18" charset="0"/>
                              </a:rPr>
                            </m:ctrlPr>
                          </m:sSubPr>
                          <m:e>
                            <m:r>
                              <a:rPr lang="en-US" sz="3000" i="1">
                                <a:latin typeface="Cambria Math" panose="02040503050406030204" pitchFamily="18" charset="0"/>
                              </a:rPr>
                              <m:t>𝐾</m:t>
                            </m:r>
                          </m:e>
                          <m:sub>
                            <m:r>
                              <a:rPr lang="en-US" sz="3000" i="1">
                                <a:latin typeface="Cambria Math" panose="02040503050406030204" pitchFamily="18" charset="0"/>
                              </a:rPr>
                              <m:t>𝐶</m:t>
                            </m:r>
                            <m:r>
                              <a:rPr lang="en-US" sz="3000" i="1">
                                <a:latin typeface="Cambria Math" panose="02040503050406030204" pitchFamily="18" charset="0"/>
                              </a:rPr>
                              <m:t>,</m:t>
                            </m:r>
                            <m:r>
                              <a:rPr lang="en-US" sz="3000" i="1">
                                <a:latin typeface="Cambria Math" panose="02040503050406030204" pitchFamily="18" charset="0"/>
                              </a:rPr>
                              <m:t>𝑘</m:t>
                            </m:r>
                          </m:sub>
                        </m:sSub>
                      </m:den>
                    </m:f>
                  </m:oMath>
                </a14:m>
                <a:endParaRPr lang="en-US" dirty="0"/>
              </a:p>
              <a:p>
                <a:pPr marL="457189" lvl="1" indent="0">
                  <a:buNone/>
                </a:pPr>
                <a:r>
                  <a:rPr lang="en-US" sz="2800" dirty="0"/>
                  <a:t>		</a:t>
                </a:r>
              </a:p>
              <a:p>
                <a:pPr marL="457189" lvl="1" indent="0">
                  <a:buNone/>
                </a:pPr>
                <a:r>
                  <a:rPr lang="en-US" sz="2800"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𝑘</m:t>
                        </m:r>
                      </m:sub>
                    </m:sSub>
                    <m:r>
                      <a:rPr lang="en-US" i="1">
                        <a:latin typeface="Cambria Math" panose="02040503050406030204" pitchFamily="18" charset="0"/>
                      </a:rPr>
                      <m:t>=</m:t>
                    </m:r>
                    <m:sSup>
                      <m:sSupPr>
                        <m:ctrlPr>
                          <a:rPr lang="en-US" i="1" smtClean="0">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𝑎𝑡𝑚</m:t>
                                    </m:r>
                                  </m:sub>
                                </m:sSub>
                              </m:num>
                              <m:den>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𝑢</m:t>
                                    </m:r>
                                  </m:sub>
                                </m:sSub>
                                <m:r>
                                  <a:rPr lang="en-US" i="1">
                                    <a:latin typeface="Cambria Math" panose="02040503050406030204" pitchFamily="18" charset="0"/>
                                  </a:rPr>
                                  <m:t>𝑇</m:t>
                                </m:r>
                              </m:den>
                            </m:f>
                          </m:e>
                        </m:d>
                      </m:e>
                      <m:sup>
                        <m:nary>
                          <m:naryPr>
                            <m:chr m:val="∑"/>
                            <m:limLoc m:val="undOvr"/>
                            <m:ctrlPr>
                              <a:rPr lang="en-US" i="1">
                                <a:latin typeface="Cambria Math" panose="02040503050406030204" pitchFamily="18" charset="0"/>
                              </a:rPr>
                            </m:ctrlPr>
                          </m:naryPr>
                          <m:sub>
                            <m:argPr>
                              <m:argSz m:val="-1"/>
                            </m:argPr>
                            <m:r>
                              <a:rPr lang="en-US" i="1">
                                <a:latin typeface="Cambria Math" panose="02040503050406030204" pitchFamily="18" charset="0"/>
                              </a:rPr>
                              <m:t>𝑘</m:t>
                            </m:r>
                            <m:r>
                              <a:rPr lang="en-US" i="1">
                                <a:latin typeface="Cambria Math" panose="02040503050406030204" pitchFamily="18" charset="0"/>
                              </a:rPr>
                              <m:t>=1</m:t>
                            </m:r>
                          </m:sub>
                          <m:sup>
                            <m:argPr>
                              <m:argSz m:val="1"/>
                            </m:argPr>
                            <m:sSub>
                              <m:sSubPr>
                                <m:ctrlPr>
                                  <a:rPr lang="en-US" i="1">
                                    <a:latin typeface="Cambria Math" panose="02040503050406030204" pitchFamily="18" charset="0"/>
                                  </a:rPr>
                                </m:ctrlPr>
                              </m:sSubPr>
                              <m:e>
                                <m:argPr>
                                  <m:argSz m:val="1"/>
                                </m:argPr>
                                <m:r>
                                  <a:rPr lang="en-US" i="1">
                                    <a:latin typeface="Cambria Math" panose="02040503050406030204" pitchFamily="18" charset="0"/>
                                  </a:rPr>
                                  <m:t>𝑁</m:t>
                                </m:r>
                              </m:e>
                              <m:sub>
                                <m:argPr>
                                  <m:argSz m:val="1"/>
                                </m:argPr>
                                <m:r>
                                  <a:rPr lang="en-US" i="1">
                                    <a:latin typeface="Cambria Math" panose="02040503050406030204" pitchFamily="18" charset="0"/>
                                  </a:rPr>
                                  <m:t>𝑠𝑝</m:t>
                                </m:r>
                              </m:sub>
                            </m:sSub>
                          </m:sup>
                          <m:e>
                            <m:sSub>
                              <m:sSubPr>
                                <m:ctrlPr>
                                  <a:rPr lang="en-US" i="1">
                                    <a:latin typeface="Cambria Math" panose="02040503050406030204" pitchFamily="18" charset="0"/>
                                  </a:rPr>
                                </m:ctrlPr>
                              </m:sSubPr>
                              <m:e>
                                <m:r>
                                  <a:rPr lang="en-US" i="1">
                                    <a:latin typeface="Cambria Math" panose="02040503050406030204" pitchFamily="18" charset="0"/>
                                  </a:rPr>
                                  <m:t>𝜈</m:t>
                                </m:r>
                              </m:e>
                              <m:sub>
                                <m:r>
                                  <a:rPr lang="en-US" i="1">
                                    <a:latin typeface="Cambria Math" panose="02040503050406030204" pitchFamily="18" charset="0"/>
                                  </a:rPr>
                                  <m:t>𝑘𝑖</m:t>
                                </m:r>
                              </m:sub>
                            </m:sSub>
                          </m:e>
                        </m:nary>
                      </m:sup>
                    </m:sSup>
                    <m:r>
                      <a:rPr lang="en-US" i="1">
                        <a:latin typeface="Cambria Math" panose="02040503050406030204" pitchFamily="18" charset="0"/>
                      </a:rPr>
                      <m:t>𝑒𝑥𝑝</m:t>
                    </m:r>
                    <m:d>
                      <m:dPr>
                        <m:begChr m:val="["/>
                        <m:endChr m:val="]"/>
                        <m:ctrlPr>
                          <a:rPr lang="en-US" i="1">
                            <a:latin typeface="Cambria Math" panose="02040503050406030204" pitchFamily="18" charset="0"/>
                          </a:rPr>
                        </m:ctrlPr>
                      </m:dPr>
                      <m:e>
                        <m:nary>
                          <m:naryPr>
                            <m:chr m:val="∑"/>
                            <m:limLoc m:val="undOvr"/>
                            <m:ctrlPr>
                              <a:rPr lang="en-US" i="1">
                                <a:latin typeface="Cambria Math" panose="02040503050406030204" pitchFamily="18" charset="0"/>
                              </a:rPr>
                            </m:ctrlPr>
                          </m:naryPr>
                          <m:sub>
                            <m:argPr>
                              <m:argSz m:val="-1"/>
                            </m:argPr>
                            <m:r>
                              <a:rPr lang="en-US" i="1">
                                <a:latin typeface="Cambria Math" panose="02040503050406030204" pitchFamily="18" charset="0"/>
                              </a:rPr>
                              <m:t>𝑖</m:t>
                            </m:r>
                            <m:r>
                              <a:rPr lang="en-US" i="1">
                                <a:latin typeface="Cambria Math" panose="02040503050406030204" pitchFamily="18" charset="0"/>
                              </a:rPr>
                              <m:t>=1</m:t>
                            </m:r>
                          </m:sub>
                          <m:sup>
                            <m:argPr>
                              <m:argSz m:val="1"/>
                            </m:argPr>
                            <m:sSub>
                              <m:sSubPr>
                                <m:ctrlPr>
                                  <a:rPr lang="en-US" i="1">
                                    <a:latin typeface="Cambria Math" panose="02040503050406030204" pitchFamily="18" charset="0"/>
                                  </a:rPr>
                                </m:ctrlPr>
                              </m:sSubPr>
                              <m:e>
                                <m:argPr>
                                  <m:argSz m:val="1"/>
                                </m:argPr>
                                <m:r>
                                  <a:rPr lang="en-US" i="1">
                                    <a:latin typeface="Cambria Math" panose="02040503050406030204" pitchFamily="18" charset="0"/>
                                  </a:rPr>
                                  <m:t>𝑁</m:t>
                                </m:r>
                              </m:e>
                              <m:sub>
                                <m:argPr>
                                  <m:argSz m:val="1"/>
                                </m:argPr>
                                <m:r>
                                  <a:rPr lang="en-US" i="1">
                                    <a:latin typeface="Cambria Math" panose="02040503050406030204" pitchFamily="18" charset="0"/>
                                  </a:rPr>
                                  <m:t>𝑠𝑝</m:t>
                                </m:r>
                              </m:sub>
                            </m:sSub>
                          </m:sup>
                          <m:e>
                            <m:sSub>
                              <m:sSubPr>
                                <m:ctrlPr>
                                  <a:rPr lang="en-US" i="1">
                                    <a:latin typeface="Cambria Math" panose="02040503050406030204" pitchFamily="18" charset="0"/>
                                  </a:rPr>
                                </m:ctrlPr>
                              </m:sSubPr>
                              <m:e>
                                <m:r>
                                  <a:rPr lang="en-US" i="1">
                                    <a:latin typeface="Cambria Math" panose="02040503050406030204" pitchFamily="18" charset="0"/>
                                  </a:rPr>
                                  <m:t>𝜈</m:t>
                                </m:r>
                              </m:e>
                              <m:sub>
                                <m:r>
                                  <a:rPr lang="en-US" i="1">
                                    <a:latin typeface="Cambria Math" panose="02040503050406030204" pitchFamily="18" charset="0"/>
                                  </a:rPr>
                                  <m:t>𝑘𝑖</m:t>
                                </m:r>
                              </m:sub>
                            </m:sSub>
                          </m:e>
                        </m:nary>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𝐻</m:t>
                                    </m:r>
                                  </m:e>
                                  <m:sub>
                                    <m:r>
                                      <a:rPr lang="en-US" i="1">
                                        <a:latin typeface="Cambria Math" panose="02040503050406030204" pitchFamily="18" charset="0"/>
                                      </a:rPr>
                                      <m:t>𝑖</m:t>
                                    </m:r>
                                  </m:sub>
                                  <m:sup>
                                    <m:r>
                                      <a:rPr lang="en-US" i="1">
                                        <a:latin typeface="Cambria Math" panose="02040503050406030204" pitchFamily="18" charset="0"/>
                                      </a:rPr>
                                      <m:t>𝑜</m:t>
                                    </m:r>
                                  </m:sup>
                                </m:sSubSup>
                                <m:sSubSup>
                                  <m:sSubSupPr>
                                    <m:ctrlPr>
                                      <a:rPr lang="en-US" i="1">
                                        <a:latin typeface="Cambria Math" panose="02040503050406030204" pitchFamily="18" charset="0"/>
                                      </a:rPr>
                                    </m:ctrlPr>
                                  </m:sSubSupPr>
                                  <m:e>
                                    <m:r>
                                      <a:rPr lang="en-US" i="1">
                                        <a:latin typeface="Cambria Math" panose="02040503050406030204" pitchFamily="18" charset="0"/>
                                      </a:rPr>
                                      <m:t>−</m:t>
                                    </m:r>
                                    <m:r>
                                      <a:rPr lang="en-US" i="1">
                                        <a:latin typeface="Cambria Math" panose="02040503050406030204" pitchFamily="18" charset="0"/>
                                      </a:rPr>
                                      <m:t>𝑇𝑆</m:t>
                                    </m:r>
                                  </m:e>
                                  <m:sub>
                                    <m:r>
                                      <a:rPr lang="en-US" i="1">
                                        <a:latin typeface="Cambria Math" panose="02040503050406030204" pitchFamily="18" charset="0"/>
                                      </a:rPr>
                                      <m:t>𝑖</m:t>
                                    </m:r>
                                  </m:sub>
                                  <m:sup>
                                    <m:r>
                                      <a:rPr lang="en-US" i="1">
                                        <a:latin typeface="Cambria Math" panose="02040503050406030204" pitchFamily="18" charset="0"/>
                                      </a:rPr>
                                      <m:t>𝑜</m:t>
                                    </m:r>
                                  </m:sup>
                                </m:sSubSup>
                              </m:num>
                              <m:den>
                                <m:r>
                                  <a:rPr lang="en-US" i="1">
                                    <a:latin typeface="Cambria Math" panose="02040503050406030204" pitchFamily="18" charset="0"/>
                                  </a:rPr>
                                  <m:t>𝑅𝑇</m:t>
                                </m:r>
                              </m:den>
                            </m:f>
                          </m:e>
                        </m:d>
                      </m:e>
                    </m:d>
                  </m:oMath>
                </a14:m>
                <a:r>
                  <a:rPr lang="en-US" i="1" dirty="0"/>
                  <a:t> </a:t>
                </a:r>
              </a:p>
              <a:p>
                <a:pPr marL="457189" lvl="1" indent="0">
                  <a:buNone/>
                </a:pPr>
                <a:r>
                  <a:rPr lang="en-US" dirty="0"/>
                  <a:t>	</a:t>
                </a:r>
              </a:p>
              <a:p>
                <a:pPr marL="457189" lvl="1" indent="0">
                  <a:buNone/>
                </a:pPr>
                <a:r>
                  <a:rPr lang="en-US" dirty="0"/>
                  <a:t>where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𝐻</m:t>
                        </m:r>
                      </m:e>
                      <m:sub>
                        <m:r>
                          <a:rPr lang="en-US" i="1">
                            <a:latin typeface="Cambria Math" panose="02040503050406030204" pitchFamily="18" charset="0"/>
                          </a:rPr>
                          <m:t>𝑘</m:t>
                        </m:r>
                      </m:sub>
                      <m:sup>
                        <m:r>
                          <a:rPr lang="en-US" i="1">
                            <a:latin typeface="Cambria Math" panose="02040503050406030204" pitchFamily="18" charset="0"/>
                          </a:rPr>
                          <m:t>𝑜</m:t>
                        </m:r>
                      </m:sup>
                    </m:sSubSup>
                  </m:oMath>
                </a14:m>
                <a:r>
                  <a:rPr lang="en-US" dirty="0"/>
                  <a:t> and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𝑘</m:t>
                        </m:r>
                      </m:sub>
                      <m:sup>
                        <m:r>
                          <a:rPr lang="en-US" i="1">
                            <a:latin typeface="Cambria Math" panose="02040503050406030204" pitchFamily="18" charset="0"/>
                          </a:rPr>
                          <m:t>𝑜</m:t>
                        </m:r>
                      </m:sup>
                    </m:sSubSup>
                  </m:oMath>
                </a14:m>
                <a:r>
                  <a:rPr lang="en-US" dirty="0"/>
                  <a:t> are standard state enthalpy and  entropy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𝑎𝑡𝑚</m:t>
                        </m:r>
                      </m:sub>
                    </m:sSub>
                  </m:oMath>
                </a14:m>
                <a:r>
                  <a:rPr lang="en-US" dirty="0"/>
                  <a:t>is pressure of one standard atmosphere in </a:t>
                </a:r>
                <a:r>
                  <a:rPr lang="en-US" dirty="0" err="1"/>
                  <a:t>atm</a:t>
                </a:r>
                <a:r>
                  <a:rPr lang="en-US" dirty="0"/>
                  <a:t> and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R</m:t>
                        </m:r>
                      </m:e>
                      <m:sub>
                        <m:r>
                          <m:rPr>
                            <m:sty m:val="p"/>
                          </m:rPr>
                          <a:rPr lang="en-US">
                            <a:latin typeface="Cambria Math" panose="02040503050406030204" pitchFamily="18" charset="0"/>
                          </a:rPr>
                          <m:t>u</m:t>
                        </m:r>
                      </m:sub>
                    </m:sSub>
                  </m:oMath>
                </a14:m>
                <a:r>
                  <a:rPr lang="en-US" dirty="0"/>
                  <a:t> is universal gas constant in  cm3- atm-K</a:t>
                </a:r>
                <a:r>
                  <a:rPr lang="en-US" baseline="30000" dirty="0"/>
                  <a:t>−1</a:t>
                </a:r>
                <a:r>
                  <a:rPr lang="en-US" dirty="0"/>
                  <a:t>-mol</a:t>
                </a:r>
                <a:r>
                  <a:rPr lang="en-US" baseline="30000" dirty="0"/>
                  <a:t>−1</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1" y="1433017"/>
                <a:ext cx="8092271" cy="5186149"/>
              </a:xfrm>
              <a:blipFill rotWithShape="0">
                <a:blip r:embed="rId2"/>
                <a:stretch>
                  <a:fillRect l="-979" t="-164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65664E4-50B5-4249-AF60-1B85F3671ED9}" type="slidenum">
              <a:rPr lang="en-US" smtClean="0"/>
              <a:t>14</a:t>
            </a:fld>
            <a:endParaRPr lang="en-US" dirty="0"/>
          </a:p>
        </p:txBody>
      </p:sp>
    </p:spTree>
    <p:extLst>
      <p:ext uri="{BB962C8B-B14F-4D97-AF65-F5344CB8AC3E}">
        <p14:creationId xmlns:p14="http://schemas.microsoft.com/office/powerpoint/2010/main" val="2443241922"/>
      </p:ext>
    </p:extLst>
  </p:cSld>
  <p:clrMapOvr>
    <a:masterClrMapping/>
  </p:clrMapOvr>
  <mc:AlternateContent xmlns:mc="http://schemas.openxmlformats.org/markup-compatibility/2006" xmlns:p14="http://schemas.microsoft.com/office/powerpoint/2010/main">
    <mc:Choice Requires="p14">
      <p:transition spd="slow" p14:dur="2000" advTm="13132"/>
    </mc:Choice>
    <mc:Fallback xmlns="">
      <p:transition spd="slow" advTm="1313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Closed Homogenous Constant Pressure Reactor (CHCPR)</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lvl="1"/>
                <a:r>
                  <a:rPr lang="en-US" dirty="0"/>
                  <a:t>Constant mass</a:t>
                </a:r>
              </a:p>
              <a:p>
                <a:pPr lvl="1"/>
                <a:r>
                  <a:rPr lang="en-US" dirty="0"/>
                  <a:t>Homogenous properties throughout the reactor </a:t>
                </a:r>
              </a:p>
              <a:p>
                <a:pPr lvl="1"/>
                <a:r>
                  <a:rPr lang="en-US" dirty="0"/>
                  <a:t>Constant pressure ideal gas</a:t>
                </a:r>
              </a:p>
              <a:p>
                <a:pPr marL="0" indent="0">
                  <a:buNone/>
                </a:pPr>
                <a:r>
                  <a:rPr lang="en-US" dirty="0"/>
                  <a:t>The equations are :	</a:t>
                </a: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𝑑𝑇</m:t>
                          </m:r>
                        </m:num>
                        <m:den>
                          <m:r>
                            <a:rPr lang="en-US" i="1">
                              <a:latin typeface="Cambria Math" panose="02040503050406030204" pitchFamily="18" charset="0"/>
                            </a:rPr>
                            <m:t>𝑑𝑡</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nary>
                            <m:naryPr>
                              <m:chr m:val="∑"/>
                              <m:limLoc m:val="subSup"/>
                              <m:supHide m:val="on"/>
                              <m:ctrlPr>
                                <a:rPr lang="en-US" i="1">
                                  <a:latin typeface="Cambria Math" panose="02040503050406030204" pitchFamily="18" charset="0"/>
                                </a:rPr>
                              </m:ctrlPr>
                            </m:naryPr>
                            <m:sub>
                              <m:r>
                                <a:rPr lang="en-US" i="1">
                                  <a:latin typeface="Cambria Math" panose="02040503050406030204" pitchFamily="18" charset="0"/>
                                </a:rPr>
                                <m:t>𝑖</m:t>
                              </m:r>
                            </m:sub>
                            <m:sup/>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sub>
                              </m:sSub>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acc>
                              <m:r>
                                <a:rPr lang="en-US">
                                  <a:latin typeface="Cambria Math" panose="02040503050406030204" pitchFamily="18" charset="0"/>
                                </a:rPr>
                                <m:t> )</m:t>
                              </m:r>
                            </m:e>
                          </m:nary>
                        </m:num>
                        <m:den>
                          <m:nary>
                            <m:naryPr>
                              <m:chr m:val="∑"/>
                              <m:limLoc m:val="subSup"/>
                              <m:supHide m:val="on"/>
                              <m:ctrlPr>
                                <a:rPr lang="en-US" i="1">
                                  <a:latin typeface="Cambria Math" panose="02040503050406030204" pitchFamily="18" charset="0"/>
                                </a:rPr>
                              </m:ctrlPr>
                            </m:naryPr>
                            <m:sub>
                              <m:r>
                                <a:rPr lang="en-US" i="1">
                                  <a:latin typeface="Cambria Math" panose="02040503050406030204" pitchFamily="18" charset="0"/>
                                </a:rPr>
                                <m:t>𝑖</m:t>
                              </m:r>
                            </m:sub>
                            <m:sup/>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𝑖</m:t>
                                  </m:r>
                                </m:sub>
                              </m:sSub>
                              <m:r>
                                <a:rPr lang="en-US">
                                  <a:latin typeface="Cambria Math" panose="02040503050406030204" pitchFamily="18" charset="0"/>
                                </a:rPr>
                                <m:t> )</m:t>
                              </m:r>
                            </m:e>
                          </m:nary>
                        </m:den>
                      </m:f>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num>
                        <m:den>
                          <m:r>
                            <a:rPr lang="en-US" i="1">
                              <a:latin typeface="Cambria Math" panose="02040503050406030204" pitchFamily="18" charset="0"/>
                            </a:rPr>
                            <m:t>𝑑𝑡</m:t>
                          </m:r>
                        </m:den>
                      </m:f>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 </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nary>
                                <m:naryPr>
                                  <m:chr m:val="∑"/>
                                  <m:limLoc m:val="undOvr"/>
                                  <m:subHide m:val="on"/>
                                  <m:supHide m:val="on"/>
                                  <m:ctrlPr>
                                    <a:rPr lang="en-US" i="1">
                                      <a:latin typeface="Cambria Math" panose="02040503050406030204" pitchFamily="18" charset="0"/>
                                    </a:rPr>
                                  </m:ctrlPr>
                                </m:naryPr>
                                <m:sub/>
                                <m:sup/>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acc>
                                </m:e>
                              </m:nary>
                            </m:num>
                            <m:den>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𝑗</m:t>
                                  </m:r>
                                </m:sub>
                                <m:sup/>
                                <m:e>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𝑋</m:t>
                                      </m:r>
                                    </m:e>
                                    <m:sub>
                                      <m:r>
                                        <a:rPr lang="en-US" i="1">
                                          <a:latin typeface="Cambria Math" panose="02040503050406030204" pitchFamily="18" charset="0"/>
                                        </a:rPr>
                                        <m:t>𝑗</m:t>
                                      </m:r>
                                    </m:sub>
                                  </m:sSub>
                                  <m:r>
                                    <a:rPr lang="en-US" i="1">
                                      <a:latin typeface="Cambria Math" panose="02040503050406030204" pitchFamily="18" charset="0"/>
                                    </a:rPr>
                                    <m:t>]</m:t>
                                  </m:r>
                                </m:e>
                              </m:nary>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𝑇</m:t>
                              </m:r>
                            </m:den>
                          </m:f>
                          <m:f>
                            <m:fPr>
                              <m:ctrlPr>
                                <a:rPr lang="en-US" i="1">
                                  <a:latin typeface="Cambria Math" panose="02040503050406030204" pitchFamily="18" charset="0"/>
                                </a:rPr>
                              </m:ctrlPr>
                            </m:fPr>
                            <m:num>
                              <m:r>
                                <a:rPr lang="en-US" i="1">
                                  <a:latin typeface="Cambria Math" panose="02040503050406030204" pitchFamily="18" charset="0"/>
                                </a:rPr>
                                <m:t>𝑑𝑇</m:t>
                              </m:r>
                            </m:num>
                            <m:den>
                              <m:r>
                                <a:rPr lang="en-US" i="1">
                                  <a:latin typeface="Cambria Math" panose="02040503050406030204" pitchFamily="18" charset="0"/>
                                </a:rPr>
                                <m:t>𝑑𝑡</m:t>
                              </m:r>
                            </m:den>
                          </m:f>
                        </m:e>
                      </m:d>
                      <m:r>
                        <a:rPr lang="en-US" i="1">
                          <a:latin typeface="Cambria Math" panose="02040503050406030204" pitchFamily="18" charset="0"/>
                        </a:rPr>
                        <m:t> </m:t>
                      </m:r>
                    </m:oMath>
                  </m:oMathPara>
                </a14:m>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391" t="-105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65664E4-50B5-4249-AF60-1B85F3671ED9}" type="slidenum">
              <a:rPr lang="en-US" smtClean="0"/>
              <a:t>15</a:t>
            </a:fld>
            <a:endParaRPr lang="en-US"/>
          </a:p>
        </p:txBody>
      </p:sp>
    </p:spTree>
    <p:extLst>
      <p:ext uri="{BB962C8B-B14F-4D97-AF65-F5344CB8AC3E}">
        <p14:creationId xmlns:p14="http://schemas.microsoft.com/office/powerpoint/2010/main" val="4279543658"/>
      </p:ext>
    </p:extLst>
  </p:cSld>
  <p:clrMapOvr>
    <a:masterClrMapping/>
  </p:clrMapOvr>
  <mc:AlternateContent xmlns:mc="http://schemas.openxmlformats.org/markup-compatibility/2006" xmlns:p14="http://schemas.microsoft.com/office/powerpoint/2010/main">
    <mc:Choice Requires="p14">
      <p:transition spd="slow" p14:dur="2000" advTm="28105"/>
    </mc:Choice>
    <mc:Fallback xmlns="">
      <p:transition spd="slow" advTm="2810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lstStyle/>
          <a:p>
            <a:r>
              <a:rPr lang="en-US" dirty="0"/>
              <a:t>CHCPR: ODE Solver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013097"/>
                <a:ext cx="8420101" cy="5525816"/>
              </a:xfrm>
            </p:spPr>
            <p:txBody>
              <a:bodyPr>
                <a:normAutofit fontScale="62500" lnSpcReduction="20000"/>
              </a:bodyPr>
              <a:lstStyle/>
              <a:p>
                <a:pPr>
                  <a:lnSpc>
                    <a:spcPct val="120000"/>
                  </a:lnSpc>
                </a:pPr>
                <a:r>
                  <a:rPr lang="en-US" sz="4000" dirty="0"/>
                  <a:t>initial value problem with total number of unknowns </a:t>
                </a:r>
                <a14:m>
                  <m:oMath xmlns:m="http://schemas.openxmlformats.org/officeDocument/2006/math">
                    <m:sSub>
                      <m:sSubPr>
                        <m:ctrlPr>
                          <a:rPr lang="en-US" sz="4000" i="1">
                            <a:latin typeface="Cambria Math" panose="02040503050406030204" pitchFamily="18" charset="0"/>
                          </a:rPr>
                        </m:ctrlPr>
                      </m:sSubPr>
                      <m:e>
                        <m:r>
                          <a:rPr lang="en-US" sz="4000" i="1">
                            <a:latin typeface="Cambria Math" panose="02040503050406030204" pitchFamily="18" charset="0"/>
                          </a:rPr>
                          <m:t>𝑁</m:t>
                        </m:r>
                      </m:e>
                      <m:sub>
                        <m:r>
                          <a:rPr lang="en-US" sz="4000" i="1">
                            <a:latin typeface="Cambria Math" panose="02040503050406030204" pitchFamily="18" charset="0"/>
                          </a:rPr>
                          <m:t>𝑠𝑝</m:t>
                        </m:r>
                      </m:sub>
                    </m:sSub>
                  </m:oMath>
                </a14:m>
                <a:r>
                  <a:rPr lang="en-US" sz="4000" dirty="0"/>
                  <a:t>+1 represented by array y=[</a:t>
                </a:r>
                <a14:m>
                  <m:oMath xmlns:m="http://schemas.openxmlformats.org/officeDocument/2006/math">
                    <m:r>
                      <a:rPr lang="en-US" sz="4000" i="1">
                        <a:latin typeface="Cambria Math" panose="02040503050406030204" pitchFamily="18" charset="0"/>
                      </a:rPr>
                      <m:t>𝑇</m:t>
                    </m:r>
                  </m:oMath>
                </a14:m>
                <a:r>
                  <a:rPr lang="en-US" sz="4000" dirty="0"/>
                  <a:t>  </a:t>
                </a:r>
                <a14:m>
                  <m:oMath xmlns:m="http://schemas.openxmlformats.org/officeDocument/2006/math">
                    <m:sSub>
                      <m:sSubPr>
                        <m:ctrlPr>
                          <a:rPr lang="en-US" sz="4000" i="1">
                            <a:latin typeface="Cambria Math" panose="02040503050406030204" pitchFamily="18" charset="0"/>
                          </a:rPr>
                        </m:ctrlPr>
                      </m:sSubPr>
                      <m:e>
                        <m:r>
                          <a:rPr lang="en-US" sz="4000" i="1">
                            <a:latin typeface="Cambria Math" panose="02040503050406030204" pitchFamily="18" charset="0"/>
                          </a:rPr>
                          <m:t>[</m:t>
                        </m:r>
                        <m:r>
                          <a:rPr lang="en-US" sz="4000" i="1">
                            <a:latin typeface="Cambria Math" panose="02040503050406030204" pitchFamily="18" charset="0"/>
                          </a:rPr>
                          <m:t>𝑋</m:t>
                        </m:r>
                      </m:e>
                      <m:sub>
                        <m:r>
                          <a:rPr lang="en-US" sz="4000" i="1">
                            <a:latin typeface="Cambria Math" panose="02040503050406030204" pitchFamily="18" charset="0"/>
                          </a:rPr>
                          <m:t>1</m:t>
                        </m:r>
                      </m:sub>
                    </m:sSub>
                    <m:r>
                      <a:rPr lang="en-US" sz="4000" i="1">
                        <a:latin typeface="Cambria Math" panose="02040503050406030204" pitchFamily="18" charset="0"/>
                      </a:rPr>
                      <m:t>]</m:t>
                    </m:r>
                  </m:oMath>
                </a14:m>
                <a:r>
                  <a:rPr lang="en-US" sz="4000" dirty="0"/>
                  <a:t>  </a:t>
                </a:r>
                <a14:m>
                  <m:oMath xmlns:m="http://schemas.openxmlformats.org/officeDocument/2006/math">
                    <m:sSub>
                      <m:sSubPr>
                        <m:ctrlPr>
                          <a:rPr lang="en-US" sz="4000" i="1">
                            <a:latin typeface="Cambria Math" panose="02040503050406030204" pitchFamily="18" charset="0"/>
                          </a:rPr>
                        </m:ctrlPr>
                      </m:sSubPr>
                      <m:e>
                        <m:r>
                          <a:rPr lang="en-US" sz="4000" i="1">
                            <a:latin typeface="Cambria Math" panose="02040503050406030204" pitchFamily="18" charset="0"/>
                          </a:rPr>
                          <m:t>[</m:t>
                        </m:r>
                        <m:r>
                          <a:rPr lang="en-US" sz="4000" i="1">
                            <a:latin typeface="Cambria Math" panose="02040503050406030204" pitchFamily="18" charset="0"/>
                          </a:rPr>
                          <m:t>𝑋</m:t>
                        </m:r>
                      </m:e>
                      <m:sub>
                        <m:r>
                          <a:rPr lang="en-US" sz="4000" i="1">
                            <a:latin typeface="Cambria Math" panose="02040503050406030204" pitchFamily="18" charset="0"/>
                          </a:rPr>
                          <m:t>2</m:t>
                        </m:r>
                      </m:sub>
                    </m:sSub>
                    <m:r>
                      <a:rPr lang="en-US" sz="4000" i="1">
                        <a:latin typeface="Cambria Math" panose="02040503050406030204" pitchFamily="18" charset="0"/>
                      </a:rPr>
                      <m:t>]</m:t>
                    </m:r>
                  </m:oMath>
                </a14:m>
                <a:r>
                  <a:rPr lang="en-US" sz="4000" dirty="0"/>
                  <a:t> ….. </a:t>
                </a:r>
                <a14:m>
                  <m:oMath xmlns:m="http://schemas.openxmlformats.org/officeDocument/2006/math">
                    <m:sSub>
                      <m:sSubPr>
                        <m:ctrlPr>
                          <a:rPr lang="en-US" sz="4000" i="1">
                            <a:latin typeface="Cambria Math" panose="02040503050406030204" pitchFamily="18" charset="0"/>
                          </a:rPr>
                        </m:ctrlPr>
                      </m:sSubPr>
                      <m:e>
                        <m:r>
                          <a:rPr lang="en-US" sz="4000" i="1">
                            <a:latin typeface="Cambria Math" panose="02040503050406030204" pitchFamily="18" charset="0"/>
                          </a:rPr>
                          <m:t>[</m:t>
                        </m:r>
                        <m:r>
                          <a:rPr lang="en-US" sz="4000" i="1">
                            <a:latin typeface="Cambria Math" panose="02040503050406030204" pitchFamily="18" charset="0"/>
                          </a:rPr>
                          <m:t>𝑋</m:t>
                        </m:r>
                      </m:e>
                      <m:sub>
                        <m:sSub>
                          <m:sSubPr>
                            <m:ctrlPr>
                              <a:rPr lang="en-US" sz="4000" i="1">
                                <a:latin typeface="Cambria Math" panose="02040503050406030204" pitchFamily="18" charset="0"/>
                              </a:rPr>
                            </m:ctrlPr>
                          </m:sSubPr>
                          <m:e>
                            <m:r>
                              <a:rPr lang="en-US" sz="4000" i="1">
                                <a:latin typeface="Cambria Math" panose="02040503050406030204" pitchFamily="18" charset="0"/>
                              </a:rPr>
                              <m:t>𝑁</m:t>
                            </m:r>
                          </m:e>
                          <m:sub>
                            <m:r>
                              <a:rPr lang="en-US" sz="4000" i="1">
                                <a:latin typeface="Cambria Math" panose="02040503050406030204" pitchFamily="18" charset="0"/>
                              </a:rPr>
                              <m:t>𝑠𝑝</m:t>
                            </m:r>
                          </m:sub>
                        </m:sSub>
                      </m:sub>
                    </m:sSub>
                    <m:r>
                      <a:rPr lang="en-US" sz="4000" i="1">
                        <a:latin typeface="Cambria Math" panose="02040503050406030204" pitchFamily="18" charset="0"/>
                      </a:rPr>
                      <m:t>]</m:t>
                    </m:r>
                  </m:oMath>
                </a14:m>
                <a:r>
                  <a:rPr lang="en-US" sz="4000" dirty="0"/>
                  <a:t>]</a:t>
                </a:r>
                <a:r>
                  <a:rPr lang="en-US" sz="4000" baseline="30000" dirty="0"/>
                  <a:t>T</a:t>
                </a:r>
              </a:p>
              <a:p>
                <a:pPr marL="0" indent="0">
                  <a:buNone/>
                </a:pPr>
                <a:endParaRPr lang="en-US" sz="4400" i="1" dirty="0"/>
              </a:p>
              <a:p>
                <a:pPr marL="0" indent="0">
                  <a:buNone/>
                </a:pPr>
                <a14:m>
                  <m:oMath xmlns:m="http://schemas.openxmlformats.org/officeDocument/2006/math">
                    <m:sSup>
                      <m:sSupPr>
                        <m:ctrlPr>
                          <a:rPr lang="en-US" sz="4400" i="1" smtClean="0">
                            <a:latin typeface="Cambria Math" panose="02040503050406030204" pitchFamily="18" charset="0"/>
                          </a:rPr>
                        </m:ctrlPr>
                      </m:sSupPr>
                      <m:e>
                        <m:r>
                          <a:rPr lang="en-US" sz="4400" i="1">
                            <a:latin typeface="Cambria Math" panose="02040503050406030204" pitchFamily="18" charset="0"/>
                          </a:rPr>
                          <m:t>𝑦</m:t>
                        </m:r>
                      </m:e>
                      <m:sup>
                        <m:r>
                          <a:rPr lang="en-US" sz="4400" i="1">
                            <a:latin typeface="Cambria Math" panose="02040503050406030204" pitchFamily="18" charset="0"/>
                          </a:rPr>
                          <m:t>′</m:t>
                        </m:r>
                      </m:sup>
                    </m:sSup>
                    <m:r>
                      <a:rPr lang="en-US" sz="4400" i="1">
                        <a:latin typeface="Cambria Math" panose="02040503050406030204" pitchFamily="18" charset="0"/>
                      </a:rPr>
                      <m:t>=</m:t>
                    </m:r>
                    <m:r>
                      <a:rPr lang="en-US" sz="4400" i="1">
                        <a:latin typeface="Cambria Math" panose="02040503050406030204" pitchFamily="18" charset="0"/>
                      </a:rPr>
                      <m:t>𝑓</m:t>
                    </m:r>
                    <m:d>
                      <m:dPr>
                        <m:ctrlPr>
                          <a:rPr lang="en-US" sz="4400" i="1">
                            <a:latin typeface="Cambria Math" panose="02040503050406030204" pitchFamily="18" charset="0"/>
                          </a:rPr>
                        </m:ctrlPr>
                      </m:dPr>
                      <m:e>
                        <m:r>
                          <a:rPr lang="en-US" sz="4400" i="1">
                            <a:latin typeface="Cambria Math" panose="02040503050406030204" pitchFamily="18" charset="0"/>
                          </a:rPr>
                          <m:t>𝑥</m:t>
                        </m:r>
                      </m:e>
                    </m:d>
                    <m:r>
                      <a:rPr lang="en-US" sz="4400" i="1">
                        <a:latin typeface="Cambria Math" panose="02040503050406030204" pitchFamily="18" charset="0"/>
                      </a:rPr>
                      <m:t>=</m:t>
                    </m:r>
                    <m:d>
                      <m:dPr>
                        <m:begChr m:val="["/>
                        <m:endChr m:val="]"/>
                        <m:ctrlPr>
                          <a:rPr lang="en-US" sz="4400" i="1">
                            <a:latin typeface="Cambria Math" panose="02040503050406030204" pitchFamily="18" charset="0"/>
                          </a:rPr>
                        </m:ctrlPr>
                      </m:dPr>
                      <m:e>
                        <m:m>
                          <m:mPr>
                            <m:mcs>
                              <m:mc>
                                <m:mcPr>
                                  <m:count m:val="1"/>
                                  <m:mcJc m:val="center"/>
                                </m:mcPr>
                              </m:mc>
                            </m:mcs>
                            <m:ctrlPr>
                              <a:rPr lang="en-US" sz="4400" i="1">
                                <a:latin typeface="Cambria Math" panose="02040503050406030204" pitchFamily="18" charset="0"/>
                              </a:rPr>
                            </m:ctrlPr>
                          </m:mPr>
                          <m:mr>
                            <m:e>
                              <m:f>
                                <m:fPr>
                                  <m:ctrlPr>
                                    <a:rPr lang="en-US" sz="4400" i="1">
                                      <a:latin typeface="Cambria Math" panose="02040503050406030204" pitchFamily="18" charset="0"/>
                                    </a:rPr>
                                  </m:ctrlPr>
                                </m:fPr>
                                <m:num>
                                  <m:r>
                                    <a:rPr lang="en-US" sz="4400" i="1">
                                      <a:latin typeface="Cambria Math" panose="02040503050406030204" pitchFamily="18" charset="0"/>
                                    </a:rPr>
                                    <m:t>𝑑𝑇</m:t>
                                  </m:r>
                                </m:num>
                                <m:den>
                                  <m:r>
                                    <a:rPr lang="en-US" sz="4400" i="1">
                                      <a:latin typeface="Cambria Math" panose="02040503050406030204" pitchFamily="18" charset="0"/>
                                    </a:rPr>
                                    <m:t>𝑑𝑡</m:t>
                                  </m:r>
                                </m:den>
                              </m:f>
                            </m:e>
                          </m:mr>
                          <m:mr>
                            <m:e>
                              <m:f>
                                <m:fPr>
                                  <m:ctrlPr>
                                    <a:rPr lang="en-US" sz="4400" i="1">
                                      <a:latin typeface="Cambria Math" panose="02040503050406030204" pitchFamily="18" charset="0"/>
                                    </a:rPr>
                                  </m:ctrlPr>
                                </m:fPr>
                                <m:num>
                                  <m:r>
                                    <a:rPr lang="en-US" sz="4400" i="1">
                                      <a:latin typeface="Cambria Math" panose="02040503050406030204" pitchFamily="18" charset="0"/>
                                    </a:rPr>
                                    <m:t>𝑑</m:t>
                                  </m:r>
                                  <m:sSub>
                                    <m:sSubPr>
                                      <m:ctrlPr>
                                        <a:rPr lang="en-US" sz="4400" i="1">
                                          <a:latin typeface="Cambria Math" panose="02040503050406030204" pitchFamily="18" charset="0"/>
                                        </a:rPr>
                                      </m:ctrlPr>
                                    </m:sSubPr>
                                    <m:e>
                                      <m:r>
                                        <a:rPr lang="en-US" sz="4400" i="1">
                                          <a:latin typeface="Cambria Math" panose="02040503050406030204" pitchFamily="18" charset="0"/>
                                        </a:rPr>
                                        <m:t>[</m:t>
                                      </m:r>
                                      <m:r>
                                        <a:rPr lang="en-US" sz="4400" i="1">
                                          <a:latin typeface="Cambria Math" panose="02040503050406030204" pitchFamily="18" charset="0"/>
                                        </a:rPr>
                                        <m:t>𝑋</m:t>
                                      </m:r>
                                    </m:e>
                                    <m:sub>
                                      <m:r>
                                        <a:rPr lang="en-US" sz="4400" i="1">
                                          <a:latin typeface="Cambria Math" panose="02040503050406030204" pitchFamily="18" charset="0"/>
                                        </a:rPr>
                                        <m:t>1</m:t>
                                      </m:r>
                                    </m:sub>
                                  </m:sSub>
                                  <m:r>
                                    <a:rPr lang="en-US" sz="4400" i="1">
                                      <a:latin typeface="Cambria Math" panose="02040503050406030204" pitchFamily="18" charset="0"/>
                                    </a:rPr>
                                    <m:t>]</m:t>
                                  </m:r>
                                </m:num>
                                <m:den>
                                  <m:r>
                                    <a:rPr lang="en-US" sz="4400" i="1">
                                      <a:latin typeface="Cambria Math" panose="02040503050406030204" pitchFamily="18" charset="0"/>
                                    </a:rPr>
                                    <m:t>𝑑𝑡</m:t>
                                  </m:r>
                                </m:den>
                              </m:f>
                            </m:e>
                          </m:mr>
                          <m:mr>
                            <m:e>
                              <m:r>
                                <a:rPr lang="en-US" sz="4400" i="1">
                                  <a:latin typeface="Cambria Math" panose="02040503050406030204" pitchFamily="18" charset="0"/>
                                </a:rPr>
                                <m:t>⋮</m:t>
                              </m:r>
                            </m:e>
                          </m:mr>
                          <m:mr>
                            <m:e>
                              <m:f>
                                <m:fPr>
                                  <m:ctrlPr>
                                    <a:rPr lang="en-US" sz="4400" i="1">
                                      <a:latin typeface="Cambria Math" panose="02040503050406030204" pitchFamily="18" charset="0"/>
                                    </a:rPr>
                                  </m:ctrlPr>
                                </m:fPr>
                                <m:num>
                                  <m:r>
                                    <a:rPr lang="en-US" sz="4400" i="1">
                                      <a:latin typeface="Cambria Math" panose="02040503050406030204" pitchFamily="18" charset="0"/>
                                    </a:rPr>
                                    <m:t>𝑑</m:t>
                                  </m:r>
                                  <m:sSub>
                                    <m:sSubPr>
                                      <m:ctrlPr>
                                        <a:rPr lang="en-US" sz="4400" i="1">
                                          <a:latin typeface="Cambria Math" panose="02040503050406030204" pitchFamily="18" charset="0"/>
                                        </a:rPr>
                                      </m:ctrlPr>
                                    </m:sSubPr>
                                    <m:e>
                                      <m:r>
                                        <a:rPr lang="en-US" sz="4400" i="1">
                                          <a:latin typeface="Cambria Math" panose="02040503050406030204" pitchFamily="18" charset="0"/>
                                        </a:rPr>
                                        <m:t>[</m:t>
                                      </m:r>
                                      <m:r>
                                        <a:rPr lang="en-US" sz="4400" i="1">
                                          <a:latin typeface="Cambria Math" panose="02040503050406030204" pitchFamily="18" charset="0"/>
                                        </a:rPr>
                                        <m:t>𝑋</m:t>
                                      </m:r>
                                    </m:e>
                                    <m:sub>
                                      <m:sSub>
                                        <m:sSubPr>
                                          <m:ctrlPr>
                                            <a:rPr lang="en-US" sz="4400" i="1">
                                              <a:latin typeface="Cambria Math" panose="02040503050406030204" pitchFamily="18" charset="0"/>
                                            </a:rPr>
                                          </m:ctrlPr>
                                        </m:sSubPr>
                                        <m:e>
                                          <m:r>
                                            <a:rPr lang="en-US" sz="4400" i="1">
                                              <a:latin typeface="Cambria Math" panose="02040503050406030204" pitchFamily="18" charset="0"/>
                                            </a:rPr>
                                            <m:t>𝑁</m:t>
                                          </m:r>
                                        </m:e>
                                        <m:sub>
                                          <m:r>
                                            <a:rPr lang="en-US" sz="4400" i="1">
                                              <a:latin typeface="Cambria Math" panose="02040503050406030204" pitchFamily="18" charset="0"/>
                                            </a:rPr>
                                            <m:t>𝑠𝑝</m:t>
                                          </m:r>
                                        </m:sub>
                                      </m:sSub>
                                    </m:sub>
                                  </m:sSub>
                                  <m:r>
                                    <a:rPr lang="en-US" sz="4400" i="1">
                                      <a:latin typeface="Cambria Math" panose="02040503050406030204" pitchFamily="18" charset="0"/>
                                    </a:rPr>
                                    <m:t>]</m:t>
                                  </m:r>
                                </m:num>
                                <m:den>
                                  <m:r>
                                    <a:rPr lang="en-US" sz="4400" i="1">
                                      <a:latin typeface="Cambria Math" panose="02040503050406030204" pitchFamily="18" charset="0"/>
                                    </a:rPr>
                                    <m:t>𝑑𝑡</m:t>
                                  </m:r>
                                </m:den>
                              </m:f>
                            </m:e>
                          </m:mr>
                        </m:m>
                      </m:e>
                    </m:d>
                  </m:oMath>
                </a14:m>
                <a:r>
                  <a:rPr lang="en-US" sz="4400" dirty="0"/>
                  <a:t> </a:t>
                </a:r>
              </a:p>
              <a:p>
                <a:endParaRPr lang="en-US" sz="4400" dirty="0"/>
              </a:p>
              <a:p>
                <a:r>
                  <a:rPr lang="en-US" sz="4400" dirty="0"/>
                  <a:t>stiff non-linear ordinary differential equations</a:t>
                </a:r>
              </a:p>
              <a:p>
                <a:r>
                  <a:rPr lang="en-US" sz="4400" dirty="0"/>
                  <a:t>solved using MATLAB’s </a:t>
                </a:r>
                <a:r>
                  <a:rPr lang="en-US" sz="4400" b="1" dirty="0"/>
                  <a:t>ode15s</a:t>
                </a:r>
                <a:r>
                  <a:rPr lang="en-US" sz="4400" dirty="0"/>
                  <a:t> solver. </a:t>
                </a:r>
                <a:r>
                  <a:rPr lang="en-US" sz="3200" dirty="0"/>
                  <a:t>(</a:t>
                </a:r>
                <a:r>
                  <a:rPr lang="en-US" dirty="0"/>
                  <a:t>L.F. </a:t>
                </a:r>
                <a:r>
                  <a:rPr lang="en-US" dirty="0" err="1"/>
                  <a:t>Shampine</a:t>
                </a:r>
                <a:r>
                  <a:rPr lang="en-US" dirty="0"/>
                  <a:t> and M.W. </a:t>
                </a:r>
                <a:r>
                  <a:rPr lang="en-US" dirty="0" err="1"/>
                  <a:t>Reichelt</a:t>
                </a:r>
                <a:r>
                  <a:rPr lang="en-US" sz="3200" dirty="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013097"/>
                <a:ext cx="8420101" cy="5525816"/>
              </a:xfrm>
              <a:blipFill>
                <a:blip r:embed="rId2"/>
                <a:stretch>
                  <a:fillRect l="-1303" t="-77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65664E4-50B5-4249-AF60-1B85F3671ED9}" type="slidenum">
              <a:rPr lang="en-US" smtClean="0"/>
              <a:t>16</a:t>
            </a:fld>
            <a:endParaRPr lang="en-US"/>
          </a:p>
        </p:txBody>
      </p:sp>
      <mc:AlternateContent xmlns:mc="http://schemas.openxmlformats.org/markup-compatibility/2006" xmlns:a14="http://schemas.microsoft.com/office/drawing/2010/main">
        <mc:Choice Requires="a14">
          <p:sp>
            <p:nvSpPr>
              <p:cNvPr id="5" name="TextBox 4"/>
              <p:cNvSpPr txBox="1"/>
              <p:nvPr/>
            </p:nvSpPr>
            <p:spPr>
              <a:xfrm>
                <a:off x="4070813" y="3009959"/>
                <a:ext cx="4444537" cy="646331"/>
              </a:xfrm>
              <a:prstGeom prst="rect">
                <a:avLst/>
              </a:prstGeom>
              <a:noFill/>
            </p:spPr>
            <p:txBody>
              <a:bodyPr wrap="square" rtlCol="0">
                <a:spAutoFit/>
              </a:bodyPr>
              <a:lstStyle/>
              <a:p>
                <a:r>
                  <a:rPr lang="en-US" dirty="0"/>
                  <a:t>with	 </a:t>
                </a:r>
                <a14:m>
                  <m:oMath xmlns:m="http://schemas.openxmlformats.org/officeDocument/2006/math">
                    <m:r>
                      <a:rPr lang="en-US" i="1">
                        <a:latin typeface="Cambria Math" panose="02040503050406030204" pitchFamily="18" charset="0"/>
                      </a:rPr>
                      <m:t>𝑇</m:t>
                    </m:r>
                  </m:oMath>
                </a14:m>
                <a:r>
                  <a:rPr lang="en-US" dirty="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m:t>
                    </m:r>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0</m:t>
                        </m:r>
                      </m:sub>
                    </m:sSub>
                  </m:oMath>
                </a14:m>
                <a:r>
                  <a:rPr lang="en-US" dirty="0"/>
                  <a:t> and</a:t>
                </a:r>
              </a:p>
              <a:p>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=0</m:t>
                        </m:r>
                      </m:e>
                    </m:d>
                    <m:r>
                      <a:rPr lang="en-US" i="1">
                        <a:latin typeface="Cambria Math" panose="02040503050406030204" pitchFamily="18" charset="0"/>
                      </a:rPr>
                      <m:t>=  </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e>
                      <m:sub>
                        <m:r>
                          <a:rPr lang="en-US" i="1">
                            <a:latin typeface="Cambria Math" panose="02040503050406030204" pitchFamily="18" charset="0"/>
                          </a:rPr>
                          <m:t>0</m:t>
                        </m:r>
                      </m:sub>
                    </m:sSub>
                  </m:oMath>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4070813" y="3009959"/>
                <a:ext cx="4444537" cy="646331"/>
              </a:xfrm>
              <a:prstGeom prst="rect">
                <a:avLst/>
              </a:prstGeom>
              <a:blipFill rotWithShape="0">
                <a:blip r:embed="rId3"/>
                <a:stretch>
                  <a:fillRect l="-1235" t="-6604" b="-9434"/>
                </a:stretch>
              </a:blipFill>
            </p:spPr>
            <p:txBody>
              <a:bodyPr/>
              <a:lstStyle/>
              <a:p>
                <a:r>
                  <a:rPr lang="en-US">
                    <a:noFill/>
                  </a:rPr>
                  <a:t> </a:t>
                </a:r>
              </a:p>
            </p:txBody>
          </p:sp>
        </mc:Fallback>
      </mc:AlternateContent>
    </p:spTree>
    <p:extLst>
      <p:ext uri="{BB962C8B-B14F-4D97-AF65-F5344CB8AC3E}">
        <p14:creationId xmlns:p14="http://schemas.microsoft.com/office/powerpoint/2010/main" val="2343320466"/>
      </p:ext>
    </p:extLst>
  </p:cSld>
  <p:clrMapOvr>
    <a:masterClrMapping/>
  </p:clrMapOvr>
  <mc:AlternateContent xmlns:mc="http://schemas.openxmlformats.org/markup-compatibility/2006" xmlns:p14="http://schemas.microsoft.com/office/powerpoint/2010/main">
    <mc:Choice Requires="p14">
      <p:transition spd="slow" p14:dur="2000" advTm="26655"/>
    </mc:Choice>
    <mc:Fallback xmlns="">
      <p:transition spd="slow" advTm="26655"/>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CHCPR: Inputs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1" y="1418899"/>
                <a:ext cx="8724900" cy="4937455"/>
              </a:xfrm>
            </p:spPr>
            <p:txBody>
              <a:bodyPr>
                <a:normAutofit/>
              </a:bodyPr>
              <a:lstStyle/>
              <a:p>
                <a:pPr lvl="1"/>
                <a14:m>
                  <m:oMath xmlns:m="http://schemas.openxmlformats.org/officeDocument/2006/math">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r>
                                <m:rPr>
                                  <m:nor/>
                                </m:rPr>
                                <a:rPr lang="en-US" sz="2800" dirty="0"/>
                                <m:t>Chemical</m:t>
                              </m:r>
                              <m:r>
                                <m:rPr>
                                  <m:nor/>
                                </m:rPr>
                                <a:rPr lang="en-US" sz="2800" dirty="0"/>
                                <m:t> </m:t>
                              </m:r>
                              <m:r>
                                <m:rPr>
                                  <m:nor/>
                                </m:rPr>
                                <a:rPr lang="en-US" sz="2800" dirty="0"/>
                                <m:t>Reaction</m:t>
                              </m:r>
                              <m:r>
                                <m:rPr>
                                  <m:nor/>
                                </m:rPr>
                                <a:rPr lang="en-US" sz="2800" dirty="0"/>
                                <m:t> </m:t>
                              </m:r>
                              <m:r>
                                <m:rPr>
                                  <m:nor/>
                                </m:rPr>
                                <a:rPr lang="en-US" sz="2800" dirty="0"/>
                                <m:t>Mechanism</m:t>
                              </m:r>
                              <m:r>
                                <m:rPr>
                                  <m:nor/>
                                </m:rPr>
                                <a:rPr lang="en-US" sz="2800" dirty="0"/>
                                <m:t> </m:t>
                              </m:r>
                            </m:e>
                          </m:mr>
                          <m:mr>
                            <m:e>
                              <m:eqArr>
                                <m:eqArrPr>
                                  <m:ctrlPr>
                                    <a:rPr lang="en-US" sz="2800" i="1" dirty="0">
                                      <a:latin typeface="Cambria Math" panose="02040503050406030204" pitchFamily="18" charset="0"/>
                                    </a:rPr>
                                  </m:ctrlPr>
                                </m:eqArrPr>
                                <m:e>
                                  <m:r>
                                    <m:rPr>
                                      <m:nor/>
                                    </m:rPr>
                                    <a:rPr lang="en-US" sz="2800" dirty="0"/>
                                    <m:t>Thermochemical</m:t>
                                  </m:r>
                                  <m:r>
                                    <m:rPr>
                                      <m:nor/>
                                    </m:rPr>
                                    <a:rPr lang="en-US" sz="2800" dirty="0"/>
                                    <m:t> </m:t>
                                  </m:r>
                                  <m:r>
                                    <m:rPr>
                                      <m:nor/>
                                    </m:rPr>
                                    <a:rPr lang="en-US" sz="2800" dirty="0"/>
                                    <m:t>Data</m:t>
                                  </m:r>
                                </m:e>
                                <m:e>
                                  <m:r>
                                    <m:rPr>
                                      <m:nor/>
                                    </m:rPr>
                                    <a:rPr lang="en-US" sz="2800" dirty="0"/>
                                    <m:t>  </m:t>
                                  </m:r>
                                </m:e>
                              </m:eqArr>
                            </m:e>
                          </m:mr>
                        </m:m>
                      </m:e>
                    </m:d>
                  </m:oMath>
                </a14:m>
                <a:r>
                  <a:rPr lang="en-US" dirty="0"/>
                  <a:t> </a:t>
                </a:r>
                <a:r>
                  <a:rPr lang="en-US" sz="2800" dirty="0"/>
                  <a:t>from interpreter</a:t>
                </a:r>
                <a:endParaRPr lang="en-US" sz="3200" dirty="0"/>
              </a:p>
              <a:p>
                <a:pPr lvl="1"/>
                <a:r>
                  <a:rPr lang="en-US" sz="2800" dirty="0"/>
                  <a:t>Pressure (</a:t>
                </a:r>
                <a14:m>
                  <m:oMath xmlns:m="http://schemas.openxmlformats.org/officeDocument/2006/math">
                    <m:r>
                      <m:rPr>
                        <m:brk m:alnAt="7"/>
                      </m:rPr>
                      <a:rPr lang="en-US" sz="2800" i="1">
                        <a:latin typeface="Cambria Math" panose="02040503050406030204" pitchFamily="18" charset="0"/>
                      </a:rPr>
                      <m:t>𝑃</m:t>
                    </m:r>
                  </m:oMath>
                </a14:m>
                <a:r>
                  <a:rPr lang="en-US" sz="2800" dirty="0"/>
                  <a:t>) </a:t>
                </a:r>
              </a:p>
              <a:p>
                <a:pPr lvl="1"/>
                <a:r>
                  <a:rPr lang="en-US" sz="2800" dirty="0"/>
                  <a:t>Temperature (</a:t>
                </a:r>
                <a:r>
                  <a:rPr lang="en-US" sz="2800" i="1" dirty="0"/>
                  <a:t>T</a:t>
                </a:r>
                <a:r>
                  <a:rPr lang="en-US" sz="2800" dirty="0"/>
                  <a:t>)</a:t>
                </a:r>
              </a:p>
              <a:p>
                <a:pPr lvl="1"/>
                <a:r>
                  <a:rPr lang="en-US" sz="2800" dirty="0"/>
                  <a:t>Mole Fraction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𝑋</m:t>
                        </m:r>
                      </m:e>
                      <m:sub>
                        <m:r>
                          <a:rPr lang="en-US" sz="2800" i="1">
                            <a:latin typeface="Cambria Math" panose="02040503050406030204" pitchFamily="18" charset="0"/>
                          </a:rPr>
                          <m:t>𝑖</m:t>
                        </m:r>
                      </m:sub>
                    </m:sSub>
                    <m:r>
                      <a:rPr lang="en-US" sz="2800" i="1">
                        <a:latin typeface="Cambria Math" panose="02040503050406030204" pitchFamily="18" charset="0"/>
                      </a:rPr>
                      <m:t>),</m:t>
                    </m:r>
                  </m:oMath>
                </a14:m>
                <a:r>
                  <a:rPr lang="en-US" sz="2800" dirty="0"/>
                  <a:t> Mass Fraction </a:t>
                </a:r>
                <a14:m>
                  <m:oMath xmlns:m="http://schemas.openxmlformats.org/officeDocument/2006/math">
                    <m:r>
                      <a:rPr lang="en-US" sz="280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𝑌</m:t>
                        </m:r>
                      </m:e>
                      <m:sub>
                        <m:r>
                          <a:rPr lang="en-US" sz="2800" i="1">
                            <a:latin typeface="Cambria Math" panose="02040503050406030204" pitchFamily="18" charset="0"/>
                          </a:rPr>
                          <m:t>𝑖</m:t>
                        </m:r>
                      </m:sub>
                    </m:sSub>
                  </m:oMath>
                </a14:m>
                <a:r>
                  <a:rPr lang="en-US" sz="2800" dirty="0"/>
                  <a:t>) , Molar Concentration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m:t>
                        </m:r>
                        <m:r>
                          <a:rPr lang="en-US" sz="2800" i="1">
                            <a:latin typeface="Cambria Math" panose="02040503050406030204" pitchFamily="18" charset="0"/>
                          </a:rPr>
                          <m:t>𝑋</m:t>
                        </m:r>
                      </m:e>
                      <m:sub>
                        <m:r>
                          <a:rPr lang="en-US" sz="2800" i="1">
                            <a:latin typeface="Cambria Math" panose="02040503050406030204" pitchFamily="18" charset="0"/>
                          </a:rPr>
                          <m:t>𝑖</m:t>
                        </m:r>
                      </m:sub>
                    </m:sSub>
                    <m:r>
                      <a:rPr lang="en-US" sz="2800" i="1">
                        <a:latin typeface="Cambria Math" panose="02040503050406030204" pitchFamily="18" charset="0"/>
                      </a:rPr>
                      <m:t>]</m:t>
                    </m:r>
                  </m:oMath>
                </a14:m>
                <a:r>
                  <a:rPr lang="en-US" sz="2800" dirty="0"/>
                  <a:t> or Equivalence Ratio (</a:t>
                </a:r>
                <a:r>
                  <a:rPr lang="el-GR" sz="2800" dirty="0"/>
                  <a:t>ɸ</a:t>
                </a:r>
                <a:r>
                  <a:rPr lang="en-US" sz="2800" dirty="0"/>
                  <a:t>)</a:t>
                </a:r>
              </a:p>
              <a:p>
                <a:pPr marL="457200" lvl="1" indent="0">
                  <a:buNone/>
                </a:pPr>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1" y="1418899"/>
                <a:ext cx="8724900" cy="4937455"/>
              </a:xfrm>
              <a:blipFill rotWithShape="0">
                <a:blip r:embed="rId2"/>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65664E4-50B5-4249-AF60-1B85F3671ED9}" type="slidenum">
              <a:rPr lang="en-US" smtClean="0"/>
              <a:t>17</a:t>
            </a:fld>
            <a:endParaRPr lang="en-US"/>
          </a:p>
        </p:txBody>
      </p:sp>
    </p:spTree>
    <p:extLst>
      <p:ext uri="{BB962C8B-B14F-4D97-AF65-F5344CB8AC3E}">
        <p14:creationId xmlns:p14="http://schemas.microsoft.com/office/powerpoint/2010/main" val="4210253880"/>
      </p:ext>
    </p:extLst>
  </p:cSld>
  <p:clrMapOvr>
    <a:masterClrMapping/>
  </p:clrMapOvr>
  <mc:AlternateContent xmlns:mc="http://schemas.openxmlformats.org/markup-compatibility/2006" xmlns:p14="http://schemas.microsoft.com/office/powerpoint/2010/main">
    <mc:Choice Requires="p14">
      <p:transition spd="slow" p14:dur="2000" advTm="15362"/>
    </mc:Choice>
    <mc:Fallback xmlns="">
      <p:transition spd="slow" advTm="15362"/>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CHCPR: Verification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lvl="0"/>
                <a:r>
                  <a:rPr lang="en-US" dirty="0"/>
                  <a:t>Results of the developed solver was compared with CHEMKIN for H</a:t>
                </a:r>
                <a:r>
                  <a:rPr lang="en-US" baseline="-25000" dirty="0"/>
                  <a:t>2</a:t>
                </a:r>
                <a:r>
                  <a:rPr lang="en-US" dirty="0"/>
                  <a:t>/Air reaction (</a:t>
                </a:r>
                <a:r>
                  <a:rPr lang="en-US" dirty="0" err="1"/>
                  <a:t>Kee</a:t>
                </a:r>
                <a:r>
                  <a:rPr lang="en-US" dirty="0"/>
                  <a:t>, R., </a:t>
                </a:r>
                <a:r>
                  <a:rPr lang="en-US" dirty="0" err="1"/>
                  <a:t>Rupley</a:t>
                </a:r>
                <a:r>
                  <a:rPr lang="en-US" dirty="0"/>
                  <a:t>, F., &amp; Miller) with 3 elements, 9 species and 20 reaction.</a:t>
                </a:r>
                <a:endParaRPr lang="en-US" sz="3600" dirty="0"/>
              </a:p>
              <a:p>
                <a:pPr lvl="0"/>
                <a:r>
                  <a:rPr lang="en-US" sz="3600" dirty="0"/>
                  <a:t>Initial conditions</a:t>
                </a:r>
              </a:p>
              <a:p>
                <a:pPr lvl="1"/>
                <a14:m>
                  <m:oMath xmlns:m="http://schemas.openxmlformats.org/officeDocument/2006/math">
                    <m:r>
                      <a:rPr lang="en-US" sz="3200" i="1">
                        <a:latin typeface="Cambria Math" panose="02040503050406030204" pitchFamily="18" charset="0"/>
                      </a:rPr>
                      <m:t>𝑇</m:t>
                    </m:r>
                  </m:oMath>
                </a14:m>
                <a:r>
                  <a:rPr lang="en-US" sz="3200" dirty="0"/>
                  <a:t> </a:t>
                </a:r>
                <a14:m>
                  <m:oMath xmlns:m="http://schemas.openxmlformats.org/officeDocument/2006/math">
                    <m:r>
                      <a:rPr lang="en-US" sz="3200" i="1">
                        <a:latin typeface="Cambria Math" panose="02040503050406030204" pitchFamily="18" charset="0"/>
                      </a:rPr>
                      <m:t>(</m:t>
                    </m:r>
                    <m:r>
                      <a:rPr lang="en-US" sz="3200" i="1">
                        <a:latin typeface="Cambria Math" panose="02040503050406030204" pitchFamily="18" charset="0"/>
                      </a:rPr>
                      <m:t>𝑡</m:t>
                    </m:r>
                    <m:r>
                      <a:rPr lang="en-US" sz="3200" i="1">
                        <a:latin typeface="Cambria Math" panose="02040503050406030204" pitchFamily="18" charset="0"/>
                      </a:rPr>
                      <m:t>=0)</m:t>
                    </m:r>
                  </m:oMath>
                </a14:m>
                <a:r>
                  <a:rPr lang="en-US" sz="3200" dirty="0"/>
                  <a:t> = 1500 K</a:t>
                </a:r>
              </a:p>
              <a:p>
                <a:pPr lvl="1"/>
                <a14:m>
                  <m:oMath xmlns:m="http://schemas.openxmlformats.org/officeDocument/2006/math">
                    <m:r>
                      <a:rPr lang="en-US" sz="3200" b="0" i="1" smtClean="0">
                        <a:latin typeface="Cambria Math" panose="02040503050406030204" pitchFamily="18" charset="0"/>
                      </a:rPr>
                      <m:t>𝑃</m:t>
                    </m:r>
                  </m:oMath>
                </a14:m>
                <a:r>
                  <a:rPr lang="en-US" sz="3200" dirty="0"/>
                  <a:t> </a:t>
                </a:r>
                <a14:m>
                  <m:oMath xmlns:m="http://schemas.openxmlformats.org/officeDocument/2006/math">
                    <m:r>
                      <a:rPr lang="en-US" sz="3200" i="1">
                        <a:latin typeface="Cambria Math" panose="02040503050406030204" pitchFamily="18" charset="0"/>
                      </a:rPr>
                      <m:t>(</m:t>
                    </m:r>
                    <m:r>
                      <a:rPr lang="en-US" sz="3200" i="1">
                        <a:latin typeface="Cambria Math" panose="02040503050406030204" pitchFamily="18" charset="0"/>
                      </a:rPr>
                      <m:t>𝑡</m:t>
                    </m:r>
                    <m:r>
                      <a:rPr lang="en-US" sz="3200" i="1">
                        <a:latin typeface="Cambria Math" panose="02040503050406030204" pitchFamily="18" charset="0"/>
                      </a:rPr>
                      <m:t>=0)</m:t>
                    </m:r>
                  </m:oMath>
                </a14:m>
                <a:r>
                  <a:rPr lang="en-US" sz="3200" dirty="0"/>
                  <a:t> = 2.95 </a:t>
                </a:r>
                <a:r>
                  <a:rPr lang="en-US" sz="3200" dirty="0" err="1"/>
                  <a:t>atm</a:t>
                </a:r>
                <a:endParaRPr lang="en-US" sz="3200" dirty="0"/>
              </a:p>
              <a:p>
                <a:pPr lvl="1"/>
                <a:r>
                  <a:rPr lang="el-GR" sz="3200" dirty="0"/>
                  <a:t>ϕ</a:t>
                </a:r>
                <a:r>
                  <a:rPr lang="en-US" sz="3200" dirty="0"/>
                  <a:t>= 1</a:t>
                </a:r>
              </a:p>
              <a:p>
                <a:pPr lvl="1"/>
                <a:r>
                  <a:rPr lang="en-US" sz="3200" dirty="0"/>
                  <a:t>Fuel = H</a:t>
                </a:r>
                <a:r>
                  <a:rPr lang="en-US" sz="3200" baseline="-25000" dirty="0"/>
                  <a:t>2</a:t>
                </a:r>
                <a:endParaRPr lang="en-US" sz="3200" dirty="0"/>
              </a:p>
              <a:p>
                <a:pPr lvl="1"/>
                <a:r>
                  <a:rPr lang="en-US" sz="3200" dirty="0"/>
                  <a:t>Oxidizer = 0.21 O</a:t>
                </a:r>
                <a:r>
                  <a:rPr lang="en-US" sz="3200" baseline="-25000" dirty="0"/>
                  <a:t>2 </a:t>
                </a:r>
                <a:r>
                  <a:rPr lang="en-US" sz="3200" dirty="0"/>
                  <a:t>and 0.79 N</a:t>
                </a:r>
                <a:r>
                  <a:rPr lang="en-US" sz="3200" baseline="-25000" dirty="0"/>
                  <a:t>2</a:t>
                </a:r>
                <a:endParaRPr lang="en-US" sz="3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087" t="-211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65664E4-50B5-4249-AF60-1B85F3671ED9}" type="slidenum">
              <a:rPr lang="en-US" smtClean="0"/>
              <a:t>18</a:t>
            </a:fld>
            <a:endParaRPr lang="en-US"/>
          </a:p>
        </p:txBody>
      </p:sp>
    </p:spTree>
    <p:extLst>
      <p:ext uri="{BB962C8B-B14F-4D97-AF65-F5344CB8AC3E}">
        <p14:creationId xmlns:p14="http://schemas.microsoft.com/office/powerpoint/2010/main" val="1811050771"/>
      </p:ext>
    </p:extLst>
  </p:cSld>
  <p:clrMapOvr>
    <a:masterClrMapping/>
  </p:clrMapOvr>
  <mc:AlternateContent xmlns:mc="http://schemas.openxmlformats.org/markup-compatibility/2006" xmlns:p14="http://schemas.microsoft.com/office/powerpoint/2010/main">
    <mc:Choice Requires="p14">
      <p:transition spd="slow" p14:dur="2000" advTm="13718"/>
    </mc:Choice>
    <mc:Fallback xmlns="">
      <p:transition spd="slow" advTm="13718"/>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CHCPR: Verification</a:t>
            </a:r>
          </a:p>
        </p:txBody>
      </p:sp>
      <p:sp>
        <p:nvSpPr>
          <p:cNvPr id="4" name="Slide Number Placeholder 3"/>
          <p:cNvSpPr>
            <a:spLocks noGrp="1"/>
          </p:cNvSpPr>
          <p:nvPr>
            <p:ph type="sldNum" sz="quarter" idx="12"/>
          </p:nvPr>
        </p:nvSpPr>
        <p:spPr/>
        <p:txBody>
          <a:bodyPr/>
          <a:lstStyle/>
          <a:p>
            <a:fld id="{465664E4-50B5-4249-AF60-1B85F3671ED9}" type="slidenum">
              <a:rPr lang="en-US" smtClean="0"/>
              <a:t>19</a:t>
            </a:fld>
            <a:endParaRPr lang="en-US"/>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0717" y="1169894"/>
            <a:ext cx="5962566" cy="4497863"/>
          </a:xfrm>
          <a:prstGeom prst="rect">
            <a:avLst/>
          </a:prstGeom>
          <a:noFill/>
        </p:spPr>
      </p:pic>
      <p:sp>
        <p:nvSpPr>
          <p:cNvPr id="6" name="Rectangle 5"/>
          <p:cNvSpPr/>
          <p:nvPr/>
        </p:nvSpPr>
        <p:spPr>
          <a:xfrm>
            <a:off x="2286000" y="5671968"/>
            <a:ext cx="4572000" cy="830997"/>
          </a:xfrm>
          <a:prstGeom prst="rect">
            <a:avLst/>
          </a:prstGeom>
        </p:spPr>
        <p:txBody>
          <a:bodyPr>
            <a:spAutoFit/>
          </a:bodyPr>
          <a:lstStyle/>
          <a:p>
            <a:pPr algn="ctr"/>
            <a:r>
              <a:rPr lang="en-US" sz="1600" b="1" dirty="0">
                <a:latin typeface="Times New Roman" panose="02020603050405020304" pitchFamily="18" charset="0"/>
                <a:ea typeface="Calibri" panose="020F0502020204030204" pitchFamily="34" charset="0"/>
                <a:cs typeface="Mangal" panose="02040503050203030202" pitchFamily="18" charset="0"/>
              </a:rPr>
              <a:t>Fig: Variation of major species mole fraction with time for ɸ=1, 1500 K, 2.95 </a:t>
            </a:r>
            <a:r>
              <a:rPr lang="en-US" sz="1600" b="1" dirty="0" err="1">
                <a:latin typeface="Times New Roman" panose="02020603050405020304" pitchFamily="18" charset="0"/>
                <a:ea typeface="Calibri" panose="020F0502020204030204" pitchFamily="34" charset="0"/>
                <a:cs typeface="Mangal" panose="02040503050203030202" pitchFamily="18" charset="0"/>
              </a:rPr>
              <a:t>atm</a:t>
            </a:r>
            <a:r>
              <a:rPr lang="en-US" sz="1600" b="1" dirty="0">
                <a:latin typeface="Times New Roman" panose="02020603050405020304" pitchFamily="18" charset="0"/>
                <a:ea typeface="Calibri" panose="020F0502020204030204" pitchFamily="34" charset="0"/>
                <a:cs typeface="Mangal" panose="02040503050203030202" pitchFamily="18" charset="0"/>
              </a:rPr>
              <a:t> hydrogen-air mixture in CHCPR compared with CHEMKIN</a:t>
            </a:r>
          </a:p>
        </p:txBody>
      </p:sp>
    </p:spTree>
    <p:extLst>
      <p:ext uri="{BB962C8B-B14F-4D97-AF65-F5344CB8AC3E}">
        <p14:creationId xmlns:p14="http://schemas.microsoft.com/office/powerpoint/2010/main" val="71113478"/>
      </p:ext>
    </p:extLst>
  </p:cSld>
  <p:clrMapOvr>
    <a:masterClrMapping/>
  </p:clrMapOvr>
  <mc:AlternateContent xmlns:mc="http://schemas.openxmlformats.org/markup-compatibility/2006" xmlns:p14="http://schemas.microsoft.com/office/powerpoint/2010/main">
    <mc:Choice Requires="p14">
      <p:transition spd="slow" p14:dur="2000" advTm="7773"/>
    </mc:Choice>
    <mc:Fallback xmlns="">
      <p:transition spd="slow" advTm="777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917" y="419565"/>
            <a:ext cx="7551683" cy="1170296"/>
          </a:xfrm>
        </p:spPr>
        <p:txBody>
          <a:bodyPr>
            <a:normAutofit/>
          </a:bodyPr>
          <a:lstStyle/>
          <a:p>
            <a:r>
              <a:rPr lang="en-US" sz="4000" dirty="0"/>
              <a:t>Contents</a:t>
            </a:r>
          </a:p>
        </p:txBody>
      </p:sp>
      <p:sp>
        <p:nvSpPr>
          <p:cNvPr id="3" name="Content Placeholder 2"/>
          <p:cNvSpPr>
            <a:spLocks noGrp="1"/>
          </p:cNvSpPr>
          <p:nvPr>
            <p:ph idx="1"/>
          </p:nvPr>
        </p:nvSpPr>
        <p:spPr>
          <a:xfrm>
            <a:off x="1028700" y="1619609"/>
            <a:ext cx="7200900" cy="4120486"/>
          </a:xfrm>
        </p:spPr>
        <p:txBody>
          <a:bodyPr>
            <a:normAutofit fontScale="85000" lnSpcReduction="20000"/>
          </a:bodyPr>
          <a:lstStyle/>
          <a:p>
            <a:r>
              <a:rPr lang="en-US" dirty="0"/>
              <a:t>Introduction</a:t>
            </a:r>
          </a:p>
          <a:p>
            <a:pPr lvl="1"/>
            <a:r>
              <a:rPr lang="en-US" dirty="0"/>
              <a:t>Problem statement</a:t>
            </a:r>
          </a:p>
          <a:p>
            <a:pPr lvl="1"/>
            <a:r>
              <a:rPr lang="en-US" dirty="0"/>
              <a:t>Objectives</a:t>
            </a:r>
          </a:p>
          <a:p>
            <a:pPr lvl="1"/>
            <a:r>
              <a:rPr lang="en-US" dirty="0"/>
              <a:t>Literature Review</a:t>
            </a:r>
          </a:p>
          <a:p>
            <a:pPr lvl="1"/>
            <a:r>
              <a:rPr lang="en-US" dirty="0"/>
              <a:t>Methodology</a:t>
            </a:r>
          </a:p>
          <a:p>
            <a:r>
              <a:rPr lang="en-US" dirty="0"/>
              <a:t>Reactor Models and Solver</a:t>
            </a:r>
          </a:p>
          <a:p>
            <a:pPr lvl="1"/>
            <a:r>
              <a:rPr lang="en-US" dirty="0"/>
              <a:t>Chemical Kinetics </a:t>
            </a:r>
          </a:p>
          <a:p>
            <a:pPr lvl="1"/>
            <a:r>
              <a:rPr lang="en-US" dirty="0"/>
              <a:t>Closed Homogenous Constant Pressure Reactor</a:t>
            </a:r>
          </a:p>
          <a:p>
            <a:pPr lvl="1"/>
            <a:r>
              <a:rPr lang="en-US" dirty="0"/>
              <a:t>Premixed Reactive Flow Model</a:t>
            </a:r>
          </a:p>
          <a:p>
            <a:r>
              <a:rPr lang="en-US" dirty="0"/>
              <a:t>Test Cases</a:t>
            </a:r>
          </a:p>
          <a:p>
            <a:r>
              <a:rPr lang="en-US" dirty="0"/>
              <a:t>Reference</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1014829292"/>
      </p:ext>
    </p:extLst>
  </p:cSld>
  <p:clrMapOvr>
    <a:masterClrMapping/>
  </p:clrMapOvr>
  <mc:AlternateContent xmlns:mc="http://schemas.openxmlformats.org/markup-compatibility/2006" xmlns:p14="http://schemas.microsoft.com/office/powerpoint/2010/main">
    <mc:Choice Requires="p14">
      <p:transition spd="slow" p14:dur="2000" advTm="1626"/>
    </mc:Choice>
    <mc:Fallback xmlns="">
      <p:transition spd="slow" advTm="1626"/>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CHCPR: Verification</a:t>
            </a:r>
          </a:p>
        </p:txBody>
      </p:sp>
      <p:sp>
        <p:nvSpPr>
          <p:cNvPr id="4" name="Slide Number Placeholder 3"/>
          <p:cNvSpPr>
            <a:spLocks noGrp="1"/>
          </p:cNvSpPr>
          <p:nvPr>
            <p:ph type="sldNum" sz="quarter" idx="12"/>
          </p:nvPr>
        </p:nvSpPr>
        <p:spPr/>
        <p:txBody>
          <a:bodyPr/>
          <a:lstStyle/>
          <a:p>
            <a:fld id="{465664E4-50B5-4249-AF60-1B85F3671ED9}" type="slidenum">
              <a:rPr lang="en-US" smtClean="0"/>
              <a:t>20</a:t>
            </a:fld>
            <a:endParaRPr lang="en-US"/>
          </a:p>
        </p:txBody>
      </p:sp>
      <p:pic>
        <p:nvPicPr>
          <p:cNvPr id="5" name="Content Placeholder 4"/>
          <p:cNvPicPr>
            <a:picLocks noGrp="1"/>
          </p:cNvPicPr>
          <p:nvPr>
            <p:ph idx="1"/>
          </p:nvPr>
        </p:nvPicPr>
        <p:blipFill rotWithShape="1">
          <a:blip r:embed="rId2">
            <a:extLst>
              <a:ext uri="{28A0092B-C50C-407E-A947-70E740481C1C}">
                <a14:useLocalDpi xmlns:a14="http://schemas.microsoft.com/office/drawing/2010/main" val="0"/>
              </a:ext>
            </a:extLst>
          </a:blip>
          <a:srcRect l="2340" r="-842"/>
          <a:stretch/>
        </p:blipFill>
        <p:spPr bwMode="auto">
          <a:xfrm>
            <a:off x="119269" y="1843248"/>
            <a:ext cx="4183790" cy="3509799"/>
          </a:xfrm>
          <a:prstGeom prst="rect">
            <a:avLst/>
          </a:prstGeom>
          <a:noFill/>
        </p:spPr>
      </p:pic>
      <p:pic>
        <p:nvPicPr>
          <p:cNvPr id="6" name="Picture 5"/>
          <p:cNvPicPr/>
          <p:nvPr/>
        </p:nvPicPr>
        <p:blipFill rotWithShape="1">
          <a:blip r:embed="rId3">
            <a:extLst>
              <a:ext uri="{28A0092B-C50C-407E-A947-70E740481C1C}">
                <a14:useLocalDpi xmlns:a14="http://schemas.microsoft.com/office/drawing/2010/main" val="0"/>
              </a:ext>
            </a:extLst>
          </a:blip>
          <a:srcRect l="1724" r="1296"/>
          <a:stretch/>
        </p:blipFill>
        <p:spPr bwMode="auto">
          <a:xfrm>
            <a:off x="4276750" y="1843248"/>
            <a:ext cx="4840356" cy="3509799"/>
          </a:xfrm>
          <a:prstGeom prst="rect">
            <a:avLst/>
          </a:prstGeom>
          <a:noFill/>
        </p:spPr>
      </p:pic>
      <p:sp>
        <p:nvSpPr>
          <p:cNvPr id="7" name="Rectangle 6"/>
          <p:cNvSpPr/>
          <p:nvPr/>
        </p:nvSpPr>
        <p:spPr>
          <a:xfrm>
            <a:off x="119269" y="5505606"/>
            <a:ext cx="4157481" cy="830997"/>
          </a:xfrm>
          <a:prstGeom prst="rect">
            <a:avLst/>
          </a:prstGeom>
        </p:spPr>
        <p:txBody>
          <a:bodyPr wrap="square">
            <a:spAutoFit/>
          </a:bodyPr>
          <a:lstStyle/>
          <a:p>
            <a:pPr algn="ctr"/>
            <a:r>
              <a:rPr lang="en-US" sz="1600" b="1" dirty="0">
                <a:latin typeface="Times New Roman" panose="02020603050405020304" pitchFamily="18" charset="0"/>
                <a:ea typeface="Calibri" panose="020F0502020204030204" pitchFamily="34" charset="0"/>
                <a:cs typeface="Mangal" panose="02040503050203030202" pitchFamily="18" charset="0"/>
              </a:rPr>
              <a:t>Fig: Variation of temperature with time for </a:t>
            </a:r>
          </a:p>
          <a:p>
            <a:pPr algn="ctr"/>
            <a:r>
              <a:rPr lang="en-US" sz="1600" b="1" dirty="0">
                <a:latin typeface="Times New Roman" panose="02020603050405020304" pitchFamily="18" charset="0"/>
                <a:ea typeface="Calibri" panose="020F0502020204030204" pitchFamily="34" charset="0"/>
                <a:cs typeface="Mangal" panose="02040503050203030202" pitchFamily="18" charset="0"/>
              </a:rPr>
              <a:t>ɸ=1, 1500 K, 2.95 </a:t>
            </a:r>
            <a:r>
              <a:rPr lang="en-US" sz="1600" b="1" dirty="0" err="1">
                <a:latin typeface="Times New Roman" panose="02020603050405020304" pitchFamily="18" charset="0"/>
                <a:ea typeface="Calibri" panose="020F0502020204030204" pitchFamily="34" charset="0"/>
                <a:cs typeface="Mangal" panose="02040503050203030202" pitchFamily="18" charset="0"/>
              </a:rPr>
              <a:t>atm</a:t>
            </a:r>
            <a:r>
              <a:rPr lang="en-US" sz="1600" b="1" dirty="0">
                <a:latin typeface="Times New Roman" panose="02020603050405020304" pitchFamily="18" charset="0"/>
                <a:ea typeface="Calibri" panose="020F0502020204030204" pitchFamily="34" charset="0"/>
                <a:cs typeface="Mangal" panose="02040503050203030202" pitchFamily="18" charset="0"/>
              </a:rPr>
              <a:t> hydrogen-air mixture</a:t>
            </a:r>
          </a:p>
          <a:p>
            <a:pPr algn="ctr"/>
            <a:r>
              <a:rPr lang="en-US" sz="1600" b="1" dirty="0">
                <a:latin typeface="Times New Roman" panose="02020603050405020304" pitchFamily="18" charset="0"/>
                <a:ea typeface="Calibri" panose="020F0502020204030204" pitchFamily="34" charset="0"/>
                <a:cs typeface="Mangal" panose="02040503050203030202" pitchFamily="18" charset="0"/>
              </a:rPr>
              <a:t> in CHCPR compared with CHEMKIN</a:t>
            </a:r>
            <a:endParaRPr lang="en-US" sz="1600" b="1" dirty="0">
              <a:effectLst/>
              <a:latin typeface="Times New Roman" panose="02020603050405020304" pitchFamily="18" charset="0"/>
              <a:ea typeface="Calibri" panose="020F0502020204030204" pitchFamily="34" charset="0"/>
              <a:cs typeface="Mangal" panose="02040503050203030202" pitchFamily="18" charset="0"/>
            </a:endParaRPr>
          </a:p>
        </p:txBody>
      </p:sp>
      <p:sp>
        <p:nvSpPr>
          <p:cNvPr id="8" name="Rectangle 7"/>
          <p:cNvSpPr/>
          <p:nvPr/>
        </p:nvSpPr>
        <p:spPr>
          <a:xfrm>
            <a:off x="4410928" y="5505605"/>
            <a:ext cx="4572000" cy="830997"/>
          </a:xfrm>
          <a:prstGeom prst="rect">
            <a:avLst/>
          </a:prstGeom>
        </p:spPr>
        <p:txBody>
          <a:bodyPr>
            <a:spAutoFit/>
          </a:bodyPr>
          <a:lstStyle/>
          <a:p>
            <a:pPr algn="ctr"/>
            <a:r>
              <a:rPr lang="en-US" sz="1600" b="1" dirty="0">
                <a:latin typeface="Times New Roman" panose="02020603050405020304" pitchFamily="18" charset="0"/>
                <a:ea typeface="Calibri" panose="020F0502020204030204" pitchFamily="34" charset="0"/>
                <a:cs typeface="Mangal" panose="02040503050203030202" pitchFamily="18" charset="0"/>
              </a:rPr>
              <a:t>Fig: Volumetric heat production rate with time for ɸ=1, 1500 K, 2.95 </a:t>
            </a:r>
            <a:r>
              <a:rPr lang="en-US" sz="1600" b="1" dirty="0" err="1">
                <a:latin typeface="Times New Roman" panose="02020603050405020304" pitchFamily="18" charset="0"/>
                <a:ea typeface="Calibri" panose="020F0502020204030204" pitchFamily="34" charset="0"/>
                <a:cs typeface="Mangal" panose="02040503050203030202" pitchFamily="18" charset="0"/>
              </a:rPr>
              <a:t>atm</a:t>
            </a:r>
            <a:r>
              <a:rPr lang="en-US" sz="1600" b="1" dirty="0">
                <a:latin typeface="Times New Roman" panose="02020603050405020304" pitchFamily="18" charset="0"/>
                <a:ea typeface="Calibri" panose="020F0502020204030204" pitchFamily="34" charset="0"/>
                <a:cs typeface="Mangal" panose="02040503050203030202" pitchFamily="18" charset="0"/>
              </a:rPr>
              <a:t> hydrogen-air mixture in CHCPR compared with CHEMKIN</a:t>
            </a:r>
          </a:p>
        </p:txBody>
      </p:sp>
    </p:spTree>
    <p:extLst>
      <p:ext uri="{BB962C8B-B14F-4D97-AF65-F5344CB8AC3E}">
        <p14:creationId xmlns:p14="http://schemas.microsoft.com/office/powerpoint/2010/main" val="3852064787"/>
      </p:ext>
    </p:extLst>
  </p:cSld>
  <p:clrMapOvr>
    <a:masterClrMapping/>
  </p:clrMapOvr>
  <mc:AlternateContent xmlns:mc="http://schemas.openxmlformats.org/markup-compatibility/2006" xmlns:p14="http://schemas.microsoft.com/office/powerpoint/2010/main">
    <mc:Choice Requires="p14">
      <p:transition spd="slow" p14:dur="2000" advTm="1565"/>
    </mc:Choice>
    <mc:Fallback xmlns="">
      <p:transition spd="slow" advTm="1565"/>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CHCPR: Verification</a:t>
            </a:r>
          </a:p>
        </p:txBody>
      </p:sp>
      <p:sp>
        <p:nvSpPr>
          <p:cNvPr id="3" name="Content Placeholder 2"/>
          <p:cNvSpPr>
            <a:spLocks noGrp="1"/>
          </p:cNvSpPr>
          <p:nvPr>
            <p:ph idx="1"/>
          </p:nvPr>
        </p:nvSpPr>
        <p:spPr/>
        <p:txBody>
          <a:bodyPr/>
          <a:lstStyle/>
          <a:p>
            <a:r>
              <a:rPr lang="en-US" dirty="0"/>
              <a:t>The plots clearly show that the results of from the developed code and CHEMKIN are similar.</a:t>
            </a:r>
          </a:p>
          <a:p>
            <a:r>
              <a:rPr lang="en-US" dirty="0"/>
              <a:t>Apart from this initial condition, comparison for with various initial conditions was done.</a:t>
            </a:r>
          </a:p>
          <a:p>
            <a:r>
              <a:rPr lang="en-US" dirty="0"/>
              <a:t>Thus, the developed solver gives good prediction of the finite rate chemical reaction.</a:t>
            </a:r>
          </a:p>
        </p:txBody>
      </p:sp>
      <p:sp>
        <p:nvSpPr>
          <p:cNvPr id="4" name="Slide Number Placeholder 3"/>
          <p:cNvSpPr>
            <a:spLocks noGrp="1"/>
          </p:cNvSpPr>
          <p:nvPr>
            <p:ph type="sldNum" sz="quarter" idx="12"/>
          </p:nvPr>
        </p:nvSpPr>
        <p:spPr/>
        <p:txBody>
          <a:bodyPr/>
          <a:lstStyle/>
          <a:p>
            <a:fld id="{465664E4-50B5-4249-AF60-1B85F3671ED9}" type="slidenum">
              <a:rPr lang="en-US" smtClean="0"/>
              <a:t>21</a:t>
            </a:fld>
            <a:endParaRPr lang="en-US"/>
          </a:p>
        </p:txBody>
      </p:sp>
    </p:spTree>
    <p:extLst>
      <p:ext uri="{BB962C8B-B14F-4D97-AF65-F5344CB8AC3E}">
        <p14:creationId xmlns:p14="http://schemas.microsoft.com/office/powerpoint/2010/main" val="3873478975"/>
      </p:ext>
    </p:extLst>
  </p:cSld>
  <p:clrMapOvr>
    <a:masterClrMapping/>
  </p:clrMapOvr>
  <mc:AlternateContent xmlns:mc="http://schemas.openxmlformats.org/markup-compatibility/2006" xmlns:p14="http://schemas.microsoft.com/office/powerpoint/2010/main">
    <mc:Choice Requires="p14">
      <p:transition spd="slow" p14:dur="2000" advTm="10940"/>
    </mc:Choice>
    <mc:Fallback xmlns="">
      <p:transition spd="slow" advTm="1094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CHCPR: Application</a:t>
            </a:r>
          </a:p>
        </p:txBody>
      </p:sp>
      <p:sp>
        <p:nvSpPr>
          <p:cNvPr id="3" name="Content Placeholder 2"/>
          <p:cNvSpPr>
            <a:spLocks noGrp="1"/>
          </p:cNvSpPr>
          <p:nvPr>
            <p:ph idx="1"/>
          </p:nvPr>
        </p:nvSpPr>
        <p:spPr/>
        <p:txBody>
          <a:bodyPr>
            <a:normAutofit/>
          </a:bodyPr>
          <a:lstStyle/>
          <a:p>
            <a:pPr lvl="0"/>
            <a:r>
              <a:rPr lang="en-US" dirty="0"/>
              <a:t>Obtaining time scale of the reaction (i.e. ignition time and reaction time)</a:t>
            </a:r>
          </a:p>
          <a:p>
            <a:pPr lvl="0"/>
            <a:r>
              <a:rPr lang="en-US" dirty="0"/>
              <a:t>Study effect of principal parameters variation (initial static pressure and temperature and mixture composition) flame temperature, final composition, etc.</a:t>
            </a:r>
          </a:p>
          <a:p>
            <a:pPr lvl="0"/>
            <a:r>
              <a:rPr lang="en-US" dirty="0"/>
              <a:t>Studying the effect of presence of different species in the oxidizer </a:t>
            </a:r>
          </a:p>
          <a:p>
            <a:pPr lvl="0"/>
            <a:r>
              <a:rPr lang="en-US" dirty="0"/>
              <a:t>Studying the effect of equivalence ratio on the adiabatic flame temperature and final composition</a:t>
            </a:r>
          </a:p>
          <a:p>
            <a:endParaRPr lang="en-US" dirty="0"/>
          </a:p>
        </p:txBody>
      </p:sp>
      <p:sp>
        <p:nvSpPr>
          <p:cNvPr id="4" name="Slide Number Placeholder 3"/>
          <p:cNvSpPr>
            <a:spLocks noGrp="1"/>
          </p:cNvSpPr>
          <p:nvPr>
            <p:ph type="sldNum" sz="quarter" idx="12"/>
          </p:nvPr>
        </p:nvSpPr>
        <p:spPr/>
        <p:txBody>
          <a:bodyPr/>
          <a:lstStyle/>
          <a:p>
            <a:fld id="{465664E4-50B5-4249-AF60-1B85F3671ED9}" type="slidenum">
              <a:rPr lang="en-US" smtClean="0"/>
              <a:t>22</a:t>
            </a:fld>
            <a:endParaRPr lang="en-US"/>
          </a:p>
        </p:txBody>
      </p:sp>
    </p:spTree>
    <p:extLst>
      <p:ext uri="{BB962C8B-B14F-4D97-AF65-F5344CB8AC3E}">
        <p14:creationId xmlns:p14="http://schemas.microsoft.com/office/powerpoint/2010/main" val="161985622"/>
      </p:ext>
    </p:extLst>
  </p:cSld>
  <p:clrMapOvr>
    <a:masterClrMapping/>
  </p:clrMapOvr>
  <mc:AlternateContent xmlns:mc="http://schemas.openxmlformats.org/markup-compatibility/2006" xmlns:p14="http://schemas.microsoft.com/office/powerpoint/2010/main">
    <mc:Choice Requires="p14">
      <p:transition spd="slow" p14:dur="2000" advTm="22887"/>
    </mc:Choice>
    <mc:Fallback xmlns="">
      <p:transition spd="slow" advTm="22887"/>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CHCPR: Application</a:t>
            </a:r>
          </a:p>
        </p:txBody>
      </p:sp>
      <p:sp>
        <p:nvSpPr>
          <p:cNvPr id="4" name="Slide Number Placeholder 3"/>
          <p:cNvSpPr>
            <a:spLocks noGrp="1"/>
          </p:cNvSpPr>
          <p:nvPr>
            <p:ph type="sldNum" sz="quarter" idx="12"/>
          </p:nvPr>
        </p:nvSpPr>
        <p:spPr/>
        <p:txBody>
          <a:bodyPr/>
          <a:lstStyle/>
          <a:p>
            <a:fld id="{465664E4-50B5-4249-AF60-1B85F3671ED9}" type="slidenum">
              <a:rPr lang="en-US" smtClean="0"/>
              <a:t>23</a:t>
            </a:fld>
            <a:endParaRPr lang="en-US"/>
          </a:p>
        </p:txBody>
      </p:sp>
      <p:pic>
        <p:nvPicPr>
          <p:cNvPr id="9" name="Picture 8"/>
          <p:cNvPicPr>
            <a:picLocks noChangeAspect="1"/>
          </p:cNvPicPr>
          <p:nvPr/>
        </p:nvPicPr>
        <p:blipFill rotWithShape="1">
          <a:blip r:embed="rId2"/>
          <a:srcRect l="2620"/>
          <a:stretch/>
        </p:blipFill>
        <p:spPr>
          <a:xfrm>
            <a:off x="130627" y="1996852"/>
            <a:ext cx="4316061" cy="3242806"/>
          </a:xfrm>
          <a:prstGeom prst="rect">
            <a:avLst/>
          </a:prstGeom>
        </p:spPr>
      </p:pic>
      <p:pic>
        <p:nvPicPr>
          <p:cNvPr id="10" name="Picture 9"/>
          <p:cNvPicPr>
            <a:picLocks noChangeAspect="1"/>
          </p:cNvPicPr>
          <p:nvPr/>
        </p:nvPicPr>
        <p:blipFill>
          <a:blip r:embed="rId3"/>
          <a:stretch>
            <a:fillRect/>
          </a:stretch>
        </p:blipFill>
        <p:spPr>
          <a:xfrm>
            <a:off x="4432174" y="1996852"/>
            <a:ext cx="4655662" cy="3242806"/>
          </a:xfrm>
          <a:prstGeom prst="rect">
            <a:avLst/>
          </a:prstGeom>
        </p:spPr>
      </p:pic>
      <p:sp>
        <p:nvSpPr>
          <p:cNvPr id="11" name="Rectangle 10"/>
          <p:cNvSpPr/>
          <p:nvPr/>
        </p:nvSpPr>
        <p:spPr>
          <a:xfrm>
            <a:off x="-19114" y="5474839"/>
            <a:ext cx="4451288" cy="923330"/>
          </a:xfrm>
          <a:prstGeom prst="rect">
            <a:avLst/>
          </a:prstGeom>
        </p:spPr>
        <p:txBody>
          <a:bodyPr wrap="square">
            <a:spAutoFit/>
          </a:bodyPr>
          <a:lstStyle/>
          <a:p>
            <a:pPr algn="ctr"/>
            <a:r>
              <a:rPr lang="en-US" b="1" dirty="0">
                <a:latin typeface="Times New Roman" panose="02020603050405020304" pitchFamily="18" charset="0"/>
                <a:ea typeface="Calibri" panose="020F0502020204030204" pitchFamily="34" charset="0"/>
                <a:cs typeface="Mangal" panose="02040503050203030202" pitchFamily="18" charset="0"/>
              </a:rPr>
              <a:t>Fig: Ignition time vs Initial temperature for ɸ=1, 2.95 </a:t>
            </a:r>
            <a:r>
              <a:rPr lang="en-US" b="1" dirty="0" err="1">
                <a:latin typeface="Times New Roman" panose="02020603050405020304" pitchFamily="18" charset="0"/>
                <a:ea typeface="Calibri" panose="020F0502020204030204" pitchFamily="34" charset="0"/>
                <a:cs typeface="Mangal" panose="02040503050203030202" pitchFamily="18" charset="0"/>
              </a:rPr>
              <a:t>atm</a:t>
            </a:r>
            <a:r>
              <a:rPr lang="en-US" b="1" dirty="0">
                <a:latin typeface="Times New Roman" panose="02020603050405020304" pitchFamily="18" charset="0"/>
                <a:ea typeface="Calibri" panose="020F0502020204030204" pitchFamily="34" charset="0"/>
                <a:cs typeface="Mangal" panose="02040503050203030202" pitchFamily="18" charset="0"/>
              </a:rPr>
              <a:t> hydrogen air mixture </a:t>
            </a:r>
          </a:p>
          <a:p>
            <a:pPr algn="ctr"/>
            <a:r>
              <a:rPr lang="en-US" b="1" dirty="0">
                <a:latin typeface="Times New Roman" panose="02020603050405020304" pitchFamily="18" charset="0"/>
                <a:ea typeface="Calibri" panose="020F0502020204030204" pitchFamily="34" charset="0"/>
                <a:cs typeface="Mangal" panose="02040503050203030202" pitchFamily="18" charset="0"/>
              </a:rPr>
              <a:t>in CHCPR</a:t>
            </a:r>
          </a:p>
        </p:txBody>
      </p:sp>
      <p:sp>
        <p:nvSpPr>
          <p:cNvPr id="14" name="Rectangle 13"/>
          <p:cNvSpPr/>
          <p:nvPr/>
        </p:nvSpPr>
        <p:spPr>
          <a:xfrm>
            <a:off x="4432174" y="5419871"/>
            <a:ext cx="4572000" cy="1200329"/>
          </a:xfrm>
          <a:prstGeom prst="rect">
            <a:avLst/>
          </a:prstGeom>
        </p:spPr>
        <p:txBody>
          <a:bodyPr>
            <a:spAutoFit/>
          </a:bodyPr>
          <a:lstStyle/>
          <a:p>
            <a:pPr algn="ctr"/>
            <a:r>
              <a:rPr lang="en-US" b="1" dirty="0">
                <a:latin typeface="Times New Roman" panose="02020603050405020304" pitchFamily="18" charset="0"/>
                <a:ea typeface="Calibri" panose="020F0502020204030204" pitchFamily="34" charset="0"/>
                <a:cs typeface="Times New Roman" panose="02020603050405020304" pitchFamily="18" charset="0"/>
              </a:rPr>
              <a:t>Fig: Constant Pressure Adiabatic Flame Temperature vs Equivalence ratio (ɸ) for </a:t>
            </a:r>
          </a:p>
          <a:p>
            <a:pPr algn="ctr"/>
            <a:r>
              <a:rPr lang="en-US" b="1" dirty="0">
                <a:latin typeface="Times New Roman" panose="02020603050405020304" pitchFamily="18" charset="0"/>
                <a:ea typeface="Calibri" panose="020F0502020204030204" pitchFamily="34" charset="0"/>
                <a:cs typeface="Times New Roman" panose="02020603050405020304" pitchFamily="18" charset="0"/>
              </a:rPr>
              <a:t>1500 K, 2.95 </a:t>
            </a:r>
            <a:r>
              <a:rPr lang="en-US" b="1" dirty="0" err="1">
                <a:latin typeface="Times New Roman" panose="02020603050405020304" pitchFamily="18" charset="0"/>
                <a:ea typeface="Calibri" panose="020F0502020204030204" pitchFamily="34" charset="0"/>
                <a:cs typeface="Times New Roman" panose="02020603050405020304" pitchFamily="18" charset="0"/>
              </a:rPr>
              <a:t>atm</a:t>
            </a:r>
            <a:r>
              <a:rPr lang="en-US" b="1" dirty="0">
                <a:latin typeface="Times New Roman" panose="02020603050405020304" pitchFamily="18" charset="0"/>
                <a:ea typeface="Calibri" panose="020F0502020204030204" pitchFamily="34" charset="0"/>
                <a:cs typeface="Times New Roman" panose="02020603050405020304" pitchFamily="18" charset="0"/>
              </a:rPr>
              <a:t>, hydrogen-air mixture in CHCPR</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4863311"/>
      </p:ext>
    </p:extLst>
  </p:cSld>
  <p:clrMapOvr>
    <a:masterClrMapping/>
  </p:clrMapOvr>
  <mc:AlternateContent xmlns:mc="http://schemas.openxmlformats.org/markup-compatibility/2006" xmlns:p14="http://schemas.microsoft.com/office/powerpoint/2010/main">
    <mc:Choice Requires="p14">
      <p:transition spd="slow" p14:dur="2000" advTm="2996"/>
    </mc:Choice>
    <mc:Fallback xmlns="">
      <p:transition spd="slow" advTm="2996"/>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Premixed Reactive Flow Model</a:t>
            </a:r>
          </a:p>
        </p:txBody>
      </p:sp>
      <p:sp>
        <p:nvSpPr>
          <p:cNvPr id="3" name="Content Placeholder 2"/>
          <p:cNvSpPr>
            <a:spLocks noGrp="1"/>
          </p:cNvSpPr>
          <p:nvPr>
            <p:ph idx="1"/>
          </p:nvPr>
        </p:nvSpPr>
        <p:spPr>
          <a:xfrm>
            <a:off x="628650" y="1292769"/>
            <a:ext cx="7886700" cy="5063582"/>
          </a:xfrm>
        </p:spPr>
        <p:txBody>
          <a:bodyPr>
            <a:normAutofit/>
          </a:bodyPr>
          <a:lstStyle/>
          <a:p>
            <a:pPr algn="just">
              <a:lnSpc>
                <a:spcPct val="150000"/>
              </a:lnSpc>
              <a:spcBef>
                <a:spcPts val="0"/>
              </a:spcBef>
              <a:spcAft>
                <a:spcPts val="0"/>
              </a:spcAft>
            </a:pPr>
            <a:r>
              <a:rPr lang="en-US" sz="2400" dirty="0"/>
              <a:t>Also known as plug-flow reactor.</a:t>
            </a:r>
          </a:p>
          <a:p>
            <a:pPr algn="just">
              <a:lnSpc>
                <a:spcPct val="150000"/>
              </a:lnSpc>
              <a:spcBef>
                <a:spcPts val="0"/>
              </a:spcBef>
              <a:spcAft>
                <a:spcPts val="0"/>
              </a:spcAft>
            </a:pPr>
            <a:r>
              <a:rPr lang="en-US" sz="2400" dirty="0"/>
              <a:t>In this chamber operating in steady state, properties such as velocity, temperature, pressure, and mass fractions of species vary only along the length of the reactor.</a:t>
            </a:r>
          </a:p>
          <a:p>
            <a:pPr marL="0" indent="0" algn="just">
              <a:lnSpc>
                <a:spcPct val="150000"/>
              </a:lnSpc>
              <a:spcBef>
                <a:spcPts val="0"/>
              </a:spcBef>
              <a:spcAft>
                <a:spcPts val="0"/>
              </a:spcAft>
              <a:buNone/>
            </a:pPr>
            <a:endParaRPr lang="en-US" dirty="0"/>
          </a:p>
        </p:txBody>
      </p:sp>
      <p:sp>
        <p:nvSpPr>
          <p:cNvPr id="4" name="Slide Number Placeholder 3"/>
          <p:cNvSpPr>
            <a:spLocks noGrp="1"/>
          </p:cNvSpPr>
          <p:nvPr>
            <p:ph type="sldNum" sz="quarter" idx="12"/>
          </p:nvPr>
        </p:nvSpPr>
        <p:spPr/>
        <p:txBody>
          <a:bodyPr/>
          <a:lstStyle/>
          <a:p>
            <a:fld id="{465664E4-50B5-4249-AF60-1B85F3671ED9}" type="slidenum">
              <a:rPr lang="en-US" smtClean="0"/>
              <a:t>24</a:t>
            </a:fld>
            <a:endParaRPr lang="en-US"/>
          </a:p>
        </p:txBody>
      </p:sp>
      <p:pic>
        <p:nvPicPr>
          <p:cNvPr id="5" name="Content Placeholder 4"/>
          <p:cNvPicPr>
            <a:picLocks noChangeAspect="1"/>
          </p:cNvPicPr>
          <p:nvPr/>
        </p:nvPicPr>
        <p:blipFill rotWithShape="1">
          <a:blip r:embed="rId2" cstate="print">
            <a:extLst>
              <a:ext uri="{28A0092B-C50C-407E-A947-70E740481C1C}">
                <a14:useLocalDpi xmlns:a14="http://schemas.microsoft.com/office/drawing/2010/main" val="0"/>
              </a:ext>
            </a:extLst>
          </a:blip>
          <a:srcRect l="4588" t="19113" r="5911" b="32509"/>
          <a:stretch/>
        </p:blipFill>
        <p:spPr>
          <a:xfrm>
            <a:off x="2335148" y="3636965"/>
            <a:ext cx="4148560" cy="2901948"/>
          </a:xfrm>
          <a:prstGeom prst="rect">
            <a:avLst/>
          </a:prstGeom>
        </p:spPr>
      </p:pic>
    </p:spTree>
    <p:extLst>
      <p:ext uri="{BB962C8B-B14F-4D97-AF65-F5344CB8AC3E}">
        <p14:creationId xmlns:p14="http://schemas.microsoft.com/office/powerpoint/2010/main" val="4122022541"/>
      </p:ext>
    </p:extLst>
  </p:cSld>
  <p:clrMapOvr>
    <a:masterClrMapping/>
  </p:clrMapOvr>
  <mc:AlternateContent xmlns:mc="http://schemas.openxmlformats.org/markup-compatibility/2006" xmlns:p14="http://schemas.microsoft.com/office/powerpoint/2010/main">
    <mc:Choice Requires="p14">
      <p:transition spd="slow" p14:dur="2000" advTm="15580"/>
    </mc:Choice>
    <mc:Fallback xmlns="">
      <p:transition spd="slow" advTm="1558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Premixed Reactive Flow Model</a:t>
            </a:r>
          </a:p>
        </p:txBody>
      </p:sp>
      <p:pic>
        <p:nvPicPr>
          <p:cNvPr id="5" name="Content Placeholder 4"/>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4588" t="19113" r="5911" b="32509"/>
          <a:stretch/>
        </p:blipFill>
        <p:spPr>
          <a:xfrm>
            <a:off x="2309390" y="1418897"/>
            <a:ext cx="4148560" cy="2901948"/>
          </a:xfrm>
        </p:spPr>
      </p:pic>
      <p:sp>
        <p:nvSpPr>
          <p:cNvPr id="4" name="Slide Number Placeholder 3"/>
          <p:cNvSpPr>
            <a:spLocks noGrp="1"/>
          </p:cNvSpPr>
          <p:nvPr>
            <p:ph type="sldNum" sz="quarter" idx="12"/>
          </p:nvPr>
        </p:nvSpPr>
        <p:spPr/>
        <p:txBody>
          <a:bodyPr/>
          <a:lstStyle/>
          <a:p>
            <a:fld id="{465664E4-50B5-4249-AF60-1B85F3671ED9}" type="slidenum">
              <a:rPr lang="en-US" smtClean="0"/>
              <a:t>25</a:t>
            </a:fld>
            <a:endParaRPr lang="en-US"/>
          </a:p>
        </p:txBody>
      </p:sp>
      <mc:AlternateContent xmlns:mc="http://schemas.openxmlformats.org/markup-compatibility/2006" xmlns:a14="http://schemas.microsoft.com/office/drawing/2010/main">
        <mc:Choice Requires="a14">
          <p:sp>
            <p:nvSpPr>
              <p:cNvPr id="6" name="TextBox 5"/>
              <p:cNvSpPr txBox="1"/>
              <p:nvPr/>
            </p:nvSpPr>
            <p:spPr>
              <a:xfrm>
                <a:off x="966158" y="4502989"/>
                <a:ext cx="7142672" cy="2041585"/>
              </a:xfrm>
              <a:prstGeom prst="rect">
                <a:avLst/>
              </a:prstGeom>
              <a:noFill/>
            </p:spPr>
            <p:txBody>
              <a:bodyPr wrap="square" rtlCol="0">
                <a:spAutoFit/>
              </a:bodyPr>
              <a:lstStyle/>
              <a:p>
                <a:pPr marL="285750" indent="-285750">
                  <a:buFont typeface="Arial" panose="020B0604020202020204" pitchFamily="34" charset="0"/>
                  <a:buChar char="•"/>
                </a:pPr>
                <a:r>
                  <a:rPr lang="en-US" sz="2000" dirty="0"/>
                  <a:t>Temperature, velocity, pressure and cross sectional area as inlet condition.</a:t>
                </a:r>
              </a:p>
              <a:p>
                <a:pPr marL="285750" indent="-285750">
                  <a:buFont typeface="Arial" panose="020B0604020202020204" pitchFamily="34" charset="0"/>
                  <a:buChar char="•"/>
                </a:pPr>
                <a:r>
                  <a:rPr lang="en-US" sz="2000" dirty="0"/>
                  <a:t>To include the effect of mass addition through walls, Perimeter and mass flux as inlet parameters.</a:t>
                </a:r>
              </a:p>
              <a:p>
                <a:pPr marL="342900" indent="-342900" algn="just">
                  <a:spcBef>
                    <a:spcPts val="0"/>
                  </a:spcBef>
                  <a:spcAft>
                    <a:spcPts val="800"/>
                  </a:spcAft>
                  <a:buFont typeface="Arial" panose="020B0604020202020204" pitchFamily="34" charset="0"/>
                  <a:buChar char="•"/>
                </a:pPr>
                <a14:m>
                  <m:oMath xmlns:m="http://schemas.openxmlformats.org/officeDocument/2006/math">
                    <m:sSub>
                      <m:sSubPr>
                        <m:ctrlPr>
                          <a:rPr lang="en-US" sz="2000" i="1">
                            <a:latin typeface="Cambria Math" panose="02040503050406030204" pitchFamily="18" charset="0"/>
                            <a:ea typeface="Times New Roman" panose="02020603050405020304" pitchFamily="18" charset="0"/>
                            <a:cs typeface="Mangal" panose="02040503050203030202" pitchFamily="18" charset="0"/>
                          </a:rPr>
                        </m:ctrlPr>
                      </m:sSubPr>
                      <m:e>
                        <m:r>
                          <a:rPr lang="en-US" sz="2000" i="1">
                            <a:latin typeface="Cambria Math" panose="02040503050406030204" pitchFamily="18" charset="0"/>
                            <a:ea typeface="Times New Roman" panose="02020603050405020304" pitchFamily="18" charset="0"/>
                            <a:cs typeface="Mangal" panose="02040503050203030202" pitchFamily="18" charset="0"/>
                          </a:rPr>
                          <m:t>𝑆𝑝𝑒𝑐𝑖𝑒𝑠</m:t>
                        </m:r>
                        <m:r>
                          <a:rPr lang="en-US" sz="2000" i="1">
                            <a:latin typeface="Cambria Math" panose="02040503050406030204" pitchFamily="18" charset="0"/>
                            <a:ea typeface="Times New Roman" panose="02020603050405020304" pitchFamily="18" charset="0"/>
                            <a:cs typeface="Mangal" panose="02040503050203030202" pitchFamily="18" charset="0"/>
                          </a:rPr>
                          <m:t> </m:t>
                        </m:r>
                        <m:r>
                          <a:rPr lang="en-US" sz="2000" i="1">
                            <a:latin typeface="Cambria Math" panose="02040503050406030204" pitchFamily="18" charset="0"/>
                            <a:ea typeface="Times New Roman" panose="02020603050405020304" pitchFamily="18" charset="0"/>
                            <a:cs typeface="Mangal" panose="02040503050203030202" pitchFamily="18" charset="0"/>
                          </a:rPr>
                          <m:t>𝑝𝑟𝑜𝑑𝑢𝑐𝑡𝑖𝑜𝑛</m:t>
                        </m:r>
                        <m:r>
                          <a:rPr lang="en-US" sz="2000" i="1">
                            <a:latin typeface="Cambria Math" panose="02040503050406030204" pitchFamily="18" charset="0"/>
                            <a:ea typeface="Times New Roman" panose="02020603050405020304" pitchFamily="18" charset="0"/>
                            <a:cs typeface="Mangal" panose="02040503050203030202" pitchFamily="18" charset="0"/>
                          </a:rPr>
                          <m:t> </m:t>
                        </m:r>
                        <m:r>
                          <a:rPr lang="en-US" sz="2000" i="1">
                            <a:latin typeface="Cambria Math" panose="02040503050406030204" pitchFamily="18" charset="0"/>
                            <a:ea typeface="Times New Roman" panose="02020603050405020304" pitchFamily="18" charset="0"/>
                            <a:cs typeface="Mangal" panose="02040503050203030202" pitchFamily="18" charset="0"/>
                          </a:rPr>
                          <m:t>𝑟𝑎𝑡𝑒</m:t>
                        </m:r>
                        <m:r>
                          <a:rPr lang="en-US" sz="2000" i="1">
                            <a:latin typeface="Cambria Math" panose="02040503050406030204" pitchFamily="18" charset="0"/>
                            <a:ea typeface="Times New Roman" panose="02020603050405020304" pitchFamily="18" charset="0"/>
                            <a:cs typeface="Mangal" panose="02040503050203030202" pitchFamily="18" charset="0"/>
                          </a:rPr>
                          <m:t>(</m:t>
                        </m:r>
                        <m:r>
                          <a:rPr lang="en-US" sz="2000" i="1">
                            <a:latin typeface="Cambria Math" panose="02040503050406030204" pitchFamily="18" charset="0"/>
                            <a:ea typeface="Times New Roman" panose="02020603050405020304" pitchFamily="18" charset="0"/>
                            <a:cs typeface="Mangal" panose="02040503050203030202" pitchFamily="18" charset="0"/>
                          </a:rPr>
                          <m:t>𝜔</m:t>
                        </m:r>
                        <m:r>
                          <a:rPr lang="en-US" sz="2000" i="1">
                            <a:latin typeface="Cambria Math" panose="02040503050406030204" pitchFamily="18" charset="0"/>
                            <a:ea typeface="Times New Roman" panose="02020603050405020304" pitchFamily="18" charset="0"/>
                            <a:cs typeface="Mangal" panose="02040503050203030202" pitchFamily="18" charset="0"/>
                          </a:rPr>
                          <m:t>)</m:t>
                        </m:r>
                      </m:e>
                      <m:sub>
                        <m:r>
                          <a:rPr lang="en-US" sz="2000" i="1">
                            <a:latin typeface="Cambria Math" panose="02040503050406030204" pitchFamily="18" charset="0"/>
                            <a:ea typeface="Times New Roman" panose="02020603050405020304" pitchFamily="18" charset="0"/>
                            <a:cs typeface="Mangal" panose="02040503050203030202" pitchFamily="18" charset="0"/>
                          </a:rPr>
                          <m:t>𝑖</m:t>
                        </m:r>
                      </m:sub>
                    </m:sSub>
                  </m:oMath>
                </a14:m>
                <a:r>
                  <a:rPr lang="en-US" sz="2000" dirty="0">
                    <a:latin typeface="+mj-lt"/>
                    <a:ea typeface="Times New Roman" panose="02020603050405020304" pitchFamily="18" charset="0"/>
                    <a:cs typeface="Mangal" panose="02040503050203030202" pitchFamily="18" charset="0"/>
                  </a:rPr>
                  <a:t>from chemical kinetics model</a:t>
                </a:r>
              </a:p>
              <a:p>
                <a:pPr marL="285750" indent="-285750">
                  <a:buFont typeface="Arial" panose="020B0604020202020204" pitchFamily="34" charset="0"/>
                  <a:buChar char="•"/>
                </a:pPr>
                <a:endParaRPr 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966158" y="4502989"/>
                <a:ext cx="7142672" cy="2041585"/>
              </a:xfrm>
              <a:prstGeom prst="rect">
                <a:avLst/>
              </a:prstGeom>
              <a:blipFill rotWithShape="0">
                <a:blip r:embed="rId3"/>
                <a:stretch>
                  <a:fillRect l="-768" t="-1791"/>
                </a:stretch>
              </a:blipFill>
            </p:spPr>
            <p:txBody>
              <a:bodyPr/>
              <a:lstStyle/>
              <a:p>
                <a:r>
                  <a:rPr lang="en-US">
                    <a:noFill/>
                  </a:rPr>
                  <a:t> </a:t>
                </a:r>
              </a:p>
            </p:txBody>
          </p:sp>
        </mc:Fallback>
      </mc:AlternateContent>
    </p:spTree>
    <p:extLst>
      <p:ext uri="{BB962C8B-B14F-4D97-AF65-F5344CB8AC3E}">
        <p14:creationId xmlns:p14="http://schemas.microsoft.com/office/powerpoint/2010/main" val="4224599052"/>
      </p:ext>
    </p:extLst>
  </p:cSld>
  <p:clrMapOvr>
    <a:masterClrMapping/>
  </p:clrMapOvr>
  <mc:AlternateContent xmlns:mc="http://schemas.openxmlformats.org/markup-compatibility/2006" xmlns:p14="http://schemas.microsoft.com/office/powerpoint/2010/main">
    <mc:Choice Requires="p14">
      <p:transition spd="slow" p14:dur="2000" advTm="14592"/>
    </mc:Choice>
    <mc:Fallback xmlns="">
      <p:transition spd="slow" advTm="14592"/>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8982" y="5025742"/>
            <a:ext cx="6946638" cy="828334"/>
          </a:xfrm>
        </p:spPr>
        <p:txBody>
          <a:bodyPr>
            <a:normAutofit/>
          </a:bodyPr>
          <a:lstStyle/>
          <a:p>
            <a:pPr algn="ctr"/>
            <a:r>
              <a:rPr lang="en-US" sz="1800" b="1" dirty="0"/>
              <a:t>Fig: Steps for Solving Equations using Newton Raphson Technique</a:t>
            </a:r>
          </a:p>
        </p:txBody>
      </p:sp>
      <p:sp>
        <p:nvSpPr>
          <p:cNvPr id="4" name="Slide Number Placeholder 3"/>
          <p:cNvSpPr>
            <a:spLocks noGrp="1"/>
          </p:cNvSpPr>
          <p:nvPr>
            <p:ph type="sldNum" sz="quarter" idx="12"/>
          </p:nvPr>
        </p:nvSpPr>
        <p:spPr>
          <a:xfrm>
            <a:off x="6457950" y="6309055"/>
            <a:ext cx="2057400" cy="365125"/>
          </a:xfrm>
        </p:spPr>
        <p:txBody>
          <a:bodyPr/>
          <a:lstStyle/>
          <a:p>
            <a:fld id="{465664E4-50B5-4249-AF60-1B85F3671ED9}" type="slidenum">
              <a:rPr lang="en-US" smtClean="0"/>
              <a:t>26</a:t>
            </a:fld>
            <a:endParaRPr lang="en-US" dirty="0"/>
          </a:p>
        </p:txBody>
      </p:sp>
      <p:grpSp>
        <p:nvGrpSpPr>
          <p:cNvPr id="5" name="Group 4"/>
          <p:cNvGrpSpPr/>
          <p:nvPr/>
        </p:nvGrpSpPr>
        <p:grpSpPr>
          <a:xfrm>
            <a:off x="958981" y="1832797"/>
            <a:ext cx="6946639" cy="3000478"/>
            <a:chOff x="-1808975" y="1359432"/>
            <a:chExt cx="5573950" cy="2407716"/>
          </a:xfrm>
        </p:grpSpPr>
        <p:sp>
          <p:nvSpPr>
            <p:cNvPr id="6" name="Text Box 4"/>
            <p:cNvSpPr txBox="1"/>
            <p:nvPr/>
          </p:nvSpPr>
          <p:spPr>
            <a:xfrm>
              <a:off x="-1808975" y="1359432"/>
              <a:ext cx="2651760" cy="510363"/>
            </a:xfrm>
            <a:prstGeom prst="rect">
              <a:avLst/>
            </a:prstGeom>
            <a:solidFill>
              <a:sysClr val="window" lastClr="FFFFFF"/>
            </a:solidFill>
            <a:ln w="6350">
              <a:solidFill>
                <a:prstClr val="black"/>
              </a:solid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80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Times New Roman" panose="02020603050405020304" pitchFamily="18" charset="0"/>
                  <a:ea typeface="Calibri" panose="020F0502020204030204" pitchFamily="34" charset="0"/>
                  <a:cs typeface="Mangal" panose="02040503050203030202" pitchFamily="18" charset="0"/>
                </a:rPr>
                <a:t>Formulation of governing equations based on assumptions</a:t>
              </a:r>
            </a:p>
          </p:txBody>
        </p:sp>
        <p:sp>
          <p:nvSpPr>
            <p:cNvPr id="7" name="Text Box 5"/>
            <p:cNvSpPr txBox="1"/>
            <p:nvPr/>
          </p:nvSpPr>
          <p:spPr>
            <a:xfrm>
              <a:off x="-1808975" y="1980533"/>
              <a:ext cx="2651760" cy="509905"/>
            </a:xfrm>
            <a:prstGeom prst="rect">
              <a:avLst/>
            </a:prstGeom>
            <a:solidFill>
              <a:sysClr val="window" lastClr="FFFFFF"/>
            </a:solidFill>
            <a:ln w="6350">
              <a:solidFill>
                <a:prstClr val="black"/>
              </a:solid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spcBef>
                  <a:spcPts val="0"/>
                </a:spcBef>
                <a:spcAft>
                  <a:spcPts val="80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Times New Roman" panose="02020603050405020304" pitchFamily="18" charset="0"/>
                  <a:ea typeface="Calibri" panose="020F0502020204030204" pitchFamily="34" charset="0"/>
                  <a:cs typeface="Mangal" panose="02040503050203030202" pitchFamily="18" charset="0"/>
                </a:rPr>
                <a:t>Equations are in the form of system of stiff non-linear ODEs</a:t>
              </a:r>
            </a:p>
          </p:txBody>
        </p:sp>
        <p:sp>
          <p:nvSpPr>
            <p:cNvPr id="8" name="Text Box 18"/>
            <p:cNvSpPr txBox="1"/>
            <p:nvPr/>
          </p:nvSpPr>
          <p:spPr>
            <a:xfrm>
              <a:off x="-1808975" y="2618888"/>
              <a:ext cx="2651760" cy="509905"/>
            </a:xfrm>
            <a:prstGeom prst="rect">
              <a:avLst/>
            </a:prstGeom>
            <a:solidFill>
              <a:sysClr val="window" lastClr="FFFFFF"/>
            </a:solidFill>
            <a:ln w="6350">
              <a:solidFill>
                <a:prstClr val="black"/>
              </a:solid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80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Times New Roman" panose="02020603050405020304" pitchFamily="18" charset="0"/>
                  <a:ea typeface="Calibri" panose="020F0502020204030204" pitchFamily="34" charset="0"/>
                  <a:cs typeface="Mangal" panose="02040503050203030202" pitchFamily="18" charset="0"/>
                </a:rPr>
                <a:t>First order backward difference approximation of ODEs</a:t>
              </a:r>
            </a:p>
          </p:txBody>
        </p:sp>
        <p:sp>
          <p:nvSpPr>
            <p:cNvPr id="9" name="Text Box 21"/>
            <p:cNvSpPr txBox="1"/>
            <p:nvPr/>
          </p:nvSpPr>
          <p:spPr>
            <a:xfrm>
              <a:off x="-1808975" y="3257243"/>
              <a:ext cx="2651760" cy="509905"/>
            </a:xfrm>
            <a:prstGeom prst="rect">
              <a:avLst/>
            </a:prstGeom>
            <a:solidFill>
              <a:sysClr val="window" lastClr="FFFFFF"/>
            </a:solidFill>
            <a:ln w="6350">
              <a:solidFill>
                <a:prstClr val="black"/>
              </a:solid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80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Times New Roman" panose="02020603050405020304" pitchFamily="18" charset="0"/>
                  <a:ea typeface="Calibri" panose="020F0502020204030204" pitchFamily="34" charset="0"/>
                  <a:cs typeface="Mangal" panose="02040503050203030202" pitchFamily="18" charset="0"/>
                </a:rPr>
                <a:t>Write the equations in the form of function (F) = 0 </a:t>
              </a:r>
            </a:p>
          </p:txBody>
        </p:sp>
        <p:sp>
          <p:nvSpPr>
            <p:cNvPr id="10" name="Text Box 46"/>
            <p:cNvSpPr txBox="1"/>
            <p:nvPr/>
          </p:nvSpPr>
          <p:spPr>
            <a:xfrm>
              <a:off x="1113215" y="1482697"/>
              <a:ext cx="2651760" cy="301925"/>
            </a:xfrm>
            <a:prstGeom prst="rect">
              <a:avLst/>
            </a:prstGeom>
            <a:solidFill>
              <a:sysClr val="window" lastClr="FFFFFF"/>
            </a:solidFill>
            <a:ln w="6350">
              <a:solidFill>
                <a:prstClr val="black"/>
              </a:solid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80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Calibri" panose="020F0502020204030204" pitchFamily="34" charset="0"/>
                  <a:cs typeface="Mangal" panose="02040503050203030202" pitchFamily="18" charset="0"/>
                </a:rPr>
                <a:t>Find </a:t>
              </a:r>
              <a:r>
                <a:rPr kumimoji="0" lang="en-US" sz="2000" b="0" i="0" u="none" strike="noStrike" kern="0" cap="none" spc="0" normalizeH="0" baseline="0" noProof="0" dirty="0" err="1">
                  <a:ln>
                    <a:noFill/>
                  </a:ln>
                  <a:solidFill>
                    <a:sysClr val="windowText" lastClr="000000"/>
                  </a:solidFill>
                  <a:effectLst/>
                  <a:uLnTx/>
                  <a:uFillTx/>
                  <a:latin typeface="Times New Roman" panose="02020603050405020304" pitchFamily="18" charset="0"/>
                  <a:ea typeface="Calibri" panose="020F0502020204030204" pitchFamily="34" charset="0"/>
                  <a:cs typeface="Mangal" panose="02040503050203030202" pitchFamily="18" charset="0"/>
                </a:rPr>
                <a:t>jacobian</a:t>
              </a:r>
              <a:r>
                <a:rPr kumimoji="0" lang="en-US" sz="20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Calibri" panose="020F0502020204030204" pitchFamily="34" charset="0"/>
                  <a:cs typeface="Mangal" panose="02040503050203030202" pitchFamily="18" charset="0"/>
                </a:rPr>
                <a:t> matrix [J]</a:t>
              </a:r>
            </a:p>
          </p:txBody>
        </p:sp>
        <mc:AlternateContent xmlns:mc="http://schemas.openxmlformats.org/markup-compatibility/2006" xmlns:a14="http://schemas.microsoft.com/office/drawing/2010/main">
          <mc:Choice Requires="a14">
            <p:sp>
              <p:nvSpPr>
                <p:cNvPr id="11" name="Text Box 51"/>
                <p:cNvSpPr txBox="1"/>
                <p:nvPr/>
              </p:nvSpPr>
              <p:spPr>
                <a:xfrm>
                  <a:off x="1113215" y="1914018"/>
                  <a:ext cx="2651760" cy="1199071"/>
                </a:xfrm>
                <a:prstGeom prst="rect">
                  <a:avLst/>
                </a:prstGeom>
                <a:solidFill>
                  <a:sysClr val="window" lastClr="FFFFFF"/>
                </a:solidFill>
                <a:ln w="6350">
                  <a:solidFill>
                    <a:prstClr val="black"/>
                  </a:solid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spcBef>
                      <a:spcPts val="0"/>
                    </a:spcBef>
                    <a:spcAft>
                      <a:spcPts val="80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Calibri" panose="020F0502020204030204" pitchFamily="34" charset="0"/>
                    <a:cs typeface="Mangal" panose="02040503050203030202" pitchFamily="18" charset="0"/>
                  </a:endParaRPr>
                </a:p>
                <a:p>
                  <a:pPr marL="0" marR="0" lvl="0" indent="0" algn="ctr" defTabSz="914400" eaLnBrk="1" fontAlgn="auto" latinLnBrk="0" hangingPunct="1">
                    <a:spcBef>
                      <a:spcPts val="0"/>
                    </a:spcBef>
                    <a:spcAft>
                      <a:spcPts val="80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Calibri" panose="020F0502020204030204" pitchFamily="34" charset="0"/>
                      <a:cs typeface="Mangal" panose="02040503050203030202" pitchFamily="18" charset="0"/>
                    </a:rPr>
                    <a:t>Solve </a:t>
                  </a:r>
                </a:p>
                <a:p>
                  <a:pPr marL="0" marR="0" lvl="0" indent="0" algn="ctr" defTabSz="914400" eaLnBrk="1" fontAlgn="auto" latinLnBrk="0" hangingPunct="1">
                    <a:spcBef>
                      <a:spcPts val="0"/>
                    </a:spcBef>
                    <a:spcAft>
                      <a:spcPts val="80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Calibri" panose="020F0502020204030204" pitchFamily="34" charset="0"/>
                      <a:cs typeface="Mangal" panose="02040503050203030202" pitchFamily="18" charset="0"/>
                    </a:rPr>
                    <a:t> [J]{</a:t>
                  </a:r>
                  <a14:m>
                    <m:oMath xmlns:m="http://schemas.openxmlformats.org/officeDocument/2006/math">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ea typeface="Calibri" panose="020F0502020204030204" pitchFamily="34" charset="0"/>
                          <a:cs typeface="Mangal" panose="02040503050203030202" pitchFamily="18" charset="0"/>
                        </a:rPr>
                        <m:t>𝛿</m:t>
                      </m:r>
                    </m:oMath>
                  </a14:m>
                  <a:r>
                    <a:rPr kumimoji="0" lang="en-US" sz="20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cs typeface="Mangal" panose="02040503050203030202" pitchFamily="18" charset="0"/>
                    </a:rPr>
                    <a:t>} = {-F}</a:t>
                  </a:r>
                  <a:endParaRPr kumimoji="0" lang="en-US" sz="20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Calibri" panose="020F0502020204030204" pitchFamily="34" charset="0"/>
                    <a:cs typeface="Mangal" panose="02040503050203030202" pitchFamily="18" charset="0"/>
                  </a:endParaRPr>
                </a:p>
                <a:p>
                  <a:pPr marL="0" marR="0" lvl="0" indent="0" algn="ctr" defTabSz="914400" eaLnBrk="1" fontAlgn="auto" latinLnBrk="0" hangingPunct="1">
                    <a:lnSpc>
                      <a:spcPct val="115000"/>
                    </a:lnSpc>
                    <a:spcBef>
                      <a:spcPts val="0"/>
                    </a:spcBef>
                    <a:spcAft>
                      <a:spcPts val="800"/>
                    </a:spcAft>
                    <a:buClrTx/>
                    <a:buSzTx/>
                    <a:buFontTx/>
                    <a:buNone/>
                    <a:tabLst/>
                    <a:defRPr/>
                  </a:pPr>
                  <a:r>
                    <a:rPr lang="en-US" sz="2000" kern="0" dirty="0">
                      <a:solidFill>
                        <a:sysClr val="windowText" lastClr="000000"/>
                      </a:solidFill>
                      <a:latin typeface="Times New Roman" panose="02020603050405020304" pitchFamily="18" charset="0"/>
                      <a:ea typeface="Times New Roman" panose="02020603050405020304" pitchFamily="18" charset="0"/>
                      <a:cs typeface="Mangal" panose="02040503050203030202" pitchFamily="18" charset="0"/>
                    </a:rPr>
                    <a:t>w</a:t>
                  </a:r>
                  <a:r>
                    <a:rPr kumimoji="0" lang="en-US" sz="20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cs typeface="Mangal" panose="02040503050203030202" pitchFamily="18" charset="0"/>
                    </a:rPr>
                    <a:t>here </a:t>
                  </a:r>
                  <a:r>
                    <a:rPr kumimoji="0" lang="en-US" sz="20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Calibri" panose="020F0502020204030204" pitchFamily="34" charset="0"/>
                      <a:cs typeface="Mangal" panose="02040503050203030202" pitchFamily="18" charset="0"/>
                    </a:rPr>
                    <a:t>{</a:t>
                  </a:r>
                  <a14:m>
                    <m:oMath xmlns:m="http://schemas.openxmlformats.org/officeDocument/2006/math">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ea typeface="Calibri" panose="020F0502020204030204" pitchFamily="34" charset="0"/>
                          <a:cs typeface="Mangal" panose="02040503050203030202" pitchFamily="18" charset="0"/>
                        </a:rPr>
                        <m:t>𝛿</m:t>
                      </m:r>
                    </m:oMath>
                  </a14:m>
                  <a:r>
                    <a:rPr kumimoji="0" lang="en-US" sz="20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cs typeface="Mangal" panose="02040503050203030202" pitchFamily="18" charset="0"/>
                    </a:rPr>
                    <a:t>} is the change in variable between iterations</a:t>
                  </a:r>
                  <a:endParaRPr kumimoji="0" lang="en-US" sz="20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Calibri" panose="020F0502020204030204" pitchFamily="34" charset="0"/>
                    <a:cs typeface="Mangal" panose="02040503050203030202" pitchFamily="18" charset="0"/>
                  </a:endParaRPr>
                </a:p>
                <a:p>
                  <a:pPr marL="0" marR="0" lvl="0" indent="0" algn="ctr" defTabSz="914400" eaLnBrk="1" fontAlgn="auto" latinLnBrk="0" hangingPunct="1">
                    <a:lnSpc>
                      <a:spcPct val="115000"/>
                    </a:lnSpc>
                    <a:spcBef>
                      <a:spcPts val="0"/>
                    </a:spcBef>
                    <a:spcAft>
                      <a:spcPts val="80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Calibri" panose="020F0502020204030204" pitchFamily="34" charset="0"/>
                      <a:cs typeface="Mangal" panose="02040503050203030202" pitchFamily="18" charset="0"/>
                    </a:rPr>
                    <a:t> </a:t>
                  </a:r>
                </a:p>
              </p:txBody>
            </p:sp>
          </mc:Choice>
          <mc:Fallback xmlns="">
            <p:sp>
              <p:nvSpPr>
                <p:cNvPr id="11" name="Text Box 51"/>
                <p:cNvSpPr txBox="1">
                  <a:spLocks noRot="1" noChangeAspect="1" noMove="1" noResize="1" noEditPoints="1" noAdjustHandles="1" noChangeArrowheads="1" noChangeShapeType="1" noTextEdit="1"/>
                </p:cNvSpPr>
                <p:nvPr/>
              </p:nvSpPr>
              <p:spPr>
                <a:xfrm>
                  <a:off x="1113215" y="1914018"/>
                  <a:ext cx="2651760" cy="1199071"/>
                </a:xfrm>
                <a:prstGeom prst="rect">
                  <a:avLst/>
                </a:prstGeom>
                <a:blipFill rotWithShape="0">
                  <a:blip r:embed="rId2"/>
                  <a:stretch>
                    <a:fillRect t="-4472" b="-10163"/>
                  </a:stretch>
                </a:blipFill>
                <a:ln w="6350">
                  <a:solidFill>
                    <a:prstClr val="black"/>
                  </a:solidFill>
                </a:ln>
                <a:effectLst/>
              </p:spPr>
              <p:txBody>
                <a:bodyPr/>
                <a:lstStyle/>
                <a:p>
                  <a:r>
                    <a:rPr lang="en-US">
                      <a:noFill/>
                    </a:rPr>
                    <a:t> </a:t>
                  </a:r>
                </a:p>
              </p:txBody>
            </p:sp>
          </mc:Fallback>
        </mc:AlternateContent>
        <p:sp>
          <p:nvSpPr>
            <p:cNvPr id="12" name="Text Box 52"/>
            <p:cNvSpPr txBox="1"/>
            <p:nvPr/>
          </p:nvSpPr>
          <p:spPr>
            <a:xfrm>
              <a:off x="1113215" y="3242486"/>
              <a:ext cx="2651760" cy="465826"/>
            </a:xfrm>
            <a:prstGeom prst="rect">
              <a:avLst/>
            </a:prstGeom>
            <a:solidFill>
              <a:sysClr val="window" lastClr="FFFFFF"/>
            </a:solidFill>
            <a:ln w="6350">
              <a:solidFill>
                <a:prstClr val="black"/>
              </a:solid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spcBef>
                  <a:spcPts val="0"/>
                </a:spcBef>
                <a:spcAft>
                  <a:spcPts val="80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Calibri" panose="020F0502020204030204" pitchFamily="34" charset="0"/>
                  <a:cs typeface="Mangal" panose="02040503050203030202" pitchFamily="18" charset="0"/>
                </a:rPr>
                <a:t>Continue iterations until desired accuracy </a:t>
              </a:r>
            </a:p>
          </p:txBody>
        </p:sp>
      </p:grpSp>
      <p:sp>
        <p:nvSpPr>
          <p:cNvPr id="13" name="Title 1"/>
          <p:cNvSpPr txBox="1">
            <a:spLocks/>
          </p:cNvSpPr>
          <p:nvPr/>
        </p:nvSpPr>
        <p:spPr>
          <a:xfrm>
            <a:off x="628650" y="365126"/>
            <a:ext cx="7886700" cy="105377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t>MATLAB Solver Development</a:t>
            </a:r>
          </a:p>
        </p:txBody>
      </p:sp>
      <p:cxnSp>
        <p:nvCxnSpPr>
          <p:cNvPr id="16" name="Straight Arrow Connector 15"/>
          <p:cNvCxnSpPr>
            <a:stCxn id="9" idx="3"/>
          </p:cNvCxnSpPr>
          <p:nvPr/>
        </p:nvCxnSpPr>
        <p:spPr>
          <a:xfrm>
            <a:off x="4263786" y="4515555"/>
            <a:ext cx="213621" cy="91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flipV="1">
            <a:off x="4477407" y="2136489"/>
            <a:ext cx="0" cy="23882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4477407" y="2145155"/>
            <a:ext cx="123408" cy="77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98722938"/>
      </p:ext>
    </p:extLst>
  </p:cSld>
  <p:clrMapOvr>
    <a:masterClrMapping/>
  </p:clrMapOvr>
  <mc:AlternateContent xmlns:mc="http://schemas.openxmlformats.org/markup-compatibility/2006" xmlns:p14="http://schemas.microsoft.com/office/powerpoint/2010/main">
    <mc:Choice Requires="p14">
      <p:transition spd="slow" p14:dur="2000" advTm="16709"/>
    </mc:Choice>
    <mc:Fallback xmlns="">
      <p:transition spd="slow" advTm="16709"/>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Premixed Reactive Flow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494554"/>
                <a:ext cx="7886700" cy="4578441"/>
              </a:xfrm>
            </p:spPr>
            <p:txBody>
              <a:bodyPr>
                <a:normAutofit/>
              </a:bodyPr>
              <a:lstStyle/>
              <a:p>
                <a:pPr lvl="1"/>
                <a:r>
                  <a:rPr lang="en-US" dirty="0"/>
                  <a:t>Conservation of mixture mass:</a:t>
                </a:r>
                <a:endParaRPr lang="en-US"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𝜌</m:t>
                          </m:r>
                          <m:r>
                            <a:rPr lang="en-US" i="1">
                              <a:latin typeface="Cambria Math" panose="02040503050406030204" pitchFamily="18" charset="0"/>
                            </a:rPr>
                            <m:t>𝑢𝐴</m:t>
                          </m:r>
                          <m:r>
                            <a:rPr lang="en-US" i="1">
                              <a:latin typeface="Cambria Math" panose="02040503050406030204" pitchFamily="18" charset="0"/>
                            </a:rPr>
                            <m:t>)</m:t>
                          </m:r>
                        </m:num>
                        <m:den>
                          <m:r>
                            <a:rPr lang="en-US" i="1">
                              <a:latin typeface="Cambria Math" panose="02040503050406030204" pitchFamily="18" charset="0"/>
                            </a:rPr>
                            <m:t>𝜕</m:t>
                          </m:r>
                          <m:r>
                            <a:rPr lang="en-US" i="1">
                              <a:latin typeface="Cambria Math" panose="02040503050406030204" pitchFamily="18" charset="0"/>
                            </a:rPr>
                            <m:t>𝑥</m:t>
                          </m:r>
                        </m:den>
                      </m:f>
                      <m:r>
                        <a:rPr lang="en-US" b="1"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𝑚</m:t>
                                  </m:r>
                                </m:e>
                              </m:acc>
                            </m:e>
                            <m:sub>
                              <m:r>
                                <a:rPr lang="en-US" i="1">
                                  <a:latin typeface="Cambria Math" panose="02040503050406030204" pitchFamily="18" charset="0"/>
                                </a:rPr>
                                <m:t>𝐿</m:t>
                              </m:r>
                            </m:sub>
                          </m:sSub>
                        </m:e>
                        <m:sup>
                          <m:r>
                            <a:rPr lang="en-US" i="1">
                              <a:latin typeface="Cambria Math" panose="02040503050406030204" pitchFamily="18" charset="0"/>
                            </a:rPr>
                            <m:t>′′</m:t>
                          </m:r>
                        </m:sup>
                      </m:sSup>
                      <m:r>
                        <a:rPr lang="en-US" i="1">
                          <a:latin typeface="Cambria Math" panose="02040503050406030204" pitchFamily="18" charset="0"/>
                        </a:rPr>
                        <m:t>𝒫</m:t>
                      </m:r>
                    </m:oMath>
                  </m:oMathPara>
                </a14:m>
                <a:endParaRPr lang="en-US" dirty="0"/>
              </a:p>
              <a:p>
                <a:pPr lvl="1">
                  <a:lnSpc>
                    <a:spcPct val="150000"/>
                  </a:lnSpc>
                </a:pPr>
                <a:r>
                  <a:rPr lang="en-US" dirty="0"/>
                  <a:t>Conservation of mass of the </a:t>
                </a:r>
                <a:r>
                  <a:rPr lang="en-US" dirty="0" err="1"/>
                  <a:t>i</a:t>
                </a:r>
                <a:r>
                  <a:rPr lang="en-US" baseline="30000" dirty="0" err="1"/>
                  <a:t>th</a:t>
                </a:r>
                <a:r>
                  <a:rPr lang="en-US" baseline="30000" dirty="0"/>
                  <a:t> </a:t>
                </a:r>
                <a:r>
                  <a:rPr lang="en-US" dirty="0"/>
                  <a:t>species:</a:t>
                </a:r>
              </a:p>
              <a:p>
                <a:pPr marL="457200" lvl="1" indent="0">
                  <a:buNone/>
                </a:pPr>
                <a14:m>
                  <m:oMathPara xmlns:m="http://schemas.openxmlformats.org/officeDocument/2006/math">
                    <m:oMathParaPr>
                      <m:jc m:val="center"/>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e>
                          </m:d>
                        </m:num>
                        <m:den>
                          <m:r>
                            <a:rPr lang="en-US" i="1">
                              <a:latin typeface="Cambria Math" panose="02040503050406030204" pitchFamily="18" charset="0"/>
                            </a:rPr>
                            <m:t>𝜕</m:t>
                          </m:r>
                          <m:r>
                            <a:rPr lang="en-US" i="1">
                              <a:latin typeface="Cambria Math" panose="02040503050406030204" pitchFamily="18" charset="0"/>
                            </a:rPr>
                            <m:t>𝑥</m:t>
                          </m:r>
                        </m:den>
                      </m:f>
                      <m:r>
                        <a:rPr lang="en-US" b="1" i="1">
                          <a:latin typeface="Cambria Math" panose="02040503050406030204" pitchFamily="18" charset="0"/>
                        </a:rPr>
                        <m:t>=</m:t>
                      </m:r>
                      <m:f>
                        <m:fPr>
                          <m:ctrlPr>
                            <a:rPr lang="en-US" i="1">
                              <a:latin typeface="Cambria Math" panose="02040503050406030204" pitchFamily="18" charset="0"/>
                            </a:rPr>
                          </m:ctrlPr>
                        </m:fPr>
                        <m:num>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acc>
                          <m:r>
                            <a:rPr lang="en-US">
                              <a:latin typeface="Cambria Math" panose="02040503050406030204" pitchFamily="18" charset="0"/>
                            </a:rPr>
                            <m:t> </m:t>
                          </m:r>
                        </m:num>
                        <m:den>
                          <m:r>
                            <a:rPr lang="en-US" i="1">
                              <a:latin typeface="Cambria Math" panose="02040503050406030204" pitchFamily="18" charset="0"/>
                            </a:rPr>
                            <m:t>𝜌</m:t>
                          </m:r>
                          <m:r>
                            <a:rPr lang="en-US" i="1">
                              <a:latin typeface="Cambria Math" panose="02040503050406030204" pitchFamily="18" charset="0"/>
                            </a:rPr>
                            <m:t>𝑢</m:t>
                          </m:r>
                        </m:den>
                      </m:f>
                      <m:r>
                        <a:rPr lang="en-US" i="1">
                          <a:latin typeface="Cambria Math" panose="02040503050406030204" pitchFamily="18" charset="0"/>
                        </a:rPr>
                        <m:t>𝑀</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e>
                            <m:sub>
                              <m:r>
                                <a:rPr lang="en-US" i="1">
                                  <a:latin typeface="Cambria Math" panose="02040503050406030204" pitchFamily="18" charset="0"/>
                                </a:rPr>
                                <m:t>𝐿</m:t>
                              </m:r>
                            </m:sub>
                          </m:sSub>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𝑚</m:t>
                                      </m:r>
                                    </m:e>
                                  </m:acc>
                                </m:e>
                                <m:sub>
                                  <m:r>
                                    <a:rPr lang="en-US" i="1">
                                      <a:latin typeface="Cambria Math" panose="02040503050406030204" pitchFamily="18" charset="0"/>
                                    </a:rPr>
                                    <m:t>𝐿</m:t>
                                  </m:r>
                                </m:sub>
                              </m:sSub>
                            </m:e>
                            <m:sup>
                              <m:r>
                                <a:rPr lang="en-US" i="1">
                                  <a:latin typeface="Cambria Math" panose="02040503050406030204" pitchFamily="18" charset="0"/>
                                </a:rPr>
                                <m:t>′′</m:t>
                              </m:r>
                            </m:sup>
                          </m:sSup>
                          <m:r>
                            <a:rPr lang="en-US" i="1">
                              <a:latin typeface="Cambria Math" panose="02040503050406030204" pitchFamily="18" charset="0"/>
                            </a:rPr>
                            <m:t>𝒫</m:t>
                          </m:r>
                        </m:num>
                        <m:den>
                          <m:r>
                            <a:rPr lang="en-US" i="1">
                              <a:latin typeface="Cambria Math" panose="02040503050406030204" pitchFamily="18" charset="0"/>
                            </a:rPr>
                            <m:t>𝜌</m:t>
                          </m:r>
                          <m:r>
                            <a:rPr lang="en-US" i="1">
                              <a:latin typeface="Cambria Math" panose="02040503050406030204" pitchFamily="18" charset="0"/>
                            </a:rPr>
                            <m:t>𝑢𝐴</m:t>
                          </m:r>
                        </m:den>
                      </m:f>
                      <m:r>
                        <a:rPr lang="en-US">
                          <a:latin typeface="Cambria Math" panose="02040503050406030204" pitchFamily="18" charset="0"/>
                        </a:rPr>
                        <m:t>      </m:t>
                      </m:r>
                      <m:r>
                        <m:rPr>
                          <m:sty m:val="p"/>
                        </m:rPr>
                        <a:rPr lang="en-US">
                          <a:latin typeface="Cambria Math" panose="02040503050406030204" pitchFamily="18" charset="0"/>
                        </a:rPr>
                        <m:t>for</m:t>
                      </m:r>
                      <m:r>
                        <a:rPr lang="en-US">
                          <a:latin typeface="Cambria Math" panose="02040503050406030204" pitchFamily="18" charset="0"/>
                        </a:rPr>
                        <m:t> </m:t>
                      </m:r>
                      <m:r>
                        <m:rPr>
                          <m:sty m:val="p"/>
                        </m:rPr>
                        <a:rPr lang="en-US">
                          <a:latin typeface="Cambria Math" panose="02040503050406030204" pitchFamily="18" charset="0"/>
                        </a:rPr>
                        <m:t>i</m:t>
                      </m:r>
                      <m:r>
                        <a:rPr lang="en-US">
                          <a:latin typeface="Cambria Math" panose="02040503050406030204" pitchFamily="18" charset="0"/>
                        </a:rPr>
                        <m:t> = 1,2,…,</m:t>
                      </m:r>
                      <m:r>
                        <m:rPr>
                          <m:sty m:val="p"/>
                        </m:rPr>
                        <a:rPr lang="en-US">
                          <a:latin typeface="Cambria Math" panose="02040503050406030204" pitchFamily="18" charset="0"/>
                        </a:rPr>
                        <m:t>N</m:t>
                      </m:r>
                      <m:r>
                        <a:rPr lang="en-US">
                          <a:latin typeface="Cambria Math" panose="02040503050406030204" pitchFamily="18" charset="0"/>
                        </a:rPr>
                        <m:t>.</m:t>
                      </m:r>
                    </m:oMath>
                  </m:oMathPara>
                </a14:m>
                <a:endParaRPr lang="en-US" dirty="0">
                  <a:ea typeface="Times New Roman" panose="02020603050405020304" pitchFamily="18" charset="0"/>
                  <a:cs typeface="Mangal" panose="02040503050203030202" pitchFamily="18" charset="0"/>
                </a:endParaRPr>
              </a:p>
              <a:p>
                <a:pPr lvl="1">
                  <a:lnSpc>
                    <a:spcPct val="150000"/>
                  </a:lnSpc>
                </a:pPr>
                <a:r>
                  <a:rPr lang="en-US" dirty="0"/>
                  <a:t>Conservation of x-momentum:</a:t>
                </a:r>
              </a:p>
              <a:p>
                <a:pPr marL="457200" lvl="1"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𝜌</m:t>
                          </m:r>
                          <m:r>
                            <a:rPr lang="en-US" i="1">
                              <a:latin typeface="Cambria Math" panose="02040503050406030204" pitchFamily="18" charset="0"/>
                            </a:rPr>
                            <m:t>𝑢</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𝑢</m:t>
                              </m:r>
                            </m:e>
                          </m:d>
                        </m:num>
                        <m:den>
                          <m:r>
                            <a:rPr lang="en-US" i="1">
                              <a:latin typeface="Cambria Math" panose="02040503050406030204" pitchFamily="18" charset="0"/>
                            </a:rPr>
                            <m:t>𝜕</m:t>
                          </m:r>
                          <m:r>
                            <a:rPr lang="en-US" i="1">
                              <a:latin typeface="Cambria Math" panose="02040503050406030204" pitchFamily="18" charset="0"/>
                            </a:rPr>
                            <m:t>𝑥</m:t>
                          </m:r>
                        </m:den>
                      </m:f>
                      <m:r>
                        <a:rPr lang="en-US" b="1"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𝑝</m:t>
                          </m:r>
                        </m:num>
                        <m:den>
                          <m:r>
                            <a:rPr lang="en-US" i="1">
                              <a:latin typeface="Cambria Math" panose="02040503050406030204" pitchFamily="18" charset="0"/>
                            </a:rPr>
                            <m:t>𝜕</m:t>
                          </m:r>
                          <m:r>
                            <a:rPr lang="en-US" i="1">
                              <a:latin typeface="Cambria Math" panose="02040503050406030204" pitchFamily="18" charset="0"/>
                            </a:rPr>
                            <m:t>𝑥</m:t>
                          </m:r>
                        </m:den>
                      </m:f>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𝑚</m:t>
                                      </m:r>
                                    </m:e>
                                  </m:acc>
                                </m:e>
                                <m:sub>
                                  <m:r>
                                    <a:rPr lang="en-US" i="1">
                                      <a:latin typeface="Cambria Math" panose="02040503050406030204" pitchFamily="18" charset="0"/>
                                    </a:rPr>
                                    <m:t>𝐿</m:t>
                                  </m:r>
                                </m:sub>
                              </m:sSub>
                            </m:e>
                            <m:sup>
                              <m:r>
                                <a:rPr lang="en-US" i="1">
                                  <a:latin typeface="Cambria Math" panose="02040503050406030204" pitchFamily="18" charset="0"/>
                                </a:rPr>
                                <m:t>′′</m:t>
                              </m:r>
                            </m:sup>
                          </m:sSup>
                          <m:r>
                            <a:rPr lang="en-US" i="1">
                              <a:latin typeface="Cambria Math" panose="02040503050406030204" pitchFamily="18" charset="0"/>
                            </a:rPr>
                            <m:t>𝑢</m:t>
                          </m:r>
                          <m:r>
                            <a:rPr lang="en-US" i="1">
                              <a:latin typeface="Cambria Math" panose="02040503050406030204" pitchFamily="18" charset="0"/>
                            </a:rPr>
                            <m:t>𝒫</m:t>
                          </m:r>
                        </m:num>
                        <m:den>
                          <m:r>
                            <a:rPr lang="en-US" i="1">
                              <a:latin typeface="Cambria Math" panose="02040503050406030204" pitchFamily="18" charset="0"/>
                            </a:rPr>
                            <m:t>𝐴</m:t>
                          </m:r>
                        </m:den>
                      </m:f>
                    </m:oMath>
                  </m:oMathPara>
                </a14:m>
                <a:endParaRPr lang="en-US" dirty="0"/>
              </a:p>
              <a:p>
                <a:pPr marL="457200" lvl="1" indent="0">
                  <a:buNone/>
                </a:pPr>
                <a:endParaRPr lang="en-US" dirty="0"/>
              </a:p>
              <a:p>
                <a:pPr marL="457200"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494554"/>
                <a:ext cx="7886700" cy="4578441"/>
              </a:xfrm>
              <a:blipFill rotWithShape="0">
                <a:blip r:embed="rId2"/>
                <a:stretch>
                  <a:fillRect t="-106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65664E4-50B5-4249-AF60-1B85F3671ED9}" type="slidenum">
              <a:rPr lang="en-US" smtClean="0"/>
              <a:t>27</a:t>
            </a:fld>
            <a:endParaRPr lang="en-US"/>
          </a:p>
        </p:txBody>
      </p:sp>
    </p:spTree>
    <p:extLst>
      <p:ext uri="{BB962C8B-B14F-4D97-AF65-F5344CB8AC3E}">
        <p14:creationId xmlns:p14="http://schemas.microsoft.com/office/powerpoint/2010/main" val="3459091990"/>
      </p:ext>
    </p:extLst>
  </p:cSld>
  <p:clrMapOvr>
    <a:masterClrMapping/>
  </p:clrMapOvr>
  <mc:AlternateContent xmlns:mc="http://schemas.openxmlformats.org/markup-compatibility/2006" xmlns:p14="http://schemas.microsoft.com/office/powerpoint/2010/main">
    <mc:Choice Requires="p14">
      <p:transition spd="slow" p14:dur="2000" advTm="1222"/>
    </mc:Choice>
    <mc:Fallback xmlns="">
      <p:transition spd="slow" advTm="1222"/>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Premixed Reactive Flow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443204"/>
                <a:ext cx="7886700" cy="3319581"/>
              </a:xfrm>
            </p:spPr>
            <p:txBody>
              <a:bodyPr>
                <a:normAutofit/>
              </a:bodyPr>
              <a:lstStyle/>
              <a:p>
                <a:pPr algn="just">
                  <a:lnSpc>
                    <a:spcPct val="150000"/>
                  </a:lnSpc>
                  <a:spcBef>
                    <a:spcPts val="0"/>
                  </a:spcBef>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Energy conservation equation:</a:t>
                </a: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𝑝</m:t>
                              </m:r>
                            </m:sub>
                          </m:sSub>
                          <m:r>
                            <a:rPr lang="en-US" i="1">
                              <a:latin typeface="Cambria Math" panose="02040503050406030204" pitchFamily="18" charset="0"/>
                            </a:rPr>
                            <m:t>𝜕</m:t>
                          </m:r>
                          <m:r>
                            <a:rPr lang="en-US" i="1">
                              <a:latin typeface="Cambria Math" panose="02040503050406030204" pitchFamily="18" charset="0"/>
                            </a:rPr>
                            <m:t>𝑇</m:t>
                          </m:r>
                        </m:num>
                        <m:den>
                          <m:r>
                            <a:rPr lang="en-US" i="1">
                              <a:latin typeface="Cambria Math" panose="02040503050406030204" pitchFamily="18" charset="0"/>
                            </a:rPr>
                            <m:t>𝜕</m:t>
                          </m:r>
                          <m:r>
                            <a:rPr lang="en-US" i="1">
                              <a:latin typeface="Cambria Math" panose="02040503050406030204" pitchFamily="18" charset="0"/>
                            </a:rPr>
                            <m:t>𝑥</m:t>
                          </m:r>
                        </m:den>
                      </m:f>
                      <m:r>
                        <a:rPr lang="en-US">
                          <a:latin typeface="Cambria Math" panose="02040503050406030204" pitchFamily="18" charset="0"/>
                        </a:rPr>
                        <m:t>+</m:t>
                      </m:r>
                      <m:r>
                        <a:rPr lang="en-US" i="1">
                          <a:latin typeface="Cambria Math" panose="02040503050406030204" pitchFamily="18" charset="0"/>
                        </a:rPr>
                        <m:t>𝑢</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num>
                        <m:den>
                          <m:r>
                            <a:rPr lang="en-US" i="1">
                              <a:latin typeface="Cambria Math" panose="02040503050406030204" pitchFamily="18" charset="0"/>
                            </a:rPr>
                            <m:t>𝜕</m:t>
                          </m:r>
                          <m:r>
                            <a:rPr lang="en-US" i="1">
                              <a:latin typeface="Cambria Math" panose="02040503050406030204" pitchFamily="18" charset="0"/>
                            </a:rPr>
                            <m:t>𝑥</m:t>
                          </m:r>
                        </m:den>
                      </m:f>
                      <m:r>
                        <a:rPr lang="en-US" i="1">
                          <a:latin typeface="Cambria Math" panose="02040503050406030204" pitchFamily="18" charset="0"/>
                        </a:rPr>
                        <m:t>=−</m:t>
                      </m:r>
                      <m:r>
                        <m:rPr>
                          <m:sty m:val="p"/>
                        </m:rPr>
                        <a:rPr lang="en-US">
                          <a:latin typeface="Cambria Math" panose="02040503050406030204" pitchFamily="18" charset="0"/>
                        </a:rPr>
                        <m:t>Σ</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sub>
                      </m:sSub>
                      <m:f>
                        <m:fPr>
                          <m:ctrlPr>
                            <a:rPr lang="en-US" i="1">
                              <a:latin typeface="Cambria Math" panose="02040503050406030204" pitchFamily="18" charset="0"/>
                            </a:rPr>
                          </m:ctrlPr>
                        </m:fPr>
                        <m:num>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e>
                          </m:d>
                        </m:num>
                        <m:den>
                          <m:r>
                            <a:rPr lang="en-US" i="1">
                              <a:latin typeface="Cambria Math" panose="02040503050406030204" pitchFamily="18" charset="0"/>
                            </a:rPr>
                            <m:t>𝜕</m:t>
                          </m:r>
                          <m:r>
                            <a:rPr lang="en-US" i="1">
                              <a:latin typeface="Cambria Math" panose="02040503050406030204" pitchFamily="18" charset="0"/>
                            </a:rPr>
                            <m:t>𝑥</m:t>
                          </m:r>
                        </m:den>
                      </m:f>
                      <m:r>
                        <a:rPr lang="en-US">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𝑚</m:t>
                                      </m:r>
                                    </m:e>
                                  </m:acc>
                                </m:e>
                                <m:sub>
                                  <m:r>
                                    <a:rPr lang="en-US" i="1">
                                      <a:latin typeface="Cambria Math" panose="02040503050406030204" pitchFamily="18" charset="0"/>
                                    </a:rPr>
                                    <m:t>𝐿</m:t>
                                  </m:r>
                                </m:sub>
                              </m:sSub>
                            </m:e>
                            <m:sup>
                              <m:r>
                                <a:rPr lang="en-US" i="1">
                                  <a:latin typeface="Cambria Math" panose="02040503050406030204" pitchFamily="18" charset="0"/>
                                </a:rPr>
                                <m:t>′′</m:t>
                              </m:r>
                            </m:sup>
                          </m:sSup>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𝐿</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p>
                                <m:sSupPr>
                                  <m:ctrlPr>
                                    <a:rPr lang="en-US" i="1">
                                      <a:latin typeface="Cambria Math" panose="02040503050406030204" pitchFamily="18" charset="0"/>
                                    </a:rPr>
                                  </m:ctrlPr>
                                </m:sSupPr>
                                <m:e>
                                  <m:r>
                                    <m:rPr>
                                      <m:sty m:val="p"/>
                                    </m:rPr>
                                    <a:rPr lang="en-US">
                                      <a:latin typeface="Cambria Math" panose="02040503050406030204" pitchFamily="18" charset="0"/>
                                    </a:rPr>
                                    <m:t>Q</m:t>
                                  </m:r>
                                </m:e>
                                <m:sup>
                                  <m:r>
                                    <a:rPr lang="en-US" i="1">
                                      <a:latin typeface="Cambria Math" panose="02040503050406030204" pitchFamily="18" charset="0"/>
                                    </a:rPr>
                                    <m:t>′′</m:t>
                                  </m:r>
                                </m:sup>
                              </m:sSup>
                            </m:e>
                          </m:acc>
                          <m:r>
                            <a:rPr lang="en-US">
                              <a:latin typeface="Cambria Math" panose="02040503050406030204" pitchFamily="18" charset="0"/>
                            </a:rPr>
                            <m:t>)</m:t>
                          </m:r>
                          <m:r>
                            <a:rPr lang="en-US" i="1">
                              <a:latin typeface="Cambria Math" panose="02040503050406030204" pitchFamily="18" charset="0"/>
                            </a:rPr>
                            <m:t>𝒫</m:t>
                          </m:r>
                        </m:num>
                        <m:den>
                          <m:r>
                            <a:rPr lang="en-US" i="1">
                              <a:latin typeface="Cambria Math" panose="02040503050406030204" pitchFamily="18" charset="0"/>
                            </a:rPr>
                            <m:t>𝜌</m:t>
                          </m:r>
                          <m:r>
                            <a:rPr lang="en-US" i="1">
                              <a:latin typeface="Cambria Math" panose="02040503050406030204" pitchFamily="18" charset="0"/>
                            </a:rPr>
                            <m:t>𝑢𝐴</m:t>
                          </m:r>
                        </m:den>
                      </m:f>
                    </m:oMath>
                  </m:oMathPara>
                </a14:m>
                <a:endParaRPr lang="en-US" dirty="0">
                  <a:latin typeface="Times New Roman" panose="02020603050405020304" pitchFamily="18" charset="0"/>
                  <a:ea typeface="Calibri" panose="020F0502020204030204" pitchFamily="34" charset="0"/>
                  <a:cs typeface="Mangal" panose="02040503050203030202" pitchFamily="18" charset="0"/>
                </a:endParaRPr>
              </a:p>
              <a:p>
                <a:r>
                  <a:rPr lang="en-US" dirty="0"/>
                  <a:t>Residence time:</a:t>
                </a: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r>
                            <a:rPr lang="en-US" b="0" i="1" smtClean="0">
                              <a:latin typeface="Cambria Math" panose="02040503050406030204" pitchFamily="18" charset="0"/>
                            </a:rPr>
                            <m:t>(</m:t>
                          </m:r>
                          <m:r>
                            <a:rPr lang="en-US" i="1">
                              <a:latin typeface="Cambria Math" panose="02040503050406030204" pitchFamily="18" charset="0"/>
                            </a:rPr>
                            <m:t>𝑡𝑟</m:t>
                          </m:r>
                          <m:r>
                            <a:rPr lang="en-US" b="0" i="1" smtClean="0">
                              <a:latin typeface="Cambria Math" panose="02040503050406030204" pitchFamily="18" charset="0"/>
                            </a:rPr>
                            <m:t>)</m:t>
                          </m:r>
                        </m:num>
                        <m:den>
                          <m:r>
                            <a:rPr lang="en-US" i="1">
                              <a:latin typeface="Cambria Math" panose="02040503050406030204" pitchFamily="18" charset="0"/>
                            </a:rPr>
                            <m:t>𝑑𝑥</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𝑢</m:t>
                          </m:r>
                        </m:den>
                      </m:f>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443204"/>
                <a:ext cx="7886700" cy="3319581"/>
              </a:xfrm>
              <a:blipFill rotWithShape="0">
                <a:blip r:embed="rId2"/>
                <a:stretch>
                  <a:fillRect l="-115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65664E4-50B5-4249-AF60-1B85F3671ED9}" type="slidenum">
              <a:rPr lang="en-US" smtClean="0"/>
              <a:t>28</a:t>
            </a:fld>
            <a:endParaRPr lang="en-US"/>
          </a:p>
        </p:txBody>
      </p:sp>
      <mc:AlternateContent xmlns:mc="http://schemas.openxmlformats.org/markup-compatibility/2006" xmlns:a14="http://schemas.microsoft.com/office/drawing/2010/main">
        <mc:Choice Requires="a14">
          <p:sp>
            <p:nvSpPr>
              <p:cNvPr id="5" name="Rectangle 4"/>
              <p:cNvSpPr/>
              <p:nvPr/>
            </p:nvSpPr>
            <p:spPr>
              <a:xfrm>
                <a:off x="521206" y="4594104"/>
                <a:ext cx="4292334" cy="3411640"/>
              </a:xfrm>
              <a:prstGeom prst="rect">
                <a:avLst/>
              </a:prstGeom>
            </p:spPr>
            <p:txBody>
              <a:bodyPr wrap="square" numCol="1">
                <a:spAutoFit/>
              </a:bodyPr>
              <a:lstStyle/>
              <a:p>
                <a:r>
                  <a:rPr lang="en-US" dirty="0"/>
                  <a:t>where,</a:t>
                </a:r>
              </a:p>
              <a:p>
                <a:r>
                  <a:rPr lang="en-US" i="1" dirty="0"/>
                  <a:t>u</a:t>
                </a:r>
                <a:r>
                  <a:rPr lang="en-US" dirty="0"/>
                  <a:t>	Velocity in x-direction</a:t>
                </a:r>
              </a:p>
              <a:p>
                <a14:m>
                  <m:oMath xmlns:m="http://schemas.openxmlformats.org/officeDocument/2006/math">
                    <m:r>
                      <a:rPr lang="en-US" i="1">
                        <a:latin typeface="Cambria Math" panose="02040503050406030204" pitchFamily="18" charset="0"/>
                      </a:rPr>
                      <m:t>𝜌</m:t>
                    </m:r>
                  </m:oMath>
                </a14:m>
                <a:r>
                  <a:rPr lang="en-US" dirty="0"/>
                  <a:t> 	Mass density</a:t>
                </a:r>
              </a:p>
              <a:p>
                <a14:m>
                  <m:oMath xmlns:m="http://schemas.openxmlformats.org/officeDocument/2006/math">
                    <m:r>
                      <a:rPr lang="en-US" i="1">
                        <a:latin typeface="Cambria Math" panose="02040503050406030204" pitchFamily="18" charset="0"/>
                      </a:rPr>
                      <m:t>𝑝</m:t>
                    </m:r>
                  </m:oMath>
                </a14:m>
                <a:r>
                  <a:rPr lang="en-US" dirty="0"/>
                  <a:t>	Pressure</a:t>
                </a:r>
              </a:p>
              <a:p>
                <a14:m>
                  <m:oMath xmlns:m="http://schemas.openxmlformats.org/officeDocument/2006/math">
                    <m:acc>
                      <m:accPr>
                        <m:chr m:val="̇"/>
                        <m:ctrlPr>
                          <a:rPr lang="en-US" i="1">
                            <a:latin typeface="Cambria Math" panose="02040503050406030204" pitchFamily="18" charset="0"/>
                          </a:rPr>
                        </m:ctrlPr>
                      </m:accPr>
                      <m:e>
                        <m:sSup>
                          <m:sSupPr>
                            <m:ctrlPr>
                              <a:rPr lang="en-US" i="1">
                                <a:latin typeface="Cambria Math" panose="02040503050406030204" pitchFamily="18" charset="0"/>
                              </a:rPr>
                            </m:ctrlPr>
                          </m:sSupPr>
                          <m:e>
                            <m:r>
                              <m:rPr>
                                <m:sty m:val="p"/>
                              </m:rPr>
                              <a:rPr lang="en-US">
                                <a:latin typeface="Cambria Math" panose="02040503050406030204" pitchFamily="18" charset="0"/>
                              </a:rPr>
                              <m:t>Q</m:t>
                            </m:r>
                          </m:e>
                          <m:sup>
                            <m:r>
                              <a:rPr lang="en-US" i="1">
                                <a:latin typeface="Cambria Math" panose="02040503050406030204" pitchFamily="18" charset="0"/>
                              </a:rPr>
                              <m:t>′′</m:t>
                            </m:r>
                          </m:sup>
                        </m:sSup>
                      </m:e>
                    </m:acc>
                  </m:oMath>
                </a14:m>
                <a:r>
                  <a:rPr lang="en-US" dirty="0"/>
                  <a:t>	Heat flux outflow from reactor wall</a:t>
                </a:r>
              </a:p>
              <a:p>
                <a14:m>
                  <m:oMath xmlns:m="http://schemas.openxmlformats.org/officeDocument/2006/math">
                    <m:r>
                      <a:rPr lang="en-US" i="1">
                        <a:latin typeface="Cambria Math" panose="02040503050406030204" pitchFamily="18" charset="0"/>
                      </a:rPr>
                      <m:t>𝒫</m:t>
                    </m:r>
                  </m:oMath>
                </a14:m>
                <a:r>
                  <a:rPr lang="en-US" dirty="0"/>
                  <a:t>	Perimeter of the reactor </a:t>
                </a:r>
              </a:p>
              <a:p>
                <a:endParaRPr lang="en-US" dirty="0"/>
              </a:p>
              <a:p>
                <a:pPr marL="914400" lvl="1" indent="-228600" algn="just" defTabSz="914400">
                  <a:lnSpc>
                    <a:spcPct val="150000"/>
                  </a:lnSpc>
                  <a:buFont typeface="Arial" panose="020B0604020202020204" pitchFamily="34" charset="0"/>
                  <a:buChar char="•"/>
                </a:pPr>
                <a:endParaRPr lang="en-US" sz="1400" dirty="0">
                  <a:solidFill>
                    <a:prstClr val="black"/>
                  </a:solidFill>
                  <a:latin typeface="Times New Roman" panose="02020603050405020304" pitchFamily="18" charset="0"/>
                  <a:ea typeface="Calibri" panose="020F0502020204030204" pitchFamily="34" charset="0"/>
                  <a:cs typeface="Mangal" panose="02040503050203030202" pitchFamily="18" charset="0"/>
                </a:endParaRPr>
              </a:p>
              <a:p>
                <a:pPr marL="914400" lvl="1" indent="-228600" algn="just" defTabSz="914400">
                  <a:lnSpc>
                    <a:spcPct val="150000"/>
                  </a:lnSpc>
                  <a:buFont typeface="Arial" panose="020B0604020202020204" pitchFamily="34" charset="0"/>
                  <a:buChar char="•"/>
                </a:pPr>
                <a:endParaRPr lang="en-US" sz="1400" dirty="0">
                  <a:solidFill>
                    <a:prstClr val="black"/>
                  </a:solidFill>
                  <a:latin typeface="Times New Roman" panose="02020603050405020304" pitchFamily="18" charset="0"/>
                  <a:ea typeface="Calibri" panose="020F0502020204030204" pitchFamily="34" charset="0"/>
                  <a:cs typeface="Mangal" panose="02040503050203030202" pitchFamily="18" charset="0"/>
                </a:endParaRPr>
              </a:p>
              <a:p>
                <a:pPr marL="914400" lvl="1" indent="-228600" algn="just" defTabSz="914400">
                  <a:lnSpc>
                    <a:spcPct val="150000"/>
                  </a:lnSpc>
                  <a:buFont typeface="Arial" panose="020B0604020202020204" pitchFamily="34" charset="0"/>
                  <a:buChar char="•"/>
                </a:pPr>
                <a:endParaRPr lang="en-US" sz="1400" dirty="0">
                  <a:solidFill>
                    <a:prstClr val="black"/>
                  </a:solidFill>
                  <a:latin typeface="Times New Roman" panose="02020603050405020304" pitchFamily="18" charset="0"/>
                  <a:ea typeface="Calibri" panose="020F0502020204030204" pitchFamily="34" charset="0"/>
                  <a:cs typeface="Mangal" panose="02040503050203030202" pitchFamily="18" charset="0"/>
                </a:endParaRPr>
              </a:p>
              <a:p>
                <a:pPr marL="914400" lvl="1" indent="-228600" algn="just" defTabSz="914400">
                  <a:lnSpc>
                    <a:spcPct val="150000"/>
                  </a:lnSpc>
                  <a:buFont typeface="Arial" panose="020B0604020202020204" pitchFamily="34" charset="0"/>
                  <a:buChar char="•"/>
                </a:pPr>
                <a:endParaRPr lang="en-US" sz="1400" dirty="0">
                  <a:solidFill>
                    <a:prstClr val="black"/>
                  </a:solidFill>
                  <a:latin typeface="Times New Roman" panose="02020603050405020304" pitchFamily="18" charset="0"/>
                  <a:ea typeface="Calibri" panose="020F0502020204030204" pitchFamily="34" charset="0"/>
                  <a:cs typeface="Mangal" panose="02040503050203030202"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521206" y="4594104"/>
                <a:ext cx="4292334" cy="3411640"/>
              </a:xfrm>
              <a:prstGeom prst="rect">
                <a:avLst/>
              </a:prstGeom>
              <a:blipFill rotWithShape="0">
                <a:blip r:embed="rId3"/>
                <a:stretch>
                  <a:fillRect l="-1135" t="-12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951562" y="4762785"/>
                <a:ext cx="4192438" cy="1781450"/>
              </a:xfrm>
              <a:prstGeom prst="rect">
                <a:avLst/>
              </a:prstGeom>
              <a:noFill/>
            </p:spPr>
            <p:txBody>
              <a:bodyPr wrap="square" rtlCol="0">
                <a:spAutoFit/>
              </a:bodyPr>
              <a:lstStyle/>
              <a:p>
                <a:r>
                  <a:rPr lang="en-US" dirty="0"/>
                  <a:t>A	Cross-section area of the reactor</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𝐿</m:t>
                        </m:r>
                      </m:sub>
                    </m:sSub>
                  </m:oMath>
                </a14:m>
                <a:r>
                  <a:rPr lang="en-US" dirty="0"/>
                  <a:t>	Total specific enthalpy of injected 	mass</a:t>
                </a:r>
              </a:p>
              <a:p>
                <a14:m>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𝑚</m:t>
                            </m:r>
                          </m:e>
                        </m:acc>
                      </m:e>
                      <m:sub>
                        <m:r>
                          <a:rPr lang="en-US" i="1">
                            <a:latin typeface="Cambria Math" panose="02040503050406030204" pitchFamily="18" charset="0"/>
                          </a:rPr>
                          <m:t>𝐿</m:t>
                        </m:r>
                      </m:sub>
                    </m:sSub>
                  </m:oMath>
                </a14:m>
                <a:r>
                  <a:rPr lang="en-US" dirty="0"/>
                  <a:t>’’	Injected mass flux</a:t>
                </a:r>
              </a:p>
              <a:p>
                <a14:m>
                  <m:oMath xmlns:m="http://schemas.openxmlformats.org/officeDocument/2006/math">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e>
                      <m:sub>
                        <m:r>
                          <a:rPr lang="en-US" i="1">
                            <a:latin typeface="Cambria Math" panose="02040503050406030204" pitchFamily="18" charset="0"/>
                          </a:rPr>
                          <m:t>𝐿</m:t>
                        </m:r>
                      </m:sub>
                    </m:sSub>
                  </m:oMath>
                </a14:m>
                <a:r>
                  <a:rPr lang="en-US" dirty="0"/>
                  <a:t>	Mass fraction of injected mass</a:t>
                </a:r>
              </a:p>
              <a:p>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4951562" y="4762785"/>
                <a:ext cx="4192438" cy="1781450"/>
              </a:xfrm>
              <a:prstGeom prst="rect">
                <a:avLst/>
              </a:prstGeom>
              <a:blipFill rotWithShape="0">
                <a:blip r:embed="rId4"/>
                <a:stretch>
                  <a:fillRect l="-1163" t="-2048"/>
                </a:stretch>
              </a:blipFill>
            </p:spPr>
            <p:txBody>
              <a:bodyPr/>
              <a:lstStyle/>
              <a:p>
                <a:r>
                  <a:rPr lang="en-US">
                    <a:noFill/>
                  </a:rPr>
                  <a:t> </a:t>
                </a:r>
              </a:p>
            </p:txBody>
          </p:sp>
        </mc:Fallback>
      </mc:AlternateContent>
    </p:spTree>
    <p:extLst>
      <p:ext uri="{BB962C8B-B14F-4D97-AF65-F5344CB8AC3E}">
        <p14:creationId xmlns:p14="http://schemas.microsoft.com/office/powerpoint/2010/main" val="3783197062"/>
      </p:ext>
    </p:extLst>
  </p:cSld>
  <p:clrMapOvr>
    <a:masterClrMapping/>
  </p:clrMapOvr>
  <mc:AlternateContent xmlns:mc="http://schemas.openxmlformats.org/markup-compatibility/2006" xmlns:p14="http://schemas.microsoft.com/office/powerpoint/2010/main">
    <mc:Choice Requires="p14">
      <p:transition spd="slow" p14:dur="2000" advTm="1467"/>
    </mc:Choice>
    <mc:Fallback xmlns="">
      <p:transition spd="slow" advTm="1467"/>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Premixed Reactive Flow Model</a:t>
            </a:r>
          </a:p>
        </p:txBody>
      </p:sp>
      <p:sp>
        <p:nvSpPr>
          <p:cNvPr id="3" name="Content Placeholder 2"/>
          <p:cNvSpPr>
            <a:spLocks noGrp="1"/>
          </p:cNvSpPr>
          <p:nvPr>
            <p:ph idx="1"/>
          </p:nvPr>
        </p:nvSpPr>
        <p:spPr>
          <a:xfrm>
            <a:off x="628650" y="1387360"/>
            <a:ext cx="7886700" cy="4616177"/>
          </a:xfrm>
        </p:spPr>
        <p:txBody>
          <a:bodyPr/>
          <a:lstStyle/>
          <a:p>
            <a:pPr marL="0" indent="0" algn="just">
              <a:lnSpc>
                <a:spcPct val="150000"/>
              </a:lnSpc>
              <a:spcBef>
                <a:spcPts val="0"/>
              </a:spcBef>
              <a:spcAft>
                <a:spcPts val="0"/>
              </a:spcAft>
              <a:buNone/>
            </a:pPr>
            <a:r>
              <a:rPr lang="en-US" sz="2800" b="1" dirty="0">
                <a:latin typeface="Times New Roman" panose="02020603050405020304" pitchFamily="18" charset="0"/>
                <a:ea typeface="Calibri" panose="020F0502020204030204" pitchFamily="34" charset="0"/>
                <a:cs typeface="Mangal" panose="02040503050203030202" pitchFamily="18" charset="0"/>
              </a:rPr>
              <a:t>Outputs:</a:t>
            </a:r>
          </a:p>
          <a:p>
            <a:pPr algn="just">
              <a:spcBef>
                <a:spcPts val="0"/>
              </a:spcBef>
              <a:spcAft>
                <a:spcPts val="0"/>
              </a:spcAft>
            </a:pPr>
            <a:r>
              <a:rPr lang="en-US" dirty="0">
                <a:latin typeface="Times New Roman" panose="02020603050405020304" pitchFamily="18" charset="0"/>
                <a:ea typeface="Calibri" panose="020F0502020204030204" pitchFamily="34" charset="0"/>
                <a:cs typeface="Mangal" panose="02040503050203030202" pitchFamily="18" charset="0"/>
              </a:rPr>
              <a:t>Volumetric heat generation rate</a:t>
            </a:r>
          </a:p>
          <a:p>
            <a:pPr algn="just">
              <a:spcBef>
                <a:spcPts val="0"/>
              </a:spcBef>
              <a:spcAft>
                <a:spcPts val="0"/>
              </a:spcAft>
            </a:pPr>
            <a:r>
              <a:rPr lang="en-US" dirty="0">
                <a:latin typeface="Times New Roman" panose="02020603050405020304" pitchFamily="18" charset="0"/>
                <a:ea typeface="Calibri" panose="020F0502020204030204" pitchFamily="34" charset="0"/>
                <a:cs typeface="Mangal" panose="02040503050203030202" pitchFamily="18" charset="0"/>
              </a:rPr>
              <a:t>Temperature variation with length</a:t>
            </a:r>
          </a:p>
          <a:p>
            <a:pPr algn="just">
              <a:spcBef>
                <a:spcPts val="0"/>
              </a:spcBef>
              <a:spcAft>
                <a:spcPts val="0"/>
              </a:spcAft>
            </a:pPr>
            <a:r>
              <a:rPr lang="en-US" dirty="0">
                <a:latin typeface="Times New Roman" panose="02020603050405020304" pitchFamily="18" charset="0"/>
                <a:ea typeface="Calibri" panose="020F0502020204030204" pitchFamily="34" charset="0"/>
                <a:cs typeface="Mangal" panose="02040503050203030202" pitchFamily="18" charset="0"/>
              </a:rPr>
              <a:t>Density variation with length</a:t>
            </a:r>
          </a:p>
          <a:p>
            <a:pPr algn="just">
              <a:spcBef>
                <a:spcPts val="0"/>
              </a:spcBef>
              <a:spcAft>
                <a:spcPts val="0"/>
              </a:spcAft>
            </a:pPr>
            <a:r>
              <a:rPr lang="en-US" dirty="0">
                <a:latin typeface="Times New Roman" panose="02020603050405020304" pitchFamily="18" charset="0"/>
                <a:ea typeface="Calibri" panose="020F0502020204030204" pitchFamily="34" charset="0"/>
                <a:cs typeface="Mangal" panose="02040503050203030202" pitchFamily="18" charset="0"/>
              </a:rPr>
              <a:t>Velocity variation with length</a:t>
            </a:r>
          </a:p>
          <a:p>
            <a:pPr algn="just">
              <a:spcBef>
                <a:spcPts val="0"/>
              </a:spcBef>
              <a:spcAft>
                <a:spcPts val="0"/>
              </a:spcAft>
            </a:pPr>
            <a:r>
              <a:rPr lang="en-US" dirty="0">
                <a:latin typeface="Times New Roman" panose="02020603050405020304" pitchFamily="18" charset="0"/>
                <a:ea typeface="Calibri" panose="020F0502020204030204" pitchFamily="34" charset="0"/>
                <a:cs typeface="Mangal" panose="02040503050203030202" pitchFamily="18" charset="0"/>
              </a:rPr>
              <a:t>Pressure variation with length</a:t>
            </a:r>
          </a:p>
          <a:p>
            <a:pPr algn="just">
              <a:spcBef>
                <a:spcPts val="0"/>
              </a:spcBef>
              <a:spcAft>
                <a:spcPts val="0"/>
              </a:spcAft>
            </a:pPr>
            <a:r>
              <a:rPr lang="en-US" dirty="0">
                <a:latin typeface="Times New Roman" panose="02020603050405020304" pitchFamily="18" charset="0"/>
                <a:ea typeface="Calibri" panose="020F0502020204030204" pitchFamily="34" charset="0"/>
                <a:cs typeface="Mangal" panose="02040503050203030202" pitchFamily="18" charset="0"/>
              </a:rPr>
              <a:t>Species mass and mole fractions with length</a:t>
            </a:r>
          </a:p>
          <a:p>
            <a:endParaRPr lang="en-US" dirty="0"/>
          </a:p>
        </p:txBody>
      </p:sp>
      <p:sp>
        <p:nvSpPr>
          <p:cNvPr id="4" name="Slide Number Placeholder 3"/>
          <p:cNvSpPr>
            <a:spLocks noGrp="1"/>
          </p:cNvSpPr>
          <p:nvPr>
            <p:ph type="sldNum" sz="quarter" idx="12"/>
          </p:nvPr>
        </p:nvSpPr>
        <p:spPr/>
        <p:txBody>
          <a:bodyPr/>
          <a:lstStyle/>
          <a:p>
            <a:fld id="{465664E4-50B5-4249-AF60-1B85F3671ED9}" type="slidenum">
              <a:rPr lang="en-US" smtClean="0"/>
              <a:t>29</a:t>
            </a:fld>
            <a:endParaRPr lang="en-US"/>
          </a:p>
        </p:txBody>
      </p:sp>
    </p:spTree>
    <p:extLst>
      <p:ext uri="{BB962C8B-B14F-4D97-AF65-F5344CB8AC3E}">
        <p14:creationId xmlns:p14="http://schemas.microsoft.com/office/powerpoint/2010/main" val="3539206722"/>
      </p:ext>
    </p:extLst>
  </p:cSld>
  <p:clrMapOvr>
    <a:masterClrMapping/>
  </p:clrMapOvr>
  <mc:AlternateContent xmlns:mc="http://schemas.openxmlformats.org/markup-compatibility/2006" xmlns:p14="http://schemas.microsoft.com/office/powerpoint/2010/main">
    <mc:Choice Requires="p14">
      <p:transition spd="slow" p14:dur="2000" advTm="5119"/>
    </mc:Choice>
    <mc:Fallback xmlns="">
      <p:transition spd="slow" advTm="511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a:t>
            </a:r>
            <a:endParaRPr lang="en-US" sz="4000" dirty="0"/>
          </a:p>
        </p:txBody>
      </p:sp>
      <p:sp>
        <p:nvSpPr>
          <p:cNvPr id="3" name="Content Placeholder 2"/>
          <p:cNvSpPr>
            <a:spLocks noGrp="1"/>
          </p:cNvSpPr>
          <p:nvPr>
            <p:ph idx="1"/>
          </p:nvPr>
        </p:nvSpPr>
        <p:spPr>
          <a:xfrm>
            <a:off x="3630534" y="1451577"/>
            <a:ext cx="2247900" cy="479395"/>
          </a:xfrm>
          <a:ln>
            <a:solidFill>
              <a:schemeClr val="tx1">
                <a:lumMod val="50000"/>
                <a:lumOff val="50000"/>
              </a:schemeClr>
            </a:solidFill>
          </a:ln>
        </p:spPr>
        <p:txBody>
          <a:bodyPr>
            <a:normAutofit lnSpcReduction="10000"/>
          </a:bodyPr>
          <a:lstStyle/>
          <a:p>
            <a:pPr marL="0" indent="0" algn="ctr">
              <a:buNone/>
            </a:pPr>
            <a:r>
              <a:rPr lang="en-US" sz="2800" dirty="0"/>
              <a:t>Combustion</a:t>
            </a:r>
          </a:p>
        </p:txBody>
      </p:sp>
      <p:sp>
        <p:nvSpPr>
          <p:cNvPr id="5" name="Content Placeholder 2"/>
          <p:cNvSpPr txBox="1">
            <a:spLocks/>
          </p:cNvSpPr>
          <p:nvPr/>
        </p:nvSpPr>
        <p:spPr>
          <a:xfrm>
            <a:off x="596182" y="4602923"/>
            <a:ext cx="2566801" cy="1949221"/>
          </a:xfrm>
          <a:prstGeom prst="rect">
            <a:avLst/>
          </a:prstGeom>
          <a:ln>
            <a:solidFill>
              <a:schemeClr val="tx1"/>
            </a:solidFill>
          </a:ln>
        </p:spPr>
        <p:txBody>
          <a:bodyPr vert="horz" lIns="91440" tIns="45720" rIns="91440" bIns="45720" rtlCol="0">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sz="2400" dirty="0">
                <a:solidFill>
                  <a:schemeClr val="tx1"/>
                </a:solidFill>
              </a:rPr>
              <a:t>Chemical Kinetics</a:t>
            </a:r>
          </a:p>
          <a:p>
            <a:pPr>
              <a:buFont typeface="Arial" panose="020B0604020202020204" pitchFamily="34" charset="0"/>
              <a:buChar char="•"/>
            </a:pPr>
            <a:r>
              <a:rPr lang="en-US" dirty="0">
                <a:solidFill>
                  <a:schemeClr val="tx1"/>
                </a:solidFill>
              </a:rPr>
              <a:t>Speed Reaction Progression</a:t>
            </a:r>
          </a:p>
          <a:p>
            <a:pPr>
              <a:buFont typeface="Arial" panose="020B0604020202020204" pitchFamily="34" charset="0"/>
              <a:buChar char="•"/>
            </a:pPr>
            <a:endParaRPr lang="en-US" sz="2400" dirty="0"/>
          </a:p>
        </p:txBody>
      </p:sp>
      <p:sp>
        <p:nvSpPr>
          <p:cNvPr id="6" name="Content Placeholder 2"/>
          <p:cNvSpPr txBox="1">
            <a:spLocks/>
          </p:cNvSpPr>
          <p:nvPr/>
        </p:nvSpPr>
        <p:spPr>
          <a:xfrm>
            <a:off x="4894729" y="2585795"/>
            <a:ext cx="3798107" cy="2443405"/>
          </a:xfrm>
          <a:prstGeom prst="rect">
            <a:avLst/>
          </a:prstGeom>
          <a:ln>
            <a:solidFill>
              <a:schemeClr val="tx1"/>
            </a:solidFill>
          </a:ln>
        </p:spPr>
        <p:txBody>
          <a:bodyPr vert="horz" lIns="91440" tIns="45720" rIns="91440" bIns="45720" rtlCol="0">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sz="2400" dirty="0">
                <a:solidFill>
                  <a:schemeClr val="tx1"/>
                </a:solidFill>
              </a:rPr>
              <a:t>Fluid mechanics</a:t>
            </a:r>
          </a:p>
          <a:p>
            <a:pPr>
              <a:buFont typeface="Arial" panose="020B0604020202020204" pitchFamily="34" charset="0"/>
              <a:buChar char="•"/>
            </a:pPr>
            <a:r>
              <a:rPr lang="en-US" i="0" dirty="0">
                <a:solidFill>
                  <a:schemeClr val="tx1"/>
                </a:solidFill>
              </a:rPr>
              <a:t>Mixing of species</a:t>
            </a:r>
          </a:p>
          <a:p>
            <a:pPr>
              <a:buFont typeface="Arial" panose="020B0604020202020204" pitchFamily="34" charset="0"/>
              <a:buChar char="•"/>
            </a:pPr>
            <a:r>
              <a:rPr lang="en-US" i="0" dirty="0">
                <a:solidFill>
                  <a:schemeClr val="tx1"/>
                </a:solidFill>
              </a:rPr>
              <a:t>Flow of mixture </a:t>
            </a:r>
          </a:p>
          <a:p>
            <a:pPr lvl="1">
              <a:buFont typeface="Arial" panose="020B0604020202020204" pitchFamily="34" charset="0"/>
              <a:buChar char="•"/>
            </a:pPr>
            <a:r>
              <a:rPr lang="en-US" dirty="0">
                <a:solidFill>
                  <a:schemeClr val="tx1"/>
                </a:solidFill>
              </a:rPr>
              <a:t>premixed/non-premixed</a:t>
            </a:r>
          </a:p>
          <a:p>
            <a:pPr lvl="1">
              <a:buFont typeface="Arial" panose="020B0604020202020204" pitchFamily="34" charset="0"/>
              <a:buChar char="•"/>
            </a:pPr>
            <a:r>
              <a:rPr lang="en-US" dirty="0">
                <a:solidFill>
                  <a:schemeClr val="tx1"/>
                </a:solidFill>
              </a:rPr>
              <a:t> laminar/turbulent</a:t>
            </a:r>
          </a:p>
        </p:txBody>
      </p:sp>
      <p:cxnSp>
        <p:nvCxnSpPr>
          <p:cNvPr id="7" name="Straight Arrow Connector 6"/>
          <p:cNvCxnSpPr/>
          <p:nvPr/>
        </p:nvCxnSpPr>
        <p:spPr>
          <a:xfrm>
            <a:off x="2552679" y="2266682"/>
            <a:ext cx="0" cy="319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742129" y="2266682"/>
            <a:ext cx="0" cy="319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552679" y="2266682"/>
            <a:ext cx="41787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3" idx="2"/>
          </p:cNvCxnSpPr>
          <p:nvPr/>
        </p:nvCxnSpPr>
        <p:spPr>
          <a:xfrm flipH="1">
            <a:off x="4745796" y="1930972"/>
            <a:ext cx="8688" cy="335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a:xfrm>
            <a:off x="596183" y="2585796"/>
            <a:ext cx="2566801" cy="1824839"/>
          </a:xfrm>
          <a:prstGeom prst="rect">
            <a:avLst/>
          </a:prstGeom>
          <a:ln>
            <a:solidFill>
              <a:schemeClr val="tx1"/>
            </a:solidFill>
          </a:ln>
        </p:spPr>
        <p:txBody>
          <a:bodyPr vert="horz" lIns="91440" tIns="45720" rIns="91440" bIns="45720" rtlCol="0">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sz="2400" dirty="0">
                <a:solidFill>
                  <a:schemeClr val="tx1"/>
                </a:solidFill>
              </a:rPr>
              <a:t>Thermodynamics</a:t>
            </a:r>
          </a:p>
          <a:p>
            <a:pPr>
              <a:buFont typeface="Arial" panose="020B0604020202020204" pitchFamily="34" charset="0"/>
              <a:buChar char="•"/>
            </a:pPr>
            <a:r>
              <a:rPr lang="en-US" dirty="0">
                <a:solidFill>
                  <a:schemeClr val="tx1"/>
                </a:solidFill>
              </a:rPr>
              <a:t>Equilibrium of mixture</a:t>
            </a:r>
          </a:p>
          <a:p>
            <a:pPr>
              <a:buFont typeface="Arial" panose="020B0604020202020204" pitchFamily="34" charset="0"/>
              <a:buChar char="•"/>
            </a:pPr>
            <a:r>
              <a:rPr lang="en-US" dirty="0">
                <a:solidFill>
                  <a:schemeClr val="tx1"/>
                </a:solidFill>
              </a:rPr>
              <a:t>Energy</a:t>
            </a:r>
          </a:p>
          <a:p>
            <a:pPr>
              <a:buFont typeface="Arial" panose="020B0604020202020204" pitchFamily="34" charset="0"/>
              <a:buChar char="•"/>
            </a:pPr>
            <a:endParaRPr lang="en-US" sz="2400" dirty="0"/>
          </a:p>
        </p:txBody>
      </p:sp>
      <p:cxnSp>
        <p:nvCxnSpPr>
          <p:cNvPr id="13" name="Straight Arrow Connector 12"/>
          <p:cNvCxnSpPr/>
          <p:nvPr/>
        </p:nvCxnSpPr>
        <p:spPr>
          <a:xfrm>
            <a:off x="4745796" y="2266682"/>
            <a:ext cx="0" cy="2991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Slide Number Placeholder 20"/>
          <p:cNvSpPr>
            <a:spLocks noGrp="1"/>
          </p:cNvSpPr>
          <p:nvPr>
            <p:ph type="sldNum" sz="quarter" idx="12"/>
          </p:nvPr>
        </p:nvSpPr>
        <p:spPr/>
        <p:txBody>
          <a:bodyPr/>
          <a:lstStyle/>
          <a:p>
            <a:fld id="{465664E4-50B5-4249-AF60-1B85F3671ED9}" type="slidenum">
              <a:rPr lang="en-US" smtClean="0"/>
              <a:t>3</a:t>
            </a:fld>
            <a:endParaRPr lang="en-US"/>
          </a:p>
        </p:txBody>
      </p:sp>
      <p:cxnSp>
        <p:nvCxnSpPr>
          <p:cNvPr id="15" name="Straight Arrow Connector 14"/>
          <p:cNvCxnSpPr/>
          <p:nvPr/>
        </p:nvCxnSpPr>
        <p:spPr>
          <a:xfrm flipH="1">
            <a:off x="3162983" y="5271247"/>
            <a:ext cx="15915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305682"/>
      </p:ext>
    </p:extLst>
  </p:cSld>
  <p:clrMapOvr>
    <a:masterClrMapping/>
  </p:clrMapOvr>
  <mc:AlternateContent xmlns:mc="http://schemas.openxmlformats.org/markup-compatibility/2006" xmlns:p14="http://schemas.microsoft.com/office/powerpoint/2010/main">
    <mc:Choice Requires="p14">
      <p:transition spd="slow" p14:dur="2000" advTm="11850"/>
    </mc:Choice>
    <mc:Fallback xmlns="">
      <p:transition spd="slow" advTm="1185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Premixed Reactive Flow Model</a:t>
            </a:r>
          </a:p>
        </p:txBody>
      </p:sp>
      <p:sp>
        <p:nvSpPr>
          <p:cNvPr id="3" name="Content Placeholder 2"/>
          <p:cNvSpPr>
            <a:spLocks noGrp="1"/>
          </p:cNvSpPr>
          <p:nvPr>
            <p:ph idx="1"/>
          </p:nvPr>
        </p:nvSpPr>
        <p:spPr>
          <a:xfrm>
            <a:off x="628650" y="1387360"/>
            <a:ext cx="7886700" cy="4616177"/>
          </a:xfrm>
        </p:spPr>
        <p:txBody>
          <a:bodyPr/>
          <a:lstStyle/>
          <a:p>
            <a:pPr marL="0" indent="0" algn="just">
              <a:lnSpc>
                <a:spcPct val="150000"/>
              </a:lnSpc>
              <a:spcBef>
                <a:spcPts val="0"/>
              </a:spcBef>
              <a:spcAft>
                <a:spcPts val="0"/>
              </a:spcAft>
              <a:buNone/>
            </a:pPr>
            <a:r>
              <a:rPr lang="en-US" sz="2800" b="1" dirty="0">
                <a:latin typeface="Times New Roman" panose="02020603050405020304" pitchFamily="18" charset="0"/>
                <a:ea typeface="Calibri" panose="020F0502020204030204" pitchFamily="34" charset="0"/>
                <a:cs typeface="Mangal" panose="02040503050203030202" pitchFamily="18" charset="0"/>
              </a:rPr>
              <a:t>Applications:</a:t>
            </a:r>
          </a:p>
          <a:p>
            <a:pPr algn="just">
              <a:spcBef>
                <a:spcPts val="0"/>
              </a:spcBef>
              <a:spcAft>
                <a:spcPts val="0"/>
              </a:spcAft>
            </a:pPr>
            <a:r>
              <a:rPr lang="en-US" dirty="0">
                <a:latin typeface="Times New Roman" panose="02020603050405020304" pitchFamily="18" charset="0"/>
                <a:ea typeface="Calibri" panose="020F0502020204030204" pitchFamily="34" charset="0"/>
                <a:cs typeface="Mangal" panose="02040503050203030202" pitchFamily="18" charset="0"/>
              </a:rPr>
              <a:t>Preliminary design of long slender combustion systems.</a:t>
            </a:r>
          </a:p>
          <a:p>
            <a:pPr algn="just">
              <a:spcBef>
                <a:spcPts val="0"/>
              </a:spcBef>
              <a:spcAft>
                <a:spcPts val="0"/>
              </a:spcAft>
            </a:pPr>
            <a:r>
              <a:rPr lang="en-US" dirty="0">
                <a:latin typeface="Times New Roman" panose="02020603050405020304" pitchFamily="18" charset="0"/>
                <a:ea typeface="Calibri" panose="020F0502020204030204" pitchFamily="34" charset="0"/>
                <a:cs typeface="Mangal" panose="02040503050203030202" pitchFamily="18" charset="0"/>
              </a:rPr>
              <a:t>Preliminary design parameters for secondary and dilution zones in the combustion system.</a:t>
            </a:r>
          </a:p>
          <a:p>
            <a:pPr algn="just">
              <a:spcBef>
                <a:spcPts val="0"/>
              </a:spcBef>
              <a:spcAft>
                <a:spcPts val="0"/>
              </a:spcAft>
            </a:pPr>
            <a:r>
              <a:rPr lang="en-US" dirty="0">
                <a:latin typeface="Times New Roman" panose="02020603050405020304" pitchFamily="18" charset="0"/>
                <a:ea typeface="Calibri" panose="020F0502020204030204" pitchFamily="34" charset="0"/>
                <a:cs typeface="Mangal" panose="02040503050203030202" pitchFamily="18" charset="0"/>
              </a:rPr>
              <a:t>Effect of wall heat flux and species injection in auto ignition characteristics.</a:t>
            </a:r>
          </a:p>
          <a:p>
            <a:pPr algn="just">
              <a:spcBef>
                <a:spcPts val="0"/>
              </a:spcBef>
              <a:spcAft>
                <a:spcPts val="0"/>
              </a:spcAft>
            </a:pPr>
            <a:endParaRPr lang="en-US" dirty="0">
              <a:latin typeface="Times New Roman" panose="02020603050405020304" pitchFamily="18" charset="0"/>
              <a:ea typeface="Calibri" panose="020F0502020204030204" pitchFamily="34" charset="0"/>
              <a:cs typeface="Mangal" panose="02040503050203030202" pitchFamily="18" charset="0"/>
            </a:endParaRPr>
          </a:p>
          <a:p>
            <a:pPr algn="just">
              <a:spcBef>
                <a:spcPts val="0"/>
              </a:spcBef>
              <a:spcAft>
                <a:spcPts val="0"/>
              </a:spcAft>
            </a:pPr>
            <a:endParaRPr lang="en-US" dirty="0">
              <a:latin typeface="Times New Roman" panose="02020603050405020304" pitchFamily="18" charset="0"/>
              <a:ea typeface="Calibri" panose="020F0502020204030204" pitchFamily="34" charset="0"/>
              <a:cs typeface="Mangal" panose="02040503050203030202" pitchFamily="18" charset="0"/>
            </a:endParaRPr>
          </a:p>
          <a:p>
            <a:pPr algn="just">
              <a:spcBef>
                <a:spcPts val="0"/>
              </a:spcBef>
              <a:spcAft>
                <a:spcPts val="0"/>
              </a:spcAft>
            </a:pPr>
            <a:endParaRPr lang="en-US" dirty="0">
              <a:latin typeface="Times New Roman" panose="02020603050405020304" pitchFamily="18" charset="0"/>
              <a:ea typeface="Calibri" panose="020F0502020204030204" pitchFamily="34" charset="0"/>
              <a:cs typeface="Mangal" panose="02040503050203030202" pitchFamily="18" charset="0"/>
            </a:endParaRPr>
          </a:p>
          <a:p>
            <a:pPr algn="just">
              <a:spcBef>
                <a:spcPts val="0"/>
              </a:spcBef>
              <a:spcAft>
                <a:spcPts val="0"/>
              </a:spcAft>
            </a:pPr>
            <a:endParaRPr lang="en-US" dirty="0">
              <a:latin typeface="Times New Roman" panose="02020603050405020304" pitchFamily="18" charset="0"/>
              <a:ea typeface="Calibri" panose="020F0502020204030204" pitchFamily="34" charset="0"/>
              <a:cs typeface="Mangal" panose="02040503050203030202" pitchFamily="18" charset="0"/>
            </a:endParaRPr>
          </a:p>
          <a:p>
            <a:endParaRPr lang="en-US" dirty="0"/>
          </a:p>
        </p:txBody>
      </p:sp>
      <p:sp>
        <p:nvSpPr>
          <p:cNvPr id="4" name="Slide Number Placeholder 3"/>
          <p:cNvSpPr>
            <a:spLocks noGrp="1"/>
          </p:cNvSpPr>
          <p:nvPr>
            <p:ph type="sldNum" sz="quarter" idx="12"/>
          </p:nvPr>
        </p:nvSpPr>
        <p:spPr/>
        <p:txBody>
          <a:bodyPr/>
          <a:lstStyle/>
          <a:p>
            <a:fld id="{465664E4-50B5-4249-AF60-1B85F3671ED9}" type="slidenum">
              <a:rPr lang="en-US" smtClean="0"/>
              <a:t>30</a:t>
            </a:fld>
            <a:endParaRPr lang="en-US"/>
          </a:p>
        </p:txBody>
      </p:sp>
    </p:spTree>
    <p:extLst>
      <p:ext uri="{BB962C8B-B14F-4D97-AF65-F5344CB8AC3E}">
        <p14:creationId xmlns:p14="http://schemas.microsoft.com/office/powerpoint/2010/main" val="1638931695"/>
      </p:ext>
    </p:extLst>
  </p:cSld>
  <p:clrMapOvr>
    <a:masterClrMapping/>
  </p:clrMapOvr>
  <mc:AlternateContent xmlns:mc="http://schemas.openxmlformats.org/markup-compatibility/2006" xmlns:p14="http://schemas.microsoft.com/office/powerpoint/2010/main">
    <mc:Choice Requires="p14">
      <p:transition spd="slow" p14:dur="2000" advTm="20326"/>
    </mc:Choice>
    <mc:Fallback xmlns="">
      <p:transition spd="slow" advTm="20326"/>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Premixed Reactive Flow Model</a:t>
            </a:r>
          </a:p>
        </p:txBody>
      </p:sp>
      <p:sp>
        <p:nvSpPr>
          <p:cNvPr id="3" name="Content Placeholder 2"/>
          <p:cNvSpPr>
            <a:spLocks noGrp="1"/>
          </p:cNvSpPr>
          <p:nvPr>
            <p:ph idx="1"/>
          </p:nvPr>
        </p:nvSpPr>
        <p:spPr>
          <a:xfrm>
            <a:off x="628650" y="1387360"/>
            <a:ext cx="7886700" cy="4616177"/>
          </a:xfrm>
        </p:spPr>
        <p:txBody>
          <a:bodyPr>
            <a:normAutofit/>
          </a:bodyPr>
          <a:lstStyle/>
          <a:p>
            <a:pPr marL="0" indent="0" algn="just">
              <a:lnSpc>
                <a:spcPct val="150000"/>
              </a:lnSpc>
              <a:spcBef>
                <a:spcPts val="0"/>
              </a:spcBef>
              <a:spcAft>
                <a:spcPts val="0"/>
              </a:spcAft>
              <a:buNone/>
            </a:pPr>
            <a:r>
              <a:rPr lang="en-US" sz="2800" b="1" dirty="0">
                <a:latin typeface="Times New Roman" panose="02020603050405020304" pitchFamily="18" charset="0"/>
                <a:ea typeface="Calibri" panose="020F0502020204030204" pitchFamily="34" charset="0"/>
                <a:cs typeface="Mangal" panose="02040503050203030202" pitchFamily="18" charset="0"/>
              </a:rPr>
              <a:t>Verification:</a:t>
            </a:r>
          </a:p>
          <a:p>
            <a:r>
              <a:rPr lang="en-US" dirty="0"/>
              <a:t>PRFM was compared with CHEMKIN gas phase plug flow reactor and Cantera provided one-dimensional freely propagating flame solution.</a:t>
            </a:r>
          </a:p>
          <a:p>
            <a:r>
              <a:rPr lang="en-US" dirty="0"/>
              <a:t>Reduced version of UCSD mechanism involving 9 species and 21 reactions (Cantera, 2017) was used. </a:t>
            </a:r>
            <a:endParaRPr lang="en-US" dirty="0">
              <a:latin typeface="Times New Roman" panose="02020603050405020304" pitchFamily="18" charset="0"/>
              <a:ea typeface="Calibri" panose="020F0502020204030204" pitchFamily="34" charset="0"/>
              <a:cs typeface="Mangal" panose="02040503050203030202" pitchFamily="18" charset="0"/>
            </a:endParaRPr>
          </a:p>
          <a:p>
            <a:pPr algn="just">
              <a:spcBef>
                <a:spcPts val="0"/>
              </a:spcBef>
              <a:spcAft>
                <a:spcPts val="0"/>
              </a:spcAft>
            </a:pPr>
            <a:endParaRPr lang="en-US" dirty="0">
              <a:latin typeface="Times New Roman" panose="02020603050405020304" pitchFamily="18" charset="0"/>
              <a:ea typeface="Calibri" panose="020F0502020204030204" pitchFamily="34" charset="0"/>
              <a:cs typeface="Mangal" panose="02040503050203030202"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465664E4-50B5-4249-AF60-1B85F3671ED9}" type="slidenum">
              <a:rPr lang="en-US" smtClean="0"/>
              <a:t>31</a:t>
            </a:fld>
            <a:endParaRPr lang="en-US" dirty="0"/>
          </a:p>
        </p:txBody>
      </p:sp>
    </p:spTree>
    <p:extLst>
      <p:ext uri="{BB962C8B-B14F-4D97-AF65-F5344CB8AC3E}">
        <p14:creationId xmlns:p14="http://schemas.microsoft.com/office/powerpoint/2010/main" val="2082494650"/>
      </p:ext>
    </p:extLst>
  </p:cSld>
  <p:clrMapOvr>
    <a:masterClrMapping/>
  </p:clrMapOvr>
  <mc:AlternateContent xmlns:mc="http://schemas.openxmlformats.org/markup-compatibility/2006" xmlns:p14="http://schemas.microsoft.com/office/powerpoint/2010/main">
    <mc:Choice Requires="p14">
      <p:transition spd="slow" p14:dur="2000" advTm="12060"/>
    </mc:Choice>
    <mc:Fallback xmlns="">
      <p:transition spd="slow" advTm="1206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Premixed Reactive Flow Model</a:t>
            </a:r>
          </a:p>
        </p:txBody>
      </p:sp>
      <p:sp>
        <p:nvSpPr>
          <p:cNvPr id="3" name="Content Placeholder 2"/>
          <p:cNvSpPr>
            <a:spLocks noGrp="1"/>
          </p:cNvSpPr>
          <p:nvPr>
            <p:ph idx="1"/>
          </p:nvPr>
        </p:nvSpPr>
        <p:spPr>
          <a:xfrm>
            <a:off x="628650" y="1559889"/>
            <a:ext cx="2218827" cy="890013"/>
          </a:xfrm>
        </p:spPr>
        <p:txBody>
          <a:bodyPr/>
          <a:lstStyle/>
          <a:p>
            <a:pPr marL="0" indent="0" algn="just">
              <a:lnSpc>
                <a:spcPct val="150000"/>
              </a:lnSpc>
              <a:spcBef>
                <a:spcPts val="0"/>
              </a:spcBef>
              <a:spcAft>
                <a:spcPts val="0"/>
              </a:spcAft>
              <a:buNone/>
            </a:pPr>
            <a:r>
              <a:rPr lang="en-US" sz="2800" b="1" dirty="0">
                <a:latin typeface="Times New Roman" panose="02020603050405020304" pitchFamily="18" charset="0"/>
                <a:ea typeface="Calibri" panose="020F0502020204030204" pitchFamily="34" charset="0"/>
                <a:cs typeface="Mangal" panose="02040503050203030202" pitchFamily="18" charset="0"/>
              </a:rPr>
              <a:t>Verification:</a:t>
            </a:r>
          </a:p>
          <a:p>
            <a:pPr algn="just">
              <a:spcBef>
                <a:spcPts val="0"/>
              </a:spcBef>
              <a:spcAft>
                <a:spcPts val="0"/>
              </a:spcAft>
            </a:pPr>
            <a:endParaRPr lang="en-US" dirty="0">
              <a:latin typeface="Times New Roman" panose="02020603050405020304" pitchFamily="18" charset="0"/>
              <a:ea typeface="Calibri" panose="020F0502020204030204" pitchFamily="34" charset="0"/>
              <a:cs typeface="Mangal" panose="02040503050203030202" pitchFamily="18" charset="0"/>
            </a:endParaRPr>
          </a:p>
          <a:p>
            <a:pPr algn="just">
              <a:spcBef>
                <a:spcPts val="0"/>
              </a:spcBef>
              <a:spcAft>
                <a:spcPts val="0"/>
              </a:spcAft>
            </a:pPr>
            <a:endParaRPr lang="en-US" dirty="0">
              <a:latin typeface="Times New Roman" panose="02020603050405020304" pitchFamily="18" charset="0"/>
              <a:ea typeface="Calibri" panose="020F0502020204030204" pitchFamily="34" charset="0"/>
              <a:cs typeface="Mangal" panose="02040503050203030202" pitchFamily="18" charset="0"/>
            </a:endParaRPr>
          </a:p>
          <a:p>
            <a:pPr algn="just">
              <a:spcBef>
                <a:spcPts val="0"/>
              </a:spcBef>
              <a:spcAft>
                <a:spcPts val="0"/>
              </a:spcAft>
            </a:pPr>
            <a:endParaRPr lang="en-US" dirty="0">
              <a:latin typeface="Times New Roman" panose="02020603050405020304" pitchFamily="18" charset="0"/>
              <a:ea typeface="Calibri" panose="020F0502020204030204" pitchFamily="34" charset="0"/>
              <a:cs typeface="Mangal" panose="02040503050203030202" pitchFamily="18" charset="0"/>
            </a:endParaRPr>
          </a:p>
          <a:p>
            <a:pPr algn="just">
              <a:spcBef>
                <a:spcPts val="0"/>
              </a:spcBef>
              <a:spcAft>
                <a:spcPts val="0"/>
              </a:spcAft>
            </a:pPr>
            <a:endParaRPr lang="en-US" dirty="0">
              <a:latin typeface="Times New Roman" panose="02020603050405020304" pitchFamily="18" charset="0"/>
              <a:ea typeface="Calibri" panose="020F0502020204030204" pitchFamily="34" charset="0"/>
              <a:cs typeface="Mangal" panose="02040503050203030202" pitchFamily="18" charset="0"/>
            </a:endParaRPr>
          </a:p>
          <a:p>
            <a:endParaRPr lang="en-US" dirty="0"/>
          </a:p>
        </p:txBody>
      </p:sp>
      <p:sp>
        <p:nvSpPr>
          <p:cNvPr id="4" name="Slide Number Placeholder 3"/>
          <p:cNvSpPr>
            <a:spLocks noGrp="1"/>
          </p:cNvSpPr>
          <p:nvPr>
            <p:ph type="sldNum" sz="quarter" idx="12"/>
          </p:nvPr>
        </p:nvSpPr>
        <p:spPr/>
        <p:txBody>
          <a:bodyPr/>
          <a:lstStyle/>
          <a:p>
            <a:fld id="{465664E4-50B5-4249-AF60-1B85F3671ED9}" type="slidenum">
              <a:rPr lang="en-US" smtClean="0"/>
              <a:t>32</a:t>
            </a:fld>
            <a:endParaRPr lang="en-US"/>
          </a:p>
        </p:txBody>
      </p:sp>
      <p:sp>
        <p:nvSpPr>
          <p:cNvPr id="6" name="Text Box 295"/>
          <p:cNvSpPr txBox="1"/>
          <p:nvPr/>
        </p:nvSpPr>
        <p:spPr>
          <a:xfrm>
            <a:off x="438869" y="5479709"/>
            <a:ext cx="8266262" cy="923330"/>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800"/>
              </a:spcAft>
            </a:pPr>
            <a:r>
              <a:rPr lang="en-US" sz="2000" b="1" kern="0" dirty="0">
                <a:effectLst/>
                <a:latin typeface="Times New Roman" panose="02020603050405020304" pitchFamily="18" charset="0"/>
                <a:ea typeface="Calibri" panose="020F0502020204030204" pitchFamily="34" charset="0"/>
                <a:cs typeface="Mangal"/>
              </a:rPr>
              <a:t>Fig: Variation of temperature with length for 1215.418 K, 1 bar, </a:t>
            </a:r>
            <a:r>
              <a:rPr lang="en-US" sz="20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8.711493 m/sec, mixture in PRFM compared with CHEMKIN and Cantera Premixed Flame</a:t>
            </a:r>
            <a:endParaRPr lang="en-US" sz="2000" b="1" kern="0" dirty="0">
              <a:effectLst/>
              <a:latin typeface="Times New Roman" panose="02020603050405020304" pitchFamily="18" charset="0"/>
              <a:ea typeface="Calibri" panose="020F0502020204030204" pitchFamily="34" charset="0"/>
              <a:cs typeface="Mangal"/>
            </a:endParaRPr>
          </a:p>
        </p:txBody>
      </p:sp>
      <p:pic>
        <p:nvPicPr>
          <p:cNvPr id="7" name="Picture 6"/>
          <p:cNvPicPr>
            <a:picLocks noChangeAspect="1"/>
          </p:cNvPicPr>
          <p:nvPr/>
        </p:nvPicPr>
        <p:blipFill>
          <a:blip r:embed="rId2"/>
          <a:stretch>
            <a:fillRect/>
          </a:stretch>
        </p:blipFill>
        <p:spPr>
          <a:xfrm>
            <a:off x="2695785" y="1174867"/>
            <a:ext cx="6009346" cy="4262905"/>
          </a:xfrm>
          <a:prstGeom prst="rect">
            <a:avLst/>
          </a:prstGeom>
        </p:spPr>
      </p:pic>
    </p:spTree>
    <p:extLst>
      <p:ext uri="{BB962C8B-B14F-4D97-AF65-F5344CB8AC3E}">
        <p14:creationId xmlns:p14="http://schemas.microsoft.com/office/powerpoint/2010/main" val="1548196507"/>
      </p:ext>
    </p:extLst>
  </p:cSld>
  <p:clrMapOvr>
    <a:masterClrMapping/>
  </p:clrMapOvr>
  <mc:AlternateContent xmlns:mc="http://schemas.openxmlformats.org/markup-compatibility/2006" xmlns:p14="http://schemas.microsoft.com/office/powerpoint/2010/main">
    <mc:Choice Requires="p14">
      <p:transition spd="slow" p14:dur="2000" advTm="7352"/>
    </mc:Choice>
    <mc:Fallback xmlns="">
      <p:transition spd="slow" advTm="7352"/>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Premixed Reactive Flow Model</a:t>
            </a:r>
          </a:p>
        </p:txBody>
      </p:sp>
      <p:sp>
        <p:nvSpPr>
          <p:cNvPr id="3" name="Content Placeholder 2"/>
          <p:cNvSpPr>
            <a:spLocks noGrp="1"/>
          </p:cNvSpPr>
          <p:nvPr>
            <p:ph idx="1"/>
          </p:nvPr>
        </p:nvSpPr>
        <p:spPr>
          <a:xfrm>
            <a:off x="628650" y="1559889"/>
            <a:ext cx="2218827" cy="890013"/>
          </a:xfrm>
        </p:spPr>
        <p:txBody>
          <a:bodyPr/>
          <a:lstStyle/>
          <a:p>
            <a:pPr marL="0" indent="0" algn="just">
              <a:lnSpc>
                <a:spcPct val="150000"/>
              </a:lnSpc>
              <a:spcBef>
                <a:spcPts val="0"/>
              </a:spcBef>
              <a:spcAft>
                <a:spcPts val="0"/>
              </a:spcAft>
              <a:buNone/>
            </a:pPr>
            <a:r>
              <a:rPr lang="en-US" sz="2800" b="1" dirty="0">
                <a:latin typeface="Times New Roman" panose="02020603050405020304" pitchFamily="18" charset="0"/>
                <a:ea typeface="Calibri" panose="020F0502020204030204" pitchFamily="34" charset="0"/>
                <a:cs typeface="Mangal" panose="02040503050203030202" pitchFamily="18" charset="0"/>
              </a:rPr>
              <a:t>Verification:</a:t>
            </a:r>
          </a:p>
          <a:p>
            <a:pPr algn="just">
              <a:spcBef>
                <a:spcPts val="0"/>
              </a:spcBef>
              <a:spcAft>
                <a:spcPts val="0"/>
              </a:spcAft>
            </a:pPr>
            <a:endParaRPr lang="en-US" dirty="0">
              <a:latin typeface="Times New Roman" panose="02020603050405020304" pitchFamily="18" charset="0"/>
              <a:ea typeface="Calibri" panose="020F0502020204030204" pitchFamily="34" charset="0"/>
              <a:cs typeface="Mangal" panose="02040503050203030202" pitchFamily="18" charset="0"/>
            </a:endParaRPr>
          </a:p>
          <a:p>
            <a:pPr algn="just">
              <a:spcBef>
                <a:spcPts val="0"/>
              </a:spcBef>
              <a:spcAft>
                <a:spcPts val="0"/>
              </a:spcAft>
            </a:pPr>
            <a:endParaRPr lang="en-US" dirty="0">
              <a:latin typeface="Times New Roman" panose="02020603050405020304" pitchFamily="18" charset="0"/>
              <a:ea typeface="Calibri" panose="020F0502020204030204" pitchFamily="34" charset="0"/>
              <a:cs typeface="Mangal" panose="02040503050203030202" pitchFamily="18" charset="0"/>
            </a:endParaRPr>
          </a:p>
          <a:p>
            <a:pPr algn="just">
              <a:spcBef>
                <a:spcPts val="0"/>
              </a:spcBef>
              <a:spcAft>
                <a:spcPts val="0"/>
              </a:spcAft>
            </a:pPr>
            <a:endParaRPr lang="en-US" dirty="0">
              <a:latin typeface="Times New Roman" panose="02020603050405020304" pitchFamily="18" charset="0"/>
              <a:ea typeface="Calibri" panose="020F0502020204030204" pitchFamily="34" charset="0"/>
              <a:cs typeface="Mangal" panose="02040503050203030202" pitchFamily="18" charset="0"/>
            </a:endParaRPr>
          </a:p>
          <a:p>
            <a:pPr algn="just">
              <a:spcBef>
                <a:spcPts val="0"/>
              </a:spcBef>
              <a:spcAft>
                <a:spcPts val="0"/>
              </a:spcAft>
            </a:pPr>
            <a:endParaRPr lang="en-US" dirty="0">
              <a:latin typeface="Times New Roman" panose="02020603050405020304" pitchFamily="18" charset="0"/>
              <a:ea typeface="Calibri" panose="020F0502020204030204" pitchFamily="34" charset="0"/>
              <a:cs typeface="Mangal" panose="02040503050203030202" pitchFamily="18" charset="0"/>
            </a:endParaRPr>
          </a:p>
          <a:p>
            <a:endParaRPr lang="en-US" dirty="0"/>
          </a:p>
        </p:txBody>
      </p:sp>
      <p:sp>
        <p:nvSpPr>
          <p:cNvPr id="4" name="Slide Number Placeholder 3"/>
          <p:cNvSpPr>
            <a:spLocks noGrp="1"/>
          </p:cNvSpPr>
          <p:nvPr>
            <p:ph type="sldNum" sz="quarter" idx="12"/>
          </p:nvPr>
        </p:nvSpPr>
        <p:spPr/>
        <p:txBody>
          <a:bodyPr/>
          <a:lstStyle/>
          <a:p>
            <a:fld id="{465664E4-50B5-4249-AF60-1B85F3671ED9}" type="slidenum">
              <a:rPr lang="en-US" smtClean="0"/>
              <a:t>33</a:t>
            </a:fld>
            <a:endParaRPr lang="en-US"/>
          </a:p>
        </p:txBody>
      </p:sp>
      <p:sp>
        <p:nvSpPr>
          <p:cNvPr id="6" name="Text Box 295"/>
          <p:cNvSpPr txBox="1"/>
          <p:nvPr/>
        </p:nvSpPr>
        <p:spPr>
          <a:xfrm>
            <a:off x="438869" y="5479709"/>
            <a:ext cx="8266262" cy="615553"/>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800"/>
              </a:spcAft>
            </a:pPr>
            <a:r>
              <a:rPr lang="en-US" sz="2000" b="1" kern="0" dirty="0">
                <a:effectLst/>
                <a:latin typeface="Times New Roman" panose="02020603050405020304" pitchFamily="18" charset="0"/>
                <a:ea typeface="Calibri" panose="020F0502020204030204" pitchFamily="34" charset="0"/>
                <a:cs typeface="Mangal"/>
              </a:rPr>
              <a:t>Fig: Variation of </a:t>
            </a:r>
            <a:r>
              <a:rPr lang="en-US" sz="2000" b="1" kern="0" dirty="0">
                <a:latin typeface="Times New Roman" panose="02020603050405020304" pitchFamily="18" charset="0"/>
                <a:ea typeface="Calibri" panose="020F0502020204030204" pitchFamily="34" charset="0"/>
                <a:cs typeface="Mangal"/>
              </a:rPr>
              <a:t>velocity</a:t>
            </a:r>
            <a:r>
              <a:rPr lang="en-US" sz="2000" b="1" kern="0" dirty="0">
                <a:effectLst/>
                <a:latin typeface="Times New Roman" panose="02020603050405020304" pitchFamily="18" charset="0"/>
                <a:ea typeface="Calibri" panose="020F0502020204030204" pitchFamily="34" charset="0"/>
                <a:cs typeface="Mangal"/>
              </a:rPr>
              <a:t> with length for 1215.418 K, 1 bar, </a:t>
            </a:r>
            <a:r>
              <a:rPr lang="en-US" sz="20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8.711493 m/sec, mixture in PRFM compared with CHEMKIN and Cantera Premixed Flame</a:t>
            </a:r>
            <a:endParaRPr lang="en-US" sz="2000" b="1" kern="0" dirty="0">
              <a:effectLst/>
              <a:latin typeface="Times New Roman" panose="02020603050405020304" pitchFamily="18" charset="0"/>
              <a:ea typeface="Calibri" panose="020F0502020204030204" pitchFamily="34" charset="0"/>
              <a:cs typeface="Mangal"/>
            </a:endParaRPr>
          </a:p>
        </p:txBody>
      </p:sp>
      <p:pic>
        <p:nvPicPr>
          <p:cNvPr id="8" name="Picture 7"/>
          <p:cNvPicPr>
            <a:picLocks noChangeAspect="1"/>
          </p:cNvPicPr>
          <p:nvPr/>
        </p:nvPicPr>
        <p:blipFill>
          <a:blip r:embed="rId2"/>
          <a:stretch>
            <a:fillRect/>
          </a:stretch>
        </p:blipFill>
        <p:spPr>
          <a:xfrm>
            <a:off x="2847191" y="1216580"/>
            <a:ext cx="5857939" cy="4279914"/>
          </a:xfrm>
          <a:prstGeom prst="rect">
            <a:avLst/>
          </a:prstGeom>
        </p:spPr>
      </p:pic>
    </p:spTree>
    <p:extLst>
      <p:ext uri="{BB962C8B-B14F-4D97-AF65-F5344CB8AC3E}">
        <p14:creationId xmlns:p14="http://schemas.microsoft.com/office/powerpoint/2010/main" val="3071894399"/>
      </p:ext>
    </p:extLst>
  </p:cSld>
  <p:clrMapOvr>
    <a:masterClrMapping/>
  </p:clrMapOvr>
  <mc:AlternateContent xmlns:mc="http://schemas.openxmlformats.org/markup-compatibility/2006" xmlns:p14="http://schemas.microsoft.com/office/powerpoint/2010/main">
    <mc:Choice Requires="p14">
      <p:transition spd="slow" p14:dur="2000" advTm="1216"/>
    </mc:Choice>
    <mc:Fallback xmlns="">
      <p:transition spd="slow" advTm="1216"/>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65664E4-50B5-4249-AF60-1B85F3671ED9}" type="slidenum">
              <a:rPr lang="en-US" smtClean="0"/>
              <a:t>34</a:t>
            </a:fld>
            <a:endParaRPr lang="en-US"/>
          </a:p>
        </p:txBody>
      </p:sp>
      <p:sp>
        <p:nvSpPr>
          <p:cNvPr id="7" name="Title 1"/>
          <p:cNvSpPr>
            <a:spLocks noGrp="1"/>
          </p:cNvSpPr>
          <p:nvPr>
            <p:ph type="title"/>
          </p:nvPr>
        </p:nvSpPr>
        <p:spPr>
          <a:xfrm>
            <a:off x="628650" y="365126"/>
            <a:ext cx="7886700" cy="1325563"/>
          </a:xfrm>
        </p:spPr>
        <p:txBody>
          <a:bodyPr/>
          <a:lstStyle/>
          <a:p>
            <a:r>
              <a:rPr lang="en-US" dirty="0"/>
              <a:t>COMBUSTION TEST CASES</a:t>
            </a:r>
          </a:p>
        </p:txBody>
      </p:sp>
      <p:sp>
        <p:nvSpPr>
          <p:cNvPr id="9" name="Content Placeholder 2"/>
          <p:cNvSpPr>
            <a:spLocks noGrp="1"/>
          </p:cNvSpPr>
          <p:nvPr>
            <p:ph idx="1"/>
          </p:nvPr>
        </p:nvSpPr>
        <p:spPr>
          <a:xfrm>
            <a:off x="681346" y="1553037"/>
            <a:ext cx="7510799" cy="4450948"/>
          </a:xfrm>
        </p:spPr>
        <p:txBody>
          <a:bodyPr>
            <a:normAutofit/>
          </a:bodyPr>
          <a:lstStyle/>
          <a:p>
            <a:pPr marL="514350" indent="-514350">
              <a:buFont typeface="+mj-lt"/>
              <a:buAutoNum type="arabicPeriod"/>
            </a:pPr>
            <a:r>
              <a:rPr lang="en-US" dirty="0"/>
              <a:t>Flame Stabilization  Test Cases</a:t>
            </a:r>
          </a:p>
          <a:p>
            <a:pPr marL="0" indent="0">
              <a:buNone/>
            </a:pPr>
            <a:r>
              <a:rPr lang="en-US" dirty="0"/>
              <a:t>2.    Preliminary design of Gas Combustor</a:t>
            </a:r>
          </a:p>
          <a:p>
            <a:pPr lvl="0"/>
            <a:endParaRPr lang="en-US" dirty="0"/>
          </a:p>
          <a:p>
            <a:pPr marL="0" indent="0">
              <a:buNone/>
            </a:pPr>
            <a:endParaRPr lang="en-US" dirty="0"/>
          </a:p>
        </p:txBody>
      </p:sp>
    </p:spTree>
    <p:extLst>
      <p:ext uri="{BB962C8B-B14F-4D97-AF65-F5344CB8AC3E}">
        <p14:creationId xmlns:p14="http://schemas.microsoft.com/office/powerpoint/2010/main" val="63417670"/>
      </p:ext>
    </p:extLst>
  </p:cSld>
  <p:clrMapOvr>
    <a:masterClrMapping/>
  </p:clrMapOvr>
  <mc:AlternateContent xmlns:mc="http://schemas.openxmlformats.org/markup-compatibility/2006" xmlns:p14="http://schemas.microsoft.com/office/powerpoint/2010/main">
    <mc:Choice Requires="p14">
      <p:transition spd="slow" p14:dur="2000" advTm="11477"/>
    </mc:Choice>
    <mc:Fallback xmlns="">
      <p:transition spd="slow" advTm="11477"/>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33594"/>
            <a:ext cx="7886700" cy="1325563"/>
          </a:xfrm>
        </p:spPr>
        <p:txBody>
          <a:bodyPr/>
          <a:lstStyle/>
          <a:p>
            <a:r>
              <a:rPr lang="en-US" dirty="0"/>
              <a:t>Combustion Test Cases</a:t>
            </a:r>
          </a:p>
        </p:txBody>
      </p:sp>
      <p:sp>
        <p:nvSpPr>
          <p:cNvPr id="3" name="Content Placeholder 2"/>
          <p:cNvSpPr>
            <a:spLocks noGrp="1"/>
          </p:cNvSpPr>
          <p:nvPr>
            <p:ph idx="1"/>
          </p:nvPr>
        </p:nvSpPr>
        <p:spPr>
          <a:xfrm>
            <a:off x="628650" y="1415714"/>
            <a:ext cx="7886700" cy="4351338"/>
          </a:xfrm>
        </p:spPr>
        <p:txBody>
          <a:bodyPr>
            <a:normAutofit/>
          </a:bodyPr>
          <a:lstStyle/>
          <a:p>
            <a:pPr marL="0" indent="0" algn="just">
              <a:buNone/>
            </a:pPr>
            <a:r>
              <a:rPr lang="en-US" b="1" dirty="0"/>
              <a:t>Applications of Test cases</a:t>
            </a:r>
            <a:endParaRPr lang="en-US" sz="2400" dirty="0"/>
          </a:p>
          <a:p>
            <a:pPr algn="just"/>
            <a:r>
              <a:rPr lang="en-US" sz="2400" dirty="0"/>
              <a:t>For understanding the flow and combustion coupled phenomenon</a:t>
            </a:r>
          </a:p>
          <a:p>
            <a:r>
              <a:rPr lang="en-US" sz="2400" dirty="0"/>
              <a:t>For reducing the length of the combustor </a:t>
            </a:r>
          </a:p>
          <a:p>
            <a:r>
              <a:rPr lang="en-US" sz="2400" dirty="0"/>
              <a:t>Methodology development for preliminary design of combustion systems.</a:t>
            </a:r>
          </a:p>
        </p:txBody>
      </p:sp>
      <p:sp>
        <p:nvSpPr>
          <p:cNvPr id="4" name="Slide Number Placeholder 3"/>
          <p:cNvSpPr>
            <a:spLocks noGrp="1"/>
          </p:cNvSpPr>
          <p:nvPr>
            <p:ph type="sldNum" sz="quarter" idx="12"/>
          </p:nvPr>
        </p:nvSpPr>
        <p:spPr/>
        <p:txBody>
          <a:bodyPr/>
          <a:lstStyle/>
          <a:p>
            <a:fld id="{465664E4-50B5-4249-AF60-1B85F3671ED9}" type="slidenum">
              <a:rPr lang="en-US" smtClean="0"/>
              <a:t>35</a:t>
            </a:fld>
            <a:endParaRPr lang="en-US"/>
          </a:p>
        </p:txBody>
      </p:sp>
    </p:spTree>
    <p:extLst>
      <p:ext uri="{BB962C8B-B14F-4D97-AF65-F5344CB8AC3E}">
        <p14:creationId xmlns:p14="http://schemas.microsoft.com/office/powerpoint/2010/main" val="943638472"/>
      </p:ext>
    </p:extLst>
  </p:cSld>
  <p:clrMapOvr>
    <a:masterClrMapping/>
  </p:clrMapOvr>
  <mc:AlternateContent xmlns:mc="http://schemas.openxmlformats.org/markup-compatibility/2006" xmlns:p14="http://schemas.microsoft.com/office/powerpoint/2010/main">
    <mc:Choice Requires="p14">
      <p:transition spd="slow" p14:dur="2000" advTm="14135"/>
    </mc:Choice>
    <mc:Fallback xmlns="">
      <p:transition spd="slow" advTm="14135"/>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Flame Stabilization Test Cases</a:t>
            </a:r>
          </a:p>
        </p:txBody>
      </p:sp>
      <p:sp>
        <p:nvSpPr>
          <p:cNvPr id="3" name="Content Placeholder 2"/>
          <p:cNvSpPr>
            <a:spLocks noGrp="1"/>
          </p:cNvSpPr>
          <p:nvPr>
            <p:ph idx="1"/>
          </p:nvPr>
        </p:nvSpPr>
        <p:spPr/>
        <p:txBody>
          <a:bodyPr/>
          <a:lstStyle/>
          <a:p>
            <a:pPr lvl="1"/>
            <a:r>
              <a:rPr lang="en-US" dirty="0"/>
              <a:t>Cavity at walls</a:t>
            </a:r>
          </a:p>
          <a:p>
            <a:pPr lvl="1"/>
            <a:r>
              <a:rPr lang="en-US" dirty="0"/>
              <a:t>Use of Bluff Body</a:t>
            </a:r>
          </a:p>
          <a:p>
            <a:endParaRPr lang="en-US" dirty="0"/>
          </a:p>
        </p:txBody>
      </p:sp>
      <p:sp>
        <p:nvSpPr>
          <p:cNvPr id="4" name="Slide Number Placeholder 3"/>
          <p:cNvSpPr>
            <a:spLocks noGrp="1"/>
          </p:cNvSpPr>
          <p:nvPr>
            <p:ph type="sldNum" sz="quarter" idx="12"/>
          </p:nvPr>
        </p:nvSpPr>
        <p:spPr/>
        <p:txBody>
          <a:bodyPr/>
          <a:lstStyle/>
          <a:p>
            <a:fld id="{465664E4-50B5-4249-AF60-1B85F3671ED9}" type="slidenum">
              <a:rPr lang="en-US" smtClean="0"/>
              <a:t>36</a:t>
            </a:fld>
            <a:endParaRPr lang="en-US"/>
          </a:p>
        </p:txBody>
      </p:sp>
    </p:spTree>
    <p:extLst>
      <p:ext uri="{BB962C8B-B14F-4D97-AF65-F5344CB8AC3E}">
        <p14:creationId xmlns:p14="http://schemas.microsoft.com/office/powerpoint/2010/main" val="27154628"/>
      </p:ext>
    </p:extLst>
  </p:cSld>
  <p:clrMapOvr>
    <a:masterClrMapping/>
  </p:clrMapOvr>
  <mc:AlternateContent xmlns:mc="http://schemas.openxmlformats.org/markup-compatibility/2006" xmlns:p14="http://schemas.microsoft.com/office/powerpoint/2010/main">
    <mc:Choice Requires="p14">
      <p:transition spd="slow" p14:dur="2000" advTm="8331"/>
    </mc:Choice>
    <mc:Fallback xmlns="">
      <p:transition spd="slow" advTm="8331"/>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498616"/>
            <a:ext cx="7886700" cy="4351338"/>
          </a:xfrm>
        </p:spPr>
        <p:txBody>
          <a:bodyPr>
            <a:normAutofit/>
          </a:bodyPr>
          <a:lstStyle/>
          <a:p>
            <a:pPr marL="0" indent="0">
              <a:buNone/>
            </a:pPr>
            <a:r>
              <a:rPr lang="en-US" sz="1800" b="1" dirty="0">
                <a:solidFill>
                  <a:srgbClr val="000000"/>
                </a:solidFill>
                <a:latin typeface="+mj-lt"/>
                <a:ea typeface="Times New Roman" panose="02020603050405020304" pitchFamily="18" charset="0"/>
                <a:cs typeface="Mangal" panose="02040503050203030202" pitchFamily="18" charset="0"/>
              </a:rPr>
              <a:t>GEOMETRY AND FLOW CONFIGURATION:</a:t>
            </a:r>
          </a:p>
          <a:p>
            <a:r>
              <a:rPr lang="en-US" sz="1800" dirty="0">
                <a:latin typeface="+mj-lt"/>
                <a:cs typeface="Times New Roman" panose="02020603050405020304" pitchFamily="18" charset="0"/>
              </a:rPr>
              <a:t>The geometry used is one of the many configurations  used at the Gas Dynamics Laboratory of Northwestern University, Evanston III (</a:t>
            </a:r>
            <a:r>
              <a:rPr lang="en-US" sz="1800" dirty="0" err="1">
                <a:latin typeface="+mj-lt"/>
                <a:cs typeface="Times New Roman" panose="02020603050405020304" pitchFamily="18" charset="0"/>
              </a:rPr>
              <a:t>Huellmantel</a:t>
            </a:r>
            <a:r>
              <a:rPr lang="en-US" sz="1800" dirty="0">
                <a:latin typeface="+mj-lt"/>
                <a:cs typeface="Times New Roman" panose="02020603050405020304" pitchFamily="18" charset="0"/>
              </a:rPr>
              <a:t>). All the units are in mm. </a:t>
            </a:r>
          </a:p>
        </p:txBody>
      </p:sp>
      <p:sp>
        <p:nvSpPr>
          <p:cNvPr id="4" name="Slide Number Placeholder 3"/>
          <p:cNvSpPr>
            <a:spLocks noGrp="1"/>
          </p:cNvSpPr>
          <p:nvPr>
            <p:ph type="sldNum" sz="quarter" idx="12"/>
          </p:nvPr>
        </p:nvSpPr>
        <p:spPr/>
        <p:txBody>
          <a:bodyPr/>
          <a:lstStyle/>
          <a:p>
            <a:fld id="{465664E4-50B5-4249-AF60-1B85F3671ED9}" type="slidenum">
              <a:rPr lang="en-US" smtClean="0"/>
              <a:t>37</a:t>
            </a:fld>
            <a:endParaRPr lang="en-US"/>
          </a:p>
        </p:txBody>
      </p:sp>
      <p:pic>
        <p:nvPicPr>
          <p:cNvPr id="5" name="Picture 4" descr="I:\cavity-01.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5003" y="3471002"/>
            <a:ext cx="3837940" cy="2447925"/>
          </a:xfrm>
          <a:prstGeom prst="rect">
            <a:avLst/>
          </a:prstGeom>
          <a:noFill/>
          <a:ln>
            <a:noFill/>
          </a:ln>
        </p:spPr>
      </p:pic>
      <p:pic>
        <p:nvPicPr>
          <p:cNvPr id="6" name="Picture 5" descr="I:\Cavity only-01-01.png"/>
          <p:cNvPicPr/>
          <p:nvPr/>
        </p:nvPicPr>
        <p:blipFill rotWithShape="1">
          <a:blip r:embed="rId3" cstate="print">
            <a:extLst>
              <a:ext uri="{28A0092B-C50C-407E-A947-70E740481C1C}">
                <a14:useLocalDpi xmlns:a14="http://schemas.microsoft.com/office/drawing/2010/main" val="0"/>
              </a:ext>
            </a:extLst>
          </a:blip>
          <a:srcRect t="31630" b="7099"/>
          <a:stretch/>
        </p:blipFill>
        <p:spPr bwMode="auto">
          <a:xfrm>
            <a:off x="5384648" y="4294525"/>
            <a:ext cx="2764790" cy="1080135"/>
          </a:xfrm>
          <a:prstGeom prst="rect">
            <a:avLst/>
          </a:prstGeom>
          <a:noFill/>
          <a:ln>
            <a:noFill/>
          </a:ln>
          <a:extLst>
            <a:ext uri="{53640926-AAD7-44D8-BBD7-CCE9431645EC}">
              <a14:shadowObscured xmlns:a14="http://schemas.microsoft.com/office/drawing/2010/main"/>
            </a:ext>
          </a:extLst>
        </p:spPr>
      </p:pic>
      <p:sp>
        <p:nvSpPr>
          <p:cNvPr id="7" name="TextBox 6"/>
          <p:cNvSpPr txBox="1"/>
          <p:nvPr/>
        </p:nvSpPr>
        <p:spPr>
          <a:xfrm>
            <a:off x="1504450" y="5843987"/>
            <a:ext cx="2166065" cy="369332"/>
          </a:xfrm>
          <a:prstGeom prst="rect">
            <a:avLst/>
          </a:prstGeom>
          <a:noFill/>
        </p:spPr>
        <p:txBody>
          <a:bodyPr wrap="square" rtlCol="0">
            <a:spAutoFit/>
          </a:bodyPr>
          <a:lstStyle/>
          <a:p>
            <a:r>
              <a:rPr lang="en-US" dirty="0"/>
              <a:t>A)</a:t>
            </a:r>
          </a:p>
        </p:txBody>
      </p:sp>
      <p:sp>
        <p:nvSpPr>
          <p:cNvPr id="8" name="TextBox 7"/>
          <p:cNvSpPr txBox="1"/>
          <p:nvPr/>
        </p:nvSpPr>
        <p:spPr>
          <a:xfrm>
            <a:off x="5689243" y="5717827"/>
            <a:ext cx="1867436" cy="369332"/>
          </a:xfrm>
          <a:prstGeom prst="rect">
            <a:avLst/>
          </a:prstGeom>
          <a:noFill/>
        </p:spPr>
        <p:txBody>
          <a:bodyPr wrap="square" rtlCol="0">
            <a:spAutoFit/>
          </a:bodyPr>
          <a:lstStyle/>
          <a:p>
            <a:pPr algn="ctr"/>
            <a:r>
              <a:rPr lang="en-US" dirty="0"/>
              <a:t>B)</a:t>
            </a:r>
          </a:p>
        </p:txBody>
      </p:sp>
      <p:sp>
        <p:nvSpPr>
          <p:cNvPr id="10" name="TextBox 9"/>
          <p:cNvSpPr txBox="1"/>
          <p:nvPr/>
        </p:nvSpPr>
        <p:spPr>
          <a:xfrm>
            <a:off x="2238580" y="6061935"/>
            <a:ext cx="5241702" cy="646331"/>
          </a:xfrm>
          <a:prstGeom prst="rect">
            <a:avLst/>
          </a:prstGeom>
          <a:noFill/>
        </p:spPr>
        <p:txBody>
          <a:bodyPr wrap="square" rtlCol="0">
            <a:spAutoFit/>
          </a:bodyPr>
          <a:lstStyle/>
          <a:p>
            <a:r>
              <a:rPr lang="en-US" dirty="0">
                <a:latin typeface="+mj-lt"/>
                <a:cs typeface="Times New Roman" panose="02020603050405020304" pitchFamily="18" charset="0"/>
              </a:rPr>
              <a:t>Fig:(A) Walls with recessed ducts, (B)Recessed duct enlarged with proper dimensions</a:t>
            </a:r>
          </a:p>
        </p:txBody>
      </p:sp>
      <p:sp>
        <p:nvSpPr>
          <p:cNvPr id="11" name="Title 1"/>
          <p:cNvSpPr>
            <a:spLocks noGrp="1"/>
          </p:cNvSpPr>
          <p:nvPr>
            <p:ph type="title"/>
          </p:nvPr>
        </p:nvSpPr>
        <p:spPr>
          <a:xfrm>
            <a:off x="489433" y="295983"/>
            <a:ext cx="7886700" cy="987783"/>
          </a:xfrm>
        </p:spPr>
        <p:txBody>
          <a:bodyPr>
            <a:normAutofit fontScale="90000"/>
          </a:bodyPr>
          <a:lstStyle/>
          <a:p>
            <a:br>
              <a:rPr lang="en-US" b="1" dirty="0"/>
            </a:br>
            <a:r>
              <a:rPr lang="en-US" dirty="0">
                <a:solidFill>
                  <a:prstClr val="black"/>
                </a:solidFill>
                <a:cs typeface="Times New Roman" panose="02020603050405020304" pitchFamily="18" charset="0"/>
              </a:rPr>
              <a:t>C</a:t>
            </a:r>
            <a:r>
              <a:rPr lang="en-US" sz="4400" dirty="0">
                <a:solidFill>
                  <a:prstClr val="black"/>
                </a:solidFill>
                <a:cs typeface="Times New Roman" panose="02020603050405020304" pitchFamily="18" charset="0"/>
              </a:rPr>
              <a:t>avity based flame holder</a:t>
            </a:r>
            <a:endParaRPr lang="en-US" sz="4400" dirty="0"/>
          </a:p>
        </p:txBody>
      </p:sp>
    </p:spTree>
    <p:extLst>
      <p:ext uri="{BB962C8B-B14F-4D97-AF65-F5344CB8AC3E}">
        <p14:creationId xmlns:p14="http://schemas.microsoft.com/office/powerpoint/2010/main" val="1517167028"/>
      </p:ext>
    </p:extLst>
  </p:cSld>
  <p:clrMapOvr>
    <a:masterClrMapping/>
  </p:clrMapOvr>
  <mc:AlternateContent xmlns:mc="http://schemas.openxmlformats.org/markup-compatibility/2006" xmlns:p14="http://schemas.microsoft.com/office/powerpoint/2010/main">
    <mc:Choice Requires="p14">
      <p:transition spd="slow" p14:dur="2000" advTm="582"/>
    </mc:Choice>
    <mc:Fallback xmlns="">
      <p:transition spd="slow" advTm="582"/>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nvPr>
        </p:nvGraphicFramePr>
        <p:xfrm>
          <a:off x="1210613" y="2029894"/>
          <a:ext cx="6606861" cy="3580328"/>
        </p:xfrm>
        <a:graphic>
          <a:graphicData uri="http://schemas.openxmlformats.org/drawingml/2006/table">
            <a:tbl>
              <a:tblPr firstRow="1" firstCol="1" bandRow="1">
                <a:tableStyleId>{5C22544A-7EE6-4342-B048-85BDC9FD1C3A}</a:tableStyleId>
              </a:tblPr>
              <a:tblGrid>
                <a:gridCol w="4257686">
                  <a:extLst>
                    <a:ext uri="{9D8B030D-6E8A-4147-A177-3AD203B41FA5}">
                      <a16:colId xmlns:a16="http://schemas.microsoft.com/office/drawing/2014/main" val="20000"/>
                    </a:ext>
                  </a:extLst>
                </a:gridCol>
                <a:gridCol w="2349175">
                  <a:extLst>
                    <a:ext uri="{9D8B030D-6E8A-4147-A177-3AD203B41FA5}">
                      <a16:colId xmlns:a16="http://schemas.microsoft.com/office/drawing/2014/main" val="20001"/>
                    </a:ext>
                  </a:extLst>
                </a:gridCol>
              </a:tblGrid>
              <a:tr h="895082">
                <a:tc>
                  <a:txBody>
                    <a:bodyPr/>
                    <a:lstStyle/>
                    <a:p>
                      <a:pPr marL="0" marR="0" algn="just">
                        <a:lnSpc>
                          <a:spcPct val="150000"/>
                        </a:lnSpc>
                        <a:spcBef>
                          <a:spcPts val="0"/>
                        </a:spcBef>
                        <a:spcAft>
                          <a:spcPts val="0"/>
                        </a:spcAft>
                        <a:tabLst>
                          <a:tab pos="1038225" algn="l"/>
                        </a:tabLst>
                      </a:pPr>
                      <a:r>
                        <a:rPr lang="en-US" sz="1800" dirty="0">
                          <a:effectLst/>
                          <a:latin typeface="Times New Roman" panose="02020603050405020304" pitchFamily="18" charset="0"/>
                          <a:cs typeface="Times New Roman" panose="02020603050405020304" pitchFamily="18" charset="0"/>
                        </a:rPr>
                        <a:t>Inlet Fuel-air mixture  speed</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tabLst>
                          <a:tab pos="1038225" algn="l"/>
                        </a:tabLst>
                      </a:pPr>
                      <a:r>
                        <a:rPr lang="en-US" sz="1800" dirty="0">
                          <a:effectLst/>
                          <a:latin typeface="Times New Roman" panose="02020603050405020304" pitchFamily="18" charset="0"/>
                          <a:cs typeface="Times New Roman" panose="02020603050405020304" pitchFamily="18" charset="0"/>
                        </a:rPr>
                        <a:t>15 m/s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2"/>
                    </a:solidFill>
                  </a:tcPr>
                </a:tc>
                <a:extLst>
                  <a:ext uri="{0D108BD9-81ED-4DB2-BD59-A6C34878D82A}">
                    <a16:rowId xmlns:a16="http://schemas.microsoft.com/office/drawing/2014/main" val="10000"/>
                  </a:ext>
                </a:extLst>
              </a:tr>
              <a:tr h="895082">
                <a:tc>
                  <a:txBody>
                    <a:bodyPr/>
                    <a:lstStyle/>
                    <a:p>
                      <a:pPr marL="0" marR="0" algn="just">
                        <a:lnSpc>
                          <a:spcPct val="150000"/>
                        </a:lnSpc>
                        <a:spcBef>
                          <a:spcPts val="0"/>
                        </a:spcBef>
                        <a:spcAft>
                          <a:spcPts val="0"/>
                        </a:spcAft>
                        <a:tabLst>
                          <a:tab pos="1038225" algn="l"/>
                        </a:tabLst>
                      </a:pPr>
                      <a:r>
                        <a:rPr lang="en-US" sz="1800" dirty="0">
                          <a:effectLst/>
                          <a:latin typeface="Times New Roman" panose="02020603050405020304" pitchFamily="18" charset="0"/>
                          <a:cs typeface="Times New Roman" panose="02020603050405020304" pitchFamily="18" charset="0"/>
                        </a:rPr>
                        <a:t>Equivalence ratio at inlet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tabLst>
                          <a:tab pos="1038225" algn="l"/>
                        </a:tabLst>
                      </a:pPr>
                      <a:r>
                        <a:rPr lang="en-US" sz="1200" dirty="0">
                          <a:solidFill>
                            <a:schemeClr val="bg1"/>
                          </a:solidFill>
                          <a:effectLst/>
                        </a:rPr>
                        <a:t>   </a:t>
                      </a:r>
                      <a:r>
                        <a:rPr lang="en-US" sz="1800" dirty="0">
                          <a:solidFill>
                            <a:schemeClr val="bg1"/>
                          </a:solidFill>
                          <a:effectLst/>
                        </a:rPr>
                        <a:t> 1</a:t>
                      </a:r>
                      <a:endParaRPr lang="en-US" sz="1800"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endParaRPr>
                    </a:p>
                  </a:txBody>
                  <a:tcPr marL="68580" marR="68580" marT="0" marB="0">
                    <a:solidFill>
                      <a:schemeClr val="accent2"/>
                    </a:solidFill>
                  </a:tcPr>
                </a:tc>
                <a:extLst>
                  <a:ext uri="{0D108BD9-81ED-4DB2-BD59-A6C34878D82A}">
                    <a16:rowId xmlns:a16="http://schemas.microsoft.com/office/drawing/2014/main" val="10001"/>
                  </a:ext>
                </a:extLst>
              </a:tr>
              <a:tr h="895082">
                <a:tc>
                  <a:txBody>
                    <a:bodyPr/>
                    <a:lstStyle/>
                    <a:p>
                      <a:pPr marL="0" marR="0" algn="just">
                        <a:lnSpc>
                          <a:spcPct val="150000"/>
                        </a:lnSpc>
                        <a:spcBef>
                          <a:spcPts val="0"/>
                        </a:spcBef>
                        <a:spcAft>
                          <a:spcPts val="0"/>
                        </a:spcAft>
                        <a:tabLst>
                          <a:tab pos="1038225" algn="l"/>
                        </a:tabLst>
                      </a:pPr>
                      <a:r>
                        <a:rPr lang="en-US" sz="1800" dirty="0">
                          <a:effectLst/>
                          <a:latin typeface="Times New Roman" panose="02020603050405020304" pitchFamily="18" charset="0"/>
                          <a:cs typeface="Times New Roman" panose="02020603050405020304" pitchFamily="18" charset="0"/>
                        </a:rPr>
                        <a:t>Pressure at outlet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tabLst>
                          <a:tab pos="1038225" algn="l"/>
                        </a:tabLst>
                      </a:pPr>
                      <a:r>
                        <a:rPr lang="en-US" sz="1800" dirty="0">
                          <a:solidFill>
                            <a:schemeClr val="bg1"/>
                          </a:solidFill>
                          <a:effectLst/>
                          <a:latin typeface="Times New Roman" panose="02020603050405020304" pitchFamily="18" charset="0"/>
                          <a:cs typeface="Times New Roman" panose="02020603050405020304" pitchFamily="18" charset="0"/>
                        </a:rPr>
                        <a:t>1 </a:t>
                      </a:r>
                      <a:r>
                        <a:rPr lang="en-US" sz="1800" dirty="0" err="1">
                          <a:solidFill>
                            <a:schemeClr val="bg1"/>
                          </a:solidFill>
                          <a:effectLst/>
                          <a:latin typeface="Times New Roman" panose="02020603050405020304" pitchFamily="18" charset="0"/>
                          <a:cs typeface="Times New Roman" panose="02020603050405020304" pitchFamily="18" charset="0"/>
                        </a:rPr>
                        <a:t>atm</a:t>
                      </a: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2"/>
                    </a:solidFill>
                  </a:tcPr>
                </a:tc>
                <a:extLst>
                  <a:ext uri="{0D108BD9-81ED-4DB2-BD59-A6C34878D82A}">
                    <a16:rowId xmlns:a16="http://schemas.microsoft.com/office/drawing/2014/main" val="10002"/>
                  </a:ext>
                </a:extLst>
              </a:tr>
              <a:tr h="895082">
                <a:tc>
                  <a:txBody>
                    <a:bodyPr/>
                    <a:lstStyle/>
                    <a:p>
                      <a:pPr marL="0" marR="0" algn="just">
                        <a:lnSpc>
                          <a:spcPct val="150000"/>
                        </a:lnSpc>
                        <a:spcBef>
                          <a:spcPts val="0"/>
                        </a:spcBef>
                        <a:spcAft>
                          <a:spcPts val="0"/>
                        </a:spcAft>
                        <a:tabLst>
                          <a:tab pos="1038225" algn="l"/>
                        </a:tabLst>
                      </a:pPr>
                      <a:r>
                        <a:rPr lang="en-US" sz="1800" dirty="0">
                          <a:effectLst/>
                          <a:latin typeface="Times New Roman" panose="02020603050405020304" pitchFamily="18" charset="0"/>
                          <a:cs typeface="Times New Roman" panose="02020603050405020304" pitchFamily="18" charset="0"/>
                        </a:rPr>
                        <a:t>Temperature at inlet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tabLst>
                          <a:tab pos="1038225" algn="l"/>
                        </a:tabLst>
                      </a:pPr>
                      <a:r>
                        <a:rPr lang="en-US" sz="1800" dirty="0">
                          <a:solidFill>
                            <a:schemeClr val="bg1"/>
                          </a:solidFill>
                          <a:effectLst/>
                          <a:latin typeface="Times New Roman" panose="02020603050405020304" pitchFamily="18" charset="0"/>
                          <a:cs typeface="Times New Roman" panose="02020603050405020304" pitchFamily="18" charset="0"/>
                        </a:rPr>
                        <a:t>294 K</a:t>
                      </a: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2"/>
                    </a:solidFill>
                  </a:tcPr>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12"/>
          </p:nvPr>
        </p:nvSpPr>
        <p:spPr/>
        <p:txBody>
          <a:bodyPr/>
          <a:lstStyle/>
          <a:p>
            <a:fld id="{465664E4-50B5-4249-AF60-1B85F3671ED9}" type="slidenum">
              <a:rPr lang="en-US" smtClean="0"/>
              <a:t>38</a:t>
            </a:fld>
            <a:endParaRPr lang="en-US"/>
          </a:p>
        </p:txBody>
      </p:sp>
      <p:sp>
        <p:nvSpPr>
          <p:cNvPr id="6" name="Rectangle 1"/>
          <p:cNvSpPr>
            <a:spLocks noGrp="1" noChangeArrowheads="1"/>
          </p:cNvSpPr>
          <p:nvPr>
            <p:ph type="title"/>
          </p:nvPr>
        </p:nvSpPr>
        <p:spPr bwMode="auto">
          <a:xfrm>
            <a:off x="412159" y="1472164"/>
            <a:ext cx="25080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038225" algn="l"/>
              </a:tabLst>
              <a:defRPr>
                <a:solidFill>
                  <a:schemeClr val="tx1"/>
                </a:solidFill>
                <a:latin typeface="Arial" panose="020B0604020202020204" pitchFamily="34" charset="0"/>
              </a:defRPr>
            </a:lvl1pPr>
            <a:lvl2pPr eaLnBrk="0" fontAlgn="base" hangingPunct="0">
              <a:spcBef>
                <a:spcPct val="0"/>
              </a:spcBef>
              <a:spcAft>
                <a:spcPct val="0"/>
              </a:spcAft>
              <a:tabLst>
                <a:tab pos="1038225" algn="l"/>
              </a:tabLst>
              <a:defRPr>
                <a:solidFill>
                  <a:schemeClr val="tx1"/>
                </a:solidFill>
                <a:latin typeface="Arial" panose="020B0604020202020204" pitchFamily="34" charset="0"/>
              </a:defRPr>
            </a:lvl2pPr>
            <a:lvl3pPr eaLnBrk="0" fontAlgn="base" hangingPunct="0">
              <a:spcBef>
                <a:spcPct val="0"/>
              </a:spcBef>
              <a:spcAft>
                <a:spcPct val="0"/>
              </a:spcAft>
              <a:tabLst>
                <a:tab pos="1038225" algn="l"/>
              </a:tabLst>
              <a:defRPr>
                <a:solidFill>
                  <a:schemeClr val="tx1"/>
                </a:solidFill>
                <a:latin typeface="Arial" panose="020B0604020202020204" pitchFamily="34" charset="0"/>
              </a:defRPr>
            </a:lvl3pPr>
            <a:lvl4pPr eaLnBrk="0" fontAlgn="base" hangingPunct="0">
              <a:spcBef>
                <a:spcPct val="0"/>
              </a:spcBef>
              <a:spcAft>
                <a:spcPct val="0"/>
              </a:spcAft>
              <a:tabLst>
                <a:tab pos="1038225" algn="l"/>
              </a:tabLst>
              <a:defRPr>
                <a:solidFill>
                  <a:schemeClr val="tx1"/>
                </a:solidFill>
                <a:latin typeface="Arial" panose="020B0604020202020204" pitchFamily="34" charset="0"/>
              </a:defRPr>
            </a:lvl4pPr>
            <a:lvl5pPr eaLnBrk="0" fontAlgn="base" hangingPunct="0">
              <a:spcBef>
                <a:spcPct val="0"/>
              </a:spcBef>
              <a:spcAft>
                <a:spcPct val="0"/>
              </a:spcAft>
              <a:tabLst>
                <a:tab pos="1038225" algn="l"/>
              </a:tabLst>
              <a:defRPr>
                <a:solidFill>
                  <a:schemeClr val="tx1"/>
                </a:solidFill>
                <a:latin typeface="Arial" panose="020B0604020202020204" pitchFamily="34" charset="0"/>
              </a:defRPr>
            </a:lvl5pPr>
            <a:lvl6pPr eaLnBrk="0" fontAlgn="base" hangingPunct="0">
              <a:spcBef>
                <a:spcPct val="0"/>
              </a:spcBef>
              <a:spcAft>
                <a:spcPct val="0"/>
              </a:spcAft>
              <a:tabLst>
                <a:tab pos="1038225" algn="l"/>
              </a:tabLst>
              <a:defRPr>
                <a:solidFill>
                  <a:schemeClr val="tx1"/>
                </a:solidFill>
                <a:latin typeface="Arial" panose="020B0604020202020204" pitchFamily="34" charset="0"/>
              </a:defRPr>
            </a:lvl6pPr>
            <a:lvl7pPr eaLnBrk="0" fontAlgn="base" hangingPunct="0">
              <a:spcBef>
                <a:spcPct val="0"/>
              </a:spcBef>
              <a:spcAft>
                <a:spcPct val="0"/>
              </a:spcAft>
              <a:tabLst>
                <a:tab pos="1038225" algn="l"/>
              </a:tabLst>
              <a:defRPr>
                <a:solidFill>
                  <a:schemeClr val="tx1"/>
                </a:solidFill>
                <a:latin typeface="Arial" panose="020B0604020202020204" pitchFamily="34" charset="0"/>
              </a:defRPr>
            </a:lvl7pPr>
            <a:lvl8pPr eaLnBrk="0" fontAlgn="base" hangingPunct="0">
              <a:spcBef>
                <a:spcPct val="0"/>
              </a:spcBef>
              <a:spcAft>
                <a:spcPct val="0"/>
              </a:spcAft>
              <a:tabLst>
                <a:tab pos="1038225" algn="l"/>
              </a:tabLst>
              <a:defRPr>
                <a:solidFill>
                  <a:schemeClr val="tx1"/>
                </a:solidFill>
                <a:latin typeface="Arial" panose="020B0604020202020204" pitchFamily="34" charset="0"/>
              </a:defRPr>
            </a:lvl8pPr>
            <a:lvl9pPr eaLnBrk="0" fontAlgn="base" hangingPunct="0">
              <a:spcBef>
                <a:spcPct val="0"/>
              </a:spcBef>
              <a:spcAft>
                <a:spcPct val="0"/>
              </a:spcAft>
              <a:tabLst>
                <a:tab pos="10382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038225" algn="l"/>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INLET CONDITIONS</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7" name="Title 1"/>
          <p:cNvSpPr txBox="1">
            <a:spLocks/>
          </p:cNvSpPr>
          <p:nvPr/>
        </p:nvSpPr>
        <p:spPr>
          <a:xfrm>
            <a:off x="489433" y="295983"/>
            <a:ext cx="7886700" cy="98778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b="1" dirty="0"/>
            </a:br>
            <a:r>
              <a:rPr lang="en-US" dirty="0">
                <a:solidFill>
                  <a:prstClr val="black"/>
                </a:solidFill>
                <a:cs typeface="Times New Roman" panose="02020603050405020304" pitchFamily="18" charset="0"/>
              </a:rPr>
              <a:t>Cavity based flame holder</a:t>
            </a:r>
            <a:endParaRPr lang="en-US" dirty="0"/>
          </a:p>
        </p:txBody>
      </p:sp>
    </p:spTree>
    <p:extLst>
      <p:ext uri="{BB962C8B-B14F-4D97-AF65-F5344CB8AC3E}">
        <p14:creationId xmlns:p14="http://schemas.microsoft.com/office/powerpoint/2010/main" val="949122685"/>
      </p:ext>
    </p:extLst>
  </p:cSld>
  <p:clrMapOvr>
    <a:masterClrMapping/>
  </p:clrMapOvr>
  <mc:AlternateContent xmlns:mc="http://schemas.openxmlformats.org/markup-compatibility/2006" xmlns:p14="http://schemas.microsoft.com/office/powerpoint/2010/main">
    <mc:Choice Requires="p14">
      <p:transition spd="slow" p14:dur="2000" advTm="331"/>
    </mc:Choice>
    <mc:Fallback xmlns="">
      <p:transition spd="slow" advTm="331"/>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prstClr val="black"/>
                </a:solidFill>
                <a:cs typeface="Times New Roman" panose="02020603050405020304" pitchFamily="18" charset="0"/>
              </a:rPr>
              <a:t>Cavity based flame holder</a:t>
            </a:r>
            <a:endParaRPr lang="en-US" dirty="0"/>
          </a:p>
        </p:txBody>
      </p:sp>
      <p:sp>
        <p:nvSpPr>
          <p:cNvPr id="3" name="Content Placeholder 2"/>
          <p:cNvSpPr>
            <a:spLocks noGrp="1"/>
          </p:cNvSpPr>
          <p:nvPr>
            <p:ph idx="1"/>
          </p:nvPr>
        </p:nvSpPr>
        <p:spPr>
          <a:xfrm>
            <a:off x="422588" y="1529411"/>
            <a:ext cx="7886700" cy="4351338"/>
          </a:xfrm>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RESULTS AND DISCUSSIONS:</a:t>
            </a:r>
          </a:p>
          <a:p>
            <a:r>
              <a:rPr lang="en-US" sz="1800" dirty="0">
                <a:latin typeface="Times New Roman" panose="02020603050405020304" pitchFamily="18" charset="0"/>
                <a:cs typeface="Times New Roman" panose="02020603050405020304" pitchFamily="18" charset="0"/>
              </a:rPr>
              <a:t>Recirculation zone at cavity increases effective length of combustion.</a:t>
            </a:r>
          </a:p>
          <a:p>
            <a:endParaRPr lang="en-US"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65664E4-50B5-4249-AF60-1B85F3671ED9}" type="slidenum">
              <a:rPr lang="en-US" smtClean="0"/>
              <a:t>39</a:t>
            </a:fld>
            <a:endParaRPr lang="en-US"/>
          </a:p>
        </p:txBody>
      </p:sp>
      <p:pic>
        <p:nvPicPr>
          <p:cNvPr id="5" name="Picture 4" descr="C:\Users\Jarvis\Desktop\last for paper\final hold plots\streamline.JPG"/>
          <p:cNvPicPr/>
          <p:nvPr/>
        </p:nvPicPr>
        <p:blipFill>
          <a:blip r:embed="rId2">
            <a:extLst>
              <a:ext uri="{28A0092B-C50C-407E-A947-70E740481C1C}">
                <a14:useLocalDpi xmlns:a14="http://schemas.microsoft.com/office/drawing/2010/main" val="0"/>
              </a:ext>
            </a:extLst>
          </a:blip>
          <a:srcRect/>
          <a:stretch>
            <a:fillRect/>
          </a:stretch>
        </p:blipFill>
        <p:spPr bwMode="auto">
          <a:xfrm>
            <a:off x="1562770" y="2327847"/>
            <a:ext cx="5179722" cy="2924810"/>
          </a:xfrm>
          <a:prstGeom prst="rect">
            <a:avLst/>
          </a:prstGeom>
          <a:noFill/>
          <a:ln>
            <a:noFill/>
          </a:ln>
        </p:spPr>
      </p:pic>
      <p:sp>
        <p:nvSpPr>
          <p:cNvPr id="6" name="TextBox 5"/>
          <p:cNvSpPr txBox="1"/>
          <p:nvPr/>
        </p:nvSpPr>
        <p:spPr>
          <a:xfrm>
            <a:off x="2717442" y="5511417"/>
            <a:ext cx="536702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a:t>
            </a:r>
            <a:r>
              <a:rPr lang="en-US" dirty="0"/>
              <a:t>:</a:t>
            </a:r>
            <a:r>
              <a:rPr lang="en-US" dirty="0">
                <a:latin typeface="Times New Roman" panose="02020603050405020304" pitchFamily="18" charset="0"/>
                <a:cs typeface="Times New Roman" panose="02020603050405020304" pitchFamily="18" charset="0"/>
              </a:rPr>
              <a:t> Streamlines in reacting flow</a:t>
            </a:r>
            <a:endParaRPr lang="en-US" dirty="0"/>
          </a:p>
        </p:txBody>
      </p:sp>
    </p:spTree>
    <p:extLst>
      <p:ext uri="{BB962C8B-B14F-4D97-AF65-F5344CB8AC3E}">
        <p14:creationId xmlns:p14="http://schemas.microsoft.com/office/powerpoint/2010/main" val="4047908232"/>
      </p:ext>
    </p:extLst>
  </p:cSld>
  <p:clrMapOvr>
    <a:masterClrMapping/>
  </p:clrMapOvr>
  <mc:AlternateContent xmlns:mc="http://schemas.openxmlformats.org/markup-compatibility/2006" xmlns:p14="http://schemas.microsoft.com/office/powerpoint/2010/main">
    <mc:Choice Requires="p14">
      <p:transition spd="slow" p14:dur="2000" advTm="484"/>
    </mc:Choice>
    <mc:Fallback xmlns="">
      <p:transition spd="slow" advTm="48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ormAutofit/>
          </a:bodyPr>
          <a:lstStyle/>
          <a:p>
            <a:pPr lvl="0"/>
            <a:r>
              <a:rPr lang="en-US" sz="4000" dirty="0"/>
              <a:t>Problem statement</a:t>
            </a:r>
          </a:p>
        </p:txBody>
      </p:sp>
      <p:sp>
        <p:nvSpPr>
          <p:cNvPr id="3" name="Content Placeholder 2"/>
          <p:cNvSpPr txBox="1">
            <a:spLocks noGrp="1"/>
          </p:cNvSpPr>
          <p:nvPr>
            <p:ph type="body" idx="4294967295"/>
          </p:nvPr>
        </p:nvSpPr>
        <p:spPr>
          <a:xfrm>
            <a:off x="628650" y="1446876"/>
            <a:ext cx="7727074" cy="4357717"/>
          </a:xfrm>
        </p:spPr>
        <p:txBody>
          <a:bodyPr>
            <a:noAutofit/>
          </a:bodyPr>
          <a:lstStyle/>
          <a:p>
            <a:pPr>
              <a:spcBef>
                <a:spcPts val="1001"/>
              </a:spcBef>
              <a:spcAft>
                <a:spcPts val="201"/>
              </a:spcAft>
            </a:pPr>
            <a:r>
              <a:rPr lang="en-US" sz="2000" dirty="0"/>
              <a:t>In Nepal, major design of combustion systems consider infinite rate reaction and mainly focus on thermal efficiency  which are based on past experiences and experimental results and lacks proper theoretical base on combustion.</a:t>
            </a:r>
          </a:p>
          <a:p>
            <a:pPr>
              <a:spcBef>
                <a:spcPts val="1001"/>
              </a:spcBef>
              <a:spcAft>
                <a:spcPts val="201"/>
              </a:spcAft>
            </a:pPr>
            <a:r>
              <a:rPr lang="en-US" sz="2000" dirty="0"/>
              <a:t>This greatly simplifies the problem but at a cost of error in calculation as combustion kinetics is completely neglected.</a:t>
            </a:r>
          </a:p>
          <a:p>
            <a:pPr>
              <a:spcBef>
                <a:spcPts val="1001"/>
              </a:spcBef>
              <a:spcAft>
                <a:spcPts val="201"/>
              </a:spcAft>
            </a:pPr>
            <a:r>
              <a:rPr lang="en-US" sz="2000" dirty="0"/>
              <a:t>A proper mathematical model considering detailed chemical kinetics for air-fuel mixture's combustion and presentation of the model’s use in preliminary design of combustion systems is necessary.</a:t>
            </a:r>
          </a:p>
          <a:p>
            <a:pPr>
              <a:spcBef>
                <a:spcPts val="1001"/>
              </a:spcBef>
              <a:spcAft>
                <a:spcPts val="201"/>
              </a:spcAft>
            </a:pPr>
            <a:endParaRPr lang="en-US" sz="2000" dirty="0">
              <a:solidFill>
                <a:srgbClr val="000000"/>
              </a:solidFill>
              <a:cs typeface="Times New Roman" pitchFamily="34"/>
            </a:endParaRPr>
          </a:p>
          <a:p>
            <a:pPr>
              <a:spcBef>
                <a:spcPts val="1001"/>
              </a:spcBef>
              <a:spcAft>
                <a:spcPts val="201"/>
              </a:spcAft>
            </a:pPr>
            <a:endParaRPr lang="en-US" sz="2000" dirty="0"/>
          </a:p>
        </p:txBody>
      </p:sp>
      <p:sp>
        <p:nvSpPr>
          <p:cNvPr id="4" name="Slide Number Placeholder 3"/>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995364652"/>
      </p:ext>
    </p:extLst>
  </p:cSld>
  <p:clrMapOvr>
    <a:masterClrMapping/>
  </p:clrMapOvr>
  <mc:AlternateContent xmlns:mc="http://schemas.openxmlformats.org/markup-compatibility/2006" xmlns:p14="http://schemas.microsoft.com/office/powerpoint/2010/main">
    <mc:Choice Requires="p14">
      <p:transition spd="slow" p14:dur="2000" advTm="26663"/>
    </mc:Choice>
    <mc:Fallback xmlns="">
      <p:transition spd="slow" advTm="26663"/>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prstClr val="black"/>
                </a:solidFill>
                <a:cs typeface="Times New Roman" panose="02020603050405020304" pitchFamily="18" charset="0"/>
              </a:rPr>
              <a:t>Cavity based flame holder</a:t>
            </a:r>
            <a:endParaRPr lang="en-US" sz="4000" dirty="0"/>
          </a:p>
        </p:txBody>
      </p:sp>
      <p:sp>
        <p:nvSpPr>
          <p:cNvPr id="3" name="Content Placeholder 2"/>
          <p:cNvSpPr>
            <a:spLocks noGrp="1"/>
          </p:cNvSpPr>
          <p:nvPr>
            <p:ph idx="1"/>
          </p:nvPr>
        </p:nvSpPr>
        <p:spPr>
          <a:xfrm>
            <a:off x="448346" y="1597436"/>
            <a:ext cx="7886700" cy="4351338"/>
          </a:xfrm>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RESULTS AND DISCUSSIONS:</a:t>
            </a:r>
          </a:p>
          <a:p>
            <a:r>
              <a:rPr lang="en-US" sz="1800" dirty="0">
                <a:latin typeface="Times New Roman" panose="02020603050405020304" pitchFamily="18" charset="0"/>
                <a:cs typeface="Times New Roman" panose="02020603050405020304" pitchFamily="18" charset="0"/>
              </a:rPr>
              <a:t>Recirculation zone at cavity increases effective length of combustion.</a:t>
            </a:r>
          </a:p>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65664E4-50B5-4249-AF60-1B85F3671ED9}" type="slidenum">
              <a:rPr lang="en-US" smtClean="0"/>
              <a:t>40</a:t>
            </a:fld>
            <a:endParaRPr lang="en-US"/>
          </a:p>
        </p:txBody>
      </p:sp>
      <p:pic>
        <p:nvPicPr>
          <p:cNvPr id="5" name="Picture 4" descr="C:\Users\Jarvis\Desktop\last for paper\final hold plots\velocity vetor.JPG"/>
          <p:cNvPicPr/>
          <p:nvPr/>
        </p:nvPicPr>
        <p:blipFill>
          <a:blip r:embed="rId2">
            <a:extLst>
              <a:ext uri="{28A0092B-C50C-407E-A947-70E740481C1C}">
                <a14:useLocalDpi xmlns:a14="http://schemas.microsoft.com/office/drawing/2010/main" val="0"/>
              </a:ext>
            </a:extLst>
          </a:blip>
          <a:srcRect/>
          <a:stretch>
            <a:fillRect/>
          </a:stretch>
        </p:blipFill>
        <p:spPr bwMode="auto">
          <a:xfrm>
            <a:off x="1645616" y="2630102"/>
            <a:ext cx="5260340" cy="2410460"/>
          </a:xfrm>
          <a:prstGeom prst="rect">
            <a:avLst/>
          </a:prstGeom>
          <a:noFill/>
          <a:ln>
            <a:noFill/>
          </a:ln>
        </p:spPr>
      </p:pic>
      <p:sp>
        <p:nvSpPr>
          <p:cNvPr id="6" name="TextBox 5"/>
          <p:cNvSpPr txBox="1"/>
          <p:nvPr/>
        </p:nvSpPr>
        <p:spPr>
          <a:xfrm>
            <a:off x="1313645" y="5448139"/>
            <a:ext cx="5592311"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 Velocity vector in reacting flow zoomed at the cavity</a:t>
            </a:r>
          </a:p>
        </p:txBody>
      </p:sp>
    </p:spTree>
    <p:extLst>
      <p:ext uri="{BB962C8B-B14F-4D97-AF65-F5344CB8AC3E}">
        <p14:creationId xmlns:p14="http://schemas.microsoft.com/office/powerpoint/2010/main" val="3060298449"/>
      </p:ext>
    </p:extLst>
  </p:cSld>
  <p:clrMapOvr>
    <a:masterClrMapping/>
  </p:clrMapOvr>
  <mc:AlternateContent xmlns:mc="http://schemas.openxmlformats.org/markup-compatibility/2006" xmlns:p14="http://schemas.microsoft.com/office/powerpoint/2010/main">
    <mc:Choice Requires="p14">
      <p:transition spd="slow" p14:dur="2000" advTm="596"/>
    </mc:Choice>
    <mc:Fallback xmlns="">
      <p:transition spd="slow" advTm="596"/>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prstClr val="black"/>
                </a:solidFill>
                <a:cs typeface="Times New Roman" panose="02020603050405020304" pitchFamily="18" charset="0"/>
              </a:rPr>
              <a:t>Cavity based flame holder</a:t>
            </a:r>
            <a:endParaRPr lang="en-US" sz="4000" dirty="0"/>
          </a:p>
        </p:txBody>
      </p:sp>
      <p:sp>
        <p:nvSpPr>
          <p:cNvPr id="3" name="Content Placeholder 2"/>
          <p:cNvSpPr>
            <a:spLocks noGrp="1"/>
          </p:cNvSpPr>
          <p:nvPr>
            <p:ph idx="1"/>
          </p:nvPr>
        </p:nvSpPr>
        <p:spPr>
          <a:xfrm>
            <a:off x="628650" y="1607983"/>
            <a:ext cx="7886700" cy="4351338"/>
          </a:xfrm>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RESULTS AND DISCUSSIONS:</a:t>
            </a:r>
          </a:p>
          <a:p>
            <a:r>
              <a:rPr lang="en-US" sz="1800" dirty="0">
                <a:latin typeface="Times New Roman" panose="02020603050405020304" pitchFamily="18" charset="0"/>
                <a:cs typeface="Times New Roman" panose="02020603050405020304" pitchFamily="18" charset="0"/>
              </a:rPr>
              <a:t>A turbulent premixed flame formed at the cavity wall</a:t>
            </a:r>
          </a:p>
          <a:p>
            <a:r>
              <a:rPr lang="en-US" sz="1800" dirty="0">
                <a:latin typeface="Times New Roman" panose="02020603050405020304" pitchFamily="18" charset="0"/>
                <a:cs typeface="Times New Roman" panose="02020603050405020304" pitchFamily="18" charset="0"/>
              </a:rPr>
              <a:t>Flame originates from the point where the step in the wall begins</a:t>
            </a:r>
          </a:p>
          <a:p>
            <a:endParaRPr lang="en-US" sz="1800" dirty="0"/>
          </a:p>
          <a:p>
            <a:endParaRPr lang="en-US"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65664E4-50B5-4249-AF60-1B85F3671ED9}" type="slidenum">
              <a:rPr lang="en-US" smtClean="0">
                <a:solidFill>
                  <a:prstClr val="black">
                    <a:tint val="75000"/>
                  </a:prstClr>
                </a:solidFill>
              </a:rPr>
              <a:pPr/>
              <a:t>41</a:t>
            </a:fld>
            <a:endParaRPr lang="en-US" dirty="0">
              <a:solidFill>
                <a:prstClr val="black">
                  <a:tint val="75000"/>
                </a:prstClr>
              </a:solidFill>
            </a:endParaRPr>
          </a:p>
        </p:txBody>
      </p:sp>
      <p:sp>
        <p:nvSpPr>
          <p:cNvPr id="6" name="TextBox 5"/>
          <p:cNvSpPr txBox="1"/>
          <p:nvPr/>
        </p:nvSpPr>
        <p:spPr>
          <a:xfrm>
            <a:off x="1338938" y="5690001"/>
            <a:ext cx="5592311" cy="369332"/>
          </a:xfrm>
          <a:prstGeom prst="rect">
            <a:avLst/>
          </a:prstGeom>
          <a:noFill/>
        </p:spPr>
        <p:txBody>
          <a:bodyPr wrap="square" rtlCol="0">
            <a:spAutoFit/>
          </a:bodyPr>
          <a:lstStyle/>
          <a:p>
            <a:pPr algn="ctr"/>
            <a:r>
              <a:rPr lang="en-US" dirty="0" err="1">
                <a:solidFill>
                  <a:prstClr val="black"/>
                </a:solidFill>
                <a:latin typeface="Times New Roman" panose="02020603050405020304" pitchFamily="18" charset="0"/>
                <a:cs typeface="Times New Roman" panose="02020603050405020304" pitchFamily="18" charset="0"/>
              </a:rPr>
              <a:t>Fig:Contours</a:t>
            </a:r>
            <a:r>
              <a:rPr lang="en-US" dirty="0">
                <a:solidFill>
                  <a:prstClr val="black"/>
                </a:solidFill>
                <a:latin typeface="Times New Roman" panose="02020603050405020304" pitchFamily="18" charset="0"/>
                <a:cs typeface="Times New Roman" panose="02020603050405020304" pitchFamily="18" charset="0"/>
              </a:rPr>
              <a:t> of propane mass fraction after combustion</a:t>
            </a:r>
          </a:p>
        </p:txBody>
      </p:sp>
      <p:pic>
        <p:nvPicPr>
          <p:cNvPr id="7" name="Picture 6" descr="C:\Users\Jarvis\Desktop\last for paper\final hold plots\propane mass fraction.JPG"/>
          <p:cNvPicPr/>
          <p:nvPr/>
        </p:nvPicPr>
        <p:blipFill>
          <a:blip r:embed="rId2">
            <a:extLst>
              <a:ext uri="{28A0092B-C50C-407E-A947-70E740481C1C}">
                <a14:useLocalDpi xmlns:a14="http://schemas.microsoft.com/office/drawing/2010/main" val="0"/>
              </a:ext>
            </a:extLst>
          </a:blip>
          <a:srcRect/>
          <a:stretch>
            <a:fillRect/>
          </a:stretch>
        </p:blipFill>
        <p:spPr bwMode="auto">
          <a:xfrm>
            <a:off x="1458250" y="2864251"/>
            <a:ext cx="5353685" cy="2825750"/>
          </a:xfrm>
          <a:prstGeom prst="rect">
            <a:avLst/>
          </a:prstGeom>
          <a:noFill/>
          <a:ln>
            <a:noFill/>
          </a:ln>
        </p:spPr>
      </p:pic>
    </p:spTree>
    <p:extLst>
      <p:ext uri="{BB962C8B-B14F-4D97-AF65-F5344CB8AC3E}">
        <p14:creationId xmlns:p14="http://schemas.microsoft.com/office/powerpoint/2010/main" val="1590283937"/>
      </p:ext>
    </p:extLst>
  </p:cSld>
  <p:clrMapOvr>
    <a:masterClrMapping/>
  </p:clrMapOvr>
  <mc:AlternateContent xmlns:mc="http://schemas.openxmlformats.org/markup-compatibility/2006" xmlns:p14="http://schemas.microsoft.com/office/powerpoint/2010/main">
    <mc:Choice Requires="p14">
      <p:transition spd="slow" p14:dur="2000" advTm="3973"/>
    </mc:Choice>
    <mc:Fallback xmlns="">
      <p:transition spd="slow" advTm="3973"/>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prstClr val="black"/>
                </a:solidFill>
                <a:cs typeface="Times New Roman" panose="02020603050405020304" pitchFamily="18" charset="0"/>
              </a:rPr>
              <a:t>Cavity based flame holder</a:t>
            </a:r>
            <a:endParaRPr lang="en-US" sz="4000" dirty="0"/>
          </a:p>
        </p:txBody>
      </p:sp>
      <p:sp>
        <p:nvSpPr>
          <p:cNvPr id="3" name="Content Placeholder 2"/>
          <p:cNvSpPr>
            <a:spLocks noGrp="1"/>
          </p:cNvSpPr>
          <p:nvPr>
            <p:ph idx="1"/>
          </p:nvPr>
        </p:nvSpPr>
        <p:spPr>
          <a:xfrm>
            <a:off x="617368" y="1591195"/>
            <a:ext cx="7886700" cy="4351338"/>
          </a:xfrm>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RESULTS AND DISCUSSIONS:</a:t>
            </a:r>
          </a:p>
          <a:p>
            <a:r>
              <a:rPr lang="en-US" sz="1800" dirty="0">
                <a:latin typeface="Times New Roman" panose="02020603050405020304" pitchFamily="18" charset="0"/>
                <a:cs typeface="Times New Roman" panose="02020603050405020304" pitchFamily="18" charset="0"/>
              </a:rPr>
              <a:t>Decreased axial velocity at the recessed wall</a:t>
            </a: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65664E4-50B5-4249-AF60-1B85F3671ED9}" type="slidenum">
              <a:rPr lang="en-US" smtClean="0"/>
              <a:t>42</a:t>
            </a:fld>
            <a:endParaRPr lang="en-US"/>
          </a:p>
        </p:txBody>
      </p:sp>
      <p:sp>
        <p:nvSpPr>
          <p:cNvPr id="6" name="TextBox 5"/>
          <p:cNvSpPr txBox="1"/>
          <p:nvPr/>
        </p:nvSpPr>
        <p:spPr>
          <a:xfrm>
            <a:off x="1211396" y="5595444"/>
            <a:ext cx="5592311"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 Contours of velocity magnitude</a:t>
            </a:r>
          </a:p>
        </p:txBody>
      </p:sp>
      <p:pic>
        <p:nvPicPr>
          <p:cNvPr id="7" name="Picture 6" descr="C:\Users\Jarvis\Desktop\last for paper\final hold plots\velocity magnitude.JPG"/>
          <p:cNvPicPr/>
          <p:nvPr/>
        </p:nvPicPr>
        <p:blipFill>
          <a:blip r:embed="rId2">
            <a:extLst>
              <a:ext uri="{28A0092B-C50C-407E-A947-70E740481C1C}">
                <a14:useLocalDpi xmlns:a14="http://schemas.microsoft.com/office/drawing/2010/main" val="0"/>
              </a:ext>
            </a:extLst>
          </a:blip>
          <a:srcRect/>
          <a:stretch>
            <a:fillRect/>
          </a:stretch>
        </p:blipFill>
        <p:spPr bwMode="auto">
          <a:xfrm>
            <a:off x="1375158" y="2598580"/>
            <a:ext cx="5264785" cy="2849880"/>
          </a:xfrm>
          <a:prstGeom prst="rect">
            <a:avLst/>
          </a:prstGeom>
          <a:noFill/>
          <a:ln>
            <a:noFill/>
          </a:ln>
        </p:spPr>
      </p:pic>
    </p:spTree>
    <p:extLst>
      <p:ext uri="{BB962C8B-B14F-4D97-AF65-F5344CB8AC3E}">
        <p14:creationId xmlns:p14="http://schemas.microsoft.com/office/powerpoint/2010/main" val="2683801126"/>
      </p:ext>
    </p:extLst>
  </p:cSld>
  <p:clrMapOvr>
    <a:masterClrMapping/>
  </p:clrMapOvr>
  <mc:AlternateContent xmlns:mc="http://schemas.openxmlformats.org/markup-compatibility/2006" xmlns:p14="http://schemas.microsoft.com/office/powerpoint/2010/main">
    <mc:Choice Requires="p14">
      <p:transition spd="slow" p14:dur="2000" advTm="761"/>
    </mc:Choice>
    <mc:Fallback xmlns="">
      <p:transition spd="slow" advTm="761"/>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prstClr val="black"/>
                </a:solidFill>
                <a:cs typeface="Times New Roman" panose="02020603050405020304" pitchFamily="18" charset="0"/>
              </a:rPr>
              <a:t>Cavity based flame holder</a:t>
            </a:r>
            <a:endParaRPr lang="en-US" sz="4000" dirty="0"/>
          </a:p>
        </p:txBody>
      </p:sp>
      <p:sp>
        <p:nvSpPr>
          <p:cNvPr id="3" name="Content Placeholder 2"/>
          <p:cNvSpPr>
            <a:spLocks noGrp="1"/>
          </p:cNvSpPr>
          <p:nvPr>
            <p:ph idx="1"/>
          </p:nvPr>
        </p:nvSpPr>
        <p:spPr>
          <a:xfrm>
            <a:off x="628650" y="1545913"/>
            <a:ext cx="7886700" cy="4351338"/>
          </a:xfrm>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RESULTS AND DISCUSSIONS:</a:t>
            </a:r>
          </a:p>
          <a:p>
            <a:r>
              <a:rPr lang="en-US" sz="1800" dirty="0">
                <a:latin typeface="Times New Roman" panose="02020603050405020304" pitchFamily="18" charset="0"/>
                <a:cs typeface="Times New Roman" panose="02020603050405020304" pitchFamily="18" charset="0"/>
              </a:rPr>
              <a:t>The flame seems to be anchored at the cavity wall</a:t>
            </a:r>
            <a:endParaRPr lang="en-US" sz="1800" b="1"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65664E4-50B5-4249-AF60-1B85F3671ED9}" type="slidenum">
              <a:rPr lang="en-US" smtClean="0">
                <a:solidFill>
                  <a:prstClr val="black">
                    <a:tint val="75000"/>
                  </a:prstClr>
                </a:solidFill>
              </a:rPr>
              <a:pPr/>
              <a:t>43</a:t>
            </a:fld>
            <a:endParaRPr lang="en-US">
              <a:solidFill>
                <a:prstClr val="black">
                  <a:tint val="75000"/>
                </a:prstClr>
              </a:solidFill>
            </a:endParaRPr>
          </a:p>
        </p:txBody>
      </p:sp>
      <p:sp>
        <p:nvSpPr>
          <p:cNvPr id="6" name="TextBox 5"/>
          <p:cNvSpPr txBox="1"/>
          <p:nvPr/>
        </p:nvSpPr>
        <p:spPr>
          <a:xfrm>
            <a:off x="1227936" y="5460959"/>
            <a:ext cx="5592311" cy="369332"/>
          </a:xfrm>
          <a:prstGeom prst="rect">
            <a:avLst/>
          </a:prstGeom>
          <a:noFill/>
        </p:spPr>
        <p:txBody>
          <a:bodyPr wrap="square" rtlCol="0">
            <a:spAutoFit/>
          </a:bodyPr>
          <a:lstStyle/>
          <a:p>
            <a:pPr algn="ctr"/>
            <a:r>
              <a:rPr lang="en-US" dirty="0">
                <a:solidFill>
                  <a:prstClr val="black"/>
                </a:solidFill>
                <a:latin typeface="Times New Roman" panose="02020603050405020304" pitchFamily="18" charset="0"/>
                <a:cs typeface="Times New Roman" panose="02020603050405020304" pitchFamily="18" charset="0"/>
              </a:rPr>
              <a:t>Fig: </a:t>
            </a:r>
            <a:r>
              <a:rPr lang="en-US" dirty="0">
                <a:latin typeface="Times New Roman" panose="02020603050405020304" pitchFamily="18" charset="0"/>
                <a:cs typeface="Times New Roman" panose="02020603050405020304" pitchFamily="18" charset="0"/>
              </a:rPr>
              <a:t>Contours of temperature</a:t>
            </a:r>
            <a:endParaRPr lang="en-US" dirty="0">
              <a:solidFill>
                <a:prstClr val="black"/>
              </a:solidFill>
              <a:latin typeface="Times New Roman" panose="02020603050405020304" pitchFamily="18" charset="0"/>
              <a:cs typeface="Times New Roman" panose="02020603050405020304" pitchFamily="18" charset="0"/>
            </a:endParaRPr>
          </a:p>
        </p:txBody>
      </p:sp>
      <p:pic>
        <p:nvPicPr>
          <p:cNvPr id="8" name="Picture 7" descr="C:\Users\Jarvis\Desktop\last for paper\final hold plots\Temperature.JPG"/>
          <p:cNvPicPr/>
          <p:nvPr/>
        </p:nvPicPr>
        <p:blipFill>
          <a:blip r:embed="rId2">
            <a:extLst>
              <a:ext uri="{28A0092B-C50C-407E-A947-70E740481C1C}">
                <a14:useLocalDpi xmlns:a14="http://schemas.microsoft.com/office/drawing/2010/main" val="0"/>
              </a:ext>
            </a:extLst>
          </a:blip>
          <a:srcRect/>
          <a:stretch>
            <a:fillRect/>
          </a:stretch>
        </p:blipFill>
        <p:spPr bwMode="auto">
          <a:xfrm>
            <a:off x="1391698" y="2675849"/>
            <a:ext cx="5264785" cy="2785110"/>
          </a:xfrm>
          <a:prstGeom prst="rect">
            <a:avLst/>
          </a:prstGeom>
          <a:noFill/>
          <a:ln>
            <a:noFill/>
          </a:ln>
        </p:spPr>
      </p:pic>
    </p:spTree>
    <p:extLst>
      <p:ext uri="{BB962C8B-B14F-4D97-AF65-F5344CB8AC3E}">
        <p14:creationId xmlns:p14="http://schemas.microsoft.com/office/powerpoint/2010/main" val="3923925090"/>
      </p:ext>
    </p:extLst>
  </p:cSld>
  <p:clrMapOvr>
    <a:masterClrMapping/>
  </p:clrMapOvr>
  <mc:AlternateContent xmlns:mc="http://schemas.openxmlformats.org/markup-compatibility/2006" xmlns:p14="http://schemas.microsoft.com/office/powerpoint/2010/main">
    <mc:Choice Requires="p14">
      <p:transition spd="slow" p14:dur="2000" advTm="1098"/>
    </mc:Choice>
    <mc:Fallback xmlns="">
      <p:transition spd="slow" advTm="1098"/>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Bluff Body Stabilization</a:t>
            </a:r>
          </a:p>
        </p:txBody>
      </p:sp>
      <p:sp>
        <p:nvSpPr>
          <p:cNvPr id="4" name="Slide Number Placeholder 3"/>
          <p:cNvSpPr>
            <a:spLocks noGrp="1"/>
          </p:cNvSpPr>
          <p:nvPr>
            <p:ph type="sldNum" sz="quarter" idx="12"/>
          </p:nvPr>
        </p:nvSpPr>
        <p:spPr/>
        <p:txBody>
          <a:bodyPr/>
          <a:lstStyle/>
          <a:p>
            <a:fld id="{465664E4-50B5-4249-AF60-1B85F3671ED9}" type="slidenum">
              <a:rPr lang="en-US" smtClean="0"/>
              <a:t>44</a:t>
            </a:fld>
            <a:endParaRPr lang="en-US"/>
          </a:p>
        </p:txBody>
      </p:sp>
      <p:pic>
        <p:nvPicPr>
          <p:cNvPr id="5" name="Content Placeholder 4" descr="C:\Users\ptroyen\AppData\Local\Microsoft\Windows\INetCache\Content.Word\co flow-01.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50047" y="3242758"/>
            <a:ext cx="5166609" cy="3296155"/>
          </a:xfrm>
          <a:prstGeom prst="rect">
            <a:avLst/>
          </a:prstGeom>
          <a:noFill/>
          <a:ln>
            <a:noFill/>
          </a:ln>
        </p:spPr>
      </p:pic>
      <p:sp>
        <p:nvSpPr>
          <p:cNvPr id="8" name="TextBox 7"/>
          <p:cNvSpPr txBox="1"/>
          <p:nvPr/>
        </p:nvSpPr>
        <p:spPr>
          <a:xfrm>
            <a:off x="6999700" y="6104309"/>
            <a:ext cx="2167003" cy="369332"/>
          </a:xfrm>
          <a:prstGeom prst="rect">
            <a:avLst/>
          </a:prstGeom>
          <a:noFill/>
        </p:spPr>
        <p:txBody>
          <a:bodyPr wrap="square" rtlCol="0">
            <a:spAutoFit/>
          </a:bodyPr>
          <a:lstStyle/>
          <a:p>
            <a:r>
              <a:rPr lang="en-US" dirty="0"/>
              <a:t> (Dally B.B.)</a:t>
            </a:r>
          </a:p>
        </p:txBody>
      </p:sp>
      <p:sp>
        <p:nvSpPr>
          <p:cNvPr id="9" name="TextBox 8"/>
          <p:cNvSpPr txBox="1"/>
          <p:nvPr/>
        </p:nvSpPr>
        <p:spPr>
          <a:xfrm>
            <a:off x="628650" y="1565753"/>
            <a:ext cx="78867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configuration used here is a hollow cylinder bluff-body stabilized flame investigated at the Sandia National Laboratories and the University of Sydney.</a:t>
            </a:r>
          </a:p>
          <a:p>
            <a:pPr marL="285750" indent="-285750">
              <a:buFont typeface="Arial" panose="020B0604020202020204" pitchFamily="34" charset="0"/>
              <a:buChar char="•"/>
            </a:pPr>
            <a:r>
              <a:rPr lang="en-US" dirty="0"/>
              <a:t>The length of domain was taken as 0.65 m. </a:t>
            </a:r>
          </a:p>
          <a:p>
            <a:pPr marL="285750" indent="-285750">
              <a:buFont typeface="Arial" panose="020B0604020202020204" pitchFamily="34" charset="0"/>
              <a:buChar char="•"/>
            </a:pPr>
            <a:r>
              <a:rPr lang="en-US" dirty="0"/>
              <a:t>All units are in mm</a:t>
            </a:r>
          </a:p>
          <a:p>
            <a:endParaRPr lang="en-US" dirty="0"/>
          </a:p>
          <a:p>
            <a:endParaRPr lang="en-US" dirty="0"/>
          </a:p>
          <a:p>
            <a:endParaRPr lang="en-US" dirty="0"/>
          </a:p>
        </p:txBody>
      </p:sp>
      <p:graphicFrame>
        <p:nvGraphicFramePr>
          <p:cNvPr id="7" name="Content Placeholder 4"/>
          <p:cNvGraphicFramePr>
            <a:graphicFrameLocks/>
          </p:cNvGraphicFramePr>
          <p:nvPr>
            <p:extLst/>
          </p:nvPr>
        </p:nvGraphicFramePr>
        <p:xfrm>
          <a:off x="5838837" y="3760887"/>
          <a:ext cx="2855913" cy="1723717"/>
        </p:xfrm>
        <a:graphic>
          <a:graphicData uri="http://schemas.openxmlformats.org/drawingml/2006/table">
            <a:tbl>
              <a:tblPr firstRow="1" firstCol="1" bandRow="1">
                <a:tableStyleId>{5C22544A-7EE6-4342-B048-85BDC9FD1C3A}</a:tableStyleId>
              </a:tblPr>
              <a:tblGrid>
                <a:gridCol w="1626608">
                  <a:extLst>
                    <a:ext uri="{9D8B030D-6E8A-4147-A177-3AD203B41FA5}">
                      <a16:colId xmlns:a16="http://schemas.microsoft.com/office/drawing/2014/main" val="20000"/>
                    </a:ext>
                  </a:extLst>
                </a:gridCol>
                <a:gridCol w="1229305">
                  <a:extLst>
                    <a:ext uri="{9D8B030D-6E8A-4147-A177-3AD203B41FA5}">
                      <a16:colId xmlns:a16="http://schemas.microsoft.com/office/drawing/2014/main" val="20001"/>
                    </a:ext>
                  </a:extLst>
                </a:gridCol>
              </a:tblGrid>
              <a:tr h="436324">
                <a:tc>
                  <a:txBody>
                    <a:bodyPr/>
                    <a:lstStyle/>
                    <a:p>
                      <a:pPr marL="0" marR="0" algn="just">
                        <a:lnSpc>
                          <a:spcPct val="150000"/>
                        </a:lnSpc>
                        <a:spcBef>
                          <a:spcPts val="0"/>
                        </a:spcBef>
                        <a:spcAft>
                          <a:spcPts val="0"/>
                        </a:spcAft>
                        <a:tabLst>
                          <a:tab pos="1038225" algn="l"/>
                        </a:tabLst>
                      </a:pPr>
                      <a:r>
                        <a:rPr lang="en-US" sz="1600" dirty="0">
                          <a:ln>
                            <a:noFill/>
                          </a:ln>
                          <a:solidFill>
                            <a:schemeClr val="tx1"/>
                          </a:solidFill>
                          <a:effectLst/>
                        </a:rPr>
                        <a:t>Fuel (CH4)</a:t>
                      </a:r>
                      <a:endParaRPr lang="en-US" sz="1600" dirty="0">
                        <a:ln>
                          <a:noFill/>
                        </a:ln>
                        <a:solidFill>
                          <a:schemeClr val="tx1"/>
                        </a:solidFill>
                        <a:effectLst/>
                        <a:latin typeface="Times New Roman" panose="02020603050405020304" pitchFamily="18" charset="0"/>
                        <a:ea typeface="Calibri" panose="020F0502020204030204" pitchFamily="34" charset="0"/>
                        <a:cs typeface="Mangal"/>
                      </a:endParaRPr>
                    </a:p>
                  </a:txBody>
                  <a:tcPr marL="68580" marR="68580" marT="0" marB="0">
                    <a:noFill/>
                  </a:tcPr>
                </a:tc>
                <a:tc>
                  <a:txBody>
                    <a:bodyPr/>
                    <a:lstStyle/>
                    <a:p>
                      <a:pPr marL="0" marR="0" algn="just">
                        <a:lnSpc>
                          <a:spcPct val="150000"/>
                        </a:lnSpc>
                        <a:spcBef>
                          <a:spcPts val="0"/>
                        </a:spcBef>
                        <a:spcAft>
                          <a:spcPts val="0"/>
                        </a:spcAft>
                        <a:tabLst>
                          <a:tab pos="1038225" algn="l"/>
                        </a:tabLst>
                      </a:pPr>
                      <a:r>
                        <a:rPr lang="en-US" sz="1600" dirty="0">
                          <a:ln>
                            <a:noFill/>
                          </a:ln>
                          <a:solidFill>
                            <a:schemeClr val="tx1"/>
                          </a:solidFill>
                          <a:effectLst/>
                        </a:rPr>
                        <a:t>100 m/s</a:t>
                      </a:r>
                      <a:endParaRPr lang="en-US" sz="1600" dirty="0">
                        <a:ln>
                          <a:noFill/>
                        </a:ln>
                        <a:solidFill>
                          <a:schemeClr val="tx1"/>
                        </a:solidFill>
                        <a:effectLst/>
                        <a:latin typeface="Times New Roman" panose="02020603050405020304" pitchFamily="18" charset="0"/>
                        <a:ea typeface="Calibri" panose="020F0502020204030204" pitchFamily="34" charset="0"/>
                        <a:cs typeface="Mangal"/>
                      </a:endParaRPr>
                    </a:p>
                  </a:txBody>
                  <a:tcPr marL="68580" marR="68580" marT="0" marB="0">
                    <a:noFill/>
                  </a:tcPr>
                </a:tc>
                <a:extLst>
                  <a:ext uri="{0D108BD9-81ED-4DB2-BD59-A6C34878D82A}">
                    <a16:rowId xmlns:a16="http://schemas.microsoft.com/office/drawing/2014/main" val="10000"/>
                  </a:ext>
                </a:extLst>
              </a:tr>
              <a:tr h="414745">
                <a:tc>
                  <a:txBody>
                    <a:bodyPr/>
                    <a:lstStyle/>
                    <a:p>
                      <a:pPr marL="0" marR="0" algn="just">
                        <a:lnSpc>
                          <a:spcPct val="150000"/>
                        </a:lnSpc>
                        <a:spcBef>
                          <a:spcPts val="0"/>
                        </a:spcBef>
                        <a:spcAft>
                          <a:spcPts val="0"/>
                        </a:spcAft>
                        <a:tabLst>
                          <a:tab pos="1038225" algn="l"/>
                        </a:tabLst>
                      </a:pPr>
                      <a:r>
                        <a:rPr lang="en-US" sz="1600" dirty="0">
                          <a:ln>
                            <a:noFill/>
                          </a:ln>
                          <a:solidFill>
                            <a:schemeClr val="tx1"/>
                          </a:solidFill>
                          <a:effectLst/>
                        </a:rPr>
                        <a:t>Oxidizer (Air)</a:t>
                      </a:r>
                      <a:endParaRPr lang="en-US" sz="1600" dirty="0">
                        <a:ln>
                          <a:noFill/>
                        </a:ln>
                        <a:solidFill>
                          <a:schemeClr val="tx1"/>
                        </a:solidFill>
                        <a:effectLst/>
                        <a:latin typeface="Times New Roman" panose="02020603050405020304" pitchFamily="18" charset="0"/>
                        <a:ea typeface="Calibri" panose="020F0502020204030204" pitchFamily="34" charset="0"/>
                        <a:cs typeface="Mangal"/>
                      </a:endParaRPr>
                    </a:p>
                  </a:txBody>
                  <a:tcPr marL="68580" marR="68580" marT="0" marB="0">
                    <a:noFill/>
                  </a:tcPr>
                </a:tc>
                <a:tc>
                  <a:txBody>
                    <a:bodyPr/>
                    <a:lstStyle/>
                    <a:p>
                      <a:pPr marL="0" marR="0" algn="just">
                        <a:lnSpc>
                          <a:spcPct val="150000"/>
                        </a:lnSpc>
                        <a:spcBef>
                          <a:spcPts val="0"/>
                        </a:spcBef>
                        <a:spcAft>
                          <a:spcPts val="0"/>
                        </a:spcAft>
                        <a:tabLst>
                          <a:tab pos="1038225" algn="l"/>
                        </a:tabLst>
                      </a:pPr>
                      <a:r>
                        <a:rPr lang="en-US" sz="1600" dirty="0">
                          <a:ln>
                            <a:noFill/>
                          </a:ln>
                          <a:solidFill>
                            <a:schemeClr val="tx1"/>
                          </a:solidFill>
                          <a:effectLst/>
                        </a:rPr>
                        <a:t>100 m/s</a:t>
                      </a:r>
                      <a:endParaRPr lang="en-US" sz="1600" dirty="0">
                        <a:ln>
                          <a:noFill/>
                        </a:ln>
                        <a:solidFill>
                          <a:schemeClr val="tx1"/>
                        </a:solidFill>
                        <a:effectLst/>
                        <a:latin typeface="Times New Roman" panose="02020603050405020304" pitchFamily="18" charset="0"/>
                        <a:ea typeface="Calibri" panose="020F0502020204030204" pitchFamily="34" charset="0"/>
                        <a:cs typeface="Mangal"/>
                      </a:endParaRPr>
                    </a:p>
                  </a:txBody>
                  <a:tcPr marL="68580" marR="68580" marT="0" marB="0">
                    <a:noFill/>
                  </a:tcPr>
                </a:tc>
                <a:extLst>
                  <a:ext uri="{0D108BD9-81ED-4DB2-BD59-A6C34878D82A}">
                    <a16:rowId xmlns:a16="http://schemas.microsoft.com/office/drawing/2014/main" val="10001"/>
                  </a:ext>
                </a:extLst>
              </a:tr>
              <a:tr h="436324">
                <a:tc>
                  <a:txBody>
                    <a:bodyPr/>
                    <a:lstStyle/>
                    <a:p>
                      <a:pPr marL="0" marR="0" algn="just">
                        <a:lnSpc>
                          <a:spcPct val="150000"/>
                        </a:lnSpc>
                        <a:spcBef>
                          <a:spcPts val="0"/>
                        </a:spcBef>
                        <a:spcAft>
                          <a:spcPts val="0"/>
                        </a:spcAft>
                        <a:tabLst>
                          <a:tab pos="1038225" algn="l"/>
                        </a:tabLst>
                      </a:pPr>
                      <a:r>
                        <a:rPr lang="en-US" sz="1600">
                          <a:ln>
                            <a:noFill/>
                          </a:ln>
                          <a:solidFill>
                            <a:schemeClr val="tx1"/>
                          </a:solidFill>
                          <a:effectLst/>
                        </a:rPr>
                        <a:t>Pressure</a:t>
                      </a:r>
                      <a:endParaRPr lang="en-US" sz="1600">
                        <a:ln>
                          <a:noFill/>
                        </a:ln>
                        <a:solidFill>
                          <a:schemeClr val="tx1"/>
                        </a:solidFill>
                        <a:effectLst/>
                        <a:latin typeface="Times New Roman" panose="02020603050405020304" pitchFamily="18" charset="0"/>
                        <a:ea typeface="Calibri" panose="020F0502020204030204" pitchFamily="34" charset="0"/>
                        <a:cs typeface="Mangal"/>
                      </a:endParaRPr>
                    </a:p>
                  </a:txBody>
                  <a:tcPr marL="68580" marR="68580" marT="0" marB="0">
                    <a:noFill/>
                  </a:tcPr>
                </a:tc>
                <a:tc>
                  <a:txBody>
                    <a:bodyPr/>
                    <a:lstStyle/>
                    <a:p>
                      <a:pPr marL="0" marR="0" algn="just">
                        <a:lnSpc>
                          <a:spcPct val="150000"/>
                        </a:lnSpc>
                        <a:spcBef>
                          <a:spcPts val="0"/>
                        </a:spcBef>
                        <a:spcAft>
                          <a:spcPts val="0"/>
                        </a:spcAft>
                        <a:tabLst>
                          <a:tab pos="1038225" algn="l"/>
                        </a:tabLst>
                      </a:pPr>
                      <a:r>
                        <a:rPr lang="en-US" sz="1600">
                          <a:ln>
                            <a:noFill/>
                          </a:ln>
                          <a:solidFill>
                            <a:schemeClr val="tx1"/>
                          </a:solidFill>
                          <a:effectLst/>
                        </a:rPr>
                        <a:t>1 atm</a:t>
                      </a:r>
                      <a:endParaRPr lang="en-US" sz="1600">
                        <a:ln>
                          <a:noFill/>
                        </a:ln>
                        <a:solidFill>
                          <a:schemeClr val="tx1"/>
                        </a:solidFill>
                        <a:effectLst/>
                        <a:latin typeface="Times New Roman" panose="02020603050405020304" pitchFamily="18" charset="0"/>
                        <a:ea typeface="Calibri" panose="020F0502020204030204" pitchFamily="34" charset="0"/>
                        <a:cs typeface="Mangal"/>
                      </a:endParaRPr>
                    </a:p>
                  </a:txBody>
                  <a:tcPr marL="68580" marR="68580" marT="0" marB="0">
                    <a:noFill/>
                  </a:tcPr>
                </a:tc>
                <a:extLst>
                  <a:ext uri="{0D108BD9-81ED-4DB2-BD59-A6C34878D82A}">
                    <a16:rowId xmlns:a16="http://schemas.microsoft.com/office/drawing/2014/main" val="10002"/>
                  </a:ext>
                </a:extLst>
              </a:tr>
              <a:tr h="436324">
                <a:tc>
                  <a:txBody>
                    <a:bodyPr/>
                    <a:lstStyle/>
                    <a:p>
                      <a:pPr marL="0" marR="0" algn="just">
                        <a:lnSpc>
                          <a:spcPct val="150000"/>
                        </a:lnSpc>
                        <a:spcBef>
                          <a:spcPts val="0"/>
                        </a:spcBef>
                        <a:spcAft>
                          <a:spcPts val="0"/>
                        </a:spcAft>
                        <a:tabLst>
                          <a:tab pos="1038225" algn="l"/>
                        </a:tabLst>
                      </a:pPr>
                      <a:r>
                        <a:rPr lang="en-US" sz="1600" dirty="0">
                          <a:ln>
                            <a:noFill/>
                          </a:ln>
                          <a:solidFill>
                            <a:schemeClr val="tx1"/>
                          </a:solidFill>
                          <a:effectLst/>
                        </a:rPr>
                        <a:t>Temperature</a:t>
                      </a:r>
                      <a:endParaRPr lang="en-US" sz="1600" dirty="0">
                        <a:ln>
                          <a:noFill/>
                        </a:ln>
                        <a:solidFill>
                          <a:schemeClr val="tx1"/>
                        </a:solidFill>
                        <a:effectLst/>
                        <a:latin typeface="Times New Roman" panose="02020603050405020304" pitchFamily="18" charset="0"/>
                        <a:ea typeface="Calibri" panose="020F0502020204030204" pitchFamily="34" charset="0"/>
                        <a:cs typeface="Mangal"/>
                      </a:endParaRPr>
                    </a:p>
                  </a:txBody>
                  <a:tcPr marL="68580" marR="68580" marT="0" marB="0">
                    <a:noFill/>
                  </a:tcPr>
                </a:tc>
                <a:tc>
                  <a:txBody>
                    <a:bodyPr/>
                    <a:lstStyle/>
                    <a:p>
                      <a:pPr marL="0" marR="0" algn="just">
                        <a:lnSpc>
                          <a:spcPct val="150000"/>
                        </a:lnSpc>
                        <a:spcBef>
                          <a:spcPts val="0"/>
                        </a:spcBef>
                        <a:spcAft>
                          <a:spcPts val="0"/>
                        </a:spcAft>
                        <a:tabLst>
                          <a:tab pos="1038225" algn="l"/>
                        </a:tabLst>
                      </a:pPr>
                      <a:r>
                        <a:rPr lang="en-US" sz="1600" dirty="0">
                          <a:ln>
                            <a:noFill/>
                          </a:ln>
                          <a:solidFill>
                            <a:schemeClr val="tx1"/>
                          </a:solidFill>
                          <a:effectLst/>
                        </a:rPr>
                        <a:t>300 K</a:t>
                      </a:r>
                      <a:endParaRPr lang="en-US" sz="1600" dirty="0">
                        <a:ln>
                          <a:noFill/>
                        </a:ln>
                        <a:solidFill>
                          <a:schemeClr val="tx1"/>
                        </a:solidFill>
                        <a:effectLst/>
                        <a:latin typeface="Times New Roman" panose="02020603050405020304" pitchFamily="18" charset="0"/>
                        <a:ea typeface="Calibri" panose="020F0502020204030204" pitchFamily="34" charset="0"/>
                        <a:cs typeface="Mangal"/>
                      </a:endParaRPr>
                    </a:p>
                  </a:txBody>
                  <a:tcPr marL="68580" marR="68580" marT="0" marB="0">
                    <a:noFill/>
                  </a:tcPr>
                </a:tc>
                <a:extLst>
                  <a:ext uri="{0D108BD9-81ED-4DB2-BD59-A6C34878D82A}">
                    <a16:rowId xmlns:a16="http://schemas.microsoft.com/office/drawing/2014/main" val="10003"/>
                  </a:ext>
                </a:extLst>
              </a:tr>
            </a:tbl>
          </a:graphicData>
        </a:graphic>
      </p:graphicFrame>
      <p:sp>
        <p:nvSpPr>
          <p:cNvPr id="10" name="TextBox 9"/>
          <p:cNvSpPr txBox="1"/>
          <p:nvPr/>
        </p:nvSpPr>
        <p:spPr>
          <a:xfrm>
            <a:off x="6083535" y="3279797"/>
            <a:ext cx="3620022" cy="369332"/>
          </a:xfrm>
          <a:prstGeom prst="rect">
            <a:avLst/>
          </a:prstGeom>
          <a:noFill/>
        </p:spPr>
        <p:txBody>
          <a:bodyPr wrap="square" rtlCol="0">
            <a:spAutoFit/>
          </a:bodyPr>
          <a:lstStyle/>
          <a:p>
            <a:r>
              <a:rPr lang="en-US" b="1" dirty="0"/>
              <a:t>Initial Conditions</a:t>
            </a:r>
          </a:p>
        </p:txBody>
      </p:sp>
    </p:spTree>
    <p:extLst>
      <p:ext uri="{BB962C8B-B14F-4D97-AF65-F5344CB8AC3E}">
        <p14:creationId xmlns:p14="http://schemas.microsoft.com/office/powerpoint/2010/main" val="2121201535"/>
      </p:ext>
    </p:extLst>
  </p:cSld>
  <p:clrMapOvr>
    <a:masterClrMapping/>
  </p:clrMapOvr>
  <mc:AlternateContent xmlns:mc="http://schemas.openxmlformats.org/markup-compatibility/2006" xmlns:p14="http://schemas.microsoft.com/office/powerpoint/2010/main">
    <mc:Choice Requires="p14">
      <p:transition spd="slow" p14:dur="2000" advTm="388"/>
    </mc:Choice>
    <mc:Fallback xmlns="">
      <p:transition spd="slow" advTm="388"/>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65664E4-50B5-4249-AF60-1B85F3671ED9}" type="slidenum">
              <a:rPr lang="en-US" smtClean="0"/>
              <a:t>45</a:t>
            </a:fld>
            <a:endParaRPr lang="en-US"/>
          </a:p>
        </p:txBody>
      </p:sp>
      <p:sp>
        <p:nvSpPr>
          <p:cNvPr id="6"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Content Placeholder 7" descr="C:\Users\ptroyen\AppData\Local\Microsoft\Windows\INetCache\Content.Word\Streamlines_in_coldflow.bmp"/>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840411" y="111198"/>
            <a:ext cx="5463173" cy="2274298"/>
          </a:xfrm>
          <a:prstGeom prst="rect">
            <a:avLst/>
          </a:prstGeom>
          <a:noFill/>
          <a:ln>
            <a:noFill/>
          </a:ln>
        </p:spPr>
      </p:pic>
      <p:sp>
        <p:nvSpPr>
          <p:cNvPr id="9" name="TextBox 8"/>
          <p:cNvSpPr txBox="1"/>
          <p:nvPr/>
        </p:nvSpPr>
        <p:spPr>
          <a:xfrm>
            <a:off x="1374936" y="2574455"/>
            <a:ext cx="6394125" cy="646331"/>
          </a:xfrm>
          <a:prstGeom prst="rect">
            <a:avLst/>
          </a:prstGeom>
          <a:noFill/>
        </p:spPr>
        <p:txBody>
          <a:bodyPr wrap="square" rtlCol="0">
            <a:spAutoFit/>
          </a:bodyPr>
          <a:lstStyle/>
          <a:p>
            <a:pPr algn="ctr"/>
            <a:r>
              <a:rPr lang="en-US" dirty="0"/>
              <a:t>Fig: Streamlines for bluff body flame holder  in cold flow </a:t>
            </a:r>
          </a:p>
          <a:p>
            <a:endParaRPr lang="en-US" dirty="0"/>
          </a:p>
        </p:txBody>
      </p:sp>
      <p:pic>
        <p:nvPicPr>
          <p:cNvPr id="12" name="Content Placeholder 4" descr="C:\Users\ptroyen\AppData\Local\Microsoft\Windows\INetCache\Content.Word\Chart.bmp"/>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2270973" y="2988639"/>
            <a:ext cx="4602048" cy="3526408"/>
          </a:xfrm>
          <a:prstGeom prst="rect">
            <a:avLst/>
          </a:prstGeom>
          <a:noFill/>
          <a:ln>
            <a:noFill/>
          </a:ln>
        </p:spPr>
      </p:pic>
      <p:sp>
        <p:nvSpPr>
          <p:cNvPr id="5" name="TextBox 4"/>
          <p:cNvSpPr txBox="1"/>
          <p:nvPr/>
        </p:nvSpPr>
        <p:spPr>
          <a:xfrm>
            <a:off x="1130729" y="6406897"/>
            <a:ext cx="6697996" cy="369332"/>
          </a:xfrm>
          <a:prstGeom prst="rect">
            <a:avLst/>
          </a:prstGeom>
          <a:noFill/>
        </p:spPr>
        <p:txBody>
          <a:bodyPr wrap="square" rtlCol="0">
            <a:spAutoFit/>
          </a:bodyPr>
          <a:lstStyle/>
          <a:p>
            <a:r>
              <a:rPr lang="en-US" dirty="0"/>
              <a:t>Fig: methane mass fraction at different axial distance in cold flow</a:t>
            </a:r>
          </a:p>
        </p:txBody>
      </p:sp>
    </p:spTree>
    <p:extLst>
      <p:ext uri="{BB962C8B-B14F-4D97-AF65-F5344CB8AC3E}">
        <p14:creationId xmlns:p14="http://schemas.microsoft.com/office/powerpoint/2010/main" val="579328293"/>
      </p:ext>
    </p:extLst>
  </p:cSld>
  <p:clrMapOvr>
    <a:masterClrMapping/>
  </p:clrMapOvr>
  <mc:AlternateContent xmlns:mc="http://schemas.openxmlformats.org/markup-compatibility/2006" xmlns:p14="http://schemas.microsoft.com/office/powerpoint/2010/main">
    <mc:Choice Requires="p14">
      <p:transition spd="slow" p14:dur="2000" advTm="422"/>
    </mc:Choice>
    <mc:Fallback xmlns="">
      <p:transition spd="slow" advTm="422"/>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Bluff Body Stabilization</a:t>
            </a:r>
          </a:p>
        </p:txBody>
      </p:sp>
      <p:sp>
        <p:nvSpPr>
          <p:cNvPr id="3" name="Content Placeholder 2"/>
          <p:cNvSpPr>
            <a:spLocks noGrp="1"/>
          </p:cNvSpPr>
          <p:nvPr>
            <p:ph idx="1"/>
          </p:nvPr>
        </p:nvSpPr>
        <p:spPr/>
        <p:txBody>
          <a:bodyPr>
            <a:normAutofit/>
          </a:bodyPr>
          <a:lstStyle/>
          <a:p>
            <a:r>
              <a:rPr lang="en-US" dirty="0"/>
              <a:t>Two counter-rotation zones are formed above the axis of combustor. </a:t>
            </a:r>
          </a:p>
          <a:p>
            <a:r>
              <a:rPr lang="en-US" dirty="0"/>
              <a:t>Due to this recirculation, fuel and air get mixed together more efficiently in this zone.</a:t>
            </a:r>
          </a:p>
          <a:p>
            <a:r>
              <a:rPr lang="en-US" dirty="0"/>
              <a:t>The effective distance which flow has to travel is increased. Thus the effective length of the combustion chamber decreases.</a:t>
            </a:r>
          </a:p>
          <a:p>
            <a:r>
              <a:rPr lang="en-US" dirty="0"/>
              <a:t>At 0.035 m the variation in mass fraction radially is absent, this suggests that complete mixing is achieved at this point.</a:t>
            </a:r>
          </a:p>
        </p:txBody>
      </p:sp>
      <p:sp>
        <p:nvSpPr>
          <p:cNvPr id="4" name="Slide Number Placeholder 3"/>
          <p:cNvSpPr>
            <a:spLocks noGrp="1"/>
          </p:cNvSpPr>
          <p:nvPr>
            <p:ph type="sldNum" sz="quarter" idx="12"/>
          </p:nvPr>
        </p:nvSpPr>
        <p:spPr/>
        <p:txBody>
          <a:bodyPr/>
          <a:lstStyle/>
          <a:p>
            <a:fld id="{465664E4-50B5-4249-AF60-1B85F3671ED9}" type="slidenum">
              <a:rPr lang="en-US" smtClean="0"/>
              <a:t>46</a:t>
            </a:fld>
            <a:endParaRPr lang="en-US"/>
          </a:p>
        </p:txBody>
      </p:sp>
    </p:spTree>
    <p:extLst>
      <p:ext uri="{BB962C8B-B14F-4D97-AF65-F5344CB8AC3E}">
        <p14:creationId xmlns:p14="http://schemas.microsoft.com/office/powerpoint/2010/main" val="1932582398"/>
      </p:ext>
    </p:extLst>
  </p:cSld>
  <p:clrMapOvr>
    <a:masterClrMapping/>
  </p:clrMapOvr>
  <mc:AlternateContent xmlns:mc="http://schemas.openxmlformats.org/markup-compatibility/2006" xmlns:p14="http://schemas.microsoft.com/office/powerpoint/2010/main">
    <mc:Choice Requires="p14">
      <p:transition spd="slow" p14:dur="2000" advTm="412"/>
    </mc:Choice>
    <mc:Fallback xmlns="">
      <p:transition spd="slow" advTm="412"/>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65664E4-50B5-4249-AF60-1B85F3671ED9}" type="slidenum">
              <a:rPr lang="en-US" smtClean="0"/>
              <a:t>47</a:t>
            </a:fld>
            <a:endParaRPr lang="en-US"/>
          </a:p>
        </p:txBody>
      </p:sp>
      <p:pic>
        <p:nvPicPr>
          <p:cNvPr id="6" name="Content Placeholder 4" descr="H2O_burnt"/>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9388" y="0"/>
            <a:ext cx="6367786" cy="2800440"/>
          </a:xfrm>
          <a:prstGeom prst="rect">
            <a:avLst/>
          </a:prstGeom>
          <a:noFill/>
          <a:ln>
            <a:noFill/>
          </a:ln>
        </p:spPr>
      </p:pic>
      <p:sp>
        <p:nvSpPr>
          <p:cNvPr id="7" name="TextBox 6"/>
          <p:cNvSpPr txBox="1"/>
          <p:nvPr/>
        </p:nvSpPr>
        <p:spPr>
          <a:xfrm>
            <a:off x="626293" y="2731058"/>
            <a:ext cx="6890881" cy="646331"/>
          </a:xfrm>
          <a:prstGeom prst="rect">
            <a:avLst/>
          </a:prstGeom>
          <a:noFill/>
        </p:spPr>
        <p:txBody>
          <a:bodyPr wrap="square" rtlCol="0">
            <a:spAutoFit/>
          </a:bodyPr>
          <a:lstStyle/>
          <a:p>
            <a:pPr algn="ctr"/>
            <a:r>
              <a:rPr lang="en-US" dirty="0"/>
              <a:t>Fig: Streamlines for bluff body flame holder  after combustion</a:t>
            </a:r>
          </a:p>
          <a:p>
            <a:endParaRPr lang="en-US" dirty="0"/>
          </a:p>
        </p:txBody>
      </p:sp>
      <p:pic>
        <p:nvPicPr>
          <p:cNvPr id="8" name="Picture 7" descr="C:\Users\ptroyen\AppData\Local\Microsoft\Windows\INetCache\Content.Word\Temperature along streamlines.png"/>
          <p:cNvPicPr/>
          <p:nvPr/>
        </p:nvPicPr>
        <p:blipFill>
          <a:blip r:embed="rId3">
            <a:extLst>
              <a:ext uri="{28A0092B-C50C-407E-A947-70E740481C1C}">
                <a14:useLocalDpi xmlns:a14="http://schemas.microsoft.com/office/drawing/2010/main" val="0"/>
              </a:ext>
            </a:extLst>
          </a:blip>
          <a:srcRect/>
          <a:stretch>
            <a:fillRect/>
          </a:stretch>
        </p:blipFill>
        <p:spPr bwMode="auto">
          <a:xfrm>
            <a:off x="1468193" y="3157794"/>
            <a:ext cx="5563672" cy="3198557"/>
          </a:xfrm>
          <a:prstGeom prst="rect">
            <a:avLst/>
          </a:prstGeom>
          <a:noFill/>
          <a:ln>
            <a:noFill/>
          </a:ln>
        </p:spPr>
      </p:pic>
      <p:sp>
        <p:nvSpPr>
          <p:cNvPr id="9" name="TextBox 8"/>
          <p:cNvSpPr txBox="1"/>
          <p:nvPr/>
        </p:nvSpPr>
        <p:spPr>
          <a:xfrm>
            <a:off x="2385006" y="6375094"/>
            <a:ext cx="6465194" cy="369332"/>
          </a:xfrm>
          <a:prstGeom prst="rect">
            <a:avLst/>
          </a:prstGeom>
          <a:noFill/>
        </p:spPr>
        <p:txBody>
          <a:bodyPr wrap="square" rtlCol="0">
            <a:spAutoFit/>
          </a:bodyPr>
          <a:lstStyle/>
          <a:p>
            <a:r>
              <a:rPr lang="en-US" dirty="0"/>
              <a:t>Fig: Temperature along streamlines</a:t>
            </a:r>
          </a:p>
        </p:txBody>
      </p:sp>
    </p:spTree>
    <p:extLst>
      <p:ext uri="{BB962C8B-B14F-4D97-AF65-F5344CB8AC3E}">
        <p14:creationId xmlns:p14="http://schemas.microsoft.com/office/powerpoint/2010/main" val="1193582413"/>
      </p:ext>
    </p:extLst>
  </p:cSld>
  <p:clrMapOvr>
    <a:masterClrMapping/>
  </p:clrMapOvr>
  <mc:AlternateContent xmlns:mc="http://schemas.openxmlformats.org/markup-compatibility/2006" xmlns:p14="http://schemas.microsoft.com/office/powerpoint/2010/main">
    <mc:Choice Requires="p14">
      <p:transition spd="slow" p14:dur="2000" advTm="199"/>
    </mc:Choice>
    <mc:Fallback xmlns="">
      <p:transition spd="slow" advTm="199"/>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Bluff Body Stabilization</a:t>
            </a:r>
          </a:p>
        </p:txBody>
      </p:sp>
      <p:sp>
        <p:nvSpPr>
          <p:cNvPr id="3" name="Content Placeholder 2"/>
          <p:cNvSpPr>
            <a:spLocks noGrp="1"/>
          </p:cNvSpPr>
          <p:nvPr>
            <p:ph idx="1"/>
          </p:nvPr>
        </p:nvSpPr>
        <p:spPr/>
        <p:txBody>
          <a:bodyPr/>
          <a:lstStyle/>
          <a:p>
            <a:r>
              <a:rPr lang="en-US" dirty="0"/>
              <a:t>Flame stabilization is achieved aft of bluff where flame is anchored at the bluff body wall.</a:t>
            </a:r>
          </a:p>
          <a:p>
            <a:r>
              <a:rPr lang="en-US" dirty="0"/>
              <a:t>Temperature in streamlines near fuel inlet rapidly increases and the temperature on streamlines far beyond bluff body is unaffected due to absence of fuel.</a:t>
            </a:r>
          </a:p>
          <a:p>
            <a:r>
              <a:rPr lang="en-US" dirty="0"/>
              <a:t>Streamlines within recirculation zone have more time for combustion due to the curvature of the streamline.</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465664E4-50B5-4249-AF60-1B85F3671ED9}" type="slidenum">
              <a:rPr lang="en-US" smtClean="0"/>
              <a:t>48</a:t>
            </a:fld>
            <a:endParaRPr lang="en-US"/>
          </a:p>
        </p:txBody>
      </p:sp>
    </p:spTree>
    <p:extLst>
      <p:ext uri="{BB962C8B-B14F-4D97-AF65-F5344CB8AC3E}">
        <p14:creationId xmlns:p14="http://schemas.microsoft.com/office/powerpoint/2010/main" val="1916382808"/>
      </p:ext>
    </p:extLst>
  </p:cSld>
  <p:clrMapOvr>
    <a:masterClrMapping/>
  </p:clrMapOvr>
  <mc:AlternateContent xmlns:mc="http://schemas.openxmlformats.org/markup-compatibility/2006" xmlns:p14="http://schemas.microsoft.com/office/powerpoint/2010/main">
    <mc:Choice Requires="p14">
      <p:transition spd="slow" p14:dur="2000" advTm="272"/>
    </mc:Choice>
    <mc:Fallback xmlns="">
      <p:transition spd="slow" advTm="272"/>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Bluff Body Stabilization</a:t>
            </a:r>
            <a:endParaRPr lang="en-US" b="1" dirty="0"/>
          </a:p>
        </p:txBody>
      </p:sp>
      <p:sp>
        <p:nvSpPr>
          <p:cNvPr id="4" name="Slide Number Placeholder 3"/>
          <p:cNvSpPr>
            <a:spLocks noGrp="1"/>
          </p:cNvSpPr>
          <p:nvPr>
            <p:ph type="sldNum" sz="quarter" idx="12"/>
          </p:nvPr>
        </p:nvSpPr>
        <p:spPr/>
        <p:txBody>
          <a:bodyPr/>
          <a:lstStyle/>
          <a:p>
            <a:fld id="{465664E4-50B5-4249-AF60-1B85F3671ED9}" type="slidenum">
              <a:rPr lang="en-US" smtClean="0"/>
              <a:t>49</a:t>
            </a:fld>
            <a:endParaRPr lang="en-US"/>
          </a:p>
        </p:txBody>
      </p:sp>
      <p:pic>
        <p:nvPicPr>
          <p:cNvPr id="5" name="Content Placeholder 4" descr="WholeTempr_burnt_holde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13939" y="2237560"/>
            <a:ext cx="7316122" cy="3175140"/>
          </a:xfrm>
          <a:prstGeom prst="rect">
            <a:avLst/>
          </a:prstGeom>
          <a:noFill/>
          <a:ln>
            <a:noFill/>
          </a:ln>
        </p:spPr>
      </p:pic>
      <p:sp>
        <p:nvSpPr>
          <p:cNvPr id="7" name="TextBox 6"/>
          <p:cNvSpPr txBox="1"/>
          <p:nvPr/>
        </p:nvSpPr>
        <p:spPr>
          <a:xfrm>
            <a:off x="1090225" y="5605423"/>
            <a:ext cx="7139836" cy="923330"/>
          </a:xfrm>
          <a:prstGeom prst="rect">
            <a:avLst/>
          </a:prstGeom>
          <a:noFill/>
        </p:spPr>
        <p:txBody>
          <a:bodyPr wrap="square" rtlCol="0">
            <a:spAutoFit/>
          </a:bodyPr>
          <a:lstStyle/>
          <a:p>
            <a:pPr algn="ctr"/>
            <a:r>
              <a:rPr lang="en-US" dirty="0"/>
              <a:t>Fig: Contours of Temperature after combustion, zoomed at fuel inlet for bluff body flame stabilization</a:t>
            </a:r>
          </a:p>
          <a:p>
            <a:endParaRPr lang="en-US" dirty="0"/>
          </a:p>
        </p:txBody>
      </p:sp>
    </p:spTree>
    <p:extLst>
      <p:ext uri="{BB962C8B-B14F-4D97-AF65-F5344CB8AC3E}">
        <p14:creationId xmlns:p14="http://schemas.microsoft.com/office/powerpoint/2010/main" val="2935253664"/>
      </p:ext>
    </p:extLst>
  </p:cSld>
  <p:clrMapOvr>
    <a:masterClrMapping/>
  </p:clrMapOvr>
  <mc:AlternateContent xmlns:mc="http://schemas.openxmlformats.org/markup-compatibility/2006" xmlns:p14="http://schemas.microsoft.com/office/powerpoint/2010/main">
    <mc:Choice Requires="p14">
      <p:transition spd="slow" p14:dur="2000" advTm="13061"/>
    </mc:Choice>
    <mc:Fallback xmlns="">
      <p:transition spd="slow" advTm="1306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360" y="662125"/>
            <a:ext cx="7200900" cy="1119377"/>
          </a:xfrm>
        </p:spPr>
        <p:txBody>
          <a:bodyPr>
            <a:normAutofit fontScale="90000"/>
          </a:bodyPr>
          <a:lstStyle/>
          <a:p>
            <a:r>
              <a:rPr lang="en-US" sz="4400" dirty="0"/>
              <a:t>Objectives</a:t>
            </a:r>
            <a:br>
              <a:rPr lang="en-US" dirty="0"/>
            </a:br>
            <a:endParaRPr lang="en-US" dirty="0"/>
          </a:p>
        </p:txBody>
      </p:sp>
      <p:sp>
        <p:nvSpPr>
          <p:cNvPr id="3" name="Content Placeholder 2"/>
          <p:cNvSpPr>
            <a:spLocks noGrp="1"/>
          </p:cNvSpPr>
          <p:nvPr>
            <p:ph idx="1"/>
          </p:nvPr>
        </p:nvSpPr>
        <p:spPr>
          <a:xfrm>
            <a:off x="665361" y="1417630"/>
            <a:ext cx="7676564" cy="5055403"/>
          </a:xfrm>
        </p:spPr>
        <p:txBody>
          <a:bodyPr>
            <a:normAutofit fontScale="92500"/>
          </a:bodyPr>
          <a:lstStyle/>
          <a:p>
            <a:pPr marL="0" indent="0" algn="just">
              <a:buNone/>
            </a:pPr>
            <a:r>
              <a:rPr lang="en-US" b="1" dirty="0">
                <a:latin typeface="+mj-lt"/>
                <a:cs typeface="Calibri" panose="020F0502020204030204" pitchFamily="34" charset="0"/>
              </a:rPr>
              <a:t>Main objective</a:t>
            </a:r>
          </a:p>
          <a:p>
            <a:pPr algn="just"/>
            <a:r>
              <a:rPr lang="en-US" sz="2400" dirty="0">
                <a:latin typeface="+mj-lt"/>
              </a:rPr>
              <a:t>To carry out mathematical modeling of simple reactive systems and to perform analysis of combustion test cases.</a:t>
            </a:r>
          </a:p>
          <a:p>
            <a:pPr marL="0" indent="0" algn="just">
              <a:buNone/>
            </a:pPr>
            <a:r>
              <a:rPr lang="en-US" sz="2600" b="1" dirty="0">
                <a:latin typeface="+mj-lt"/>
                <a:cs typeface="Calibri" panose="020F0502020204030204" pitchFamily="34" charset="0"/>
              </a:rPr>
              <a:t>Specific objectives</a:t>
            </a:r>
          </a:p>
          <a:p>
            <a:pPr lvl="0" algn="just"/>
            <a:r>
              <a:rPr lang="en-US" sz="2400" dirty="0"/>
              <a:t>To develop a mathematical model for single step and multi-step chemical kinetics.</a:t>
            </a:r>
          </a:p>
          <a:p>
            <a:pPr lvl="0" algn="just"/>
            <a:r>
              <a:rPr lang="en-US" sz="2400" dirty="0"/>
              <a:t>To extend developed model for homogenous constant pressure reactor and quasi-one dimensional premixed flow reactor.</a:t>
            </a:r>
          </a:p>
          <a:p>
            <a:pPr lvl="0" algn="just"/>
            <a:r>
              <a:rPr lang="en-US" sz="2400" dirty="0"/>
              <a:t>To analyze combustion test cases, namely preliminary design of combustor, simple premixed reactive flow, bluff and cavity based flame holding.</a:t>
            </a:r>
          </a:p>
          <a:p>
            <a:pPr algn="just"/>
            <a:endParaRPr lang="en-US" dirty="0">
              <a:latin typeface="+mj-lt"/>
              <a:cs typeface="Calibri" panose="020F0502020204030204" pitchFamily="34" charset="0"/>
            </a:endParaRPr>
          </a:p>
        </p:txBody>
      </p:sp>
      <p:sp>
        <p:nvSpPr>
          <p:cNvPr id="4" name="Slide Number Placeholder 3"/>
          <p:cNvSpPr>
            <a:spLocks noGrp="1"/>
          </p:cNvSpPr>
          <p:nvPr>
            <p:ph type="sldNum" sz="quarter" idx="12"/>
          </p:nvPr>
        </p:nvSpPr>
        <p:spPr>
          <a:xfrm>
            <a:off x="6284524" y="6293287"/>
            <a:ext cx="2057400" cy="365125"/>
          </a:xfrm>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4120886630"/>
      </p:ext>
    </p:extLst>
  </p:cSld>
  <p:clrMapOvr>
    <a:masterClrMapping/>
  </p:clrMapOvr>
  <mc:AlternateContent xmlns:mc="http://schemas.openxmlformats.org/markup-compatibility/2006" xmlns:p14="http://schemas.microsoft.com/office/powerpoint/2010/main">
    <mc:Choice Requires="p14">
      <p:transition spd="slow" p14:dur="2000" advTm="23572"/>
    </mc:Choice>
    <mc:Fallback xmlns="">
      <p:transition spd="slow" advTm="23572"/>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65664E4-50B5-4249-AF60-1B85F3671ED9}" type="slidenum">
              <a:rPr lang="en-US" smtClean="0"/>
              <a:t>50</a:t>
            </a:fld>
            <a:endParaRPr lang="en-US"/>
          </a:p>
        </p:txBody>
      </p:sp>
      <p:sp>
        <p:nvSpPr>
          <p:cNvPr id="7" name="Title 1"/>
          <p:cNvSpPr>
            <a:spLocks noGrp="1"/>
          </p:cNvSpPr>
          <p:nvPr>
            <p:ph type="title"/>
          </p:nvPr>
        </p:nvSpPr>
        <p:spPr>
          <a:xfrm>
            <a:off x="628650" y="365126"/>
            <a:ext cx="7886700" cy="1325563"/>
          </a:xfrm>
        </p:spPr>
        <p:txBody>
          <a:bodyPr>
            <a:normAutofit/>
          </a:bodyPr>
          <a:lstStyle/>
          <a:p>
            <a:r>
              <a:rPr lang="en-US" sz="3600" dirty="0"/>
              <a:t>Gas Combustor Test Case</a:t>
            </a:r>
          </a:p>
        </p:txBody>
      </p:sp>
      <p:sp>
        <p:nvSpPr>
          <p:cNvPr id="9" name="Content Placeholder 2"/>
          <p:cNvSpPr>
            <a:spLocks noGrp="1"/>
          </p:cNvSpPr>
          <p:nvPr>
            <p:ph idx="1"/>
          </p:nvPr>
        </p:nvSpPr>
        <p:spPr>
          <a:xfrm>
            <a:off x="681346" y="1553037"/>
            <a:ext cx="7510799" cy="4450948"/>
          </a:xfrm>
        </p:spPr>
        <p:txBody>
          <a:bodyPr>
            <a:normAutofit/>
          </a:bodyPr>
          <a:lstStyle/>
          <a:p>
            <a:r>
              <a:rPr lang="en-US" dirty="0"/>
              <a:t>A simple gas combustor test case was equipped using the collective results of both CHCPR and PRFM. </a:t>
            </a:r>
          </a:p>
          <a:p>
            <a:r>
              <a:rPr lang="en-US" dirty="0"/>
              <a:t>The non-premixed and turbulent mixing considerations of the test case was further carried out in ANSYS Fluent.</a:t>
            </a:r>
          </a:p>
          <a:p>
            <a:endParaRPr lang="en-US" dirty="0"/>
          </a:p>
        </p:txBody>
      </p:sp>
    </p:spTree>
    <p:extLst>
      <p:ext uri="{BB962C8B-B14F-4D97-AF65-F5344CB8AC3E}">
        <p14:creationId xmlns:p14="http://schemas.microsoft.com/office/powerpoint/2010/main" val="3549670688"/>
      </p:ext>
    </p:extLst>
  </p:cSld>
  <p:clrMapOvr>
    <a:masterClrMapping/>
  </p:clrMapOvr>
  <mc:AlternateContent xmlns:mc="http://schemas.openxmlformats.org/markup-compatibility/2006" xmlns:p14="http://schemas.microsoft.com/office/powerpoint/2010/main">
    <mc:Choice Requires="p14">
      <p:transition spd="slow" p14:dur="2000" advTm="40479"/>
    </mc:Choice>
    <mc:Fallback xmlns="">
      <p:transition spd="slow" advTm="40479"/>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65664E4-50B5-4249-AF60-1B85F3671ED9}" type="slidenum">
              <a:rPr lang="en-US" smtClean="0"/>
              <a:t>51</a:t>
            </a:fld>
            <a:endParaRPr lang="en-US"/>
          </a:p>
        </p:txBody>
      </p:sp>
      <p:sp>
        <p:nvSpPr>
          <p:cNvPr id="7" name="Title 1"/>
          <p:cNvSpPr>
            <a:spLocks noGrp="1"/>
          </p:cNvSpPr>
          <p:nvPr>
            <p:ph type="title"/>
          </p:nvPr>
        </p:nvSpPr>
        <p:spPr>
          <a:xfrm>
            <a:off x="628650" y="365126"/>
            <a:ext cx="7886700" cy="1325563"/>
          </a:xfrm>
        </p:spPr>
        <p:txBody>
          <a:bodyPr>
            <a:normAutofit/>
          </a:bodyPr>
          <a:lstStyle/>
          <a:p>
            <a:r>
              <a:rPr lang="en-US" sz="3600" dirty="0"/>
              <a:t>Gas Combustor Test Case</a:t>
            </a:r>
          </a:p>
        </p:txBody>
      </p:sp>
      <p:sp>
        <p:nvSpPr>
          <p:cNvPr id="9" name="Content Placeholder 2"/>
          <p:cNvSpPr>
            <a:spLocks noGrp="1"/>
          </p:cNvSpPr>
          <p:nvPr>
            <p:ph idx="1"/>
          </p:nvPr>
        </p:nvSpPr>
        <p:spPr>
          <a:xfrm>
            <a:off x="681346" y="1553037"/>
            <a:ext cx="7510799" cy="4450948"/>
          </a:xfrm>
        </p:spPr>
        <p:txBody>
          <a:bodyPr>
            <a:normAutofit fontScale="85000" lnSpcReduction="20000"/>
          </a:bodyPr>
          <a:lstStyle/>
          <a:p>
            <a:pPr>
              <a:lnSpc>
                <a:spcPct val="120000"/>
              </a:lnSpc>
            </a:pPr>
            <a:r>
              <a:rPr lang="en-US" dirty="0"/>
              <a:t>(Jai Ganesh </a:t>
            </a:r>
            <a:r>
              <a:rPr lang="en-US" dirty="0" err="1"/>
              <a:t>Chetiyar</a:t>
            </a:r>
            <a:r>
              <a:rPr lang="en-US" dirty="0"/>
              <a:t> R, 2015) designed a combustion chamber for 20 kW power production. </a:t>
            </a:r>
          </a:p>
          <a:p>
            <a:pPr>
              <a:lnSpc>
                <a:spcPct val="120000"/>
              </a:lnSpc>
            </a:pPr>
            <a:r>
              <a:rPr lang="en-US" dirty="0"/>
              <a:t>For the purpose the paper suggested the combustor inlet parameters as follows: </a:t>
            </a:r>
          </a:p>
          <a:p>
            <a:pPr lvl="1"/>
            <a:r>
              <a:rPr lang="en-US" dirty="0"/>
              <a:t>Inlet Temperature						438.83 K</a:t>
            </a:r>
          </a:p>
          <a:p>
            <a:pPr lvl="1"/>
            <a:r>
              <a:rPr lang="en-US" dirty="0"/>
              <a:t>Inlet Pressure							2.95 bar</a:t>
            </a:r>
          </a:p>
          <a:p>
            <a:pPr lvl="1"/>
            <a:r>
              <a:rPr lang="en-US" dirty="0"/>
              <a:t>Mass Flow Rate of Fuel (Kerosene)				6.33e-3 kg/s</a:t>
            </a:r>
          </a:p>
          <a:p>
            <a:pPr lvl="1"/>
            <a:r>
              <a:rPr lang="en-US" dirty="0"/>
              <a:t>Kerosene Heating Value					43000 KJ/kg</a:t>
            </a:r>
          </a:p>
          <a:p>
            <a:pPr lvl="1"/>
            <a:r>
              <a:rPr lang="en-US" dirty="0"/>
              <a:t>Combustor heat production rate				272190 Watt</a:t>
            </a:r>
          </a:p>
          <a:p>
            <a:endParaRPr lang="en-US" dirty="0"/>
          </a:p>
        </p:txBody>
      </p:sp>
    </p:spTree>
    <p:extLst>
      <p:ext uri="{BB962C8B-B14F-4D97-AF65-F5344CB8AC3E}">
        <p14:creationId xmlns:p14="http://schemas.microsoft.com/office/powerpoint/2010/main" val="2560416448"/>
      </p:ext>
    </p:extLst>
  </p:cSld>
  <p:clrMapOvr>
    <a:masterClrMapping/>
  </p:clrMapOvr>
  <mc:AlternateContent xmlns:mc="http://schemas.openxmlformats.org/markup-compatibility/2006" xmlns:p14="http://schemas.microsoft.com/office/powerpoint/2010/main">
    <mc:Choice Requires="p14">
      <p:transition spd="slow" p14:dur="2000" advTm="20303"/>
    </mc:Choice>
    <mc:Fallback xmlns="">
      <p:transition spd="slow" advTm="20303"/>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65664E4-50B5-4249-AF60-1B85F3671ED9}" type="slidenum">
              <a:rPr lang="en-US" smtClean="0"/>
              <a:t>52</a:t>
            </a:fld>
            <a:endParaRPr lang="en-US"/>
          </a:p>
        </p:txBody>
      </p:sp>
      <p:sp>
        <p:nvSpPr>
          <p:cNvPr id="7" name="Title 1"/>
          <p:cNvSpPr>
            <a:spLocks noGrp="1"/>
          </p:cNvSpPr>
          <p:nvPr>
            <p:ph type="title"/>
          </p:nvPr>
        </p:nvSpPr>
        <p:spPr>
          <a:xfrm>
            <a:off x="628650" y="365126"/>
            <a:ext cx="7886700" cy="1325563"/>
          </a:xfrm>
        </p:spPr>
        <p:txBody>
          <a:bodyPr>
            <a:normAutofit/>
          </a:bodyPr>
          <a:lstStyle/>
          <a:p>
            <a:r>
              <a:rPr lang="en-US" sz="3600" dirty="0"/>
              <a:t>Gas Combustor Test Case</a:t>
            </a:r>
          </a:p>
        </p:txBody>
      </p:sp>
      <p:sp>
        <p:nvSpPr>
          <p:cNvPr id="9" name="Content Placeholder 2"/>
          <p:cNvSpPr>
            <a:spLocks noGrp="1"/>
          </p:cNvSpPr>
          <p:nvPr>
            <p:ph idx="1"/>
          </p:nvPr>
        </p:nvSpPr>
        <p:spPr>
          <a:xfrm>
            <a:off x="681346" y="1553037"/>
            <a:ext cx="7510799" cy="4450948"/>
          </a:xfrm>
        </p:spPr>
        <p:txBody>
          <a:bodyPr>
            <a:normAutofit/>
          </a:bodyPr>
          <a:lstStyle/>
          <a:p>
            <a:r>
              <a:rPr lang="en-US" dirty="0"/>
              <a:t>Using CHCPR, the mass flow rate of air and fuel yielding the designed heat production rate on complete combustion governed by 9 species 20 reactions detailed mechanism was evaluated. </a:t>
            </a:r>
          </a:p>
          <a:p>
            <a:r>
              <a:rPr lang="en-US" dirty="0"/>
              <a:t>The air and fuel mass flow rate are: </a:t>
            </a:r>
          </a:p>
          <a:p>
            <a:pPr lvl="1"/>
            <a:r>
              <a:rPr lang="en-US" dirty="0"/>
              <a:t>Air mass flow rate (m</a:t>
            </a:r>
            <a:r>
              <a:rPr lang="en-US" baseline="-25000" dirty="0"/>
              <a:t>0</a:t>
            </a:r>
            <a:r>
              <a:rPr lang="en-US" dirty="0"/>
              <a:t>)					0.094825 kg/sec</a:t>
            </a:r>
          </a:p>
          <a:p>
            <a:pPr lvl="1"/>
            <a:r>
              <a:rPr lang="en-US" dirty="0"/>
              <a:t>Fuel mass flow rate (m</a:t>
            </a:r>
            <a:r>
              <a:rPr lang="en-US" baseline="-25000" dirty="0"/>
              <a:t>f</a:t>
            </a:r>
            <a:r>
              <a:rPr lang="en-US" dirty="0"/>
              <a:t>)					0.0027827 kg/sec</a:t>
            </a:r>
          </a:p>
          <a:p>
            <a:endParaRPr lang="en-US" dirty="0"/>
          </a:p>
        </p:txBody>
      </p:sp>
    </p:spTree>
    <p:extLst>
      <p:ext uri="{BB962C8B-B14F-4D97-AF65-F5344CB8AC3E}">
        <p14:creationId xmlns:p14="http://schemas.microsoft.com/office/powerpoint/2010/main" val="501030742"/>
      </p:ext>
    </p:extLst>
  </p:cSld>
  <p:clrMapOvr>
    <a:masterClrMapping/>
  </p:clrMapOvr>
  <mc:AlternateContent xmlns:mc="http://schemas.openxmlformats.org/markup-compatibility/2006" xmlns:p14="http://schemas.microsoft.com/office/powerpoint/2010/main">
    <mc:Choice Requires="p14">
      <p:transition spd="slow" p14:dur="2000" advTm="24740"/>
    </mc:Choice>
    <mc:Fallback xmlns="">
      <p:transition spd="slow" advTm="24740"/>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65664E4-50B5-4249-AF60-1B85F3671ED9}" type="slidenum">
              <a:rPr lang="en-US" smtClean="0"/>
              <a:t>53</a:t>
            </a:fld>
            <a:endParaRPr lang="en-US"/>
          </a:p>
        </p:txBody>
      </p:sp>
      <p:sp>
        <p:nvSpPr>
          <p:cNvPr id="7" name="Title 1"/>
          <p:cNvSpPr>
            <a:spLocks noGrp="1"/>
          </p:cNvSpPr>
          <p:nvPr>
            <p:ph type="title"/>
          </p:nvPr>
        </p:nvSpPr>
        <p:spPr>
          <a:xfrm>
            <a:off x="628650" y="365126"/>
            <a:ext cx="7886700" cy="1325563"/>
          </a:xfrm>
        </p:spPr>
        <p:txBody>
          <a:bodyPr>
            <a:normAutofit/>
          </a:bodyPr>
          <a:lstStyle/>
          <a:p>
            <a:r>
              <a:rPr lang="en-US" sz="3600" dirty="0"/>
              <a:t>Gas Combustor Test Case</a:t>
            </a:r>
          </a:p>
        </p:txBody>
      </p:sp>
      <p:sp>
        <p:nvSpPr>
          <p:cNvPr id="9" name="Content Placeholder 2"/>
          <p:cNvSpPr>
            <a:spLocks noGrp="1"/>
          </p:cNvSpPr>
          <p:nvPr>
            <p:ph idx="1"/>
          </p:nvPr>
        </p:nvSpPr>
        <p:spPr>
          <a:xfrm>
            <a:off x="681346" y="1553037"/>
            <a:ext cx="7510799" cy="4450948"/>
          </a:xfrm>
        </p:spPr>
        <p:txBody>
          <a:bodyPr>
            <a:normAutofit fontScale="92500" lnSpcReduction="10000"/>
          </a:bodyPr>
          <a:lstStyle/>
          <a:p>
            <a:pPr marL="0" indent="0">
              <a:buNone/>
            </a:pPr>
            <a:r>
              <a:rPr lang="en-US" b="1" dirty="0"/>
              <a:t>Primary zone initial conditions</a:t>
            </a:r>
            <a:endParaRPr lang="en-US" dirty="0"/>
          </a:p>
          <a:p>
            <a:pPr lvl="1"/>
            <a:r>
              <a:rPr lang="en-US" dirty="0"/>
              <a:t>	Temperature			:   438.83 K</a:t>
            </a:r>
          </a:p>
          <a:p>
            <a:pPr lvl="1"/>
            <a:r>
              <a:rPr lang="en-US" dirty="0"/>
              <a:t>	Pressure			:   2.95 bar</a:t>
            </a:r>
          </a:p>
          <a:p>
            <a:pPr lvl="1"/>
            <a:r>
              <a:rPr lang="en-US" dirty="0"/>
              <a:t>	Average equivalence ratio	:   1.2</a:t>
            </a:r>
          </a:p>
          <a:p>
            <a:pPr lvl="1"/>
            <a:r>
              <a:rPr lang="en-US" dirty="0"/>
              <a:t>	Air mass flow rate (m</a:t>
            </a:r>
            <a:r>
              <a:rPr lang="en-US" baseline="-25000" dirty="0"/>
              <a:t>0</a:t>
            </a:r>
            <a:r>
              <a:rPr lang="en-US" dirty="0"/>
              <a:t>)	:   0.079021 kg/sec</a:t>
            </a:r>
          </a:p>
          <a:p>
            <a:pPr lvl="1"/>
            <a:r>
              <a:rPr lang="en-US" dirty="0"/>
              <a:t>	Fuel mass flow rate (m</a:t>
            </a:r>
            <a:r>
              <a:rPr lang="en-US" baseline="-25000" dirty="0"/>
              <a:t>f</a:t>
            </a:r>
            <a:r>
              <a:rPr lang="en-US" dirty="0"/>
              <a:t>)	:   0.0027827 kg/sec</a:t>
            </a:r>
          </a:p>
          <a:p>
            <a:pPr lvl="1"/>
            <a:r>
              <a:rPr lang="en-US" dirty="0"/>
              <a:t>	Density of the mixture(</a:t>
            </a:r>
            <a:r>
              <a:rPr lang="en-US" dirty="0" err="1"/>
              <a:t>ρ</a:t>
            </a:r>
            <a:r>
              <a:rPr lang="en-US" baseline="-25000" dirty="0" err="1"/>
              <a:t>mix</a:t>
            </a:r>
            <a:r>
              <a:rPr lang="en-US" dirty="0"/>
              <a:t>) 	:   1.69064 kg/sec</a:t>
            </a:r>
          </a:p>
          <a:p>
            <a:pPr lvl="1"/>
            <a:r>
              <a:rPr lang="en-US" dirty="0"/>
              <a:t>	Axial velocity	  		:   10 m/sec</a:t>
            </a:r>
          </a:p>
          <a:p>
            <a:pPr lvl="1"/>
            <a:r>
              <a:rPr lang="en-US" dirty="0"/>
              <a:t>	Area of flame tube (A</a:t>
            </a:r>
            <a:r>
              <a:rPr lang="en-US" baseline="-25000" dirty="0"/>
              <a:t>ft</a:t>
            </a:r>
            <a:r>
              <a:rPr lang="en-US" dirty="0"/>
              <a:t>)	:   5.0923e-3 m</a:t>
            </a:r>
            <a:r>
              <a:rPr lang="en-US" baseline="30000" dirty="0"/>
              <a:t>3</a:t>
            </a:r>
            <a:endParaRPr lang="en-US" dirty="0"/>
          </a:p>
          <a:p>
            <a:pPr lvl="1"/>
            <a:r>
              <a:rPr lang="en-US" dirty="0"/>
              <a:t>	Diameter of flame tube (</a:t>
            </a:r>
            <a:r>
              <a:rPr lang="en-US" dirty="0" err="1"/>
              <a:t>D</a:t>
            </a:r>
            <a:r>
              <a:rPr lang="en-US" baseline="-25000" dirty="0" err="1"/>
              <a:t>ft</a:t>
            </a:r>
            <a:r>
              <a:rPr lang="en-US" dirty="0"/>
              <a:t>)	:   80 mm</a:t>
            </a:r>
          </a:p>
          <a:p>
            <a:pPr lvl="1"/>
            <a:r>
              <a:rPr lang="en-US" dirty="0"/>
              <a:t>	Diameter of combustor casing (D):   80/0.7 mm</a:t>
            </a:r>
          </a:p>
          <a:p>
            <a:endParaRPr lang="en-US" dirty="0"/>
          </a:p>
        </p:txBody>
      </p:sp>
    </p:spTree>
    <p:extLst>
      <p:ext uri="{BB962C8B-B14F-4D97-AF65-F5344CB8AC3E}">
        <p14:creationId xmlns:p14="http://schemas.microsoft.com/office/powerpoint/2010/main" val="2352007081"/>
      </p:ext>
    </p:extLst>
  </p:cSld>
  <p:clrMapOvr>
    <a:masterClrMapping/>
  </p:clrMapOvr>
  <mc:AlternateContent xmlns:mc="http://schemas.openxmlformats.org/markup-compatibility/2006" xmlns:p14="http://schemas.microsoft.com/office/powerpoint/2010/main">
    <mc:Choice Requires="p14">
      <p:transition spd="slow" p14:dur="2000" advTm="8050"/>
    </mc:Choice>
    <mc:Fallback xmlns="">
      <p:transition spd="slow" advTm="8050"/>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65664E4-50B5-4249-AF60-1B85F3671ED9}" type="slidenum">
              <a:rPr lang="en-US" smtClean="0"/>
              <a:t>54</a:t>
            </a:fld>
            <a:endParaRPr lang="en-US"/>
          </a:p>
        </p:txBody>
      </p:sp>
      <p:sp>
        <p:nvSpPr>
          <p:cNvPr id="7" name="Title 1"/>
          <p:cNvSpPr>
            <a:spLocks noGrp="1"/>
          </p:cNvSpPr>
          <p:nvPr>
            <p:ph type="title"/>
          </p:nvPr>
        </p:nvSpPr>
        <p:spPr>
          <a:xfrm>
            <a:off x="628650" y="365126"/>
            <a:ext cx="7886700" cy="1325563"/>
          </a:xfrm>
        </p:spPr>
        <p:txBody>
          <a:bodyPr>
            <a:normAutofit/>
          </a:bodyPr>
          <a:lstStyle/>
          <a:p>
            <a:r>
              <a:rPr lang="en-US" sz="3600" dirty="0"/>
              <a:t>Gas Combustor Test Case</a:t>
            </a:r>
          </a:p>
        </p:txBody>
      </p:sp>
      <p:sp>
        <p:nvSpPr>
          <p:cNvPr id="9" name="Content Placeholder 2"/>
          <p:cNvSpPr>
            <a:spLocks noGrp="1"/>
          </p:cNvSpPr>
          <p:nvPr>
            <p:ph idx="1"/>
          </p:nvPr>
        </p:nvSpPr>
        <p:spPr>
          <a:xfrm>
            <a:off x="681346" y="1553037"/>
            <a:ext cx="7834004" cy="4803314"/>
          </a:xfrm>
        </p:spPr>
        <p:txBody>
          <a:bodyPr>
            <a:normAutofit fontScale="85000" lnSpcReduction="20000"/>
          </a:bodyPr>
          <a:lstStyle/>
          <a:p>
            <a:pPr>
              <a:lnSpc>
                <a:spcPct val="120000"/>
              </a:lnSpc>
            </a:pPr>
            <a:r>
              <a:rPr lang="en-US" sz="2700" dirty="0"/>
              <a:t>For hydrogen-air mixture, auto-ignition temperature is around 800 K (by CHCPR).</a:t>
            </a:r>
          </a:p>
          <a:p>
            <a:pPr>
              <a:lnSpc>
                <a:spcPct val="120000"/>
              </a:lnSpc>
            </a:pPr>
            <a:r>
              <a:rPr lang="en-US" sz="2700" dirty="0"/>
              <a:t>The initial mixture being at 438.83 K, it will not auto-ignite to give equilibrium products. </a:t>
            </a:r>
          </a:p>
          <a:p>
            <a:pPr>
              <a:lnSpc>
                <a:spcPct val="120000"/>
              </a:lnSpc>
            </a:pPr>
            <a:r>
              <a:rPr lang="en-US" sz="2700" dirty="0"/>
              <a:t>So, for simplicity, primary zone combustion is modelled at initial temperature of 1200 K in PRFM assuming that the products’ mole fraction after combustion of 483.83 K initial mixture is same as the products’ mole fraction on combustion of 1200 K initial mixture.</a:t>
            </a:r>
          </a:p>
          <a:p>
            <a:pPr>
              <a:lnSpc>
                <a:spcPct val="120000"/>
              </a:lnSpc>
            </a:pPr>
            <a:r>
              <a:rPr lang="en-US" sz="2700" dirty="0"/>
              <a:t>Then the temperature and velocity of product mixture on combustion of 483.83 K initial mixture is calculated on the basis of mass and energy conservation.</a:t>
            </a:r>
          </a:p>
          <a:p>
            <a:endParaRPr lang="en-US" dirty="0"/>
          </a:p>
        </p:txBody>
      </p:sp>
    </p:spTree>
    <p:extLst>
      <p:ext uri="{BB962C8B-B14F-4D97-AF65-F5344CB8AC3E}">
        <p14:creationId xmlns:p14="http://schemas.microsoft.com/office/powerpoint/2010/main" val="2687462499"/>
      </p:ext>
    </p:extLst>
  </p:cSld>
  <p:clrMapOvr>
    <a:masterClrMapping/>
  </p:clrMapOvr>
  <mc:AlternateContent xmlns:mc="http://schemas.openxmlformats.org/markup-compatibility/2006" xmlns:p14="http://schemas.microsoft.com/office/powerpoint/2010/main">
    <mc:Choice Requires="p14">
      <p:transition spd="slow" p14:dur="2000" advTm="3981"/>
    </mc:Choice>
    <mc:Fallback xmlns="">
      <p:transition spd="slow" advTm="3981"/>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65664E4-50B5-4249-AF60-1B85F3671ED9}" type="slidenum">
              <a:rPr lang="en-US" smtClean="0"/>
              <a:t>55</a:t>
            </a:fld>
            <a:endParaRPr lang="en-US"/>
          </a:p>
        </p:txBody>
      </p:sp>
      <p:sp>
        <p:nvSpPr>
          <p:cNvPr id="7" name="Title 1"/>
          <p:cNvSpPr>
            <a:spLocks noGrp="1"/>
          </p:cNvSpPr>
          <p:nvPr>
            <p:ph type="title"/>
          </p:nvPr>
        </p:nvSpPr>
        <p:spPr>
          <a:xfrm>
            <a:off x="628650" y="365126"/>
            <a:ext cx="7886700" cy="1325563"/>
          </a:xfrm>
        </p:spPr>
        <p:txBody>
          <a:bodyPr>
            <a:normAutofit/>
          </a:bodyPr>
          <a:lstStyle/>
          <a:p>
            <a:r>
              <a:rPr lang="en-US" sz="3600" dirty="0"/>
              <a:t>Gas Combustor Test Case</a:t>
            </a:r>
          </a:p>
        </p:txBody>
      </p:sp>
      <p:sp>
        <p:nvSpPr>
          <p:cNvPr id="9" name="Content Placeholder 2"/>
          <p:cNvSpPr>
            <a:spLocks noGrp="1"/>
          </p:cNvSpPr>
          <p:nvPr>
            <p:ph idx="1"/>
          </p:nvPr>
        </p:nvSpPr>
        <p:spPr>
          <a:xfrm>
            <a:off x="681346" y="1553037"/>
            <a:ext cx="7834004" cy="4803314"/>
          </a:xfrm>
        </p:spPr>
        <p:txBody>
          <a:bodyPr>
            <a:normAutofit/>
          </a:bodyPr>
          <a:lstStyle/>
          <a:p>
            <a:pPr lvl="1"/>
            <a:r>
              <a:rPr lang="en-US" dirty="0"/>
              <a:t>    Primary zone exit temperature			1970.65 K</a:t>
            </a:r>
          </a:p>
          <a:p>
            <a:pPr lvl="1"/>
            <a:r>
              <a:rPr lang="en-US" dirty="0"/>
              <a:t>	Primary zone exit velocity				40.188 K</a:t>
            </a:r>
          </a:p>
          <a:p>
            <a:pPr lvl="1"/>
            <a:r>
              <a:rPr lang="en-US" dirty="0"/>
              <a:t>	Primary zone exit density				 	0.39972 kg/m</a:t>
            </a:r>
            <a:r>
              <a:rPr lang="en-US" baseline="30000" dirty="0"/>
              <a:t>3</a:t>
            </a:r>
          </a:p>
          <a:p>
            <a:pPr lvl="1"/>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524702256"/>
              </p:ext>
            </p:extLst>
          </p:nvPr>
        </p:nvGraphicFramePr>
        <p:xfrm>
          <a:off x="5710687" y="2536080"/>
          <a:ext cx="2656936" cy="3703320"/>
        </p:xfrm>
        <a:graphic>
          <a:graphicData uri="http://schemas.openxmlformats.org/drawingml/2006/table">
            <a:tbl>
              <a:tblPr firstRow="1" firstCol="1" bandRow="1"/>
              <a:tblGrid>
                <a:gridCol w="1197290">
                  <a:extLst>
                    <a:ext uri="{9D8B030D-6E8A-4147-A177-3AD203B41FA5}">
                      <a16:colId xmlns:a16="http://schemas.microsoft.com/office/drawing/2014/main" val="20000"/>
                    </a:ext>
                  </a:extLst>
                </a:gridCol>
                <a:gridCol w="1459646">
                  <a:extLst>
                    <a:ext uri="{9D8B030D-6E8A-4147-A177-3AD203B41FA5}">
                      <a16:colId xmlns:a16="http://schemas.microsoft.com/office/drawing/2014/main" val="20001"/>
                    </a:ext>
                  </a:extLst>
                </a:gridCol>
              </a:tblGrid>
              <a:tr h="356568">
                <a:tc>
                  <a:txBody>
                    <a:bodyPr/>
                    <a:lstStyle/>
                    <a:p>
                      <a:pPr marL="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Mangal"/>
                        </a:rPr>
                        <a:t>H</a:t>
                      </a:r>
                      <a:r>
                        <a:rPr lang="en-US" sz="1800" baseline="-25000" dirty="0">
                          <a:effectLst/>
                          <a:latin typeface="Times New Roman" panose="02020603050405020304" pitchFamily="18" charset="0"/>
                          <a:ea typeface="Calibri" panose="020F0502020204030204" pitchFamily="34" charset="0"/>
                          <a:cs typeface="Mangal"/>
                        </a:rPr>
                        <a:t>2</a:t>
                      </a:r>
                      <a:endParaRPr lang="en-US" sz="1800" dirty="0">
                        <a:effectLst/>
                        <a:latin typeface="Times New Roman" panose="02020603050405020304" pitchFamily="18" charset="0"/>
                        <a:ea typeface="Calibri" panose="020F0502020204030204" pitchFamily="34" charset="0"/>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800">
                          <a:effectLst/>
                          <a:latin typeface="Times New Roman" panose="02020603050405020304" pitchFamily="18" charset="0"/>
                          <a:ea typeface="Calibri" panose="020F0502020204030204" pitchFamily="34" charset="0"/>
                          <a:cs typeface="Mangal"/>
                        </a:rPr>
                        <a:t>0.0803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6568">
                <a:tc>
                  <a:txBody>
                    <a:bodyPr/>
                    <a:lstStyle/>
                    <a:p>
                      <a:pPr marL="0" marR="0" algn="just">
                        <a:lnSpc>
                          <a:spcPct val="150000"/>
                        </a:lnSpc>
                        <a:spcBef>
                          <a:spcPts val="0"/>
                        </a:spcBef>
                        <a:spcAft>
                          <a:spcPts val="0"/>
                        </a:spcAft>
                      </a:pPr>
                      <a:r>
                        <a:rPr lang="en-US" sz="1800">
                          <a:effectLst/>
                          <a:latin typeface="Times New Roman" panose="02020603050405020304" pitchFamily="18" charset="0"/>
                          <a:ea typeface="Calibri" panose="020F0502020204030204" pitchFamily="34" charset="0"/>
                          <a:cs typeface="Mangal"/>
                        </a:rPr>
                        <a:t>H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800">
                          <a:effectLst/>
                          <a:latin typeface="Times New Roman" panose="02020603050405020304" pitchFamily="18" charset="0"/>
                          <a:ea typeface="Calibri" panose="020F0502020204030204" pitchFamily="34" charset="0"/>
                          <a:cs typeface="Mangal"/>
                        </a:rPr>
                        <a:t>0.0278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56568">
                <a:tc>
                  <a:txBody>
                    <a:bodyPr/>
                    <a:lstStyle/>
                    <a:p>
                      <a:pPr marL="0" marR="0" algn="just">
                        <a:lnSpc>
                          <a:spcPct val="150000"/>
                        </a:lnSpc>
                        <a:spcBef>
                          <a:spcPts val="0"/>
                        </a:spcBef>
                        <a:spcAft>
                          <a:spcPts val="0"/>
                        </a:spcAft>
                      </a:pPr>
                      <a:r>
                        <a:rPr lang="en-US" sz="1800">
                          <a:effectLst/>
                          <a:latin typeface="Times New Roman" panose="02020603050405020304" pitchFamily="18" charset="0"/>
                          <a:ea typeface="Calibri" panose="020F0502020204030204" pitchFamily="34" charset="0"/>
                          <a:cs typeface="Mangal"/>
                        </a:rPr>
                        <a:t>O</a:t>
                      </a:r>
                      <a:r>
                        <a:rPr lang="en-US" sz="1800" baseline="-25000">
                          <a:effectLst/>
                          <a:latin typeface="Times New Roman" panose="02020603050405020304" pitchFamily="18" charset="0"/>
                          <a:ea typeface="Calibri" panose="020F0502020204030204" pitchFamily="34" charset="0"/>
                          <a:cs typeface="Mangal"/>
                        </a:rPr>
                        <a:t>2</a:t>
                      </a:r>
                      <a:endParaRPr lang="en-US" sz="1800">
                        <a:effectLst/>
                        <a:latin typeface="Times New Roman" panose="02020603050405020304" pitchFamily="18" charset="0"/>
                        <a:ea typeface="Calibri" panose="020F0502020204030204" pitchFamily="34" charset="0"/>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Mangal"/>
                        </a:rPr>
                        <a:t>0.0072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6568">
                <a:tc>
                  <a:txBody>
                    <a:bodyPr/>
                    <a:lstStyle/>
                    <a:p>
                      <a:pPr marL="0" marR="0" algn="just">
                        <a:lnSpc>
                          <a:spcPct val="150000"/>
                        </a:lnSpc>
                        <a:spcBef>
                          <a:spcPts val="0"/>
                        </a:spcBef>
                        <a:spcAft>
                          <a:spcPts val="0"/>
                        </a:spcAft>
                      </a:pPr>
                      <a:r>
                        <a:rPr lang="en-US" sz="1800">
                          <a:effectLst/>
                          <a:latin typeface="Times New Roman" panose="02020603050405020304" pitchFamily="18" charset="0"/>
                          <a:ea typeface="Calibri" panose="020F0502020204030204" pitchFamily="34" charset="0"/>
                          <a:cs typeface="Mangal"/>
                        </a:rPr>
                        <a:t>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800">
                          <a:effectLst/>
                          <a:latin typeface="Times New Roman" panose="02020603050405020304" pitchFamily="18" charset="0"/>
                          <a:ea typeface="Calibri" panose="020F0502020204030204" pitchFamily="34" charset="0"/>
                          <a:cs typeface="Mangal"/>
                        </a:rPr>
                        <a:t>0.0053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56568">
                <a:tc>
                  <a:txBody>
                    <a:bodyPr/>
                    <a:lstStyle/>
                    <a:p>
                      <a:pPr marL="0" marR="0" algn="just">
                        <a:lnSpc>
                          <a:spcPct val="150000"/>
                        </a:lnSpc>
                        <a:spcBef>
                          <a:spcPts val="0"/>
                        </a:spcBef>
                        <a:spcAft>
                          <a:spcPts val="0"/>
                        </a:spcAft>
                      </a:pPr>
                      <a:r>
                        <a:rPr lang="en-US" sz="1800">
                          <a:effectLst/>
                          <a:latin typeface="Times New Roman" panose="02020603050405020304" pitchFamily="18" charset="0"/>
                          <a:ea typeface="Calibri" panose="020F0502020204030204" pitchFamily="34" charset="0"/>
                          <a:cs typeface="Mangal"/>
                        </a:rPr>
                        <a:t>OH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800">
                          <a:effectLst/>
                          <a:latin typeface="Times New Roman" panose="02020603050405020304" pitchFamily="18" charset="0"/>
                          <a:ea typeface="Calibri" panose="020F0502020204030204" pitchFamily="34" charset="0"/>
                          <a:cs typeface="Mangal"/>
                        </a:rPr>
                        <a:t>0.0242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56568">
                <a:tc>
                  <a:txBody>
                    <a:bodyPr/>
                    <a:lstStyle/>
                    <a:p>
                      <a:pPr marL="0" marR="0" algn="just">
                        <a:lnSpc>
                          <a:spcPct val="150000"/>
                        </a:lnSpc>
                        <a:spcBef>
                          <a:spcPts val="0"/>
                        </a:spcBef>
                        <a:spcAft>
                          <a:spcPts val="0"/>
                        </a:spcAft>
                      </a:pPr>
                      <a:r>
                        <a:rPr lang="en-US" sz="1800">
                          <a:effectLst/>
                          <a:latin typeface="Times New Roman" panose="02020603050405020304" pitchFamily="18" charset="0"/>
                          <a:ea typeface="Calibri" panose="020F0502020204030204" pitchFamily="34" charset="0"/>
                          <a:cs typeface="Mangal"/>
                        </a:rPr>
                        <a:t>HO</a:t>
                      </a:r>
                      <a:r>
                        <a:rPr lang="en-US" sz="1800" baseline="-25000">
                          <a:effectLst/>
                          <a:latin typeface="Times New Roman" panose="02020603050405020304" pitchFamily="18" charset="0"/>
                          <a:ea typeface="Calibri" panose="020F0502020204030204" pitchFamily="34" charset="0"/>
                          <a:cs typeface="Mangal"/>
                        </a:rPr>
                        <a:t>2</a:t>
                      </a:r>
                      <a:endParaRPr lang="en-US" sz="1800">
                        <a:effectLst/>
                        <a:latin typeface="Times New Roman" panose="02020603050405020304" pitchFamily="18" charset="0"/>
                        <a:ea typeface="Calibri" panose="020F0502020204030204" pitchFamily="34" charset="0"/>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800">
                          <a:effectLst/>
                          <a:latin typeface="Times New Roman" panose="02020603050405020304" pitchFamily="18" charset="0"/>
                          <a:ea typeface="Calibri" panose="020F0502020204030204" pitchFamily="34" charset="0"/>
                          <a:cs typeface="Mangal"/>
                        </a:rPr>
                        <a:t>6.1894*10</a:t>
                      </a:r>
                      <a:r>
                        <a:rPr lang="en-US" sz="1800" baseline="30000">
                          <a:effectLst/>
                          <a:latin typeface="Times New Roman" panose="02020603050405020304" pitchFamily="18" charset="0"/>
                          <a:ea typeface="Calibri" panose="020F0502020204030204" pitchFamily="34" charset="0"/>
                          <a:cs typeface="Mangal"/>
                        </a:rPr>
                        <a:t>-6</a:t>
                      </a:r>
                      <a:endParaRPr lang="en-US" sz="1800">
                        <a:effectLst/>
                        <a:latin typeface="Times New Roman" panose="02020603050405020304" pitchFamily="18" charset="0"/>
                        <a:ea typeface="Calibri" panose="020F0502020204030204" pitchFamily="34" charset="0"/>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56568">
                <a:tc>
                  <a:txBody>
                    <a:bodyPr/>
                    <a:lstStyle/>
                    <a:p>
                      <a:pPr marL="0" marR="0" algn="just">
                        <a:lnSpc>
                          <a:spcPct val="150000"/>
                        </a:lnSpc>
                        <a:spcBef>
                          <a:spcPts val="0"/>
                        </a:spcBef>
                        <a:spcAft>
                          <a:spcPts val="0"/>
                        </a:spcAft>
                      </a:pPr>
                      <a:r>
                        <a:rPr lang="en-US" sz="1800">
                          <a:effectLst/>
                          <a:latin typeface="Times New Roman" panose="02020603050405020304" pitchFamily="18" charset="0"/>
                          <a:ea typeface="Calibri" panose="020F0502020204030204" pitchFamily="34" charset="0"/>
                          <a:cs typeface="Mangal"/>
                        </a:rPr>
                        <a:t>H</a:t>
                      </a:r>
                      <a:r>
                        <a:rPr lang="en-US" sz="1800" baseline="-25000">
                          <a:effectLst/>
                          <a:latin typeface="Times New Roman" panose="02020603050405020304" pitchFamily="18" charset="0"/>
                          <a:ea typeface="Calibri" panose="020F0502020204030204" pitchFamily="34" charset="0"/>
                          <a:cs typeface="Mangal"/>
                        </a:rPr>
                        <a:t>2</a:t>
                      </a:r>
                      <a:r>
                        <a:rPr lang="en-US" sz="1800">
                          <a:effectLst/>
                          <a:latin typeface="Times New Roman" panose="02020603050405020304" pitchFamily="18" charset="0"/>
                          <a:ea typeface="Calibri" panose="020F0502020204030204" pitchFamily="34" charset="0"/>
                          <a:cs typeface="Mangal"/>
                        </a:rPr>
                        <a:t>O</a:t>
                      </a:r>
                      <a:r>
                        <a:rPr lang="en-US" sz="1800" baseline="-25000">
                          <a:effectLst/>
                          <a:latin typeface="Times New Roman" panose="02020603050405020304" pitchFamily="18" charset="0"/>
                          <a:ea typeface="Calibri" panose="020F0502020204030204" pitchFamily="34" charset="0"/>
                          <a:cs typeface="Mangal"/>
                        </a:rPr>
                        <a:t>2</a:t>
                      </a:r>
                      <a:endParaRPr lang="en-US" sz="1800">
                        <a:effectLst/>
                        <a:latin typeface="Times New Roman" panose="02020603050405020304" pitchFamily="18" charset="0"/>
                        <a:ea typeface="Calibri" panose="020F0502020204030204" pitchFamily="34" charset="0"/>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800">
                          <a:effectLst/>
                          <a:latin typeface="Times New Roman" panose="02020603050405020304" pitchFamily="18" charset="0"/>
                          <a:ea typeface="Calibri" panose="020F0502020204030204" pitchFamily="34" charset="0"/>
                          <a:cs typeface="Mangal"/>
                        </a:rPr>
                        <a:t>1.2691*10</a:t>
                      </a:r>
                      <a:r>
                        <a:rPr lang="en-US" sz="1800" baseline="30000">
                          <a:effectLst/>
                          <a:latin typeface="Times New Roman" panose="02020603050405020304" pitchFamily="18" charset="0"/>
                          <a:ea typeface="Calibri" panose="020F0502020204030204" pitchFamily="34" charset="0"/>
                          <a:cs typeface="Mangal"/>
                        </a:rPr>
                        <a:t>-6</a:t>
                      </a:r>
                      <a:endParaRPr lang="en-US" sz="1800">
                        <a:effectLst/>
                        <a:latin typeface="Times New Roman" panose="02020603050405020304" pitchFamily="18" charset="0"/>
                        <a:ea typeface="Calibri" panose="020F0502020204030204" pitchFamily="34" charset="0"/>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56568">
                <a:tc>
                  <a:txBody>
                    <a:bodyPr/>
                    <a:lstStyle/>
                    <a:p>
                      <a:pPr marL="0" marR="0" algn="just">
                        <a:lnSpc>
                          <a:spcPct val="150000"/>
                        </a:lnSpc>
                        <a:spcBef>
                          <a:spcPts val="0"/>
                        </a:spcBef>
                        <a:spcAft>
                          <a:spcPts val="0"/>
                        </a:spcAft>
                      </a:pPr>
                      <a:r>
                        <a:rPr lang="en-US" sz="1800">
                          <a:effectLst/>
                          <a:latin typeface="Times New Roman" panose="02020603050405020304" pitchFamily="18" charset="0"/>
                          <a:ea typeface="Calibri" panose="020F0502020204030204" pitchFamily="34" charset="0"/>
                          <a:cs typeface="Mangal"/>
                        </a:rPr>
                        <a:t>H</a:t>
                      </a:r>
                      <a:r>
                        <a:rPr lang="en-US" sz="1800" baseline="-25000">
                          <a:effectLst/>
                          <a:latin typeface="Times New Roman" panose="02020603050405020304" pitchFamily="18" charset="0"/>
                          <a:ea typeface="Calibri" panose="020F0502020204030204" pitchFamily="34" charset="0"/>
                          <a:cs typeface="Mangal"/>
                        </a:rPr>
                        <a:t>2</a:t>
                      </a:r>
                      <a:r>
                        <a:rPr lang="en-US" sz="1800">
                          <a:effectLst/>
                          <a:latin typeface="Times New Roman" panose="02020603050405020304" pitchFamily="18" charset="0"/>
                          <a:ea typeface="Calibri" panose="020F0502020204030204" pitchFamily="34" charset="0"/>
                          <a:cs typeface="Mangal"/>
                        </a:rPr>
                        <a:t>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800">
                          <a:effectLst/>
                          <a:latin typeface="Times New Roman" panose="02020603050405020304" pitchFamily="18" charset="0"/>
                          <a:ea typeface="Calibri" panose="020F0502020204030204" pitchFamily="34" charset="0"/>
                          <a:cs typeface="Mangal"/>
                        </a:rPr>
                        <a:t>0.2682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56568">
                <a:tc>
                  <a:txBody>
                    <a:bodyPr/>
                    <a:lstStyle/>
                    <a:p>
                      <a:pPr marL="0" marR="0" algn="just">
                        <a:lnSpc>
                          <a:spcPct val="150000"/>
                        </a:lnSpc>
                        <a:spcBef>
                          <a:spcPts val="0"/>
                        </a:spcBef>
                        <a:spcAft>
                          <a:spcPts val="0"/>
                        </a:spcAft>
                      </a:pPr>
                      <a:r>
                        <a:rPr lang="en-US" sz="1800">
                          <a:effectLst/>
                          <a:latin typeface="Times New Roman" panose="02020603050405020304" pitchFamily="18" charset="0"/>
                          <a:ea typeface="Calibri" panose="020F0502020204030204" pitchFamily="34" charset="0"/>
                          <a:cs typeface="Mangal"/>
                        </a:rPr>
                        <a:t>N</a:t>
                      </a:r>
                      <a:r>
                        <a:rPr lang="en-US" sz="1800" baseline="-25000">
                          <a:effectLst/>
                          <a:latin typeface="Times New Roman" panose="02020603050405020304" pitchFamily="18" charset="0"/>
                          <a:ea typeface="Calibri" panose="020F0502020204030204" pitchFamily="34" charset="0"/>
                          <a:cs typeface="Mangal"/>
                        </a:rPr>
                        <a:t>2</a:t>
                      </a:r>
                      <a:endParaRPr lang="en-US" sz="1800">
                        <a:effectLst/>
                        <a:latin typeface="Times New Roman" panose="02020603050405020304" pitchFamily="18" charset="0"/>
                        <a:ea typeface="Calibri" panose="020F0502020204030204" pitchFamily="34" charset="0"/>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Mangal"/>
                        </a:rPr>
                        <a:t>0.5870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10" name="TextBox 9"/>
          <p:cNvSpPr txBox="1"/>
          <p:nvPr/>
        </p:nvSpPr>
        <p:spPr>
          <a:xfrm>
            <a:off x="5814203" y="2104845"/>
            <a:ext cx="2597629" cy="369332"/>
          </a:xfrm>
          <a:prstGeom prst="rect">
            <a:avLst/>
          </a:prstGeom>
          <a:noFill/>
        </p:spPr>
        <p:txBody>
          <a:bodyPr wrap="square" rtlCol="0">
            <a:spAutoFit/>
          </a:bodyPr>
          <a:lstStyle/>
          <a:p>
            <a:r>
              <a:rPr lang="en-US" b="1" dirty="0"/>
              <a:t>Table: Molar fractions</a:t>
            </a:r>
          </a:p>
        </p:txBody>
      </p:sp>
    </p:spTree>
    <p:extLst>
      <p:ext uri="{BB962C8B-B14F-4D97-AF65-F5344CB8AC3E}">
        <p14:creationId xmlns:p14="http://schemas.microsoft.com/office/powerpoint/2010/main" val="144086336"/>
      </p:ext>
    </p:extLst>
  </p:cSld>
  <p:clrMapOvr>
    <a:masterClrMapping/>
  </p:clrMapOvr>
  <mc:AlternateContent xmlns:mc="http://schemas.openxmlformats.org/markup-compatibility/2006" xmlns:p14="http://schemas.microsoft.com/office/powerpoint/2010/main">
    <mc:Choice Requires="p14">
      <p:transition spd="slow" p14:dur="2000" advTm="9823"/>
    </mc:Choice>
    <mc:Fallback xmlns="">
      <p:transition spd="slow" advTm="9823"/>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65664E4-50B5-4249-AF60-1B85F3671ED9}" type="slidenum">
              <a:rPr lang="en-US" smtClean="0"/>
              <a:t>56</a:t>
            </a:fld>
            <a:endParaRPr lang="en-US"/>
          </a:p>
        </p:txBody>
      </p:sp>
      <p:sp>
        <p:nvSpPr>
          <p:cNvPr id="7" name="Title 1"/>
          <p:cNvSpPr>
            <a:spLocks noGrp="1"/>
          </p:cNvSpPr>
          <p:nvPr>
            <p:ph type="title"/>
          </p:nvPr>
        </p:nvSpPr>
        <p:spPr>
          <a:xfrm>
            <a:off x="628650" y="365126"/>
            <a:ext cx="7886700" cy="1325563"/>
          </a:xfrm>
        </p:spPr>
        <p:txBody>
          <a:bodyPr>
            <a:normAutofit/>
          </a:bodyPr>
          <a:lstStyle/>
          <a:p>
            <a:r>
              <a:rPr lang="en-US" sz="3600" dirty="0"/>
              <a:t>Gas Combustor Test Case</a:t>
            </a:r>
          </a:p>
        </p:txBody>
      </p:sp>
      <p:sp>
        <p:nvSpPr>
          <p:cNvPr id="9" name="Content Placeholder 2"/>
          <p:cNvSpPr>
            <a:spLocks noGrp="1"/>
          </p:cNvSpPr>
          <p:nvPr>
            <p:ph idx="1"/>
          </p:nvPr>
        </p:nvSpPr>
        <p:spPr>
          <a:xfrm>
            <a:off x="681346" y="1553037"/>
            <a:ext cx="7510799" cy="4450948"/>
          </a:xfrm>
        </p:spPr>
        <p:txBody>
          <a:bodyPr>
            <a:normAutofit lnSpcReduction="10000"/>
          </a:bodyPr>
          <a:lstStyle/>
          <a:p>
            <a:pPr marL="0" indent="0">
              <a:buNone/>
            </a:pPr>
            <a:r>
              <a:rPr lang="en-US" b="1" dirty="0"/>
              <a:t>Secondary and Dilution zones</a:t>
            </a:r>
            <a:endParaRPr lang="en-US" dirty="0"/>
          </a:p>
          <a:p>
            <a:r>
              <a:rPr lang="en-US" dirty="0"/>
              <a:t>First to estimate total mass flow for secondary and dilution zones an arbitrary mass injection </a:t>
            </a:r>
            <a:r>
              <a:rPr lang="en-US" sz="2400" dirty="0"/>
              <a:t>(</a:t>
            </a:r>
            <a:r>
              <a:rPr lang="en-US" sz="2400" b="1" kern="0" dirty="0">
                <a:latin typeface="Times New Roman" panose="02020603050405020304" pitchFamily="18" charset="0"/>
                <a:ea typeface="Calibri" panose="020F0502020204030204" pitchFamily="34" charset="0"/>
                <a:cs typeface="Mangal"/>
              </a:rPr>
              <a:t>95.571 kg/m</a:t>
            </a:r>
            <a:r>
              <a:rPr lang="en-US" sz="2400" b="1" kern="0" baseline="30000" dirty="0">
                <a:latin typeface="Times New Roman" panose="02020603050405020304" pitchFamily="18" charset="0"/>
                <a:ea typeface="Calibri" panose="020F0502020204030204" pitchFamily="34" charset="0"/>
                <a:cs typeface="Mangal"/>
              </a:rPr>
              <a:t>2</a:t>
            </a:r>
            <a:r>
              <a:rPr lang="en-US" sz="2400" b="1" kern="0" dirty="0">
                <a:latin typeface="Times New Roman" panose="02020603050405020304" pitchFamily="18" charset="0"/>
                <a:ea typeface="Calibri" panose="020F0502020204030204" pitchFamily="34" charset="0"/>
                <a:cs typeface="Mangal"/>
              </a:rPr>
              <a:t>/sec ) </a:t>
            </a:r>
            <a:r>
              <a:rPr lang="en-US" dirty="0"/>
              <a:t>flux was defined. </a:t>
            </a:r>
          </a:p>
          <a:p>
            <a:r>
              <a:rPr lang="en-US" dirty="0"/>
              <a:t>The mass flux injected is integrated along the length. </a:t>
            </a:r>
          </a:p>
          <a:p>
            <a:r>
              <a:rPr lang="en-US" dirty="0"/>
              <a:t>The mass flow injection at the length at which the total temperature becomes 1600 K is the estimated mass flow for overall secondary and dilution zones</a:t>
            </a:r>
          </a:p>
        </p:txBody>
      </p:sp>
    </p:spTree>
    <p:extLst>
      <p:ext uri="{BB962C8B-B14F-4D97-AF65-F5344CB8AC3E}">
        <p14:creationId xmlns:p14="http://schemas.microsoft.com/office/powerpoint/2010/main" val="596598200"/>
      </p:ext>
    </p:extLst>
  </p:cSld>
  <p:clrMapOvr>
    <a:masterClrMapping/>
  </p:clrMapOvr>
  <mc:AlternateContent xmlns:mc="http://schemas.openxmlformats.org/markup-compatibility/2006" xmlns:p14="http://schemas.microsoft.com/office/powerpoint/2010/main">
    <mc:Choice Requires="p14">
      <p:transition spd="slow" p14:dur="2000" advTm="19154"/>
    </mc:Choice>
    <mc:Fallback xmlns="">
      <p:transition spd="slow" advTm="19154"/>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65664E4-50B5-4249-AF60-1B85F3671ED9}" type="slidenum">
              <a:rPr lang="en-US" smtClean="0"/>
              <a:t>57</a:t>
            </a:fld>
            <a:endParaRPr lang="en-US"/>
          </a:p>
        </p:txBody>
      </p:sp>
      <p:sp>
        <p:nvSpPr>
          <p:cNvPr id="7" name="Title 1"/>
          <p:cNvSpPr>
            <a:spLocks noGrp="1"/>
          </p:cNvSpPr>
          <p:nvPr>
            <p:ph type="title"/>
          </p:nvPr>
        </p:nvSpPr>
        <p:spPr>
          <a:xfrm>
            <a:off x="628650" y="365126"/>
            <a:ext cx="7886700" cy="1325563"/>
          </a:xfrm>
        </p:spPr>
        <p:txBody>
          <a:bodyPr>
            <a:normAutofit/>
          </a:bodyPr>
          <a:lstStyle/>
          <a:p>
            <a:r>
              <a:rPr lang="en-US" sz="3600" dirty="0"/>
              <a:t>Gas Combustor Test Case</a:t>
            </a: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569" y="1639014"/>
            <a:ext cx="4804129" cy="3603097"/>
          </a:xfrm>
        </p:spPr>
      </p:pic>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4739" r="5624"/>
          <a:stretch/>
        </p:blipFill>
        <p:spPr>
          <a:xfrm>
            <a:off x="4623758" y="1644849"/>
            <a:ext cx="4278702" cy="3580009"/>
          </a:xfrm>
          <a:prstGeom prst="rect">
            <a:avLst/>
          </a:prstGeom>
        </p:spPr>
      </p:pic>
      <p:sp>
        <p:nvSpPr>
          <p:cNvPr id="12" name="Text Box 9"/>
          <p:cNvSpPr txBox="1"/>
          <p:nvPr/>
        </p:nvSpPr>
        <p:spPr>
          <a:xfrm>
            <a:off x="628650" y="5395304"/>
            <a:ext cx="7886700" cy="923330"/>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800"/>
              </a:spcAft>
            </a:pPr>
            <a:r>
              <a:rPr lang="en-US" sz="2000" b="1" kern="0" dirty="0">
                <a:latin typeface="Times New Roman" panose="02020603050405020304" pitchFamily="18" charset="0"/>
                <a:ea typeface="Calibri" panose="020F0502020204030204" pitchFamily="34" charset="0"/>
                <a:cs typeface="Mangal"/>
              </a:rPr>
              <a:t>Fig: Total temperature</a:t>
            </a:r>
            <a:r>
              <a:rPr lang="en-US" sz="2000" b="1" kern="0" dirty="0">
                <a:effectLst/>
                <a:latin typeface="Times New Roman" panose="02020603050405020304" pitchFamily="18" charset="0"/>
                <a:ea typeface="Calibri" panose="020F0502020204030204" pitchFamily="34" charset="0"/>
                <a:cs typeface="Mangal"/>
              </a:rPr>
              <a:t> and mass flow injection with length upon air injection at constant mass flux of 95.571 kg/m</a:t>
            </a:r>
            <a:r>
              <a:rPr lang="en-US" sz="2000" b="1" kern="0" baseline="30000" dirty="0">
                <a:effectLst/>
                <a:latin typeface="Times New Roman" panose="02020603050405020304" pitchFamily="18" charset="0"/>
                <a:ea typeface="Calibri" panose="020F0502020204030204" pitchFamily="34" charset="0"/>
                <a:cs typeface="Mangal"/>
              </a:rPr>
              <a:t>2</a:t>
            </a:r>
            <a:r>
              <a:rPr lang="en-US" sz="2000" b="1" kern="0" dirty="0">
                <a:effectLst/>
                <a:latin typeface="Times New Roman" panose="02020603050405020304" pitchFamily="18" charset="0"/>
                <a:ea typeface="Calibri" panose="020F0502020204030204" pitchFamily="34" charset="0"/>
                <a:cs typeface="Mangal"/>
              </a:rPr>
              <a:t>/sec in Primary zone exit conditions</a:t>
            </a:r>
          </a:p>
        </p:txBody>
      </p:sp>
    </p:spTree>
    <p:extLst>
      <p:ext uri="{BB962C8B-B14F-4D97-AF65-F5344CB8AC3E}">
        <p14:creationId xmlns:p14="http://schemas.microsoft.com/office/powerpoint/2010/main" val="2754790733"/>
      </p:ext>
    </p:extLst>
  </p:cSld>
  <p:clrMapOvr>
    <a:masterClrMapping/>
  </p:clrMapOvr>
  <mc:AlternateContent xmlns:mc="http://schemas.openxmlformats.org/markup-compatibility/2006" xmlns:p14="http://schemas.microsoft.com/office/powerpoint/2010/main">
    <mc:Choice Requires="p14">
      <p:transition spd="slow" p14:dur="2000" advTm="15323"/>
    </mc:Choice>
    <mc:Fallback xmlns="">
      <p:transition spd="slow" advTm="15323"/>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65664E4-50B5-4249-AF60-1B85F3671ED9}" type="slidenum">
              <a:rPr lang="en-US" smtClean="0"/>
              <a:t>58</a:t>
            </a:fld>
            <a:endParaRPr lang="en-US"/>
          </a:p>
        </p:txBody>
      </p:sp>
      <p:sp>
        <p:nvSpPr>
          <p:cNvPr id="7" name="Title 1"/>
          <p:cNvSpPr>
            <a:spLocks noGrp="1"/>
          </p:cNvSpPr>
          <p:nvPr>
            <p:ph type="title"/>
          </p:nvPr>
        </p:nvSpPr>
        <p:spPr>
          <a:xfrm>
            <a:off x="628650" y="365126"/>
            <a:ext cx="7886700" cy="1325563"/>
          </a:xfrm>
        </p:spPr>
        <p:txBody>
          <a:bodyPr>
            <a:normAutofit/>
          </a:bodyPr>
          <a:lstStyle/>
          <a:p>
            <a:r>
              <a:rPr lang="en-US" sz="3600" dirty="0"/>
              <a:t>Gas Combustor Test Case</a:t>
            </a:r>
          </a:p>
        </p:txBody>
      </p:sp>
      <p:sp>
        <p:nvSpPr>
          <p:cNvPr id="3" name="Content Placeholder 2"/>
          <p:cNvSpPr>
            <a:spLocks noGrp="1"/>
          </p:cNvSpPr>
          <p:nvPr>
            <p:ph idx="1"/>
          </p:nvPr>
        </p:nvSpPr>
        <p:spPr>
          <a:xfrm>
            <a:off x="628649" y="1560786"/>
            <a:ext cx="8325569" cy="4616177"/>
          </a:xfrm>
        </p:spPr>
        <p:txBody>
          <a:bodyPr>
            <a:normAutofit/>
          </a:bodyPr>
          <a:lstStyle/>
          <a:p>
            <a:r>
              <a:rPr lang="en-US" dirty="0"/>
              <a:t>Air runs over the flame tube in the conduit between flame tube (</a:t>
            </a:r>
            <a:r>
              <a:rPr lang="en-US" dirty="0" err="1"/>
              <a:t>D</a:t>
            </a:r>
            <a:r>
              <a:rPr lang="en-US" baseline="-25000" dirty="0" err="1"/>
              <a:t>ft</a:t>
            </a:r>
            <a:r>
              <a:rPr lang="en-US" dirty="0"/>
              <a:t>) and combustor casing (D). </a:t>
            </a:r>
          </a:p>
          <a:p>
            <a:pPr lvl="1"/>
            <a:r>
              <a:rPr lang="en-US" sz="2000" dirty="0"/>
              <a:t>Initial Cross-sectional Area of air flowing over flame tube:  </a:t>
            </a:r>
          </a:p>
          <a:p>
            <a:pPr marL="457200" lvl="1" indent="0">
              <a:buNone/>
            </a:pPr>
            <a:r>
              <a:rPr lang="en-US" sz="2000" dirty="0"/>
              <a:t>	0.005232 m</a:t>
            </a:r>
            <a:r>
              <a:rPr lang="en-US" sz="2000" baseline="30000" dirty="0"/>
              <a:t>2</a:t>
            </a:r>
          </a:p>
          <a:p>
            <a:pPr lvl="1"/>
            <a:r>
              <a:rPr lang="en-US" sz="2000" dirty="0"/>
              <a:t>Mass flow rate over the flame tube 	      :   0.2808 kg/sec</a:t>
            </a:r>
          </a:p>
          <a:p>
            <a:pPr lvl="1"/>
            <a:r>
              <a:rPr lang="en-US" sz="2000" dirty="0"/>
              <a:t>Mass flux associated with air injection  :   53.6727kg/m</a:t>
            </a:r>
            <a:r>
              <a:rPr lang="en-US" sz="2000" baseline="30000" dirty="0"/>
              <a:t>2</a:t>
            </a:r>
            <a:r>
              <a:rPr lang="en-US" sz="2000" dirty="0"/>
              <a:t>/sec</a:t>
            </a:r>
          </a:p>
          <a:p>
            <a:r>
              <a:rPr lang="en-US" dirty="0"/>
              <a:t>The mass flux over the flame tube is set constant through gradual reduction of chamber casing’s diameter, diameter of the flame tube held constant. </a:t>
            </a:r>
          </a:p>
          <a:p>
            <a:r>
              <a:rPr lang="en-US" dirty="0"/>
              <a:t>Air enters inside the flame tube with the same flux. </a:t>
            </a:r>
          </a:p>
        </p:txBody>
      </p:sp>
    </p:spTree>
    <p:extLst>
      <p:ext uri="{BB962C8B-B14F-4D97-AF65-F5344CB8AC3E}">
        <p14:creationId xmlns:p14="http://schemas.microsoft.com/office/powerpoint/2010/main" val="181957491"/>
      </p:ext>
    </p:extLst>
  </p:cSld>
  <p:clrMapOvr>
    <a:masterClrMapping/>
  </p:clrMapOvr>
  <mc:AlternateContent xmlns:mc="http://schemas.openxmlformats.org/markup-compatibility/2006" xmlns:p14="http://schemas.microsoft.com/office/powerpoint/2010/main">
    <mc:Choice Requires="p14">
      <p:transition spd="slow" p14:dur="2000" advTm="17051"/>
    </mc:Choice>
    <mc:Fallback xmlns="">
      <p:transition spd="slow" advTm="17051"/>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65664E4-50B5-4249-AF60-1B85F3671ED9}" type="slidenum">
              <a:rPr lang="en-US" smtClean="0"/>
              <a:t>59</a:t>
            </a:fld>
            <a:endParaRPr lang="en-US"/>
          </a:p>
        </p:txBody>
      </p:sp>
      <p:sp>
        <p:nvSpPr>
          <p:cNvPr id="7" name="Title 1"/>
          <p:cNvSpPr>
            <a:spLocks noGrp="1"/>
          </p:cNvSpPr>
          <p:nvPr>
            <p:ph type="title"/>
          </p:nvPr>
        </p:nvSpPr>
        <p:spPr>
          <a:xfrm>
            <a:off x="628650" y="365126"/>
            <a:ext cx="7886700" cy="1325563"/>
          </a:xfrm>
        </p:spPr>
        <p:txBody>
          <a:bodyPr>
            <a:normAutofit/>
          </a:bodyPr>
          <a:lstStyle/>
          <a:p>
            <a:r>
              <a:rPr lang="en-US" sz="3600" dirty="0"/>
              <a:t>Gas Combustor Test Case</a:t>
            </a:r>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2854" y="1828800"/>
            <a:ext cx="6036734" cy="4527551"/>
          </a:xfrm>
        </p:spPr>
      </p:pic>
      <p:sp>
        <p:nvSpPr>
          <p:cNvPr id="5" name="Rectangle 4"/>
          <p:cNvSpPr/>
          <p:nvPr/>
        </p:nvSpPr>
        <p:spPr>
          <a:xfrm>
            <a:off x="628650" y="1506023"/>
            <a:ext cx="4378443" cy="461665"/>
          </a:xfrm>
          <a:prstGeom prst="rect">
            <a:avLst/>
          </a:prstGeom>
        </p:spPr>
        <p:txBody>
          <a:bodyPr wrap="none">
            <a:spAutoFit/>
          </a:bodyPr>
          <a:lstStyle/>
          <a:p>
            <a:r>
              <a:rPr lang="en-US" sz="2400" b="1" dirty="0"/>
              <a:t>Secondary and Dilution zones</a:t>
            </a:r>
            <a:endParaRPr lang="en-US" sz="2400" dirty="0"/>
          </a:p>
        </p:txBody>
      </p:sp>
      <p:sp>
        <p:nvSpPr>
          <p:cNvPr id="6" name="Rectangle 5"/>
          <p:cNvSpPr/>
          <p:nvPr/>
        </p:nvSpPr>
        <p:spPr>
          <a:xfrm>
            <a:off x="628650" y="2462254"/>
            <a:ext cx="2563124" cy="2677656"/>
          </a:xfrm>
          <a:prstGeom prst="rect">
            <a:avLst/>
          </a:prstGeom>
        </p:spPr>
        <p:txBody>
          <a:bodyPr wrap="square">
            <a:spAutoFit/>
          </a:bodyPr>
          <a:lstStyle/>
          <a:p>
            <a:r>
              <a:rPr lang="en-US" sz="2400" b="1" dirty="0">
                <a:latin typeface="Times New Roman" panose="02020603050405020304" pitchFamily="18" charset="0"/>
                <a:ea typeface="Calibri" panose="020F0502020204030204" pitchFamily="34" charset="0"/>
                <a:cs typeface="Mangal"/>
              </a:rPr>
              <a:t>Fig: Variation of mole fraction of species properties on air injection at designed mass flux of 53.6727 kg/m</a:t>
            </a:r>
            <a:r>
              <a:rPr lang="en-US" sz="2400" b="1" baseline="30000" dirty="0">
                <a:latin typeface="Times New Roman" panose="02020603050405020304" pitchFamily="18" charset="0"/>
                <a:ea typeface="Calibri" panose="020F0502020204030204" pitchFamily="34" charset="0"/>
                <a:cs typeface="Mangal"/>
              </a:rPr>
              <a:t>2</a:t>
            </a:r>
            <a:r>
              <a:rPr lang="en-US" sz="2400" b="1" dirty="0">
                <a:latin typeface="Times New Roman" panose="02020603050405020304" pitchFamily="18" charset="0"/>
                <a:ea typeface="Calibri" panose="020F0502020204030204" pitchFamily="34" charset="0"/>
                <a:cs typeface="Mangal"/>
              </a:rPr>
              <a:t>/sec</a:t>
            </a:r>
            <a:endParaRPr lang="en-US" sz="2400" b="1" dirty="0"/>
          </a:p>
        </p:txBody>
      </p:sp>
    </p:spTree>
    <p:extLst>
      <p:ext uri="{BB962C8B-B14F-4D97-AF65-F5344CB8AC3E}">
        <p14:creationId xmlns:p14="http://schemas.microsoft.com/office/powerpoint/2010/main" val="691356874"/>
      </p:ext>
    </p:extLst>
  </p:cSld>
  <p:clrMapOvr>
    <a:masterClrMapping/>
  </p:clrMapOvr>
  <mc:AlternateContent xmlns:mc="http://schemas.openxmlformats.org/markup-compatibility/2006" xmlns:p14="http://schemas.microsoft.com/office/powerpoint/2010/main">
    <mc:Choice Requires="p14">
      <p:transition spd="slow" p14:dur="2000" advTm="23383"/>
    </mc:Choice>
    <mc:Fallback xmlns="">
      <p:transition spd="slow" advTm="2338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Literature Review:</a:t>
            </a:r>
          </a:p>
        </p:txBody>
      </p:sp>
      <p:sp>
        <p:nvSpPr>
          <p:cNvPr id="3" name="Content Placeholder 2"/>
          <p:cNvSpPr>
            <a:spLocks noGrp="1"/>
          </p:cNvSpPr>
          <p:nvPr>
            <p:ph idx="1"/>
          </p:nvPr>
        </p:nvSpPr>
        <p:spPr/>
        <p:txBody>
          <a:bodyPr>
            <a:normAutofit fontScale="77500" lnSpcReduction="20000"/>
          </a:bodyPr>
          <a:lstStyle/>
          <a:p>
            <a:pPr algn="just"/>
            <a:r>
              <a:rPr lang="en-US" dirty="0"/>
              <a:t>Finite-rate chemistry models are good choice but acceptable for limited operated ranges and cannot account for all of the possible combustion phenomena like auto ignition, heat release, NO</a:t>
            </a:r>
            <a:r>
              <a:rPr lang="en-US" baseline="-25000" dirty="0"/>
              <a:t>x, </a:t>
            </a:r>
            <a:r>
              <a:rPr lang="en-US" dirty="0" err="1"/>
              <a:t>etc</a:t>
            </a:r>
            <a:r>
              <a:rPr lang="en-US" dirty="0"/>
              <a:t> (Meredith, 2006). </a:t>
            </a:r>
          </a:p>
          <a:p>
            <a:pPr algn="just"/>
            <a:r>
              <a:rPr lang="en-US" dirty="0"/>
              <a:t>Detailed kinetic model provides much more information about combustion processes, but the use of it costs an additional CPU power (Zhukov, 2011). </a:t>
            </a:r>
          </a:p>
          <a:p>
            <a:pPr algn="just"/>
            <a:r>
              <a:rPr lang="en-US" dirty="0"/>
              <a:t>Different elementary steps are important in different applications, so detailed mechanism can also be reduced to apply for different applications.</a:t>
            </a:r>
          </a:p>
          <a:p>
            <a:pPr algn="just"/>
            <a:r>
              <a:rPr lang="en-US" dirty="0"/>
              <a:t>Chemical kinetics program has been developed by (Scullin, 1972), (</a:t>
            </a:r>
            <a:r>
              <a:rPr lang="en-US" dirty="0" err="1"/>
              <a:t>Kee</a:t>
            </a:r>
            <a:r>
              <a:rPr lang="en-US" dirty="0"/>
              <a:t>, </a:t>
            </a:r>
            <a:r>
              <a:rPr lang="en-US" dirty="0" err="1"/>
              <a:t>Rupley</a:t>
            </a:r>
            <a:r>
              <a:rPr lang="en-US" dirty="0"/>
              <a:t>, &amp; Miller), (Niemeyer, 2017) for accurate simulation of combustion phenomena. </a:t>
            </a:r>
          </a:p>
          <a:p>
            <a:pPr algn="just"/>
            <a:r>
              <a:rPr lang="en-US" dirty="0"/>
              <a:t>CHEMKIN, software package, was developed to facilitate the formation, solution, and interpretation of problems involving elementary gas-phase chemical kinetics by (</a:t>
            </a:r>
            <a:r>
              <a:rPr lang="en-US" dirty="0" err="1"/>
              <a:t>Kee</a:t>
            </a:r>
            <a:r>
              <a:rPr lang="en-US" dirty="0"/>
              <a:t>, </a:t>
            </a:r>
            <a:r>
              <a:rPr lang="en-US" dirty="0" err="1"/>
              <a:t>Rupley</a:t>
            </a:r>
            <a:r>
              <a:rPr lang="en-US" dirty="0"/>
              <a:t>, &amp; Miller).</a:t>
            </a:r>
          </a:p>
          <a:p>
            <a:pPr algn="just"/>
            <a:endParaRPr lang="en-US" dirty="0"/>
          </a:p>
        </p:txBody>
      </p:sp>
      <p:sp>
        <p:nvSpPr>
          <p:cNvPr id="4" name="Slide Number Placeholder 3"/>
          <p:cNvSpPr>
            <a:spLocks noGrp="1"/>
          </p:cNvSpPr>
          <p:nvPr>
            <p:ph type="sldNum" sz="quarter" idx="12"/>
          </p:nvPr>
        </p:nvSpPr>
        <p:spPr/>
        <p:txBody>
          <a:bodyPr/>
          <a:lstStyle/>
          <a:p>
            <a:fld id="{465664E4-50B5-4249-AF60-1B85F3671ED9}" type="slidenum">
              <a:rPr lang="en-US" smtClean="0"/>
              <a:t>6</a:t>
            </a:fld>
            <a:endParaRPr lang="en-US"/>
          </a:p>
        </p:txBody>
      </p:sp>
    </p:spTree>
    <p:extLst>
      <p:ext uri="{BB962C8B-B14F-4D97-AF65-F5344CB8AC3E}">
        <p14:creationId xmlns:p14="http://schemas.microsoft.com/office/powerpoint/2010/main" val="2532184000"/>
      </p:ext>
    </p:extLst>
  </p:cSld>
  <p:clrMapOvr>
    <a:masterClrMapping/>
  </p:clrMapOvr>
  <mc:AlternateContent xmlns:mc="http://schemas.openxmlformats.org/markup-compatibility/2006" xmlns:p14="http://schemas.microsoft.com/office/powerpoint/2010/main">
    <mc:Choice Requires="p14">
      <p:transition spd="slow" p14:dur="2000" advTm="13768"/>
    </mc:Choice>
    <mc:Fallback xmlns="">
      <p:transition spd="slow" advTm="13768"/>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65664E4-50B5-4249-AF60-1B85F3671ED9}" type="slidenum">
              <a:rPr lang="en-US" smtClean="0"/>
              <a:t>60</a:t>
            </a:fld>
            <a:endParaRPr lang="en-US"/>
          </a:p>
        </p:txBody>
      </p:sp>
      <p:sp>
        <p:nvSpPr>
          <p:cNvPr id="7" name="Title 1"/>
          <p:cNvSpPr>
            <a:spLocks noGrp="1"/>
          </p:cNvSpPr>
          <p:nvPr>
            <p:ph type="title"/>
          </p:nvPr>
        </p:nvSpPr>
        <p:spPr>
          <a:xfrm>
            <a:off x="628650" y="365126"/>
            <a:ext cx="7886700" cy="1325563"/>
          </a:xfrm>
        </p:spPr>
        <p:txBody>
          <a:bodyPr>
            <a:normAutofit/>
          </a:bodyPr>
          <a:lstStyle/>
          <a:p>
            <a:r>
              <a:rPr lang="en-US" sz="3600" dirty="0"/>
              <a:t>Gas Combustor Test Case</a:t>
            </a:r>
          </a:p>
        </p:txBody>
      </p:sp>
      <p:sp>
        <p:nvSpPr>
          <p:cNvPr id="5" name="Rectangle 4"/>
          <p:cNvSpPr/>
          <p:nvPr/>
        </p:nvSpPr>
        <p:spPr>
          <a:xfrm>
            <a:off x="628650" y="1506023"/>
            <a:ext cx="4378443" cy="461665"/>
          </a:xfrm>
          <a:prstGeom prst="rect">
            <a:avLst/>
          </a:prstGeom>
        </p:spPr>
        <p:txBody>
          <a:bodyPr wrap="none">
            <a:spAutoFit/>
          </a:bodyPr>
          <a:lstStyle/>
          <a:p>
            <a:r>
              <a:rPr lang="en-US" sz="2400" b="1" dirty="0"/>
              <a:t>Secondary and Dilution zones</a:t>
            </a:r>
            <a:endParaRPr lang="en-US" sz="2400" dirty="0"/>
          </a:p>
        </p:txBody>
      </p:sp>
      <p:sp>
        <p:nvSpPr>
          <p:cNvPr id="6" name="Rectangle 5"/>
          <p:cNvSpPr/>
          <p:nvPr/>
        </p:nvSpPr>
        <p:spPr>
          <a:xfrm>
            <a:off x="628650" y="2462254"/>
            <a:ext cx="2563124" cy="2308324"/>
          </a:xfrm>
          <a:prstGeom prst="rect">
            <a:avLst/>
          </a:prstGeom>
        </p:spPr>
        <p:txBody>
          <a:bodyPr wrap="square">
            <a:spAutoFit/>
          </a:bodyPr>
          <a:lstStyle/>
          <a:p>
            <a:r>
              <a:rPr lang="en-US" sz="2400" b="1" dirty="0">
                <a:latin typeface="Times New Roman" panose="02020603050405020304" pitchFamily="18" charset="0"/>
                <a:ea typeface="Calibri" panose="020F0502020204030204" pitchFamily="34" charset="0"/>
                <a:cs typeface="Mangal"/>
              </a:rPr>
              <a:t>Fig: Variation of temperature on air injection at designed mass flux of 53.6727 kg/m</a:t>
            </a:r>
            <a:r>
              <a:rPr lang="en-US" sz="2400" b="1" baseline="30000" dirty="0">
                <a:latin typeface="Times New Roman" panose="02020603050405020304" pitchFamily="18" charset="0"/>
                <a:ea typeface="Calibri" panose="020F0502020204030204" pitchFamily="34" charset="0"/>
                <a:cs typeface="Mangal"/>
              </a:rPr>
              <a:t>2</a:t>
            </a:r>
            <a:r>
              <a:rPr lang="en-US" sz="2400" b="1" dirty="0">
                <a:latin typeface="Times New Roman" panose="02020603050405020304" pitchFamily="18" charset="0"/>
                <a:ea typeface="Calibri" panose="020F0502020204030204" pitchFamily="34" charset="0"/>
                <a:cs typeface="Mangal"/>
              </a:rPr>
              <a:t>/sec</a:t>
            </a:r>
            <a:endParaRPr lang="en-US" sz="2400" b="1"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1158" y="1906719"/>
            <a:ext cx="5932842" cy="4449632"/>
          </a:xfrm>
        </p:spPr>
      </p:pic>
    </p:spTree>
    <p:extLst>
      <p:ext uri="{BB962C8B-B14F-4D97-AF65-F5344CB8AC3E}">
        <p14:creationId xmlns:p14="http://schemas.microsoft.com/office/powerpoint/2010/main" val="1553763090"/>
      </p:ext>
    </p:extLst>
  </p:cSld>
  <p:clrMapOvr>
    <a:masterClrMapping/>
  </p:clrMapOvr>
  <mc:AlternateContent xmlns:mc="http://schemas.openxmlformats.org/markup-compatibility/2006" xmlns:p14="http://schemas.microsoft.com/office/powerpoint/2010/main">
    <mc:Choice Requires="p14">
      <p:transition spd="slow" p14:dur="2000" advTm="468"/>
    </mc:Choice>
    <mc:Fallback xmlns="">
      <p:transition spd="slow" advTm="468"/>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65664E4-50B5-4249-AF60-1B85F3671ED9}" type="slidenum">
              <a:rPr lang="en-US" smtClean="0"/>
              <a:t>61</a:t>
            </a:fld>
            <a:endParaRPr lang="en-US"/>
          </a:p>
        </p:txBody>
      </p:sp>
      <p:sp>
        <p:nvSpPr>
          <p:cNvPr id="7" name="Title 1"/>
          <p:cNvSpPr>
            <a:spLocks noGrp="1"/>
          </p:cNvSpPr>
          <p:nvPr>
            <p:ph type="title"/>
          </p:nvPr>
        </p:nvSpPr>
        <p:spPr>
          <a:xfrm>
            <a:off x="628650" y="365126"/>
            <a:ext cx="7886700" cy="1325563"/>
          </a:xfrm>
        </p:spPr>
        <p:txBody>
          <a:bodyPr>
            <a:normAutofit/>
          </a:bodyPr>
          <a:lstStyle/>
          <a:p>
            <a:r>
              <a:rPr lang="en-US" sz="3600" dirty="0"/>
              <a:t>Gas Combustor Test Case</a:t>
            </a:r>
          </a:p>
        </p:txBody>
      </p:sp>
      <p:sp>
        <p:nvSpPr>
          <p:cNvPr id="5" name="Rectangle 4"/>
          <p:cNvSpPr/>
          <p:nvPr/>
        </p:nvSpPr>
        <p:spPr>
          <a:xfrm>
            <a:off x="628650" y="1506023"/>
            <a:ext cx="4378443" cy="461665"/>
          </a:xfrm>
          <a:prstGeom prst="rect">
            <a:avLst/>
          </a:prstGeom>
        </p:spPr>
        <p:txBody>
          <a:bodyPr wrap="none">
            <a:spAutoFit/>
          </a:bodyPr>
          <a:lstStyle/>
          <a:p>
            <a:r>
              <a:rPr lang="en-US" sz="2400" b="1" dirty="0"/>
              <a:t>Secondary and Dilution zones</a:t>
            </a:r>
            <a:endParaRPr lang="en-US" sz="2400" dirty="0"/>
          </a:p>
        </p:txBody>
      </p:sp>
      <p:sp>
        <p:nvSpPr>
          <p:cNvPr id="6" name="Rectangle 5"/>
          <p:cNvSpPr/>
          <p:nvPr/>
        </p:nvSpPr>
        <p:spPr>
          <a:xfrm>
            <a:off x="628650" y="2462254"/>
            <a:ext cx="2563124" cy="2308324"/>
          </a:xfrm>
          <a:prstGeom prst="rect">
            <a:avLst/>
          </a:prstGeom>
        </p:spPr>
        <p:txBody>
          <a:bodyPr wrap="square">
            <a:spAutoFit/>
          </a:bodyPr>
          <a:lstStyle/>
          <a:p>
            <a:r>
              <a:rPr lang="en-US" sz="2400" b="1" dirty="0">
                <a:latin typeface="Times New Roman" panose="02020603050405020304" pitchFamily="18" charset="0"/>
                <a:ea typeface="Calibri" panose="020F0502020204030204" pitchFamily="34" charset="0"/>
                <a:cs typeface="Mangal"/>
              </a:rPr>
              <a:t>Fig: Air mass injection rate on air injection at designed mass flux of 53.6727 kg/m</a:t>
            </a:r>
            <a:r>
              <a:rPr lang="en-US" sz="2400" b="1" baseline="30000" dirty="0">
                <a:latin typeface="Times New Roman" panose="02020603050405020304" pitchFamily="18" charset="0"/>
                <a:ea typeface="Calibri" panose="020F0502020204030204" pitchFamily="34" charset="0"/>
                <a:cs typeface="Mangal"/>
              </a:rPr>
              <a:t>2</a:t>
            </a:r>
            <a:r>
              <a:rPr lang="en-US" sz="2400" b="1" dirty="0">
                <a:latin typeface="Times New Roman" panose="02020603050405020304" pitchFamily="18" charset="0"/>
                <a:ea typeface="Calibri" panose="020F0502020204030204" pitchFamily="34" charset="0"/>
                <a:cs typeface="Mangal"/>
              </a:rPr>
              <a:t>/sec</a:t>
            </a:r>
            <a:endParaRPr lang="en-US" sz="2400" b="1"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5162" y="1880277"/>
            <a:ext cx="6048838" cy="4536629"/>
          </a:xfrm>
        </p:spPr>
      </p:pic>
    </p:spTree>
    <p:extLst>
      <p:ext uri="{BB962C8B-B14F-4D97-AF65-F5344CB8AC3E}">
        <p14:creationId xmlns:p14="http://schemas.microsoft.com/office/powerpoint/2010/main" val="4242104854"/>
      </p:ext>
    </p:extLst>
  </p:cSld>
  <p:clrMapOvr>
    <a:masterClrMapping/>
  </p:clrMapOvr>
  <mc:AlternateContent xmlns:mc="http://schemas.openxmlformats.org/markup-compatibility/2006" xmlns:p14="http://schemas.microsoft.com/office/powerpoint/2010/main">
    <mc:Choice Requires="p14">
      <p:transition spd="slow" p14:dur="2000" advTm="430"/>
    </mc:Choice>
    <mc:Fallback xmlns="">
      <p:transition spd="slow" advTm="430"/>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65664E4-50B5-4249-AF60-1B85F3671ED9}" type="slidenum">
              <a:rPr lang="en-US" smtClean="0"/>
              <a:t>62</a:t>
            </a:fld>
            <a:endParaRPr lang="en-US"/>
          </a:p>
        </p:txBody>
      </p:sp>
      <p:sp>
        <p:nvSpPr>
          <p:cNvPr id="7" name="Title 1"/>
          <p:cNvSpPr>
            <a:spLocks noGrp="1"/>
          </p:cNvSpPr>
          <p:nvPr>
            <p:ph type="title"/>
          </p:nvPr>
        </p:nvSpPr>
        <p:spPr>
          <a:xfrm>
            <a:off x="628650" y="365126"/>
            <a:ext cx="7886700" cy="1325563"/>
          </a:xfrm>
        </p:spPr>
        <p:txBody>
          <a:bodyPr>
            <a:normAutofit/>
          </a:bodyPr>
          <a:lstStyle/>
          <a:p>
            <a:r>
              <a:rPr lang="en-US" sz="3600" dirty="0"/>
              <a:t>Gas Combustor Test Case</a:t>
            </a:r>
          </a:p>
        </p:txBody>
      </p:sp>
      <p:sp>
        <p:nvSpPr>
          <p:cNvPr id="5" name="Rectangle 4"/>
          <p:cNvSpPr/>
          <p:nvPr/>
        </p:nvSpPr>
        <p:spPr>
          <a:xfrm>
            <a:off x="628650" y="1506023"/>
            <a:ext cx="4378443" cy="461665"/>
          </a:xfrm>
          <a:prstGeom prst="rect">
            <a:avLst/>
          </a:prstGeom>
        </p:spPr>
        <p:txBody>
          <a:bodyPr wrap="none">
            <a:spAutoFit/>
          </a:bodyPr>
          <a:lstStyle/>
          <a:p>
            <a:r>
              <a:rPr lang="en-US" sz="2400" b="1" dirty="0"/>
              <a:t>Secondary and Dilution zones</a:t>
            </a:r>
            <a:endParaRPr lang="en-US" sz="2400" dirty="0"/>
          </a:p>
        </p:txBody>
      </p:sp>
      <p:sp>
        <p:nvSpPr>
          <p:cNvPr id="6" name="Rectangle 5"/>
          <p:cNvSpPr/>
          <p:nvPr/>
        </p:nvSpPr>
        <p:spPr>
          <a:xfrm>
            <a:off x="628650" y="2462254"/>
            <a:ext cx="2563124" cy="2308324"/>
          </a:xfrm>
          <a:prstGeom prst="rect">
            <a:avLst/>
          </a:prstGeom>
        </p:spPr>
        <p:txBody>
          <a:bodyPr wrap="square">
            <a:spAutoFit/>
          </a:bodyPr>
          <a:lstStyle/>
          <a:p>
            <a:r>
              <a:rPr lang="en-US" sz="2400" b="1" dirty="0">
                <a:latin typeface="Times New Roman" panose="02020603050405020304" pitchFamily="18" charset="0"/>
                <a:ea typeface="Calibri" panose="020F0502020204030204" pitchFamily="34" charset="0"/>
                <a:cs typeface="Mangal"/>
              </a:rPr>
              <a:t>Fig: Variation of velocity on air injection at designed mass flux of 53.6727 kg/m</a:t>
            </a:r>
            <a:r>
              <a:rPr lang="en-US" sz="2400" b="1" baseline="30000" dirty="0">
                <a:latin typeface="Times New Roman" panose="02020603050405020304" pitchFamily="18" charset="0"/>
                <a:ea typeface="Calibri" panose="020F0502020204030204" pitchFamily="34" charset="0"/>
                <a:cs typeface="Mangal"/>
              </a:rPr>
              <a:t>2</a:t>
            </a:r>
            <a:r>
              <a:rPr lang="en-US" sz="2400" b="1" dirty="0">
                <a:latin typeface="Times New Roman" panose="02020603050405020304" pitchFamily="18" charset="0"/>
                <a:ea typeface="Calibri" panose="020F0502020204030204" pitchFamily="34" charset="0"/>
                <a:cs typeface="Mangal"/>
              </a:rPr>
              <a:t>/sec</a:t>
            </a:r>
            <a:endParaRPr lang="en-US" sz="2400" b="1"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9594" y="1846054"/>
            <a:ext cx="6013730" cy="4510298"/>
          </a:xfrm>
        </p:spPr>
      </p:pic>
    </p:spTree>
    <p:extLst>
      <p:ext uri="{BB962C8B-B14F-4D97-AF65-F5344CB8AC3E}">
        <p14:creationId xmlns:p14="http://schemas.microsoft.com/office/powerpoint/2010/main" val="3093156056"/>
      </p:ext>
    </p:extLst>
  </p:cSld>
  <p:clrMapOvr>
    <a:masterClrMapping/>
  </p:clrMapOvr>
  <mc:AlternateContent xmlns:mc="http://schemas.openxmlformats.org/markup-compatibility/2006" xmlns:p14="http://schemas.microsoft.com/office/powerpoint/2010/main">
    <mc:Choice Requires="p14">
      <p:transition spd="slow" p14:dur="2000" advTm="415"/>
    </mc:Choice>
    <mc:Fallback xmlns="">
      <p:transition spd="slow" advTm="415"/>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65664E4-50B5-4249-AF60-1B85F3671ED9}" type="slidenum">
              <a:rPr lang="en-US" smtClean="0"/>
              <a:t>63</a:t>
            </a:fld>
            <a:endParaRPr lang="en-US"/>
          </a:p>
        </p:txBody>
      </p:sp>
      <p:sp>
        <p:nvSpPr>
          <p:cNvPr id="7" name="Title 1"/>
          <p:cNvSpPr>
            <a:spLocks noGrp="1"/>
          </p:cNvSpPr>
          <p:nvPr>
            <p:ph type="title"/>
          </p:nvPr>
        </p:nvSpPr>
        <p:spPr>
          <a:xfrm>
            <a:off x="628650" y="365126"/>
            <a:ext cx="7886700" cy="1325563"/>
          </a:xfrm>
        </p:spPr>
        <p:txBody>
          <a:bodyPr>
            <a:normAutofit/>
          </a:bodyPr>
          <a:lstStyle/>
          <a:p>
            <a:r>
              <a:rPr lang="en-US" sz="3600" dirty="0"/>
              <a:t>Gas Combustor Test Case</a:t>
            </a:r>
          </a:p>
        </p:txBody>
      </p:sp>
      <p:sp>
        <p:nvSpPr>
          <p:cNvPr id="9" name="Content Placeholder 2"/>
          <p:cNvSpPr>
            <a:spLocks noGrp="1"/>
          </p:cNvSpPr>
          <p:nvPr>
            <p:ph idx="1"/>
          </p:nvPr>
        </p:nvSpPr>
        <p:spPr>
          <a:xfrm>
            <a:off x="681346" y="1553037"/>
            <a:ext cx="7510799" cy="4450948"/>
          </a:xfrm>
        </p:spPr>
        <p:txBody>
          <a:bodyPr>
            <a:normAutofit fontScale="85000" lnSpcReduction="10000"/>
          </a:bodyPr>
          <a:lstStyle/>
          <a:p>
            <a:pPr marL="0" indent="0">
              <a:buNone/>
            </a:pPr>
            <a:r>
              <a:rPr lang="en-US" b="1" dirty="0"/>
              <a:t>Secondary and Dilution zones</a:t>
            </a:r>
          </a:p>
          <a:p>
            <a:pPr>
              <a:lnSpc>
                <a:spcPct val="110000"/>
              </a:lnSpc>
            </a:pPr>
            <a:r>
              <a:rPr lang="en-US" dirty="0"/>
              <a:t>Taking 0.01m as the length required for excess hydrogen fuel to react giving stable products, the secondary air inlet port length is selected as 0.01 m. </a:t>
            </a:r>
          </a:p>
          <a:p>
            <a:pPr>
              <a:lnSpc>
                <a:spcPct val="110000"/>
              </a:lnSpc>
            </a:pPr>
            <a:r>
              <a:rPr lang="en-US" dirty="0"/>
              <a:t>So the further mass flow required to dilute the combustor gases to 1600 K is selected as dilution mass flow.</a:t>
            </a:r>
          </a:p>
          <a:p>
            <a:pPr marL="0" indent="0">
              <a:buNone/>
            </a:pPr>
            <a:r>
              <a:rPr lang="en-US" dirty="0"/>
              <a:t>Secondary air inlet mass flow rate	:	0.1337 kg/sec</a:t>
            </a:r>
          </a:p>
          <a:p>
            <a:pPr marL="0" indent="0">
              <a:buNone/>
            </a:pPr>
            <a:r>
              <a:rPr lang="en-US" dirty="0"/>
              <a:t>Secondary air inlet port length		:	0.01 m</a:t>
            </a:r>
          </a:p>
          <a:p>
            <a:pPr marL="0" indent="0">
              <a:buNone/>
            </a:pPr>
            <a:r>
              <a:rPr lang="en-US" dirty="0"/>
              <a:t>Dilution air inlet mass flow rate	:	0.1471 kg/sec</a:t>
            </a:r>
          </a:p>
          <a:p>
            <a:pPr marL="0" indent="0">
              <a:buNone/>
            </a:pPr>
            <a:r>
              <a:rPr lang="en-US" dirty="0"/>
              <a:t>Dilution air inlet port length		:	0.011 m </a:t>
            </a:r>
          </a:p>
          <a:p>
            <a:pPr marL="0" indent="0">
              <a:buNone/>
            </a:pPr>
            <a:endParaRPr lang="en-US" dirty="0"/>
          </a:p>
        </p:txBody>
      </p:sp>
    </p:spTree>
    <p:extLst>
      <p:ext uri="{BB962C8B-B14F-4D97-AF65-F5344CB8AC3E}">
        <p14:creationId xmlns:p14="http://schemas.microsoft.com/office/powerpoint/2010/main" val="1841593205"/>
      </p:ext>
    </p:extLst>
  </p:cSld>
  <p:clrMapOvr>
    <a:masterClrMapping/>
  </p:clrMapOvr>
  <mc:AlternateContent xmlns:mc="http://schemas.openxmlformats.org/markup-compatibility/2006" xmlns:p14="http://schemas.microsoft.com/office/powerpoint/2010/main">
    <mc:Choice Requires="p14">
      <p:transition spd="slow" p14:dur="2000" advTm="10563"/>
    </mc:Choice>
    <mc:Fallback xmlns="">
      <p:transition spd="slow" advTm="10563"/>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65664E4-50B5-4249-AF60-1B85F3671ED9}" type="slidenum">
              <a:rPr lang="en-US" smtClean="0"/>
              <a:t>64</a:t>
            </a:fld>
            <a:endParaRPr lang="en-US"/>
          </a:p>
        </p:txBody>
      </p:sp>
      <p:sp>
        <p:nvSpPr>
          <p:cNvPr id="7" name="Title 1"/>
          <p:cNvSpPr>
            <a:spLocks noGrp="1"/>
          </p:cNvSpPr>
          <p:nvPr>
            <p:ph type="title"/>
          </p:nvPr>
        </p:nvSpPr>
        <p:spPr>
          <a:xfrm>
            <a:off x="628650" y="365126"/>
            <a:ext cx="7886700" cy="1325563"/>
          </a:xfrm>
        </p:spPr>
        <p:txBody>
          <a:bodyPr>
            <a:normAutofit/>
          </a:bodyPr>
          <a:lstStyle/>
          <a:p>
            <a:r>
              <a:rPr lang="en-US" sz="3600" dirty="0"/>
              <a:t>Gas Combustor Test Case</a:t>
            </a:r>
          </a:p>
        </p:txBody>
      </p:sp>
      <p:pic>
        <p:nvPicPr>
          <p:cNvPr id="5" name="Content Placeholder 4"/>
          <p:cNvPicPr>
            <a:picLocks noGrp="1"/>
          </p:cNvPicPr>
          <p:nvPr>
            <p:ph idx="1"/>
          </p:nvPr>
        </p:nvPicPr>
        <p:blipFill rotWithShape="1">
          <a:blip r:embed="rId2" cstate="print">
            <a:extLst>
              <a:ext uri="{28A0092B-C50C-407E-A947-70E740481C1C}">
                <a14:useLocalDpi xmlns:a14="http://schemas.microsoft.com/office/drawing/2010/main" val="0"/>
              </a:ext>
            </a:extLst>
          </a:blip>
          <a:srcRect l="2865" t="26162" r="59162" b="59139"/>
          <a:stretch/>
        </p:blipFill>
        <p:spPr bwMode="auto">
          <a:xfrm>
            <a:off x="1086929" y="1604336"/>
            <a:ext cx="6716367" cy="3620276"/>
          </a:xfrm>
          <a:prstGeom prst="rect">
            <a:avLst/>
          </a:prstGeom>
          <a:ln>
            <a:noFill/>
          </a:ln>
          <a:extLst>
            <a:ext uri="{53640926-AAD7-44D8-BBD7-CCE9431645EC}">
              <a14:shadowObscured xmlns:a14="http://schemas.microsoft.com/office/drawing/2010/main"/>
            </a:ext>
          </a:extLst>
        </p:spPr>
      </p:pic>
      <p:sp>
        <p:nvSpPr>
          <p:cNvPr id="6" name="Text Box 30"/>
          <p:cNvSpPr txBox="1"/>
          <p:nvPr/>
        </p:nvSpPr>
        <p:spPr>
          <a:xfrm>
            <a:off x="2079625" y="5384151"/>
            <a:ext cx="5407025" cy="406330"/>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a:lnSpc>
                <a:spcPct val="150000"/>
              </a:lnSpc>
              <a:spcBef>
                <a:spcPts val="0"/>
              </a:spcBef>
              <a:spcAft>
                <a:spcPts val="800"/>
              </a:spcAft>
            </a:pPr>
            <a:r>
              <a:rPr lang="en-US" sz="2000" b="1" kern="0" dirty="0">
                <a:latin typeface="Times New Roman" panose="02020603050405020304" pitchFamily="18" charset="0"/>
                <a:ea typeface="Calibri" panose="020F0502020204030204" pitchFamily="34" charset="0"/>
                <a:cs typeface="Mangal"/>
              </a:rPr>
              <a:t>Fig: Mo</a:t>
            </a:r>
            <a:r>
              <a:rPr lang="en-US" sz="2000" b="1" kern="0" dirty="0">
                <a:effectLst/>
                <a:latin typeface="Times New Roman" panose="02020603050405020304" pitchFamily="18" charset="0"/>
                <a:ea typeface="Calibri" panose="020F0502020204030204" pitchFamily="34" charset="0"/>
                <a:cs typeface="Mangal"/>
              </a:rPr>
              <a:t>del geometry</a:t>
            </a:r>
          </a:p>
        </p:txBody>
      </p:sp>
    </p:spTree>
    <p:extLst>
      <p:ext uri="{BB962C8B-B14F-4D97-AF65-F5344CB8AC3E}">
        <p14:creationId xmlns:p14="http://schemas.microsoft.com/office/powerpoint/2010/main" val="3402866025"/>
      </p:ext>
    </p:extLst>
  </p:cSld>
  <p:clrMapOvr>
    <a:masterClrMapping/>
  </p:clrMapOvr>
  <mc:AlternateContent xmlns:mc="http://schemas.openxmlformats.org/markup-compatibility/2006" xmlns:p14="http://schemas.microsoft.com/office/powerpoint/2010/main">
    <mc:Choice Requires="p14">
      <p:transition spd="slow" p14:dur="2000" advTm="15910"/>
    </mc:Choice>
    <mc:Fallback xmlns="">
      <p:transition spd="slow" advTm="15910"/>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65664E4-50B5-4249-AF60-1B85F3671ED9}" type="slidenum">
              <a:rPr lang="en-US" smtClean="0"/>
              <a:t>65</a:t>
            </a:fld>
            <a:endParaRPr lang="en-US"/>
          </a:p>
        </p:txBody>
      </p:sp>
      <p:sp>
        <p:nvSpPr>
          <p:cNvPr id="7" name="Title 1"/>
          <p:cNvSpPr>
            <a:spLocks noGrp="1"/>
          </p:cNvSpPr>
          <p:nvPr>
            <p:ph type="title"/>
          </p:nvPr>
        </p:nvSpPr>
        <p:spPr>
          <a:xfrm>
            <a:off x="628650" y="365126"/>
            <a:ext cx="7886700" cy="1325563"/>
          </a:xfrm>
        </p:spPr>
        <p:txBody>
          <a:bodyPr>
            <a:normAutofit/>
          </a:bodyPr>
          <a:lstStyle/>
          <a:p>
            <a:r>
              <a:rPr lang="en-US" sz="3600" dirty="0"/>
              <a:t>Gas Combustor Test Case</a:t>
            </a:r>
          </a:p>
        </p:txBody>
      </p:sp>
      <p:sp>
        <p:nvSpPr>
          <p:cNvPr id="9" name="Content Placeholder 2"/>
          <p:cNvSpPr>
            <a:spLocks noGrp="1"/>
          </p:cNvSpPr>
          <p:nvPr>
            <p:ph idx="1"/>
          </p:nvPr>
        </p:nvSpPr>
        <p:spPr>
          <a:xfrm>
            <a:off x="681346" y="1553037"/>
            <a:ext cx="8083092" cy="4985786"/>
          </a:xfrm>
        </p:spPr>
        <p:txBody>
          <a:bodyPr>
            <a:normAutofit fontScale="70000" lnSpcReduction="20000"/>
          </a:bodyPr>
          <a:lstStyle/>
          <a:p>
            <a:pPr>
              <a:lnSpc>
                <a:spcPct val="120000"/>
              </a:lnSpc>
            </a:pPr>
            <a:r>
              <a:rPr lang="en-US" sz="2900" dirty="0"/>
              <a:t>The Gas Combustor Test Case is further continued in ANSYS Fluent using the primary zone inlet conditions, secondary zone and dilution zone conditions. </a:t>
            </a:r>
          </a:p>
          <a:p>
            <a:pPr>
              <a:lnSpc>
                <a:spcPct val="120000"/>
              </a:lnSpc>
            </a:pPr>
            <a:r>
              <a:rPr lang="en-US" sz="2900" dirty="0"/>
              <a:t>The model setup and boundary conditions are as follows:</a:t>
            </a:r>
          </a:p>
          <a:p>
            <a:pPr lvl="1"/>
            <a:r>
              <a:rPr lang="en-US" sz="2900" dirty="0"/>
              <a:t>	Energy 		: 	On</a:t>
            </a:r>
          </a:p>
          <a:p>
            <a:pPr lvl="1"/>
            <a:r>
              <a:rPr lang="en-US" sz="2900" dirty="0"/>
              <a:t>	Viscous		:	Standard k-e, Standard Wall </a:t>
            </a:r>
            <a:r>
              <a:rPr lang="en-US" sz="2900" dirty="0" err="1"/>
              <a:t>Fn</a:t>
            </a:r>
            <a:endParaRPr lang="en-US" sz="2900" dirty="0"/>
          </a:p>
          <a:p>
            <a:pPr lvl="1"/>
            <a:r>
              <a:rPr lang="en-US" sz="2900" dirty="0"/>
              <a:t>	Radiation		:	Off</a:t>
            </a:r>
          </a:p>
          <a:p>
            <a:pPr lvl="1"/>
            <a:r>
              <a:rPr lang="en-US" sz="2900" dirty="0"/>
              <a:t>	Heat Exchanger 		:	Off</a:t>
            </a:r>
          </a:p>
          <a:p>
            <a:pPr lvl="1"/>
            <a:r>
              <a:rPr lang="en-US" sz="2900" dirty="0"/>
              <a:t>	Species Transport	:	Hydrogen-Air mixture</a:t>
            </a:r>
          </a:p>
          <a:p>
            <a:pPr lvl="1"/>
            <a:r>
              <a:rPr lang="en-US" sz="2900" dirty="0"/>
              <a:t>	Reaction		:	Volumetric</a:t>
            </a:r>
          </a:p>
          <a:p>
            <a:pPr lvl="1"/>
            <a:r>
              <a:rPr lang="en-US" sz="2900" dirty="0"/>
              <a:t>	Turbulence-Chemistry Interaction:	Eddy-Dissipation</a:t>
            </a:r>
          </a:p>
          <a:p>
            <a:pPr lvl="1"/>
            <a:r>
              <a:rPr lang="en-US" sz="2900" dirty="0"/>
              <a:t>	Diffusive Energy Source 	;	On</a:t>
            </a:r>
          </a:p>
          <a:p>
            <a:pPr lvl="1"/>
            <a:r>
              <a:rPr lang="en-US" sz="2900" dirty="0"/>
              <a:t>	Two Dimensional Space	:	Axisymmetric Swirl</a:t>
            </a:r>
          </a:p>
          <a:p>
            <a:pPr lvl="1"/>
            <a:r>
              <a:rPr lang="en-US" sz="2900" dirty="0"/>
              <a:t>	Time			:	Steady </a:t>
            </a:r>
          </a:p>
          <a:p>
            <a:pPr marL="0" indent="0">
              <a:buNone/>
            </a:pPr>
            <a:endParaRPr lang="en-US" dirty="0"/>
          </a:p>
        </p:txBody>
      </p:sp>
    </p:spTree>
    <p:extLst>
      <p:ext uri="{BB962C8B-B14F-4D97-AF65-F5344CB8AC3E}">
        <p14:creationId xmlns:p14="http://schemas.microsoft.com/office/powerpoint/2010/main" val="2820422800"/>
      </p:ext>
    </p:extLst>
  </p:cSld>
  <p:clrMapOvr>
    <a:masterClrMapping/>
  </p:clrMapOvr>
  <mc:AlternateContent xmlns:mc="http://schemas.openxmlformats.org/markup-compatibility/2006" xmlns:p14="http://schemas.microsoft.com/office/powerpoint/2010/main">
    <mc:Choice Requires="p14">
      <p:transition spd="slow" p14:dur="2000" advTm="8683"/>
    </mc:Choice>
    <mc:Fallback xmlns="">
      <p:transition spd="slow" advTm="8683"/>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65664E4-50B5-4249-AF60-1B85F3671ED9}" type="slidenum">
              <a:rPr lang="en-US" smtClean="0"/>
              <a:t>66</a:t>
            </a:fld>
            <a:endParaRPr lang="en-US"/>
          </a:p>
        </p:txBody>
      </p:sp>
      <p:sp>
        <p:nvSpPr>
          <p:cNvPr id="7" name="Title 1"/>
          <p:cNvSpPr>
            <a:spLocks noGrp="1"/>
          </p:cNvSpPr>
          <p:nvPr>
            <p:ph type="title"/>
          </p:nvPr>
        </p:nvSpPr>
        <p:spPr>
          <a:xfrm>
            <a:off x="628650" y="365126"/>
            <a:ext cx="7886700" cy="1325563"/>
          </a:xfrm>
        </p:spPr>
        <p:txBody>
          <a:bodyPr>
            <a:normAutofit/>
          </a:bodyPr>
          <a:lstStyle/>
          <a:p>
            <a:r>
              <a:rPr lang="en-US" sz="3600" dirty="0"/>
              <a:t>Gas Combustor Test Case</a:t>
            </a:r>
          </a:p>
        </p:txBody>
      </p:sp>
      <p:sp>
        <p:nvSpPr>
          <p:cNvPr id="2" name="TextBox 1"/>
          <p:cNvSpPr txBox="1"/>
          <p:nvPr/>
        </p:nvSpPr>
        <p:spPr>
          <a:xfrm>
            <a:off x="628650" y="1690689"/>
            <a:ext cx="8877659" cy="4524315"/>
          </a:xfrm>
          <a:prstGeom prst="rect">
            <a:avLst/>
          </a:prstGeom>
          <a:noFill/>
        </p:spPr>
        <p:txBody>
          <a:bodyPr wrap="square" rtlCol="0">
            <a:spAutoFit/>
          </a:bodyPr>
          <a:lstStyle/>
          <a:p>
            <a:r>
              <a:rPr lang="en-US" sz="2400" dirty="0"/>
              <a:t>Air inlet </a:t>
            </a:r>
          </a:p>
          <a:p>
            <a:r>
              <a:rPr lang="en-US" sz="2400" dirty="0"/>
              <a:t>		Mass flow rate	:	7.9021e-2</a:t>
            </a:r>
          </a:p>
          <a:p>
            <a:r>
              <a:rPr lang="en-US" sz="2400" dirty="0"/>
              <a:t>		Temperature		:	438.83 K</a:t>
            </a:r>
          </a:p>
          <a:p>
            <a:r>
              <a:rPr lang="en-US" sz="2400" dirty="0"/>
              <a:t>		Pressure			:	2.95 bar</a:t>
            </a:r>
          </a:p>
          <a:p>
            <a:r>
              <a:rPr lang="en-US" sz="2400" dirty="0"/>
              <a:t>		Mole Fraction		:	21% Oxygen and 															79% Nitrogen</a:t>
            </a:r>
          </a:p>
          <a:p>
            <a:r>
              <a:rPr lang="en-US" sz="2400" dirty="0"/>
              <a:t>Fuel port</a:t>
            </a:r>
          </a:p>
          <a:p>
            <a:r>
              <a:rPr lang="en-US" sz="2400" dirty="0"/>
              <a:t>		Mass flow rate	:	2.7827e-3</a:t>
            </a:r>
          </a:p>
          <a:p>
            <a:r>
              <a:rPr lang="en-US" sz="2400" dirty="0"/>
              <a:t>		Temperature		:	300 K</a:t>
            </a:r>
          </a:p>
          <a:p>
            <a:r>
              <a:rPr lang="en-US" sz="2400" dirty="0"/>
              <a:t>		Pressure			:	2.95 bar</a:t>
            </a:r>
          </a:p>
          <a:p>
            <a:r>
              <a:rPr lang="en-US" sz="2400" dirty="0"/>
              <a:t>		Mole Fraction		:	100% hydrogen</a:t>
            </a:r>
          </a:p>
          <a:p>
            <a:r>
              <a:rPr lang="en-US" sz="2400" dirty="0"/>
              <a:t>Bluff body					:	No slip wall</a:t>
            </a:r>
          </a:p>
        </p:txBody>
      </p:sp>
    </p:spTree>
    <p:extLst>
      <p:ext uri="{BB962C8B-B14F-4D97-AF65-F5344CB8AC3E}">
        <p14:creationId xmlns:p14="http://schemas.microsoft.com/office/powerpoint/2010/main" val="1747269971"/>
      </p:ext>
    </p:extLst>
  </p:cSld>
  <p:clrMapOvr>
    <a:masterClrMapping/>
  </p:clrMapOvr>
  <mc:AlternateContent xmlns:mc="http://schemas.openxmlformats.org/markup-compatibility/2006" xmlns:p14="http://schemas.microsoft.com/office/powerpoint/2010/main">
    <mc:Choice Requires="p14">
      <p:transition spd="slow" p14:dur="2000" advTm="8380"/>
    </mc:Choice>
    <mc:Fallback xmlns="">
      <p:transition spd="slow" advTm="8380"/>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65664E4-50B5-4249-AF60-1B85F3671ED9}" type="slidenum">
              <a:rPr lang="en-US" smtClean="0"/>
              <a:t>67</a:t>
            </a:fld>
            <a:endParaRPr lang="en-US"/>
          </a:p>
        </p:txBody>
      </p:sp>
      <p:sp>
        <p:nvSpPr>
          <p:cNvPr id="7" name="Title 1"/>
          <p:cNvSpPr>
            <a:spLocks noGrp="1"/>
          </p:cNvSpPr>
          <p:nvPr>
            <p:ph type="title"/>
          </p:nvPr>
        </p:nvSpPr>
        <p:spPr>
          <a:xfrm>
            <a:off x="628650" y="-226489"/>
            <a:ext cx="7886700" cy="2156288"/>
          </a:xfrm>
        </p:spPr>
        <p:txBody>
          <a:bodyPr>
            <a:normAutofit/>
          </a:bodyPr>
          <a:lstStyle/>
          <a:p>
            <a:pPr>
              <a:lnSpc>
                <a:spcPct val="100000"/>
              </a:lnSpc>
            </a:pPr>
            <a:r>
              <a:rPr lang="en-US" sz="3600" dirty="0"/>
              <a:t>Gas Combustor Test Case</a:t>
            </a:r>
            <a:br>
              <a:rPr lang="en-US" sz="3600" dirty="0"/>
            </a:br>
            <a:endParaRPr lang="en-US" sz="3600" dirty="0"/>
          </a:p>
        </p:txBody>
      </p:sp>
      <p:pic>
        <p:nvPicPr>
          <p:cNvPr id="5" name="Picture 4"/>
          <p:cNvPicPr/>
          <p:nvPr/>
        </p:nvPicPr>
        <p:blipFill rotWithShape="1">
          <a:blip r:embed="rId2">
            <a:extLst>
              <a:ext uri="{28A0092B-C50C-407E-A947-70E740481C1C}">
                <a14:useLocalDpi xmlns:a14="http://schemas.microsoft.com/office/drawing/2010/main" val="0"/>
              </a:ext>
            </a:extLst>
          </a:blip>
          <a:srcRect t="62132"/>
          <a:stretch/>
        </p:blipFill>
        <p:spPr bwMode="auto">
          <a:xfrm>
            <a:off x="628650" y="1411778"/>
            <a:ext cx="5842297" cy="1659226"/>
          </a:xfrm>
          <a:prstGeom prst="rect">
            <a:avLst/>
          </a:prstGeom>
          <a:ln>
            <a:noFill/>
          </a:ln>
          <a:extLst>
            <a:ext uri="{53640926-AAD7-44D8-BBD7-CCE9431645EC}">
              <a14:shadowObscured xmlns:a14="http://schemas.microsoft.com/office/drawing/2010/main"/>
            </a:ext>
          </a:extLst>
        </p:spPr>
      </p:pic>
      <p:pic>
        <p:nvPicPr>
          <p:cNvPr id="6" name="Picture 5"/>
          <p:cNvPicPr/>
          <p:nvPr/>
        </p:nvPicPr>
        <p:blipFill rotWithShape="1">
          <a:blip r:embed="rId3">
            <a:extLst>
              <a:ext uri="{28A0092B-C50C-407E-A947-70E740481C1C}">
                <a14:useLocalDpi xmlns:a14="http://schemas.microsoft.com/office/drawing/2010/main" val="0"/>
              </a:ext>
            </a:extLst>
          </a:blip>
          <a:srcRect t="62364"/>
          <a:stretch/>
        </p:blipFill>
        <p:spPr bwMode="auto">
          <a:xfrm>
            <a:off x="628650" y="3204915"/>
            <a:ext cx="5800420" cy="1637210"/>
          </a:xfrm>
          <a:prstGeom prst="rect">
            <a:avLst/>
          </a:prstGeom>
          <a:ln>
            <a:noFill/>
          </a:ln>
          <a:extLst>
            <a:ext uri="{53640926-AAD7-44D8-BBD7-CCE9431645EC}">
              <a14:shadowObscured xmlns:a14="http://schemas.microsoft.com/office/drawing/2010/main"/>
            </a:ext>
          </a:extLst>
        </p:spPr>
      </p:pic>
      <p:pic>
        <p:nvPicPr>
          <p:cNvPr id="8" name="Picture 7"/>
          <p:cNvPicPr/>
          <p:nvPr/>
        </p:nvPicPr>
        <p:blipFill rotWithShape="1">
          <a:blip r:embed="rId4">
            <a:extLst>
              <a:ext uri="{28A0092B-C50C-407E-A947-70E740481C1C}">
                <a14:useLocalDpi xmlns:a14="http://schemas.microsoft.com/office/drawing/2010/main" val="0"/>
              </a:ext>
            </a:extLst>
          </a:blip>
          <a:srcRect t="62597"/>
          <a:stretch/>
        </p:blipFill>
        <p:spPr bwMode="auto">
          <a:xfrm>
            <a:off x="628650" y="5007928"/>
            <a:ext cx="5800420" cy="1627087"/>
          </a:xfrm>
          <a:prstGeom prst="rect">
            <a:avLst/>
          </a:prstGeom>
          <a:ln>
            <a:noFill/>
          </a:ln>
          <a:extLst>
            <a:ext uri="{53640926-AAD7-44D8-BBD7-CCE9431645EC}">
              <a14:shadowObscured xmlns:a14="http://schemas.microsoft.com/office/drawing/2010/main"/>
            </a:ext>
          </a:extLst>
        </p:spPr>
      </p:pic>
      <p:sp>
        <p:nvSpPr>
          <p:cNvPr id="3" name="TextBox 2"/>
          <p:cNvSpPr txBox="1"/>
          <p:nvPr/>
        </p:nvSpPr>
        <p:spPr>
          <a:xfrm>
            <a:off x="6539959" y="1656183"/>
            <a:ext cx="2517778" cy="646331"/>
          </a:xfrm>
          <a:prstGeom prst="rect">
            <a:avLst/>
          </a:prstGeom>
          <a:noFill/>
        </p:spPr>
        <p:txBody>
          <a:bodyPr wrap="square" rtlCol="0">
            <a:spAutoFit/>
          </a:bodyPr>
          <a:lstStyle/>
          <a:p>
            <a:r>
              <a:rPr lang="en-US" b="1" dirty="0"/>
              <a:t>Axial velocity contour (m/sec)</a:t>
            </a:r>
          </a:p>
        </p:txBody>
      </p:sp>
      <p:sp>
        <p:nvSpPr>
          <p:cNvPr id="9" name="TextBox 8"/>
          <p:cNvSpPr txBox="1"/>
          <p:nvPr/>
        </p:nvSpPr>
        <p:spPr>
          <a:xfrm>
            <a:off x="6539959" y="3342683"/>
            <a:ext cx="2517778" cy="646331"/>
          </a:xfrm>
          <a:prstGeom prst="rect">
            <a:avLst/>
          </a:prstGeom>
          <a:noFill/>
        </p:spPr>
        <p:txBody>
          <a:bodyPr wrap="square" rtlCol="0">
            <a:spAutoFit/>
          </a:bodyPr>
          <a:lstStyle/>
          <a:p>
            <a:r>
              <a:rPr lang="en-US" b="1" dirty="0"/>
              <a:t>Hydrogen mole fraction contour </a:t>
            </a:r>
          </a:p>
        </p:txBody>
      </p:sp>
      <p:sp>
        <p:nvSpPr>
          <p:cNvPr id="10" name="TextBox 9"/>
          <p:cNvSpPr txBox="1"/>
          <p:nvPr/>
        </p:nvSpPr>
        <p:spPr>
          <a:xfrm>
            <a:off x="6539959" y="5098195"/>
            <a:ext cx="2517778" cy="646331"/>
          </a:xfrm>
          <a:prstGeom prst="rect">
            <a:avLst/>
          </a:prstGeom>
          <a:noFill/>
        </p:spPr>
        <p:txBody>
          <a:bodyPr wrap="square" rtlCol="0">
            <a:spAutoFit/>
          </a:bodyPr>
          <a:lstStyle/>
          <a:p>
            <a:r>
              <a:rPr lang="en-US" b="1" dirty="0"/>
              <a:t>Temperature contour (K) </a:t>
            </a:r>
          </a:p>
        </p:txBody>
      </p:sp>
    </p:spTree>
    <p:extLst>
      <p:ext uri="{BB962C8B-B14F-4D97-AF65-F5344CB8AC3E}">
        <p14:creationId xmlns:p14="http://schemas.microsoft.com/office/powerpoint/2010/main" val="1808367265"/>
      </p:ext>
    </p:extLst>
  </p:cSld>
  <p:clrMapOvr>
    <a:masterClrMapping/>
  </p:clrMapOvr>
  <mc:AlternateContent xmlns:mc="http://schemas.openxmlformats.org/markup-compatibility/2006" xmlns:p14="http://schemas.microsoft.com/office/powerpoint/2010/main">
    <mc:Choice Requires="p14">
      <p:transition spd="slow" p14:dur="2000" advTm="19061"/>
    </mc:Choice>
    <mc:Fallback xmlns="">
      <p:transition spd="slow" advTm="19061"/>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Gas Combustor Test Case</a:t>
            </a:r>
          </a:p>
        </p:txBody>
      </p:sp>
      <p:sp>
        <p:nvSpPr>
          <p:cNvPr id="3" name="Content Placeholder 2"/>
          <p:cNvSpPr>
            <a:spLocks noGrp="1"/>
          </p:cNvSpPr>
          <p:nvPr>
            <p:ph idx="1"/>
          </p:nvPr>
        </p:nvSpPr>
        <p:spPr/>
        <p:txBody>
          <a:bodyPr>
            <a:normAutofit/>
          </a:bodyPr>
          <a:lstStyle/>
          <a:p>
            <a:pPr marL="0" indent="0">
              <a:buNone/>
            </a:pPr>
            <a:r>
              <a:rPr lang="en-US" sz="2800" dirty="0"/>
              <a:t>Air inlet directional vector</a:t>
            </a:r>
          </a:p>
          <a:p>
            <a:pPr lvl="1"/>
            <a:r>
              <a:rPr lang="en-US" dirty="0"/>
              <a:t>		Axial			:	1</a:t>
            </a:r>
          </a:p>
          <a:p>
            <a:pPr lvl="1"/>
            <a:r>
              <a:rPr lang="en-US" dirty="0"/>
              <a:t>		Radial			:	-1</a:t>
            </a:r>
          </a:p>
          <a:p>
            <a:pPr lvl="1"/>
            <a:r>
              <a:rPr lang="en-US" dirty="0"/>
              <a:t>		Tangential		:	3</a:t>
            </a:r>
          </a:p>
          <a:p>
            <a:pPr marL="0" indent="0">
              <a:buNone/>
            </a:pPr>
            <a:r>
              <a:rPr lang="en-US" sz="2800" dirty="0"/>
              <a:t>Fuel flow directional vector</a:t>
            </a:r>
          </a:p>
          <a:p>
            <a:pPr lvl="1"/>
            <a:r>
              <a:rPr lang="en-US" dirty="0"/>
              <a:t>		Axial			:	1</a:t>
            </a:r>
          </a:p>
          <a:p>
            <a:pPr lvl="1"/>
            <a:r>
              <a:rPr lang="en-US" dirty="0"/>
              <a:t>		Radial			:	0</a:t>
            </a:r>
          </a:p>
          <a:p>
            <a:pPr lvl="1"/>
            <a:r>
              <a:rPr lang="en-US" dirty="0"/>
              <a:t>		Tangential		:	-2</a:t>
            </a:r>
          </a:p>
          <a:p>
            <a:pPr marL="0" indent="0">
              <a:buNone/>
            </a:pPr>
            <a:endParaRPr lang="en-US" dirty="0"/>
          </a:p>
        </p:txBody>
      </p:sp>
      <p:sp>
        <p:nvSpPr>
          <p:cNvPr id="4" name="Slide Number Placeholder 3"/>
          <p:cNvSpPr>
            <a:spLocks noGrp="1"/>
          </p:cNvSpPr>
          <p:nvPr>
            <p:ph type="sldNum" sz="quarter" idx="12"/>
          </p:nvPr>
        </p:nvSpPr>
        <p:spPr/>
        <p:txBody>
          <a:bodyPr/>
          <a:lstStyle/>
          <a:p>
            <a:fld id="{465664E4-50B5-4249-AF60-1B85F3671ED9}" type="slidenum">
              <a:rPr lang="en-US" smtClean="0"/>
              <a:t>68</a:t>
            </a:fld>
            <a:endParaRPr lang="en-US"/>
          </a:p>
        </p:txBody>
      </p:sp>
    </p:spTree>
    <p:extLst>
      <p:ext uri="{BB962C8B-B14F-4D97-AF65-F5344CB8AC3E}">
        <p14:creationId xmlns:p14="http://schemas.microsoft.com/office/powerpoint/2010/main" val="3557052822"/>
      </p:ext>
    </p:extLst>
  </p:cSld>
  <p:clrMapOvr>
    <a:masterClrMapping/>
  </p:clrMapOvr>
  <mc:AlternateContent xmlns:mc="http://schemas.openxmlformats.org/markup-compatibility/2006" xmlns:p14="http://schemas.microsoft.com/office/powerpoint/2010/main">
    <mc:Choice Requires="p14">
      <p:transition spd="slow" p14:dur="2000" advTm="11663"/>
    </mc:Choice>
    <mc:Fallback xmlns="">
      <p:transition spd="slow" advTm="11663"/>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65664E4-50B5-4249-AF60-1B85F3671ED9}" type="slidenum">
              <a:rPr lang="en-US" smtClean="0"/>
              <a:t>69</a:t>
            </a:fld>
            <a:endParaRPr lang="en-US"/>
          </a:p>
        </p:txBody>
      </p:sp>
      <p:sp>
        <p:nvSpPr>
          <p:cNvPr id="7" name="Title 1"/>
          <p:cNvSpPr>
            <a:spLocks noGrp="1"/>
          </p:cNvSpPr>
          <p:nvPr>
            <p:ph type="title"/>
          </p:nvPr>
        </p:nvSpPr>
        <p:spPr>
          <a:xfrm>
            <a:off x="628650" y="-312754"/>
            <a:ext cx="7886700" cy="2156288"/>
          </a:xfrm>
        </p:spPr>
        <p:txBody>
          <a:bodyPr>
            <a:normAutofit/>
          </a:bodyPr>
          <a:lstStyle/>
          <a:p>
            <a:pPr>
              <a:lnSpc>
                <a:spcPct val="100000"/>
              </a:lnSpc>
            </a:pPr>
            <a:r>
              <a:rPr lang="en-US" sz="3600" dirty="0"/>
              <a:t>Gas Combustor Test Case</a:t>
            </a:r>
            <a:br>
              <a:rPr lang="en-US" sz="3600" dirty="0"/>
            </a:br>
            <a:r>
              <a:rPr lang="en-US" sz="2400" dirty="0"/>
              <a:t>with air and fuel swirl and radial components</a:t>
            </a:r>
            <a:endParaRPr lang="en-US" sz="3600" dirty="0"/>
          </a:p>
        </p:txBody>
      </p:sp>
      <p:sp>
        <p:nvSpPr>
          <p:cNvPr id="3" name="TextBox 2"/>
          <p:cNvSpPr txBox="1"/>
          <p:nvPr/>
        </p:nvSpPr>
        <p:spPr>
          <a:xfrm>
            <a:off x="6539959" y="1656183"/>
            <a:ext cx="2517778" cy="646331"/>
          </a:xfrm>
          <a:prstGeom prst="rect">
            <a:avLst/>
          </a:prstGeom>
          <a:noFill/>
        </p:spPr>
        <p:txBody>
          <a:bodyPr wrap="square" rtlCol="0">
            <a:spAutoFit/>
          </a:bodyPr>
          <a:lstStyle/>
          <a:p>
            <a:r>
              <a:rPr lang="en-US" b="1" dirty="0"/>
              <a:t>Axial velocity contour (m/sec)</a:t>
            </a:r>
          </a:p>
        </p:txBody>
      </p:sp>
      <p:sp>
        <p:nvSpPr>
          <p:cNvPr id="9" name="TextBox 8"/>
          <p:cNvSpPr txBox="1"/>
          <p:nvPr/>
        </p:nvSpPr>
        <p:spPr>
          <a:xfrm>
            <a:off x="6539959" y="3342683"/>
            <a:ext cx="2517778" cy="646331"/>
          </a:xfrm>
          <a:prstGeom prst="rect">
            <a:avLst/>
          </a:prstGeom>
          <a:noFill/>
        </p:spPr>
        <p:txBody>
          <a:bodyPr wrap="square" rtlCol="0">
            <a:spAutoFit/>
          </a:bodyPr>
          <a:lstStyle/>
          <a:p>
            <a:r>
              <a:rPr lang="en-US" b="1" dirty="0"/>
              <a:t>Hydrogen mole fraction contour </a:t>
            </a:r>
          </a:p>
        </p:txBody>
      </p:sp>
      <p:sp>
        <p:nvSpPr>
          <p:cNvPr id="10" name="TextBox 9"/>
          <p:cNvSpPr txBox="1"/>
          <p:nvPr/>
        </p:nvSpPr>
        <p:spPr>
          <a:xfrm>
            <a:off x="6539959" y="5098195"/>
            <a:ext cx="2517778" cy="646331"/>
          </a:xfrm>
          <a:prstGeom prst="rect">
            <a:avLst/>
          </a:prstGeom>
          <a:noFill/>
        </p:spPr>
        <p:txBody>
          <a:bodyPr wrap="square" rtlCol="0">
            <a:spAutoFit/>
          </a:bodyPr>
          <a:lstStyle/>
          <a:p>
            <a:r>
              <a:rPr lang="en-US" b="1" dirty="0"/>
              <a:t>Temperature contour (K) </a:t>
            </a:r>
          </a:p>
        </p:txBody>
      </p:sp>
      <p:pic>
        <p:nvPicPr>
          <p:cNvPr id="11" name="Picture 10"/>
          <p:cNvPicPr/>
          <p:nvPr/>
        </p:nvPicPr>
        <p:blipFill rotWithShape="1">
          <a:blip r:embed="rId2">
            <a:extLst>
              <a:ext uri="{28A0092B-C50C-407E-A947-70E740481C1C}">
                <a14:useLocalDpi xmlns:a14="http://schemas.microsoft.com/office/drawing/2010/main" val="0"/>
              </a:ext>
            </a:extLst>
          </a:blip>
          <a:srcRect t="59392"/>
          <a:stretch/>
        </p:blipFill>
        <p:spPr bwMode="auto">
          <a:xfrm>
            <a:off x="642243" y="1449238"/>
            <a:ext cx="5897716" cy="1484894"/>
          </a:xfrm>
          <a:prstGeom prst="rect">
            <a:avLst/>
          </a:prstGeom>
          <a:ln>
            <a:noFill/>
          </a:ln>
          <a:extLst>
            <a:ext uri="{53640926-AAD7-44D8-BBD7-CCE9431645EC}">
              <a14:shadowObscured xmlns:a14="http://schemas.microsoft.com/office/drawing/2010/main"/>
            </a:ext>
          </a:extLst>
        </p:spPr>
      </p:pic>
      <p:pic>
        <p:nvPicPr>
          <p:cNvPr id="12" name="Picture 11"/>
          <p:cNvPicPr/>
          <p:nvPr/>
        </p:nvPicPr>
        <p:blipFill rotWithShape="1">
          <a:blip r:embed="rId3">
            <a:extLst>
              <a:ext uri="{28A0092B-C50C-407E-A947-70E740481C1C}">
                <a14:useLocalDpi xmlns:a14="http://schemas.microsoft.com/office/drawing/2010/main" val="0"/>
              </a:ext>
            </a:extLst>
          </a:blip>
          <a:srcRect t="59674"/>
          <a:stretch/>
        </p:blipFill>
        <p:spPr bwMode="auto">
          <a:xfrm>
            <a:off x="642243" y="3235022"/>
            <a:ext cx="5843728" cy="1461102"/>
          </a:xfrm>
          <a:prstGeom prst="rect">
            <a:avLst/>
          </a:prstGeom>
          <a:ln>
            <a:noFill/>
          </a:ln>
          <a:extLst>
            <a:ext uri="{53640926-AAD7-44D8-BBD7-CCE9431645EC}">
              <a14:shadowObscured xmlns:a14="http://schemas.microsoft.com/office/drawing/2010/main"/>
            </a:ext>
          </a:extLst>
        </p:spPr>
      </p:pic>
      <p:pic>
        <p:nvPicPr>
          <p:cNvPr id="13" name="Picture 12"/>
          <p:cNvPicPr/>
          <p:nvPr/>
        </p:nvPicPr>
        <p:blipFill rotWithShape="1">
          <a:blip r:embed="rId4">
            <a:extLst>
              <a:ext uri="{28A0092B-C50C-407E-A947-70E740481C1C}">
                <a14:useLocalDpi xmlns:a14="http://schemas.microsoft.com/office/drawing/2010/main" val="0"/>
              </a:ext>
            </a:extLst>
          </a:blip>
          <a:srcRect t="59111"/>
          <a:stretch/>
        </p:blipFill>
        <p:spPr bwMode="auto">
          <a:xfrm>
            <a:off x="642243" y="4972686"/>
            <a:ext cx="5815707" cy="147439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31476190"/>
      </p:ext>
    </p:extLst>
  </p:cSld>
  <p:clrMapOvr>
    <a:masterClrMapping/>
  </p:clrMapOvr>
  <mc:AlternateContent xmlns:mc="http://schemas.openxmlformats.org/markup-compatibility/2006" xmlns:p14="http://schemas.microsoft.com/office/powerpoint/2010/main">
    <mc:Choice Requires="p14">
      <p:transition spd="slow" p14:dur="2000" advTm="24998"/>
    </mc:Choice>
    <mc:Fallback xmlns="">
      <p:transition spd="slow" advTm="2499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grpSp>
        <p:nvGrpSpPr>
          <p:cNvPr id="7" name="Group 6"/>
          <p:cNvGrpSpPr/>
          <p:nvPr/>
        </p:nvGrpSpPr>
        <p:grpSpPr>
          <a:xfrm>
            <a:off x="1330666" y="1428750"/>
            <a:ext cx="6047125" cy="4832875"/>
            <a:chOff x="35503" y="0"/>
            <a:chExt cx="6412922" cy="5162550"/>
          </a:xfrm>
        </p:grpSpPr>
        <p:grpSp>
          <p:nvGrpSpPr>
            <p:cNvPr id="8" name="Group 7"/>
            <p:cNvGrpSpPr/>
            <p:nvPr/>
          </p:nvGrpSpPr>
          <p:grpSpPr>
            <a:xfrm>
              <a:off x="2600325" y="0"/>
              <a:ext cx="2324100" cy="685800"/>
              <a:chOff x="0" y="0"/>
              <a:chExt cx="2228850" cy="933450"/>
            </a:xfrm>
          </p:grpSpPr>
          <p:sp>
            <p:nvSpPr>
              <p:cNvPr id="39" name="Rectangle: Rounded Corners 38"/>
              <p:cNvSpPr/>
              <p:nvPr/>
            </p:nvSpPr>
            <p:spPr>
              <a:xfrm>
                <a:off x="0" y="0"/>
                <a:ext cx="2228850" cy="933450"/>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0" name="Text Box 2"/>
              <p:cNvSpPr txBox="1"/>
              <p:nvPr/>
            </p:nvSpPr>
            <p:spPr>
              <a:xfrm>
                <a:off x="177715" y="131470"/>
                <a:ext cx="2051133" cy="7395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Mangal" panose="02040503050203030202" pitchFamily="18" charset="0"/>
                  </a:rPr>
                  <a:t>Literature Review</a:t>
                </a:r>
                <a:endParaRPr lang="en-US" sz="1400" dirty="0">
                  <a:effectLst/>
                  <a:latin typeface="Calibri" panose="020F0502020204030204" pitchFamily="34" charset="0"/>
                  <a:ea typeface="Calibri" panose="020F0502020204030204" pitchFamily="34" charset="0"/>
                  <a:cs typeface="Mangal" panose="02040503050203030202" pitchFamily="18" charset="0"/>
                </a:endParaRPr>
              </a:p>
            </p:txBody>
          </p:sp>
        </p:grpSp>
        <p:grpSp>
          <p:nvGrpSpPr>
            <p:cNvPr id="9" name="Group 8"/>
            <p:cNvGrpSpPr/>
            <p:nvPr/>
          </p:nvGrpSpPr>
          <p:grpSpPr>
            <a:xfrm>
              <a:off x="1076325" y="1057275"/>
              <a:ext cx="5372100" cy="800100"/>
              <a:chOff x="0" y="0"/>
              <a:chExt cx="2228850" cy="933450"/>
            </a:xfrm>
          </p:grpSpPr>
          <p:sp>
            <p:nvSpPr>
              <p:cNvPr id="37" name="Rectangle: Rounded Corners 36"/>
              <p:cNvSpPr/>
              <p:nvPr/>
            </p:nvSpPr>
            <p:spPr>
              <a:xfrm>
                <a:off x="0" y="0"/>
                <a:ext cx="2228850" cy="933450"/>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8" name="Text Box 6"/>
              <p:cNvSpPr txBox="1"/>
              <p:nvPr/>
            </p:nvSpPr>
            <p:spPr>
              <a:xfrm>
                <a:off x="93770" y="20172"/>
                <a:ext cx="2059677" cy="87397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Mangal" panose="02040503050203030202" pitchFamily="18" charset="0"/>
                  </a:rPr>
                  <a:t>Modelling and Solver Development for Single-Step Chemical Reactions</a:t>
                </a:r>
                <a:endParaRPr lang="en-US" sz="1200" dirty="0">
                  <a:effectLst/>
                  <a:latin typeface="Calibri" panose="020F0502020204030204" pitchFamily="34" charset="0"/>
                  <a:ea typeface="Calibri" panose="020F0502020204030204" pitchFamily="34" charset="0"/>
                  <a:cs typeface="Mangal" panose="02040503050203030202" pitchFamily="18" charset="0"/>
                </a:endParaRPr>
              </a:p>
            </p:txBody>
          </p:sp>
        </p:grpSp>
        <p:grpSp>
          <p:nvGrpSpPr>
            <p:cNvPr id="10" name="Group 9"/>
            <p:cNvGrpSpPr/>
            <p:nvPr/>
          </p:nvGrpSpPr>
          <p:grpSpPr>
            <a:xfrm>
              <a:off x="35503" y="2123540"/>
              <a:ext cx="2661423" cy="742949"/>
              <a:chOff x="-2091781" y="-60509"/>
              <a:chExt cx="2289607" cy="933450"/>
            </a:xfrm>
          </p:grpSpPr>
          <p:sp>
            <p:nvSpPr>
              <p:cNvPr id="35" name="Rectangle: Rounded Corners 34"/>
              <p:cNvSpPr/>
              <p:nvPr/>
            </p:nvSpPr>
            <p:spPr>
              <a:xfrm>
                <a:off x="-2091781" y="-60509"/>
                <a:ext cx="2228850" cy="933450"/>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6" name="Text Box 9"/>
              <p:cNvSpPr txBox="1"/>
              <p:nvPr/>
            </p:nvSpPr>
            <p:spPr>
              <a:xfrm>
                <a:off x="-1923516" y="118641"/>
                <a:ext cx="2121342" cy="476249"/>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Mangal" panose="02040503050203030202" pitchFamily="18" charset="0"/>
                  </a:rPr>
                  <a:t>CHCPR modeling</a:t>
                </a:r>
                <a:endParaRPr lang="en-US" sz="1600" dirty="0">
                  <a:effectLst/>
                  <a:latin typeface="Calibri" panose="020F0502020204030204" pitchFamily="34" charset="0"/>
                  <a:ea typeface="Calibri" panose="020F0502020204030204" pitchFamily="34" charset="0"/>
                  <a:cs typeface="Mangal" panose="02040503050203030202" pitchFamily="18" charset="0"/>
                </a:endParaRPr>
              </a:p>
            </p:txBody>
          </p:sp>
        </p:grpSp>
        <p:grpSp>
          <p:nvGrpSpPr>
            <p:cNvPr id="11" name="Group 10"/>
            <p:cNvGrpSpPr/>
            <p:nvPr/>
          </p:nvGrpSpPr>
          <p:grpSpPr>
            <a:xfrm>
              <a:off x="1076325" y="3267075"/>
              <a:ext cx="5372100" cy="800100"/>
              <a:chOff x="0" y="0"/>
              <a:chExt cx="2228850" cy="933450"/>
            </a:xfrm>
          </p:grpSpPr>
          <p:sp>
            <p:nvSpPr>
              <p:cNvPr id="33" name="Rectangle: Rounded Corners 32"/>
              <p:cNvSpPr/>
              <p:nvPr/>
            </p:nvSpPr>
            <p:spPr>
              <a:xfrm>
                <a:off x="0" y="0"/>
                <a:ext cx="2228850" cy="933450"/>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4" name="Text Box 13"/>
              <p:cNvSpPr txBox="1"/>
              <p:nvPr/>
            </p:nvSpPr>
            <p:spPr>
              <a:xfrm>
                <a:off x="176691" y="19818"/>
                <a:ext cx="1876425" cy="87433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Mangal" panose="02040503050203030202" pitchFamily="18" charset="0"/>
                  </a:rPr>
                  <a:t>Extending Single- Step Reaction Model to Multi-Step Elementary Reaction</a:t>
                </a:r>
                <a:endParaRPr lang="en-US" sz="1200" dirty="0">
                  <a:effectLst/>
                  <a:latin typeface="Calibri" panose="020F0502020204030204" pitchFamily="34" charset="0"/>
                  <a:ea typeface="Calibri" panose="020F0502020204030204" pitchFamily="34" charset="0"/>
                  <a:cs typeface="Mangal" panose="02040503050203030202" pitchFamily="18" charset="0"/>
                </a:endParaRPr>
              </a:p>
            </p:txBody>
          </p:sp>
        </p:grpSp>
        <p:grpSp>
          <p:nvGrpSpPr>
            <p:cNvPr id="12" name="Group 11"/>
            <p:cNvGrpSpPr/>
            <p:nvPr/>
          </p:nvGrpSpPr>
          <p:grpSpPr>
            <a:xfrm>
              <a:off x="2466975" y="4419600"/>
              <a:ext cx="2616777" cy="742950"/>
              <a:chOff x="0" y="0"/>
              <a:chExt cx="2251198" cy="933450"/>
            </a:xfrm>
          </p:grpSpPr>
          <p:sp>
            <p:nvSpPr>
              <p:cNvPr id="31" name="Rectangle: Rounded Corners 30"/>
              <p:cNvSpPr/>
              <p:nvPr/>
            </p:nvSpPr>
            <p:spPr>
              <a:xfrm>
                <a:off x="0" y="0"/>
                <a:ext cx="2228850" cy="933450"/>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2" name="Text Box 16"/>
              <p:cNvSpPr txBox="1"/>
              <p:nvPr/>
            </p:nvSpPr>
            <p:spPr>
              <a:xfrm>
                <a:off x="137069" y="212952"/>
                <a:ext cx="2114129" cy="63590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Mangal" panose="02040503050203030202" pitchFamily="18" charset="0"/>
                  </a:rPr>
                  <a:t>Verification of Results</a:t>
                </a:r>
                <a:endParaRPr lang="en-US" sz="1400" dirty="0">
                  <a:effectLst/>
                  <a:latin typeface="Calibri" panose="020F0502020204030204" pitchFamily="34" charset="0"/>
                  <a:ea typeface="Calibri" panose="020F0502020204030204" pitchFamily="34" charset="0"/>
                  <a:cs typeface="Mangal" panose="02040503050203030202" pitchFamily="18" charset="0"/>
                </a:endParaRPr>
              </a:p>
            </p:txBody>
          </p:sp>
        </p:grpSp>
        <p:cxnSp>
          <p:nvCxnSpPr>
            <p:cNvPr id="16" name="Straight Arrow Connector 15"/>
            <p:cNvCxnSpPr/>
            <p:nvPr/>
          </p:nvCxnSpPr>
          <p:spPr>
            <a:xfrm>
              <a:off x="3705225" y="695325"/>
              <a:ext cx="0" cy="3619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733800" y="1876424"/>
              <a:ext cx="11547" cy="5619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743325" y="4067175"/>
              <a:ext cx="0" cy="3429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3" name="Slide Number Placeholder 2"/>
          <p:cNvSpPr>
            <a:spLocks noGrp="1"/>
          </p:cNvSpPr>
          <p:nvPr>
            <p:ph type="sldNum" sz="quarter" idx="12"/>
          </p:nvPr>
        </p:nvSpPr>
        <p:spPr/>
        <p:txBody>
          <a:bodyPr/>
          <a:lstStyle/>
          <a:p>
            <a:fld id="{4FAB73BC-B049-4115-A692-8D63A059BFB8}" type="slidenum">
              <a:rPr lang="en-US" smtClean="0"/>
              <a:t>7</a:t>
            </a:fld>
            <a:endParaRPr lang="en-US" dirty="0"/>
          </a:p>
        </p:txBody>
      </p:sp>
      <p:sp>
        <p:nvSpPr>
          <p:cNvPr id="26" name="Rectangle: Rounded Corners 34"/>
          <p:cNvSpPr/>
          <p:nvPr/>
        </p:nvSpPr>
        <p:spPr>
          <a:xfrm>
            <a:off x="5753526" y="3430593"/>
            <a:ext cx="2443019" cy="695505"/>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7" name="Text Box 9"/>
          <p:cNvSpPr txBox="1"/>
          <p:nvPr/>
        </p:nvSpPr>
        <p:spPr>
          <a:xfrm>
            <a:off x="6066465" y="3540733"/>
            <a:ext cx="2054834" cy="354849"/>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Mangal" panose="02040503050203030202" pitchFamily="18" charset="0"/>
              </a:rPr>
              <a:t>PRFM modeling</a:t>
            </a:r>
            <a:endParaRPr lang="en-US" sz="1600" dirty="0">
              <a:effectLst/>
              <a:latin typeface="Calibri" panose="020F0502020204030204" pitchFamily="34" charset="0"/>
              <a:ea typeface="Calibri" panose="020F0502020204030204" pitchFamily="34" charset="0"/>
              <a:cs typeface="Mangal" panose="02040503050203030202" pitchFamily="18" charset="0"/>
            </a:endParaRPr>
          </a:p>
        </p:txBody>
      </p:sp>
      <p:cxnSp>
        <p:nvCxnSpPr>
          <p:cNvPr id="14" name="Straight Arrow Connector 13"/>
          <p:cNvCxnSpPr/>
          <p:nvPr/>
        </p:nvCxnSpPr>
        <p:spPr>
          <a:xfrm>
            <a:off x="4844955" y="6261625"/>
            <a:ext cx="0" cy="2461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757548" y="6512374"/>
            <a:ext cx="174812" cy="174812"/>
          </a:xfrm>
          <a:prstGeom prst="ellipse">
            <a:avLst/>
          </a:prstGeom>
          <a:ln w="2857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6" name="Straight Arrow Connector 5"/>
          <p:cNvCxnSpPr>
            <a:stCxn id="36" idx="3"/>
          </p:cNvCxnSpPr>
          <p:nvPr/>
        </p:nvCxnSpPr>
        <p:spPr>
          <a:xfrm flipV="1">
            <a:off x="3840280" y="3711388"/>
            <a:ext cx="1913246" cy="16203"/>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826992" y="3711388"/>
            <a:ext cx="0" cy="7758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944906" y="4126098"/>
            <a:ext cx="0" cy="3610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831106" y="4126098"/>
            <a:ext cx="0" cy="3610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4730604" y="3630751"/>
            <a:ext cx="174812" cy="174812"/>
          </a:xfrm>
          <a:prstGeom prst="ellipse">
            <a:avLst/>
          </a:prstGeom>
          <a:ln w="28575">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88550481"/>
      </p:ext>
    </p:extLst>
  </p:cSld>
  <p:clrMapOvr>
    <a:masterClrMapping/>
  </p:clrMapOvr>
  <mc:AlternateContent xmlns:mc="http://schemas.openxmlformats.org/markup-compatibility/2006" xmlns:p14="http://schemas.microsoft.com/office/powerpoint/2010/main">
    <mc:Choice Requires="p14">
      <p:transition spd="slow" p14:dur="2000" advTm="22458"/>
    </mc:Choice>
    <mc:Fallback xmlns="">
      <p:transition spd="slow" advTm="22458"/>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65664E4-50B5-4249-AF60-1B85F3671ED9}" type="slidenum">
              <a:rPr lang="en-US" smtClean="0"/>
              <a:t>70</a:t>
            </a:fld>
            <a:endParaRPr lang="en-US"/>
          </a:p>
        </p:txBody>
      </p:sp>
      <p:sp>
        <p:nvSpPr>
          <p:cNvPr id="7" name="Title 1"/>
          <p:cNvSpPr>
            <a:spLocks noGrp="1"/>
          </p:cNvSpPr>
          <p:nvPr>
            <p:ph type="title"/>
          </p:nvPr>
        </p:nvSpPr>
        <p:spPr>
          <a:xfrm>
            <a:off x="628650" y="-157477"/>
            <a:ext cx="7886700" cy="2156288"/>
          </a:xfrm>
        </p:spPr>
        <p:txBody>
          <a:bodyPr>
            <a:normAutofit/>
          </a:bodyPr>
          <a:lstStyle/>
          <a:p>
            <a:pPr>
              <a:lnSpc>
                <a:spcPct val="100000"/>
              </a:lnSpc>
            </a:pPr>
            <a:r>
              <a:rPr lang="en-US" sz="3600" dirty="0"/>
              <a:t>Gas Combustor Test Case</a:t>
            </a:r>
            <a:br>
              <a:rPr lang="en-US" sz="3600" dirty="0"/>
            </a:br>
            <a:r>
              <a:rPr lang="en-US" sz="2400" dirty="0"/>
              <a:t>Inlet and Secondary zone</a:t>
            </a:r>
            <a:br>
              <a:rPr lang="en-US" sz="3600" b="1" dirty="0"/>
            </a:br>
            <a:endParaRPr lang="en-US" sz="3600" dirty="0"/>
          </a:p>
        </p:txBody>
      </p:sp>
      <p:sp>
        <p:nvSpPr>
          <p:cNvPr id="3" name="TextBox 2"/>
          <p:cNvSpPr txBox="1"/>
          <p:nvPr/>
        </p:nvSpPr>
        <p:spPr>
          <a:xfrm>
            <a:off x="3313110" y="5566695"/>
            <a:ext cx="2517778" cy="646331"/>
          </a:xfrm>
          <a:prstGeom prst="rect">
            <a:avLst/>
          </a:prstGeom>
          <a:noFill/>
        </p:spPr>
        <p:txBody>
          <a:bodyPr wrap="square" rtlCol="0">
            <a:spAutoFit/>
          </a:bodyPr>
          <a:lstStyle/>
          <a:p>
            <a:r>
              <a:rPr lang="en-US" b="1" dirty="0"/>
              <a:t>Fig: Axial velocity vector  (m/sec)</a:t>
            </a:r>
          </a:p>
        </p:txBody>
      </p:sp>
      <p:pic>
        <p:nvPicPr>
          <p:cNvPr id="14" name="Picture 13"/>
          <p:cNvPicPr/>
          <p:nvPr/>
        </p:nvPicPr>
        <p:blipFill rotWithShape="1">
          <a:blip r:embed="rId2">
            <a:extLst>
              <a:ext uri="{28A0092B-C50C-407E-A947-70E740481C1C}">
                <a14:useLocalDpi xmlns:a14="http://schemas.microsoft.com/office/drawing/2010/main" val="0"/>
              </a:ext>
            </a:extLst>
          </a:blip>
          <a:srcRect t="28622"/>
          <a:stretch/>
        </p:blipFill>
        <p:spPr bwMode="auto">
          <a:xfrm>
            <a:off x="848372" y="1436556"/>
            <a:ext cx="7447255" cy="398681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83336441"/>
      </p:ext>
    </p:extLst>
  </p:cSld>
  <p:clrMapOvr>
    <a:masterClrMapping/>
  </p:clrMapOvr>
  <mc:AlternateContent xmlns:mc="http://schemas.openxmlformats.org/markup-compatibility/2006" xmlns:p14="http://schemas.microsoft.com/office/powerpoint/2010/main">
    <mc:Choice Requires="p14">
      <p:transition spd="slow" p14:dur="2000" advTm="27403"/>
    </mc:Choice>
    <mc:Fallback xmlns="">
      <p:transition spd="slow" advTm="27403"/>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65664E4-50B5-4249-AF60-1B85F3671ED9}" type="slidenum">
              <a:rPr lang="en-US" smtClean="0"/>
              <a:t>71</a:t>
            </a:fld>
            <a:endParaRPr lang="en-US"/>
          </a:p>
        </p:txBody>
      </p:sp>
      <p:sp>
        <p:nvSpPr>
          <p:cNvPr id="7" name="Title 1"/>
          <p:cNvSpPr>
            <a:spLocks noGrp="1"/>
          </p:cNvSpPr>
          <p:nvPr>
            <p:ph type="title"/>
          </p:nvPr>
        </p:nvSpPr>
        <p:spPr>
          <a:xfrm>
            <a:off x="628650" y="-312754"/>
            <a:ext cx="7886700" cy="2156288"/>
          </a:xfrm>
        </p:spPr>
        <p:txBody>
          <a:bodyPr>
            <a:normAutofit/>
          </a:bodyPr>
          <a:lstStyle/>
          <a:p>
            <a:pPr>
              <a:lnSpc>
                <a:spcPct val="100000"/>
              </a:lnSpc>
            </a:pPr>
            <a:r>
              <a:rPr lang="en-US" sz="3600" dirty="0"/>
              <a:t>Gas Combustor Test Case</a:t>
            </a:r>
            <a:br>
              <a:rPr lang="en-US" sz="3600" dirty="0"/>
            </a:br>
            <a:r>
              <a:rPr lang="en-US" sz="2000" dirty="0"/>
              <a:t>with 30% of secondary air injected through wall at the axial distance of 40 mm and 70 % at the axial distance of 100mm</a:t>
            </a:r>
            <a:endParaRPr lang="en-US" sz="3600" dirty="0"/>
          </a:p>
        </p:txBody>
      </p:sp>
      <p:sp>
        <p:nvSpPr>
          <p:cNvPr id="3" name="TextBox 2"/>
          <p:cNvSpPr txBox="1"/>
          <p:nvPr/>
        </p:nvSpPr>
        <p:spPr>
          <a:xfrm>
            <a:off x="6539959" y="1656183"/>
            <a:ext cx="2517778" cy="646331"/>
          </a:xfrm>
          <a:prstGeom prst="rect">
            <a:avLst/>
          </a:prstGeom>
          <a:noFill/>
        </p:spPr>
        <p:txBody>
          <a:bodyPr wrap="square" rtlCol="0">
            <a:spAutoFit/>
          </a:bodyPr>
          <a:lstStyle/>
          <a:p>
            <a:r>
              <a:rPr lang="en-US" b="1" dirty="0"/>
              <a:t>Axial velocity contour (m/sec)</a:t>
            </a:r>
          </a:p>
        </p:txBody>
      </p:sp>
      <p:sp>
        <p:nvSpPr>
          <p:cNvPr id="9" name="TextBox 8"/>
          <p:cNvSpPr txBox="1"/>
          <p:nvPr/>
        </p:nvSpPr>
        <p:spPr>
          <a:xfrm>
            <a:off x="6539959" y="3359936"/>
            <a:ext cx="2517778" cy="646331"/>
          </a:xfrm>
          <a:prstGeom prst="rect">
            <a:avLst/>
          </a:prstGeom>
          <a:noFill/>
        </p:spPr>
        <p:txBody>
          <a:bodyPr wrap="square" rtlCol="0">
            <a:spAutoFit/>
          </a:bodyPr>
          <a:lstStyle/>
          <a:p>
            <a:r>
              <a:rPr lang="en-US" b="1" dirty="0"/>
              <a:t>Hydrogen mole fraction contour </a:t>
            </a:r>
          </a:p>
        </p:txBody>
      </p:sp>
      <p:sp>
        <p:nvSpPr>
          <p:cNvPr id="10" name="TextBox 9"/>
          <p:cNvSpPr txBox="1"/>
          <p:nvPr/>
        </p:nvSpPr>
        <p:spPr>
          <a:xfrm>
            <a:off x="6539959" y="5098195"/>
            <a:ext cx="2517778" cy="646331"/>
          </a:xfrm>
          <a:prstGeom prst="rect">
            <a:avLst/>
          </a:prstGeom>
          <a:noFill/>
        </p:spPr>
        <p:txBody>
          <a:bodyPr wrap="square" rtlCol="0">
            <a:spAutoFit/>
          </a:bodyPr>
          <a:lstStyle/>
          <a:p>
            <a:r>
              <a:rPr lang="en-US" b="1" dirty="0"/>
              <a:t>Temperature contour (K) </a:t>
            </a:r>
          </a:p>
        </p:txBody>
      </p:sp>
      <p:pic>
        <p:nvPicPr>
          <p:cNvPr id="14" name="Picture 13"/>
          <p:cNvPicPr/>
          <p:nvPr/>
        </p:nvPicPr>
        <p:blipFill rotWithShape="1">
          <a:blip r:embed="rId2">
            <a:extLst>
              <a:ext uri="{28A0092B-C50C-407E-A947-70E740481C1C}">
                <a14:useLocalDpi xmlns:a14="http://schemas.microsoft.com/office/drawing/2010/main" val="0"/>
              </a:ext>
            </a:extLst>
          </a:blip>
          <a:srcRect t="64459"/>
          <a:stretch/>
        </p:blipFill>
        <p:spPr bwMode="auto">
          <a:xfrm>
            <a:off x="642243" y="1366441"/>
            <a:ext cx="5815707" cy="1550179"/>
          </a:xfrm>
          <a:prstGeom prst="rect">
            <a:avLst/>
          </a:prstGeom>
          <a:ln>
            <a:noFill/>
          </a:ln>
          <a:extLst>
            <a:ext uri="{53640926-AAD7-44D8-BBD7-CCE9431645EC}">
              <a14:shadowObscured xmlns:a14="http://schemas.microsoft.com/office/drawing/2010/main"/>
            </a:ext>
          </a:extLst>
        </p:spPr>
      </p:pic>
      <p:pic>
        <p:nvPicPr>
          <p:cNvPr id="15" name="Picture 14"/>
          <p:cNvPicPr/>
          <p:nvPr/>
        </p:nvPicPr>
        <p:blipFill rotWithShape="1">
          <a:blip r:embed="rId3">
            <a:extLst>
              <a:ext uri="{28A0092B-C50C-407E-A947-70E740481C1C}">
                <a14:useLocalDpi xmlns:a14="http://schemas.microsoft.com/office/drawing/2010/main" val="0"/>
              </a:ext>
            </a:extLst>
          </a:blip>
          <a:srcRect t="64459"/>
          <a:stretch/>
        </p:blipFill>
        <p:spPr bwMode="auto">
          <a:xfrm>
            <a:off x="628650" y="3154954"/>
            <a:ext cx="5829300" cy="1553802"/>
          </a:xfrm>
          <a:prstGeom prst="rect">
            <a:avLst/>
          </a:prstGeom>
          <a:ln>
            <a:noFill/>
          </a:ln>
          <a:extLst>
            <a:ext uri="{53640926-AAD7-44D8-BBD7-CCE9431645EC}">
              <a14:shadowObscured xmlns:a14="http://schemas.microsoft.com/office/drawing/2010/main"/>
            </a:ext>
          </a:extLst>
        </p:spPr>
      </p:pic>
      <p:pic>
        <p:nvPicPr>
          <p:cNvPr id="16" name="Picture 15"/>
          <p:cNvPicPr/>
          <p:nvPr/>
        </p:nvPicPr>
        <p:blipFill rotWithShape="1">
          <a:blip r:embed="rId4">
            <a:extLst>
              <a:ext uri="{28A0092B-C50C-407E-A947-70E740481C1C}">
                <a14:useLocalDpi xmlns:a14="http://schemas.microsoft.com/office/drawing/2010/main" val="0"/>
              </a:ext>
            </a:extLst>
          </a:blip>
          <a:srcRect t="64691"/>
          <a:stretch/>
        </p:blipFill>
        <p:spPr bwMode="auto">
          <a:xfrm>
            <a:off x="628650" y="4908777"/>
            <a:ext cx="5829300" cy="15436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24895549"/>
      </p:ext>
    </p:extLst>
  </p:cSld>
  <p:clrMapOvr>
    <a:masterClrMapping/>
  </p:clrMapOvr>
  <mc:AlternateContent xmlns:mc="http://schemas.openxmlformats.org/markup-compatibility/2006" xmlns:p14="http://schemas.microsoft.com/office/powerpoint/2010/main">
    <mc:Choice Requires="p14">
      <p:transition spd="slow" p14:dur="2000" advTm="22151"/>
    </mc:Choice>
    <mc:Fallback xmlns="">
      <p:transition spd="slow" advTm="22151"/>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65664E4-50B5-4249-AF60-1B85F3671ED9}" type="slidenum">
              <a:rPr lang="en-US" smtClean="0"/>
              <a:t>72</a:t>
            </a:fld>
            <a:endParaRPr lang="en-US"/>
          </a:p>
        </p:txBody>
      </p:sp>
      <p:sp>
        <p:nvSpPr>
          <p:cNvPr id="7" name="Title 1"/>
          <p:cNvSpPr>
            <a:spLocks noGrp="1"/>
          </p:cNvSpPr>
          <p:nvPr>
            <p:ph type="title"/>
          </p:nvPr>
        </p:nvSpPr>
        <p:spPr>
          <a:xfrm>
            <a:off x="628650" y="-157477"/>
            <a:ext cx="7886700" cy="2156288"/>
          </a:xfrm>
        </p:spPr>
        <p:txBody>
          <a:bodyPr>
            <a:normAutofit/>
          </a:bodyPr>
          <a:lstStyle/>
          <a:p>
            <a:pPr>
              <a:lnSpc>
                <a:spcPct val="100000"/>
              </a:lnSpc>
            </a:pPr>
            <a:r>
              <a:rPr lang="en-US" sz="3600" dirty="0"/>
              <a:t>Gas Combustor Test Case</a:t>
            </a:r>
            <a:br>
              <a:rPr lang="en-US" sz="3600" dirty="0"/>
            </a:br>
            <a:r>
              <a:rPr lang="en-US" sz="2000" dirty="0"/>
              <a:t>+ </a:t>
            </a:r>
            <a:r>
              <a:rPr lang="en-US" sz="2400" dirty="0"/>
              <a:t>dilution air at the axial distance of 250mm</a:t>
            </a:r>
            <a:br>
              <a:rPr lang="en-US" sz="3600" b="1" dirty="0"/>
            </a:br>
            <a:endParaRPr lang="en-US" sz="3600" dirty="0"/>
          </a:p>
        </p:txBody>
      </p:sp>
      <p:sp>
        <p:nvSpPr>
          <p:cNvPr id="3" name="TextBox 2"/>
          <p:cNvSpPr txBox="1"/>
          <p:nvPr/>
        </p:nvSpPr>
        <p:spPr>
          <a:xfrm>
            <a:off x="6608971" y="1656183"/>
            <a:ext cx="2517778" cy="646331"/>
          </a:xfrm>
          <a:prstGeom prst="rect">
            <a:avLst/>
          </a:prstGeom>
          <a:noFill/>
        </p:spPr>
        <p:txBody>
          <a:bodyPr wrap="square" rtlCol="0">
            <a:spAutoFit/>
          </a:bodyPr>
          <a:lstStyle/>
          <a:p>
            <a:r>
              <a:rPr lang="en-US" b="1" dirty="0"/>
              <a:t>Axial velocity contour (m/sec)</a:t>
            </a:r>
          </a:p>
        </p:txBody>
      </p:sp>
      <p:sp>
        <p:nvSpPr>
          <p:cNvPr id="9" name="TextBox 8"/>
          <p:cNvSpPr txBox="1"/>
          <p:nvPr/>
        </p:nvSpPr>
        <p:spPr>
          <a:xfrm>
            <a:off x="6608971" y="3256418"/>
            <a:ext cx="2517778" cy="646331"/>
          </a:xfrm>
          <a:prstGeom prst="rect">
            <a:avLst/>
          </a:prstGeom>
          <a:noFill/>
        </p:spPr>
        <p:txBody>
          <a:bodyPr wrap="square" rtlCol="0">
            <a:spAutoFit/>
          </a:bodyPr>
          <a:lstStyle/>
          <a:p>
            <a:r>
              <a:rPr lang="en-US" b="1" dirty="0"/>
              <a:t>Hydrogen mole fraction contour </a:t>
            </a:r>
          </a:p>
        </p:txBody>
      </p:sp>
      <p:sp>
        <p:nvSpPr>
          <p:cNvPr id="10" name="TextBox 9"/>
          <p:cNvSpPr txBox="1"/>
          <p:nvPr/>
        </p:nvSpPr>
        <p:spPr>
          <a:xfrm>
            <a:off x="6608971" y="5063689"/>
            <a:ext cx="2517778" cy="646331"/>
          </a:xfrm>
          <a:prstGeom prst="rect">
            <a:avLst/>
          </a:prstGeom>
          <a:noFill/>
        </p:spPr>
        <p:txBody>
          <a:bodyPr wrap="square" rtlCol="0">
            <a:spAutoFit/>
          </a:bodyPr>
          <a:lstStyle/>
          <a:p>
            <a:r>
              <a:rPr lang="en-US" b="1" dirty="0"/>
              <a:t>Temperature contour (K) </a:t>
            </a:r>
          </a:p>
        </p:txBody>
      </p:sp>
      <p:pic>
        <p:nvPicPr>
          <p:cNvPr id="11" name="Picture 10"/>
          <p:cNvPicPr/>
          <p:nvPr/>
        </p:nvPicPr>
        <p:blipFill rotWithShape="1">
          <a:blip r:embed="rId2">
            <a:extLst>
              <a:ext uri="{28A0092B-C50C-407E-A947-70E740481C1C}">
                <a14:useLocalDpi xmlns:a14="http://schemas.microsoft.com/office/drawing/2010/main" val="0"/>
              </a:ext>
            </a:extLst>
          </a:blip>
          <a:srcRect t="64226"/>
          <a:stretch/>
        </p:blipFill>
        <p:spPr bwMode="auto">
          <a:xfrm>
            <a:off x="411102" y="1247192"/>
            <a:ext cx="6265743" cy="1681071"/>
          </a:xfrm>
          <a:prstGeom prst="rect">
            <a:avLst/>
          </a:prstGeom>
          <a:ln>
            <a:noFill/>
          </a:ln>
          <a:extLst>
            <a:ext uri="{53640926-AAD7-44D8-BBD7-CCE9431645EC}">
              <a14:shadowObscured xmlns:a14="http://schemas.microsoft.com/office/drawing/2010/main"/>
            </a:ext>
          </a:extLst>
        </p:spPr>
      </p:pic>
      <p:pic>
        <p:nvPicPr>
          <p:cNvPr id="12" name="Picture 11"/>
          <p:cNvPicPr/>
          <p:nvPr/>
        </p:nvPicPr>
        <p:blipFill rotWithShape="1">
          <a:blip r:embed="rId3">
            <a:extLst>
              <a:ext uri="{28A0092B-C50C-407E-A947-70E740481C1C}">
                <a14:useLocalDpi xmlns:a14="http://schemas.microsoft.com/office/drawing/2010/main" val="0"/>
              </a:ext>
            </a:extLst>
          </a:blip>
          <a:srcRect t="65076"/>
          <a:stretch/>
        </p:blipFill>
        <p:spPr bwMode="auto">
          <a:xfrm>
            <a:off x="411102" y="3113381"/>
            <a:ext cx="6265743" cy="1640976"/>
          </a:xfrm>
          <a:prstGeom prst="rect">
            <a:avLst/>
          </a:prstGeom>
          <a:ln>
            <a:noFill/>
          </a:ln>
          <a:extLst>
            <a:ext uri="{53640926-AAD7-44D8-BBD7-CCE9431645EC}">
              <a14:shadowObscured xmlns:a14="http://schemas.microsoft.com/office/drawing/2010/main"/>
            </a:ext>
          </a:extLst>
        </p:spPr>
      </p:pic>
      <p:pic>
        <p:nvPicPr>
          <p:cNvPr id="13" name="Picture 12"/>
          <p:cNvPicPr/>
          <p:nvPr/>
        </p:nvPicPr>
        <p:blipFill rotWithShape="1">
          <a:blip r:embed="rId4">
            <a:extLst>
              <a:ext uri="{28A0092B-C50C-407E-A947-70E740481C1C}">
                <a14:useLocalDpi xmlns:a14="http://schemas.microsoft.com/office/drawing/2010/main" val="0"/>
              </a:ext>
            </a:extLst>
          </a:blip>
          <a:srcRect t="64687"/>
          <a:stretch/>
        </p:blipFill>
        <p:spPr bwMode="auto">
          <a:xfrm>
            <a:off x="411102" y="4880679"/>
            <a:ext cx="6265743" cy="165920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7100963"/>
      </p:ext>
    </p:extLst>
  </p:cSld>
  <p:clrMapOvr>
    <a:masterClrMapping/>
  </p:clrMapOvr>
  <mc:AlternateContent xmlns:mc="http://schemas.openxmlformats.org/markup-compatibility/2006" xmlns:p14="http://schemas.microsoft.com/office/powerpoint/2010/main">
    <mc:Choice Requires="p14">
      <p:transition spd="slow" p14:dur="2000" advTm="9035"/>
    </mc:Choice>
    <mc:Fallback xmlns="">
      <p:transition spd="slow" advTm="9035"/>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65664E4-50B5-4249-AF60-1B85F3671ED9}" type="slidenum">
              <a:rPr lang="en-US" smtClean="0"/>
              <a:t>73</a:t>
            </a:fld>
            <a:endParaRPr lang="en-US"/>
          </a:p>
        </p:txBody>
      </p:sp>
      <p:sp>
        <p:nvSpPr>
          <p:cNvPr id="7" name="Title 1"/>
          <p:cNvSpPr>
            <a:spLocks noGrp="1"/>
          </p:cNvSpPr>
          <p:nvPr>
            <p:ph type="title"/>
          </p:nvPr>
        </p:nvSpPr>
        <p:spPr>
          <a:xfrm>
            <a:off x="628650" y="-157477"/>
            <a:ext cx="7886700" cy="2156288"/>
          </a:xfrm>
        </p:spPr>
        <p:txBody>
          <a:bodyPr>
            <a:normAutofit/>
          </a:bodyPr>
          <a:lstStyle/>
          <a:p>
            <a:pPr>
              <a:lnSpc>
                <a:spcPct val="100000"/>
              </a:lnSpc>
            </a:pPr>
            <a:r>
              <a:rPr lang="en-US" sz="3600" dirty="0"/>
              <a:t>Gas Combustor Test Case</a:t>
            </a:r>
            <a:br>
              <a:rPr lang="en-US" sz="3600" dirty="0"/>
            </a:br>
            <a:r>
              <a:rPr lang="en-US" sz="2400" dirty="0"/>
              <a:t>At Exit</a:t>
            </a:r>
            <a:br>
              <a:rPr lang="en-US" sz="3600" b="1" dirty="0"/>
            </a:br>
            <a:endParaRPr lang="en-US" sz="3600" dirty="0"/>
          </a:p>
        </p:txBody>
      </p:sp>
      <p:sp>
        <p:nvSpPr>
          <p:cNvPr id="9" name="TextBox 8"/>
          <p:cNvSpPr txBox="1"/>
          <p:nvPr/>
        </p:nvSpPr>
        <p:spPr>
          <a:xfrm>
            <a:off x="5492362" y="4615029"/>
            <a:ext cx="2737241" cy="646331"/>
          </a:xfrm>
          <a:prstGeom prst="rect">
            <a:avLst/>
          </a:prstGeom>
          <a:noFill/>
        </p:spPr>
        <p:txBody>
          <a:bodyPr wrap="square" rtlCol="0">
            <a:spAutoFit/>
          </a:bodyPr>
          <a:lstStyle/>
          <a:p>
            <a:r>
              <a:rPr lang="en-US" b="1" dirty="0"/>
              <a:t>Fig: Outlet hydrogen mole fraction profile</a:t>
            </a:r>
          </a:p>
        </p:txBody>
      </p:sp>
      <p:sp>
        <p:nvSpPr>
          <p:cNvPr id="10" name="TextBox 9"/>
          <p:cNvSpPr txBox="1"/>
          <p:nvPr/>
        </p:nvSpPr>
        <p:spPr>
          <a:xfrm>
            <a:off x="835684" y="4632282"/>
            <a:ext cx="3736316" cy="646331"/>
          </a:xfrm>
          <a:prstGeom prst="rect">
            <a:avLst/>
          </a:prstGeom>
          <a:noFill/>
        </p:spPr>
        <p:txBody>
          <a:bodyPr wrap="square" rtlCol="0">
            <a:spAutoFit/>
          </a:bodyPr>
          <a:lstStyle/>
          <a:p>
            <a:r>
              <a:rPr lang="en-US" b="1" dirty="0"/>
              <a:t>Fig: Outlet total temperature profile (K) </a:t>
            </a:r>
          </a:p>
        </p:txBody>
      </p:sp>
      <p:pic>
        <p:nvPicPr>
          <p:cNvPr id="14" name="Picture 13"/>
          <p:cNvPicPr/>
          <p:nvPr/>
        </p:nvPicPr>
        <p:blipFill>
          <a:blip r:embed="rId2">
            <a:extLst>
              <a:ext uri="{28A0092B-C50C-407E-A947-70E740481C1C}">
                <a14:useLocalDpi xmlns:a14="http://schemas.microsoft.com/office/drawing/2010/main" val="0"/>
              </a:ext>
            </a:extLst>
          </a:blip>
          <a:stretch>
            <a:fillRect/>
          </a:stretch>
        </p:blipFill>
        <p:spPr>
          <a:xfrm>
            <a:off x="271212" y="1381077"/>
            <a:ext cx="4162760" cy="3121766"/>
          </a:xfrm>
          <a:prstGeom prst="rect">
            <a:avLst/>
          </a:prstGeom>
        </p:spPr>
      </p:pic>
      <p:pic>
        <p:nvPicPr>
          <p:cNvPr id="15" name="Picture 14"/>
          <p:cNvPicPr/>
          <p:nvPr/>
        </p:nvPicPr>
        <p:blipFill>
          <a:blip r:embed="rId3">
            <a:extLst>
              <a:ext uri="{28A0092B-C50C-407E-A947-70E740481C1C}">
                <a14:useLocalDpi xmlns:a14="http://schemas.microsoft.com/office/drawing/2010/main" val="0"/>
              </a:ext>
            </a:extLst>
          </a:blip>
          <a:stretch>
            <a:fillRect/>
          </a:stretch>
        </p:blipFill>
        <p:spPr>
          <a:xfrm>
            <a:off x="4658261" y="1370304"/>
            <a:ext cx="4177107" cy="3132539"/>
          </a:xfrm>
          <a:prstGeom prst="rect">
            <a:avLst/>
          </a:prstGeom>
        </p:spPr>
      </p:pic>
    </p:spTree>
    <p:extLst>
      <p:ext uri="{BB962C8B-B14F-4D97-AF65-F5344CB8AC3E}">
        <p14:creationId xmlns:p14="http://schemas.microsoft.com/office/powerpoint/2010/main" val="3234423582"/>
      </p:ext>
    </p:extLst>
  </p:cSld>
  <p:clrMapOvr>
    <a:masterClrMapping/>
  </p:clrMapOvr>
  <mc:AlternateContent xmlns:mc="http://schemas.openxmlformats.org/markup-compatibility/2006" xmlns:p14="http://schemas.microsoft.com/office/powerpoint/2010/main">
    <mc:Choice Requires="p14">
      <p:transition spd="slow" p14:dur="2000" advTm="24986"/>
    </mc:Choice>
    <mc:Fallback xmlns="">
      <p:transition spd="slow" advTm="24986"/>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65664E4-50B5-4249-AF60-1B85F3671ED9}" type="slidenum">
              <a:rPr lang="en-US" smtClean="0"/>
              <a:t>74</a:t>
            </a:fld>
            <a:endParaRPr lang="en-US"/>
          </a:p>
        </p:txBody>
      </p:sp>
      <p:sp>
        <p:nvSpPr>
          <p:cNvPr id="7" name="Title 1"/>
          <p:cNvSpPr>
            <a:spLocks noGrp="1"/>
          </p:cNvSpPr>
          <p:nvPr>
            <p:ph type="title"/>
          </p:nvPr>
        </p:nvSpPr>
        <p:spPr>
          <a:xfrm>
            <a:off x="628650" y="-157477"/>
            <a:ext cx="7886700" cy="2156288"/>
          </a:xfrm>
        </p:spPr>
        <p:txBody>
          <a:bodyPr>
            <a:normAutofit/>
          </a:bodyPr>
          <a:lstStyle/>
          <a:p>
            <a:pPr>
              <a:lnSpc>
                <a:spcPct val="100000"/>
              </a:lnSpc>
            </a:pPr>
            <a:r>
              <a:rPr lang="en-US" sz="3600" dirty="0"/>
              <a:t>Gas Combustor Test Case</a:t>
            </a:r>
            <a:br>
              <a:rPr lang="en-US" sz="3600" dirty="0"/>
            </a:br>
            <a:r>
              <a:rPr lang="en-US" sz="2400" dirty="0"/>
              <a:t>early dilution air at the axial distance of 100 mm</a:t>
            </a:r>
            <a:br>
              <a:rPr lang="en-US" sz="3600" b="1" dirty="0"/>
            </a:br>
            <a:endParaRPr lang="en-US" sz="3600" dirty="0"/>
          </a:p>
        </p:txBody>
      </p:sp>
      <p:sp>
        <p:nvSpPr>
          <p:cNvPr id="3" name="TextBox 2"/>
          <p:cNvSpPr txBox="1"/>
          <p:nvPr/>
        </p:nvSpPr>
        <p:spPr>
          <a:xfrm>
            <a:off x="6608971" y="1466400"/>
            <a:ext cx="2517778" cy="646331"/>
          </a:xfrm>
          <a:prstGeom prst="rect">
            <a:avLst/>
          </a:prstGeom>
          <a:noFill/>
        </p:spPr>
        <p:txBody>
          <a:bodyPr wrap="square" rtlCol="0">
            <a:spAutoFit/>
          </a:bodyPr>
          <a:lstStyle/>
          <a:p>
            <a:r>
              <a:rPr lang="en-US" b="1" dirty="0"/>
              <a:t>Axial velocity contour (m/sec)</a:t>
            </a:r>
          </a:p>
        </p:txBody>
      </p:sp>
      <p:sp>
        <p:nvSpPr>
          <p:cNvPr id="9" name="TextBox 8"/>
          <p:cNvSpPr txBox="1"/>
          <p:nvPr/>
        </p:nvSpPr>
        <p:spPr>
          <a:xfrm>
            <a:off x="6608971" y="3256418"/>
            <a:ext cx="2517778" cy="646331"/>
          </a:xfrm>
          <a:prstGeom prst="rect">
            <a:avLst/>
          </a:prstGeom>
          <a:noFill/>
        </p:spPr>
        <p:txBody>
          <a:bodyPr wrap="square" rtlCol="0">
            <a:spAutoFit/>
          </a:bodyPr>
          <a:lstStyle/>
          <a:p>
            <a:r>
              <a:rPr lang="en-US" b="1" dirty="0"/>
              <a:t>Hydrogen mole fraction contour </a:t>
            </a:r>
          </a:p>
        </p:txBody>
      </p:sp>
      <p:sp>
        <p:nvSpPr>
          <p:cNvPr id="10" name="TextBox 9"/>
          <p:cNvSpPr txBox="1"/>
          <p:nvPr/>
        </p:nvSpPr>
        <p:spPr>
          <a:xfrm>
            <a:off x="6608971" y="5167207"/>
            <a:ext cx="2517778" cy="646331"/>
          </a:xfrm>
          <a:prstGeom prst="rect">
            <a:avLst/>
          </a:prstGeom>
          <a:noFill/>
        </p:spPr>
        <p:txBody>
          <a:bodyPr wrap="square" rtlCol="0">
            <a:spAutoFit/>
          </a:bodyPr>
          <a:lstStyle/>
          <a:p>
            <a:r>
              <a:rPr lang="en-US" b="1" dirty="0"/>
              <a:t>Temperature contour (K) </a:t>
            </a:r>
          </a:p>
        </p:txBody>
      </p:sp>
      <p:pic>
        <p:nvPicPr>
          <p:cNvPr id="14" name="Picture 13"/>
          <p:cNvPicPr/>
          <p:nvPr/>
        </p:nvPicPr>
        <p:blipFill rotWithShape="1">
          <a:blip r:embed="rId2">
            <a:extLst>
              <a:ext uri="{28A0092B-C50C-407E-A947-70E740481C1C}">
                <a14:useLocalDpi xmlns:a14="http://schemas.microsoft.com/office/drawing/2010/main" val="0"/>
              </a:ext>
            </a:extLst>
          </a:blip>
          <a:srcRect t="60503"/>
          <a:stretch/>
        </p:blipFill>
        <p:spPr bwMode="auto">
          <a:xfrm>
            <a:off x="634312" y="1311903"/>
            <a:ext cx="5823638" cy="1725071"/>
          </a:xfrm>
          <a:prstGeom prst="rect">
            <a:avLst/>
          </a:prstGeom>
          <a:ln>
            <a:noFill/>
          </a:ln>
          <a:extLst>
            <a:ext uri="{53640926-AAD7-44D8-BBD7-CCE9431645EC}">
              <a14:shadowObscured xmlns:a14="http://schemas.microsoft.com/office/drawing/2010/main"/>
            </a:ext>
          </a:extLst>
        </p:spPr>
      </p:pic>
      <p:pic>
        <p:nvPicPr>
          <p:cNvPr id="15" name="Picture 14"/>
          <p:cNvPicPr/>
          <p:nvPr/>
        </p:nvPicPr>
        <p:blipFill rotWithShape="1">
          <a:blip r:embed="rId3">
            <a:extLst>
              <a:ext uri="{28A0092B-C50C-407E-A947-70E740481C1C}">
                <a14:useLocalDpi xmlns:a14="http://schemas.microsoft.com/office/drawing/2010/main" val="0"/>
              </a:ext>
            </a:extLst>
          </a:blip>
          <a:srcRect t="61201"/>
          <a:stretch/>
        </p:blipFill>
        <p:spPr bwMode="auto">
          <a:xfrm>
            <a:off x="628650" y="3226653"/>
            <a:ext cx="5829300" cy="1696228"/>
          </a:xfrm>
          <a:prstGeom prst="rect">
            <a:avLst/>
          </a:prstGeom>
          <a:ln>
            <a:noFill/>
          </a:ln>
          <a:extLst>
            <a:ext uri="{53640926-AAD7-44D8-BBD7-CCE9431645EC}">
              <a14:shadowObscured xmlns:a14="http://schemas.microsoft.com/office/drawing/2010/main"/>
            </a:ext>
          </a:extLst>
        </p:spPr>
      </p:pic>
      <p:pic>
        <p:nvPicPr>
          <p:cNvPr id="16" name="Picture 15"/>
          <p:cNvPicPr/>
          <p:nvPr/>
        </p:nvPicPr>
        <p:blipFill rotWithShape="1">
          <a:blip r:embed="rId4">
            <a:extLst>
              <a:ext uri="{28A0092B-C50C-407E-A947-70E740481C1C}">
                <a14:useLocalDpi xmlns:a14="http://schemas.microsoft.com/office/drawing/2010/main" val="0"/>
              </a:ext>
            </a:extLst>
          </a:blip>
          <a:srcRect t="60968"/>
          <a:stretch/>
        </p:blipFill>
        <p:spPr bwMode="auto">
          <a:xfrm>
            <a:off x="628650" y="5072056"/>
            <a:ext cx="5829300" cy="170640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6535872"/>
      </p:ext>
    </p:extLst>
  </p:cSld>
  <p:clrMapOvr>
    <a:masterClrMapping/>
  </p:clrMapOvr>
  <mc:AlternateContent xmlns:mc="http://schemas.openxmlformats.org/markup-compatibility/2006" xmlns:p14="http://schemas.microsoft.com/office/powerpoint/2010/main">
    <mc:Choice Requires="p14">
      <p:transition spd="slow" p14:dur="2000" advTm="7078"/>
    </mc:Choice>
    <mc:Fallback xmlns="">
      <p:transition spd="slow" advTm="7078"/>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65664E4-50B5-4249-AF60-1B85F3671ED9}" type="slidenum">
              <a:rPr lang="en-US" smtClean="0"/>
              <a:t>75</a:t>
            </a:fld>
            <a:endParaRPr lang="en-US"/>
          </a:p>
        </p:txBody>
      </p:sp>
      <p:sp>
        <p:nvSpPr>
          <p:cNvPr id="7" name="Title 1"/>
          <p:cNvSpPr>
            <a:spLocks noGrp="1"/>
          </p:cNvSpPr>
          <p:nvPr>
            <p:ph type="title"/>
          </p:nvPr>
        </p:nvSpPr>
        <p:spPr>
          <a:xfrm>
            <a:off x="628650" y="-157477"/>
            <a:ext cx="7886700" cy="2156288"/>
          </a:xfrm>
        </p:spPr>
        <p:txBody>
          <a:bodyPr>
            <a:normAutofit/>
          </a:bodyPr>
          <a:lstStyle/>
          <a:p>
            <a:pPr>
              <a:lnSpc>
                <a:spcPct val="100000"/>
              </a:lnSpc>
            </a:pPr>
            <a:r>
              <a:rPr lang="en-US" sz="3600" dirty="0"/>
              <a:t>Gas Combustor Test Case</a:t>
            </a:r>
            <a:br>
              <a:rPr lang="en-US" sz="3600" dirty="0"/>
            </a:br>
            <a:r>
              <a:rPr lang="en-US" sz="2400" dirty="0"/>
              <a:t>Comparison with early dilution</a:t>
            </a:r>
            <a:br>
              <a:rPr lang="en-US" sz="3600" b="1" dirty="0"/>
            </a:br>
            <a:endParaRPr lang="en-US" sz="3600" dirty="0"/>
          </a:p>
        </p:txBody>
      </p:sp>
      <p:pic>
        <p:nvPicPr>
          <p:cNvPr id="11" name="Picture 10"/>
          <p:cNvPicPr/>
          <p:nvPr/>
        </p:nvPicPr>
        <p:blipFill>
          <a:blip r:embed="rId2">
            <a:extLst>
              <a:ext uri="{28A0092B-C50C-407E-A947-70E740481C1C}">
                <a14:useLocalDpi xmlns:a14="http://schemas.microsoft.com/office/drawing/2010/main" val="0"/>
              </a:ext>
            </a:extLst>
          </a:blip>
          <a:stretch>
            <a:fillRect/>
          </a:stretch>
        </p:blipFill>
        <p:spPr>
          <a:xfrm>
            <a:off x="354526" y="1696121"/>
            <a:ext cx="4140200" cy="3105150"/>
          </a:xfrm>
          <a:prstGeom prst="rect">
            <a:avLst/>
          </a:prstGeom>
        </p:spPr>
      </p:pic>
      <p:pic>
        <p:nvPicPr>
          <p:cNvPr id="12" name="Picture 11"/>
          <p:cNvPicPr/>
          <p:nvPr/>
        </p:nvPicPr>
        <p:blipFill>
          <a:blip r:embed="rId3">
            <a:extLst>
              <a:ext uri="{28A0092B-C50C-407E-A947-70E740481C1C}">
                <a14:useLocalDpi xmlns:a14="http://schemas.microsoft.com/office/drawing/2010/main" val="0"/>
              </a:ext>
            </a:extLst>
          </a:blip>
          <a:stretch>
            <a:fillRect/>
          </a:stretch>
        </p:blipFill>
        <p:spPr>
          <a:xfrm>
            <a:off x="4660822" y="1679505"/>
            <a:ext cx="4162760" cy="3121766"/>
          </a:xfrm>
          <a:prstGeom prst="rect">
            <a:avLst/>
          </a:prstGeom>
        </p:spPr>
      </p:pic>
      <p:sp>
        <p:nvSpPr>
          <p:cNvPr id="13" name="TextBox 12"/>
          <p:cNvSpPr txBox="1"/>
          <p:nvPr/>
        </p:nvSpPr>
        <p:spPr>
          <a:xfrm>
            <a:off x="835684" y="4992891"/>
            <a:ext cx="3736316" cy="923330"/>
          </a:xfrm>
          <a:prstGeom prst="rect">
            <a:avLst/>
          </a:prstGeom>
          <a:noFill/>
        </p:spPr>
        <p:txBody>
          <a:bodyPr wrap="square" rtlCol="0">
            <a:spAutoFit/>
          </a:bodyPr>
          <a:lstStyle/>
          <a:p>
            <a:r>
              <a:rPr lang="en-US" b="1" dirty="0"/>
              <a:t>Fig: Outlet total temperature profile (K) on early dilution air injection</a:t>
            </a:r>
          </a:p>
        </p:txBody>
      </p:sp>
      <p:sp>
        <p:nvSpPr>
          <p:cNvPr id="17" name="TextBox 16"/>
          <p:cNvSpPr txBox="1"/>
          <p:nvPr/>
        </p:nvSpPr>
        <p:spPr>
          <a:xfrm>
            <a:off x="5253137" y="4992890"/>
            <a:ext cx="3736316" cy="923330"/>
          </a:xfrm>
          <a:prstGeom prst="rect">
            <a:avLst/>
          </a:prstGeom>
          <a:noFill/>
        </p:spPr>
        <p:txBody>
          <a:bodyPr wrap="square" rtlCol="0">
            <a:spAutoFit/>
          </a:bodyPr>
          <a:lstStyle/>
          <a:p>
            <a:r>
              <a:rPr lang="en-US" b="1" dirty="0"/>
              <a:t>Fig: Outlet total temperature profile (K)  on dilution air injected after fuel is burnt</a:t>
            </a:r>
          </a:p>
        </p:txBody>
      </p:sp>
    </p:spTree>
    <p:extLst>
      <p:ext uri="{BB962C8B-B14F-4D97-AF65-F5344CB8AC3E}">
        <p14:creationId xmlns:p14="http://schemas.microsoft.com/office/powerpoint/2010/main" val="1304131643"/>
      </p:ext>
    </p:extLst>
  </p:cSld>
  <p:clrMapOvr>
    <a:masterClrMapping/>
  </p:clrMapOvr>
  <mc:AlternateContent xmlns:mc="http://schemas.openxmlformats.org/markup-compatibility/2006" xmlns:p14="http://schemas.microsoft.com/office/powerpoint/2010/main">
    <mc:Choice Requires="p14">
      <p:transition spd="slow" p14:dur="2000" advTm="11855"/>
    </mc:Choice>
    <mc:Fallback xmlns="">
      <p:transition spd="slow" advTm="11855"/>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Gas Combustor Test Case</a:t>
            </a:r>
            <a:br>
              <a:rPr lang="en-US" dirty="0"/>
            </a:b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 y="1098083"/>
            <a:ext cx="9131475" cy="5254061"/>
          </a:xfrm>
        </p:spPr>
      </p:pic>
      <p:sp>
        <p:nvSpPr>
          <p:cNvPr id="4" name="Slide Number Placeholder 3"/>
          <p:cNvSpPr>
            <a:spLocks noGrp="1"/>
          </p:cNvSpPr>
          <p:nvPr>
            <p:ph type="sldNum" sz="quarter" idx="12"/>
          </p:nvPr>
        </p:nvSpPr>
        <p:spPr/>
        <p:txBody>
          <a:bodyPr/>
          <a:lstStyle/>
          <a:p>
            <a:fld id="{465664E4-50B5-4249-AF60-1B85F3671ED9}" type="slidenum">
              <a:rPr lang="en-US" smtClean="0"/>
              <a:t>76</a:t>
            </a:fld>
            <a:endParaRPr lang="en-US"/>
          </a:p>
        </p:txBody>
      </p:sp>
      <p:sp>
        <p:nvSpPr>
          <p:cNvPr id="6" name="TextBox 5"/>
          <p:cNvSpPr txBox="1"/>
          <p:nvPr/>
        </p:nvSpPr>
        <p:spPr>
          <a:xfrm>
            <a:off x="1102289" y="6354248"/>
            <a:ext cx="6926893" cy="369332"/>
          </a:xfrm>
          <a:prstGeom prst="rect">
            <a:avLst/>
          </a:prstGeom>
          <a:noFill/>
        </p:spPr>
        <p:txBody>
          <a:bodyPr wrap="square" rtlCol="0">
            <a:spAutoFit/>
          </a:bodyPr>
          <a:lstStyle/>
          <a:p>
            <a:r>
              <a:rPr lang="en-US" dirty="0"/>
              <a:t>Fig: Final Design of Combustor with Secondary and Dilution air inlet</a:t>
            </a:r>
          </a:p>
        </p:txBody>
      </p:sp>
      <p:sp>
        <p:nvSpPr>
          <p:cNvPr id="8" name="TextBox 7"/>
          <p:cNvSpPr txBox="1"/>
          <p:nvPr/>
        </p:nvSpPr>
        <p:spPr>
          <a:xfrm>
            <a:off x="5496577" y="3571224"/>
            <a:ext cx="3647423" cy="307777"/>
          </a:xfrm>
          <a:prstGeom prst="rect">
            <a:avLst/>
          </a:prstGeom>
          <a:noFill/>
        </p:spPr>
        <p:txBody>
          <a:bodyPr wrap="square" rtlCol="0">
            <a:spAutoFit/>
          </a:bodyPr>
          <a:lstStyle/>
          <a:p>
            <a:r>
              <a:rPr lang="en-US" sz="1400" dirty="0"/>
              <a:t>Secondary air mass flow rate: 0.1337 kg/sec</a:t>
            </a:r>
          </a:p>
        </p:txBody>
      </p:sp>
      <p:sp>
        <p:nvSpPr>
          <p:cNvPr id="9" name="TextBox 8"/>
          <p:cNvSpPr txBox="1"/>
          <p:nvPr/>
        </p:nvSpPr>
        <p:spPr>
          <a:xfrm>
            <a:off x="5496577" y="3892038"/>
            <a:ext cx="3701443" cy="584775"/>
          </a:xfrm>
          <a:prstGeom prst="rect">
            <a:avLst/>
          </a:prstGeom>
          <a:noFill/>
        </p:spPr>
        <p:txBody>
          <a:bodyPr wrap="square" rtlCol="0">
            <a:spAutoFit/>
          </a:bodyPr>
          <a:lstStyle/>
          <a:p>
            <a:r>
              <a:rPr lang="en-US" sz="1400" dirty="0"/>
              <a:t>Dilution air mass flow rate: 0.1471 kg/sec</a:t>
            </a:r>
          </a:p>
          <a:p>
            <a:endParaRPr lang="en-US" dirty="0"/>
          </a:p>
        </p:txBody>
      </p:sp>
    </p:spTree>
    <p:extLst>
      <p:ext uri="{BB962C8B-B14F-4D97-AF65-F5344CB8AC3E}">
        <p14:creationId xmlns:p14="http://schemas.microsoft.com/office/powerpoint/2010/main" val="1316011322"/>
      </p:ext>
    </p:extLst>
  </p:cSld>
  <p:clrMapOvr>
    <a:masterClrMapping/>
  </p:clrMapOvr>
  <mc:AlternateContent xmlns:mc="http://schemas.openxmlformats.org/markup-compatibility/2006" xmlns:p14="http://schemas.microsoft.com/office/powerpoint/2010/main">
    <mc:Choice Requires="p14">
      <p:transition spd="slow" p14:dur="2000" advTm="10140"/>
    </mc:Choice>
    <mc:Fallback xmlns="">
      <p:transition spd="slow" advTm="10140"/>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65664E4-50B5-4249-AF60-1B85F3671ED9}" type="slidenum">
              <a:rPr lang="en-US" smtClean="0"/>
              <a:t>77</a:t>
            </a:fld>
            <a:endParaRPr lang="en-US"/>
          </a:p>
        </p:txBody>
      </p:sp>
      <p:sp>
        <p:nvSpPr>
          <p:cNvPr id="7" name="Title 1"/>
          <p:cNvSpPr>
            <a:spLocks noGrp="1"/>
          </p:cNvSpPr>
          <p:nvPr>
            <p:ph type="title"/>
          </p:nvPr>
        </p:nvSpPr>
        <p:spPr>
          <a:xfrm>
            <a:off x="628650" y="365126"/>
            <a:ext cx="7886700" cy="1325563"/>
          </a:xfrm>
        </p:spPr>
        <p:txBody>
          <a:bodyPr>
            <a:normAutofit/>
          </a:bodyPr>
          <a:lstStyle/>
          <a:p>
            <a:r>
              <a:rPr lang="en-US" sz="3600" dirty="0"/>
              <a:t>Gas Combustor Test Case</a:t>
            </a:r>
          </a:p>
        </p:txBody>
      </p:sp>
      <p:sp>
        <p:nvSpPr>
          <p:cNvPr id="2" name="TextBox 1"/>
          <p:cNvSpPr txBox="1"/>
          <p:nvPr/>
        </p:nvSpPr>
        <p:spPr>
          <a:xfrm>
            <a:off x="628650" y="1483653"/>
            <a:ext cx="8877659" cy="4893647"/>
          </a:xfrm>
          <a:prstGeom prst="rect">
            <a:avLst/>
          </a:prstGeom>
          <a:noFill/>
        </p:spPr>
        <p:txBody>
          <a:bodyPr wrap="square" rtlCol="0">
            <a:spAutoFit/>
          </a:bodyPr>
          <a:lstStyle/>
          <a:p>
            <a:r>
              <a:rPr lang="en-US" sz="2400" b="1" dirty="0"/>
              <a:t>Results and Discussions</a:t>
            </a:r>
          </a:p>
          <a:p>
            <a:pPr marL="342900" indent="-342900">
              <a:buFont typeface="Arial" panose="020B0604020202020204" pitchFamily="34" charset="0"/>
              <a:buChar char="•"/>
            </a:pPr>
            <a:r>
              <a:rPr lang="en-US" sz="2400" dirty="0"/>
              <a:t>The bluff body wall provided stagnating boundary layer combustion surface that remained maintained at higher temperature acting as flame holder.</a:t>
            </a:r>
          </a:p>
          <a:p>
            <a:pPr marL="342900" indent="-342900">
              <a:buFont typeface="Arial" panose="020B0604020202020204" pitchFamily="34" charset="0"/>
              <a:buChar char="•"/>
            </a:pPr>
            <a:r>
              <a:rPr lang="en-US" sz="2400" dirty="0"/>
              <a:t>Air and fuel swirl and radial velocities created recirculation zone near fuel injector that enhanced mixing also adding to flame-holding characteristics.</a:t>
            </a:r>
          </a:p>
          <a:p>
            <a:pPr marL="342900" indent="-342900">
              <a:buFont typeface="Arial" panose="020B0604020202020204" pitchFamily="34" charset="0"/>
              <a:buChar char="•"/>
            </a:pPr>
            <a:r>
              <a:rPr lang="en-US" sz="2400" dirty="0"/>
              <a:t>The secondary and dilution zone air inlet were separated certain axial distance apart such that dilution air is injected after hydrogen fuel is completely consumed. The separation helped to distribute the temperature at exit.</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b="1" dirty="0"/>
          </a:p>
        </p:txBody>
      </p:sp>
    </p:spTree>
    <p:extLst>
      <p:ext uri="{BB962C8B-B14F-4D97-AF65-F5344CB8AC3E}">
        <p14:creationId xmlns:p14="http://schemas.microsoft.com/office/powerpoint/2010/main" val="3824233541"/>
      </p:ext>
    </p:extLst>
  </p:cSld>
  <p:clrMapOvr>
    <a:masterClrMapping/>
  </p:clrMapOvr>
  <mc:AlternateContent xmlns:mc="http://schemas.openxmlformats.org/markup-compatibility/2006" xmlns:p14="http://schemas.microsoft.com/office/powerpoint/2010/main">
    <mc:Choice Requires="p14">
      <p:transition spd="slow" p14:dur="2000" advTm="13149"/>
    </mc:Choice>
    <mc:Fallback xmlns="">
      <p:transition spd="slow" advTm="13149"/>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normAutofit fontScale="70000" lnSpcReduction="20000"/>
          </a:bodyPr>
          <a:lstStyle/>
          <a:p>
            <a:pPr lvl="0"/>
            <a:r>
              <a:rPr lang="en-US" dirty="0"/>
              <a:t>The mathematical model for Closed Homogeneous Constant Pressure Reactor (CHCPR) and one-dimensional Premixed Reactive Flow Model (PRFM) was developed. </a:t>
            </a:r>
          </a:p>
          <a:p>
            <a:pPr lvl="0"/>
            <a:r>
              <a:rPr lang="en-US" dirty="0"/>
              <a:t>Detailed gas phase kinetics was coupled with thermodynamics and flow properties.</a:t>
            </a:r>
          </a:p>
          <a:p>
            <a:pPr lvl="0"/>
            <a:r>
              <a:rPr lang="en-US" dirty="0"/>
              <a:t>The developed solver was verified for H</a:t>
            </a:r>
            <a:r>
              <a:rPr lang="en-US" baseline="-25000" dirty="0"/>
              <a:t>2</a:t>
            </a:r>
            <a:r>
              <a:rPr lang="en-US" dirty="0"/>
              <a:t>/air finite rate chemistry model consisting of 20 reactions and 9 species.</a:t>
            </a:r>
          </a:p>
          <a:p>
            <a:pPr lvl="0"/>
            <a:r>
              <a:rPr lang="en-US" dirty="0"/>
              <a:t>The developed solver can be used to study how species concentration, adiabatic flame temperature, ignition and reaction times are affected by initial temperature, initial pressure, fuel equivalence ratio, presence of foreign species in oxidizer, etc.</a:t>
            </a:r>
          </a:p>
          <a:p>
            <a:pPr lvl="0"/>
            <a:r>
              <a:rPr lang="en-US" dirty="0"/>
              <a:t>A preliminary design of gas combustor of 20 kW was done with the help of CHCPR and PRFM solvers and finally simulated in ANSYS Fluent. Similar methodology can be used in preliminary design of combustion systems </a:t>
            </a:r>
          </a:p>
          <a:p>
            <a:pPr lvl="0"/>
            <a:r>
              <a:rPr lang="en-US" dirty="0"/>
              <a:t>Simulation of bluff body stabilization and cavity flame holder was done in ANSYS Fluent to study the effect of bluff body and Cavity on reacting flow.</a:t>
            </a:r>
          </a:p>
          <a:p>
            <a:endParaRPr lang="en-US" dirty="0"/>
          </a:p>
        </p:txBody>
      </p:sp>
      <p:sp>
        <p:nvSpPr>
          <p:cNvPr id="4" name="Slide Number Placeholder 3"/>
          <p:cNvSpPr>
            <a:spLocks noGrp="1"/>
          </p:cNvSpPr>
          <p:nvPr>
            <p:ph type="sldNum" sz="quarter" idx="12"/>
          </p:nvPr>
        </p:nvSpPr>
        <p:spPr/>
        <p:txBody>
          <a:bodyPr/>
          <a:lstStyle/>
          <a:p>
            <a:fld id="{465664E4-50B5-4249-AF60-1B85F3671ED9}" type="slidenum">
              <a:rPr lang="en-US" smtClean="0"/>
              <a:t>78</a:t>
            </a:fld>
            <a:endParaRPr lang="en-US"/>
          </a:p>
        </p:txBody>
      </p:sp>
    </p:spTree>
    <p:extLst>
      <p:ext uri="{BB962C8B-B14F-4D97-AF65-F5344CB8AC3E}">
        <p14:creationId xmlns:p14="http://schemas.microsoft.com/office/powerpoint/2010/main" val="3772288190"/>
      </p:ext>
    </p:extLst>
  </p:cSld>
  <p:clrMapOvr>
    <a:masterClrMapping/>
  </p:clrMapOvr>
  <mc:AlternateContent xmlns:mc="http://schemas.openxmlformats.org/markup-compatibility/2006" xmlns:p14="http://schemas.microsoft.com/office/powerpoint/2010/main">
    <mc:Choice Requires="p14">
      <p:transition spd="slow" p14:dur="2000" advTm="27398"/>
    </mc:Choice>
    <mc:Fallback xmlns="">
      <p:transition spd="slow" advTm="27398"/>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Recommendations</a:t>
            </a:r>
          </a:p>
        </p:txBody>
      </p:sp>
      <p:sp>
        <p:nvSpPr>
          <p:cNvPr id="3" name="Content Placeholder 2"/>
          <p:cNvSpPr>
            <a:spLocks noGrp="1"/>
          </p:cNvSpPr>
          <p:nvPr>
            <p:ph idx="1"/>
          </p:nvPr>
        </p:nvSpPr>
        <p:spPr/>
        <p:txBody>
          <a:bodyPr>
            <a:normAutofit lnSpcReduction="10000"/>
          </a:bodyPr>
          <a:lstStyle/>
          <a:p>
            <a:pPr lvl="0"/>
            <a:r>
              <a:rPr lang="en-US" dirty="0"/>
              <a:t>The solver can be expanded to include the pressure dependence of the reactions.</a:t>
            </a:r>
          </a:p>
          <a:p>
            <a:pPr lvl="0"/>
            <a:r>
              <a:rPr lang="en-US" dirty="0"/>
              <a:t>Current developed model can be extended to study the reaction behind the shock wave after addition of compressibility effect.</a:t>
            </a:r>
          </a:p>
          <a:p>
            <a:pPr lvl="0"/>
            <a:r>
              <a:rPr lang="en-US" dirty="0"/>
              <a:t>Present numerical solver can be modified incorporating adaptive step size, order or both, for computational efficiency.</a:t>
            </a:r>
          </a:p>
          <a:p>
            <a:pPr lvl="0"/>
            <a:r>
              <a:rPr lang="en-US" dirty="0"/>
              <a:t>Conduction and Diffusion can be incorporated in the developed model.</a:t>
            </a:r>
          </a:p>
          <a:p>
            <a:pPr lvl="0"/>
            <a:r>
              <a:rPr lang="en-US" dirty="0"/>
              <a:t>Phase change can be considered during reaction.</a:t>
            </a:r>
          </a:p>
        </p:txBody>
      </p:sp>
      <p:sp>
        <p:nvSpPr>
          <p:cNvPr id="4" name="Slide Number Placeholder 3"/>
          <p:cNvSpPr>
            <a:spLocks noGrp="1"/>
          </p:cNvSpPr>
          <p:nvPr>
            <p:ph type="sldNum" sz="quarter" idx="12"/>
          </p:nvPr>
        </p:nvSpPr>
        <p:spPr/>
        <p:txBody>
          <a:bodyPr/>
          <a:lstStyle/>
          <a:p>
            <a:fld id="{465664E4-50B5-4249-AF60-1B85F3671ED9}" type="slidenum">
              <a:rPr lang="en-US" smtClean="0"/>
              <a:t>79</a:t>
            </a:fld>
            <a:endParaRPr lang="en-US"/>
          </a:p>
        </p:txBody>
      </p:sp>
    </p:spTree>
    <p:extLst>
      <p:ext uri="{BB962C8B-B14F-4D97-AF65-F5344CB8AC3E}">
        <p14:creationId xmlns:p14="http://schemas.microsoft.com/office/powerpoint/2010/main" val="640598137"/>
      </p:ext>
    </p:extLst>
  </p:cSld>
  <p:clrMapOvr>
    <a:masterClrMapping/>
  </p:clrMapOvr>
  <mc:AlternateContent xmlns:mc="http://schemas.openxmlformats.org/markup-compatibility/2006" xmlns:p14="http://schemas.microsoft.com/office/powerpoint/2010/main">
    <mc:Choice Requires="p14">
      <p:transition spd="slow" p14:dur="2000" advTm="25613"/>
    </mc:Choice>
    <mc:Fallback xmlns="">
      <p:transition spd="slow" advTm="2561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grpSp>
        <p:nvGrpSpPr>
          <p:cNvPr id="24" name="Group 23"/>
          <p:cNvGrpSpPr/>
          <p:nvPr/>
        </p:nvGrpSpPr>
        <p:grpSpPr>
          <a:xfrm>
            <a:off x="1590604" y="1748858"/>
            <a:ext cx="4918862" cy="4607493"/>
            <a:chOff x="1213510" y="825335"/>
            <a:chExt cx="4918862" cy="4607493"/>
          </a:xfrm>
        </p:grpSpPr>
        <p:grpSp>
          <p:nvGrpSpPr>
            <p:cNvPr id="6" name="Group 5"/>
            <p:cNvGrpSpPr/>
            <p:nvPr/>
          </p:nvGrpSpPr>
          <p:grpSpPr>
            <a:xfrm>
              <a:off x="1213510" y="825335"/>
              <a:ext cx="3208997" cy="1469028"/>
              <a:chOff x="-246776" y="-750735"/>
              <a:chExt cx="2511687" cy="1145426"/>
            </a:xfrm>
          </p:grpSpPr>
          <p:sp>
            <p:nvSpPr>
              <p:cNvPr id="18" name="Rectangle: Rounded Corners 17"/>
              <p:cNvSpPr/>
              <p:nvPr/>
            </p:nvSpPr>
            <p:spPr>
              <a:xfrm>
                <a:off x="42251" y="-750735"/>
                <a:ext cx="1903389" cy="1145426"/>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 name="Text Box 19"/>
              <p:cNvSpPr txBox="1"/>
              <p:nvPr/>
            </p:nvSpPr>
            <p:spPr>
              <a:xfrm>
                <a:off x="-246776" y="-490957"/>
                <a:ext cx="2511687" cy="683639"/>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sz="2000" dirty="0">
                    <a:latin typeface="Calibri" panose="020F0502020204030204" pitchFamily="34" charset="0"/>
                    <a:ea typeface="Calibri" panose="020F0502020204030204" pitchFamily="34" charset="0"/>
                    <a:cs typeface="Mangal" panose="02040503050203030202" pitchFamily="18" charset="0"/>
                  </a:rPr>
                  <a:t>Results From </a:t>
                </a:r>
              </a:p>
              <a:p>
                <a:pPr algn="ctr">
                  <a:spcAft>
                    <a:spcPts val="800"/>
                  </a:spcAft>
                </a:pPr>
                <a:r>
                  <a:rPr lang="en-US" sz="2000" dirty="0">
                    <a:latin typeface="Calibri" panose="020F0502020204030204" pitchFamily="34" charset="0"/>
                    <a:ea typeface="Calibri" panose="020F0502020204030204" pitchFamily="34" charset="0"/>
                    <a:cs typeface="Mangal" panose="02040503050203030202" pitchFamily="18" charset="0"/>
                  </a:rPr>
                  <a:t>Mathematical Models</a:t>
                </a:r>
              </a:p>
            </p:txBody>
          </p:sp>
        </p:grpSp>
        <p:sp>
          <p:nvSpPr>
            <p:cNvPr id="20" name="Rectangle: Rounded Corners 19"/>
            <p:cNvSpPr/>
            <p:nvPr/>
          </p:nvSpPr>
          <p:spPr>
            <a:xfrm>
              <a:off x="2946624" y="4765283"/>
              <a:ext cx="3185748" cy="667545"/>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 name="TextBox 22"/>
            <p:cNvSpPr txBox="1"/>
            <p:nvPr/>
          </p:nvSpPr>
          <p:spPr>
            <a:xfrm>
              <a:off x="3580232" y="4876876"/>
              <a:ext cx="2054086" cy="400110"/>
            </a:xfrm>
            <a:prstGeom prst="rect">
              <a:avLst/>
            </a:prstGeom>
            <a:noFill/>
          </p:spPr>
          <p:txBody>
            <a:bodyPr wrap="square" rtlCol="0">
              <a:spAutoFit/>
            </a:bodyPr>
            <a:lstStyle/>
            <a:p>
              <a:r>
                <a:rPr lang="en-US" sz="2000" dirty="0"/>
                <a:t>Report Writing</a:t>
              </a:r>
            </a:p>
          </p:txBody>
        </p:sp>
      </p:grpSp>
      <p:sp>
        <p:nvSpPr>
          <p:cNvPr id="3" name="Slide Number Placeholder 2"/>
          <p:cNvSpPr>
            <a:spLocks noGrp="1"/>
          </p:cNvSpPr>
          <p:nvPr>
            <p:ph type="sldNum" sz="quarter" idx="12"/>
          </p:nvPr>
        </p:nvSpPr>
        <p:spPr/>
        <p:txBody>
          <a:bodyPr/>
          <a:lstStyle/>
          <a:p>
            <a:fld id="{4FAB73BC-B049-4115-A692-8D63A059BFB8}" type="slidenum">
              <a:rPr lang="en-US" smtClean="0"/>
              <a:t>8</a:t>
            </a:fld>
            <a:endParaRPr lang="en-US" dirty="0"/>
          </a:p>
        </p:txBody>
      </p:sp>
      <p:sp>
        <p:nvSpPr>
          <p:cNvPr id="13" name="Rectangle: Rounded Corners 17"/>
          <p:cNvSpPr/>
          <p:nvPr/>
        </p:nvSpPr>
        <p:spPr>
          <a:xfrm>
            <a:off x="4940416" y="1595286"/>
            <a:ext cx="3175432" cy="1681328"/>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Text Box 19"/>
          <p:cNvSpPr txBox="1"/>
          <p:nvPr/>
        </p:nvSpPr>
        <p:spPr>
          <a:xfrm>
            <a:off x="4940416" y="2038348"/>
            <a:ext cx="3208997" cy="106581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800"/>
              </a:spcAft>
            </a:pPr>
            <a:r>
              <a:rPr lang="en-US" sz="2000" dirty="0">
                <a:latin typeface="Calibri" panose="020F0502020204030204" pitchFamily="34" charset="0"/>
                <a:ea typeface="Calibri" panose="020F0502020204030204" pitchFamily="34" charset="0"/>
                <a:cs typeface="Mangal" panose="02040503050203030202" pitchFamily="18" charset="0"/>
              </a:rPr>
              <a:t>Study of Combustion Test Cases(Flame holding)</a:t>
            </a:r>
          </a:p>
        </p:txBody>
      </p:sp>
      <p:sp>
        <p:nvSpPr>
          <p:cNvPr id="17" name="Rectangle: Rounded Corners 17"/>
          <p:cNvSpPr/>
          <p:nvPr/>
        </p:nvSpPr>
        <p:spPr>
          <a:xfrm>
            <a:off x="3573508" y="4033895"/>
            <a:ext cx="2437904" cy="1276758"/>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Text Box 19"/>
          <p:cNvSpPr txBox="1"/>
          <p:nvPr/>
        </p:nvSpPr>
        <p:spPr>
          <a:xfrm>
            <a:off x="3187961" y="4261001"/>
            <a:ext cx="3208997" cy="106581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sz="2000" dirty="0">
                <a:latin typeface="Calibri" panose="020F0502020204030204" pitchFamily="34" charset="0"/>
                <a:ea typeface="Calibri" panose="020F0502020204030204" pitchFamily="34" charset="0"/>
                <a:cs typeface="Mangal" panose="02040503050203030202" pitchFamily="18" charset="0"/>
              </a:rPr>
              <a:t>Preliminary design</a:t>
            </a:r>
          </a:p>
          <a:p>
            <a:pPr algn="ctr">
              <a:lnSpc>
                <a:spcPct val="107000"/>
              </a:lnSpc>
              <a:spcAft>
                <a:spcPts val="800"/>
              </a:spcAft>
            </a:pPr>
            <a:r>
              <a:rPr lang="en-US" sz="2000" dirty="0">
                <a:latin typeface="Calibri" panose="020F0502020204030204" pitchFamily="34" charset="0"/>
                <a:ea typeface="Calibri" panose="020F0502020204030204" pitchFamily="34" charset="0"/>
                <a:cs typeface="Mangal" panose="02040503050203030202" pitchFamily="18" charset="0"/>
              </a:rPr>
              <a:t> of combustor</a:t>
            </a:r>
          </a:p>
        </p:txBody>
      </p:sp>
      <p:cxnSp>
        <p:nvCxnSpPr>
          <p:cNvPr id="26" name="Straight Arrow Connector 25"/>
          <p:cNvCxnSpPr/>
          <p:nvPr/>
        </p:nvCxnSpPr>
        <p:spPr>
          <a:xfrm flipH="1">
            <a:off x="4965491" y="5323681"/>
            <a:ext cx="18878" cy="4200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4621756" y="796749"/>
            <a:ext cx="294836" cy="29483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1" name="Straight Arrow Connector 10"/>
          <p:cNvCxnSpPr>
            <a:stCxn id="8" idx="4"/>
          </p:cNvCxnSpPr>
          <p:nvPr/>
        </p:nvCxnSpPr>
        <p:spPr>
          <a:xfrm>
            <a:off x="4769174" y="1091585"/>
            <a:ext cx="25500" cy="35845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75782" y="1418897"/>
            <a:ext cx="161667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8" idx="0"/>
          </p:cNvCxnSpPr>
          <p:nvPr/>
        </p:nvCxnSpPr>
        <p:spPr>
          <a:xfrm>
            <a:off x="3175782" y="1418897"/>
            <a:ext cx="0" cy="32996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957326" y="3217886"/>
            <a:ext cx="0" cy="8160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459506" y="3289280"/>
            <a:ext cx="0" cy="74461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314796"/>
      </p:ext>
    </p:extLst>
  </p:cSld>
  <p:clrMapOvr>
    <a:masterClrMapping/>
  </p:clrMapOvr>
  <mc:AlternateContent xmlns:mc="http://schemas.openxmlformats.org/markup-compatibility/2006" xmlns:p14="http://schemas.microsoft.com/office/powerpoint/2010/main">
    <mc:Choice Requires="p14">
      <p:transition spd="slow" p14:dur="2000" advTm="11220"/>
    </mc:Choice>
    <mc:Fallback xmlns="">
      <p:transition spd="slow" advTm="11220"/>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47500" lnSpcReduction="20000"/>
          </a:bodyPr>
          <a:lstStyle/>
          <a:p>
            <a:r>
              <a:rPr lang="en-US" dirty="0" err="1"/>
              <a:t>Basant</a:t>
            </a:r>
            <a:r>
              <a:rPr lang="en-US" dirty="0"/>
              <a:t> Kumar, K. R. (</a:t>
            </a:r>
            <a:r>
              <a:rPr lang="en-US" dirty="0" err="1"/>
              <a:t>n.d.</a:t>
            </a:r>
            <a:r>
              <a:rPr lang="en-US" dirty="0"/>
              <a:t>). Performance evaluation of Chinese model (HX-20) updraft institutional gasifier stove in context of Nepal.</a:t>
            </a:r>
          </a:p>
          <a:p>
            <a:r>
              <a:rPr lang="en-US" dirty="0" err="1"/>
              <a:t>Blakley</a:t>
            </a:r>
            <a:r>
              <a:rPr lang="en-US" dirty="0"/>
              <a:t>, G. R. (</a:t>
            </a:r>
            <a:r>
              <a:rPr lang="en-US" dirty="0" err="1"/>
              <a:t>n.d.</a:t>
            </a:r>
            <a:r>
              <a:rPr lang="en-US" dirty="0"/>
              <a:t>). </a:t>
            </a:r>
            <a:r>
              <a:rPr lang="en-US" i="1" dirty="0"/>
              <a:t>A General Method which is Quick, Simple, and has Unexpected Applications.</a:t>
            </a:r>
            <a:r>
              <a:rPr lang="en-US" dirty="0"/>
              <a:t> Department of Mathematics, Texas A&amp;M University.</a:t>
            </a:r>
          </a:p>
          <a:p>
            <a:r>
              <a:rPr lang="en-US" dirty="0"/>
              <a:t>Cantera. (2017). </a:t>
            </a:r>
            <a:r>
              <a:rPr lang="en-US" i="1" dirty="0"/>
              <a:t>Cantera User Guide</a:t>
            </a:r>
            <a:r>
              <a:rPr lang="en-US" dirty="0"/>
              <a:t>. Retrieved from http://www.cerfacs.fr/cantera/mechanisms/hydro.php</a:t>
            </a:r>
          </a:p>
          <a:p>
            <a:r>
              <a:rPr lang="en-US" dirty="0"/>
              <a:t>Dally B.B., F. D. (</a:t>
            </a:r>
            <a:r>
              <a:rPr lang="en-US" dirty="0" err="1"/>
              <a:t>n.d.</a:t>
            </a:r>
            <a:r>
              <a:rPr lang="en-US" dirty="0"/>
              <a:t>). Flow and mixing fields of turbulent bluff-body jets and flames. </a:t>
            </a:r>
            <a:r>
              <a:rPr lang="en-US" i="1" dirty="0"/>
              <a:t>Combustion Theory Model, volume 2</a:t>
            </a:r>
            <a:r>
              <a:rPr lang="en-US" dirty="0"/>
              <a:t>.</a:t>
            </a:r>
          </a:p>
          <a:p>
            <a:r>
              <a:rPr lang="en-US" dirty="0"/>
              <a:t>Date, A. W. (2011). </a:t>
            </a:r>
            <a:r>
              <a:rPr lang="en-US" i="1" dirty="0"/>
              <a:t>Analytic Combustion.</a:t>
            </a:r>
            <a:r>
              <a:rPr lang="en-US" dirty="0"/>
              <a:t> Cambridge University Press.</a:t>
            </a:r>
          </a:p>
          <a:p>
            <a:r>
              <a:rPr lang="en-US" dirty="0"/>
              <a:t>Dibble, J. W. (2006). </a:t>
            </a:r>
            <a:r>
              <a:rPr lang="en-US" i="1" dirty="0"/>
              <a:t>Combustion.</a:t>
            </a:r>
            <a:r>
              <a:rPr lang="en-US" dirty="0"/>
              <a:t> Springer.</a:t>
            </a:r>
          </a:p>
          <a:p>
            <a:r>
              <a:rPr lang="en-US" dirty="0" err="1"/>
              <a:t>Elke</a:t>
            </a:r>
            <a:r>
              <a:rPr lang="en-US" dirty="0"/>
              <a:t> </a:t>
            </a:r>
            <a:r>
              <a:rPr lang="en-US" dirty="0" err="1"/>
              <a:t>Goos</a:t>
            </a:r>
            <a:r>
              <a:rPr lang="en-US" dirty="0"/>
              <a:t>, A. B. (</a:t>
            </a:r>
            <a:r>
              <a:rPr lang="en-US" dirty="0" err="1"/>
              <a:t>n.d.</a:t>
            </a:r>
            <a:r>
              <a:rPr lang="en-US" dirty="0"/>
              <a:t>). </a:t>
            </a:r>
            <a:r>
              <a:rPr lang="en-US" i="1" dirty="0"/>
              <a:t>Extended Third </a:t>
            </a:r>
            <a:r>
              <a:rPr lang="en-US" i="1" dirty="0" err="1"/>
              <a:t>Millenium</a:t>
            </a:r>
            <a:r>
              <a:rPr lang="en-US" i="1" dirty="0"/>
              <a:t> Ideal Gas and Condensed Phase Thermochemical Database.</a:t>
            </a:r>
            <a:r>
              <a:rPr lang="en-US" dirty="0"/>
              <a:t> </a:t>
            </a:r>
          </a:p>
          <a:p>
            <a:r>
              <a:rPr lang="en-US" dirty="0" err="1"/>
              <a:t>Frédérique</a:t>
            </a:r>
            <a:r>
              <a:rPr lang="en-US" dirty="0"/>
              <a:t> </a:t>
            </a:r>
            <a:r>
              <a:rPr lang="en-US" dirty="0" err="1"/>
              <a:t>Battin</a:t>
            </a:r>
            <a:r>
              <a:rPr lang="en-US" dirty="0"/>
              <a:t>-Leclerc, E. B. (2011). Towards cleaner combustion engines through groundbreaking detailed chemical kinetic models .</a:t>
            </a:r>
          </a:p>
          <a:p>
            <a:r>
              <a:rPr lang="en-US" dirty="0"/>
              <a:t>G. </a:t>
            </a:r>
            <a:r>
              <a:rPr lang="en-US" dirty="0" err="1"/>
              <a:t>Balakrishnan</a:t>
            </a:r>
            <a:r>
              <a:rPr lang="en-US" dirty="0"/>
              <a:t>, M. S. (1995). A numerical investigation of extinction and ignition limits in laminar </a:t>
            </a:r>
            <a:r>
              <a:rPr lang="en-US" dirty="0" err="1"/>
              <a:t>nonpremixed</a:t>
            </a:r>
            <a:r>
              <a:rPr lang="en-US" dirty="0"/>
              <a:t> </a:t>
            </a:r>
            <a:r>
              <a:rPr lang="en-US" dirty="0" err="1"/>
              <a:t>counterflowing</a:t>
            </a:r>
            <a:r>
              <a:rPr lang="en-US" dirty="0"/>
              <a:t> hydrogen-air streams for both elementary and reduced chemistry. </a:t>
            </a:r>
            <a:r>
              <a:rPr lang="en-US" i="1" dirty="0"/>
              <a:t>Combustion Flame</a:t>
            </a:r>
            <a:r>
              <a:rPr lang="en-US" dirty="0"/>
              <a:t>, 329–340.</a:t>
            </a:r>
          </a:p>
          <a:p>
            <a:r>
              <a:rPr lang="en-US" dirty="0" err="1"/>
              <a:t>Golovitchev</a:t>
            </a:r>
            <a:r>
              <a:rPr lang="en-US" dirty="0"/>
              <a:t>, V. (2001). Development of Universal Model of Turbulent Spray Combustion.</a:t>
            </a:r>
          </a:p>
          <a:p>
            <a:r>
              <a:rPr lang="en-US" dirty="0"/>
              <a:t>Gordon, S. a. (1971). </a:t>
            </a:r>
            <a:r>
              <a:rPr lang="en-US" i="1" dirty="0"/>
              <a:t>Computer Program for Calculation of Complex Chemical Equilibrium Compositions, Rocket Performance, Incident and Reflected Shocks and Chapman-</a:t>
            </a:r>
            <a:r>
              <a:rPr lang="en-US" i="1" dirty="0" err="1"/>
              <a:t>Jouguet</a:t>
            </a:r>
            <a:r>
              <a:rPr lang="en-US" i="1" dirty="0"/>
              <a:t> Detonations.</a:t>
            </a:r>
            <a:r>
              <a:rPr lang="en-US" dirty="0"/>
              <a:t> NASA</a:t>
            </a:r>
          </a:p>
        </p:txBody>
      </p:sp>
      <p:sp>
        <p:nvSpPr>
          <p:cNvPr id="4" name="Slide Number Placeholder 3"/>
          <p:cNvSpPr>
            <a:spLocks noGrp="1"/>
          </p:cNvSpPr>
          <p:nvPr>
            <p:ph type="sldNum" sz="quarter" idx="12"/>
          </p:nvPr>
        </p:nvSpPr>
        <p:spPr/>
        <p:txBody>
          <a:bodyPr/>
          <a:lstStyle/>
          <a:p>
            <a:fld id="{465664E4-50B5-4249-AF60-1B85F3671ED9}" type="slidenum">
              <a:rPr lang="en-US" smtClean="0"/>
              <a:t>80</a:t>
            </a:fld>
            <a:endParaRPr lang="en-US"/>
          </a:p>
        </p:txBody>
      </p:sp>
    </p:spTree>
    <p:extLst>
      <p:ext uri="{BB962C8B-B14F-4D97-AF65-F5344CB8AC3E}">
        <p14:creationId xmlns:p14="http://schemas.microsoft.com/office/powerpoint/2010/main" val="956600201"/>
      </p:ext>
    </p:extLst>
  </p:cSld>
  <p:clrMapOvr>
    <a:masterClrMapping/>
  </p:clrMapOvr>
  <mc:AlternateContent xmlns:mc="http://schemas.openxmlformats.org/markup-compatibility/2006" xmlns:p14="http://schemas.microsoft.com/office/powerpoint/2010/main">
    <mc:Choice Requires="p14">
      <p:transition spd="slow" p14:dur="2000" advTm="405"/>
    </mc:Choice>
    <mc:Fallback xmlns="">
      <p:transition spd="slow" advTm="405"/>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47500" lnSpcReduction="20000"/>
          </a:bodyPr>
          <a:lstStyle/>
          <a:p>
            <a:r>
              <a:rPr lang="en-US" dirty="0" err="1"/>
              <a:t>Gutheil</a:t>
            </a:r>
            <a:r>
              <a:rPr lang="en-US" dirty="0"/>
              <a:t>, E. B. (1993). "Structure and Extinction of Hydrogen-Air Diffusion Flames”, Reduced Mechanisms for Application in Combustion System. </a:t>
            </a:r>
            <a:r>
              <a:rPr lang="en-US" i="1" dirty="0"/>
              <a:t>Springer-</a:t>
            </a:r>
            <a:r>
              <a:rPr lang="en-US" i="1" dirty="0" err="1"/>
              <a:t>Verlag</a:t>
            </a:r>
            <a:r>
              <a:rPr lang="en-US" dirty="0"/>
              <a:t>.</a:t>
            </a:r>
          </a:p>
          <a:p>
            <a:r>
              <a:rPr lang="en-US" dirty="0" err="1"/>
              <a:t>Hajitaheri</a:t>
            </a:r>
            <a:r>
              <a:rPr lang="en-US" dirty="0"/>
              <a:t>, S. (2012). Design Optimization and Combustion Simulation of Two Gaseous and Liquid-Fired Combustors.</a:t>
            </a:r>
          </a:p>
          <a:p>
            <a:r>
              <a:rPr lang="en-US" dirty="0" err="1"/>
              <a:t>Huellmantel</a:t>
            </a:r>
            <a:r>
              <a:rPr lang="en-US" dirty="0"/>
              <a:t>, L. W. (</a:t>
            </a:r>
            <a:r>
              <a:rPr lang="en-US" dirty="0" err="1"/>
              <a:t>n.d.</a:t>
            </a:r>
            <a:r>
              <a:rPr lang="en-US" dirty="0"/>
              <a:t>). </a:t>
            </a:r>
            <a:r>
              <a:rPr lang="en-US" i="1" dirty="0"/>
              <a:t>Stabilization of Premixed Propane-Air Flames in Recessed Ducts.</a:t>
            </a:r>
            <a:r>
              <a:rPr lang="en-US" dirty="0"/>
              <a:t> </a:t>
            </a:r>
          </a:p>
          <a:p>
            <a:r>
              <a:rPr lang="en-US" dirty="0"/>
              <a:t>IEA. (2014). </a:t>
            </a:r>
            <a:r>
              <a:rPr lang="en-US" i="1" dirty="0"/>
              <a:t>2014 Key World Energy Statistics</a:t>
            </a:r>
            <a:r>
              <a:rPr lang="en-US" dirty="0"/>
              <a:t>. Retrieved from www.iea.org.</a:t>
            </a:r>
          </a:p>
          <a:p>
            <a:r>
              <a:rPr lang="en-US" dirty="0"/>
              <a:t>Jai Ganesh </a:t>
            </a:r>
            <a:r>
              <a:rPr lang="en-US" dirty="0" err="1"/>
              <a:t>Chetiyar</a:t>
            </a:r>
            <a:r>
              <a:rPr lang="en-US" dirty="0"/>
              <a:t> R, H. G. (2015). DESIGN AND IMPROVEMENT OF COMBUSTION CHAMBER FOR SMALL GAS. </a:t>
            </a:r>
            <a:r>
              <a:rPr lang="en-US" i="1" dirty="0"/>
              <a:t>Journal of Chemical and </a:t>
            </a:r>
            <a:r>
              <a:rPr lang="en-US" i="1" dirty="0" err="1"/>
              <a:t>Pharmaceuti</a:t>
            </a:r>
            <a:r>
              <a:rPr lang="en-US" i="1" dirty="0"/>
              <a:t> </a:t>
            </a:r>
            <a:r>
              <a:rPr lang="en-US" i="1" dirty="0" err="1"/>
              <a:t>cal</a:t>
            </a:r>
            <a:r>
              <a:rPr lang="en-US" i="1" dirty="0"/>
              <a:t> Sciences </a:t>
            </a:r>
            <a:r>
              <a:rPr lang="en-US" dirty="0"/>
              <a:t>.</a:t>
            </a:r>
          </a:p>
          <a:p>
            <a:r>
              <a:rPr lang="en-US" dirty="0"/>
              <a:t>Jensen, J. T. (2011). Minimum Ignition Energy in a </a:t>
            </a:r>
            <a:r>
              <a:rPr lang="en-US" dirty="0" err="1"/>
              <a:t>Hygrogen</a:t>
            </a:r>
            <a:r>
              <a:rPr lang="en-US" dirty="0"/>
              <a:t> Combustible Mixture . </a:t>
            </a:r>
            <a:r>
              <a:rPr lang="en-US" i="1" dirty="0"/>
              <a:t>Norwegian University of Science and Technology, Department of Physics</a:t>
            </a:r>
            <a:r>
              <a:rPr lang="en-US" dirty="0"/>
              <a:t>.</a:t>
            </a:r>
          </a:p>
          <a:p>
            <a:r>
              <a:rPr lang="en-US" dirty="0" err="1"/>
              <a:t>Ju</a:t>
            </a:r>
            <a:r>
              <a:rPr lang="en-US" dirty="0"/>
              <a:t>, Y. (2014). Recent progress and challenges in fundamental combustion research.</a:t>
            </a:r>
          </a:p>
          <a:p>
            <a:r>
              <a:rPr lang="en-US" dirty="0"/>
              <a:t>K. </a:t>
            </a:r>
            <a:r>
              <a:rPr lang="en-US" dirty="0" err="1"/>
              <a:t>Kumaran</a:t>
            </a:r>
            <a:r>
              <a:rPr lang="en-US" dirty="0"/>
              <a:t>, V. B. (2009). Investigation of the effect of chemistry models on the numerical predictions of the supersonic combustion of hydrogen. </a:t>
            </a:r>
            <a:r>
              <a:rPr lang="en-US" i="1" dirty="0" err="1"/>
              <a:t>Combust.Flame</a:t>
            </a:r>
            <a:r>
              <a:rPr lang="en-US" dirty="0"/>
              <a:t>, 826–841.</a:t>
            </a:r>
          </a:p>
          <a:p>
            <a:r>
              <a:rPr lang="en-US" dirty="0" err="1"/>
              <a:t>Kee</a:t>
            </a:r>
            <a:r>
              <a:rPr lang="en-US" dirty="0"/>
              <a:t>, R., </a:t>
            </a:r>
            <a:r>
              <a:rPr lang="en-US" dirty="0" err="1"/>
              <a:t>Rupley</a:t>
            </a:r>
            <a:r>
              <a:rPr lang="en-US" dirty="0"/>
              <a:t>, F., &amp; Miller, J. (</a:t>
            </a:r>
            <a:r>
              <a:rPr lang="en-US" dirty="0" err="1"/>
              <a:t>n.d.</a:t>
            </a:r>
            <a:r>
              <a:rPr lang="en-US" dirty="0"/>
              <a:t>). </a:t>
            </a:r>
            <a:r>
              <a:rPr lang="en-US" dirty="0" err="1"/>
              <a:t>Chemkin</a:t>
            </a:r>
            <a:r>
              <a:rPr lang="en-US" dirty="0"/>
              <a:t>-II: A Fortran chemical kinetics package for the analysis of gas-phase chemical kinetics .</a:t>
            </a:r>
          </a:p>
          <a:p>
            <a:r>
              <a:rPr lang="en-US" dirty="0"/>
              <a:t>Kyle E. Niemeyer, N. J.-J. (2017). </a:t>
            </a:r>
            <a:r>
              <a:rPr lang="en-US" dirty="0" err="1"/>
              <a:t>pyJac</a:t>
            </a:r>
            <a:r>
              <a:rPr lang="en-US" dirty="0"/>
              <a:t> : Analytical Jacobian generator for chemical kinetics. </a:t>
            </a:r>
            <a:r>
              <a:rPr lang="en-US" i="1" dirty="0"/>
              <a:t>Computer Physics Communications</a:t>
            </a:r>
            <a:r>
              <a:rPr lang="en-US" dirty="0"/>
              <a:t>.</a:t>
            </a:r>
          </a:p>
          <a:p>
            <a:r>
              <a:rPr lang="en-US" dirty="0"/>
              <a:t>L. He, P. C. (1993). </a:t>
            </a:r>
            <a:r>
              <a:rPr lang="en-US" i="1" dirty="0"/>
              <a:t>Combustion Flame</a:t>
            </a:r>
            <a:r>
              <a:rPr lang="en-US" dirty="0"/>
              <a:t>, 391–407.</a:t>
            </a:r>
          </a:p>
          <a:p>
            <a:r>
              <a:rPr lang="en-US" dirty="0"/>
              <a:t>Law, C. K. (2006). </a:t>
            </a:r>
            <a:r>
              <a:rPr lang="en-US" i="1" dirty="0"/>
              <a:t>Combustion Physics.</a:t>
            </a:r>
            <a:r>
              <a:rPr lang="en-US" dirty="0"/>
              <a:t> Cambridge University Press.</a:t>
            </a:r>
          </a:p>
        </p:txBody>
      </p:sp>
      <p:sp>
        <p:nvSpPr>
          <p:cNvPr id="4" name="Slide Number Placeholder 3"/>
          <p:cNvSpPr>
            <a:spLocks noGrp="1"/>
          </p:cNvSpPr>
          <p:nvPr>
            <p:ph type="sldNum" sz="quarter" idx="12"/>
          </p:nvPr>
        </p:nvSpPr>
        <p:spPr/>
        <p:txBody>
          <a:bodyPr/>
          <a:lstStyle/>
          <a:p>
            <a:fld id="{465664E4-50B5-4249-AF60-1B85F3671ED9}" type="slidenum">
              <a:rPr lang="en-US" smtClean="0"/>
              <a:t>81</a:t>
            </a:fld>
            <a:endParaRPr lang="en-US"/>
          </a:p>
        </p:txBody>
      </p:sp>
    </p:spTree>
    <p:extLst>
      <p:ext uri="{BB962C8B-B14F-4D97-AF65-F5344CB8AC3E}">
        <p14:creationId xmlns:p14="http://schemas.microsoft.com/office/powerpoint/2010/main" val="2249046864"/>
      </p:ext>
    </p:extLst>
  </p:cSld>
  <p:clrMapOvr>
    <a:masterClrMapping/>
  </p:clrMapOvr>
  <mc:AlternateContent xmlns:mc="http://schemas.openxmlformats.org/markup-compatibility/2006" xmlns:p14="http://schemas.microsoft.com/office/powerpoint/2010/main">
    <mc:Choice Requires="p14">
      <p:transition spd="slow" p14:dur="2000" advTm="427"/>
    </mc:Choice>
    <mc:Fallback xmlns="">
      <p:transition spd="slow" advTm="427"/>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32500" lnSpcReduction="20000"/>
          </a:bodyPr>
          <a:lstStyle/>
          <a:p>
            <a:r>
              <a:rPr lang="en-US" dirty="0" err="1"/>
              <a:t>Lieuwen</a:t>
            </a:r>
            <a:r>
              <a:rPr lang="en-US" dirty="0"/>
              <a:t> T, V. M. (2008). Burner Development and Operability. </a:t>
            </a:r>
            <a:r>
              <a:rPr lang="en-US" i="1" dirty="0"/>
              <a:t>Combustion Science and Technology</a:t>
            </a:r>
            <a:r>
              <a:rPr lang="en-US" dirty="0"/>
              <a:t>, 1172-1180.</a:t>
            </a:r>
          </a:p>
          <a:p>
            <a:r>
              <a:rPr lang="en-US" dirty="0"/>
              <a:t>M. </a:t>
            </a:r>
            <a:r>
              <a:rPr lang="en-US" dirty="0" err="1"/>
              <a:t>Jelezniak</a:t>
            </a:r>
            <a:r>
              <a:rPr lang="en-US" dirty="0"/>
              <a:t>, I. J. (05 Jun 2009). Gas-Phase Chemical Reactions.</a:t>
            </a:r>
          </a:p>
          <a:p>
            <a:r>
              <a:rPr lang="en-US" dirty="0"/>
              <a:t>M.P. Burke, M. C. (2011). </a:t>
            </a:r>
            <a:r>
              <a:rPr lang="en-US" i="1" dirty="0"/>
              <a:t>Int. </a:t>
            </a:r>
            <a:r>
              <a:rPr lang="en-US" i="1" dirty="0" err="1"/>
              <a:t>J.Chem</a:t>
            </a:r>
            <a:r>
              <a:rPr lang="en-US" i="1" dirty="0"/>
              <a:t>. </a:t>
            </a:r>
            <a:r>
              <a:rPr lang="en-US" i="1" dirty="0" err="1"/>
              <a:t>Kinet</a:t>
            </a:r>
            <a:r>
              <a:rPr lang="en-US" dirty="0"/>
              <a:t>.</a:t>
            </a:r>
          </a:p>
          <a:p>
            <a:r>
              <a:rPr lang="en-US" dirty="0"/>
              <a:t>M.V. </a:t>
            </a:r>
            <a:r>
              <a:rPr lang="en-US" dirty="0" err="1"/>
              <a:t>Petrova</a:t>
            </a:r>
            <a:r>
              <a:rPr lang="en-US" dirty="0"/>
              <a:t>, F. W. (2006 ). A small detailed chemical-kinetic mechanism for hydrocarbon combustion. </a:t>
            </a:r>
            <a:r>
              <a:rPr lang="en-US" i="1" dirty="0"/>
              <a:t>Combustion and Flame</a:t>
            </a:r>
            <a:r>
              <a:rPr lang="en-US" dirty="0"/>
              <a:t>, 526-544.</a:t>
            </a:r>
          </a:p>
          <a:p>
            <a:r>
              <a:rPr lang="en-US" dirty="0" err="1"/>
              <a:t>Marinov</a:t>
            </a:r>
            <a:r>
              <a:rPr lang="en-US" dirty="0"/>
              <a:t> NM, W. C. (1996). Detailed and global chemical kinetics model for hydrogen. Transport phenomena in combustion. </a:t>
            </a:r>
            <a:r>
              <a:rPr lang="en-US" i="1" dirty="0"/>
              <a:t>Taylor and Francis</a:t>
            </a:r>
            <a:r>
              <a:rPr lang="en-US" dirty="0"/>
              <a:t>, 118-129.</a:t>
            </a:r>
          </a:p>
          <a:p>
            <a:r>
              <a:rPr lang="en-US" dirty="0" err="1"/>
              <a:t>Mazi</a:t>
            </a:r>
            <a:r>
              <a:rPr lang="en-US" dirty="0"/>
              <a:t>, H. A. (2009). Coupling of chemical kinetics with computational fluid dynamics in a three dimensional engine model.</a:t>
            </a:r>
          </a:p>
          <a:p>
            <a:r>
              <a:rPr lang="en-US" dirty="0"/>
              <a:t>Meredith, K. V. (2006). Automated Global Mechanism Generation for use in CFD Simulations. </a:t>
            </a:r>
            <a:r>
              <a:rPr lang="en-US" i="1" dirty="0"/>
              <a:t>44th AIAA Aerospace Sciences Meeting and Exhibition</a:t>
            </a:r>
            <a:r>
              <a:rPr lang="en-US" dirty="0"/>
              <a:t>.</a:t>
            </a:r>
          </a:p>
          <a:p>
            <a:r>
              <a:rPr lang="en-US" dirty="0" err="1"/>
              <a:t>Nakaya</a:t>
            </a:r>
            <a:r>
              <a:rPr lang="en-US" dirty="0"/>
              <a:t> S., K. H. (2006). A Numerical Study on the Effect of the Equivalence Ratio of Hydrogen/Air or Methane/Air Mixtures on Minimum Ignition Energy in Spark Ignition Process.</a:t>
            </a:r>
          </a:p>
          <a:p>
            <a:r>
              <a:rPr lang="en-US" dirty="0" err="1"/>
              <a:t>Nima</a:t>
            </a:r>
            <a:r>
              <a:rPr lang="en-US" dirty="0"/>
              <a:t> </a:t>
            </a:r>
            <a:r>
              <a:rPr lang="en-US" dirty="0" err="1"/>
              <a:t>Pegemanyfar</a:t>
            </a:r>
            <a:r>
              <a:rPr lang="en-US" dirty="0"/>
              <a:t>, M. P. (2006). Development of a Combustion Chamber Methodology and automation of the design process.</a:t>
            </a:r>
          </a:p>
          <a:p>
            <a:r>
              <a:rPr lang="en-US" dirty="0" err="1"/>
              <a:t>Ristori</a:t>
            </a:r>
            <a:r>
              <a:rPr lang="en-US" dirty="0"/>
              <a:t> A, D. P. (2001). The oxidation of </a:t>
            </a:r>
            <a:r>
              <a:rPr lang="en-US" dirty="0" err="1"/>
              <a:t>nhexadecane</a:t>
            </a:r>
            <a:r>
              <a:rPr lang="en-US" dirty="0"/>
              <a:t>: experimental and detailed kinetic modelling. </a:t>
            </a:r>
            <a:r>
              <a:rPr lang="en-US" i="1" dirty="0"/>
              <a:t>Combust Flame</a:t>
            </a:r>
            <a:r>
              <a:rPr lang="en-US" dirty="0"/>
              <a:t>, 1128–1137.</a:t>
            </a:r>
          </a:p>
          <a:p>
            <a:r>
              <a:rPr lang="en-US" dirty="0"/>
              <a:t>S. A. (2016). Development of Mathematical Model for 2-Pot Enclosed </a:t>
            </a:r>
            <a:r>
              <a:rPr lang="en-US" dirty="0" err="1"/>
              <a:t>Cookstove</a:t>
            </a:r>
            <a:r>
              <a:rPr lang="en-US" dirty="0"/>
              <a:t> and its Experimental Validation.</a:t>
            </a:r>
          </a:p>
          <a:p>
            <a:r>
              <a:rPr lang="en-US" dirty="0" err="1"/>
              <a:t>Scullin</a:t>
            </a:r>
            <a:r>
              <a:rPr lang="en-US" dirty="0"/>
              <a:t>, D. B. (1972). </a:t>
            </a:r>
            <a:r>
              <a:rPr lang="en-US" i="1" dirty="0"/>
              <a:t>GENERAL CHEMICAL KINETICS COMPUTER PROGRAM FOR STATIC AND FLOW REACTIONS, WITH APPLICATION TO COMBUSTION AND SHOCK-TUBE KINETICS .</a:t>
            </a:r>
            <a:r>
              <a:rPr lang="en-US" dirty="0"/>
              <a:t> Lewis Research Center.</a:t>
            </a:r>
          </a:p>
          <a:p>
            <a:r>
              <a:rPr lang="en-US" dirty="0"/>
              <a:t>Shrestha, N. S. (2009). Design and fabrication of metallic improved institutional cooking stove.</a:t>
            </a:r>
          </a:p>
          <a:p>
            <a:r>
              <a:rPr lang="en-US" dirty="0"/>
              <a:t>Turns, S. R. (2001). </a:t>
            </a:r>
            <a:r>
              <a:rPr lang="en-US" i="1" dirty="0"/>
              <a:t>An Introduction to Combustion : Concepts and Applications.</a:t>
            </a:r>
            <a:r>
              <a:rPr lang="en-US" dirty="0"/>
              <a:t> </a:t>
            </a:r>
            <a:r>
              <a:rPr lang="en-US" dirty="0" err="1"/>
              <a:t>McGRAW</a:t>
            </a:r>
            <a:r>
              <a:rPr lang="en-US" dirty="0"/>
              <a:t> HILL.</a:t>
            </a:r>
          </a:p>
          <a:p>
            <a:r>
              <a:rPr lang="en-US" dirty="0"/>
              <a:t>Waldman, C. W. (1974). Kinetic mechanism of methane/air combustion with pollutant formation.</a:t>
            </a:r>
          </a:p>
          <a:p>
            <a:r>
              <a:rPr lang="en-US" dirty="0"/>
              <a:t>Zhukov, V. P. (2011). Verification, Validation and Testing of Kinetic Mechanisms of Hydrogen Combustion in Fluid Dynamic Computations.</a:t>
            </a:r>
          </a:p>
        </p:txBody>
      </p:sp>
      <p:sp>
        <p:nvSpPr>
          <p:cNvPr id="4" name="Slide Number Placeholder 3"/>
          <p:cNvSpPr>
            <a:spLocks noGrp="1"/>
          </p:cNvSpPr>
          <p:nvPr>
            <p:ph type="sldNum" sz="quarter" idx="12"/>
          </p:nvPr>
        </p:nvSpPr>
        <p:spPr/>
        <p:txBody>
          <a:bodyPr/>
          <a:lstStyle/>
          <a:p>
            <a:fld id="{465664E4-50B5-4249-AF60-1B85F3671ED9}" type="slidenum">
              <a:rPr lang="en-US" smtClean="0"/>
              <a:t>82</a:t>
            </a:fld>
            <a:endParaRPr lang="en-US"/>
          </a:p>
        </p:txBody>
      </p:sp>
    </p:spTree>
    <p:extLst>
      <p:ext uri="{BB962C8B-B14F-4D97-AF65-F5344CB8AC3E}">
        <p14:creationId xmlns:p14="http://schemas.microsoft.com/office/powerpoint/2010/main" val="3498699630"/>
      </p:ext>
    </p:extLst>
  </p:cSld>
  <p:clrMapOvr>
    <a:masterClrMapping/>
  </p:clrMapOvr>
  <mc:AlternateContent xmlns:mc="http://schemas.openxmlformats.org/markup-compatibility/2006" xmlns:p14="http://schemas.microsoft.com/office/powerpoint/2010/main">
    <mc:Choice Requires="p14">
      <p:transition spd="slow" p14:dur="2000" advTm="371"/>
    </mc:Choice>
    <mc:Fallback xmlns="">
      <p:transition spd="slow" advTm="37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Reactor Models and Solver</a:t>
            </a:r>
          </a:p>
        </p:txBody>
      </p:sp>
      <p:sp>
        <p:nvSpPr>
          <p:cNvPr id="5" name="Content Placeholder 4"/>
          <p:cNvSpPr>
            <a:spLocks noGrp="1"/>
          </p:cNvSpPr>
          <p:nvPr>
            <p:ph idx="1"/>
          </p:nvPr>
        </p:nvSpPr>
        <p:spPr/>
        <p:txBody>
          <a:bodyPr/>
          <a:lstStyle/>
          <a:p>
            <a:r>
              <a:rPr lang="en-US" dirty="0"/>
              <a:t>Chemical Kinetics </a:t>
            </a:r>
          </a:p>
          <a:p>
            <a:r>
              <a:rPr lang="en-US" dirty="0"/>
              <a:t>Closed Homogenous Constant Pressure Reactor  (CHCPR)</a:t>
            </a:r>
          </a:p>
          <a:p>
            <a:r>
              <a:rPr lang="en-US" dirty="0"/>
              <a:t>Premixed Reactive Flow  (PRFM)</a:t>
            </a:r>
          </a:p>
          <a:p>
            <a:endParaRPr lang="en-US" dirty="0"/>
          </a:p>
        </p:txBody>
      </p:sp>
      <p:sp>
        <p:nvSpPr>
          <p:cNvPr id="4" name="Slide Number Placeholder 3"/>
          <p:cNvSpPr>
            <a:spLocks noGrp="1"/>
          </p:cNvSpPr>
          <p:nvPr>
            <p:ph type="sldNum" sz="quarter" idx="12"/>
          </p:nvPr>
        </p:nvSpPr>
        <p:spPr/>
        <p:txBody>
          <a:bodyPr/>
          <a:lstStyle/>
          <a:p>
            <a:fld id="{465664E4-50B5-4249-AF60-1B85F3671ED9}" type="slidenum">
              <a:rPr lang="en-US" smtClean="0"/>
              <a:t>9</a:t>
            </a:fld>
            <a:endParaRPr lang="en-US"/>
          </a:p>
        </p:txBody>
      </p:sp>
    </p:spTree>
    <p:extLst>
      <p:ext uri="{BB962C8B-B14F-4D97-AF65-F5344CB8AC3E}">
        <p14:creationId xmlns:p14="http://schemas.microsoft.com/office/powerpoint/2010/main" val="3092622229"/>
      </p:ext>
    </p:extLst>
  </p:cSld>
  <p:clrMapOvr>
    <a:masterClrMapping/>
  </p:clrMapOvr>
  <mc:AlternateContent xmlns:mc="http://schemas.openxmlformats.org/markup-compatibility/2006" xmlns:p14="http://schemas.microsoft.com/office/powerpoint/2010/main">
    <mc:Choice Requires="p14">
      <p:transition spd="slow" p14:dur="2000" advTm="13449"/>
    </mc:Choice>
    <mc:Fallback xmlns="">
      <p:transition spd="slow" advTm="13449"/>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7">
      <a:majorFont>
        <a:latin typeface="Cambria"/>
        <a:ea typeface=""/>
        <a:cs typeface=""/>
      </a:majorFont>
      <a:minorFont>
        <a:latin typeface="Cambri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4104</TotalTime>
  <Words>4249</Words>
  <Application>Microsoft Office PowerPoint</Application>
  <PresentationFormat>On-screen Show (4:3)</PresentationFormat>
  <Paragraphs>619</Paragraphs>
  <Slides>82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82</vt:i4>
      </vt:variant>
    </vt:vector>
  </HeadingPairs>
  <TitlesOfParts>
    <vt:vector size="90" baseType="lpstr">
      <vt:lpstr>Arial</vt:lpstr>
      <vt:lpstr>Calibri</vt:lpstr>
      <vt:lpstr>Cambria</vt:lpstr>
      <vt:lpstr>Cambria Math</vt:lpstr>
      <vt:lpstr>Franklin Gothic Book</vt:lpstr>
      <vt:lpstr>Mangal</vt:lpstr>
      <vt:lpstr>Times New Roman</vt:lpstr>
      <vt:lpstr>Office Theme</vt:lpstr>
      <vt:lpstr>Modeling of Fuel-air Combustion with Detailed Reaction Mechanism and  Study of Combustion Test Cases</vt:lpstr>
      <vt:lpstr>Contents</vt:lpstr>
      <vt:lpstr>Introduction</vt:lpstr>
      <vt:lpstr>Problem statement</vt:lpstr>
      <vt:lpstr>Objectives </vt:lpstr>
      <vt:lpstr>Literature Review:</vt:lpstr>
      <vt:lpstr>Methodology</vt:lpstr>
      <vt:lpstr>Methodology</vt:lpstr>
      <vt:lpstr>Reactor Models and Solver</vt:lpstr>
      <vt:lpstr>PowerPoint Presentation</vt:lpstr>
      <vt:lpstr>Chemical Kinetics</vt:lpstr>
      <vt:lpstr>Chemical Kinetics</vt:lpstr>
      <vt:lpstr>Chemical Kinetics</vt:lpstr>
      <vt:lpstr>Chemical Kinetics</vt:lpstr>
      <vt:lpstr> Closed Homogenous Constant Pressure Reactor (CHCPR) </vt:lpstr>
      <vt:lpstr>CHCPR: ODE Solver</vt:lpstr>
      <vt:lpstr>CHCPR: Inputs</vt:lpstr>
      <vt:lpstr>CHCPR: Verification</vt:lpstr>
      <vt:lpstr>CHCPR: Verification</vt:lpstr>
      <vt:lpstr>CHCPR: Verification</vt:lpstr>
      <vt:lpstr>CHCPR: Verification</vt:lpstr>
      <vt:lpstr>CHCPR: Application</vt:lpstr>
      <vt:lpstr>CHCPR: Application</vt:lpstr>
      <vt:lpstr>Premixed Reactive Flow Model</vt:lpstr>
      <vt:lpstr>Premixed Reactive Flow Model</vt:lpstr>
      <vt:lpstr>Fig: Steps for Solving Equations using Newton Raphson Technique</vt:lpstr>
      <vt:lpstr>Premixed Reactive Flow Model</vt:lpstr>
      <vt:lpstr>Premixed Reactive Flow Model</vt:lpstr>
      <vt:lpstr>Premixed Reactive Flow Model</vt:lpstr>
      <vt:lpstr>Premixed Reactive Flow Model</vt:lpstr>
      <vt:lpstr>Premixed Reactive Flow Model</vt:lpstr>
      <vt:lpstr>Premixed Reactive Flow Model</vt:lpstr>
      <vt:lpstr>Premixed Reactive Flow Model</vt:lpstr>
      <vt:lpstr>COMBUSTION TEST CASES</vt:lpstr>
      <vt:lpstr>Combustion Test Cases</vt:lpstr>
      <vt:lpstr>Flame Stabilization Test Cases</vt:lpstr>
      <vt:lpstr> Cavity based flame holder</vt:lpstr>
      <vt:lpstr>INLET CONDITIONS:</vt:lpstr>
      <vt:lpstr>Cavity based flame holder</vt:lpstr>
      <vt:lpstr>Cavity based flame holder</vt:lpstr>
      <vt:lpstr>Cavity based flame holder</vt:lpstr>
      <vt:lpstr>Cavity based flame holder</vt:lpstr>
      <vt:lpstr>Cavity based flame holder</vt:lpstr>
      <vt:lpstr>Bluff Body Stabilization</vt:lpstr>
      <vt:lpstr>PowerPoint Presentation</vt:lpstr>
      <vt:lpstr>Bluff Body Stabilization</vt:lpstr>
      <vt:lpstr>PowerPoint Presentation</vt:lpstr>
      <vt:lpstr>Bluff Body Stabilization</vt:lpstr>
      <vt:lpstr>Bluff Body Stabilization</vt:lpstr>
      <vt:lpstr>Gas Combustor Test Case</vt:lpstr>
      <vt:lpstr>Gas Combustor Test Case</vt:lpstr>
      <vt:lpstr>Gas Combustor Test Case</vt:lpstr>
      <vt:lpstr>Gas Combustor Test Case</vt:lpstr>
      <vt:lpstr>Gas Combustor Test Case</vt:lpstr>
      <vt:lpstr>Gas Combustor Test Case</vt:lpstr>
      <vt:lpstr>Gas Combustor Test Case</vt:lpstr>
      <vt:lpstr>Gas Combustor Test Case</vt:lpstr>
      <vt:lpstr>Gas Combustor Test Case</vt:lpstr>
      <vt:lpstr>Gas Combustor Test Case</vt:lpstr>
      <vt:lpstr>Gas Combustor Test Case</vt:lpstr>
      <vt:lpstr>Gas Combustor Test Case</vt:lpstr>
      <vt:lpstr>Gas Combustor Test Case</vt:lpstr>
      <vt:lpstr>Gas Combustor Test Case</vt:lpstr>
      <vt:lpstr>Gas Combustor Test Case</vt:lpstr>
      <vt:lpstr>Gas Combustor Test Case</vt:lpstr>
      <vt:lpstr>Gas Combustor Test Case</vt:lpstr>
      <vt:lpstr>Gas Combustor Test Case </vt:lpstr>
      <vt:lpstr>Gas Combustor Test Case</vt:lpstr>
      <vt:lpstr>Gas Combustor Test Case with air and fuel swirl and radial components</vt:lpstr>
      <vt:lpstr>Gas Combustor Test Case Inlet and Secondary zone </vt:lpstr>
      <vt:lpstr>Gas Combustor Test Case with 30% of secondary air injected through wall at the axial distance of 40 mm and 70 % at the axial distance of 100mm</vt:lpstr>
      <vt:lpstr>Gas Combustor Test Case + dilution air at the axial distance of 250mm </vt:lpstr>
      <vt:lpstr>Gas Combustor Test Case At Exit </vt:lpstr>
      <vt:lpstr>Gas Combustor Test Case early dilution air at the axial distance of 100 mm </vt:lpstr>
      <vt:lpstr>Gas Combustor Test Case Comparison with early dilution </vt:lpstr>
      <vt:lpstr>Gas Combustor Test Case </vt:lpstr>
      <vt:lpstr>Gas Combustor Test Case</vt:lpstr>
      <vt:lpstr>Conclusions</vt:lpstr>
      <vt:lpstr>Recommendations</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Anish Acharya</dc:creator>
  <cp:lastModifiedBy>Anish Acharya</cp:lastModifiedBy>
  <cp:revision>143</cp:revision>
  <dcterms:created xsi:type="dcterms:W3CDTF">2017-06-13T18:17:48Z</dcterms:created>
  <dcterms:modified xsi:type="dcterms:W3CDTF">2017-09-17T08:28:54Z</dcterms:modified>
</cp:coreProperties>
</file>