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Microsoft_Equation15.bin" ContentType="application/vnd.openxmlformats-officedocument.oleObject"/>
  <Override PartName="/ppt/embeddings/Microsoft_Equation22.bin" ContentType="application/vnd.openxmlformats-officedocument.oleObject"/>
  <Override PartName="/ppt/slides/slide2.xml" ContentType="application/vnd.openxmlformats-officedocument.presentationml.slide+xml"/>
  <Override PartName="/ppt/embeddings/Microsoft_Equation38.bin" ContentType="application/vnd.openxmlformats-officedocument.oleObject"/>
  <Override PartName="/ppt/embeddings/Microsoft_Equation28.bin" ContentType="application/vnd.openxmlformats-officedocument.oleObject"/>
  <Override PartName="/docProps/app.xml" ContentType="application/vnd.openxmlformats-officedocument.extended-properties+xml"/>
  <Override PartName="/ppt/embeddings/Microsoft_Equation29.bin" ContentType="application/vnd.openxmlformats-officedocument.oleObject"/>
  <Override PartName="/ppt/slides/slide11.xml" ContentType="application/vnd.openxmlformats-officedocument.presentationml.slide+xml"/>
  <Override PartName="/ppt/embeddings/Microsoft_Equation39.bin" ContentType="application/vnd.openxmlformats-officedocument.oleObject"/>
  <Override PartName="/ppt/charts/chart1.xml" ContentType="application/vnd.openxmlformats-officedocument.drawingml.chart+xml"/>
  <Override PartName="/ppt/embeddings/Microsoft_Equation34.bin" ContentType="application/vnd.openxmlformats-officedocument.oleObject"/>
  <Override PartName="/ppt/embeddings/Microsoft_Equation44.bin" ContentType="application/vnd.openxmlformats-officedocument.oleObject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Microsoft_Equation8.bin" ContentType="application/vnd.openxmlformats-officedocument.oleObject"/>
  <Override PartName="/ppt/embeddings/Microsoft_Equation16.bin" ContentType="application/vnd.openxmlformats-officedocument.oleObject"/>
  <Override PartName="/ppt/embeddings/Microsoft_Equation25.bin" ContentType="application/vnd.openxmlformats-officedocument.oleObject"/>
  <Override PartName="/ppt/embeddings/Microsoft_Equation35.bin" ContentType="application/vnd.openxmlformats-officedocument.oleObject"/>
  <Override PartName="/ppt/embeddings/Microsoft_Equation20.bin" ContentType="application/vnd.openxmlformats-officedocument.oleObject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embeddings/Microsoft_Equation12.bin" ContentType="application/vnd.openxmlformats-officedocument.oleObject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19.bin" ContentType="application/vnd.openxmlformats-officedocument.oleObject"/>
  <Override PartName="/ppt/embeddings/Microsoft_Equation2.bin" ContentType="application/vnd.openxmlformats-officedocument.oleObject"/>
  <Override PartName="/ppt/embeddings/Microsoft_Equation11.bin" ContentType="application/vnd.openxmlformats-officedocument.oleObject"/>
  <Override PartName="/ppt/embeddings/Microsoft_Equation26.bin" ContentType="application/vnd.openxmlformats-officedocument.oleObject"/>
  <Override PartName="/ppt/embeddings/Microsoft_Equation4.bin" ContentType="application/vnd.openxmlformats-officedocument.oleObject"/>
  <Override PartName="/ppt/embeddings/Microsoft_Equation36.bin" ContentType="application/vnd.openxmlformats-officedocument.oleObject"/>
  <Override PartName="/ppt/embeddings/Microsoft_Equation40.bin" ContentType="application/vnd.openxmlformats-officedocument.oleObject"/>
  <Override PartName="/ppt/slides/slide13.xml" ContentType="application/vnd.openxmlformats-officedocument.presentationml.slide+xml"/>
  <Override PartName="/ppt/embeddings/Microsoft_Equation23.bin" ContentType="application/vnd.openxmlformats-officedocument.oleObject"/>
  <Override PartName="/ppt/embeddings/Microsoft_Equation42.bin" ContentType="application/vnd.openxmlformats-officedocument.oleObject"/>
  <Override PartName="/ppt/embeddings/Microsoft_Equation10.bin" ContentType="application/vnd.openxmlformats-officedocument.oleObject"/>
  <Override PartName="/ppt/embeddings/Microsoft_Equation43.bin" ContentType="application/vnd.openxmlformats-officedocument.oleObject"/>
  <Override PartName="/ppt/embeddings/Microsoft_Equation5.bin" ContentType="application/vnd.openxmlformats-officedocument.oleObject"/>
  <Override PartName="/ppt/charts/chart2.xml" ContentType="application/vnd.openxmlformats-officedocument.drawingml.chart+xml"/>
  <Default Extension="pict" ContentType="image/pi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45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embeddings/Microsoft_Equation13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Override PartName="/ppt/embeddings/Microsoft_Equation31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embeddings/Microsoft_Equation46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embeddings/Microsoft_Equation24.bin" ContentType="application/vnd.openxmlformats-officedocument.oleObject"/>
  <Override PartName="/ppt/embeddings/Microsoft_Equation27.bin" ContentType="application/vnd.openxmlformats-officedocument.oleObject"/>
  <Override PartName="/ppt/embeddings/Microsoft_Equation30.bin" ContentType="application/vnd.openxmlformats-officedocument.oleObject"/>
  <Override PartName="/ppt/slides/slide8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37.bin" ContentType="application/vnd.openxmlformats-officedocument.oleObject"/>
  <Default Extension="bin" ContentType="application/vnd.openxmlformats-officedocument.presentationml.printerSettings"/>
  <Override PartName="/ppt/embeddings/Microsoft_Equation6.bin" ContentType="application/vnd.openxmlformats-officedocument.oleObject"/>
  <Override PartName="/ppt/embeddings/Microsoft_Equation32.bin" ContentType="application/vnd.openxmlformats-officedocument.oleObject"/>
  <Override PartName="/ppt/slides/slide9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41.bin" ContentType="application/vnd.openxmlformats-officedocument.oleObject"/>
  <Default Extension="rels" ContentType="application/vnd.openxmlformats-package.relationships+xml"/>
  <Override PartName="/ppt/embeddings/Microsoft_Equation17.bin" ContentType="application/vnd.openxmlformats-officedocument.oleObject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206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7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xplomer:Desktop:presentation:newtonpss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xplomer:Desktop:presentation:pssquad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tx>
            <c:v>PSS</c:v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0.0</c:v>
                </c:pt>
                <c:pt idx="1">
                  <c:v>0.010699774609902</c:v>
                </c:pt>
                <c:pt idx="2">
                  <c:v>0.042799098439607</c:v>
                </c:pt>
                <c:pt idx="3">
                  <c:v>0.096297971489116</c:v>
                </c:pt>
                <c:pt idx="4">
                  <c:v>0.171196393758428</c:v>
                </c:pt>
                <c:pt idx="5">
                  <c:v>0.267494365247544</c:v>
                </c:pt>
                <c:pt idx="6">
                  <c:v>0.385191885956463</c:v>
                </c:pt>
                <c:pt idx="7">
                  <c:v>0.524288955885185</c:v>
                </c:pt>
                <c:pt idx="8">
                  <c:v>0.684785575033712</c:v>
                </c:pt>
                <c:pt idx="9">
                  <c:v>0.866681743402041</c:v>
                </c:pt>
                <c:pt idx="10">
                  <c:v>1.06997746099017</c:v>
                </c:pt>
              </c:numCache>
            </c:numRef>
          </c:val>
        </c:ser>
        <c:ser>
          <c:idx val="1"/>
          <c:order val="1"/>
          <c:tx>
            <c:v>PSS with Newton Cooling, h=1 W/(m^2*K)</c:v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0.0</c:v>
                </c:pt>
                <c:pt idx="1">
                  <c:v>0.023111513157388</c:v>
                </c:pt>
                <c:pt idx="2">
                  <c:v>0.067622575534579</c:v>
                </c:pt>
                <c:pt idx="3">
                  <c:v>0.133533187131574</c:v>
                </c:pt>
                <c:pt idx="4">
                  <c:v>0.220843347948372</c:v>
                </c:pt>
                <c:pt idx="5">
                  <c:v>0.329553057984974</c:v>
                </c:pt>
                <c:pt idx="6">
                  <c:v>0.459662317241379</c:v>
                </c:pt>
                <c:pt idx="7">
                  <c:v>0.611171125717588</c:v>
                </c:pt>
                <c:pt idx="8">
                  <c:v>0.7840794834136</c:v>
                </c:pt>
                <c:pt idx="9">
                  <c:v>0.978387390329416</c:v>
                </c:pt>
                <c:pt idx="10">
                  <c:v>1.19409484646503</c:v>
                </c:pt>
              </c:numCache>
            </c:numRef>
          </c:val>
        </c:ser>
        <c:marker val="1"/>
        <c:axId val="537424888"/>
        <c:axId val="531422600"/>
      </c:lineChart>
      <c:catAx>
        <c:axId val="537424888"/>
        <c:scaling>
          <c:orientation val="minMax"/>
        </c:scaling>
        <c:axPos val="b"/>
        <c:numFmt formatCode="General" sourceLinked="1"/>
        <c:tickLblPos val="nextTo"/>
        <c:crossAx val="531422600"/>
        <c:crosses val="autoZero"/>
        <c:auto val="1"/>
        <c:lblAlgn val="ctr"/>
        <c:lblOffset val="100"/>
      </c:catAx>
      <c:valAx>
        <c:axId val="531422600"/>
        <c:scaling>
          <c:orientation val="minMax"/>
        </c:scaling>
        <c:axPos val="l"/>
        <c:majorGridlines/>
        <c:numFmt formatCode="General" sourceLinked="1"/>
        <c:tickLblPos val="nextTo"/>
        <c:crossAx val="5374248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tx>
            <c:v>PSS</c:v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0.0</c:v>
                </c:pt>
                <c:pt idx="1">
                  <c:v>0.305712140110776</c:v>
                </c:pt>
                <c:pt idx="2">
                  <c:v>0.432342254726764</c:v>
                </c:pt>
                <c:pt idx="3">
                  <c:v>0.52950895916248</c:v>
                </c:pt>
                <c:pt idx="4">
                  <c:v>0.611424280221552</c:v>
                </c:pt>
                <c:pt idx="5">
                  <c:v>0.683593126834636</c:v>
                </c:pt>
                <c:pt idx="6">
                  <c:v>0.74883875144564</c:v>
                </c:pt>
                <c:pt idx="7">
                  <c:v>0.808838295506448</c:v>
                </c:pt>
                <c:pt idx="8">
                  <c:v>0.864684509453527</c:v>
                </c:pt>
                <c:pt idx="9">
                  <c:v>0.917136420332329</c:v>
                </c:pt>
                <c:pt idx="10">
                  <c:v>0.966746671114573</c:v>
                </c:pt>
              </c:numCache>
            </c:numRef>
          </c:val>
        </c:ser>
        <c:ser>
          <c:idx val="1"/>
          <c:order val="1"/>
          <c:tx>
            <c:v>PSS Quad</c:v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0.28550094934436</c:v>
                </c:pt>
                <c:pt idx="2">
                  <c:v>0.403759314633188</c:v>
                </c:pt>
                <c:pt idx="3">
                  <c:v>0.49450214987358</c:v>
                </c:pt>
                <c:pt idx="4">
                  <c:v>0.57100189868872</c:v>
                </c:pt>
                <c:pt idx="5">
                  <c:v>0.638399530374712</c:v>
                </c:pt>
                <c:pt idx="6">
                  <c:v>0.699331646973869</c:v>
                </c:pt>
                <c:pt idx="7">
                  <c:v>0.755364511038025</c:v>
                </c:pt>
                <c:pt idx="8">
                  <c:v>0.807518629266375</c:v>
                </c:pt>
                <c:pt idx="9">
                  <c:v>0.856502848033079</c:v>
                </c:pt>
                <c:pt idx="10">
                  <c:v>0.902833274068533</c:v>
                </c:pt>
              </c:numCache>
            </c:numRef>
          </c:val>
        </c:ser>
        <c:ser>
          <c:idx val="2"/>
          <c:order val="2"/>
          <c:tx>
            <c:v>Analytical</c:v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0.0</c:v>
                </c:pt>
                <c:pt idx="1">
                  <c:v>0.290484745139746</c:v>
                </c:pt>
                <c:pt idx="2">
                  <c:v>0.41080746623912</c:v>
                </c:pt>
                <c:pt idx="3">
                  <c:v>0.503134337405736</c:v>
                </c:pt>
                <c:pt idx="4">
                  <c:v>0.580969490279491</c:v>
                </c:pt>
                <c:pt idx="5">
                  <c:v>0.649543636559173</c:v>
                </c:pt>
                <c:pt idx="6">
                  <c:v>0.711539403654793</c:v>
                </c:pt>
                <c:pt idx="7">
                  <c:v>0.768550395297745</c:v>
                </c:pt>
                <c:pt idx="8">
                  <c:v>0.82161493247824</c:v>
                </c:pt>
                <c:pt idx="9">
                  <c:v>0.871454235419237</c:v>
                </c:pt>
                <c:pt idx="10">
                  <c:v>0.918593420175123</c:v>
                </c:pt>
              </c:numCache>
            </c:numRef>
          </c:val>
        </c:ser>
        <c:marker val="1"/>
        <c:axId val="518874136"/>
        <c:axId val="500822824"/>
      </c:lineChart>
      <c:catAx>
        <c:axId val="518874136"/>
        <c:scaling>
          <c:orientation val="minMax"/>
        </c:scaling>
        <c:axPos val="b"/>
        <c:numFmt formatCode="General" sourceLinked="1"/>
        <c:tickLblPos val="nextTo"/>
        <c:crossAx val="500822824"/>
        <c:crosses val="autoZero"/>
        <c:auto val="1"/>
        <c:lblAlgn val="ctr"/>
        <c:lblOffset val="100"/>
      </c:catAx>
      <c:valAx>
        <c:axId val="500822824"/>
        <c:scaling>
          <c:orientation val="minMax"/>
        </c:scaling>
        <c:axPos val="l"/>
        <c:majorGridlines/>
        <c:numFmt formatCode="General" sourceLinked="1"/>
        <c:tickLblPos val="nextTo"/>
        <c:crossAx val="518874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pict"/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Relationship Id="rId5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ict"/><Relationship Id="rId4" Type="http://schemas.openxmlformats.org/officeDocument/2006/relationships/image" Target="../media/image13.pict"/><Relationship Id="rId10" Type="http://schemas.openxmlformats.org/officeDocument/2006/relationships/image" Target="../media/image19.pict"/><Relationship Id="rId5" Type="http://schemas.openxmlformats.org/officeDocument/2006/relationships/image" Target="../media/image14.pict"/><Relationship Id="rId7" Type="http://schemas.openxmlformats.org/officeDocument/2006/relationships/image" Target="../media/image16.pict"/><Relationship Id="rId11" Type="http://schemas.openxmlformats.org/officeDocument/2006/relationships/image" Target="../media/image20.pict"/><Relationship Id="rId1" Type="http://schemas.openxmlformats.org/officeDocument/2006/relationships/image" Target="../media/image10.pict"/><Relationship Id="rId2" Type="http://schemas.openxmlformats.org/officeDocument/2006/relationships/image" Target="../media/image11.pict"/><Relationship Id="rId9" Type="http://schemas.openxmlformats.org/officeDocument/2006/relationships/image" Target="../media/image18.pict"/><Relationship Id="rId3" Type="http://schemas.openxmlformats.org/officeDocument/2006/relationships/image" Target="../media/image12.pict"/><Relationship Id="rId6" Type="http://schemas.openxmlformats.org/officeDocument/2006/relationships/image" Target="../media/image15.pict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Relationship Id="rId3" Type="http://schemas.openxmlformats.org/officeDocument/2006/relationships/image" Target="../media/image25.pict"/><Relationship Id="rId5" Type="http://schemas.openxmlformats.org/officeDocument/2006/relationships/image" Target="../media/image27.pict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ict"/><Relationship Id="rId4" Type="http://schemas.openxmlformats.org/officeDocument/2006/relationships/image" Target="../media/image31.pict"/><Relationship Id="rId5" Type="http://schemas.openxmlformats.org/officeDocument/2006/relationships/image" Target="../media/image32.pict"/><Relationship Id="rId7" Type="http://schemas.openxmlformats.org/officeDocument/2006/relationships/image" Target="../media/image34.pict"/><Relationship Id="rId1" Type="http://schemas.openxmlformats.org/officeDocument/2006/relationships/image" Target="../media/image29.pict"/><Relationship Id="rId2" Type="http://schemas.openxmlformats.org/officeDocument/2006/relationships/image" Target="../media/image16.pict"/><Relationship Id="rId3" Type="http://schemas.openxmlformats.org/officeDocument/2006/relationships/image" Target="../media/image30.pict"/><Relationship Id="rId6" Type="http://schemas.openxmlformats.org/officeDocument/2006/relationships/image" Target="../media/image33.pict"/></Relationships>
</file>

<file path=ppt/drawings/_rels/vmlDrawing5.vml.rels><?xml version="1.0" encoding="UTF-8" standalone="yes"?>
<Relationships xmlns="http://schemas.openxmlformats.org/package/2006/relationships"><Relationship Id="rId14" Type="http://schemas.openxmlformats.org/officeDocument/2006/relationships/image" Target="../media/image48.pict"/><Relationship Id="rId4" Type="http://schemas.openxmlformats.org/officeDocument/2006/relationships/image" Target="../media/image16.pict"/><Relationship Id="rId7" Type="http://schemas.openxmlformats.org/officeDocument/2006/relationships/image" Target="../media/image41.pict"/><Relationship Id="rId11" Type="http://schemas.openxmlformats.org/officeDocument/2006/relationships/image" Target="../media/image45.pict"/><Relationship Id="rId1" Type="http://schemas.openxmlformats.org/officeDocument/2006/relationships/image" Target="../media/image36.pict"/><Relationship Id="rId6" Type="http://schemas.openxmlformats.org/officeDocument/2006/relationships/image" Target="../media/image40.pict"/><Relationship Id="rId16" Type="http://schemas.openxmlformats.org/officeDocument/2006/relationships/image" Target="../media/image50.pict"/><Relationship Id="rId8" Type="http://schemas.openxmlformats.org/officeDocument/2006/relationships/image" Target="../media/image42.pict"/><Relationship Id="rId13" Type="http://schemas.openxmlformats.org/officeDocument/2006/relationships/image" Target="../media/image47.pict"/><Relationship Id="rId10" Type="http://schemas.openxmlformats.org/officeDocument/2006/relationships/image" Target="../media/image44.pict"/><Relationship Id="rId5" Type="http://schemas.openxmlformats.org/officeDocument/2006/relationships/image" Target="../media/image39.pict"/><Relationship Id="rId15" Type="http://schemas.openxmlformats.org/officeDocument/2006/relationships/image" Target="../media/image49.pict"/><Relationship Id="rId12" Type="http://schemas.openxmlformats.org/officeDocument/2006/relationships/image" Target="../media/image46.pict"/><Relationship Id="rId2" Type="http://schemas.openxmlformats.org/officeDocument/2006/relationships/image" Target="../media/image37.pict"/><Relationship Id="rId9" Type="http://schemas.openxmlformats.org/officeDocument/2006/relationships/image" Target="../media/image43.pict"/><Relationship Id="rId3" Type="http://schemas.openxmlformats.org/officeDocument/2006/relationships/image" Target="../media/image38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4E19-A9EF-7E4C-AEDC-E045D21AB1E7}" type="datetimeFigureOut">
              <a:rPr lang="en-US" smtClean="0"/>
              <a:pPr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793A-4E08-EA42-8CE5-984E88AA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4" Type="http://schemas.openxmlformats.org/officeDocument/2006/relationships/oleObject" Target="../embeddings/Microsoft_Equation42.bin"/><Relationship Id="rId4" Type="http://schemas.openxmlformats.org/officeDocument/2006/relationships/oleObject" Target="../embeddings/Microsoft_Equation32.bin"/><Relationship Id="rId7" Type="http://schemas.openxmlformats.org/officeDocument/2006/relationships/oleObject" Target="../embeddings/Microsoft_Equation35.bin"/><Relationship Id="rId11" Type="http://schemas.openxmlformats.org/officeDocument/2006/relationships/oleObject" Target="../embeddings/Microsoft_Equation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Equation34.bin"/><Relationship Id="rId16" Type="http://schemas.openxmlformats.org/officeDocument/2006/relationships/oleObject" Target="../embeddings/Microsoft_Equation44.bin"/><Relationship Id="rId8" Type="http://schemas.openxmlformats.org/officeDocument/2006/relationships/oleObject" Target="../embeddings/Microsoft_Equation36.bin"/><Relationship Id="rId13" Type="http://schemas.openxmlformats.org/officeDocument/2006/relationships/oleObject" Target="../embeddings/Microsoft_Equation41.bin"/><Relationship Id="rId10" Type="http://schemas.openxmlformats.org/officeDocument/2006/relationships/oleObject" Target="../embeddings/Microsoft_Equation38.bin"/><Relationship Id="rId5" Type="http://schemas.openxmlformats.org/officeDocument/2006/relationships/oleObject" Target="../embeddings/Microsoft_Equation33.bin"/><Relationship Id="rId15" Type="http://schemas.openxmlformats.org/officeDocument/2006/relationships/oleObject" Target="../embeddings/Microsoft_Equation43.bin"/><Relationship Id="rId12" Type="http://schemas.openxmlformats.org/officeDocument/2006/relationships/oleObject" Target="../embeddings/Microsoft_Equation40.bin"/><Relationship Id="rId17" Type="http://schemas.openxmlformats.org/officeDocument/2006/relationships/oleObject" Target="../embeddings/Microsoft_Equation45.bin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37.bin"/><Relationship Id="rId3" Type="http://schemas.openxmlformats.org/officeDocument/2006/relationships/oleObject" Target="../embeddings/Microsoft_Equation31.bin"/><Relationship Id="rId18" Type="http://schemas.openxmlformats.org/officeDocument/2006/relationships/oleObject" Target="../embeddings/Microsoft_Equation4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6.bin"/><Relationship Id="rId3" Type="http://schemas.openxmlformats.org/officeDocument/2006/relationships/image" Target="../media/image9.jpeg"/><Relationship Id="rId6" Type="http://schemas.openxmlformats.org/officeDocument/2006/relationships/oleObject" Target="../embeddings/Microsoft_Equation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8.bin"/><Relationship Id="rId7" Type="http://schemas.openxmlformats.org/officeDocument/2006/relationships/oleObject" Target="../embeddings/Microsoft_Equation11.bin"/><Relationship Id="rId11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Equation10.bin"/><Relationship Id="rId8" Type="http://schemas.openxmlformats.org/officeDocument/2006/relationships/oleObject" Target="../embeddings/Microsoft_Equation12.bin"/><Relationship Id="rId13" Type="http://schemas.openxmlformats.org/officeDocument/2006/relationships/oleObject" Target="../embeddings/Microsoft_Equation17.bin"/><Relationship Id="rId10" Type="http://schemas.openxmlformats.org/officeDocument/2006/relationships/oleObject" Target="../embeddings/Microsoft_Equation14.bin"/><Relationship Id="rId5" Type="http://schemas.openxmlformats.org/officeDocument/2006/relationships/oleObject" Target="../embeddings/Microsoft_Equation9.bin"/><Relationship Id="rId12" Type="http://schemas.openxmlformats.org/officeDocument/2006/relationships/oleObject" Target="../embeddings/Microsoft_Equation16.bin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13.bin"/><Relationship Id="rId3" Type="http://schemas.openxmlformats.org/officeDocument/2006/relationships/oleObject" Target="../embeddings/Microsoft_Equation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22.bin"/><Relationship Id="rId4" Type="http://schemas.openxmlformats.org/officeDocument/2006/relationships/oleObject" Target="../embeddings/Microsoft_Equation18.bin"/><Relationship Id="rId5" Type="http://schemas.openxmlformats.org/officeDocument/2006/relationships/oleObject" Target="../embeddings/Microsoft_Equation19.bin"/><Relationship Id="rId7" Type="http://schemas.openxmlformats.org/officeDocument/2006/relationships/oleObject" Target="../embeddings/Microsoft_Equation2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6" Type="http://schemas.openxmlformats.org/officeDocument/2006/relationships/oleObject" Target="../embeddings/Microsoft_Equation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28.bin"/><Relationship Id="rId4" Type="http://schemas.openxmlformats.org/officeDocument/2006/relationships/oleObject" Target="../embeddings/Microsoft_Equation24.bin"/><Relationship Id="rId10" Type="http://schemas.openxmlformats.org/officeDocument/2006/relationships/oleObject" Target="../embeddings/Microsoft_Equation30.bin"/><Relationship Id="rId5" Type="http://schemas.openxmlformats.org/officeDocument/2006/relationships/oleObject" Target="../embeddings/Microsoft_Equation25.bin"/><Relationship Id="rId7" Type="http://schemas.openxmlformats.org/officeDocument/2006/relationships/oleObject" Target="../embeddings/Microsoft_Equation2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29.bin"/><Relationship Id="rId3" Type="http://schemas.openxmlformats.org/officeDocument/2006/relationships/oleObject" Target="../embeddings/Microsoft_Equation23.bin"/><Relationship Id="rId6" Type="http://schemas.openxmlformats.org/officeDocument/2006/relationships/oleObject" Target="../embeddings/Microsoft_Equation26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842993_788436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445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89" y="4999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the Stefan Problem:</a:t>
            </a:r>
            <a:br>
              <a:rPr lang="en-US" dirty="0" smtClean="0"/>
            </a:br>
            <a:r>
              <a:rPr lang="en-US" dirty="0" smtClean="0"/>
              <a:t>A boundary value problem with a phase boundary moving with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67" y="5157267"/>
            <a:ext cx="8293584" cy="159084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By Max Plomer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73591" y="6276467"/>
            <a:ext cx="8293584" cy="159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Heat and Mass Transfer class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of </a:t>
            </a:r>
            <a:r>
              <a:rPr lang="en-US" dirty="0" err="1" smtClean="0"/>
              <a:t>X(t</a:t>
            </a:r>
            <a:r>
              <a:rPr lang="en-US" dirty="0" smtClean="0"/>
              <a:t>) for PSS vs. PSS with Newton Cooling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2466" y="5027111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X(t</a:t>
            </a:r>
            <a:r>
              <a:rPr lang="en-US" dirty="0" smtClean="0"/>
              <a:t>) (meters)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760" y="2525061"/>
            <a:ext cx="146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(10</a:t>
            </a:r>
            <a:r>
              <a:rPr lang="en-US" baseline="30000" dirty="0" smtClean="0"/>
              <a:t>9</a:t>
            </a:r>
            <a:r>
              <a:rPr lang="en-US" dirty="0" smtClean="0"/>
              <a:t>seconds)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529" y="5707529"/>
            <a:ext cx="860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expected the affect of Newton cooling causing the phase change front to move more slowly.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940811" y="1296839"/>
          <a:ext cx="6339341" cy="3749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Quadratic approximations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687" y="1145520"/>
            <a:ext cx="3431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Approx solution of the form:</a:t>
            </a:r>
            <a:endParaRPr lang="en-US" sz="22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735388" y="1217613"/>
          <a:ext cx="4895850" cy="346075"/>
        </p:xfrm>
        <a:graphic>
          <a:graphicData uri="http://schemas.openxmlformats.org/presentationml/2006/ole">
            <p:oleObj spid="_x0000_s23554" name="Equation" r:id="rId3" imgW="2870200" imgH="2032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8733" y="1615281"/>
            <a:ext cx="23710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Differentiate </a:t>
            </a:r>
            <a:r>
              <a:rPr lang="en-US" sz="2200" dirty="0" err="1" smtClean="0"/>
              <a:t>wrt</a:t>
            </a:r>
            <a:r>
              <a:rPr lang="en-US" sz="2200" dirty="0" smtClean="0"/>
              <a:t> </a:t>
            </a:r>
            <a:r>
              <a:rPr lang="en-US" sz="2200" dirty="0" err="1" smtClean="0"/>
              <a:t>t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651843" y="1739264"/>
          <a:ext cx="1423988" cy="280988"/>
        </p:xfrm>
        <a:graphic>
          <a:graphicData uri="http://schemas.openxmlformats.org/presentationml/2006/ole">
            <p:oleObj spid="_x0000_s23555" name="Equation" r:id="rId4" imgW="901700" imgH="17780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257257" y="1877714"/>
            <a:ext cx="7059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249863" y="1628775"/>
          <a:ext cx="3078162" cy="560388"/>
        </p:xfrm>
        <a:graphic>
          <a:graphicData uri="http://schemas.openxmlformats.org/presentationml/2006/ole">
            <p:oleObj spid="_x0000_s23558" name="Equation" r:id="rId5" imgW="2019300" imgH="368300" progId="Equation.3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553174" y="2185766"/>
          <a:ext cx="2371446" cy="676723"/>
        </p:xfrm>
        <a:graphic>
          <a:graphicData uri="http://schemas.openxmlformats.org/presentationml/2006/ole">
            <p:oleObj spid="_x0000_s23559" name="Equation" r:id="rId6" imgW="1422400" imgH="4064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88733" y="2133934"/>
          <a:ext cx="1747859" cy="668934"/>
        </p:xfrm>
        <a:graphic>
          <a:graphicData uri="http://schemas.openxmlformats.org/presentationml/2006/ole">
            <p:oleObj spid="_x0000_s23560" name="Equation" r:id="rId7" imgW="1028700" imgH="393700" progId="Equation.3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7027302" y="2223919"/>
            <a:ext cx="355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63197" y="2531187"/>
            <a:ext cx="6479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611128" y="2186563"/>
          <a:ext cx="3240088" cy="739775"/>
        </p:xfrm>
        <a:graphic>
          <a:graphicData uri="http://schemas.openxmlformats.org/presentationml/2006/ole">
            <p:oleObj spid="_x0000_s23562" name="Equation" r:id="rId8" imgW="1943100" imgH="444500" progId="Equation.3">
              <p:embed/>
            </p:oleObj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208469" y="3039625"/>
          <a:ext cx="1693863" cy="630238"/>
        </p:xfrm>
        <a:graphic>
          <a:graphicData uri="http://schemas.openxmlformats.org/presentationml/2006/ole">
            <p:oleObj spid="_x0000_s23565" name="Equation" r:id="rId9" imgW="990600" imgH="3683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38644" y="2912751"/>
            <a:ext cx="2626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Take derivative of quad approx:</a:t>
            </a:r>
            <a:endParaRPr lang="en-US" sz="2200" dirty="0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235834" y="3003292"/>
          <a:ext cx="1997075" cy="679450"/>
        </p:xfrm>
        <a:graphic>
          <a:graphicData uri="http://schemas.openxmlformats.org/presentationml/2006/ole">
            <p:oleObj spid="_x0000_s23566" name="Equation" r:id="rId10" imgW="1155700" imgH="393700" progId="Equation.3">
              <p:embed/>
            </p:oleObj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232909" y="3373455"/>
            <a:ext cx="6479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909288" y="2912586"/>
            <a:ext cx="355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7128744" y="3025041"/>
          <a:ext cx="1370012" cy="657225"/>
        </p:xfrm>
        <a:graphic>
          <a:graphicData uri="http://schemas.openxmlformats.org/presentationml/2006/ole">
            <p:oleObj spid="_x0000_s23567" name="Equation" r:id="rId11" imgW="825500" imgH="393700" progId="Equation.3">
              <p:embed/>
            </p:oleObj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816502" y="3882170"/>
          <a:ext cx="1090862" cy="282815"/>
        </p:xfrm>
        <a:graphic>
          <a:graphicData uri="http://schemas.openxmlformats.org/presentationml/2006/ole">
            <p:oleObj spid="_x0000_s23570" name="Equation" r:id="rId12" imgW="685800" imgH="177800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45074" y="3773663"/>
            <a:ext cx="2823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From surface condition</a:t>
            </a:r>
            <a:endParaRPr lang="en-US" sz="2200" dirty="0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4740614" y="3672302"/>
          <a:ext cx="4332288" cy="627063"/>
        </p:xfrm>
        <a:graphic>
          <a:graphicData uri="http://schemas.openxmlformats.org/presentationml/2006/ole">
            <p:oleObj spid="_x0000_s23571" name="Equation" r:id="rId13" imgW="2540000" imgH="368300" progId="Equation.3">
              <p:embed/>
            </p:oleObj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023995" y="4011750"/>
            <a:ext cx="64793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129513" y="3750615"/>
            <a:ext cx="355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359" y="4460614"/>
            <a:ext cx="34421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Negative root ensures T     T</a:t>
            </a:r>
            <a:r>
              <a:rPr lang="en-US" sz="2200" baseline="-25000" dirty="0" smtClean="0"/>
              <a:t>F</a:t>
            </a:r>
            <a:endParaRPr lang="en-US" sz="2200" baseline="-25000" dirty="0"/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4089626" y="4318076"/>
          <a:ext cx="4251325" cy="776288"/>
        </p:xfrm>
        <a:graphic>
          <a:graphicData uri="http://schemas.openxmlformats.org/presentationml/2006/ole">
            <p:oleObj spid="_x0000_s23574" name="Equation" r:id="rId14" imgW="2489200" imgH="4572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33459" y="5157864"/>
            <a:ext cx="63312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Megerlin’s</a:t>
            </a:r>
            <a:r>
              <a:rPr lang="en-US" sz="2200" dirty="0" smtClean="0"/>
              <a:t> Method: Obtain </a:t>
            </a:r>
            <a:r>
              <a:rPr lang="en-US" sz="2200" dirty="0" err="1" smtClean="0"/>
              <a:t>X(t</a:t>
            </a:r>
            <a:r>
              <a:rPr lang="en-US" sz="2200" dirty="0" smtClean="0"/>
              <a:t>) from Stefan Condition</a:t>
            </a:r>
            <a:endParaRPr lang="en-US" sz="2200" baseline="-25000" dirty="0"/>
          </a:p>
        </p:txBody>
      </p:sp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2861954" y="4587851"/>
          <a:ext cx="240073" cy="212749"/>
        </p:xfrm>
        <a:graphic>
          <a:graphicData uri="http://schemas.openxmlformats.org/presentationml/2006/ole">
            <p:oleObj spid="_x0000_s23577" name="Equation" r:id="rId15" imgW="114300" imgH="101600" progId="Equation.3">
              <p:embed/>
            </p:oleObj>
          </a:graphicData>
        </a:graphic>
      </p:graphicFrame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6738219" y="5072813"/>
          <a:ext cx="1481137" cy="676275"/>
        </p:xfrm>
        <a:graphic>
          <a:graphicData uri="http://schemas.openxmlformats.org/presentationml/2006/ole">
            <p:oleObj spid="_x0000_s23578" name="Equation" r:id="rId16" imgW="889000" imgH="406400" progId="Equation.3">
              <p:embed/>
            </p:oleObj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38101" y="5803857"/>
          <a:ext cx="4381500" cy="760413"/>
        </p:xfrm>
        <a:graphic>
          <a:graphicData uri="http://schemas.openxmlformats.org/presentationml/2006/ole">
            <p:oleObj spid="_x0000_s23579" name="Equation" r:id="rId17" imgW="2755900" imgH="457200" progId="Equation.3">
              <p:embed/>
            </p:oleObj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4963196" y="5791200"/>
          <a:ext cx="4022053" cy="760413"/>
        </p:xfrm>
        <a:graphic>
          <a:graphicData uri="http://schemas.openxmlformats.org/presentationml/2006/ole">
            <p:oleObj spid="_x0000_s23582" name="Equation" r:id="rId18" imgW="2527300" imgH="45720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5400000" flipH="1" flipV="1">
            <a:off x="8695644" y="5964328"/>
            <a:ext cx="440125" cy="240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41430" y="5614153"/>
            <a:ext cx="8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of </a:t>
            </a:r>
            <a:r>
              <a:rPr lang="en-US" dirty="0" err="1" smtClean="0"/>
              <a:t>X(t</a:t>
            </a:r>
            <a:r>
              <a:rPr lang="en-US" dirty="0" smtClean="0"/>
              <a:t>) for PSS vs. PSS with Quadratic approximation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360" y="5232400"/>
            <a:ext cx="161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817" y="2603500"/>
            <a:ext cx="1528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X(t</a:t>
            </a:r>
            <a:r>
              <a:rPr lang="en-US" dirty="0" smtClean="0"/>
              <a:t>) (10</a:t>
            </a:r>
            <a:r>
              <a:rPr lang="en-US" baseline="30000" dirty="0" smtClean="0"/>
              <a:t>-3</a:t>
            </a:r>
            <a:r>
              <a:rPr lang="en-US" dirty="0" smtClean="0"/>
              <a:t>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529" y="5707529"/>
            <a:ext cx="860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expected the PSS solution is greater than the analytical, the PSS with quadratic approximation has much less error and is slightly less than the analytical solution.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638300" y="1435100"/>
          <a:ext cx="625736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867"/>
            <a:ext cx="8229600" cy="22561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http://ta.twi.tudelft.nl/nw/users/vuik/wi1605/opgave1/stefan.pdf</a:t>
            </a:r>
          </a:p>
          <a:p>
            <a:r>
              <a:rPr lang="en-US" dirty="0" smtClean="0"/>
              <a:t>2. http://</a:t>
            </a:r>
            <a:r>
              <a:rPr lang="en-US" dirty="0" err="1" smtClean="0"/>
              <a:t>en.wikipedia.org/wiki/Enthalpy_of_fusion</a:t>
            </a:r>
            <a:endParaRPr lang="en-US" dirty="0" smtClean="0"/>
          </a:p>
          <a:p>
            <a:r>
              <a:rPr lang="en-US" dirty="0" smtClean="0"/>
              <a:t>3. Phase Transformations.  </a:t>
            </a:r>
            <a:r>
              <a:rPr lang="en-US" dirty="0" err="1" smtClean="0"/>
              <a:t>Aifantis</a:t>
            </a:r>
            <a:r>
              <a:rPr lang="en-US" dirty="0" smtClean="0"/>
              <a:t>, Elias C. ; </a:t>
            </a:r>
            <a:r>
              <a:rPr lang="en-US" dirty="0" err="1" smtClean="0"/>
              <a:t>Gittus</a:t>
            </a:r>
            <a:r>
              <a:rPr lang="en-US" dirty="0" smtClean="0"/>
              <a:t>, John (1986) </a:t>
            </a:r>
          </a:p>
          <a:p>
            <a:r>
              <a:rPr lang="en-US" dirty="0" smtClean="0"/>
              <a:t>4. One-dimensional Stefan problems: An introduction.  Hill, J.M. (1987)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 Setup and Properties Used</a:t>
            </a:r>
          </a:p>
          <a:p>
            <a:r>
              <a:rPr lang="en-US" dirty="0" smtClean="0"/>
              <a:t>Classical Stefan Problem 2 Phase</a:t>
            </a:r>
          </a:p>
          <a:p>
            <a:r>
              <a:rPr lang="en-US" dirty="0" smtClean="0"/>
              <a:t>Explicit solution and Pseudo-Steady State Approximation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 for PSSA Validation</a:t>
            </a:r>
          </a:p>
          <a:p>
            <a:r>
              <a:rPr lang="en-US" dirty="0" smtClean="0"/>
              <a:t>PSSA Newton Cooling at surface </a:t>
            </a:r>
            <a:r>
              <a:rPr lang="en-US" dirty="0" err="1" smtClean="0"/>
              <a:t>x</a:t>
            </a:r>
            <a:r>
              <a:rPr lang="en-US" dirty="0" smtClean="0"/>
              <a:t>=0</a:t>
            </a:r>
          </a:p>
          <a:p>
            <a:r>
              <a:rPr lang="en-US" dirty="0" smtClean="0"/>
              <a:t>Graph of </a:t>
            </a:r>
            <a:r>
              <a:rPr lang="en-US" dirty="0" err="1" smtClean="0"/>
              <a:t>X(t</a:t>
            </a:r>
            <a:r>
              <a:rPr lang="en-US" dirty="0" smtClean="0"/>
              <a:t>) for PSS vs. PSS with Newton Cooling</a:t>
            </a:r>
          </a:p>
          <a:p>
            <a:r>
              <a:rPr lang="en-US" dirty="0" smtClean="0"/>
              <a:t>Quadratic approximations</a:t>
            </a:r>
          </a:p>
          <a:p>
            <a:r>
              <a:rPr lang="en-US" dirty="0" smtClean="0"/>
              <a:t>Graph of </a:t>
            </a:r>
            <a:r>
              <a:rPr lang="en-US" dirty="0" err="1" smtClean="0"/>
              <a:t>X(t</a:t>
            </a:r>
            <a:r>
              <a:rPr lang="en-US" dirty="0" smtClean="0"/>
              <a:t>) for PSS vs. </a:t>
            </a:r>
            <a:r>
              <a:rPr lang="en-US" smtClean="0"/>
              <a:t>PSS with Quadratic approximation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Joseph Stefan introduced type of problem around 1890 while studying ice formation.  In 1889 Stefan had a paper on ice formation in polar seas that drew attention from scientific community.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Enthalpy of fusion</a:t>
            </a:r>
            <a:br>
              <a:rPr lang="en-US" dirty="0" smtClean="0"/>
            </a:br>
            <a:r>
              <a:rPr lang="en-US" dirty="0" smtClean="0"/>
              <a:t>“The liquid phase has a higher internal energy than the solid phase.  This means energy must be supplied to a solid in order to melt it and energy is released from a liquid when it freezes, because the molecules in the liquid experience weaker intermolecular forces and have a larger potential energy.”</a:t>
            </a:r>
            <a:r>
              <a:rPr lang="en-US" baseline="30000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se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06" y="710065"/>
            <a:ext cx="6070600" cy="306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Setup and Properties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41" y="3485691"/>
            <a:ext cx="8229600" cy="32006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Semi infinite half plane</a:t>
            </a:r>
          </a:p>
          <a:p>
            <a:r>
              <a:rPr lang="en-US" dirty="0" smtClean="0"/>
              <a:t>Initially solid at point of melting,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Solid</a:t>
            </a:r>
            <a:r>
              <a:rPr lang="en-US" dirty="0" smtClean="0"/>
              <a:t>=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Fusion</a:t>
            </a:r>
            <a:endParaRPr lang="en-US" baseline="-25000" dirty="0" smtClean="0"/>
          </a:p>
          <a:p>
            <a:r>
              <a:rPr lang="en-US" dirty="0" smtClean="0"/>
              <a:t>When surface temp raised melting immediately takes place</a:t>
            </a:r>
          </a:p>
          <a:p>
            <a:r>
              <a:rPr lang="en-US" dirty="0" smtClean="0"/>
              <a:t>Properties used: Density (assume constant for both phases, no volume change </a:t>
            </a:r>
            <a:r>
              <a:rPr lang="en-US" dirty="0" err="1" smtClean="0"/>
              <a:t>w</a:t>
            </a:r>
            <a:r>
              <a:rPr lang="en-US" dirty="0" smtClean="0"/>
              <a:t>/ melting), thermal conductivity and specific heat of phases, latent heat of fusion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nservetherm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40" y="2909771"/>
            <a:ext cx="5067300" cy="300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/>
          <a:lstStyle/>
          <a:p>
            <a:r>
              <a:rPr lang="en-US" dirty="0" smtClean="0"/>
              <a:t>Classical Stefan Problem 2 phase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03411" y="1058195"/>
          <a:ext cx="3480384" cy="3264185"/>
        </p:xfrm>
        <a:graphic>
          <a:graphicData uri="http://schemas.openxmlformats.org/presentationml/2006/ole">
            <p:oleObj spid="_x0000_s17410" name="Equation" r:id="rId4" imgW="1841500" imgH="1727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832" y="4482796"/>
            <a:ext cx="45918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Conserve Thermal Energy </a:t>
            </a:r>
          </a:p>
          <a:p>
            <a:r>
              <a:rPr lang="en-US" sz="2200" dirty="0" smtClean="0"/>
              <a:t>(using </a:t>
            </a:r>
            <a:r>
              <a:rPr lang="en-US" sz="2200" dirty="0" err="1" smtClean="0"/>
              <a:t>Fouriers</a:t>
            </a:r>
            <a:r>
              <a:rPr lang="en-US" sz="2200" dirty="0" smtClean="0"/>
              <a:t> Law)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0965" y="5268550"/>
          <a:ext cx="2130805" cy="377611"/>
        </p:xfrm>
        <a:graphic>
          <a:graphicData uri="http://schemas.openxmlformats.org/presentationml/2006/ole">
            <p:oleObj spid="_x0000_s17413" name="Equation" r:id="rId5" imgW="1003300" imgH="1778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42987" y="1129533"/>
          <a:ext cx="932210" cy="260152"/>
        </p:xfrm>
        <a:graphic>
          <a:graphicData uri="http://schemas.openxmlformats.org/presentationml/2006/ole">
            <p:oleObj spid="_x0000_s17416" name="Equation" r:id="rId6" imgW="546100" imgH="1524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51846" y="1737894"/>
          <a:ext cx="1312293" cy="262459"/>
        </p:xfrm>
        <a:graphic>
          <a:graphicData uri="http://schemas.openxmlformats.org/presentationml/2006/ole">
            <p:oleObj spid="_x0000_s17417" name="Equation" r:id="rId7" imgW="762000" imgH="1524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45536" y="2981154"/>
          <a:ext cx="1525547" cy="290580"/>
        </p:xfrm>
        <a:graphic>
          <a:graphicData uri="http://schemas.openxmlformats.org/presentationml/2006/ole">
            <p:oleObj spid="_x0000_s17418" name="Equation" r:id="rId8" imgW="800100" imgH="1524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55122" y="5865615"/>
          <a:ext cx="4762500" cy="646112"/>
        </p:xfrm>
        <a:graphic>
          <a:graphicData uri="http://schemas.openxmlformats.org/presentationml/2006/ole">
            <p:oleObj spid="_x0000_s17419" name="Equation" r:id="rId9" imgW="27178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Explicit solution and Pseudo-Steady State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82" y="1328082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Explicit Solution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(</a:t>
            </a:r>
            <a:r>
              <a:rPr lang="en-US" sz="2200" dirty="0" err="1" smtClean="0"/>
              <a:t>Carslaw</a:t>
            </a:r>
            <a:r>
              <a:rPr lang="en-US" sz="2200" dirty="0" smtClean="0"/>
              <a:t> and Jaeger 1959) slab initially at T</a:t>
            </a:r>
            <a:r>
              <a:rPr lang="en-US" sz="2200" baseline="-25000" dirty="0" smtClean="0"/>
              <a:t>F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is the root of the transcendental equation</a:t>
            </a:r>
          </a:p>
          <a:p>
            <a:endParaRPr lang="en-US" dirty="0" smtClean="0"/>
          </a:p>
          <a:p>
            <a:r>
              <a:rPr lang="en-US" sz="2200" dirty="0" smtClean="0"/>
              <a:t>PSSA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– analytic estimate that assumes movement of boundary slower than rate of diffusion, neglect time partial derivative in diffusion equation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Combine and integrate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5266" y="1764370"/>
          <a:ext cx="1768974" cy="436500"/>
        </p:xfrm>
        <a:graphic>
          <a:graphicData uri="http://schemas.openxmlformats.org/presentationml/2006/ole">
            <p:oleObj spid="_x0000_s18434" name="Equation" r:id="rId3" imgW="977900" imgH="2413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34973" y="1725496"/>
          <a:ext cx="828448" cy="631198"/>
        </p:xfrm>
        <a:graphic>
          <a:graphicData uri="http://schemas.openxmlformats.org/presentationml/2006/ole">
            <p:oleObj spid="_x0000_s18435" name="Equation" r:id="rId4" imgW="533400" imgH="4064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4954" y="2359864"/>
          <a:ext cx="260312" cy="282037"/>
        </p:xfrm>
        <a:graphic>
          <a:graphicData uri="http://schemas.openxmlformats.org/presentationml/2006/ole">
            <p:oleObj spid="_x0000_s18436" name="Equation" r:id="rId5" imgW="127000" imgH="139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86179" y="2165945"/>
          <a:ext cx="2500312" cy="454025"/>
        </p:xfrm>
        <a:graphic>
          <a:graphicData uri="http://schemas.openxmlformats.org/presentationml/2006/ole">
            <p:oleObj spid="_x0000_s18437" name="Equation" r:id="rId6" imgW="125730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0812" y="2785996"/>
          <a:ext cx="2197100" cy="349250"/>
        </p:xfrm>
        <a:graphic>
          <a:graphicData uri="http://schemas.openxmlformats.org/presentationml/2006/ole">
            <p:oleObj spid="_x0000_s18438" name="Equation" r:id="rId7" imgW="1117600" imgH="1778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416433" y="2552446"/>
          <a:ext cx="5390633" cy="815169"/>
        </p:xfrm>
        <a:graphic>
          <a:graphicData uri="http://schemas.openxmlformats.org/presentationml/2006/ole">
            <p:oleObj spid="_x0000_s18439" name="Equation" r:id="rId8" imgW="2603500" imgH="3937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43407" y="4327959"/>
          <a:ext cx="2581275" cy="736600"/>
        </p:xfrm>
        <a:graphic>
          <a:graphicData uri="http://schemas.openxmlformats.org/presentationml/2006/ole">
            <p:oleObj spid="_x0000_s18440" name="Equation" r:id="rId9" imgW="1422400" imgH="4064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539958" y="4297011"/>
          <a:ext cx="2558053" cy="737066"/>
        </p:xfrm>
        <a:graphic>
          <a:graphicData uri="http://schemas.openxmlformats.org/presentationml/2006/ole">
            <p:oleObj spid="_x0000_s18441" name="Equation" r:id="rId10" imgW="1498600" imgH="4318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4914" y="5502336"/>
          <a:ext cx="2029736" cy="755250"/>
        </p:xfrm>
        <a:graphic>
          <a:graphicData uri="http://schemas.openxmlformats.org/presentationml/2006/ole">
            <p:oleObj spid="_x0000_s18442" name="Equation" r:id="rId11" imgW="1092200" imgH="4064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26012" y="5502336"/>
          <a:ext cx="2855789" cy="755250"/>
        </p:xfrm>
        <a:graphic>
          <a:graphicData uri="http://schemas.openxmlformats.org/presentationml/2006/ole">
            <p:oleObj spid="_x0000_s18443" name="Equation" r:id="rId12" imgW="1536700" imgH="4064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620492" y="5502336"/>
          <a:ext cx="2330486" cy="755250"/>
        </p:xfrm>
        <a:graphic>
          <a:graphicData uri="http://schemas.openxmlformats.org/presentationml/2006/ole">
            <p:oleObj spid="_x0000_s18444" name="Equation" r:id="rId13" imgW="13716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PSSA Validation</a:t>
            </a:r>
            <a:endParaRPr lang="en-US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4" y="1172586"/>
            <a:ext cx="5996243" cy="3825190"/>
          </a:xfrm>
          <a:prstGeom prst="rect">
            <a:avLst/>
          </a:prstGeom>
        </p:spPr>
      </p:pic>
      <p:pic>
        <p:nvPicPr>
          <p:cNvPr id="7" name="Picture 6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20" y="4487386"/>
            <a:ext cx="27051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7884" y="3978093"/>
            <a:ext cx="19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toncoo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930678"/>
            <a:ext cx="5473700" cy="283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PSSA Newton Cooling at surface </a:t>
            </a:r>
            <a:r>
              <a:rPr lang="en-US" dirty="0" err="1" smtClean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01" y="4913373"/>
            <a:ext cx="4415280" cy="58310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500" dirty="0" smtClean="0"/>
              <a:t>From these equations we obtain:</a:t>
            </a:r>
            <a:endParaRPr lang="en-US" sz="25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4891" y="2876666"/>
          <a:ext cx="3167063" cy="685800"/>
        </p:xfrm>
        <a:graphic>
          <a:graphicData uri="http://schemas.openxmlformats.org/presentationml/2006/ole">
            <p:oleObj spid="_x0000_s20482" name="Equation" r:id="rId4" imgW="1701800" imgH="36830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1438332"/>
            <a:ext cx="3378583" cy="1710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explicit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analytical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 exists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Boundary condition becomes: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60087" y="4137899"/>
          <a:ext cx="3379787" cy="736600"/>
        </p:xfrm>
        <a:graphic>
          <a:graphicData uri="http://schemas.openxmlformats.org/presentationml/2006/ole">
            <p:oleObj spid="_x0000_s20485" name="Equation" r:id="rId5" imgW="1981200" imgH="4318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08500" y="3225800"/>
          <a:ext cx="127000" cy="406400"/>
        </p:xfrm>
        <a:graphic>
          <a:graphicData uri="http://schemas.openxmlformats.org/presentationml/2006/ole">
            <p:oleObj spid="_x0000_s20486" name="Equation" r:id="rId6" imgW="127000" imgH="40640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803082" y="5614990"/>
          <a:ext cx="3313112" cy="736600"/>
        </p:xfrm>
        <a:graphic>
          <a:graphicData uri="http://schemas.openxmlformats.org/presentationml/2006/ole">
            <p:oleObj spid="_x0000_s20487" name="Equation" r:id="rId7" imgW="1943100" imgH="4318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670550" y="5188208"/>
          <a:ext cx="2284413" cy="1398588"/>
        </p:xfrm>
        <a:graphic>
          <a:graphicData uri="http://schemas.openxmlformats.org/presentationml/2006/ole">
            <p:oleObj spid="_x0000_s20488" name="Equation" r:id="rId8" imgW="1244600" imgH="762000" progId="Equation.3">
              <p:embed/>
            </p:oleObj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57137" y="3568410"/>
            <a:ext cx="4415280" cy="58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500" dirty="0" smtClean="0"/>
              <a:t>Linear temp profile: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PSSA Newton Cooling at surface </a:t>
            </a:r>
            <a:r>
              <a:rPr lang="en-US" dirty="0" err="1" smtClean="0"/>
              <a:t>x</a:t>
            </a:r>
            <a:r>
              <a:rPr lang="en-US" dirty="0" smtClean="0"/>
              <a:t>=0 continued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921101" y="1280755"/>
          <a:ext cx="3379787" cy="736600"/>
        </p:xfrm>
        <a:graphic>
          <a:graphicData uri="http://schemas.openxmlformats.org/presentationml/2006/ole">
            <p:oleObj spid="_x0000_s21506" name="Equation" r:id="rId3" imgW="1981200" imgH="4318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0" y="1345545"/>
          <a:ext cx="2581275" cy="736600"/>
        </p:xfrm>
        <a:graphic>
          <a:graphicData uri="http://schemas.openxmlformats.org/presentationml/2006/ole">
            <p:oleObj spid="_x0000_s21508" name="Equation" r:id="rId4" imgW="1422400" imgH="4064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305421" y="2177761"/>
            <a:ext cx="39954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Combine equations and integrate </a:t>
            </a:r>
            <a:endParaRPr lang="en-US" sz="2200" dirty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07260" y="2626322"/>
          <a:ext cx="3179763" cy="1841500"/>
        </p:xfrm>
        <a:graphic>
          <a:graphicData uri="http://schemas.openxmlformats.org/presentationml/2006/ole">
            <p:oleObj spid="_x0000_s21509" name="Equation" r:id="rId5" imgW="1752600" imgH="1016000" progId="Equation.3">
              <p:embed/>
            </p:oleObj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6722967" y="960585"/>
          <a:ext cx="2284413" cy="1398588"/>
        </p:xfrm>
        <a:graphic>
          <a:graphicData uri="http://schemas.openxmlformats.org/presentationml/2006/ole">
            <p:oleObj spid="_x0000_s21515" name="Equation" r:id="rId6" imgW="1244600" imgH="762000" progId="Equation.3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5245595" y="2710215"/>
          <a:ext cx="2349500" cy="736600"/>
        </p:xfrm>
        <a:graphic>
          <a:graphicData uri="http://schemas.openxmlformats.org/presentationml/2006/ole">
            <p:oleObj spid="_x0000_s21518" name="Equation" r:id="rId7" imgW="1295400" imgH="406400" progId="Equation.3">
              <p:embed/>
            </p:oleObj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4695729" y="3770096"/>
          <a:ext cx="4054476" cy="736600"/>
        </p:xfrm>
        <a:graphic>
          <a:graphicData uri="http://schemas.openxmlformats.org/presentationml/2006/ole">
            <p:oleObj spid="_x0000_s21519" name="Equation" r:id="rId8" imgW="2235200" imgH="40640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408757" y="4664861"/>
          <a:ext cx="4146550" cy="736600"/>
        </p:xfrm>
        <a:graphic>
          <a:graphicData uri="http://schemas.openxmlformats.org/presentationml/2006/ole">
            <p:oleObj spid="_x0000_s21520" name="Equation" r:id="rId9" imgW="2286000" imgH="406400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 flipH="1" flipV="1">
            <a:off x="6231573" y="4829370"/>
            <a:ext cx="440125" cy="240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359" y="4479195"/>
            <a:ext cx="8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1282" y="5413152"/>
            <a:ext cx="7365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For case of black body radiation, boundary condition becomes:</a:t>
            </a:r>
            <a:endParaRPr lang="en-US" sz="2200" dirty="0"/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2408757" y="5844039"/>
          <a:ext cx="3687763" cy="685800"/>
        </p:xfrm>
        <a:graphic>
          <a:graphicData uri="http://schemas.openxmlformats.org/presentationml/2006/ole">
            <p:oleObj spid="_x0000_s21523" name="Equation" r:id="rId10" imgW="19812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592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Analysis of the Stefan Problem: A boundary value problem with a phase boundary moving with time</vt:lpstr>
      <vt:lpstr>Contents of Talk</vt:lpstr>
      <vt:lpstr>Background</vt:lpstr>
      <vt:lpstr>Problem Setup and Properties Used</vt:lpstr>
      <vt:lpstr>Classical Stefan Problem 2 phase</vt:lpstr>
      <vt:lpstr>Explicit solution and Pseudo-Steady State Approximation</vt:lpstr>
      <vt:lpstr>Matlab Code for PSSA Validation</vt:lpstr>
      <vt:lpstr>PSSA Newton Cooling at surface x=0</vt:lpstr>
      <vt:lpstr>PSSA Newton Cooling at surface x=0 continued</vt:lpstr>
      <vt:lpstr>Graph of X(t) for PSS vs. PSS with Newton Cooling</vt:lpstr>
      <vt:lpstr>Quadratic approximations</vt:lpstr>
      <vt:lpstr>Graph of X(t) for PSS vs. PSS with Quadratic approximation</vt:lpstr>
      <vt:lpstr>Citations</vt:lpstr>
    </vt:vector>
  </TitlesOfParts>
  <Company>Uconn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Stefan Problem: A boundary value problem with a phase boundary moving with time</dc:title>
  <dc:creator>Max  Plomer</dc:creator>
  <cp:lastModifiedBy>Max  Plomer</cp:lastModifiedBy>
  <cp:revision>104</cp:revision>
  <dcterms:created xsi:type="dcterms:W3CDTF">2012-11-26T05:19:52Z</dcterms:created>
  <dcterms:modified xsi:type="dcterms:W3CDTF">2012-11-26T05:25:17Z</dcterms:modified>
</cp:coreProperties>
</file>