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EA2B-C4D7-468B-BB23-F103824ECEDE}" type="datetimeFigureOut">
              <a:rPr lang="en-US" smtClean="0"/>
              <a:pPr/>
              <a:t>12/7/2010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9ADA-E9AB-43D5-AF5B-93E8343AB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zz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7778" y="1828800"/>
            <a:ext cx="6963222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8001000" cy="2286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CFD Analysis of a Super Sonic Nozzle</a:t>
            </a:r>
            <a:endParaRPr lang="en-US" sz="6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800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By Max </a:t>
            </a:r>
            <a:r>
              <a:rPr kumimoji="0" lang="en-US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Plomer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Results – Static Pressure (Pa)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525963"/>
          </a:xfrm>
        </p:spPr>
        <p:txBody>
          <a:bodyPr/>
          <a:lstStyle/>
          <a:p>
            <a:r>
              <a:rPr lang="en-US" dirty="0" smtClean="0"/>
              <a:t>Notice that pressure decreases from left to right</a:t>
            </a:r>
            <a:endParaRPr lang="en-US" dirty="0"/>
          </a:p>
        </p:txBody>
      </p:sp>
      <p:pic>
        <p:nvPicPr>
          <p:cNvPr id="4" name="Picture 3" descr="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1206" y="1740539"/>
            <a:ext cx="7301588" cy="5117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Results – Total Pressure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/>
          <a:lstStyle/>
          <a:p>
            <a:r>
              <a:rPr lang="en-US" dirty="0" smtClean="0"/>
              <a:t>Notice pressure loss at outlet, due to false diffusion</a:t>
            </a:r>
            <a:endParaRPr lang="en-US" dirty="0"/>
          </a:p>
        </p:txBody>
      </p:sp>
      <p:pic>
        <p:nvPicPr>
          <p:cNvPr id="4" name="Picture 3" descr="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158" y="1626254"/>
            <a:ext cx="7339683" cy="52317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Static Temperature (K)</a:t>
            </a:r>
            <a:endParaRPr lang="en-US" dirty="0"/>
          </a:p>
        </p:txBody>
      </p:sp>
      <p:pic>
        <p:nvPicPr>
          <p:cNvPr id="4" name="Content Placeholder 3" descr="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1798637"/>
            <a:ext cx="639222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Results – Total Temperature (K)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9437"/>
            <a:ext cx="8229600" cy="4525963"/>
          </a:xfrm>
        </p:spPr>
        <p:txBody>
          <a:bodyPr/>
          <a:lstStyle/>
          <a:p>
            <a:r>
              <a:rPr lang="en-US" dirty="0" smtClean="0"/>
              <a:t>Notice the constant total Temp of 300K, and round off error near the outlet</a:t>
            </a:r>
            <a:endParaRPr lang="en-US" dirty="0"/>
          </a:p>
        </p:txBody>
      </p:sp>
      <p:pic>
        <p:nvPicPr>
          <p:cNvPr id="4" name="Picture 3" descr="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952" y="1753238"/>
            <a:ext cx="7238096" cy="5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600" dirty="0" smtClean="0"/>
              <a:t>Varying of </a:t>
            </a:r>
            <a:r>
              <a:rPr lang="en-US" sz="5600" dirty="0"/>
              <a:t>O</a:t>
            </a:r>
            <a:r>
              <a:rPr lang="en-US" sz="5600" dirty="0" smtClean="0"/>
              <a:t>utlet Radius, to see effect on Mach #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Running simulations for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dirty="0" smtClean="0"/>
              <a:t> = 0.15m, 0.20m, 0.25m &amp; 0.30m, with all other parameters the same.</a:t>
            </a:r>
          </a:p>
          <a:p>
            <a:r>
              <a:rPr lang="en-US" dirty="0" smtClean="0"/>
              <a:t>Equation for points left of origin still Y= 0.8*X</a:t>
            </a:r>
            <a:r>
              <a:rPr lang="en-US" baseline="30000" dirty="0" smtClean="0"/>
              <a:t>2</a:t>
            </a:r>
            <a:r>
              <a:rPr lang="en-US" dirty="0" smtClean="0"/>
              <a:t> + 0.1</a:t>
            </a:r>
          </a:p>
          <a:p>
            <a:r>
              <a:rPr lang="en-US" dirty="0" smtClean="0"/>
              <a:t>For right of origin equations are:</a:t>
            </a:r>
          </a:p>
          <a:p>
            <a:pPr>
              <a:buNone/>
            </a:pPr>
            <a:r>
              <a:rPr lang="en-US" dirty="0" smtClean="0"/>
              <a:t>		0.15m: Y= 0.8*X</a:t>
            </a:r>
            <a:r>
              <a:rPr lang="en-US" baseline="30000" dirty="0" smtClean="0"/>
              <a:t>2</a:t>
            </a:r>
            <a:r>
              <a:rPr lang="en-US" dirty="0" smtClean="0"/>
              <a:t> + 0.1</a:t>
            </a:r>
          </a:p>
          <a:p>
            <a:pPr>
              <a:buNone/>
            </a:pPr>
            <a:r>
              <a:rPr lang="en-US" dirty="0" smtClean="0"/>
              <a:t>		0.20m: Y= 1.6*X</a:t>
            </a:r>
            <a:r>
              <a:rPr lang="en-US" baseline="30000" dirty="0" smtClean="0"/>
              <a:t>2</a:t>
            </a:r>
            <a:r>
              <a:rPr lang="en-US" dirty="0" smtClean="0"/>
              <a:t> + 0.1</a:t>
            </a:r>
          </a:p>
          <a:p>
            <a:pPr>
              <a:buNone/>
            </a:pPr>
            <a:r>
              <a:rPr lang="en-US" dirty="0" smtClean="0"/>
              <a:t>		0.25m: Y= 2.4*X</a:t>
            </a:r>
            <a:r>
              <a:rPr lang="en-US" baseline="30000" dirty="0" smtClean="0"/>
              <a:t>2</a:t>
            </a:r>
            <a:r>
              <a:rPr lang="en-US" dirty="0" smtClean="0"/>
              <a:t> + 0.1</a:t>
            </a:r>
          </a:p>
          <a:p>
            <a:pPr>
              <a:buNone/>
            </a:pPr>
            <a:r>
              <a:rPr lang="en-US" dirty="0" smtClean="0"/>
              <a:t>		0.30m: Y= 3.2*X</a:t>
            </a:r>
            <a:r>
              <a:rPr lang="en-US" baseline="30000" dirty="0" smtClean="0"/>
              <a:t>2</a:t>
            </a:r>
            <a:r>
              <a:rPr lang="en-US" dirty="0" smtClean="0"/>
              <a:t> + 0.1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Mesh for </a:t>
            </a:r>
            <a:r>
              <a:rPr lang="en-US" sz="6600" dirty="0" err="1" smtClean="0"/>
              <a:t>R</a:t>
            </a:r>
            <a:r>
              <a:rPr lang="en-US" sz="6600" baseline="-25000" dirty="0" err="1" smtClean="0"/>
              <a:t>outlet</a:t>
            </a:r>
            <a:r>
              <a:rPr lang="en-US" sz="6600" dirty="0" smtClean="0"/>
              <a:t> = 0.30m</a:t>
            </a:r>
            <a:endParaRPr lang="en-US" sz="6600" dirty="0"/>
          </a:p>
        </p:txBody>
      </p:sp>
      <p:pic>
        <p:nvPicPr>
          <p:cNvPr id="4" name="Content Placeholder 3" descr="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0754" y="1752600"/>
            <a:ext cx="746504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Values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Mach # of Axis &amp; 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baseline="-25000" dirty="0" smtClean="0"/>
              <a:t> </a:t>
            </a:r>
            <a:r>
              <a:rPr lang="en-US" dirty="0" smtClean="0"/>
              <a:t>=.15m</a:t>
            </a:r>
          </a:p>
          <a:p>
            <a:pPr>
              <a:buNone/>
            </a:pPr>
            <a:r>
              <a:rPr lang="en-US" dirty="0" smtClean="0"/>
              <a:t>		Axis: mach 2.05, Wall: mach  2.55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baseline="-25000" dirty="0" smtClean="0"/>
              <a:t> </a:t>
            </a:r>
            <a:r>
              <a:rPr lang="en-US" dirty="0" smtClean="0"/>
              <a:t>=.20m</a:t>
            </a:r>
          </a:p>
          <a:p>
            <a:pPr>
              <a:buNone/>
            </a:pPr>
            <a:r>
              <a:rPr lang="en-US" dirty="0" smtClean="0"/>
              <a:t>		Axis: mach 2.3, Wall: mach 3.55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baseline="-25000" dirty="0" smtClean="0"/>
              <a:t> </a:t>
            </a:r>
            <a:r>
              <a:rPr lang="en-US" dirty="0" smtClean="0"/>
              <a:t>=.25m</a:t>
            </a:r>
          </a:p>
          <a:p>
            <a:pPr>
              <a:buNone/>
            </a:pPr>
            <a:r>
              <a:rPr lang="en-US" dirty="0" smtClean="0"/>
              <a:t>		Axis: mach 2.5, Wall: mach 4.45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baseline="-25000" dirty="0" smtClean="0"/>
              <a:t> </a:t>
            </a:r>
            <a:r>
              <a:rPr lang="en-US" dirty="0" smtClean="0"/>
              <a:t>=.30m</a:t>
            </a:r>
          </a:p>
          <a:p>
            <a:pPr>
              <a:buNone/>
            </a:pPr>
            <a:r>
              <a:rPr lang="en-US" dirty="0" smtClean="0"/>
              <a:t>		Axis: mach 2.55, Wall: mach 5.25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outlet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Mach # of Axis &amp; Wall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09650"/>
            <a:ext cx="739140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038600" y="2983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Axis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Conclusions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the given geometry, we see a linear </a:t>
            </a:r>
            <a:r>
              <a:rPr lang="en-US" dirty="0" smtClean="0"/>
              <a:t>relationship between mach </a:t>
            </a:r>
            <a:r>
              <a:rPr lang="en-US" dirty="0" smtClean="0"/>
              <a:t># </a:t>
            </a:r>
            <a:r>
              <a:rPr lang="en-US" dirty="0" smtClean="0"/>
              <a:t>&amp; outlet radius at the wall, </a:t>
            </a:r>
            <a:r>
              <a:rPr lang="en-US" dirty="0" smtClean="0"/>
              <a:t>but the </a:t>
            </a:r>
            <a:r>
              <a:rPr lang="en-US" dirty="0" smtClean="0"/>
              <a:t>increase in axis </a:t>
            </a:r>
            <a:r>
              <a:rPr lang="en-US" dirty="0" smtClean="0"/>
              <a:t>mach number </a:t>
            </a:r>
            <a:r>
              <a:rPr lang="en-US" dirty="0" smtClean="0"/>
              <a:t>diminishes </a:t>
            </a:r>
            <a:r>
              <a:rPr lang="en-US" dirty="0" smtClean="0"/>
              <a:t>as </a:t>
            </a:r>
            <a:r>
              <a:rPr lang="en-US" dirty="0" smtClean="0"/>
              <a:t>the outlet </a:t>
            </a:r>
            <a:r>
              <a:rPr lang="en-US" dirty="0" smtClean="0"/>
              <a:t>radius </a:t>
            </a:r>
            <a:r>
              <a:rPr lang="en-US" dirty="0" smtClean="0"/>
              <a:t>increases.</a:t>
            </a:r>
            <a:endParaRPr lang="en-US" dirty="0" smtClean="0"/>
          </a:p>
          <a:p>
            <a:r>
              <a:rPr lang="en-US" dirty="0" smtClean="0"/>
              <a:t>Should try different nozzle shapes to see </a:t>
            </a:r>
            <a:r>
              <a:rPr lang="en-US" dirty="0" smtClean="0"/>
              <a:t>if </a:t>
            </a:r>
            <a:r>
              <a:rPr lang="en-US" dirty="0" smtClean="0"/>
              <a:t>higher mach numbers for a</a:t>
            </a:r>
            <a:r>
              <a:rPr lang="en-US" dirty="0" smtClean="0"/>
              <a:t> given expansion ratio can be achieved, </a:t>
            </a:r>
            <a:r>
              <a:rPr lang="en-US" dirty="0" smtClean="0"/>
              <a:t>possibly </a:t>
            </a:r>
            <a:r>
              <a:rPr lang="en-US" dirty="0" smtClean="0"/>
              <a:t>convex, or a mix of concave(current shape) and convex</a:t>
            </a:r>
          </a:p>
          <a:p>
            <a:r>
              <a:rPr lang="en-US" dirty="0" smtClean="0"/>
              <a:t>Could also do a study of the range of acceptable back pressures for the different nozzle geometries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Problem Specification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Autofit/>
          </a:bodyPr>
          <a:lstStyle/>
          <a:p>
            <a:r>
              <a:rPr lang="en-US" sz="3700" dirty="0" smtClean="0"/>
              <a:t>Air flows at a high speed through a circular cross-section, custom designed converging-diverging nozzle</a:t>
            </a:r>
          </a:p>
          <a:p>
            <a:r>
              <a:rPr lang="en-US" sz="3700" dirty="0" smtClean="0"/>
              <a:t>Air at inlet is atmospheric: 101,325 Pa and 300K</a:t>
            </a:r>
          </a:p>
          <a:p>
            <a:r>
              <a:rPr lang="en-US" sz="3700" dirty="0" smtClean="0"/>
              <a:t>Outlet conditions are 3000 Pa and 300K</a:t>
            </a:r>
          </a:p>
          <a:p>
            <a:r>
              <a:rPr lang="en-US" sz="3700" dirty="0" smtClean="0"/>
              <a:t>Large Reynolds number, viscous effects will be small, therefore flow modeled as </a:t>
            </a:r>
            <a:r>
              <a:rPr lang="en-US" sz="3700" dirty="0" err="1" smtClean="0"/>
              <a:t>invicid</a:t>
            </a:r>
            <a:endParaRPr lang="en-US" sz="3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ozzle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685800"/>
            <a:ext cx="7391400" cy="3695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Initial Arbitrary Nozzle Design</a:t>
            </a:r>
            <a:endParaRPr lang="en-US" sz="6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0200" y="3798332"/>
            <a:ext cx="571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3352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 = 0.5 m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6973094" y="20193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43800" y="1824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= 0.15m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4533900" y="24003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200" y="1752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= 0.1m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3886200"/>
            <a:ext cx="8153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2900" dirty="0" smtClean="0"/>
              <a:t> Need an equation for the line of form: Y= A*X</a:t>
            </a:r>
            <a:r>
              <a:rPr lang="en-US" sz="2900" baseline="30000" dirty="0" smtClean="0"/>
              <a:t>2</a:t>
            </a:r>
            <a:r>
              <a:rPr lang="en-US" sz="2900" dirty="0" smtClean="0"/>
              <a:t> + B</a:t>
            </a:r>
          </a:p>
          <a:p>
            <a:pPr algn="ctr"/>
            <a:r>
              <a:rPr lang="en-US" sz="2900" dirty="0" smtClean="0"/>
              <a:t>With points (0 , 0.1) and (0.25 , 0.15)</a:t>
            </a:r>
          </a:p>
          <a:p>
            <a:pPr algn="ctr"/>
            <a:r>
              <a:rPr lang="en-US" sz="2900" dirty="0" smtClean="0"/>
              <a:t> Therefore:      Y= 0.8*X</a:t>
            </a:r>
            <a:r>
              <a:rPr lang="en-US" sz="2900" baseline="30000" dirty="0" smtClean="0"/>
              <a:t>2</a:t>
            </a:r>
            <a:r>
              <a:rPr lang="en-US" sz="2900" dirty="0" smtClean="0"/>
              <a:t> + 0.1</a:t>
            </a:r>
            <a:endParaRPr lang="en-US" sz="2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" y="5410200"/>
            <a:ext cx="8686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900" dirty="0" smtClean="0"/>
              <a:t> </a:t>
            </a:r>
            <a:r>
              <a:rPr lang="en-US" sz="2900" dirty="0" smtClean="0"/>
              <a:t>Increase </a:t>
            </a:r>
            <a:r>
              <a:rPr lang="en-US" sz="2900" dirty="0" smtClean="0"/>
              <a:t>the outlet radius up until r = 0.3m to see how the mach number at the wall and axis is affected. 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6600" dirty="0" smtClean="0"/>
              <a:t>Why Varying Outlet Area?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3400" dirty="0" smtClean="0"/>
              <a:t>Rocket engines use </a:t>
            </a:r>
            <a:r>
              <a:rPr lang="en-US" sz="3400" dirty="0" smtClean="0"/>
              <a:t>a converging-diverging </a:t>
            </a:r>
            <a:r>
              <a:rPr lang="en-US" sz="3400" dirty="0" smtClean="0"/>
              <a:t>nozzle, and </a:t>
            </a:r>
            <a:r>
              <a:rPr lang="en-US" sz="3400" dirty="0" smtClean="0"/>
              <a:t>a</a:t>
            </a:r>
            <a:r>
              <a:rPr lang="en-US" sz="3400" dirty="0" smtClean="0"/>
              <a:t>n </a:t>
            </a:r>
            <a:r>
              <a:rPr lang="en-US" sz="3400" dirty="0" smtClean="0"/>
              <a:t>increase in the area of the outlet gives a higher mach # at the exit, but </a:t>
            </a:r>
            <a:r>
              <a:rPr lang="en-US" sz="3400" dirty="0" smtClean="0"/>
              <a:t>limits the </a:t>
            </a:r>
            <a:r>
              <a:rPr lang="en-US" sz="3400" dirty="0" smtClean="0"/>
              <a:t>range of back pressures </a:t>
            </a:r>
            <a:r>
              <a:rPr lang="en-US" sz="3400" dirty="0" smtClean="0"/>
              <a:t>that the </a:t>
            </a:r>
            <a:r>
              <a:rPr lang="en-US" sz="3400" dirty="0" smtClean="0"/>
              <a:t>rocket can operate.</a:t>
            </a:r>
          </a:p>
          <a:p>
            <a:r>
              <a:rPr lang="en-US" sz="3400" dirty="0" smtClean="0"/>
              <a:t>With a correct integration of the chemistry for methane or hydrogen, an engineer can design their rocket to be most efficient for all the back pressures of the application.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2-D Mesh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590800"/>
          </a:xfrm>
        </p:spPr>
        <p:txBody>
          <a:bodyPr>
            <a:normAutofit fontScale="92500"/>
          </a:bodyPr>
          <a:lstStyle/>
          <a:p>
            <a:r>
              <a:rPr lang="en-US" sz="3700" dirty="0" smtClean="0"/>
              <a:t>Since </a:t>
            </a:r>
            <a:r>
              <a:rPr lang="en-US" sz="3700" dirty="0" err="1" smtClean="0"/>
              <a:t>Axi</a:t>
            </a:r>
            <a:r>
              <a:rPr lang="en-US" sz="3700" dirty="0"/>
              <a:t>-</a:t>
            </a:r>
            <a:r>
              <a:rPr lang="en-US" sz="3700" dirty="0" smtClean="0"/>
              <a:t>symmetric, modeled top half only</a:t>
            </a:r>
          </a:p>
          <a:p>
            <a:r>
              <a:rPr lang="en-US" sz="3700" dirty="0" smtClean="0"/>
              <a:t>Used a 40x100 </a:t>
            </a:r>
            <a:r>
              <a:rPr lang="en-US" sz="3700" dirty="0" smtClean="0"/>
              <a:t>mesh</a:t>
            </a:r>
            <a:endParaRPr lang="en-US" sz="3700" dirty="0" smtClean="0"/>
          </a:p>
          <a:p>
            <a:r>
              <a:rPr lang="en-US" sz="3700" dirty="0" smtClean="0"/>
              <a:t>Set boundary types as: Pressure-inlet, Pressure-outlet, Wall &amp; Axis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mes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734555"/>
            <a:ext cx="9144000" cy="312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Fluent Physics Options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Solver: Since we have a high-speed compressible flow, using the </a:t>
            </a:r>
            <a:r>
              <a:rPr lang="en-US" sz="2400" u="sng" dirty="0" smtClean="0"/>
              <a:t>density-based solver</a:t>
            </a:r>
          </a:p>
          <a:p>
            <a:r>
              <a:rPr lang="en-US" sz="2400" dirty="0" smtClean="0"/>
              <a:t>Space: Solve the </a:t>
            </a:r>
            <a:r>
              <a:rPr lang="en-US" sz="2400" u="sng" dirty="0" err="1" smtClean="0"/>
              <a:t>axi</a:t>
            </a:r>
            <a:r>
              <a:rPr lang="en-US" sz="2400" u="sng" dirty="0" smtClean="0"/>
              <a:t>-symmetric</a:t>
            </a:r>
            <a:r>
              <a:rPr lang="en-US" sz="2400" dirty="0" smtClean="0"/>
              <a:t> form of the governing equations</a:t>
            </a:r>
          </a:p>
          <a:p>
            <a:r>
              <a:rPr lang="en-US" sz="2400" dirty="0" smtClean="0"/>
              <a:t>Viscous Model: </a:t>
            </a:r>
            <a:r>
              <a:rPr lang="en-US" sz="2400" u="sng" dirty="0" err="1" smtClean="0"/>
              <a:t>Inviscid</a:t>
            </a:r>
            <a:r>
              <a:rPr lang="en-US" sz="2400" dirty="0" smtClean="0"/>
              <a:t>, solver will neglect viscous terms</a:t>
            </a:r>
          </a:p>
          <a:p>
            <a:r>
              <a:rPr lang="en-US" sz="2400" dirty="0" smtClean="0"/>
              <a:t>Using </a:t>
            </a:r>
            <a:r>
              <a:rPr lang="en-US" sz="2400" u="sng" dirty="0" smtClean="0"/>
              <a:t>Energy Equation</a:t>
            </a:r>
            <a:r>
              <a:rPr lang="en-US" sz="2400" dirty="0" smtClean="0"/>
              <a:t>, because since a compressible flow, energy equation will be coupled to continuity and momentum equations</a:t>
            </a:r>
          </a:p>
          <a:p>
            <a:r>
              <a:rPr lang="en-US" sz="2400" dirty="0" smtClean="0"/>
              <a:t>Density of Air: </a:t>
            </a:r>
            <a:r>
              <a:rPr lang="en-US" sz="2400" u="sng" dirty="0" smtClean="0"/>
              <a:t>Ideal gas</a:t>
            </a:r>
          </a:p>
          <a:p>
            <a:r>
              <a:rPr lang="en-US" sz="2400" dirty="0" smtClean="0"/>
              <a:t>Pressure inlet: 101,325 Pa @ 300K, Pressure outlet: 3,000 Pa@300K</a:t>
            </a:r>
          </a:p>
          <a:p>
            <a:r>
              <a:rPr lang="en-US" sz="2400" dirty="0" smtClean="0"/>
              <a:t>Solution Methods: Second Order Upwind</a:t>
            </a:r>
          </a:p>
          <a:p>
            <a:r>
              <a:rPr lang="en-US" sz="2400" dirty="0" smtClean="0"/>
              <a:t>Convergence criteria for : 1*10</a:t>
            </a:r>
            <a:r>
              <a:rPr lang="en-US" sz="2400" baseline="30000" dirty="0" smtClean="0"/>
              <a:t>-6</a:t>
            </a:r>
          </a:p>
          <a:p>
            <a:r>
              <a:rPr lang="en-US" sz="2400" dirty="0" smtClean="0"/>
              <a:t>600 Iterations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Convergence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 the given mesh &amp; parameters simulation converges at around 500 iterations</a:t>
            </a:r>
            <a:endParaRPr lang="en-US" sz="3400" dirty="0"/>
          </a:p>
        </p:txBody>
      </p:sp>
      <p:pic>
        <p:nvPicPr>
          <p:cNvPr id="4" name="Picture 3" descr="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587" y="2895600"/>
            <a:ext cx="7796826" cy="340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– Velocity Contour (Mach 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525963"/>
          </a:xfrm>
        </p:spPr>
        <p:txBody>
          <a:bodyPr/>
          <a:lstStyle/>
          <a:p>
            <a:r>
              <a:rPr lang="en-US" dirty="0" smtClean="0"/>
              <a:t>Notice: velocity greater at wall for diverging section</a:t>
            </a:r>
            <a:endParaRPr lang="en-US" dirty="0"/>
          </a:p>
        </p:txBody>
      </p:sp>
      <p:pic>
        <p:nvPicPr>
          <p:cNvPr id="4" name="Picture 3" descr="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063" y="1676400"/>
            <a:ext cx="7415874" cy="520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Results – Velocity X-Y Plot</a:t>
            </a:r>
            <a:endParaRPr lang="en-US" dirty="0"/>
          </a:p>
        </p:txBody>
      </p:sp>
      <p:pic>
        <p:nvPicPr>
          <p:cNvPr id="4" name="Content Placeholder 3" descr="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057400"/>
            <a:ext cx="7029212" cy="4525963"/>
          </a:xfr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Axis reaches mach 2.05, while Wall reaches mach  2.55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587</Words>
  <Application>Microsoft Office PowerPoint</Application>
  <PresentationFormat>On-screen Show (4:3)</PresentationFormat>
  <Paragraphs>70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CFD Analysis of a Super Sonic Nozzle</vt:lpstr>
      <vt:lpstr>Problem Specification</vt:lpstr>
      <vt:lpstr>Initial Arbitrary Nozzle Design</vt:lpstr>
      <vt:lpstr>Why Varying Outlet Area?</vt:lpstr>
      <vt:lpstr>2-D Mesh</vt:lpstr>
      <vt:lpstr>Fluent Physics Options</vt:lpstr>
      <vt:lpstr>Convergence</vt:lpstr>
      <vt:lpstr>Results – Velocity Contour (Mach #)</vt:lpstr>
      <vt:lpstr>Results – Velocity X-Y Plot</vt:lpstr>
      <vt:lpstr>Results – Static Pressure (Pa)</vt:lpstr>
      <vt:lpstr>Results – Total Pressure</vt:lpstr>
      <vt:lpstr>Results – Static Temperature (K)</vt:lpstr>
      <vt:lpstr>Results – Total Temperature (K)</vt:lpstr>
      <vt:lpstr>Varying of Outlet Radius, to see effect on Mach #</vt:lpstr>
      <vt:lpstr>Mesh for Routlet = 0.30m</vt:lpstr>
      <vt:lpstr>Values of Routlet vs Mach # of Axis &amp; Wall</vt:lpstr>
      <vt:lpstr>Graph of Routlet vs Mach # of Axis &amp; Wall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mnp04001</dc:creator>
  <cp:lastModifiedBy>mnp04001</cp:lastModifiedBy>
  <cp:revision>65</cp:revision>
  <dcterms:created xsi:type="dcterms:W3CDTF">2010-12-07T15:37:58Z</dcterms:created>
  <dcterms:modified xsi:type="dcterms:W3CDTF">2010-12-08T03:40:16Z</dcterms:modified>
</cp:coreProperties>
</file>