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1" r:id="rId6"/>
    <p:sldId id="264" r:id="rId7"/>
    <p:sldId id="266" r:id="rId8"/>
    <p:sldId id="269" r:id="rId9"/>
    <p:sldId id="276" r:id="rId10"/>
    <p:sldId id="277" r:id="rId11"/>
    <p:sldId id="278" r:id="rId12"/>
    <p:sldId id="279" r:id="rId13"/>
    <p:sldId id="280" r:id="rId14"/>
    <p:sldId id="281" r:id="rId15"/>
    <p:sldId id="282"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鹏昊 王" initials="鹏昊" lastIdx="1" clrIdx="0">
    <p:extLst>
      <p:ext uri="{19B8F6BF-5375-455C-9EA6-DF929625EA0E}">
        <p15:presenceInfo xmlns:p15="http://schemas.microsoft.com/office/powerpoint/2012/main" userId="36aeeac25fff22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3">
              <a:alpha val="36000"/>
            </a:srgbClr>
          </a:solidFill>
        </a:fill>
      </a:tcStyle>
    </a:wholeTbl>
    <a:band2H>
      <a:tcTxStyle/>
      <a:tcStyle>
        <a:tcBdr/>
        <a:fill>
          <a:solidFill>
            <a:srgbClr val="676163">
              <a:alpha val="0"/>
            </a:srgbClr>
          </a:solidFill>
        </a:fill>
      </a:tcStyle>
    </a:band2H>
    <a:firstCol>
      <a:tcTxStyle b="off" i="off">
        <a:fontRef idx="minor">
          <a:srgbClr val="FFFFFF"/>
        </a:fontRef>
        <a:srgbClr val="FFFFFF"/>
      </a:tcTxStyle>
      <a:tcStyle>
        <a:tcBdr>
          <a:left>
            <a:ln w="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147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01T23:15:06.636"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xfrm>
            <a:off x="1143000" y="685800"/>
            <a:ext cx="4572000" cy="3429000"/>
          </a:xfrm>
          <a:prstGeom prst="rect">
            <a:avLst/>
          </a:prstGeom>
        </p:spPr>
        <p:txBody>
          <a:bodyPr/>
          <a:lstStyle/>
          <a:p>
            <a:endParaRPr/>
          </a:p>
        </p:txBody>
      </p:sp>
      <p:sp>
        <p:nvSpPr>
          <p:cNvPr id="116" name="Shape 1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850900" y="1270000"/>
            <a:ext cx="11303000" cy="3505200"/>
          </a:xfrm>
          <a:prstGeom prst="rect">
            <a:avLst/>
          </a:prstGeom>
        </p:spPr>
        <p:txBody>
          <a:bodyPr anchor="b"/>
          <a:lstStyle/>
          <a:p>
            <a:r>
              <a:t>标题文本</a:t>
            </a:r>
          </a:p>
        </p:txBody>
      </p:sp>
      <p:sp>
        <p:nvSpPr>
          <p:cNvPr id="12" name="正文级别 1…"/>
          <p:cNvSpPr txBox="1">
            <a:spLocks noGrp="1"/>
          </p:cNvSpPr>
          <p:nvPr>
            <p:ph type="body" sz="quarter" idx="1"/>
          </p:nvPr>
        </p:nvSpPr>
        <p:spPr>
          <a:xfrm>
            <a:off x="850900" y="4864100"/>
            <a:ext cx="11303000" cy="1574800"/>
          </a:xfrm>
          <a:prstGeom prst="rect">
            <a:avLst/>
          </a:prstGeom>
        </p:spPr>
        <p:txBody>
          <a:bodyPr anchor="t"/>
          <a:lstStyle>
            <a:lvl1pPr marL="0" indent="0">
              <a:spcBef>
                <a:spcPts val="0"/>
              </a:spcBef>
              <a:buSzTx/>
              <a:buNone/>
              <a:defRPr sz="4200">
                <a:solidFill>
                  <a:srgbClr val="73BFFF"/>
                </a:solidFill>
              </a:defRPr>
            </a:lvl1pPr>
            <a:lvl2pPr marL="0" indent="0">
              <a:spcBef>
                <a:spcPts val="0"/>
              </a:spcBef>
              <a:buSzTx/>
              <a:buNone/>
              <a:defRPr sz="4200">
                <a:solidFill>
                  <a:srgbClr val="73BFFF"/>
                </a:solidFill>
              </a:defRPr>
            </a:lvl2pPr>
            <a:lvl3pPr marL="0" indent="0">
              <a:spcBef>
                <a:spcPts val="0"/>
              </a:spcBef>
              <a:buSzTx/>
              <a:buNone/>
              <a:defRPr sz="4200">
                <a:solidFill>
                  <a:srgbClr val="73BFFF"/>
                </a:solidFill>
              </a:defRPr>
            </a:lvl3pPr>
            <a:lvl4pPr marL="0" indent="0">
              <a:spcBef>
                <a:spcPts val="0"/>
              </a:spcBef>
              <a:buSzTx/>
              <a:buNone/>
              <a:defRPr sz="4200">
                <a:solidFill>
                  <a:srgbClr val="73BFFF"/>
                </a:solidFill>
              </a:defRPr>
            </a:lvl4pPr>
            <a:lvl5pPr marL="0" indent="0">
              <a:spcBef>
                <a:spcPts val="0"/>
              </a:spcBef>
              <a:buSzTx/>
              <a:buNone/>
              <a:defRPr sz="4200">
                <a:solidFill>
                  <a:srgbClr val="73BFFF"/>
                </a:solidFill>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1" name="143070724_2880x2159.jpeg"/>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2"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09"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825500" y="914400"/>
            <a:ext cx="11341100" cy="5740400"/>
          </a:xfrm>
          <a:prstGeom prst="rect">
            <a:avLst/>
          </a:prstGeom>
          <a:ln w="9525">
            <a:round/>
          </a:ln>
        </p:spPr>
        <p:txBody>
          <a:bodyPr lIns="91439" tIns="45719" rIns="91439" bIns="45719" anchor="t">
            <a:noAutofit/>
          </a:bodyPr>
          <a:lstStyle/>
          <a:p>
            <a:endParaRPr/>
          </a:p>
        </p:txBody>
      </p:sp>
      <p:sp>
        <p:nvSpPr>
          <p:cNvPr id="21" name="标题文本"/>
          <p:cNvSpPr txBox="1">
            <a:spLocks noGrp="1"/>
          </p:cNvSpPr>
          <p:nvPr>
            <p:ph type="title"/>
          </p:nvPr>
        </p:nvSpPr>
        <p:spPr>
          <a:xfrm>
            <a:off x="787400" y="6807200"/>
            <a:ext cx="11430000" cy="1219200"/>
          </a:xfrm>
          <a:prstGeom prst="rect">
            <a:avLst/>
          </a:prstGeom>
        </p:spPr>
        <p:txBody>
          <a:bodyPr anchor="b"/>
          <a:lstStyle/>
          <a:p>
            <a:r>
              <a:t>标题文本</a:t>
            </a:r>
          </a:p>
        </p:txBody>
      </p:sp>
      <p:sp>
        <p:nvSpPr>
          <p:cNvPr id="22"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787400" y="3657600"/>
            <a:ext cx="11430000" cy="2438400"/>
          </a:xfrm>
          <a:prstGeom prst="rect">
            <a:avLst/>
          </a:prstGeom>
        </p:spPr>
        <p:txBody>
          <a:bodyPr/>
          <a:lstStyle/>
          <a:p>
            <a:r>
              <a:t>标题文本</a:t>
            </a:r>
          </a:p>
        </p:txBody>
      </p:sp>
      <p:sp>
        <p:nvSpPr>
          <p:cNvPr id="30"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7" name="143070716_1012x1350.jpeg"/>
          <p:cNvSpPr>
            <a:spLocks noGrp="1"/>
          </p:cNvSpPr>
          <p:nvPr>
            <p:ph type="pic" sz="half" idx="13"/>
          </p:nvPr>
        </p:nvSpPr>
        <p:spPr>
          <a:xfrm>
            <a:off x="7200900" y="1257300"/>
            <a:ext cx="5016500" cy="7213600"/>
          </a:xfrm>
          <a:prstGeom prst="rect">
            <a:avLst/>
          </a:prstGeom>
          <a:ln w="9525">
            <a:round/>
          </a:ln>
        </p:spPr>
        <p:txBody>
          <a:bodyPr lIns="91439" tIns="45719" rIns="91439" bIns="45719" anchor="t">
            <a:noAutofit/>
          </a:bodyPr>
          <a:lstStyle/>
          <a:p>
            <a:endParaRPr/>
          </a:p>
        </p:txBody>
      </p:sp>
      <p:sp>
        <p:nvSpPr>
          <p:cNvPr id="38" name="标题文本"/>
          <p:cNvSpPr txBox="1">
            <a:spLocks noGrp="1"/>
          </p:cNvSpPr>
          <p:nvPr>
            <p:ph type="title"/>
          </p:nvPr>
        </p:nvSpPr>
        <p:spPr>
          <a:xfrm>
            <a:off x="787400" y="1384300"/>
            <a:ext cx="5638800" cy="3505200"/>
          </a:xfrm>
          <a:prstGeom prst="rect">
            <a:avLst/>
          </a:prstGeom>
        </p:spPr>
        <p:txBody>
          <a:bodyPr anchor="b"/>
          <a:lstStyle/>
          <a:p>
            <a:r>
              <a:t>标题文本</a:t>
            </a:r>
          </a:p>
        </p:txBody>
      </p:sp>
      <p:sp>
        <p:nvSpPr>
          <p:cNvPr id="39" name="正文级别 1…"/>
          <p:cNvSpPr txBox="1">
            <a:spLocks noGrp="1"/>
          </p:cNvSpPr>
          <p:nvPr>
            <p:ph type="body" sz="quarter" idx="1"/>
          </p:nvPr>
        </p:nvSpPr>
        <p:spPr>
          <a:xfrm>
            <a:off x="787400" y="4876800"/>
            <a:ext cx="5638800" cy="3759200"/>
          </a:xfrm>
          <a:prstGeom prst="rect">
            <a:avLst/>
          </a:prstGeom>
        </p:spPr>
        <p:txBody>
          <a:bodyPr anchor="t"/>
          <a:lstStyle>
            <a:lvl1pPr marL="0" indent="0">
              <a:spcBef>
                <a:spcPts val="0"/>
              </a:spcBef>
              <a:buSzTx/>
              <a:buNone/>
              <a:defRPr sz="4200">
                <a:solidFill>
                  <a:srgbClr val="73BFFF"/>
                </a:solidFill>
              </a:defRPr>
            </a:lvl1pPr>
            <a:lvl2pPr marL="0" indent="0">
              <a:spcBef>
                <a:spcPts val="0"/>
              </a:spcBef>
              <a:buSzTx/>
              <a:buNone/>
              <a:defRPr sz="4200">
                <a:solidFill>
                  <a:srgbClr val="73BFFF"/>
                </a:solidFill>
              </a:defRPr>
            </a:lvl2pPr>
            <a:lvl3pPr marL="0" indent="0">
              <a:spcBef>
                <a:spcPts val="0"/>
              </a:spcBef>
              <a:buSzTx/>
              <a:buNone/>
              <a:defRPr sz="4200">
                <a:solidFill>
                  <a:srgbClr val="73BFFF"/>
                </a:solidFill>
              </a:defRPr>
            </a:lvl3pPr>
            <a:lvl4pPr marL="0" indent="0">
              <a:spcBef>
                <a:spcPts val="0"/>
              </a:spcBef>
              <a:buSzTx/>
              <a:buNone/>
              <a:defRPr sz="4200">
                <a:solidFill>
                  <a:srgbClr val="73BFFF"/>
                </a:solidFill>
              </a:defRPr>
            </a:lvl4pPr>
            <a:lvl5pPr marL="0" indent="0">
              <a:spcBef>
                <a:spcPts val="0"/>
              </a:spcBef>
              <a:buSzTx/>
              <a:buNone/>
              <a:defRPr sz="4200">
                <a:solidFill>
                  <a:srgbClr val="73BFFF"/>
                </a:solidFill>
              </a:defRPr>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7" name="标题文本"/>
          <p:cNvSpPr txBox="1">
            <a:spLocks noGrp="1"/>
          </p:cNvSpPr>
          <p:nvPr>
            <p:ph type="title"/>
          </p:nvPr>
        </p:nvSpPr>
        <p:spPr>
          <a:prstGeom prst="rect">
            <a:avLst/>
          </a:prstGeom>
        </p:spPr>
        <p:txBody>
          <a:bodyPr/>
          <a:lstStyle/>
          <a:p>
            <a:r>
              <a:t>标题文本</a:t>
            </a:r>
          </a:p>
        </p:txBody>
      </p:sp>
      <p:sp>
        <p:nvSpPr>
          <p:cNvPr id="48"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5" name="标题文本"/>
          <p:cNvSpPr txBox="1">
            <a:spLocks noGrp="1"/>
          </p:cNvSpPr>
          <p:nvPr>
            <p:ph type="title"/>
          </p:nvPr>
        </p:nvSpPr>
        <p:spPr>
          <a:prstGeom prst="rect">
            <a:avLst/>
          </a:prstGeom>
        </p:spPr>
        <p:txBody>
          <a:bodyPr/>
          <a:lstStyle/>
          <a:p>
            <a:r>
              <a:t>标题文本</a:t>
            </a:r>
          </a:p>
        </p:txBody>
      </p:sp>
      <p:sp>
        <p:nvSpPr>
          <p:cNvPr id="56" name="正文级别 1…"/>
          <p:cNvSpPr txBox="1">
            <a:spLocks noGrp="1"/>
          </p:cNvSpPr>
          <p:nvPr>
            <p:ph type="body" idx="1"/>
          </p:nvPr>
        </p:nvSpPr>
        <p:spPr>
          <a:xfrm>
            <a:off x="787400" y="2768600"/>
            <a:ext cx="114300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57"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4" name="143070716_1012x1350.jpeg"/>
          <p:cNvSpPr>
            <a:spLocks noGrp="1"/>
          </p:cNvSpPr>
          <p:nvPr>
            <p:ph type="pic" sz="half" idx="13"/>
          </p:nvPr>
        </p:nvSpPr>
        <p:spPr>
          <a:xfrm>
            <a:off x="7213600" y="2755900"/>
            <a:ext cx="5016500" cy="5715000"/>
          </a:xfrm>
          <a:prstGeom prst="rect">
            <a:avLst/>
          </a:prstGeom>
          <a:ln w="9525">
            <a:round/>
          </a:ln>
        </p:spPr>
        <p:txBody>
          <a:bodyPr lIns="91439" tIns="45719" rIns="91439" bIns="45719" anchor="t">
            <a:noAutofit/>
          </a:bodyPr>
          <a:lstStyle/>
          <a:p>
            <a:endParaRPr/>
          </a:p>
        </p:txBody>
      </p:sp>
      <p:sp>
        <p:nvSpPr>
          <p:cNvPr id="65" name="标题文本"/>
          <p:cNvSpPr txBox="1">
            <a:spLocks noGrp="1"/>
          </p:cNvSpPr>
          <p:nvPr>
            <p:ph type="title"/>
          </p:nvPr>
        </p:nvSpPr>
        <p:spPr>
          <a:prstGeom prst="rect">
            <a:avLst/>
          </a:prstGeom>
        </p:spPr>
        <p:txBody>
          <a:bodyPr/>
          <a:lstStyle/>
          <a:p>
            <a:r>
              <a:t>标题文本</a:t>
            </a:r>
          </a:p>
        </p:txBody>
      </p:sp>
      <p:sp>
        <p:nvSpPr>
          <p:cNvPr id="66" name="正文级别 1…"/>
          <p:cNvSpPr txBox="1">
            <a:spLocks noGrp="1"/>
          </p:cNvSpPr>
          <p:nvPr>
            <p:ph type="body" sz="half" idx="1"/>
          </p:nvPr>
        </p:nvSpPr>
        <p:spPr>
          <a:xfrm>
            <a:off x="787400" y="2768600"/>
            <a:ext cx="54229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67"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4" name="正文级别 1…"/>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75"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2"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solidFill>
                  <a:srgbClr val="73BFFF"/>
                </a:solidFill>
                <a:effectLst>
                  <a:outerShdw blurRad="38100" dist="36285" dir="2700000" rotWithShape="0">
                    <a:srgbClr val="000000">
                      <a:alpha val="48000"/>
                    </a:srgbClr>
                  </a:outerShdw>
                </a:effectLst>
                <a:latin typeface="Helvetica Neue"/>
                <a:ea typeface="Helvetica Neue"/>
                <a:cs typeface="Helvetica Neue"/>
                <a:sym typeface="Helvetica Neue"/>
              </a:defRPr>
            </a:lvl1pPr>
          </a:lstStyle>
          <a:p>
            <a:r>
              <a:t>–Johnny Appleseed</a:t>
            </a:r>
          </a:p>
        </p:txBody>
      </p:sp>
      <p:sp>
        <p:nvSpPr>
          <p:cNvPr id="93" name="“在此键入引文。”"/>
          <p:cNvSpPr txBox="1">
            <a:spLocks noGrp="1"/>
          </p:cNvSpPr>
          <p:nvPr>
            <p:ph type="body" sz="quarter" idx="14"/>
          </p:nvPr>
        </p:nvSpPr>
        <p:spPr>
          <a:xfrm>
            <a:off x="1270000" y="4222749"/>
            <a:ext cx="10464800" cy="736601"/>
          </a:xfrm>
          <a:prstGeom prst="rect">
            <a:avLst/>
          </a:prstGeom>
        </p:spPr>
        <p:txBody>
          <a:bodyPr>
            <a:spAutoFit/>
          </a:bodyPr>
          <a:lstStyle>
            <a:lvl1pPr marL="0" indent="0" algn="ctr">
              <a:spcBef>
                <a:spcPts val="0"/>
              </a:spcBef>
              <a:buSzTx/>
              <a:buNone/>
              <a:defRPr>
                <a:effectLst>
                  <a:outerShdw blurRad="38100" dist="54428" dir="2700000" rotWithShape="0">
                    <a:srgbClr val="000000">
                      <a:alpha val="48000"/>
                    </a:srgbClr>
                  </a:outerShdw>
                </a:effectLst>
              </a:defRPr>
            </a:lvl1pPr>
          </a:lstStyle>
          <a:p>
            <a:r>
              <a:t>“在此键入引文。”</a:t>
            </a:r>
          </a:p>
        </p:txBody>
      </p:sp>
      <p:sp>
        <p:nvSpPr>
          <p:cNvPr id="94"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正文级别 1…"/>
          <p:cNvSpPr txBox="1">
            <a:spLocks noGrp="1"/>
          </p:cNvSpPr>
          <p:nvPr>
            <p:ph type="body" idx="1"/>
          </p:nvPr>
        </p:nvSpPr>
        <p:spPr>
          <a:xfrm>
            <a:off x="787400" y="1371600"/>
            <a:ext cx="11430000" cy="7010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buBlip>
                <a:blip r:embed="rId14"/>
              </a:buBlip>
            </a:lvl1pPr>
            <a:lvl2pPr>
              <a:buBlip>
                <a:blip r:embed="rId14"/>
              </a:buBlip>
            </a:lvl2pPr>
            <a:lvl3pPr>
              <a:buBlip>
                <a:blip r:embed="rId14"/>
              </a:buBlip>
            </a:lvl3pPr>
            <a:lvl4pPr>
              <a:buBlip>
                <a:blip r:embed="rId14"/>
              </a:buBlip>
            </a:lvl4pPr>
            <a:lvl5pPr>
              <a:buBlip>
                <a:blip r:embed="rId14"/>
              </a:buBlip>
            </a:lvl5pPr>
          </a:lstStyle>
          <a:p>
            <a:r>
              <a:t>正文级别 1</a:t>
            </a:r>
          </a:p>
          <a:p>
            <a:pPr lvl="1"/>
            <a:r>
              <a:t>正文级别 2</a:t>
            </a:r>
          </a:p>
          <a:p>
            <a:pPr lvl="2"/>
            <a:r>
              <a:t>正文级别 3</a:t>
            </a:r>
          </a:p>
          <a:p>
            <a:pPr lvl="3"/>
            <a:r>
              <a:t>正文级别 4</a:t>
            </a:r>
          </a:p>
          <a:p>
            <a:pPr lvl="4"/>
            <a:r>
              <a:t>正文级别 5</a:t>
            </a:r>
          </a:p>
        </p:txBody>
      </p:sp>
      <p:sp>
        <p:nvSpPr>
          <p:cNvPr id="3" name="标题文本"/>
          <p:cNvSpPr txBox="1">
            <a:spLocks noGrp="1"/>
          </p:cNvSpPr>
          <p:nvPr>
            <p:ph type="title"/>
          </p:nvPr>
        </p:nvSpPr>
        <p:spPr>
          <a:xfrm>
            <a:off x="787400" y="254000"/>
            <a:ext cx="11430000" cy="2438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标题文本</a:t>
            </a:r>
          </a:p>
        </p:txBody>
      </p:sp>
      <p:sp>
        <p:nvSpPr>
          <p:cNvPr id="4" name="幻灯片编号"/>
          <p:cNvSpPr txBox="1">
            <a:spLocks noGrp="1"/>
          </p:cNvSpPr>
          <p:nvPr>
            <p:ph type="sldNum" sz="quarter" idx="2"/>
          </p:nvPr>
        </p:nvSpPr>
        <p:spPr>
          <a:xfrm>
            <a:off x="12536220" y="9311678"/>
            <a:ext cx="312015" cy="312344"/>
          </a:xfrm>
          <a:prstGeom prst="rect">
            <a:avLst/>
          </a:prstGeom>
          <a:ln w="12700">
            <a:miter lim="400000"/>
          </a:ln>
        </p:spPr>
        <p:txBody>
          <a:bodyPr wrap="none" lIns="50800" tIns="50800" rIns="50800" bIns="50800" anchor="ctr">
            <a:spAutoFit/>
          </a:bodyPr>
          <a:lstStyle>
            <a:lvl1pPr algn="r">
              <a:defRPr sz="1400" b="1">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Lst>
  <p:transition spd="med"/>
  <p:txStyles>
    <p:titleStyle>
      <a:lvl1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titleStyle>
    <p:bodyStyle>
      <a:lvl1pPr marL="444500" marR="0" indent="-444500" algn="l" defTabSz="584200" rtl="0" latinLnBrk="0">
        <a:lnSpc>
          <a:spcPct val="100000"/>
        </a:lnSpc>
        <a:spcBef>
          <a:spcPts val="3600"/>
        </a:spcBef>
        <a:spcAft>
          <a:spcPts val="0"/>
        </a:spcAft>
        <a:buClrTx/>
        <a:buSzPct val="30000"/>
        <a:buFontTx/>
        <a:buBlip>
          <a:blip r:embed="rId14"/>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889000" marR="0" indent="-444500" algn="l" defTabSz="584200" rtl="0" latinLnBrk="0">
        <a:lnSpc>
          <a:spcPct val="100000"/>
        </a:lnSpc>
        <a:spcBef>
          <a:spcPts val="3600"/>
        </a:spcBef>
        <a:spcAft>
          <a:spcPts val="0"/>
        </a:spcAft>
        <a:buClrTx/>
        <a:buSzPct val="30000"/>
        <a:buFontTx/>
        <a:buBlip>
          <a:blip r:embed="rId14"/>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1333500" marR="0" indent="-444500" algn="l" defTabSz="584200" rtl="0" latinLnBrk="0">
        <a:lnSpc>
          <a:spcPct val="100000"/>
        </a:lnSpc>
        <a:spcBef>
          <a:spcPts val="3600"/>
        </a:spcBef>
        <a:spcAft>
          <a:spcPts val="0"/>
        </a:spcAft>
        <a:buClrTx/>
        <a:buSzPct val="30000"/>
        <a:buFontTx/>
        <a:buBlip>
          <a:blip r:embed="rId14"/>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1778000" marR="0" indent="-444500" algn="l" defTabSz="584200" rtl="0" latinLnBrk="0">
        <a:lnSpc>
          <a:spcPct val="100000"/>
        </a:lnSpc>
        <a:spcBef>
          <a:spcPts val="3600"/>
        </a:spcBef>
        <a:spcAft>
          <a:spcPts val="0"/>
        </a:spcAft>
        <a:buClrTx/>
        <a:buSzPct val="30000"/>
        <a:buFontTx/>
        <a:buBlip>
          <a:blip r:embed="rId14"/>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2222500" marR="0" indent="-444500" algn="l" defTabSz="584200" rtl="0" latinLnBrk="0">
        <a:lnSpc>
          <a:spcPct val="100000"/>
        </a:lnSpc>
        <a:spcBef>
          <a:spcPts val="3600"/>
        </a:spcBef>
        <a:spcAft>
          <a:spcPts val="0"/>
        </a:spcAft>
        <a:buClrTx/>
        <a:buSzPct val="30000"/>
        <a:buFontTx/>
        <a:buBlip>
          <a:blip r:embed="rId14"/>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2667000" marR="0" indent="-444500" algn="l" defTabSz="584200" rtl="0" latinLnBrk="0">
        <a:lnSpc>
          <a:spcPct val="100000"/>
        </a:lnSpc>
        <a:spcBef>
          <a:spcPts val="3600"/>
        </a:spcBef>
        <a:spcAft>
          <a:spcPts val="0"/>
        </a:spcAft>
        <a:buClrTx/>
        <a:buSzPct val="30000"/>
        <a:buFontTx/>
        <a:buBlip>
          <a:blip r:embed="rId14"/>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3111500" marR="0" indent="-444500" algn="l" defTabSz="584200" rtl="0" latinLnBrk="0">
        <a:lnSpc>
          <a:spcPct val="100000"/>
        </a:lnSpc>
        <a:spcBef>
          <a:spcPts val="3600"/>
        </a:spcBef>
        <a:spcAft>
          <a:spcPts val="0"/>
        </a:spcAft>
        <a:buClrTx/>
        <a:buSzPct val="30000"/>
        <a:buFontTx/>
        <a:buBlip>
          <a:blip r:embed="rId14"/>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3556000" marR="0" indent="-444500" algn="l" defTabSz="584200" rtl="0" latinLnBrk="0">
        <a:lnSpc>
          <a:spcPct val="100000"/>
        </a:lnSpc>
        <a:spcBef>
          <a:spcPts val="3600"/>
        </a:spcBef>
        <a:spcAft>
          <a:spcPts val="0"/>
        </a:spcAft>
        <a:buClrTx/>
        <a:buSzPct val="30000"/>
        <a:buFontTx/>
        <a:buBlip>
          <a:blip r:embed="rId14"/>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4000500" marR="0" indent="-444500" algn="l" defTabSz="584200" rtl="0" latinLnBrk="0">
        <a:lnSpc>
          <a:spcPct val="100000"/>
        </a:lnSpc>
        <a:spcBef>
          <a:spcPts val="3600"/>
        </a:spcBef>
        <a:spcAft>
          <a:spcPts val="0"/>
        </a:spcAft>
        <a:buClrTx/>
        <a:buSzPct val="30000"/>
        <a:buFontTx/>
        <a:buBlip>
          <a:blip r:embed="rId14"/>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2018 实验报告"/>
          <p:cNvSpPr txBox="1">
            <a:spLocks noGrp="1"/>
          </p:cNvSpPr>
          <p:nvPr>
            <p:ph type="ctrTitle"/>
          </p:nvPr>
        </p:nvSpPr>
        <p:spPr>
          <a:prstGeom prst="rect">
            <a:avLst/>
          </a:prstGeom>
        </p:spPr>
        <p:txBody>
          <a:bodyPr/>
          <a:lstStyle>
            <a:lvl1pPr>
              <a:defRPr sz="8000"/>
            </a:lvl1pPr>
          </a:lstStyle>
          <a:p>
            <a:r>
              <a:t>2018 实验报告</a:t>
            </a:r>
          </a:p>
        </p:txBody>
      </p:sp>
      <p:sp>
        <p:nvSpPr>
          <p:cNvPr id="119" name="通工1805班  xxx"/>
          <p:cNvSpPr txBox="1">
            <a:spLocks noGrp="1"/>
          </p:cNvSpPr>
          <p:nvPr>
            <p:ph type="subTitle" sz="quarter" idx="1"/>
          </p:nvPr>
        </p:nvSpPr>
        <p:spPr>
          <a:prstGeom prst="rect">
            <a:avLst/>
          </a:prstGeom>
        </p:spPr>
        <p:txBody>
          <a:bodyPr/>
          <a:lstStyle/>
          <a:p>
            <a:r>
              <a:rPr dirty="0"/>
              <a:t>通工1805班  </a:t>
            </a:r>
            <a:r>
              <a:rPr lang="zh-CN" altLang="en-US" dirty="0"/>
              <a:t>李彦锦</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标题"/>
          <p:cNvSpPr txBox="1">
            <a:spLocks noGrp="1"/>
          </p:cNvSpPr>
          <p:nvPr>
            <p:ph type="title"/>
          </p:nvPr>
        </p:nvSpPr>
        <p:spPr>
          <a:prstGeom prst="rect">
            <a:avLst/>
          </a:prstGeom>
        </p:spPr>
        <p:txBody>
          <a:bodyPr/>
          <a:lstStyle/>
          <a:p>
            <a:r>
              <a:rPr lang="en-US" altLang="zh-CN" dirty="0"/>
              <a:t>Git</a:t>
            </a:r>
            <a:r>
              <a:rPr lang="zh-CN" altLang="en-US" dirty="0"/>
              <a:t>常用命令</a:t>
            </a:r>
            <a:r>
              <a:rPr lang="en-US" altLang="zh-CN" dirty="0"/>
              <a:t>:</a:t>
            </a:r>
            <a:endParaRPr dirty="0"/>
          </a:p>
        </p:txBody>
      </p:sp>
      <p:sp>
        <p:nvSpPr>
          <p:cNvPr id="196" name="正文"/>
          <p:cNvSpPr txBox="1">
            <a:spLocks noGrp="1"/>
          </p:cNvSpPr>
          <p:nvPr>
            <p:ph type="body" idx="1"/>
          </p:nvPr>
        </p:nvSpPr>
        <p:spPr>
          <a:prstGeom prst="rect">
            <a:avLst/>
          </a:prstGeom>
        </p:spPr>
        <p:txBody>
          <a:bodyPr>
            <a:normAutofit fontScale="62500" lnSpcReduction="20000"/>
          </a:bodyPr>
          <a:lstStyle/>
          <a:p>
            <a:r>
              <a:rPr lang="en-US" altLang="zh-CN" dirty="0"/>
              <a:t>1. config --global user.name ‘XXXXXXX'</a:t>
            </a:r>
          </a:p>
          <a:p>
            <a:r>
              <a:rPr lang="en-US" altLang="zh-CN" dirty="0"/>
              <a:t>git config --global </a:t>
            </a:r>
            <a:r>
              <a:rPr lang="en-US" altLang="zh-CN" dirty="0" err="1"/>
              <a:t>user.email</a:t>
            </a:r>
            <a:r>
              <a:rPr lang="en-US" altLang="zh-CN" dirty="0"/>
              <a:t> ‘XXXXX’    </a:t>
            </a:r>
            <a:r>
              <a:rPr lang="zh-CN" altLang="en-US" dirty="0"/>
              <a:t>首次使用要设定自己的用户名和邮箱</a:t>
            </a:r>
            <a:endParaRPr lang="en-US" altLang="zh-CN" dirty="0"/>
          </a:p>
          <a:p>
            <a:pPr marL="0" indent="0">
              <a:buNone/>
            </a:pPr>
            <a:r>
              <a:rPr lang="en-US" altLang="zh-CN" dirty="0"/>
              <a:t>    2. git </a:t>
            </a:r>
            <a:r>
              <a:rPr lang="en-US" altLang="zh-CN" dirty="0" err="1"/>
              <a:t>init</a:t>
            </a:r>
            <a:r>
              <a:rPr lang="en-US" altLang="zh-CN" dirty="0"/>
              <a:t>   </a:t>
            </a:r>
            <a:r>
              <a:rPr lang="zh-CN" altLang="en-US" dirty="0"/>
              <a:t>建立</a:t>
            </a:r>
            <a:r>
              <a:rPr lang="en-US" altLang="zh-CN" dirty="0"/>
              <a:t>.git</a:t>
            </a:r>
            <a:r>
              <a:rPr lang="zh-CN" altLang="en-US" dirty="0"/>
              <a:t>文件</a:t>
            </a:r>
            <a:r>
              <a:rPr lang="en-US" altLang="zh-CN" dirty="0"/>
              <a:t>.</a:t>
            </a:r>
          </a:p>
          <a:p>
            <a:pPr>
              <a:buBlip>
                <a:blip r:embed="rId2"/>
              </a:buBlip>
            </a:pPr>
            <a:r>
              <a:rPr lang="en-US" altLang="zh-CN" dirty="0"/>
              <a:t>3.git add . </a:t>
            </a:r>
            <a:r>
              <a:rPr lang="zh-CN" altLang="en-US" dirty="0"/>
              <a:t>添加文件中自己的文件至仓库</a:t>
            </a:r>
            <a:r>
              <a:rPr lang="en-US" altLang="zh-CN" dirty="0"/>
              <a:t>.</a:t>
            </a:r>
          </a:p>
          <a:p>
            <a:pPr>
              <a:buBlip>
                <a:blip r:embed="rId2"/>
              </a:buBlip>
            </a:pPr>
            <a:r>
              <a:rPr lang="en-US" altLang="zh-CN" dirty="0"/>
              <a:t>4.git status </a:t>
            </a:r>
            <a:r>
              <a:rPr lang="zh-CN" altLang="en-US" dirty="0"/>
              <a:t>查看仓库当前状态</a:t>
            </a:r>
            <a:r>
              <a:rPr lang="en-US" altLang="zh-CN" dirty="0"/>
              <a:t>.</a:t>
            </a:r>
          </a:p>
          <a:p>
            <a:pPr>
              <a:buBlip>
                <a:blip r:embed="rId2"/>
              </a:buBlip>
            </a:pPr>
            <a:r>
              <a:rPr lang="en-US" altLang="zh-CN" dirty="0"/>
              <a:t>5.git commit  -m ‘</a:t>
            </a:r>
            <a:r>
              <a:rPr lang="zh-CN" altLang="en-US" dirty="0"/>
              <a:t>修改内容或提交原因</a:t>
            </a:r>
            <a:r>
              <a:rPr lang="en-US" altLang="zh-CN" dirty="0"/>
              <a:t>’</a:t>
            </a:r>
          </a:p>
          <a:p>
            <a:pPr>
              <a:buBlip>
                <a:blip r:embed="rId2"/>
              </a:buBlip>
            </a:pPr>
            <a:r>
              <a:rPr lang="en-US" altLang="zh-CN" dirty="0"/>
              <a:t>6.git push –u origin master(</a:t>
            </a:r>
            <a:r>
              <a:rPr lang="zh-CN" altLang="en-US" dirty="0"/>
              <a:t>提交至默认分支</a:t>
            </a:r>
            <a:r>
              <a:rPr lang="en-US" altLang="zh-CN" dirty="0"/>
              <a:t>master)</a:t>
            </a:r>
          </a:p>
          <a:p>
            <a:pPr>
              <a:buBlip>
                <a:blip r:embed="rId2"/>
              </a:buBlip>
            </a:pPr>
            <a:r>
              <a:rPr lang="en-US" altLang="zh-CN" dirty="0"/>
              <a:t>7.git checkout </a:t>
            </a:r>
            <a:r>
              <a:rPr lang="zh-CN" altLang="en-US" dirty="0"/>
              <a:t>分支名</a:t>
            </a:r>
            <a:r>
              <a:rPr lang="en-US" altLang="zh-CN" dirty="0"/>
              <a:t>(</a:t>
            </a:r>
            <a:r>
              <a:rPr lang="zh-CN" altLang="en-US" dirty="0"/>
              <a:t>需提前建立好分支</a:t>
            </a:r>
            <a:r>
              <a:rPr lang="en-US" altLang="zh-CN" dirty="0"/>
              <a:t>)</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正文"/>
          <p:cNvSpPr txBox="1">
            <a:spLocks noGrp="1"/>
          </p:cNvSpPr>
          <p:nvPr>
            <p:ph type="body" idx="1"/>
          </p:nvPr>
        </p:nvSpPr>
        <p:spPr>
          <a:prstGeom prst="rect">
            <a:avLst/>
          </a:prstGeom>
        </p:spPr>
        <p:txBody>
          <a:bodyPr/>
          <a:lstStyle/>
          <a:p>
            <a:r>
              <a:rPr lang="zh-CN" altLang="en-US" dirty="0"/>
              <a:t>下面是</a:t>
            </a:r>
            <a:r>
              <a:rPr lang="en-US" altLang="zh-CN" dirty="0"/>
              <a:t>markdown</a:t>
            </a:r>
            <a:r>
              <a:rPr lang="zh-CN" altLang="en-US" dirty="0"/>
              <a:t>的一些基本操作命令</a:t>
            </a:r>
            <a:r>
              <a:rPr lang="en-US" altLang="zh-CN" dirty="0"/>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标题"/>
          <p:cNvSpPr txBox="1">
            <a:spLocks noGrp="1"/>
          </p:cNvSpPr>
          <p:nvPr>
            <p:ph type="title"/>
          </p:nvPr>
        </p:nvSpPr>
        <p:spPr>
          <a:xfrm>
            <a:off x="787400" y="254000"/>
            <a:ext cx="11430000" cy="2198255"/>
          </a:xfrm>
          <a:prstGeom prst="rect">
            <a:avLst/>
          </a:prstGeom>
        </p:spPr>
        <p:txBody>
          <a:bodyPr/>
          <a:lstStyle/>
          <a:p>
            <a:r>
              <a:rPr lang="zh-CN" altLang="en-US" dirty="0"/>
              <a:t>标题的表达</a:t>
            </a:r>
            <a:r>
              <a:rPr lang="en-US" altLang="zh-CN" dirty="0"/>
              <a:t>:</a:t>
            </a:r>
            <a:endParaRPr dirty="0"/>
          </a:p>
        </p:txBody>
      </p:sp>
      <p:sp>
        <p:nvSpPr>
          <p:cNvPr id="201" name="正文"/>
          <p:cNvSpPr txBox="1">
            <a:spLocks noGrp="1"/>
          </p:cNvSpPr>
          <p:nvPr>
            <p:ph type="body" idx="1"/>
          </p:nvPr>
        </p:nvSpPr>
        <p:spPr>
          <a:xfrm>
            <a:off x="787400" y="3408218"/>
            <a:ext cx="11430000" cy="5075382"/>
          </a:xfrm>
          <a:prstGeom prst="rect">
            <a:avLst/>
          </a:prstGeom>
        </p:spPr>
        <p:txBody>
          <a:bodyPr>
            <a:normAutofit fontScale="92500" lnSpcReduction="20000"/>
          </a:bodyPr>
          <a:lstStyle/>
          <a:p>
            <a:r>
              <a:rPr lang="en-US" altLang="zh-CN" dirty="0"/>
              <a:t>#                       </a:t>
            </a:r>
            <a:r>
              <a:rPr lang="zh-CN" altLang="en-US" dirty="0"/>
              <a:t>这是 </a:t>
            </a:r>
            <a:r>
              <a:rPr lang="en-US" altLang="zh-CN" dirty="0"/>
              <a:t>H1 </a:t>
            </a:r>
            <a:r>
              <a:rPr lang="zh-CN" altLang="en-US" dirty="0"/>
              <a:t>一级标题</a:t>
            </a:r>
          </a:p>
          <a:p>
            <a:r>
              <a:rPr lang="en-US" altLang="zh-CN" dirty="0"/>
              <a:t>##                     </a:t>
            </a:r>
            <a:r>
              <a:rPr lang="zh-CN" altLang="en-US" dirty="0"/>
              <a:t>这是 </a:t>
            </a:r>
            <a:r>
              <a:rPr lang="en-US" altLang="zh-CN" dirty="0"/>
              <a:t>H2 </a:t>
            </a:r>
            <a:r>
              <a:rPr lang="zh-CN" altLang="en-US" dirty="0"/>
              <a:t>二级标题</a:t>
            </a:r>
          </a:p>
          <a:p>
            <a:r>
              <a:rPr lang="en-US" altLang="zh-CN" dirty="0"/>
              <a:t>### 			   </a:t>
            </a:r>
            <a:r>
              <a:rPr lang="zh-CN" altLang="en-US" dirty="0"/>
              <a:t>这是 </a:t>
            </a:r>
            <a:r>
              <a:rPr lang="en-US" altLang="zh-CN" dirty="0"/>
              <a:t>H3 </a:t>
            </a:r>
            <a:r>
              <a:rPr lang="zh-CN" altLang="en-US" dirty="0"/>
              <a:t>三级标题</a:t>
            </a:r>
          </a:p>
          <a:p>
            <a:r>
              <a:rPr lang="en-US" altLang="zh-CN" dirty="0"/>
              <a:t>#### 			   </a:t>
            </a:r>
            <a:r>
              <a:rPr lang="zh-CN" altLang="en-US" dirty="0"/>
              <a:t>这是 </a:t>
            </a:r>
            <a:r>
              <a:rPr lang="en-US" altLang="zh-CN" dirty="0"/>
              <a:t>H4 </a:t>
            </a:r>
            <a:r>
              <a:rPr lang="zh-CN" altLang="en-US" dirty="0"/>
              <a:t>四级标题</a:t>
            </a:r>
          </a:p>
          <a:p>
            <a:r>
              <a:rPr lang="en-US" altLang="zh-CN" dirty="0"/>
              <a:t>##### 			   </a:t>
            </a:r>
            <a:r>
              <a:rPr lang="zh-CN" altLang="en-US" dirty="0"/>
              <a:t>这是 </a:t>
            </a:r>
            <a:r>
              <a:rPr lang="en-US" altLang="zh-CN" dirty="0"/>
              <a:t>H5 </a:t>
            </a:r>
            <a:r>
              <a:rPr lang="zh-CN" altLang="en-US" dirty="0"/>
              <a:t>五级标题</a:t>
            </a:r>
          </a:p>
          <a:p>
            <a:r>
              <a:rPr lang="en-US" altLang="zh-CN" dirty="0"/>
              <a:t>######             </a:t>
            </a:r>
            <a:r>
              <a:rPr lang="zh-CN" altLang="en-US" dirty="0"/>
              <a:t>这是 </a:t>
            </a:r>
            <a:r>
              <a:rPr lang="en-US" altLang="zh-CN" dirty="0"/>
              <a:t>H6 </a:t>
            </a:r>
            <a:r>
              <a:rPr lang="zh-CN" altLang="en-US" dirty="0"/>
              <a:t>六级标题</a:t>
            </a:r>
          </a:p>
          <a:p>
            <a:pPr>
              <a:buBlip>
                <a:blip r:embed="rId2"/>
              </a:buBlip>
            </a:pP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正文"/>
          <p:cNvSpPr txBox="1">
            <a:spLocks noGrp="1"/>
          </p:cNvSpPr>
          <p:nvPr>
            <p:ph type="body" idx="1"/>
          </p:nvPr>
        </p:nvSpPr>
        <p:spPr>
          <a:xfrm>
            <a:off x="579581" y="831272"/>
            <a:ext cx="11430000" cy="8340437"/>
          </a:xfrm>
          <a:prstGeom prst="rect">
            <a:avLst/>
          </a:prstGeom>
        </p:spPr>
        <p:txBody>
          <a:bodyPr>
            <a:normAutofit/>
          </a:bodyPr>
          <a:lstStyle/>
          <a:p>
            <a:r>
              <a:rPr lang="zh-CN" altLang="en-US" sz="6000" dirty="0"/>
              <a:t>文字格式</a:t>
            </a:r>
            <a:endParaRPr lang="en-US" altLang="zh-CN" sz="6000" dirty="0"/>
          </a:p>
          <a:p>
            <a:r>
              <a:rPr lang="zh-CN" altLang="en-US" dirty="0"/>
              <a:t>**这是文字粗体格式**</a:t>
            </a:r>
          </a:p>
          <a:p>
            <a:r>
              <a:rPr lang="en-US" altLang="zh-CN" dirty="0"/>
              <a:t>*</a:t>
            </a:r>
            <a:r>
              <a:rPr lang="zh-CN" altLang="en-US" dirty="0"/>
              <a:t>这是文字斜体格式*</a:t>
            </a:r>
          </a:p>
          <a:p>
            <a:r>
              <a:rPr lang="en-US" altLang="zh-CN" dirty="0"/>
              <a:t>_</a:t>
            </a:r>
            <a:r>
              <a:rPr lang="zh-CN" altLang="en-US" dirty="0"/>
              <a:t>这是文字斜体格式</a:t>
            </a:r>
            <a:r>
              <a:rPr lang="en-US" altLang="zh-CN" dirty="0"/>
              <a:t>_</a:t>
            </a:r>
          </a:p>
          <a:p>
            <a:endParaRPr lang="en-US" altLang="zh-CN" dirty="0"/>
          </a:p>
          <a:p>
            <a:r>
              <a:rPr lang="en-US" altLang="zh-CN" dirty="0"/>
              <a:t> </a:t>
            </a:r>
            <a:endParaRPr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Johnny Appleseed"/>
          <p:cNvSpPr txBox="1">
            <a:spLocks noGrp="1"/>
          </p:cNvSpPr>
          <p:nvPr>
            <p:ph type="body" idx="13"/>
          </p:nvPr>
        </p:nvSpPr>
        <p:spPr>
          <a:xfrm flipH="1" flipV="1">
            <a:off x="11185235" y="7028588"/>
            <a:ext cx="4678219" cy="4041194"/>
          </a:xfrm>
          <a:prstGeom prst="rect">
            <a:avLst/>
          </a:prstGeom>
        </p:spPr>
        <p:txBody>
          <a:bodyPr/>
          <a:lstStyle/>
          <a:p>
            <a:endParaRPr dirty="0"/>
          </a:p>
        </p:txBody>
      </p:sp>
      <p:sp>
        <p:nvSpPr>
          <p:cNvPr id="206" name="“在此键入引文。”"/>
          <p:cNvSpPr txBox="1">
            <a:spLocks noGrp="1"/>
          </p:cNvSpPr>
          <p:nvPr>
            <p:ph type="body" idx="14"/>
          </p:nvPr>
        </p:nvSpPr>
        <p:spPr>
          <a:xfrm>
            <a:off x="274781" y="918567"/>
            <a:ext cx="12455237" cy="7338742"/>
          </a:xfrm>
          <a:prstGeom prst="rect">
            <a:avLst/>
          </a:prstGeom>
        </p:spPr>
        <p:txBody>
          <a:bodyPr/>
          <a:lstStyle/>
          <a:p>
            <a:r>
              <a:rPr lang="zh-CN" altLang="en-US" sz="6000" dirty="0"/>
              <a:t>引用</a:t>
            </a:r>
            <a:r>
              <a:rPr lang="en-US" altLang="zh-CN" sz="6000" dirty="0"/>
              <a:t> :</a:t>
            </a:r>
          </a:p>
          <a:p>
            <a:endParaRPr lang="en-US" altLang="zh-CN" sz="6000" dirty="0"/>
          </a:p>
          <a:p>
            <a:r>
              <a:rPr lang="en-US" altLang="zh-CN" dirty="0"/>
              <a:t>&gt; </a:t>
            </a:r>
            <a:r>
              <a:rPr lang="zh-CN" altLang="en-US" dirty="0"/>
              <a:t>第一行引用文字</a:t>
            </a:r>
          </a:p>
          <a:p>
            <a:r>
              <a:rPr lang="en-US" altLang="zh-CN" dirty="0"/>
              <a:t>&gt;&gt; </a:t>
            </a:r>
            <a:r>
              <a:rPr lang="zh-CN" altLang="en-US" dirty="0"/>
              <a:t>第二行引用文字</a:t>
            </a:r>
            <a:endParaRPr lang="en-US" altLang="zh-CN" dirty="0"/>
          </a:p>
          <a:p>
            <a:endParaRPr lang="en-US" altLang="zh-CN" dirty="0"/>
          </a:p>
          <a:p>
            <a:endParaRPr lang="en-US" altLang="zh-CN" dirty="0"/>
          </a:p>
          <a:p>
            <a:endParaRPr lang="en-US" altLang="zh-CN" dirty="0"/>
          </a:p>
          <a:p>
            <a:endParaRPr lang="zh-CN" altLang="en-US" dirty="0"/>
          </a:p>
          <a:p>
            <a:r>
              <a:rPr lang="zh-CN" altLang="en-US" dirty="0"/>
              <a:t>水平线</a:t>
            </a:r>
          </a:p>
          <a:p>
            <a:endParaRPr lang="zh-CN" altLang="en-US" dirty="0"/>
          </a:p>
          <a:p>
            <a:r>
              <a:rPr lang="zh-CN" altLang="en-US" dirty="0"/>
              <a:t>***</a:t>
            </a:r>
          </a:p>
          <a:p>
            <a:endParaRPr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325C622-191B-4D41-9E15-6922A57058F8}"/>
              </a:ext>
            </a:extLst>
          </p:cNvPr>
          <p:cNvSpPr>
            <a:spLocks noGrp="1"/>
          </p:cNvSpPr>
          <p:nvPr>
            <p:ph type="body" sz="quarter" idx="13"/>
          </p:nvPr>
        </p:nvSpPr>
        <p:spPr/>
        <p:txBody>
          <a:bodyPr/>
          <a:lstStyle/>
          <a:p>
            <a:endParaRPr lang="zh-CN" altLang="en-US"/>
          </a:p>
        </p:txBody>
      </p:sp>
      <p:sp>
        <p:nvSpPr>
          <p:cNvPr id="3" name="文本占位符 2">
            <a:extLst>
              <a:ext uri="{FF2B5EF4-FFF2-40B4-BE49-F238E27FC236}">
                <a16:creationId xmlns:a16="http://schemas.microsoft.com/office/drawing/2014/main" id="{4BC5F331-E06E-4B5C-B3AD-90A99EAFCF09}"/>
              </a:ext>
            </a:extLst>
          </p:cNvPr>
          <p:cNvSpPr>
            <a:spLocks noGrp="1"/>
          </p:cNvSpPr>
          <p:nvPr>
            <p:ph type="body" sz="quarter" idx="14"/>
          </p:nvPr>
        </p:nvSpPr>
        <p:spPr>
          <a:xfrm>
            <a:off x="1270000" y="4262754"/>
            <a:ext cx="10464800" cy="656590"/>
          </a:xfrm>
        </p:spPr>
        <p:txBody>
          <a:bodyPr/>
          <a:lstStyle/>
          <a:p>
            <a:r>
              <a:rPr lang="zh-CN" altLang="en-US" dirty="0"/>
              <a:t>感谢各位学长学姐百忙之中来看我的</a:t>
            </a:r>
            <a:r>
              <a:rPr lang="en-US" altLang="zh-CN" dirty="0"/>
              <a:t>PPT.</a:t>
            </a:r>
          </a:p>
        </p:txBody>
      </p:sp>
    </p:spTree>
    <p:extLst>
      <p:ext uri="{BB962C8B-B14F-4D97-AF65-F5344CB8AC3E}">
        <p14:creationId xmlns:p14="http://schemas.microsoft.com/office/powerpoint/2010/main" val="170927454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这是我的个人学习成果报告"/>
          <p:cNvSpPr txBox="1">
            <a:spLocks noGrp="1"/>
          </p:cNvSpPr>
          <p:nvPr>
            <p:ph type="title"/>
          </p:nvPr>
        </p:nvSpPr>
        <p:spPr>
          <a:prstGeom prst="rect">
            <a:avLst/>
          </a:prstGeom>
        </p:spPr>
        <p:txBody>
          <a:bodyPr/>
          <a:lstStyle>
            <a:lvl1pPr>
              <a:defRPr sz="4200">
                <a:solidFill>
                  <a:srgbClr val="73BFFF"/>
                </a:solidFill>
              </a:defRPr>
            </a:lvl1pPr>
          </a:lstStyle>
          <a:p>
            <a:r>
              <a:t>这是我的个人学习成果报告</a:t>
            </a:r>
          </a:p>
        </p:txBody>
      </p:sp>
      <p:sp>
        <p:nvSpPr>
          <p:cNvPr id="122" name="感谢各位学长，学姐，老师指导，参观。请大家提出自己的建议，经验，以为我提供参考，了解自己的不足。"/>
          <p:cNvSpPr txBox="1">
            <a:spLocks noGrp="1"/>
          </p:cNvSpPr>
          <p:nvPr>
            <p:ph type="body" idx="1"/>
          </p:nvPr>
        </p:nvSpPr>
        <p:spPr>
          <a:prstGeom prst="rect">
            <a:avLst/>
          </a:prstGeom>
        </p:spPr>
        <p:txBody>
          <a:bodyPr/>
          <a:lstStyle>
            <a:lvl1pPr marL="0" indent="0">
              <a:buSzTx/>
              <a:buNone/>
            </a:lvl1pPr>
          </a:lstStyle>
          <a:p>
            <a:r>
              <a:t>感谢各位学长，学姐，老师指导，参观。请大家提出自己的建议，经验，以为我提供参考，了解自己的不足。</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试验报告（"/>
          <p:cNvSpPr txBox="1">
            <a:spLocks noGrp="1"/>
          </p:cNvSpPr>
          <p:nvPr>
            <p:ph type="title"/>
          </p:nvPr>
        </p:nvSpPr>
        <p:spPr>
          <a:prstGeom prst="rect">
            <a:avLst/>
          </a:prstGeom>
        </p:spPr>
        <p:txBody>
          <a:bodyPr/>
          <a:lstStyle/>
          <a:p>
            <a:pPr defTabSz="572516">
              <a:defRPr sz="7056">
                <a:effectLst>
                  <a:outerShdw blurRad="49784" dist="37338" dir="5400000" rotWithShape="0">
                    <a:srgbClr val="000000"/>
                  </a:outerShdw>
                </a:effectLst>
              </a:defRPr>
            </a:pPr>
            <a:endParaRPr dirty="0"/>
          </a:p>
          <a:p>
            <a:pPr defTabSz="572516">
              <a:defRPr sz="7056">
                <a:effectLst>
                  <a:outerShdw blurRad="49784" dist="37338" dir="5400000" rotWithShape="0">
                    <a:srgbClr val="000000"/>
                  </a:outerShdw>
                </a:effectLst>
              </a:defRPr>
            </a:pPr>
            <a:r>
              <a:rPr lang="zh-CN" altLang="en-US" dirty="0"/>
              <a:t>学习成果</a:t>
            </a:r>
            <a:r>
              <a:rPr dirty="0"/>
              <a:t>（</a:t>
            </a:r>
          </a:p>
        </p:txBody>
      </p:sp>
      <p:sp>
        <p:nvSpPr>
          <p:cNvPr id="125" name="正文"/>
          <p:cNvSpPr txBox="1">
            <a:spLocks noGrp="1"/>
          </p:cNvSpPr>
          <p:nvPr>
            <p:ph type="body" idx="1"/>
          </p:nvPr>
        </p:nvSpPr>
        <p:spPr>
          <a:xfrm>
            <a:off x="323729" y="3364612"/>
            <a:ext cx="11430001" cy="5715001"/>
          </a:xfrm>
          <a:prstGeom prst="rect">
            <a:avLst/>
          </a:prstGeom>
        </p:spPr>
        <p:txBody>
          <a:bodyPr/>
          <a:lstStyle/>
          <a:p>
            <a:pPr>
              <a:buBlip>
                <a:blip r:embed="rId2"/>
              </a:buBlip>
            </a:pPr>
            <a:r>
              <a:rPr lang="zh-CN" altLang="en-US" dirty="0"/>
              <a:t>        下面是我的最近一个月自己根据自己自学的知识和老师讲的书本内容编写的几组</a:t>
            </a:r>
            <a:r>
              <a:rPr lang="en-US" altLang="zh-CN" dirty="0"/>
              <a:t>C</a:t>
            </a:r>
            <a:r>
              <a:rPr lang="zh-CN" altLang="en-US" dirty="0"/>
              <a:t>语言程序</a:t>
            </a:r>
            <a:r>
              <a:rPr lang="en-US" altLang="zh-CN" dirty="0"/>
              <a:t>.</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标题"/>
          <p:cNvSpPr txBox="1">
            <a:spLocks noGrp="1"/>
          </p:cNvSpPr>
          <p:nvPr>
            <p:ph type="title"/>
          </p:nvPr>
        </p:nvSpPr>
        <p:spPr>
          <a:prstGeom prst="rect">
            <a:avLst/>
          </a:prstGeom>
        </p:spPr>
        <p:txBody>
          <a:bodyPr/>
          <a:lstStyle/>
          <a:p>
            <a:r>
              <a:rPr lang="en-US" dirty="0"/>
              <a:t>C</a:t>
            </a:r>
            <a:r>
              <a:rPr lang="zh-CN" altLang="en-US" dirty="0"/>
              <a:t>语言操作</a:t>
            </a:r>
            <a:endParaRPr dirty="0"/>
          </a:p>
        </p:txBody>
      </p:sp>
      <p:sp>
        <p:nvSpPr>
          <p:cNvPr id="129" name="正文"/>
          <p:cNvSpPr txBox="1">
            <a:spLocks noGrp="1"/>
          </p:cNvSpPr>
          <p:nvPr>
            <p:ph type="body" sz="half" idx="1"/>
          </p:nvPr>
        </p:nvSpPr>
        <p:spPr>
          <a:prstGeom prst="rect">
            <a:avLst/>
          </a:prstGeom>
        </p:spPr>
        <p:txBody>
          <a:bodyPr/>
          <a:lstStyle/>
          <a:p>
            <a:pPr>
              <a:buBlip>
                <a:blip r:embed="rId2"/>
              </a:buBlip>
            </a:pPr>
            <a:r>
              <a:rPr lang="zh-CN" altLang="en-US" dirty="0"/>
              <a:t>说明</a:t>
            </a:r>
            <a:r>
              <a:rPr lang="en-US" altLang="zh-CN" dirty="0"/>
              <a:t>(</a:t>
            </a:r>
            <a:r>
              <a:rPr lang="zh-CN" altLang="en-US" dirty="0"/>
              <a:t>利用</a:t>
            </a:r>
            <a:r>
              <a:rPr lang="en-US" altLang="zh-CN" dirty="0"/>
              <a:t>if else if</a:t>
            </a:r>
            <a:r>
              <a:rPr lang="zh-CN" altLang="en-US" dirty="0"/>
              <a:t>循环判断学生的成绩等级</a:t>
            </a:r>
            <a:r>
              <a:rPr lang="en-US" altLang="zh-CN" dirty="0"/>
              <a:t>)</a:t>
            </a:r>
            <a:endParaRPr dirty="0"/>
          </a:p>
        </p:txBody>
      </p:sp>
      <p:graphicFrame>
        <p:nvGraphicFramePr>
          <p:cNvPr id="3" name="表格 2">
            <a:extLst>
              <a:ext uri="{FF2B5EF4-FFF2-40B4-BE49-F238E27FC236}">
                <a16:creationId xmlns:a16="http://schemas.microsoft.com/office/drawing/2014/main" id="{DC11C79B-5EDA-439C-A148-58AE180204C5}"/>
              </a:ext>
            </a:extLst>
          </p:cNvPr>
          <p:cNvGraphicFramePr>
            <a:graphicFrameLocks noGrp="1"/>
          </p:cNvGraphicFramePr>
          <p:nvPr>
            <p:extLst>
              <p:ext uri="{D42A27DB-BD31-4B8C-83A1-F6EECF244321}">
                <p14:modId xmlns:p14="http://schemas.microsoft.com/office/powerpoint/2010/main" val="1760484738"/>
              </p:ext>
            </p:extLst>
          </p:nvPr>
        </p:nvGraphicFramePr>
        <p:xfrm>
          <a:off x="6068291" y="1995055"/>
          <a:ext cx="5832764" cy="6317671"/>
        </p:xfrm>
        <a:graphic>
          <a:graphicData uri="http://schemas.openxmlformats.org/drawingml/2006/table">
            <a:tbl>
              <a:tblPr firstRow="1" bandRow="1">
                <a:tableStyleId>{5940675A-B579-460E-94D1-54222C63F5DA}</a:tableStyleId>
              </a:tblPr>
              <a:tblGrid>
                <a:gridCol w="5832764">
                  <a:extLst>
                    <a:ext uri="{9D8B030D-6E8A-4147-A177-3AD203B41FA5}">
                      <a16:colId xmlns:a16="http://schemas.microsoft.com/office/drawing/2014/main" val="2758966582"/>
                    </a:ext>
                  </a:extLst>
                </a:gridCol>
              </a:tblGrid>
              <a:tr h="6317671">
                <a:tc>
                  <a:txBody>
                    <a:bodyPr/>
                    <a:lstStyle/>
                    <a:p>
                      <a:pPr algn="l"/>
                      <a:r>
                        <a:rPr lang="en-US" altLang="zh-CN" sz="2000" dirty="0"/>
                        <a:t>#include&lt;</a:t>
                      </a:r>
                      <a:r>
                        <a:rPr lang="en-US" altLang="zh-CN" sz="2000" dirty="0" err="1"/>
                        <a:t>stdio.h</a:t>
                      </a:r>
                      <a:r>
                        <a:rPr lang="en-US" altLang="zh-CN" sz="2000" dirty="0"/>
                        <a:t>&gt;</a:t>
                      </a:r>
                    </a:p>
                    <a:p>
                      <a:pPr algn="l"/>
                      <a:r>
                        <a:rPr lang="en-US" altLang="zh-CN" sz="2000" dirty="0"/>
                        <a:t>void main()</a:t>
                      </a:r>
                    </a:p>
                    <a:p>
                      <a:pPr algn="l"/>
                      <a:r>
                        <a:rPr lang="en-US" altLang="zh-CN" sz="2000" dirty="0"/>
                        <a:t>{ </a:t>
                      </a:r>
                    </a:p>
                    <a:p>
                      <a:pPr algn="l"/>
                      <a:r>
                        <a:rPr lang="en-US" altLang="zh-CN" sz="2000" dirty="0"/>
                        <a:t>	int grade;</a:t>
                      </a:r>
                    </a:p>
                    <a:p>
                      <a:pPr algn="l"/>
                      <a:r>
                        <a:rPr lang="en-US" altLang="zh-CN" sz="2000" dirty="0"/>
                        <a:t>	</a:t>
                      </a:r>
                      <a:r>
                        <a:rPr lang="en-US" altLang="zh-CN" sz="2000" dirty="0" err="1"/>
                        <a:t>printf</a:t>
                      </a:r>
                      <a:r>
                        <a:rPr lang="en-US" altLang="zh-CN" sz="2000" dirty="0"/>
                        <a:t>("</a:t>
                      </a:r>
                      <a:r>
                        <a:rPr lang="zh-CN" altLang="en-US" sz="2000" dirty="0"/>
                        <a:t>请输入学生成绩为</a:t>
                      </a:r>
                      <a:r>
                        <a:rPr lang="en-US" altLang="zh-CN" sz="2000" dirty="0"/>
                        <a:t>:");</a:t>
                      </a:r>
                    </a:p>
                    <a:p>
                      <a:pPr algn="l"/>
                      <a:r>
                        <a:rPr lang="en-US" altLang="zh-CN" sz="2000" dirty="0"/>
                        <a:t>	</a:t>
                      </a:r>
                      <a:r>
                        <a:rPr lang="en-US" altLang="zh-CN" sz="2000" dirty="0" err="1"/>
                        <a:t>scanf</a:t>
                      </a:r>
                      <a:r>
                        <a:rPr lang="en-US" altLang="zh-CN" sz="2000" dirty="0"/>
                        <a:t>("%</a:t>
                      </a:r>
                      <a:r>
                        <a:rPr lang="en-US" altLang="zh-CN" sz="2000" dirty="0" err="1"/>
                        <a:t>d",&amp;grade</a:t>
                      </a:r>
                      <a:r>
                        <a:rPr lang="en-US" altLang="zh-CN" sz="2000" dirty="0"/>
                        <a:t>);</a:t>
                      </a:r>
                    </a:p>
                    <a:p>
                      <a:pPr algn="l"/>
                      <a:r>
                        <a:rPr lang="en-US" altLang="zh-CN" sz="2000" dirty="0"/>
                        <a:t>	if(grade&lt;60&amp;&amp;grade&gt;=0)</a:t>
                      </a:r>
                    </a:p>
                    <a:p>
                      <a:pPr algn="l"/>
                      <a:r>
                        <a:rPr lang="en-US" altLang="zh-CN" sz="2000" dirty="0"/>
                        <a:t>		</a:t>
                      </a:r>
                      <a:r>
                        <a:rPr lang="en-US" altLang="zh-CN" sz="2000" dirty="0" err="1"/>
                        <a:t>printf</a:t>
                      </a:r>
                      <a:r>
                        <a:rPr lang="en-US" altLang="zh-CN" sz="2000" dirty="0"/>
                        <a:t>("</a:t>
                      </a:r>
                      <a:r>
                        <a:rPr lang="zh-CN" altLang="en-US" sz="2000" dirty="0"/>
                        <a:t>成绩等级为</a:t>
                      </a:r>
                      <a:r>
                        <a:rPr lang="en-US" altLang="zh-CN" sz="2000" dirty="0"/>
                        <a:t>E</a:t>
                      </a:r>
                      <a:r>
                        <a:rPr lang="zh-CN" altLang="en-US" sz="2000" dirty="0"/>
                        <a:t>。</a:t>
                      </a:r>
                      <a:r>
                        <a:rPr lang="en-US" altLang="zh-CN" sz="2000" dirty="0"/>
                        <a:t>\n");</a:t>
                      </a:r>
                    </a:p>
                    <a:p>
                      <a:pPr algn="l"/>
                      <a:r>
                        <a:rPr lang="en-US" altLang="zh-CN" sz="2000" dirty="0"/>
                        <a:t>	else if(grade&lt;69&amp;&amp;grade&gt;=60)</a:t>
                      </a:r>
                    </a:p>
                    <a:p>
                      <a:pPr algn="l"/>
                      <a:r>
                        <a:rPr lang="en-US" altLang="zh-CN" sz="2000" dirty="0"/>
                        <a:t>		</a:t>
                      </a:r>
                      <a:r>
                        <a:rPr lang="en-US" altLang="zh-CN" sz="2000" dirty="0" err="1"/>
                        <a:t>printf</a:t>
                      </a:r>
                      <a:r>
                        <a:rPr lang="en-US" altLang="zh-CN" sz="2000" dirty="0"/>
                        <a:t>("</a:t>
                      </a:r>
                      <a:r>
                        <a:rPr lang="zh-CN" altLang="en-US" sz="2000" dirty="0"/>
                        <a:t>成绩等级为</a:t>
                      </a:r>
                      <a:r>
                        <a:rPr lang="en-US" altLang="zh-CN" sz="2000" dirty="0"/>
                        <a:t>D</a:t>
                      </a:r>
                      <a:r>
                        <a:rPr lang="zh-CN" altLang="en-US" sz="2000" dirty="0"/>
                        <a:t>。</a:t>
                      </a:r>
                      <a:r>
                        <a:rPr lang="en-US" altLang="zh-CN" sz="2000" dirty="0"/>
                        <a:t>\n");</a:t>
                      </a:r>
                    </a:p>
                    <a:p>
                      <a:pPr algn="l"/>
                      <a:r>
                        <a:rPr lang="en-US" altLang="zh-CN" sz="2000" dirty="0"/>
                        <a:t>	else if(grade&lt;79&amp;&amp;grade&gt;=70)</a:t>
                      </a:r>
                    </a:p>
                    <a:p>
                      <a:pPr algn="l"/>
                      <a:r>
                        <a:rPr lang="en-US" altLang="zh-CN" sz="2000" dirty="0"/>
                        <a:t>		</a:t>
                      </a:r>
                      <a:r>
                        <a:rPr lang="en-US" altLang="zh-CN" sz="2000" dirty="0" err="1"/>
                        <a:t>printf</a:t>
                      </a:r>
                      <a:r>
                        <a:rPr lang="en-US" altLang="zh-CN" sz="2000" dirty="0"/>
                        <a:t>("</a:t>
                      </a:r>
                      <a:r>
                        <a:rPr lang="zh-CN" altLang="en-US" sz="2000" dirty="0"/>
                        <a:t>成绩等级为</a:t>
                      </a:r>
                      <a:r>
                        <a:rPr lang="en-US" altLang="zh-CN" sz="2000" dirty="0"/>
                        <a:t>C</a:t>
                      </a:r>
                      <a:r>
                        <a:rPr lang="zh-CN" altLang="en-US" sz="2000" dirty="0"/>
                        <a:t>。</a:t>
                      </a:r>
                      <a:r>
                        <a:rPr lang="en-US" altLang="zh-CN" sz="2000" dirty="0"/>
                        <a:t>\n");</a:t>
                      </a:r>
                    </a:p>
                    <a:p>
                      <a:pPr algn="l"/>
                      <a:r>
                        <a:rPr lang="en-US" altLang="zh-CN" sz="2000" dirty="0"/>
                        <a:t>	else if(grade&lt;89&amp;&amp;grade&gt;=80)</a:t>
                      </a:r>
                    </a:p>
                    <a:p>
                      <a:pPr algn="l"/>
                      <a:r>
                        <a:rPr lang="en-US" altLang="zh-CN" sz="2000" dirty="0"/>
                        <a:t>		</a:t>
                      </a:r>
                      <a:r>
                        <a:rPr lang="en-US" altLang="zh-CN" sz="2000" dirty="0" err="1"/>
                        <a:t>printf</a:t>
                      </a:r>
                      <a:r>
                        <a:rPr lang="en-US" altLang="zh-CN" sz="2000" dirty="0"/>
                        <a:t>("</a:t>
                      </a:r>
                      <a:r>
                        <a:rPr lang="zh-CN" altLang="en-US" sz="2000" dirty="0"/>
                        <a:t>成绩等级为</a:t>
                      </a:r>
                      <a:r>
                        <a:rPr lang="en-US" altLang="zh-CN" sz="2000" dirty="0"/>
                        <a:t>B</a:t>
                      </a:r>
                      <a:r>
                        <a:rPr lang="zh-CN" altLang="en-US" sz="2000" dirty="0"/>
                        <a:t>。</a:t>
                      </a:r>
                      <a:r>
                        <a:rPr lang="en-US" altLang="zh-CN" sz="2000" dirty="0"/>
                        <a:t>\n");</a:t>
                      </a:r>
                    </a:p>
                    <a:p>
                      <a:pPr algn="l"/>
                      <a:r>
                        <a:rPr lang="en-US" altLang="zh-CN" sz="2000" dirty="0"/>
                        <a:t>	else if(grade&lt;=100&amp;&amp;grade&gt;=90)</a:t>
                      </a:r>
                    </a:p>
                    <a:p>
                      <a:pPr algn="l"/>
                      <a:r>
                        <a:rPr lang="en-US" altLang="zh-CN" sz="2000" dirty="0"/>
                        <a:t>		</a:t>
                      </a:r>
                      <a:r>
                        <a:rPr lang="en-US" altLang="zh-CN" sz="2000" dirty="0" err="1"/>
                        <a:t>printf</a:t>
                      </a:r>
                      <a:r>
                        <a:rPr lang="en-US" altLang="zh-CN" sz="2000" dirty="0"/>
                        <a:t>("</a:t>
                      </a:r>
                      <a:r>
                        <a:rPr lang="zh-CN" altLang="en-US" sz="2000" dirty="0"/>
                        <a:t>成绩等级为</a:t>
                      </a:r>
                      <a:r>
                        <a:rPr lang="en-US" altLang="zh-CN" sz="2000" dirty="0"/>
                        <a:t>A</a:t>
                      </a:r>
                      <a:r>
                        <a:rPr lang="zh-CN" altLang="en-US" sz="2000" dirty="0"/>
                        <a:t>。</a:t>
                      </a:r>
                      <a:r>
                        <a:rPr lang="en-US" altLang="zh-CN" sz="2000" dirty="0"/>
                        <a:t>\n");</a:t>
                      </a:r>
                    </a:p>
                    <a:p>
                      <a:pPr algn="l"/>
                      <a:r>
                        <a:rPr lang="en-US" altLang="zh-CN" sz="2000" dirty="0"/>
                        <a:t>	else </a:t>
                      </a:r>
                      <a:r>
                        <a:rPr lang="en-US" altLang="zh-CN" sz="2000" dirty="0" err="1"/>
                        <a:t>printf</a:t>
                      </a:r>
                      <a:r>
                        <a:rPr lang="en-US" altLang="zh-CN" sz="2000" dirty="0"/>
                        <a:t>("</a:t>
                      </a:r>
                      <a:r>
                        <a:rPr lang="zh-CN" altLang="en-US" sz="2000" dirty="0"/>
                        <a:t>请输入</a:t>
                      </a:r>
                      <a:r>
                        <a:rPr lang="en-US" altLang="zh-CN" sz="2000" dirty="0"/>
                        <a:t>0</a:t>
                      </a:r>
                      <a:r>
                        <a:rPr lang="zh-CN" altLang="en-US" sz="2000" dirty="0"/>
                        <a:t>到</a:t>
                      </a:r>
                      <a:r>
                        <a:rPr lang="en-US" altLang="zh-CN" sz="2000" dirty="0"/>
                        <a:t>100</a:t>
                      </a:r>
                      <a:r>
                        <a:rPr lang="zh-CN" altLang="en-US" sz="2000" dirty="0"/>
                        <a:t>之间的整数</a:t>
                      </a:r>
                      <a:r>
                        <a:rPr lang="en-US" altLang="zh-CN" sz="2000" dirty="0"/>
                        <a:t>");</a:t>
                      </a:r>
                    </a:p>
                    <a:p>
                      <a:r>
                        <a:rPr lang="en-US" altLang="zh-CN" dirty="0"/>
                        <a:t>}</a:t>
                      </a:r>
                      <a:endParaRPr lang="zh-CN" altLang="en-US" dirty="0"/>
                    </a:p>
                  </a:txBody>
                  <a:tcPr/>
                </a:tc>
                <a:extLst>
                  <a:ext uri="{0D108BD9-81ED-4DB2-BD59-A6C34878D82A}">
                    <a16:rowId xmlns:a16="http://schemas.microsoft.com/office/drawing/2014/main" val="1116567286"/>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标题"/>
          <p:cNvSpPr txBox="1">
            <a:spLocks noGrp="1"/>
          </p:cNvSpPr>
          <p:nvPr>
            <p:ph type="title"/>
          </p:nvPr>
        </p:nvSpPr>
        <p:spPr>
          <a:prstGeom prst="rect">
            <a:avLst/>
          </a:prstGeom>
        </p:spPr>
        <p:txBody>
          <a:bodyPr/>
          <a:lstStyle/>
          <a:p>
            <a:r>
              <a:rPr lang="en-US" altLang="zh-CN" dirty="0"/>
              <a:t>(2</a:t>
            </a:r>
            <a:endParaRPr dirty="0"/>
          </a:p>
        </p:txBody>
      </p:sp>
      <p:sp>
        <p:nvSpPr>
          <p:cNvPr id="137" name="正文"/>
          <p:cNvSpPr txBox="1">
            <a:spLocks noGrp="1"/>
          </p:cNvSpPr>
          <p:nvPr>
            <p:ph type="body" sz="half" idx="1"/>
          </p:nvPr>
        </p:nvSpPr>
        <p:spPr>
          <a:prstGeom prst="rect">
            <a:avLst/>
          </a:prstGeom>
        </p:spPr>
        <p:txBody>
          <a:bodyPr/>
          <a:lstStyle/>
          <a:p>
            <a:pPr>
              <a:buBlip>
                <a:blip r:embed="rId2"/>
              </a:buBlip>
            </a:pPr>
            <a:r>
              <a:rPr lang="zh-CN" altLang="en-US" dirty="0"/>
              <a:t>说明</a:t>
            </a:r>
            <a:r>
              <a:rPr lang="en-US" altLang="zh-CN" dirty="0"/>
              <a:t>(</a:t>
            </a:r>
            <a:r>
              <a:rPr lang="zh-CN" altLang="en-US" dirty="0"/>
              <a:t>利用</a:t>
            </a:r>
            <a:r>
              <a:rPr lang="en-US" altLang="zh-CN" dirty="0"/>
              <a:t>switch</a:t>
            </a:r>
            <a:r>
              <a:rPr lang="zh-CN" altLang="en-US" dirty="0"/>
              <a:t>选择语句判断学生成绩等级</a:t>
            </a:r>
            <a:r>
              <a:rPr lang="en-US" altLang="zh-CN" dirty="0"/>
              <a:t>)</a:t>
            </a:r>
            <a:endParaRPr dirty="0"/>
          </a:p>
        </p:txBody>
      </p:sp>
      <p:graphicFrame>
        <p:nvGraphicFramePr>
          <p:cNvPr id="3" name="表格 2">
            <a:extLst>
              <a:ext uri="{FF2B5EF4-FFF2-40B4-BE49-F238E27FC236}">
                <a16:creationId xmlns:a16="http://schemas.microsoft.com/office/drawing/2014/main" id="{82599936-F281-4F0B-841C-A6396AC7FD14}"/>
              </a:ext>
            </a:extLst>
          </p:cNvPr>
          <p:cNvGraphicFramePr>
            <a:graphicFrameLocks noGrp="1"/>
          </p:cNvGraphicFramePr>
          <p:nvPr>
            <p:extLst>
              <p:ext uri="{D42A27DB-BD31-4B8C-83A1-F6EECF244321}">
                <p14:modId xmlns:p14="http://schemas.microsoft.com/office/powerpoint/2010/main" val="804934965"/>
              </p:ext>
            </p:extLst>
          </p:nvPr>
        </p:nvGraphicFramePr>
        <p:xfrm>
          <a:off x="6622473" y="775855"/>
          <a:ext cx="5250872" cy="8321040"/>
        </p:xfrm>
        <a:graphic>
          <a:graphicData uri="http://schemas.openxmlformats.org/drawingml/2006/table">
            <a:tbl>
              <a:tblPr firstRow="1" bandRow="1">
                <a:tableStyleId>{5940675A-B579-460E-94D1-54222C63F5DA}</a:tableStyleId>
              </a:tblPr>
              <a:tblGrid>
                <a:gridCol w="5250872">
                  <a:extLst>
                    <a:ext uri="{9D8B030D-6E8A-4147-A177-3AD203B41FA5}">
                      <a16:colId xmlns:a16="http://schemas.microsoft.com/office/drawing/2014/main" val="3906228638"/>
                    </a:ext>
                  </a:extLst>
                </a:gridCol>
              </a:tblGrid>
              <a:tr h="8156171">
                <a:tc>
                  <a:txBody>
                    <a:bodyPr/>
                    <a:lstStyle/>
                    <a:p>
                      <a:pPr algn="l"/>
                      <a:r>
                        <a:rPr lang="en-US" altLang="zh-CN" sz="2000" dirty="0"/>
                        <a:t>#include&lt;</a:t>
                      </a:r>
                      <a:r>
                        <a:rPr lang="en-US" altLang="zh-CN" sz="2000" dirty="0" err="1"/>
                        <a:t>stdio.h</a:t>
                      </a:r>
                      <a:r>
                        <a:rPr lang="en-US" altLang="zh-CN" sz="2000" dirty="0"/>
                        <a:t>&gt;</a:t>
                      </a:r>
                    </a:p>
                    <a:p>
                      <a:pPr algn="l"/>
                      <a:r>
                        <a:rPr lang="en-US" altLang="zh-CN" sz="2000" dirty="0"/>
                        <a:t>void main()</a:t>
                      </a:r>
                    </a:p>
                    <a:p>
                      <a:pPr algn="l"/>
                      <a:r>
                        <a:rPr lang="en-US" altLang="zh-CN" sz="2000" dirty="0"/>
                        <a:t>{ </a:t>
                      </a:r>
                    </a:p>
                    <a:p>
                      <a:pPr algn="l"/>
                      <a:r>
                        <a:rPr lang="en-US" altLang="zh-CN" sz="2000" dirty="0"/>
                        <a:t>	int </a:t>
                      </a:r>
                      <a:r>
                        <a:rPr lang="en-US" altLang="zh-CN" sz="2000" dirty="0" err="1"/>
                        <a:t>a,grade</a:t>
                      </a:r>
                      <a:r>
                        <a:rPr lang="en-US" altLang="zh-CN" sz="2000" dirty="0"/>
                        <a:t>;</a:t>
                      </a:r>
                    </a:p>
                    <a:p>
                      <a:pPr algn="l"/>
                      <a:r>
                        <a:rPr lang="en-US" altLang="zh-CN" sz="2000" dirty="0"/>
                        <a:t>	</a:t>
                      </a:r>
                      <a:r>
                        <a:rPr lang="en-US" altLang="zh-CN" sz="2000" dirty="0" err="1"/>
                        <a:t>printf</a:t>
                      </a:r>
                      <a:r>
                        <a:rPr lang="en-US" altLang="zh-CN" sz="2000" dirty="0"/>
                        <a:t>("</a:t>
                      </a:r>
                      <a:r>
                        <a:rPr lang="zh-CN" altLang="en-US" sz="2000" dirty="0"/>
                        <a:t>输入分数为</a:t>
                      </a:r>
                      <a:r>
                        <a:rPr lang="en-US" altLang="zh-CN" sz="2000" dirty="0"/>
                        <a:t>:");</a:t>
                      </a:r>
                    </a:p>
                    <a:p>
                      <a:pPr algn="l"/>
                      <a:r>
                        <a:rPr lang="en-US" altLang="zh-CN" sz="2000" dirty="0"/>
                        <a:t>	</a:t>
                      </a:r>
                      <a:r>
                        <a:rPr lang="en-US" altLang="zh-CN" sz="2000" dirty="0" err="1"/>
                        <a:t>scanf</a:t>
                      </a:r>
                      <a:r>
                        <a:rPr lang="en-US" altLang="zh-CN" sz="2000" dirty="0"/>
                        <a:t>("%</a:t>
                      </a:r>
                      <a:r>
                        <a:rPr lang="en-US" altLang="zh-CN" sz="2000" dirty="0" err="1"/>
                        <a:t>d",&amp;grade</a:t>
                      </a:r>
                      <a:r>
                        <a:rPr lang="en-US" altLang="zh-CN" sz="2000" dirty="0"/>
                        <a:t>);</a:t>
                      </a:r>
                    </a:p>
                    <a:p>
                      <a:pPr algn="l"/>
                      <a:r>
                        <a:rPr lang="en-US" altLang="zh-CN" sz="2000" dirty="0"/>
                        <a:t>	if(grade&lt;0||grade&gt;100)</a:t>
                      </a:r>
                    </a:p>
                    <a:p>
                      <a:pPr algn="l"/>
                      <a:r>
                        <a:rPr lang="en-US" altLang="zh-CN" sz="2000" dirty="0"/>
                        <a:t>		</a:t>
                      </a:r>
                      <a:r>
                        <a:rPr lang="en-US" altLang="zh-CN" sz="2000" dirty="0" err="1"/>
                        <a:t>printf</a:t>
                      </a:r>
                      <a:r>
                        <a:rPr lang="en-US" altLang="zh-CN" sz="2000" dirty="0"/>
                        <a:t>("</a:t>
                      </a:r>
                      <a:r>
                        <a:rPr lang="zh-CN" altLang="en-US" sz="2000" dirty="0"/>
                        <a:t>请输入</a:t>
                      </a:r>
                      <a:r>
                        <a:rPr lang="en-US" altLang="zh-CN" sz="2000" dirty="0"/>
                        <a:t>0</a:t>
                      </a:r>
                      <a:r>
                        <a:rPr lang="zh-CN" altLang="en-US" sz="2000" dirty="0"/>
                        <a:t>到</a:t>
                      </a:r>
                      <a:r>
                        <a:rPr lang="en-US" altLang="zh-CN" sz="2000" dirty="0"/>
                        <a:t>100</a:t>
                      </a:r>
                      <a:r>
                        <a:rPr lang="zh-CN" altLang="en-US" sz="2000" dirty="0"/>
                        <a:t>之间的整数。</a:t>
                      </a:r>
                      <a:r>
                        <a:rPr lang="en-US" altLang="zh-CN" sz="2000" dirty="0"/>
                        <a:t>\n"); </a:t>
                      </a:r>
                    </a:p>
                    <a:p>
                      <a:pPr algn="l"/>
                      <a:r>
                        <a:rPr lang="en-US" altLang="zh-CN" sz="2000" dirty="0"/>
                        <a:t>  else if(grade&gt;=0&amp;&amp;grade&lt;=100)</a:t>
                      </a:r>
                    </a:p>
                    <a:p>
                      <a:pPr algn="l"/>
                      <a:r>
                        <a:rPr lang="en-US" altLang="zh-CN" sz="2000" dirty="0"/>
                        <a:t>	a=grade/10;</a:t>
                      </a:r>
                    </a:p>
                    <a:p>
                      <a:pPr algn="l"/>
                      <a:r>
                        <a:rPr lang="en-US" altLang="zh-CN" sz="2000" dirty="0"/>
                        <a:t>	switch(a)</a:t>
                      </a:r>
                    </a:p>
                    <a:p>
                      <a:pPr algn="l"/>
                      <a:r>
                        <a:rPr lang="en-US" altLang="zh-CN" sz="2000" dirty="0"/>
                        <a:t>	{</a:t>
                      </a:r>
                    </a:p>
                    <a:p>
                      <a:pPr algn="l"/>
                      <a:r>
                        <a:rPr lang="en-US" altLang="zh-CN" sz="2000" dirty="0"/>
                        <a:t>	case 0:</a:t>
                      </a:r>
                    </a:p>
                    <a:p>
                      <a:pPr algn="l"/>
                      <a:r>
                        <a:rPr lang="en-US" altLang="zh-CN" sz="2000" dirty="0"/>
                        <a:t>	case 1:</a:t>
                      </a:r>
                    </a:p>
                    <a:p>
                      <a:pPr algn="l"/>
                      <a:r>
                        <a:rPr lang="en-US" altLang="zh-CN" sz="2000" dirty="0"/>
                        <a:t>	case 2:</a:t>
                      </a:r>
                    </a:p>
                    <a:p>
                      <a:pPr algn="l"/>
                      <a:r>
                        <a:rPr lang="en-US" altLang="zh-CN" sz="2000" dirty="0"/>
                        <a:t>	case 3:</a:t>
                      </a:r>
                    </a:p>
                    <a:p>
                      <a:pPr algn="l"/>
                      <a:r>
                        <a:rPr lang="en-US" altLang="zh-CN" sz="2000" dirty="0"/>
                        <a:t>	case 4:</a:t>
                      </a:r>
                    </a:p>
                    <a:p>
                      <a:pPr algn="l"/>
                      <a:r>
                        <a:rPr lang="en-US" altLang="zh-CN" sz="2000" dirty="0"/>
                        <a:t>	case 5:printf("</a:t>
                      </a:r>
                      <a:r>
                        <a:rPr lang="zh-CN" altLang="en-US" sz="2000" dirty="0"/>
                        <a:t>成绩等级为</a:t>
                      </a:r>
                      <a:r>
                        <a:rPr lang="en-US" altLang="zh-CN" sz="2000" dirty="0"/>
                        <a:t>E</a:t>
                      </a:r>
                      <a:r>
                        <a:rPr lang="zh-CN" altLang="en-US" sz="2000" dirty="0"/>
                        <a:t>。</a:t>
                      </a:r>
                      <a:r>
                        <a:rPr lang="en-US" altLang="zh-CN" sz="2000" dirty="0"/>
                        <a:t>\n");break;</a:t>
                      </a:r>
                    </a:p>
                    <a:p>
                      <a:pPr algn="l"/>
                      <a:r>
                        <a:rPr lang="en-US" altLang="zh-CN" sz="2000" dirty="0"/>
                        <a:t>	case 6:printf("</a:t>
                      </a:r>
                      <a:r>
                        <a:rPr lang="zh-CN" altLang="en-US" sz="2000" dirty="0"/>
                        <a:t>成绩等级为</a:t>
                      </a:r>
                      <a:r>
                        <a:rPr lang="en-US" altLang="zh-CN" sz="2000" dirty="0"/>
                        <a:t>D</a:t>
                      </a:r>
                      <a:r>
                        <a:rPr lang="zh-CN" altLang="en-US" sz="2000" dirty="0"/>
                        <a:t>。</a:t>
                      </a:r>
                      <a:r>
                        <a:rPr lang="en-US" altLang="zh-CN" sz="2000" dirty="0"/>
                        <a:t>\n");break;</a:t>
                      </a:r>
                    </a:p>
                    <a:p>
                      <a:pPr algn="l"/>
                      <a:r>
                        <a:rPr lang="en-US" altLang="zh-CN" sz="2000" dirty="0"/>
                        <a:t>	case 7:printf("</a:t>
                      </a:r>
                      <a:r>
                        <a:rPr lang="zh-CN" altLang="en-US" sz="2000" dirty="0"/>
                        <a:t>成绩等级为</a:t>
                      </a:r>
                      <a:r>
                        <a:rPr lang="en-US" altLang="zh-CN" sz="2000" dirty="0"/>
                        <a:t>C</a:t>
                      </a:r>
                      <a:r>
                        <a:rPr lang="zh-CN" altLang="en-US" sz="2000" dirty="0"/>
                        <a:t>。</a:t>
                      </a:r>
                      <a:r>
                        <a:rPr lang="en-US" altLang="zh-CN" sz="2000" dirty="0"/>
                        <a:t>\n");break;</a:t>
                      </a:r>
                    </a:p>
                    <a:p>
                      <a:pPr algn="l"/>
                      <a:r>
                        <a:rPr lang="en-US" altLang="zh-CN" sz="2000" dirty="0"/>
                        <a:t>	case 8:printf("</a:t>
                      </a:r>
                      <a:r>
                        <a:rPr lang="zh-CN" altLang="en-US" sz="2000" dirty="0"/>
                        <a:t>成绩等级为</a:t>
                      </a:r>
                      <a:r>
                        <a:rPr lang="en-US" altLang="zh-CN" sz="2000" dirty="0"/>
                        <a:t>B</a:t>
                      </a:r>
                      <a:r>
                        <a:rPr lang="zh-CN" altLang="en-US" sz="2000" dirty="0"/>
                        <a:t>。</a:t>
                      </a:r>
                      <a:r>
                        <a:rPr lang="en-US" altLang="zh-CN" sz="2000" dirty="0"/>
                        <a:t>\n");break;</a:t>
                      </a:r>
                    </a:p>
                    <a:p>
                      <a:pPr algn="l"/>
                      <a:r>
                        <a:rPr lang="en-US" altLang="zh-CN" sz="2000" dirty="0"/>
                        <a:t>	case 9:</a:t>
                      </a:r>
                    </a:p>
                    <a:p>
                      <a:pPr algn="l"/>
                      <a:r>
                        <a:rPr lang="en-US" altLang="zh-CN" sz="2000" dirty="0"/>
                        <a:t>	case 10:printf("</a:t>
                      </a:r>
                      <a:r>
                        <a:rPr lang="zh-CN" altLang="en-US" sz="2000" dirty="0"/>
                        <a:t>成绩等级为</a:t>
                      </a:r>
                      <a:r>
                        <a:rPr lang="en-US" altLang="zh-CN" sz="2000" dirty="0"/>
                        <a:t>A</a:t>
                      </a:r>
                      <a:r>
                        <a:rPr lang="zh-CN" altLang="en-US" sz="2000" dirty="0"/>
                        <a:t>。</a:t>
                      </a:r>
                      <a:r>
                        <a:rPr lang="en-US" altLang="zh-CN" sz="2000" dirty="0"/>
                        <a:t>\n");</a:t>
                      </a:r>
                    </a:p>
                    <a:p>
                      <a:pPr algn="l"/>
                      <a:r>
                        <a:rPr lang="en-US" altLang="zh-CN" sz="2000" dirty="0"/>
                        <a:t>	</a:t>
                      </a:r>
                    </a:p>
                    <a:p>
                      <a:pPr algn="l"/>
                      <a:r>
                        <a:rPr lang="en-US" altLang="zh-CN" sz="2000" dirty="0"/>
                        <a:t>	}</a:t>
                      </a:r>
                    </a:p>
                    <a:p>
                      <a:pPr algn="l"/>
                      <a:r>
                        <a:rPr lang="en-US" altLang="zh-CN" sz="2000" dirty="0"/>
                        <a:t>}</a:t>
                      </a:r>
                      <a:endParaRPr lang="zh-CN" altLang="en-US" sz="2000" dirty="0"/>
                    </a:p>
                  </a:txBody>
                  <a:tcPr/>
                </a:tc>
                <a:extLst>
                  <a:ext uri="{0D108BD9-81ED-4DB2-BD59-A6C34878D82A}">
                    <a16:rowId xmlns:a16="http://schemas.microsoft.com/office/drawing/2014/main" val="779141274"/>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标题"/>
          <p:cNvSpPr txBox="1">
            <a:spLocks noGrp="1"/>
          </p:cNvSpPr>
          <p:nvPr>
            <p:ph type="title"/>
          </p:nvPr>
        </p:nvSpPr>
        <p:spPr>
          <a:prstGeom prst="rect">
            <a:avLst/>
          </a:prstGeom>
        </p:spPr>
        <p:txBody>
          <a:bodyPr/>
          <a:lstStyle/>
          <a:p>
            <a:r>
              <a:rPr lang="en-US" altLang="zh-CN" dirty="0"/>
              <a:t>(3</a:t>
            </a:r>
            <a:endParaRPr dirty="0"/>
          </a:p>
        </p:txBody>
      </p:sp>
      <p:sp>
        <p:nvSpPr>
          <p:cNvPr id="148" name="正文"/>
          <p:cNvSpPr txBox="1">
            <a:spLocks noGrp="1"/>
          </p:cNvSpPr>
          <p:nvPr>
            <p:ph type="body" sz="half" idx="1"/>
          </p:nvPr>
        </p:nvSpPr>
        <p:spPr>
          <a:prstGeom prst="rect">
            <a:avLst/>
          </a:prstGeom>
        </p:spPr>
        <p:txBody>
          <a:bodyPr/>
          <a:lstStyle/>
          <a:p>
            <a:pPr>
              <a:buBlip>
                <a:blip r:embed="rId2"/>
              </a:buBlip>
            </a:pPr>
            <a:r>
              <a:rPr lang="zh-CN" altLang="en-US" dirty="0"/>
              <a:t>说明</a:t>
            </a:r>
            <a:r>
              <a:rPr lang="en-US" altLang="zh-CN" dirty="0"/>
              <a:t>(</a:t>
            </a:r>
            <a:r>
              <a:rPr lang="zh-CN" altLang="en-US" dirty="0"/>
              <a:t>根据输入字符判断字符类型</a:t>
            </a:r>
            <a:r>
              <a:rPr lang="en-US" altLang="zh-CN" dirty="0"/>
              <a:t>)</a:t>
            </a:r>
            <a:endParaRPr dirty="0"/>
          </a:p>
        </p:txBody>
      </p:sp>
      <p:graphicFrame>
        <p:nvGraphicFramePr>
          <p:cNvPr id="3" name="表格 2">
            <a:extLst>
              <a:ext uri="{FF2B5EF4-FFF2-40B4-BE49-F238E27FC236}">
                <a16:creationId xmlns:a16="http://schemas.microsoft.com/office/drawing/2014/main" id="{6EC7B8CC-2477-4AF0-A796-DB583FE74A2A}"/>
              </a:ext>
            </a:extLst>
          </p:cNvPr>
          <p:cNvGraphicFramePr>
            <a:graphicFrameLocks noGrp="1"/>
          </p:cNvGraphicFramePr>
          <p:nvPr>
            <p:extLst>
              <p:ext uri="{D42A27DB-BD31-4B8C-83A1-F6EECF244321}">
                <p14:modId xmlns:p14="http://schemas.microsoft.com/office/powerpoint/2010/main" val="196067299"/>
              </p:ext>
            </p:extLst>
          </p:nvPr>
        </p:nvGraphicFramePr>
        <p:xfrm>
          <a:off x="6096000" y="1274617"/>
          <a:ext cx="6121399" cy="7384473"/>
        </p:xfrm>
        <a:graphic>
          <a:graphicData uri="http://schemas.openxmlformats.org/drawingml/2006/table">
            <a:tbl>
              <a:tblPr firstRow="1" bandRow="1">
                <a:tableStyleId>{5940675A-B579-460E-94D1-54222C63F5DA}</a:tableStyleId>
              </a:tblPr>
              <a:tblGrid>
                <a:gridCol w="6121399">
                  <a:extLst>
                    <a:ext uri="{9D8B030D-6E8A-4147-A177-3AD203B41FA5}">
                      <a16:colId xmlns:a16="http://schemas.microsoft.com/office/drawing/2014/main" val="318296377"/>
                    </a:ext>
                  </a:extLst>
                </a:gridCol>
              </a:tblGrid>
              <a:tr h="7384473">
                <a:tc>
                  <a:txBody>
                    <a:bodyPr/>
                    <a:lstStyle/>
                    <a:p>
                      <a:pPr algn="l"/>
                      <a:r>
                        <a:rPr lang="en-US" altLang="zh-CN" sz="2800" dirty="0"/>
                        <a:t>#include&lt;</a:t>
                      </a:r>
                      <a:r>
                        <a:rPr lang="en-US" altLang="zh-CN" sz="2800" dirty="0" err="1"/>
                        <a:t>stdio.h</a:t>
                      </a:r>
                      <a:r>
                        <a:rPr lang="en-US" altLang="zh-CN" sz="2800" dirty="0"/>
                        <a:t>&gt;</a:t>
                      </a:r>
                    </a:p>
                    <a:p>
                      <a:pPr algn="l"/>
                      <a:r>
                        <a:rPr lang="en-US" altLang="zh-CN" sz="2800" dirty="0"/>
                        <a:t>void main()</a:t>
                      </a:r>
                    </a:p>
                    <a:p>
                      <a:pPr algn="l"/>
                      <a:r>
                        <a:rPr lang="en-US" altLang="zh-CN" sz="2800" dirty="0"/>
                        <a:t>{</a:t>
                      </a:r>
                    </a:p>
                    <a:p>
                      <a:pPr algn="l"/>
                      <a:r>
                        <a:rPr lang="en-US" altLang="zh-CN" sz="2800" dirty="0"/>
                        <a:t>	char c;</a:t>
                      </a:r>
                    </a:p>
                    <a:p>
                      <a:pPr algn="l"/>
                      <a:r>
                        <a:rPr lang="en-US" altLang="zh-CN" sz="2800" dirty="0"/>
                        <a:t>	</a:t>
                      </a:r>
                      <a:r>
                        <a:rPr lang="en-US" altLang="zh-CN" sz="2800" dirty="0" err="1"/>
                        <a:t>printf</a:t>
                      </a:r>
                      <a:r>
                        <a:rPr lang="en-US" altLang="zh-CN" sz="2800" dirty="0"/>
                        <a:t>("</a:t>
                      </a:r>
                      <a:r>
                        <a:rPr lang="zh-CN" altLang="en-US" sz="2800" dirty="0"/>
                        <a:t>请输入一个字符</a:t>
                      </a:r>
                      <a:r>
                        <a:rPr lang="en-US" altLang="zh-CN" sz="2800" dirty="0"/>
                        <a:t>:");</a:t>
                      </a:r>
                    </a:p>
                    <a:p>
                      <a:pPr algn="l"/>
                      <a:r>
                        <a:rPr lang="en-US" altLang="zh-CN" sz="2800" dirty="0"/>
                        <a:t>	c=</a:t>
                      </a:r>
                      <a:r>
                        <a:rPr lang="en-US" altLang="zh-CN" sz="2800" dirty="0" err="1"/>
                        <a:t>getchar</a:t>
                      </a:r>
                      <a:r>
                        <a:rPr lang="en-US" altLang="zh-CN" sz="2800" dirty="0"/>
                        <a:t>();</a:t>
                      </a:r>
                    </a:p>
                    <a:p>
                      <a:pPr algn="l"/>
                      <a:r>
                        <a:rPr lang="en-US" altLang="zh-CN" sz="2800" dirty="0"/>
                        <a:t>	if(c&lt;32)</a:t>
                      </a:r>
                    </a:p>
                    <a:p>
                      <a:pPr algn="l"/>
                      <a:r>
                        <a:rPr lang="en-US" altLang="zh-CN" sz="2800" dirty="0"/>
                        <a:t>		</a:t>
                      </a:r>
                      <a:r>
                        <a:rPr lang="en-US" altLang="zh-CN" sz="2800" dirty="0" err="1"/>
                        <a:t>printf</a:t>
                      </a:r>
                      <a:r>
                        <a:rPr lang="en-US" altLang="zh-CN" sz="2800" dirty="0"/>
                        <a:t>("</a:t>
                      </a:r>
                      <a:r>
                        <a:rPr lang="zh-CN" altLang="en-US" sz="2800" dirty="0"/>
                        <a:t>这是一个控制字符。</a:t>
                      </a:r>
                      <a:r>
                        <a:rPr lang="en-US" altLang="zh-CN" sz="2800" dirty="0"/>
                        <a:t>\n");</a:t>
                      </a:r>
                    </a:p>
                    <a:p>
                      <a:pPr algn="l"/>
                      <a:r>
                        <a:rPr lang="en-US" altLang="zh-CN" sz="2800" dirty="0"/>
                        <a:t>	else if(c&gt;='0'&amp;&amp;c&lt;='9')</a:t>
                      </a:r>
                    </a:p>
                    <a:p>
                      <a:pPr algn="l"/>
                      <a:r>
                        <a:rPr lang="en-US" altLang="zh-CN" sz="2800" dirty="0"/>
                        <a:t>		</a:t>
                      </a:r>
                      <a:r>
                        <a:rPr lang="en-US" altLang="zh-CN" sz="2800" dirty="0" err="1"/>
                        <a:t>printf</a:t>
                      </a:r>
                      <a:r>
                        <a:rPr lang="en-US" altLang="zh-CN" sz="2800" dirty="0"/>
                        <a:t>("</a:t>
                      </a:r>
                      <a:r>
                        <a:rPr lang="zh-CN" altLang="en-US" sz="2800" dirty="0"/>
                        <a:t>这是一个数字。</a:t>
                      </a:r>
                      <a:r>
                        <a:rPr lang="en-US" altLang="zh-CN" sz="2800" dirty="0"/>
                        <a:t>\n");</a:t>
                      </a:r>
                    </a:p>
                    <a:p>
                      <a:pPr algn="l"/>
                      <a:r>
                        <a:rPr lang="en-US" altLang="zh-CN" sz="2800" dirty="0"/>
                        <a:t>	else if(c&gt;='A'&amp;&amp;c&lt;='Z')</a:t>
                      </a:r>
                    </a:p>
                    <a:p>
                      <a:pPr algn="l"/>
                      <a:r>
                        <a:rPr lang="en-US" altLang="zh-CN" sz="2800" dirty="0"/>
                        <a:t>		</a:t>
                      </a:r>
                      <a:r>
                        <a:rPr lang="en-US" altLang="zh-CN" sz="2800" dirty="0" err="1"/>
                        <a:t>printf</a:t>
                      </a:r>
                      <a:r>
                        <a:rPr lang="en-US" altLang="zh-CN" sz="2800" dirty="0"/>
                        <a:t>("</a:t>
                      </a:r>
                      <a:r>
                        <a:rPr lang="zh-CN" altLang="en-US" sz="2800" dirty="0"/>
                        <a:t>这是一个大写字母。</a:t>
                      </a:r>
                      <a:r>
                        <a:rPr lang="en-US" altLang="zh-CN" sz="2800" dirty="0"/>
                        <a:t>\n");</a:t>
                      </a:r>
                    </a:p>
                    <a:p>
                      <a:pPr algn="l"/>
                      <a:r>
                        <a:rPr lang="en-US" altLang="zh-CN" sz="2800" dirty="0"/>
                        <a:t>	else if(c&gt;='c'&amp;&amp;c&lt;='z')</a:t>
                      </a:r>
                    </a:p>
                    <a:p>
                      <a:pPr algn="l"/>
                      <a:r>
                        <a:rPr lang="en-US" altLang="zh-CN" sz="2800" dirty="0"/>
                        <a:t>		</a:t>
                      </a:r>
                      <a:r>
                        <a:rPr lang="en-US" altLang="zh-CN" sz="2800" dirty="0" err="1"/>
                        <a:t>printf</a:t>
                      </a:r>
                      <a:r>
                        <a:rPr lang="en-US" altLang="zh-CN" sz="2800" dirty="0"/>
                        <a:t>("</a:t>
                      </a:r>
                      <a:r>
                        <a:rPr lang="zh-CN" altLang="en-US" sz="2800" dirty="0"/>
                        <a:t>这是一个小写字母。</a:t>
                      </a:r>
                      <a:r>
                        <a:rPr lang="en-US" altLang="zh-CN" sz="2800" dirty="0"/>
                        <a:t>\n");</a:t>
                      </a:r>
                    </a:p>
                    <a:p>
                      <a:pPr algn="l"/>
                      <a:r>
                        <a:rPr lang="en-US" altLang="zh-CN" sz="2800" dirty="0"/>
                        <a:t>	else </a:t>
                      </a:r>
                      <a:r>
                        <a:rPr lang="en-US" altLang="zh-CN" sz="2800" dirty="0" err="1"/>
                        <a:t>printf</a:t>
                      </a:r>
                      <a:r>
                        <a:rPr lang="en-US" altLang="zh-CN" sz="2800" dirty="0"/>
                        <a:t>("</a:t>
                      </a:r>
                      <a:r>
                        <a:rPr lang="zh-CN" altLang="en-US" sz="2800" dirty="0"/>
                        <a:t>这是一个其他字符。</a:t>
                      </a:r>
                      <a:r>
                        <a:rPr lang="en-US" altLang="zh-CN" sz="2800" dirty="0"/>
                        <a:t>\n");</a:t>
                      </a:r>
                    </a:p>
                    <a:p>
                      <a:pPr algn="l"/>
                      <a:r>
                        <a:rPr lang="en-US" altLang="zh-CN" sz="2800" dirty="0"/>
                        <a:t>}</a:t>
                      </a:r>
                      <a:endParaRPr lang="zh-CN" altLang="en-US" sz="2800" dirty="0"/>
                    </a:p>
                  </a:txBody>
                  <a:tcPr/>
                </a:tc>
                <a:extLst>
                  <a:ext uri="{0D108BD9-81ED-4DB2-BD59-A6C34878D82A}">
                    <a16:rowId xmlns:a16="http://schemas.microsoft.com/office/drawing/2014/main" val="1390443896"/>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标题"/>
          <p:cNvSpPr txBox="1">
            <a:spLocks noGrp="1"/>
          </p:cNvSpPr>
          <p:nvPr>
            <p:ph type="title"/>
          </p:nvPr>
        </p:nvSpPr>
        <p:spPr>
          <a:prstGeom prst="rect">
            <a:avLst/>
          </a:prstGeom>
        </p:spPr>
        <p:txBody>
          <a:bodyPr/>
          <a:lstStyle/>
          <a:p>
            <a:r>
              <a:rPr lang="en-US" altLang="zh-CN" dirty="0"/>
              <a:t>(4</a:t>
            </a:r>
            <a:endParaRPr dirty="0"/>
          </a:p>
        </p:txBody>
      </p:sp>
      <p:sp>
        <p:nvSpPr>
          <p:cNvPr id="156" name="正文"/>
          <p:cNvSpPr txBox="1">
            <a:spLocks noGrp="1"/>
          </p:cNvSpPr>
          <p:nvPr>
            <p:ph type="body" sz="half" idx="1"/>
          </p:nvPr>
        </p:nvSpPr>
        <p:spPr>
          <a:xfrm>
            <a:off x="787400" y="2768600"/>
            <a:ext cx="3465945" cy="5364018"/>
          </a:xfrm>
          <a:prstGeom prst="rect">
            <a:avLst/>
          </a:prstGeom>
        </p:spPr>
        <p:txBody>
          <a:bodyPr/>
          <a:lstStyle/>
          <a:p>
            <a:pPr>
              <a:buBlip>
                <a:blip r:embed="rId2"/>
              </a:buBlip>
            </a:pPr>
            <a:r>
              <a:rPr lang="zh-CN" altLang="en-US" dirty="0"/>
              <a:t>说明</a:t>
            </a:r>
            <a:r>
              <a:rPr lang="en-US" altLang="zh-CN" dirty="0"/>
              <a:t>(</a:t>
            </a:r>
            <a:r>
              <a:rPr lang="zh-CN" altLang="en-US" dirty="0"/>
              <a:t>输入三条边的规格判断是否能构成三角形并判断三角形的类型和求其面积</a:t>
            </a:r>
            <a:r>
              <a:rPr lang="en-US" altLang="zh-CN" dirty="0"/>
              <a:t>)</a:t>
            </a:r>
            <a:endParaRPr dirty="0"/>
          </a:p>
        </p:txBody>
      </p:sp>
      <p:graphicFrame>
        <p:nvGraphicFramePr>
          <p:cNvPr id="3" name="表格 2">
            <a:extLst>
              <a:ext uri="{FF2B5EF4-FFF2-40B4-BE49-F238E27FC236}">
                <a16:creationId xmlns:a16="http://schemas.microsoft.com/office/drawing/2014/main" id="{2CA6F189-3F06-4B35-BB9D-D5F02E77BD1E}"/>
              </a:ext>
            </a:extLst>
          </p:cNvPr>
          <p:cNvGraphicFramePr>
            <a:graphicFrameLocks noGrp="1"/>
          </p:cNvGraphicFramePr>
          <p:nvPr>
            <p:extLst>
              <p:ext uri="{D42A27DB-BD31-4B8C-83A1-F6EECF244321}">
                <p14:modId xmlns:p14="http://schemas.microsoft.com/office/powerpoint/2010/main" val="3138630954"/>
              </p:ext>
            </p:extLst>
          </p:nvPr>
        </p:nvGraphicFramePr>
        <p:xfrm>
          <a:off x="4378036" y="-1"/>
          <a:ext cx="7439891" cy="8977745"/>
        </p:xfrm>
        <a:graphic>
          <a:graphicData uri="http://schemas.openxmlformats.org/drawingml/2006/table">
            <a:tbl>
              <a:tblPr firstRow="1" bandRow="1">
                <a:tableStyleId>{5940675A-B579-460E-94D1-54222C63F5DA}</a:tableStyleId>
              </a:tblPr>
              <a:tblGrid>
                <a:gridCol w="7439891">
                  <a:extLst>
                    <a:ext uri="{9D8B030D-6E8A-4147-A177-3AD203B41FA5}">
                      <a16:colId xmlns:a16="http://schemas.microsoft.com/office/drawing/2014/main" val="1500026301"/>
                    </a:ext>
                  </a:extLst>
                </a:gridCol>
              </a:tblGrid>
              <a:tr h="8977745">
                <a:tc>
                  <a:txBody>
                    <a:bodyPr/>
                    <a:lstStyle/>
                    <a:p>
                      <a:pPr algn="l"/>
                      <a:r>
                        <a:rPr lang="en-US" altLang="zh-CN" sz="2000" dirty="0"/>
                        <a:t>#include&lt;</a:t>
                      </a:r>
                      <a:r>
                        <a:rPr lang="en-US" altLang="zh-CN" sz="2000" dirty="0" err="1"/>
                        <a:t>stdio.h</a:t>
                      </a:r>
                      <a:r>
                        <a:rPr lang="en-US" altLang="zh-CN" sz="2000" dirty="0"/>
                        <a:t>&gt;</a:t>
                      </a:r>
                    </a:p>
                    <a:p>
                      <a:pPr algn="l"/>
                      <a:r>
                        <a:rPr lang="en-US" altLang="zh-CN" sz="2000" dirty="0"/>
                        <a:t>#include&lt;</a:t>
                      </a:r>
                      <a:r>
                        <a:rPr lang="en-US" altLang="zh-CN" sz="2000" dirty="0" err="1"/>
                        <a:t>math.h</a:t>
                      </a:r>
                      <a:r>
                        <a:rPr lang="en-US" altLang="zh-CN" sz="2000" dirty="0"/>
                        <a:t>&gt;</a:t>
                      </a:r>
                    </a:p>
                    <a:p>
                      <a:pPr algn="l"/>
                      <a:r>
                        <a:rPr lang="en-US" altLang="zh-CN" sz="2000" dirty="0"/>
                        <a:t>void main()</a:t>
                      </a:r>
                    </a:p>
                    <a:p>
                      <a:pPr algn="l"/>
                      <a:r>
                        <a:rPr lang="en-US" altLang="zh-CN" sz="2000" dirty="0"/>
                        <a:t>{</a:t>
                      </a:r>
                    </a:p>
                    <a:p>
                      <a:pPr algn="l"/>
                      <a:r>
                        <a:rPr lang="en-US" altLang="zh-CN" sz="2000" dirty="0"/>
                        <a:t>  double </a:t>
                      </a:r>
                      <a:r>
                        <a:rPr lang="en-US" altLang="zh-CN" sz="2000" dirty="0" err="1"/>
                        <a:t>a,b,c,p,s</a:t>
                      </a:r>
                      <a:r>
                        <a:rPr lang="en-US" altLang="zh-CN" sz="2000" dirty="0"/>
                        <a:t>;</a:t>
                      </a:r>
                    </a:p>
                    <a:p>
                      <a:pPr algn="l"/>
                      <a:r>
                        <a:rPr lang="en-US" altLang="zh-CN" sz="2000" dirty="0"/>
                        <a:t>	</a:t>
                      </a:r>
                      <a:r>
                        <a:rPr lang="en-US" altLang="zh-CN" sz="2000" dirty="0" err="1"/>
                        <a:t>printf</a:t>
                      </a:r>
                      <a:r>
                        <a:rPr lang="en-US" altLang="zh-CN" sz="2000" dirty="0"/>
                        <a:t>("</a:t>
                      </a:r>
                      <a:r>
                        <a:rPr lang="zh-CN" altLang="en-US" sz="2000" dirty="0"/>
                        <a:t>输入三边为别为</a:t>
                      </a:r>
                      <a:r>
                        <a:rPr lang="en-US" altLang="zh-CN" sz="2000" dirty="0"/>
                        <a:t>:");</a:t>
                      </a:r>
                    </a:p>
                    <a:p>
                      <a:pPr algn="l"/>
                      <a:r>
                        <a:rPr lang="en-US" altLang="zh-CN" sz="2000" dirty="0"/>
                        <a:t>	</a:t>
                      </a:r>
                      <a:r>
                        <a:rPr lang="en-US" altLang="zh-CN" sz="2000" dirty="0" err="1"/>
                        <a:t>scanf</a:t>
                      </a:r>
                      <a:r>
                        <a:rPr lang="en-US" altLang="zh-CN" sz="2000" dirty="0"/>
                        <a:t>("%</a:t>
                      </a:r>
                      <a:r>
                        <a:rPr lang="en-US" altLang="zh-CN" sz="2000" dirty="0" err="1"/>
                        <a:t>lf%lf%lf</a:t>
                      </a:r>
                      <a:r>
                        <a:rPr lang="en-US" altLang="zh-CN" sz="2000" dirty="0"/>
                        <a:t>",&amp;</a:t>
                      </a:r>
                      <a:r>
                        <a:rPr lang="en-US" altLang="zh-CN" sz="2000" dirty="0" err="1"/>
                        <a:t>a,&amp;b,&amp;c</a:t>
                      </a:r>
                      <a:r>
                        <a:rPr lang="en-US" altLang="zh-CN" sz="2000" dirty="0"/>
                        <a:t>);</a:t>
                      </a:r>
                    </a:p>
                    <a:p>
                      <a:pPr algn="l"/>
                      <a:r>
                        <a:rPr lang="en-US" altLang="zh-CN" sz="2000" dirty="0"/>
                        <a:t>	if(</a:t>
                      </a:r>
                      <a:r>
                        <a:rPr lang="en-US" altLang="zh-CN" sz="2000" dirty="0" err="1"/>
                        <a:t>a+b</a:t>
                      </a:r>
                      <a:r>
                        <a:rPr lang="en-US" altLang="zh-CN" sz="2000" dirty="0"/>
                        <a:t>&gt;c&amp;&amp;</a:t>
                      </a:r>
                      <a:r>
                        <a:rPr lang="en-US" altLang="zh-CN" sz="2000" dirty="0" err="1"/>
                        <a:t>a+c</a:t>
                      </a:r>
                      <a:r>
                        <a:rPr lang="en-US" altLang="zh-CN" sz="2000" dirty="0"/>
                        <a:t>&gt;b&amp;&amp;</a:t>
                      </a:r>
                      <a:r>
                        <a:rPr lang="en-US" altLang="zh-CN" sz="2000" dirty="0" err="1"/>
                        <a:t>b+c</a:t>
                      </a:r>
                      <a:r>
                        <a:rPr lang="en-US" altLang="zh-CN" sz="2000" dirty="0"/>
                        <a:t>&gt;a)</a:t>
                      </a:r>
                    </a:p>
                    <a:p>
                      <a:pPr algn="l"/>
                      <a:r>
                        <a:rPr lang="en-US" altLang="zh-CN" sz="2000" dirty="0"/>
                        <a:t>	{  p=(</a:t>
                      </a:r>
                      <a:r>
                        <a:rPr lang="en-US" altLang="zh-CN" sz="2000" dirty="0" err="1"/>
                        <a:t>a+b+c</a:t>
                      </a:r>
                      <a:r>
                        <a:rPr lang="en-US" altLang="zh-CN" sz="2000" dirty="0"/>
                        <a:t>)/2;</a:t>
                      </a:r>
                    </a:p>
                    <a:p>
                      <a:pPr algn="l"/>
                      <a:r>
                        <a:rPr lang="en-US" altLang="zh-CN" sz="2000" dirty="0"/>
                        <a:t>	s=sqrt(p*(p-a)*(p-b)*(p-c));</a:t>
                      </a:r>
                    </a:p>
                    <a:p>
                      <a:pPr algn="l"/>
                      <a:r>
                        <a:rPr lang="en-US" altLang="zh-CN" sz="2000" dirty="0"/>
                        <a:t>		</a:t>
                      </a:r>
                      <a:r>
                        <a:rPr lang="en-US" altLang="zh-CN" sz="2000" dirty="0" err="1"/>
                        <a:t>printf</a:t>
                      </a:r>
                      <a:r>
                        <a:rPr lang="en-US" altLang="zh-CN" sz="2000" dirty="0"/>
                        <a:t>("</a:t>
                      </a:r>
                      <a:r>
                        <a:rPr lang="zh-CN" altLang="en-US" sz="2000" dirty="0"/>
                        <a:t>这三个边可以组成三角形。</a:t>
                      </a:r>
                      <a:r>
                        <a:rPr lang="en-US" altLang="zh-CN" sz="2000" dirty="0"/>
                        <a:t>\n");</a:t>
                      </a:r>
                    </a:p>
                    <a:p>
                      <a:pPr algn="l"/>
                      <a:r>
                        <a:rPr lang="en-US" altLang="zh-CN" sz="2000" dirty="0"/>
                        <a:t>		</a:t>
                      </a:r>
                      <a:r>
                        <a:rPr lang="en-US" altLang="zh-CN" sz="2000" dirty="0" err="1"/>
                        <a:t>printf</a:t>
                      </a:r>
                      <a:r>
                        <a:rPr lang="en-US" altLang="zh-CN" sz="2000" dirty="0"/>
                        <a:t>("</a:t>
                      </a:r>
                      <a:r>
                        <a:rPr lang="zh-CN" altLang="en-US" sz="2000" dirty="0"/>
                        <a:t>面积为</a:t>
                      </a:r>
                      <a:r>
                        <a:rPr lang="en-US" altLang="zh-CN" sz="2000" dirty="0"/>
                        <a:t>:s=%</a:t>
                      </a:r>
                      <a:r>
                        <a:rPr lang="en-US" altLang="zh-CN" sz="2000" dirty="0" err="1"/>
                        <a:t>lf</a:t>
                      </a:r>
                      <a:r>
                        <a:rPr lang="en-US" altLang="zh-CN" sz="2000" dirty="0"/>
                        <a:t>\</a:t>
                      </a:r>
                      <a:r>
                        <a:rPr lang="en-US" altLang="zh-CN" sz="2000" dirty="0" err="1"/>
                        <a:t>n",s</a:t>
                      </a:r>
                      <a:r>
                        <a:rPr lang="en-US" altLang="zh-CN" sz="2000" dirty="0"/>
                        <a:t>);</a:t>
                      </a:r>
                    </a:p>
                    <a:p>
                      <a:pPr algn="l"/>
                      <a:r>
                        <a:rPr lang="en-US" altLang="zh-CN" sz="2000" dirty="0"/>
                        <a:t>		 if(a==b||a==c||b==c)</a:t>
                      </a:r>
                    </a:p>
                    <a:p>
                      <a:pPr algn="l"/>
                      <a:r>
                        <a:rPr lang="en-US" altLang="zh-CN" sz="2000" dirty="0"/>
                        <a:t>		</a:t>
                      </a:r>
                      <a:r>
                        <a:rPr lang="en-US" altLang="zh-CN" sz="2000" dirty="0" err="1"/>
                        <a:t>printf</a:t>
                      </a:r>
                      <a:r>
                        <a:rPr lang="en-US" altLang="zh-CN" sz="2000" dirty="0"/>
                        <a:t>("</a:t>
                      </a:r>
                      <a:r>
                        <a:rPr lang="zh-CN" altLang="en-US" sz="2000" dirty="0"/>
                        <a:t>这是一个等腰三角形。</a:t>
                      </a:r>
                      <a:r>
                        <a:rPr lang="en-US" altLang="zh-CN" sz="2000" dirty="0"/>
                        <a:t>\n");</a:t>
                      </a:r>
                    </a:p>
                    <a:p>
                      <a:pPr algn="l"/>
                      <a:r>
                        <a:rPr lang="en-US" altLang="zh-CN" sz="2000" dirty="0"/>
                        <a:t>	else if(a==b==c)</a:t>
                      </a:r>
                    </a:p>
                    <a:p>
                      <a:pPr algn="l"/>
                      <a:r>
                        <a:rPr lang="en-US" altLang="zh-CN" sz="2000" dirty="0"/>
                        <a:t>		</a:t>
                      </a:r>
                      <a:r>
                        <a:rPr lang="en-US" altLang="zh-CN" sz="2000" dirty="0" err="1"/>
                        <a:t>printf</a:t>
                      </a:r>
                      <a:r>
                        <a:rPr lang="en-US" altLang="zh-CN" sz="2000" dirty="0"/>
                        <a:t>("</a:t>
                      </a:r>
                      <a:r>
                        <a:rPr lang="zh-CN" altLang="en-US" sz="2000" dirty="0"/>
                        <a:t>这是一个等边三角形。</a:t>
                      </a:r>
                      <a:r>
                        <a:rPr lang="en-US" altLang="zh-CN" sz="2000" dirty="0"/>
                        <a:t>\n");</a:t>
                      </a:r>
                    </a:p>
                    <a:p>
                      <a:pPr algn="l"/>
                      <a:r>
                        <a:rPr lang="en-US" altLang="zh-CN" sz="2000" dirty="0"/>
                        <a:t>	else if(pow(a,2)+pow(b,2)==pow(c,2)||pow(a,2)+pow(c,2)==pow(b,2)||pow(c,2)+pow(b,2)==pow(a,2))</a:t>
                      </a:r>
                    </a:p>
                    <a:p>
                      <a:pPr algn="l"/>
                      <a:r>
                        <a:rPr lang="en-US" altLang="zh-CN" sz="2000" dirty="0"/>
                        <a:t>		</a:t>
                      </a:r>
                      <a:r>
                        <a:rPr lang="en-US" altLang="zh-CN" sz="2000" dirty="0" err="1"/>
                        <a:t>printf</a:t>
                      </a:r>
                      <a:r>
                        <a:rPr lang="en-US" altLang="zh-CN" sz="2000" dirty="0"/>
                        <a:t>("</a:t>
                      </a:r>
                      <a:r>
                        <a:rPr lang="zh-CN" altLang="en-US" sz="2000" dirty="0"/>
                        <a:t>这是一个直角三角形。</a:t>
                      </a:r>
                      <a:r>
                        <a:rPr lang="en-US" altLang="zh-CN" sz="2000" dirty="0"/>
                        <a:t>\n");</a:t>
                      </a:r>
                    </a:p>
                    <a:p>
                      <a:pPr algn="l"/>
                      <a:r>
                        <a:rPr lang="en-US" altLang="zh-CN" sz="2000" dirty="0"/>
                        <a:t>	else </a:t>
                      </a:r>
                    </a:p>
                    <a:p>
                      <a:pPr algn="l"/>
                      <a:r>
                        <a:rPr lang="en-US" altLang="zh-CN" sz="2000" dirty="0"/>
                        <a:t>		</a:t>
                      </a:r>
                      <a:r>
                        <a:rPr lang="en-US" altLang="zh-CN" sz="2000" dirty="0" err="1"/>
                        <a:t>printf</a:t>
                      </a:r>
                      <a:r>
                        <a:rPr lang="en-US" altLang="zh-CN" sz="2000" dirty="0"/>
                        <a:t>("</a:t>
                      </a:r>
                      <a:r>
                        <a:rPr lang="zh-CN" altLang="en-US" sz="2000" dirty="0"/>
                        <a:t>这是一个普通三角形。</a:t>
                      </a:r>
                      <a:r>
                        <a:rPr lang="en-US" altLang="zh-CN" sz="2000" dirty="0"/>
                        <a:t>\n");</a:t>
                      </a:r>
                    </a:p>
                    <a:p>
                      <a:pPr algn="l"/>
                      <a:r>
                        <a:rPr lang="en-US" altLang="zh-CN" sz="2000" dirty="0"/>
                        <a:t>	}</a:t>
                      </a:r>
                    </a:p>
                    <a:p>
                      <a:pPr algn="l"/>
                      <a:r>
                        <a:rPr lang="en-US" altLang="zh-CN" sz="2000" dirty="0"/>
                        <a:t>	else </a:t>
                      </a:r>
                    </a:p>
                    <a:p>
                      <a:pPr algn="l"/>
                      <a:r>
                        <a:rPr lang="en-US" altLang="zh-CN" sz="2000" dirty="0"/>
                        <a:t>		</a:t>
                      </a:r>
                      <a:r>
                        <a:rPr lang="en-US" altLang="zh-CN" sz="2000" dirty="0" err="1"/>
                        <a:t>printf</a:t>
                      </a:r>
                      <a:r>
                        <a:rPr lang="en-US" altLang="zh-CN" sz="2000" dirty="0"/>
                        <a:t>("</a:t>
                      </a:r>
                      <a:r>
                        <a:rPr lang="zh-CN" altLang="en-US" sz="2000" dirty="0"/>
                        <a:t>这三个边不能组成三角形。</a:t>
                      </a:r>
                      <a:r>
                        <a:rPr lang="en-US" altLang="zh-CN" sz="2000" dirty="0"/>
                        <a:t>\n");</a:t>
                      </a:r>
                    </a:p>
                    <a:p>
                      <a:pPr algn="l"/>
                      <a:r>
                        <a:rPr lang="en-US" altLang="zh-CN" sz="2000" dirty="0"/>
                        <a:t>}</a:t>
                      </a:r>
                      <a:endParaRPr lang="zh-CN" altLang="en-US" sz="2000" dirty="0"/>
                    </a:p>
                  </a:txBody>
                  <a:tcPr/>
                </a:tc>
                <a:extLst>
                  <a:ext uri="{0D108BD9-81ED-4DB2-BD59-A6C34878D82A}">
                    <a16:rowId xmlns:a16="http://schemas.microsoft.com/office/drawing/2014/main" val="3574607908"/>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p:cNvSpPr txBox="1">
            <a:spLocks noGrp="1"/>
          </p:cNvSpPr>
          <p:nvPr>
            <p:ph type="title"/>
          </p:nvPr>
        </p:nvSpPr>
        <p:spPr>
          <a:prstGeom prst="rect">
            <a:avLst/>
          </a:prstGeom>
        </p:spPr>
        <p:txBody>
          <a:bodyPr/>
          <a:lstStyle/>
          <a:p>
            <a:r>
              <a:rPr lang="en-US" altLang="zh-CN" dirty="0"/>
              <a:t>(6</a:t>
            </a:r>
            <a:endParaRPr dirty="0"/>
          </a:p>
        </p:txBody>
      </p:sp>
      <p:sp>
        <p:nvSpPr>
          <p:cNvPr id="167" name="正文"/>
          <p:cNvSpPr txBox="1">
            <a:spLocks noGrp="1"/>
          </p:cNvSpPr>
          <p:nvPr>
            <p:ph type="body" sz="half" idx="1"/>
          </p:nvPr>
        </p:nvSpPr>
        <p:spPr>
          <a:prstGeom prst="rect">
            <a:avLst/>
          </a:prstGeom>
        </p:spPr>
        <p:txBody>
          <a:bodyPr/>
          <a:lstStyle/>
          <a:p>
            <a:pPr>
              <a:buBlip>
                <a:blip r:embed="rId2"/>
              </a:buBlip>
            </a:pPr>
            <a:r>
              <a:rPr lang="zh-CN" altLang="en-US" dirty="0"/>
              <a:t>说明</a:t>
            </a:r>
            <a:r>
              <a:rPr lang="en-US" altLang="zh-CN" dirty="0"/>
              <a:t>(</a:t>
            </a:r>
            <a:r>
              <a:rPr lang="zh-CN" altLang="en-US" dirty="0"/>
              <a:t>利用</a:t>
            </a:r>
            <a:r>
              <a:rPr lang="en-US" altLang="zh-CN" dirty="0"/>
              <a:t>switch</a:t>
            </a:r>
            <a:r>
              <a:rPr lang="zh-CN" altLang="en-US" dirty="0"/>
              <a:t>选择语句的另一组程序</a:t>
            </a:r>
            <a:r>
              <a:rPr lang="en-US" altLang="zh-CN" dirty="0"/>
              <a:t>)</a:t>
            </a:r>
            <a:endParaRPr dirty="0"/>
          </a:p>
        </p:txBody>
      </p:sp>
      <p:graphicFrame>
        <p:nvGraphicFramePr>
          <p:cNvPr id="3" name="表格 2">
            <a:extLst>
              <a:ext uri="{FF2B5EF4-FFF2-40B4-BE49-F238E27FC236}">
                <a16:creationId xmlns:a16="http://schemas.microsoft.com/office/drawing/2014/main" id="{6C3F100A-B23F-444C-B626-3AF65D805294}"/>
              </a:ext>
            </a:extLst>
          </p:cNvPr>
          <p:cNvGraphicFramePr>
            <a:graphicFrameLocks noGrp="1"/>
          </p:cNvGraphicFramePr>
          <p:nvPr>
            <p:extLst>
              <p:ext uri="{D42A27DB-BD31-4B8C-83A1-F6EECF244321}">
                <p14:modId xmlns:p14="http://schemas.microsoft.com/office/powerpoint/2010/main" val="1885604778"/>
              </p:ext>
            </p:extLst>
          </p:nvPr>
        </p:nvGraphicFramePr>
        <p:xfrm>
          <a:off x="6502400" y="1731818"/>
          <a:ext cx="5994400" cy="7772400"/>
        </p:xfrm>
        <a:graphic>
          <a:graphicData uri="http://schemas.openxmlformats.org/drawingml/2006/table">
            <a:tbl>
              <a:tblPr firstRow="1" bandRow="1">
                <a:tableStyleId>{5940675A-B579-460E-94D1-54222C63F5DA}</a:tableStyleId>
              </a:tblPr>
              <a:tblGrid>
                <a:gridCol w="5994400">
                  <a:extLst>
                    <a:ext uri="{9D8B030D-6E8A-4147-A177-3AD203B41FA5}">
                      <a16:colId xmlns:a16="http://schemas.microsoft.com/office/drawing/2014/main" val="3180498242"/>
                    </a:ext>
                  </a:extLst>
                </a:gridCol>
              </a:tblGrid>
              <a:tr h="5846618">
                <a:tc>
                  <a:txBody>
                    <a:bodyPr/>
                    <a:lstStyle/>
                    <a:p>
                      <a:pPr algn="l"/>
                      <a:r>
                        <a:rPr lang="en-US" altLang="zh-CN" sz="2400" dirty="0"/>
                        <a:t>#include&lt;</a:t>
                      </a:r>
                      <a:r>
                        <a:rPr lang="en-US" altLang="zh-CN" sz="2400" dirty="0" err="1"/>
                        <a:t>stdio.h</a:t>
                      </a:r>
                      <a:r>
                        <a:rPr lang="en-US" altLang="zh-CN" sz="2400" dirty="0"/>
                        <a:t>&gt;</a:t>
                      </a:r>
                    </a:p>
                    <a:p>
                      <a:pPr algn="l"/>
                      <a:r>
                        <a:rPr lang="en-US" altLang="zh-CN" sz="2400" dirty="0"/>
                        <a:t>void main()</a:t>
                      </a:r>
                    </a:p>
                    <a:p>
                      <a:pPr algn="l"/>
                      <a:r>
                        <a:rPr lang="en-US" altLang="zh-CN" sz="2400" dirty="0"/>
                        <a:t>{</a:t>
                      </a:r>
                    </a:p>
                    <a:p>
                      <a:pPr algn="l"/>
                      <a:r>
                        <a:rPr lang="en-US" altLang="zh-CN" sz="2400" dirty="0"/>
                        <a:t>  int age;</a:t>
                      </a:r>
                    </a:p>
                    <a:p>
                      <a:pPr algn="l"/>
                      <a:r>
                        <a:rPr lang="en-US" altLang="zh-CN" sz="2400" dirty="0"/>
                        <a:t>  </a:t>
                      </a:r>
                      <a:r>
                        <a:rPr lang="en-US" altLang="zh-CN" sz="2400" dirty="0" err="1"/>
                        <a:t>printf</a:t>
                      </a:r>
                      <a:r>
                        <a:rPr lang="en-US" altLang="zh-CN" sz="2400" dirty="0"/>
                        <a:t>("</a:t>
                      </a:r>
                      <a:r>
                        <a:rPr lang="zh-CN" altLang="en-US" sz="2400" dirty="0"/>
                        <a:t>输入孩子年龄为</a:t>
                      </a:r>
                      <a:r>
                        <a:rPr lang="en-US" altLang="zh-CN" sz="2400" dirty="0"/>
                        <a:t>:");</a:t>
                      </a:r>
                    </a:p>
                    <a:p>
                      <a:pPr algn="l"/>
                      <a:r>
                        <a:rPr lang="en-US" altLang="zh-CN" sz="2400" dirty="0"/>
                        <a:t>  </a:t>
                      </a:r>
                      <a:r>
                        <a:rPr lang="en-US" altLang="zh-CN" sz="2400" dirty="0" err="1"/>
                        <a:t>scanf</a:t>
                      </a:r>
                      <a:r>
                        <a:rPr lang="en-US" altLang="zh-CN" sz="2400" dirty="0"/>
                        <a:t>("%</a:t>
                      </a:r>
                      <a:r>
                        <a:rPr lang="en-US" altLang="zh-CN" sz="2400" dirty="0" err="1"/>
                        <a:t>d",&amp;age</a:t>
                      </a:r>
                      <a:r>
                        <a:rPr lang="en-US" altLang="zh-CN" sz="2400" dirty="0"/>
                        <a:t>);</a:t>
                      </a:r>
                    </a:p>
                    <a:p>
                      <a:pPr algn="l"/>
                      <a:r>
                        <a:rPr lang="en-US" altLang="zh-CN" sz="2400" dirty="0"/>
                        <a:t>  switch(age)</a:t>
                      </a:r>
                    </a:p>
                    <a:p>
                      <a:pPr algn="l"/>
                      <a:r>
                        <a:rPr lang="en-US" altLang="zh-CN" sz="2400" dirty="0"/>
                        <a:t>  {</a:t>
                      </a:r>
                    </a:p>
                    <a:p>
                      <a:pPr algn="l"/>
                      <a:r>
                        <a:rPr lang="en-US" altLang="zh-CN" sz="2400" dirty="0"/>
                        <a:t>  case 2:printf("age:2,enter lower class\n");break;</a:t>
                      </a:r>
                    </a:p>
                    <a:p>
                      <a:pPr algn="l"/>
                      <a:r>
                        <a:rPr lang="en-US" altLang="zh-CN" sz="2400" dirty="0"/>
                        <a:t>  case 3:printf("age:3,enter lower class\n");break;</a:t>
                      </a:r>
                    </a:p>
                    <a:p>
                      <a:pPr algn="l"/>
                      <a:r>
                        <a:rPr lang="en-US" altLang="zh-CN" sz="2400" dirty="0"/>
                        <a:t>  case 4:printf("age:4,enter middle class\n");break;</a:t>
                      </a:r>
                    </a:p>
                    <a:p>
                      <a:pPr algn="l"/>
                      <a:r>
                        <a:rPr lang="en-US" altLang="zh-CN" sz="2400" dirty="0"/>
                        <a:t>  case 5:printf("age:5,enter middle class\n");break;</a:t>
                      </a:r>
                    </a:p>
                    <a:p>
                      <a:pPr algn="l"/>
                      <a:r>
                        <a:rPr lang="en-US" altLang="zh-CN" sz="2400" dirty="0"/>
                        <a:t>  case 6:printf("age:6,enter high class\n");break;</a:t>
                      </a:r>
                    </a:p>
                    <a:p>
                      <a:pPr algn="l"/>
                      <a:r>
                        <a:rPr lang="en-US" altLang="zh-CN" sz="2400" dirty="0"/>
                        <a:t>  default :</a:t>
                      </a:r>
                      <a:r>
                        <a:rPr lang="en-US" altLang="zh-CN" sz="2400" dirty="0" err="1"/>
                        <a:t>printf</a:t>
                      </a:r>
                      <a:r>
                        <a:rPr lang="en-US" altLang="zh-CN" sz="2400" dirty="0"/>
                        <a:t>("</a:t>
                      </a:r>
                      <a:r>
                        <a:rPr lang="zh-CN" altLang="en-US" sz="2400" dirty="0"/>
                        <a:t>请输入正确的年龄。</a:t>
                      </a:r>
                      <a:r>
                        <a:rPr lang="en-US" altLang="zh-CN" sz="2400" dirty="0"/>
                        <a:t>");</a:t>
                      </a:r>
                    </a:p>
                    <a:p>
                      <a:pPr algn="l"/>
                      <a:r>
                        <a:rPr lang="en-US" altLang="zh-CN" sz="2400" dirty="0"/>
                        <a:t>  }</a:t>
                      </a:r>
                    </a:p>
                    <a:p>
                      <a:pPr algn="l"/>
                      <a:r>
                        <a:rPr lang="en-US" altLang="zh-CN" sz="2400" dirty="0"/>
                        <a:t>}</a:t>
                      </a:r>
                      <a:endParaRPr lang="zh-CN" altLang="en-US" sz="2400" dirty="0"/>
                    </a:p>
                  </a:txBody>
                  <a:tcPr/>
                </a:tc>
                <a:extLst>
                  <a:ext uri="{0D108BD9-81ED-4DB2-BD59-A6C34878D82A}">
                    <a16:rowId xmlns:a16="http://schemas.microsoft.com/office/drawing/2014/main" val="4126321067"/>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Johnny Appleseed"/>
          <p:cNvSpPr txBox="1">
            <a:spLocks noGrp="1"/>
          </p:cNvSpPr>
          <p:nvPr>
            <p:ph type="body" idx="13"/>
          </p:nvPr>
        </p:nvSpPr>
        <p:spPr>
          <a:xfrm>
            <a:off x="1270000" y="6362700"/>
            <a:ext cx="10464800" cy="471924"/>
          </a:xfrm>
          <a:prstGeom prst="rect">
            <a:avLst/>
          </a:prstGeom>
        </p:spPr>
        <p:txBody>
          <a:bodyPr/>
          <a:lstStyle/>
          <a:p>
            <a:endParaRPr dirty="0"/>
          </a:p>
        </p:txBody>
      </p:sp>
      <p:sp>
        <p:nvSpPr>
          <p:cNvPr id="193" name="“在此键入引文。”"/>
          <p:cNvSpPr txBox="1">
            <a:spLocks noGrp="1"/>
          </p:cNvSpPr>
          <p:nvPr>
            <p:ph type="body" idx="14"/>
          </p:nvPr>
        </p:nvSpPr>
        <p:spPr>
          <a:xfrm>
            <a:off x="1270000" y="4262754"/>
            <a:ext cx="10464800" cy="656590"/>
          </a:xfrm>
          <a:prstGeom prst="rect">
            <a:avLst/>
          </a:prstGeom>
        </p:spPr>
        <p:txBody>
          <a:bodyPr/>
          <a:lstStyle/>
          <a:p>
            <a:r>
              <a:rPr lang="zh-CN" altLang="en-US" dirty="0"/>
              <a:t>下面是</a:t>
            </a:r>
            <a:r>
              <a:rPr lang="en-US" altLang="zh-CN" dirty="0"/>
              <a:t>git</a:t>
            </a:r>
            <a:r>
              <a:rPr lang="zh-CN" altLang="en-US" dirty="0"/>
              <a:t>的一些基本语法</a:t>
            </a:r>
            <a:r>
              <a:rPr lang="en-US" altLang="zh-CN" dirty="0"/>
              <a:t>.</a:t>
            </a:r>
            <a:endParaRPr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94</TotalTime>
  <Words>531</Words>
  <Application>Microsoft Office PowerPoint</Application>
  <PresentationFormat>自定义</PresentationFormat>
  <Paragraphs>153</Paragraphs>
  <Slides>15</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15</vt:i4>
      </vt:variant>
    </vt:vector>
  </HeadingPairs>
  <TitlesOfParts>
    <vt:vector size="18" baseType="lpstr">
      <vt:lpstr>Helvetica Neue</vt:lpstr>
      <vt:lpstr>Helvetica Neue Light</vt:lpstr>
      <vt:lpstr>Industrial</vt:lpstr>
      <vt:lpstr>2018 实验报告</vt:lpstr>
      <vt:lpstr>这是我的个人学习成果报告</vt:lpstr>
      <vt:lpstr> 学习成果（</vt:lpstr>
      <vt:lpstr>C语言操作</vt:lpstr>
      <vt:lpstr>(2</vt:lpstr>
      <vt:lpstr>(3</vt:lpstr>
      <vt:lpstr>(4</vt:lpstr>
      <vt:lpstr>(6</vt:lpstr>
      <vt:lpstr>PowerPoint 演示文稿</vt:lpstr>
      <vt:lpstr>Git常用命令:</vt:lpstr>
      <vt:lpstr>PowerPoint 演示文稿</vt:lpstr>
      <vt:lpstr>标题的表达:</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 实验报告</dc:title>
  <dc:creator>王鹏昊</dc:creator>
  <cp:lastModifiedBy>彦锦 李</cp:lastModifiedBy>
  <cp:revision>9</cp:revision>
  <dcterms:modified xsi:type="dcterms:W3CDTF">2018-11-03T02:56:23Z</dcterms:modified>
</cp:coreProperties>
</file>