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3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65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E61"/>
    <a:srgbClr val="091BA0"/>
    <a:srgbClr val="C075B8"/>
    <a:srgbClr val="ECB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5890"/>
  </p:normalViewPr>
  <p:slideViewPr>
    <p:cSldViewPr snapToGrid="0" snapToObjects="1">
      <p:cViewPr varScale="1">
        <p:scale>
          <a:sx n="111" d="100"/>
          <a:sy n="111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9676C-1889-C541-9B19-653CB36F9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5A803-63FE-724E-B5CB-5C369D0E0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4719E-96EB-A14A-BF9E-2B32F25E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F0C55-5F73-1942-B05B-2BB3373C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9F64B-6E99-7D4C-9E52-0E07018D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488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06667-1E15-8F47-9B7D-71160A94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B5664B-CE2E-C94B-919D-91F7ECE78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2EEAF5-BD2C-F64C-AC08-63A4B372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E953E-69A8-5643-A435-AB0CCA0C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FB4E3-DAB1-5E4E-B690-A55D49D8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377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949183-1431-1E4F-AFF3-B0DB6699A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739ECA-852C-7849-B802-6956D4FE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12D35-A29E-5D48-8A84-E51E40C4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F02796-820D-E243-BF9F-B3EE66FA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42794-F261-2146-B8C8-71338930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631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59BB2-EF3E-F846-A6CA-0A2057CA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71D6B-9789-7049-ABD3-7FAAD1DD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32E93-0B1F-8B46-B894-269C603C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24CC7-99C0-2342-8971-F4032EFD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20D3A-1739-B946-A77B-F66CDFAB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113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8FEB-4E55-6B46-B904-0D9907BD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1FC7BB-6919-354C-AC0E-3DAB8D5A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7E4B42-DBE8-CD4A-9194-51AD8482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38DAC-C564-B848-899C-5572F875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69CBA-456D-5E42-87BF-777A6C96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45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22192-56AA-9243-94C0-FE7AF06D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3725A-B54E-B446-8934-F94568BB8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2BA67-FA8D-A040-9A97-CE7A33416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FF0EF2-106E-4641-9801-B61C97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F1E952-4051-2944-BF6D-98315B34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A3BD32-E555-B741-A2F3-B487F026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43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54520-AB58-B04B-8568-E9AE559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FE81EA-8473-1342-909D-05BE0021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5FF642-04B7-E441-B755-72B359A84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741C09-FF4E-724D-84E9-9881E38A2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F605BD-3706-B046-9316-8C00BDAA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03A56C-AA62-324D-9CA2-53101AC3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45DB6D-D53C-244F-B439-0E813DDF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FC0099-053D-854C-A62A-2E09B40D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09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A6C56-83DC-E44E-AF37-58B2D9F2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FAB0EF-361E-E548-A867-19006A44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F84B46-8515-7544-AD07-D38C5FA2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8EA30F-7B7F-BB44-8A0D-7C0D262E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154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B53CB4-8E3E-EF44-8C7B-9E223399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EDA3D8-0840-3E4C-A62E-15DA02CC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A1772-1308-914A-9517-A6EBE6EC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919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962E8-64F1-F141-8E4A-B4BEEF2D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AEF6B-164F-224F-9220-E006855A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71F5D0-E722-1047-A175-C819BDFB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6B3838-9A3D-DD47-B0CE-FEF2D8BF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EDAA44-C30C-BE4A-9A38-2F25A9EF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2F98B-1A96-FE4C-BCD0-50F70311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51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D6396-0E9A-EC4A-82DF-5BF06609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EC6BE3-86D2-6243-8288-F6A74C64B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C2902-5EA2-B94A-9772-17606D46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F16EF2-4B32-4A45-9F76-E8CD6DB3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D6014C-9274-2140-AD9F-BE2AE021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265C7-DBA3-BE49-BB94-86904B0C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45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4B1213-300B-D64C-ADB5-F7108057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E82571-6BDD-8744-AD88-2EE9BD60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22174-DFA8-654A-9E4D-1E9694162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CA62-5A1C-D345-9F11-AA30C84E3979}" type="datetimeFigureOut">
              <a:rPr lang="es-ES_tradnl" smtClean="0"/>
              <a:t>16/12/20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05510-0DAA-8748-A9EA-E67B9AE97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08B8B-74ED-294E-8550-CCDCE5799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75DC2-4040-A14F-9B97-4F04E310EA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174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selenium.dev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EB6B5D7-7CD3-884B-849D-5A4E257F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" y="5465555"/>
            <a:ext cx="12189600" cy="13924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DEE4E4E-22E4-A64C-A7ED-9F98F49B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966"/>
            <a:ext cx="12189600" cy="37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6F1CC9-3216-A74C-A3F4-13FD19C1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255"/>
            <a:ext cx="3600000" cy="8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991E4E57-BEDD-1749-B3B4-C59313583EF3}"/>
              </a:ext>
            </a:extLst>
          </p:cNvPr>
          <p:cNvSpPr/>
          <p:nvPr/>
        </p:nvSpPr>
        <p:spPr>
          <a:xfrm>
            <a:off x="9239842" y="4640633"/>
            <a:ext cx="278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hlinkClick r:id="rId5"/>
              </a:rPr>
              <a:t>https://www.selenium.dev/</a:t>
            </a:r>
            <a:endParaRPr lang="es-ES_tradnl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21E4E19-015A-594B-848F-9904EE8CC9BE}"/>
              </a:ext>
            </a:extLst>
          </p:cNvPr>
          <p:cNvSpPr/>
          <p:nvPr/>
        </p:nvSpPr>
        <p:spPr>
          <a:xfrm>
            <a:off x="891205" y="2175902"/>
            <a:ext cx="104501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4800" b="1" dirty="0">
                <a:solidFill>
                  <a:srgbClr val="FFFFFF"/>
                </a:solidFill>
                <a:latin typeface="Encode Sans"/>
              </a:rPr>
              <a:t>Selenium automates browsers. That's it!</a:t>
            </a:r>
            <a:endParaRPr lang="es-PE" sz="4800" b="1" i="0" dirty="0">
              <a:solidFill>
                <a:srgbClr val="FFFFFF"/>
              </a:solidFill>
              <a:effectLst/>
              <a:latin typeface="Encode San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BE35F8B-8AE2-A844-9869-09A683FF681D}"/>
              </a:ext>
            </a:extLst>
          </p:cNvPr>
          <p:cNvSpPr/>
          <p:nvPr/>
        </p:nvSpPr>
        <p:spPr>
          <a:xfrm>
            <a:off x="160020" y="3094700"/>
            <a:ext cx="118695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400" dirty="0">
                <a:solidFill>
                  <a:srgbClr val="FFFFFF"/>
                </a:solidFill>
                <a:latin typeface="Encode Sans"/>
              </a:rPr>
              <a:t>What you do with that power is entirely up to you.</a:t>
            </a:r>
          </a:p>
        </p:txBody>
      </p:sp>
      <p:pic>
        <p:nvPicPr>
          <p:cNvPr id="1030" name="Picture 6" descr="Adventures in Automation: Setting Up Selenium Grid with Chrome and Firefox  browser nodes from Docker-Selenium">
            <a:extLst>
              <a:ext uri="{FF2B5EF4-FFF2-40B4-BE49-F238E27FC236}">
                <a16:creationId xmlns:a16="http://schemas.microsoft.com/office/drawing/2014/main" id="{C4D6EE03-21CE-424F-9853-E81B24AE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91" y="5465555"/>
            <a:ext cx="4226689" cy="143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6D4E6CE-21C2-2B41-9607-A2D903B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04" y="5658585"/>
            <a:ext cx="61698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7919BE27-C8D7-BD43-AE84-8C0489950D3E}"/>
              </a:ext>
            </a:extLst>
          </p:cNvPr>
          <p:cNvSpPr/>
          <p:nvPr/>
        </p:nvSpPr>
        <p:spPr>
          <a:xfrm>
            <a:off x="1156820" y="6360669"/>
            <a:ext cx="225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dirty="0">
                <a:solidFill>
                  <a:srgbClr val="CF0A2C"/>
                </a:solidFill>
                <a:latin typeface="Encode Sans Condensed"/>
              </a:rPr>
              <a:t>Selenium WebDriver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2EAA9F8-C189-8E40-ABFD-7EDD5F92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76" y="5658585"/>
            <a:ext cx="6153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D62CDD82-3818-6C43-8B1E-2073DDE331DB}"/>
              </a:ext>
            </a:extLst>
          </p:cNvPr>
          <p:cNvSpPr/>
          <p:nvPr/>
        </p:nvSpPr>
        <p:spPr>
          <a:xfrm>
            <a:off x="4568180" y="6360669"/>
            <a:ext cx="1691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dirty="0">
                <a:solidFill>
                  <a:srgbClr val="645D9C"/>
                </a:solidFill>
                <a:latin typeface="Encode Sans Condensed"/>
              </a:rPr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1970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C9580-CEB6-3B4A-85CA-1896A26034CF}"/>
              </a:ext>
            </a:extLst>
          </p:cNvPr>
          <p:cNvSpPr txBox="1"/>
          <p:nvPr/>
        </p:nvSpPr>
        <p:spPr>
          <a:xfrm>
            <a:off x="10621121" y="6550223"/>
            <a:ext cx="15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1AA1A4-C964-FE43-8E34-2B3CB7F3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55" b="1"/>
          <a:stretch/>
        </p:blipFill>
        <p:spPr>
          <a:xfrm>
            <a:off x="5" y="374945"/>
            <a:ext cx="12191995" cy="59084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6501E78-3068-5348-895D-E7092E3620E9}"/>
              </a:ext>
            </a:extLst>
          </p:cNvPr>
          <p:cNvSpPr txBox="1"/>
          <p:nvPr/>
        </p:nvSpPr>
        <p:spPr>
          <a:xfrm>
            <a:off x="317543" y="403521"/>
            <a:ext cx="122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err="1">
                <a:solidFill>
                  <a:schemeClr val="bg1"/>
                </a:solidFill>
              </a:rPr>
              <a:t>Docker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BB0BE6-A304-4645-9604-AE58A602435E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030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3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34C13150-6C7F-5543-A8D8-D5DF448D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0" y="125417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">
            <a:extLst>
              <a:ext uri="{FF2B5EF4-FFF2-40B4-BE49-F238E27FC236}">
                <a16:creationId xmlns:a16="http://schemas.microsoft.com/office/drawing/2014/main" id="{9C2935ED-15D7-9E44-A449-78896B62D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9" b="17670"/>
          <a:stretch/>
        </p:blipFill>
        <p:spPr bwMode="auto">
          <a:xfrm>
            <a:off x="3090920" y="1369020"/>
            <a:ext cx="8610600" cy="422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21A3832-3596-2647-850F-69F5075ACAA5}"/>
              </a:ext>
            </a:extLst>
          </p:cNvPr>
          <p:cNvSpPr txBox="1"/>
          <p:nvPr/>
        </p:nvSpPr>
        <p:spPr>
          <a:xfrm>
            <a:off x="3705779" y="5472228"/>
            <a:ext cx="257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/>
              <a:t>Selenium</a:t>
            </a:r>
            <a:r>
              <a:rPr lang="es-ES_tradnl" b="1" dirty="0"/>
              <a:t> </a:t>
            </a:r>
            <a:r>
              <a:rPr lang="es-ES_tradnl" b="1" dirty="0" err="1"/>
              <a:t>Grid</a:t>
            </a:r>
            <a:r>
              <a:rPr lang="es-ES_tradnl" b="1" dirty="0"/>
              <a:t> sin </a:t>
            </a:r>
            <a:r>
              <a:rPr lang="es-ES_tradnl" b="1" dirty="0" err="1"/>
              <a:t>Docker</a:t>
            </a:r>
            <a:endParaRPr lang="es-ES_tradnl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7EFC7C-63A1-E64F-B443-2257ED6D8E48}"/>
              </a:ext>
            </a:extLst>
          </p:cNvPr>
          <p:cNvSpPr txBox="1"/>
          <p:nvPr/>
        </p:nvSpPr>
        <p:spPr>
          <a:xfrm>
            <a:off x="8302126" y="5501686"/>
            <a:ext cx="26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/>
              <a:t>Selenium</a:t>
            </a:r>
            <a:r>
              <a:rPr lang="es-ES_tradnl" b="1" dirty="0"/>
              <a:t> </a:t>
            </a:r>
            <a:r>
              <a:rPr lang="es-ES_tradnl" b="1" dirty="0" err="1"/>
              <a:t>Grid</a:t>
            </a:r>
            <a:r>
              <a:rPr lang="es-ES_tradnl" b="1" dirty="0"/>
              <a:t> con </a:t>
            </a:r>
            <a:r>
              <a:rPr lang="es-ES_tradnl" b="1" dirty="0" err="1"/>
              <a:t>Docker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43939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C9580-CEB6-3B4A-85CA-1896A26034CF}"/>
              </a:ext>
            </a:extLst>
          </p:cNvPr>
          <p:cNvSpPr txBox="1"/>
          <p:nvPr/>
        </p:nvSpPr>
        <p:spPr>
          <a:xfrm>
            <a:off x="10621121" y="6550223"/>
            <a:ext cx="15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1AA1A4-C964-FE43-8E34-2B3CB7F3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55" b="1"/>
          <a:stretch/>
        </p:blipFill>
        <p:spPr>
          <a:xfrm>
            <a:off x="5" y="374945"/>
            <a:ext cx="12191995" cy="59084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6501E78-3068-5348-895D-E7092E3620E9}"/>
              </a:ext>
            </a:extLst>
          </p:cNvPr>
          <p:cNvSpPr txBox="1"/>
          <p:nvPr/>
        </p:nvSpPr>
        <p:spPr>
          <a:xfrm>
            <a:off x="317543" y="403521"/>
            <a:ext cx="122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err="1">
                <a:solidFill>
                  <a:schemeClr val="bg1"/>
                </a:solidFill>
              </a:rPr>
              <a:t>Docker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BB0BE6-A304-4645-9604-AE58A602435E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030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3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34C13150-6C7F-5543-A8D8-D5DF448D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560" y="509821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7347A98-F8A2-9E43-8907-3420F4B8F9B1}"/>
              </a:ext>
            </a:extLst>
          </p:cNvPr>
          <p:cNvSpPr/>
          <p:nvPr/>
        </p:nvSpPr>
        <p:spPr>
          <a:xfrm>
            <a:off x="317543" y="1412448"/>
            <a:ext cx="515461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r>
              <a:rPr lang="es-ES_tradnl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_tradnl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Images</a:t>
            </a:r>
            <a:endParaRPr lang="es-ES_tradnl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>
                <a:solidFill>
                  <a:srgbClr val="7030A0"/>
                </a:solidFill>
              </a:rPr>
              <a:t>docker</a:t>
            </a:r>
            <a:r>
              <a:rPr lang="es-ES_tradnl" dirty="0">
                <a:solidFill>
                  <a:srgbClr val="7030A0"/>
                </a:solidFill>
              </a:rPr>
              <a:t> </a:t>
            </a:r>
            <a:r>
              <a:rPr lang="es-ES_tradnl" dirty="0" err="1">
                <a:solidFill>
                  <a:srgbClr val="7030A0"/>
                </a:solidFill>
              </a:rPr>
              <a:t>pull</a:t>
            </a:r>
            <a:r>
              <a:rPr lang="es-ES_tradnl" dirty="0">
                <a:solidFill>
                  <a:srgbClr val="7030A0"/>
                </a:solidFill>
              </a:rPr>
              <a:t>  </a:t>
            </a:r>
            <a:r>
              <a:rPr lang="es-ES_tradnl" dirty="0" err="1">
                <a:solidFill>
                  <a:srgbClr val="7030A0"/>
                </a:solidFill>
              </a:rPr>
              <a:t>selenium</a:t>
            </a:r>
            <a:r>
              <a:rPr lang="es-ES_tradnl" dirty="0">
                <a:solidFill>
                  <a:srgbClr val="7030A0"/>
                </a:solidFill>
              </a:rPr>
              <a:t>/</a:t>
            </a:r>
            <a:r>
              <a:rPr lang="es-ES_tradnl" dirty="0" err="1">
                <a:solidFill>
                  <a:srgbClr val="7030A0"/>
                </a:solidFill>
              </a:rPr>
              <a:t>hub</a:t>
            </a:r>
            <a:endParaRPr lang="es-ES_tradnl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>
                <a:solidFill>
                  <a:srgbClr val="7030A0"/>
                </a:solidFill>
              </a:rPr>
              <a:t>docker</a:t>
            </a:r>
            <a:r>
              <a:rPr lang="es-ES_tradnl" dirty="0">
                <a:solidFill>
                  <a:srgbClr val="7030A0"/>
                </a:solidFill>
              </a:rPr>
              <a:t> </a:t>
            </a:r>
            <a:r>
              <a:rPr lang="es-ES_tradnl" dirty="0" err="1">
                <a:solidFill>
                  <a:srgbClr val="7030A0"/>
                </a:solidFill>
              </a:rPr>
              <a:t>pull</a:t>
            </a:r>
            <a:r>
              <a:rPr lang="es-ES_tradnl" dirty="0">
                <a:solidFill>
                  <a:srgbClr val="7030A0"/>
                </a:solidFill>
              </a:rPr>
              <a:t>  </a:t>
            </a:r>
            <a:r>
              <a:rPr lang="es-ES_tradnl" dirty="0" err="1">
                <a:solidFill>
                  <a:srgbClr val="7030A0"/>
                </a:solidFill>
              </a:rPr>
              <a:t>selenium</a:t>
            </a:r>
            <a:r>
              <a:rPr lang="es-ES_tradnl" dirty="0">
                <a:solidFill>
                  <a:srgbClr val="7030A0"/>
                </a:solidFill>
              </a:rPr>
              <a:t>/</a:t>
            </a:r>
            <a:r>
              <a:rPr lang="es-ES_tradnl" dirty="0" err="1">
                <a:solidFill>
                  <a:srgbClr val="7030A0"/>
                </a:solidFill>
              </a:rPr>
              <a:t>node-chrome-debug</a:t>
            </a:r>
            <a:endParaRPr lang="es-ES_tradnl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>
                <a:solidFill>
                  <a:srgbClr val="7030A0"/>
                </a:solidFill>
              </a:rPr>
              <a:t>docker</a:t>
            </a:r>
            <a:r>
              <a:rPr lang="es-ES_tradnl" dirty="0">
                <a:solidFill>
                  <a:srgbClr val="7030A0"/>
                </a:solidFill>
              </a:rPr>
              <a:t> </a:t>
            </a:r>
            <a:r>
              <a:rPr lang="es-ES_tradnl" dirty="0" err="1">
                <a:solidFill>
                  <a:srgbClr val="7030A0"/>
                </a:solidFill>
              </a:rPr>
              <a:t>pull</a:t>
            </a:r>
            <a:r>
              <a:rPr lang="es-ES_tradnl" dirty="0">
                <a:solidFill>
                  <a:srgbClr val="7030A0"/>
                </a:solidFill>
              </a:rPr>
              <a:t> </a:t>
            </a:r>
            <a:r>
              <a:rPr lang="es-ES_tradnl" dirty="0" err="1">
                <a:solidFill>
                  <a:srgbClr val="7030A0"/>
                </a:solidFill>
              </a:rPr>
              <a:t>selenium</a:t>
            </a:r>
            <a:r>
              <a:rPr lang="es-ES_tradnl" dirty="0">
                <a:solidFill>
                  <a:srgbClr val="7030A0"/>
                </a:solidFill>
              </a:rPr>
              <a:t>/</a:t>
            </a:r>
            <a:r>
              <a:rPr lang="es-ES_tradnl" dirty="0" err="1">
                <a:solidFill>
                  <a:srgbClr val="7030A0"/>
                </a:solidFill>
              </a:rPr>
              <a:t>node-firefox-debug</a:t>
            </a:r>
            <a:endParaRPr lang="es-ES_tradnl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>
                <a:solidFill>
                  <a:srgbClr val="7030A0"/>
                </a:solidFill>
              </a:rPr>
              <a:t>docker</a:t>
            </a:r>
            <a:r>
              <a:rPr lang="es-ES_tradnl" dirty="0">
                <a:solidFill>
                  <a:srgbClr val="7030A0"/>
                </a:solidFill>
              </a:rPr>
              <a:t> </a:t>
            </a:r>
            <a:r>
              <a:rPr lang="es-ES_tradnl" dirty="0" err="1">
                <a:solidFill>
                  <a:srgbClr val="7030A0"/>
                </a:solidFill>
              </a:rPr>
              <a:t>pull</a:t>
            </a:r>
            <a:r>
              <a:rPr lang="es-ES_tradnl" dirty="0">
                <a:solidFill>
                  <a:srgbClr val="7030A0"/>
                </a:solidFill>
              </a:rPr>
              <a:t> </a:t>
            </a:r>
            <a:r>
              <a:rPr lang="es-ES_tradnl" dirty="0" err="1">
                <a:solidFill>
                  <a:srgbClr val="7030A0"/>
                </a:solidFill>
              </a:rPr>
              <a:t>selenium</a:t>
            </a:r>
            <a:r>
              <a:rPr lang="es-ES_tradnl" dirty="0">
                <a:solidFill>
                  <a:srgbClr val="7030A0"/>
                </a:solidFill>
              </a:rPr>
              <a:t>/</a:t>
            </a:r>
            <a:r>
              <a:rPr lang="es-ES_tradnl" dirty="0" err="1">
                <a:solidFill>
                  <a:srgbClr val="7030A0"/>
                </a:solidFill>
              </a:rPr>
              <a:t>node</a:t>
            </a:r>
            <a:r>
              <a:rPr lang="es-ES_tradnl" dirty="0">
                <a:solidFill>
                  <a:srgbClr val="7030A0"/>
                </a:solidFill>
              </a:rPr>
              <a:t>-opera-</a:t>
            </a:r>
            <a:r>
              <a:rPr lang="es-ES_tradnl" dirty="0" err="1">
                <a:solidFill>
                  <a:srgbClr val="7030A0"/>
                </a:solidFill>
              </a:rPr>
              <a:t>debug</a:t>
            </a:r>
            <a:endParaRPr lang="es-ES_tradnl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b="1" dirty="0">
              <a:solidFill>
                <a:srgbClr val="7030A0"/>
              </a:solidFill>
            </a:endParaRPr>
          </a:p>
          <a:p>
            <a:r>
              <a:rPr lang="es-ES_tradnl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Start</a:t>
            </a:r>
            <a:r>
              <a:rPr lang="es-ES_tradnl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_tradnl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endParaRPr lang="es-ES_tradnl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7030A0"/>
                </a:solidFill>
              </a:rPr>
              <a:t>docker-compose -f docker-compose-full.yml up</a:t>
            </a:r>
          </a:p>
          <a:p>
            <a:endParaRPr lang="es-ES_tradn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PE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Tear Down </a:t>
            </a:r>
            <a:endParaRPr lang="es-ES_tradn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7030A0"/>
                </a:solidFill>
              </a:rPr>
              <a:t>docker-compose -f docker-compose-full.yml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A959A54-B2E3-F747-8225-44210A8D9CFE}"/>
              </a:ext>
            </a:extLst>
          </p:cNvPr>
          <p:cNvSpPr/>
          <p:nvPr/>
        </p:nvSpPr>
        <p:spPr>
          <a:xfrm>
            <a:off x="5707291" y="1503899"/>
            <a:ext cx="70373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"Chrome Test"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"platformName"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"LINUX"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"browserVersion"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"87.0.4280.66"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"browserName"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"chrome"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	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class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"pe.edu.galaxy.SeleniumGrid2"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"Firefox Test"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"platformName"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"LINUX"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"browserVersion"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"83.0"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"browserName"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"firefox"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	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class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"pe.edu.galaxy.SeleniumGrid2"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"Opera Test"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"platformName"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"LINUX"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"browserVersion"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"72.0.3815.378"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"browserName"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"opera"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	&lt;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class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200" i="1" dirty="0">
                <a:solidFill>
                  <a:srgbClr val="2A00FF"/>
                </a:solidFill>
                <a:latin typeface="Menlo" panose="020B0609030804020204" pitchFamily="49" charset="0"/>
              </a:rPr>
              <a:t>"pe.edu.galaxy.SeleniumGrid2"</a:t>
            </a:r>
            <a:r>
              <a:rPr lang="es-PE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2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2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2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200" dirty="0">
              <a:solidFill>
                <a:srgbClr val="3F7F7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C9580-CEB6-3B4A-85CA-1896A26034CF}"/>
              </a:ext>
            </a:extLst>
          </p:cNvPr>
          <p:cNvSpPr txBox="1"/>
          <p:nvPr/>
        </p:nvSpPr>
        <p:spPr>
          <a:xfrm>
            <a:off x="10621121" y="6550223"/>
            <a:ext cx="15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1AA1A4-C964-FE43-8E34-2B3CB7F3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55" b="1"/>
          <a:stretch/>
        </p:blipFill>
        <p:spPr>
          <a:xfrm>
            <a:off x="5" y="374945"/>
            <a:ext cx="12191995" cy="59084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6501E78-3068-5348-895D-E7092E3620E9}"/>
              </a:ext>
            </a:extLst>
          </p:cNvPr>
          <p:cNvSpPr txBox="1"/>
          <p:nvPr/>
        </p:nvSpPr>
        <p:spPr>
          <a:xfrm>
            <a:off x="317543" y="403521"/>
            <a:ext cx="122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err="1">
                <a:solidFill>
                  <a:schemeClr val="bg1"/>
                </a:solidFill>
              </a:rPr>
              <a:t>Docker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BB0BE6-A304-4645-9604-AE58A602435E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030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3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34C13150-6C7F-5543-A8D8-D5DF448D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560" y="509821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9B3A15A-DE29-9D43-8B4D-A3892C11E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512"/>
          <a:stretch/>
        </p:blipFill>
        <p:spPr>
          <a:xfrm>
            <a:off x="6481010" y="994370"/>
            <a:ext cx="5710990" cy="304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4BB5685-2B94-6648-8626-543C97F6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26741"/>
            <a:ext cx="5577844" cy="34811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BBD96EA-E72A-924A-AFF7-C955877FF9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81956"/>
            <a:ext cx="12192000" cy="26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7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EC89018-E8B9-D844-8C7B-4629EEBD89DF}"/>
              </a:ext>
            </a:extLst>
          </p:cNvPr>
          <p:cNvSpPr txBox="1"/>
          <p:nvPr/>
        </p:nvSpPr>
        <p:spPr>
          <a:xfrm>
            <a:off x="10152485" y="640293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1026" name="Picture 2" descr="Soapui Icon | Papirus Apps Iconset | Papirus Development Team">
            <a:extLst>
              <a:ext uri="{FF2B5EF4-FFF2-40B4-BE49-F238E27FC236}">
                <a16:creationId xmlns:a16="http://schemas.microsoft.com/office/drawing/2014/main" id="{DA1A58F9-9098-5E49-8320-D8604E51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38" y="627437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ding icon launcher for Postman Native App in Ubuntu | by Shubham Aggarwal  | Medium">
            <a:extLst>
              <a:ext uri="{FF2B5EF4-FFF2-40B4-BE49-F238E27FC236}">
                <a16:creationId xmlns:a16="http://schemas.microsoft.com/office/drawing/2014/main" id="{49BFDD45-1F2C-C349-B74E-D5869205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8" y="627437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es JMeter? | TestingBaires">
            <a:extLst>
              <a:ext uri="{FF2B5EF4-FFF2-40B4-BE49-F238E27FC236}">
                <a16:creationId xmlns:a16="http://schemas.microsoft.com/office/drawing/2014/main" id="{E51C4DC3-B19B-1A4C-9201-5C38C6DD6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98" y="6274371"/>
            <a:ext cx="540000" cy="52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kins Icon of Flat style - Available in SVG, PNG, EPS, AI &amp; Icon fonts">
            <a:extLst>
              <a:ext uri="{FF2B5EF4-FFF2-40B4-BE49-F238E27FC236}">
                <a16:creationId xmlns:a16="http://schemas.microsoft.com/office/drawing/2014/main" id="{7698CE88-C8FB-3644-ADB7-0D37B32E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50" y="627437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4A851963-564C-B344-84F4-67418774E9C8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ECB5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" name="Picture 2" descr="GRACIAS TOTALES!!!! | •Anime• Amino">
            <a:extLst>
              <a:ext uri="{FF2B5EF4-FFF2-40B4-BE49-F238E27FC236}">
                <a16:creationId xmlns:a16="http://schemas.microsoft.com/office/drawing/2014/main" id="{E34552ED-5681-C147-AB27-AD1CDD1FA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"/>
          <a:stretch/>
        </p:blipFill>
        <p:spPr bwMode="auto">
          <a:xfrm>
            <a:off x="-5342" y="15239"/>
            <a:ext cx="12192000" cy="61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81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E01BE1-D75D-C74E-BD4A-A6DBAA494FF6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19C145-750F-8A4E-90A6-71E901575654}"/>
              </a:ext>
            </a:extLst>
          </p:cNvPr>
          <p:cNvSpPr txBox="1"/>
          <p:nvPr/>
        </p:nvSpPr>
        <p:spPr>
          <a:xfrm>
            <a:off x="317543" y="403521"/>
            <a:ext cx="137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Content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4F5E1E-08C5-484F-80A1-A52FF4232D0F}"/>
              </a:ext>
            </a:extLst>
          </p:cNvPr>
          <p:cNvSpPr txBox="1"/>
          <p:nvPr/>
        </p:nvSpPr>
        <p:spPr>
          <a:xfrm>
            <a:off x="538978" y="1603419"/>
            <a:ext cx="749059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Pruebas distribuidas con Selenium </a:t>
            </a:r>
            <a:r>
              <a:rPr lang="es-ES_tradnl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</a:t>
            </a: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s-ES_tradnl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endParaRPr lang="es-ES_tradn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WebDriver &amp; TestNG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Grid</a:t>
            </a:r>
          </a:p>
          <a:p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Grid  &amp; Docker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C9580-CEB6-3B4A-85CA-1896A26034CF}"/>
              </a:ext>
            </a:extLst>
          </p:cNvPr>
          <p:cNvSpPr txBox="1"/>
          <p:nvPr/>
        </p:nvSpPr>
        <p:spPr>
          <a:xfrm>
            <a:off x="10621121" y="6550223"/>
            <a:ext cx="15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344DCF-57F9-934E-A02F-C52FA00E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428"/>
            <a:ext cx="12192000" cy="1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E01BE1-D75D-C74E-BD4A-A6DBAA494FF6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19C145-750F-8A4E-90A6-71E901575654}"/>
              </a:ext>
            </a:extLst>
          </p:cNvPr>
          <p:cNvSpPr txBox="1"/>
          <p:nvPr/>
        </p:nvSpPr>
        <p:spPr>
          <a:xfrm>
            <a:off x="317543" y="403521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Selenium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4F5E1E-08C5-484F-80A1-A52FF4232D0F}"/>
              </a:ext>
            </a:extLst>
          </p:cNvPr>
          <p:cNvSpPr txBox="1"/>
          <p:nvPr/>
        </p:nvSpPr>
        <p:spPr>
          <a:xfrm>
            <a:off x="317543" y="1233030"/>
            <a:ext cx="1140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 </a:t>
            </a:r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un conjunto de herramientas para automatizar los navegadores web.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C9580-CEB6-3B4A-85CA-1896A26034CF}"/>
              </a:ext>
            </a:extLst>
          </p:cNvPr>
          <p:cNvSpPr txBox="1"/>
          <p:nvPr/>
        </p:nvSpPr>
        <p:spPr>
          <a:xfrm>
            <a:off x="10621121" y="6550223"/>
            <a:ext cx="15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344DCF-57F9-934E-A02F-C52FA00E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428"/>
            <a:ext cx="12192000" cy="11853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6CF34E3-3A7F-9347-A611-C2FCEA7E88DF}"/>
              </a:ext>
            </a:extLst>
          </p:cNvPr>
          <p:cNvSpPr txBox="1"/>
          <p:nvPr/>
        </p:nvSpPr>
        <p:spPr>
          <a:xfrm>
            <a:off x="805223" y="3609240"/>
            <a:ext cx="322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C00000"/>
                </a:solidFill>
              </a:rPr>
              <a:t>Selenium WebDriver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4FD343DF-D5BE-0944-95A7-DA09EDC9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1" y="2244830"/>
            <a:ext cx="10283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8551DB7-422D-354B-AA9C-74BBEA88C556}"/>
              </a:ext>
            </a:extLst>
          </p:cNvPr>
          <p:cNvSpPr/>
          <p:nvPr/>
        </p:nvSpPr>
        <p:spPr>
          <a:xfrm>
            <a:off x="5087438" y="3609240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rgbClr val="091BA0"/>
                </a:solidFill>
              </a:rPr>
              <a:t>Selenium IDE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5E426C-07CC-7E49-8D38-F6E0DE6A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47" y="2244830"/>
            <a:ext cx="1042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DCCEFB40-7A91-324D-A6A3-6EE8AD23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812" y="2244830"/>
            <a:ext cx="1025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130BFD9-37EF-8F40-9C95-C09AAA04CB86}"/>
              </a:ext>
            </a:extLst>
          </p:cNvPr>
          <p:cNvSpPr/>
          <p:nvPr/>
        </p:nvSpPr>
        <p:spPr>
          <a:xfrm>
            <a:off x="8900160" y="3618317"/>
            <a:ext cx="206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rgbClr val="645D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 Grid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0228AC-F3C6-6849-ADF6-151699817154}"/>
              </a:ext>
            </a:extLst>
          </p:cNvPr>
          <p:cNvSpPr txBox="1"/>
          <p:nvPr/>
        </p:nvSpPr>
        <p:spPr>
          <a:xfrm>
            <a:off x="4619267" y="4206871"/>
            <a:ext cx="2804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Selenium IDE </a:t>
            </a:r>
            <a:r>
              <a:rPr lang="es-PE" sz="1600" dirty="0"/>
              <a:t>is a Chrome and Firefox extension that makes it easy to record and playback tests in the browser.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B48FAA-CA27-2743-AACF-19DAD3A546D8}"/>
              </a:ext>
            </a:extLst>
          </p:cNvPr>
          <p:cNvSpPr/>
          <p:nvPr/>
        </p:nvSpPr>
        <p:spPr>
          <a:xfrm>
            <a:off x="836619" y="4206871"/>
            <a:ext cx="26764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600" b="1" dirty="0"/>
              <a:t>Selenium WebDriver </a:t>
            </a:r>
            <a:r>
              <a:rPr lang="es-PE" sz="1600" dirty="0"/>
              <a:t>drives a browser natively, as a real user would, either locally or on remote machines.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ABC416-7DCF-B14E-B6AA-2F93347BEDF9}"/>
              </a:ext>
            </a:extLst>
          </p:cNvPr>
          <p:cNvSpPr/>
          <p:nvPr/>
        </p:nvSpPr>
        <p:spPr>
          <a:xfrm>
            <a:off x="8537052" y="4206871"/>
            <a:ext cx="31973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/>
              <a:t>Selenium Grid </a:t>
            </a:r>
            <a:r>
              <a:rPr lang="es-PE" sz="1600" dirty="0"/>
              <a:t>takes WebDriver to another level by running tests on many machines at the same time,</a:t>
            </a:r>
            <a:br>
              <a:rPr lang="es-PE" sz="1600" dirty="0"/>
            </a:br>
            <a:r>
              <a:rPr lang="es-PE" sz="1600" dirty="0"/>
              <a:t>cutting down on the time it takes to test on multiple browsers and operating systems.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94036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E01BE1-D75D-C74E-BD4A-A6DBAA494FF6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19C145-750F-8A4E-90A6-71E901575654}"/>
              </a:ext>
            </a:extLst>
          </p:cNvPr>
          <p:cNvSpPr txBox="1"/>
          <p:nvPr/>
        </p:nvSpPr>
        <p:spPr>
          <a:xfrm>
            <a:off x="317543" y="403521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Selenium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C9580-CEB6-3B4A-85CA-1896A26034CF}"/>
              </a:ext>
            </a:extLst>
          </p:cNvPr>
          <p:cNvSpPr txBox="1"/>
          <p:nvPr/>
        </p:nvSpPr>
        <p:spPr>
          <a:xfrm>
            <a:off x="10621121" y="6550223"/>
            <a:ext cx="15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344DCF-57F9-934E-A02F-C52FA00E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428"/>
            <a:ext cx="12192000" cy="11853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FC3E151-95C0-AD46-889B-3E82FD6E8BD6}"/>
              </a:ext>
            </a:extLst>
          </p:cNvPr>
          <p:cNvSpPr/>
          <p:nvPr/>
        </p:nvSpPr>
        <p:spPr>
          <a:xfrm>
            <a:off x="317542" y="2284052"/>
            <a:ext cx="54003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Selenium es una herramienta  que permite desarrollar pruebas de UI que pueden ejecutarse en Chrome, Firefox, Opera, IE and Edge. </a:t>
            </a:r>
          </a:p>
          <a:p>
            <a:endParaRPr lang="es-P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Permite crea pruebas y conjuntos robustos de automatización de regresión ​en diferentes navegadores, escalar y distribuir scripts en muchos entornos.</a:t>
            </a:r>
            <a:endParaRPr lang="es-ES_tradnl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CF34E3-3A7F-9347-A611-C2FCEA7E88DF}"/>
              </a:ext>
            </a:extLst>
          </p:cNvPr>
          <p:cNvSpPr txBox="1"/>
          <p:nvPr/>
        </p:nvSpPr>
        <p:spPr>
          <a:xfrm>
            <a:off x="1222682" y="1468639"/>
            <a:ext cx="322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C00000"/>
                </a:solidFill>
              </a:rPr>
              <a:t>Selenium WebDriver</a:t>
            </a:r>
          </a:p>
        </p:txBody>
      </p:sp>
      <p:pic>
        <p:nvPicPr>
          <p:cNvPr id="1026" name="Picture 2" descr="A Deep Dive into Selenium, Its Alternative Solution for 2020 and Beyond |  by Katalon Studio | Katalon | Medium">
            <a:extLst>
              <a:ext uri="{FF2B5EF4-FFF2-40B4-BE49-F238E27FC236}">
                <a16:creationId xmlns:a16="http://schemas.microsoft.com/office/drawing/2014/main" id="{6FAA1B54-A992-8248-8C8F-8A54A100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895" y="2284052"/>
            <a:ext cx="5814349" cy="302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FD343DF-D5BE-0944-95A7-DA09EDC9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3" y="1349525"/>
            <a:ext cx="61698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5FDE83D-B87E-F64E-BA14-B3778FCF2CF7}"/>
              </a:ext>
            </a:extLst>
          </p:cNvPr>
          <p:cNvSpPr/>
          <p:nvPr/>
        </p:nvSpPr>
        <p:spPr>
          <a:xfrm>
            <a:off x="6405966" y="3338345"/>
            <a:ext cx="898902" cy="9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3CD0E139-DA1E-2746-B779-AC79A05B1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36" y="3429000"/>
            <a:ext cx="61698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E01BE1-D75D-C74E-BD4A-A6DBAA494FF6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19C145-750F-8A4E-90A6-71E901575654}"/>
              </a:ext>
            </a:extLst>
          </p:cNvPr>
          <p:cNvSpPr txBox="1"/>
          <p:nvPr/>
        </p:nvSpPr>
        <p:spPr>
          <a:xfrm>
            <a:off x="317543" y="403521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Selenium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C9580-CEB6-3B4A-85CA-1896A26034CF}"/>
              </a:ext>
            </a:extLst>
          </p:cNvPr>
          <p:cNvSpPr txBox="1"/>
          <p:nvPr/>
        </p:nvSpPr>
        <p:spPr>
          <a:xfrm>
            <a:off x="10621121" y="6550223"/>
            <a:ext cx="15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344DCF-57F9-934E-A02F-C52FA00E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428"/>
            <a:ext cx="12192000" cy="118533"/>
          </a:xfrm>
          <a:prstGeom prst="rect">
            <a:avLst/>
          </a:prstGeom>
        </p:spPr>
      </p:pic>
      <p:pic>
        <p:nvPicPr>
          <p:cNvPr id="3074" name="Picture 2" descr="Crear un script de prueba en Selenium WebDriver - Tutorial Selenium">
            <a:extLst>
              <a:ext uri="{FF2B5EF4-FFF2-40B4-BE49-F238E27FC236}">
                <a16:creationId xmlns:a16="http://schemas.microsoft.com/office/drawing/2014/main" id="{81E8B600-BA63-5D48-95AD-6D3239D73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t="6687" r="4877" b="5995"/>
          <a:stretch/>
        </p:blipFill>
        <p:spPr bwMode="auto">
          <a:xfrm>
            <a:off x="2035119" y="1918056"/>
            <a:ext cx="8121762" cy="439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F30137F-13B9-BD47-A0DA-947161E99D0E}"/>
              </a:ext>
            </a:extLst>
          </p:cNvPr>
          <p:cNvSpPr txBox="1"/>
          <p:nvPr/>
        </p:nvSpPr>
        <p:spPr>
          <a:xfrm>
            <a:off x="1222682" y="1468639"/>
            <a:ext cx="322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C00000"/>
                </a:solidFill>
              </a:rPr>
              <a:t>Selenium WebDriver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4C54E494-3BC3-5C4C-8A6F-23F1A3096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3" y="1349525"/>
            <a:ext cx="61698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E01BE1-D75D-C74E-BD4A-A6DBAA494FF6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19C145-750F-8A4E-90A6-71E901575654}"/>
              </a:ext>
            </a:extLst>
          </p:cNvPr>
          <p:cNvSpPr txBox="1"/>
          <p:nvPr/>
        </p:nvSpPr>
        <p:spPr>
          <a:xfrm>
            <a:off x="317543" y="403521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Selenium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C9580-CEB6-3B4A-85CA-1896A26034CF}"/>
              </a:ext>
            </a:extLst>
          </p:cNvPr>
          <p:cNvSpPr txBox="1"/>
          <p:nvPr/>
        </p:nvSpPr>
        <p:spPr>
          <a:xfrm>
            <a:off x="10621121" y="6550223"/>
            <a:ext cx="15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344DCF-57F9-934E-A02F-C52FA00E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428"/>
            <a:ext cx="12192000" cy="11853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E89CB65-111E-8F45-B53E-1CCB908B1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19" y="6497748"/>
            <a:ext cx="1302235" cy="36025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B7A7029-57CE-174E-ACD2-4FE8F6AD7BA8}"/>
              </a:ext>
            </a:extLst>
          </p:cNvPr>
          <p:cNvSpPr/>
          <p:nvPr/>
        </p:nvSpPr>
        <p:spPr>
          <a:xfrm>
            <a:off x="317543" y="2922132"/>
            <a:ext cx="577722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s-PE" sz="1300" dirty="0">
                <a:latin typeface="Menlo" panose="020B0609030804020204" pitchFamily="49" charset="0"/>
              </a:rPr>
              <a:t>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void</a:t>
            </a:r>
            <a:r>
              <a:rPr lang="es-PE" sz="1300" dirty="0">
                <a:latin typeface="Menlo" panose="020B0609030804020204" pitchFamily="49" charset="0"/>
              </a:rPr>
              <a:t> setUp(String 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BrowserName</a:t>
            </a:r>
            <a:r>
              <a:rPr lang="es-PE" sz="1300" dirty="0"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s-PE" sz="1300" dirty="0">
                <a:latin typeface="Menlo" panose="020B0609030804020204" pitchFamily="49" charset="0"/>
              </a:rPr>
              <a:t> (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BrowserName</a:t>
            </a:r>
            <a:r>
              <a:rPr lang="es-PE" sz="1300" dirty="0">
                <a:latin typeface="Menlo" panose="020B0609030804020204" pitchFamily="49" charset="0"/>
              </a:rPr>
              <a:t>.equalsIgnoreCase(</a:t>
            </a:r>
            <a:r>
              <a:rPr lang="es-PE" sz="1300" dirty="0">
                <a:solidFill>
                  <a:srgbClr val="2A00FF"/>
                </a:solidFill>
                <a:latin typeface="Menlo" panose="020B0609030804020204" pitchFamily="49" charset="0"/>
              </a:rPr>
              <a:t>"FIREFOX"</a:t>
            </a:r>
            <a:r>
              <a:rPr lang="es-PE" sz="1300" dirty="0">
                <a:latin typeface="Menlo" panose="020B0609030804020204" pitchFamily="49" charset="0"/>
              </a:rPr>
              <a:t>)) {</a:t>
            </a:r>
          </a:p>
          <a:p>
            <a:pPr lvl="1"/>
            <a:r>
              <a:rPr lang="es-PE" sz="1300" i="1" dirty="0">
                <a:solidFill>
                  <a:srgbClr val="0000C0"/>
                </a:solidFill>
                <a:latin typeface="Menlo" panose="020B0609030804020204" pitchFamily="49" charset="0"/>
              </a:rPr>
              <a:t>	driver</a:t>
            </a:r>
            <a:r>
              <a:rPr lang="es-PE" sz="1300" dirty="0">
                <a:latin typeface="Menlo" panose="020B0609030804020204" pitchFamily="49" charset="0"/>
              </a:rPr>
              <a:t> =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new</a:t>
            </a:r>
            <a:r>
              <a:rPr lang="es-PE" sz="1300" dirty="0">
                <a:latin typeface="Menlo" panose="020B0609030804020204" pitchFamily="49" charset="0"/>
              </a:rPr>
              <a:t> FirefoxDriver();</a:t>
            </a:r>
          </a:p>
          <a:p>
            <a:pPr lvl="1"/>
            <a:r>
              <a:rPr lang="es-PE" sz="1300" dirty="0">
                <a:latin typeface="Menlo" panose="020B0609030804020204" pitchFamily="49" charset="0"/>
              </a:rPr>
              <a:t>}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s-PE" sz="1300" dirty="0">
                <a:latin typeface="Menlo" panose="020B0609030804020204" pitchFamily="49" charset="0"/>
              </a:rPr>
              <a:t>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s-PE" sz="1300" dirty="0">
                <a:latin typeface="Menlo" panose="020B0609030804020204" pitchFamily="49" charset="0"/>
              </a:rPr>
              <a:t> (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BrowserName</a:t>
            </a:r>
            <a:r>
              <a:rPr lang="es-PE" sz="1300" dirty="0">
                <a:latin typeface="Menlo" panose="020B0609030804020204" pitchFamily="49" charset="0"/>
              </a:rPr>
              <a:t>.equalsIgnoreCase(</a:t>
            </a:r>
            <a:r>
              <a:rPr lang="es-PE" sz="1300" dirty="0">
                <a:solidFill>
                  <a:srgbClr val="2A00FF"/>
                </a:solidFill>
                <a:latin typeface="Menlo" panose="020B0609030804020204" pitchFamily="49" charset="0"/>
              </a:rPr>
              <a:t>"chrome"</a:t>
            </a:r>
            <a:r>
              <a:rPr lang="es-PE" sz="1300" dirty="0">
                <a:latin typeface="Menlo" panose="020B0609030804020204" pitchFamily="49" charset="0"/>
              </a:rPr>
              <a:t>)){</a:t>
            </a:r>
          </a:p>
          <a:p>
            <a:pPr lvl="1"/>
            <a:r>
              <a:rPr lang="es-PE" sz="1300" i="1" dirty="0">
                <a:solidFill>
                  <a:srgbClr val="0000C0"/>
                </a:solidFill>
                <a:latin typeface="Menlo" panose="020B0609030804020204" pitchFamily="49" charset="0"/>
              </a:rPr>
              <a:t>	driver</a:t>
            </a:r>
            <a:r>
              <a:rPr lang="es-PE" sz="1300" dirty="0">
                <a:latin typeface="Menlo" panose="020B0609030804020204" pitchFamily="49" charset="0"/>
              </a:rPr>
              <a:t> =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new</a:t>
            </a:r>
            <a:r>
              <a:rPr lang="es-PE" sz="1300" dirty="0">
                <a:latin typeface="Menlo" panose="020B0609030804020204" pitchFamily="49" charset="0"/>
              </a:rPr>
              <a:t> ChromeDriver();</a:t>
            </a:r>
          </a:p>
          <a:p>
            <a:pPr lvl="1"/>
            <a:r>
              <a:rPr lang="es-PE" sz="1300" dirty="0">
                <a:latin typeface="Menlo" panose="020B0609030804020204" pitchFamily="49" charset="0"/>
              </a:rPr>
              <a:t>}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s-PE" sz="1300" dirty="0">
                <a:latin typeface="Menlo" panose="020B0609030804020204" pitchFamily="49" charset="0"/>
              </a:rPr>
              <a:t>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s-PE" sz="1300" dirty="0">
                <a:latin typeface="Menlo" panose="020B0609030804020204" pitchFamily="49" charset="0"/>
              </a:rPr>
              <a:t> (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BrowserName</a:t>
            </a:r>
            <a:r>
              <a:rPr lang="es-PE" sz="1300" dirty="0">
                <a:latin typeface="Menlo" panose="020B0609030804020204" pitchFamily="49" charset="0"/>
              </a:rPr>
              <a:t>.equalsIgnoreCase(</a:t>
            </a:r>
            <a:r>
              <a:rPr lang="es-PE" sz="1300" dirty="0">
                <a:solidFill>
                  <a:srgbClr val="2A00FF"/>
                </a:solidFill>
                <a:latin typeface="Menlo" panose="020B0609030804020204" pitchFamily="49" charset="0"/>
              </a:rPr>
              <a:t>"ie"</a:t>
            </a:r>
            <a:r>
              <a:rPr lang="es-PE" sz="1300" dirty="0">
                <a:latin typeface="Menlo" panose="020B0609030804020204" pitchFamily="49" charset="0"/>
              </a:rPr>
              <a:t>)) {</a:t>
            </a:r>
          </a:p>
          <a:p>
            <a:pPr lvl="1"/>
            <a:r>
              <a:rPr lang="es-PE" sz="1300" i="1" dirty="0">
                <a:solidFill>
                  <a:srgbClr val="0000C0"/>
                </a:solidFill>
                <a:latin typeface="Menlo" panose="020B0609030804020204" pitchFamily="49" charset="0"/>
              </a:rPr>
              <a:t>	driver</a:t>
            </a:r>
            <a:r>
              <a:rPr lang="es-PE" sz="1300" dirty="0">
                <a:latin typeface="Menlo" panose="020B0609030804020204" pitchFamily="49" charset="0"/>
              </a:rPr>
              <a:t> =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new</a:t>
            </a:r>
            <a:r>
              <a:rPr lang="es-PE" sz="1300" dirty="0">
                <a:latin typeface="Menlo" panose="020B0609030804020204" pitchFamily="49" charset="0"/>
              </a:rPr>
              <a:t> InternetExplorerDriver();</a:t>
            </a:r>
          </a:p>
          <a:p>
            <a:pPr lvl="1"/>
            <a:r>
              <a:rPr lang="es-PE" sz="1300" dirty="0">
                <a:latin typeface="Menlo" panose="020B0609030804020204" pitchFamily="49" charset="0"/>
              </a:rPr>
              <a:t>}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s-PE" sz="1300" dirty="0">
                <a:latin typeface="Menlo" panose="020B0609030804020204" pitchFamily="49" charset="0"/>
              </a:rPr>
              <a:t>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s-PE" sz="1300" dirty="0">
                <a:latin typeface="Menlo" panose="020B0609030804020204" pitchFamily="49" charset="0"/>
              </a:rPr>
              <a:t> (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BrowserName</a:t>
            </a:r>
            <a:r>
              <a:rPr lang="es-PE" sz="1300" dirty="0">
                <a:latin typeface="Menlo" panose="020B0609030804020204" pitchFamily="49" charset="0"/>
              </a:rPr>
              <a:t>.equalsIgnoreCase(</a:t>
            </a:r>
            <a:r>
              <a:rPr lang="es-PE" sz="1300" dirty="0">
                <a:solidFill>
                  <a:srgbClr val="2A00FF"/>
                </a:solidFill>
                <a:latin typeface="Menlo" panose="020B0609030804020204" pitchFamily="49" charset="0"/>
              </a:rPr>
              <a:t>"operA"</a:t>
            </a:r>
            <a:r>
              <a:rPr lang="es-PE" sz="1300" dirty="0">
                <a:latin typeface="Menlo" panose="020B0609030804020204" pitchFamily="49" charset="0"/>
              </a:rPr>
              <a:t>)) {</a:t>
            </a:r>
          </a:p>
          <a:p>
            <a:pPr lvl="1"/>
            <a:r>
              <a:rPr lang="es-PE" sz="1300" i="1" dirty="0">
                <a:solidFill>
                  <a:srgbClr val="0000C0"/>
                </a:solidFill>
                <a:latin typeface="Menlo" panose="020B0609030804020204" pitchFamily="49" charset="0"/>
              </a:rPr>
              <a:t>	driver</a:t>
            </a:r>
            <a:r>
              <a:rPr lang="es-PE" sz="1300" dirty="0">
                <a:latin typeface="Menlo" panose="020B0609030804020204" pitchFamily="49" charset="0"/>
              </a:rPr>
              <a:t> =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new</a:t>
            </a:r>
            <a:r>
              <a:rPr lang="es-PE" sz="1300" dirty="0">
                <a:latin typeface="Menlo" panose="020B0609030804020204" pitchFamily="49" charset="0"/>
              </a:rPr>
              <a:t> OperaDriver();</a:t>
            </a:r>
          </a:p>
          <a:p>
            <a:pPr lvl="1"/>
            <a:r>
              <a:rPr lang="es-PE" sz="1300" dirty="0">
                <a:latin typeface="Menlo" panose="020B0609030804020204" pitchFamily="49" charset="0"/>
              </a:rPr>
              <a:t>}</a:t>
            </a:r>
          </a:p>
          <a:p>
            <a:r>
              <a:rPr lang="es-PE" sz="1300" dirty="0">
                <a:latin typeface="Menlo" panose="020B0609030804020204" pitchFamily="49" charset="0"/>
              </a:rPr>
              <a:t>}</a:t>
            </a:r>
            <a:endParaRPr lang="es-PE" sz="1300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0703673-F168-D64A-8195-663F8B801BDA}"/>
              </a:ext>
            </a:extLst>
          </p:cNvPr>
          <p:cNvSpPr/>
          <p:nvPr/>
        </p:nvSpPr>
        <p:spPr>
          <a:xfrm>
            <a:off x="6629400" y="1791402"/>
            <a:ext cx="55626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"Test On Opera"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"BrowserName"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"opera"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"pe.edu.galaxy.doLogin_v2"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latin typeface="Menlo" panose="020B0609030804020204" pitchFamily="49" charset="0"/>
            </a:endParaRPr>
          </a:p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"Test On Chrome"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"BrowserName"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"chrome"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"pe.edu.galaxy.doLogin_v2"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latin typeface="Menlo" panose="020B0609030804020204" pitchFamily="49" charset="0"/>
            </a:endParaRPr>
          </a:p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"Test On Firefox"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"BrowserName"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"firefox"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"pe.edu.galaxy.doLogin_v2"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732A26-A8D0-8E4C-8494-37952D5998CB}"/>
              </a:ext>
            </a:extLst>
          </p:cNvPr>
          <p:cNvSpPr txBox="1"/>
          <p:nvPr/>
        </p:nvSpPr>
        <p:spPr>
          <a:xfrm>
            <a:off x="1222682" y="1468639"/>
            <a:ext cx="322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C00000"/>
                </a:solidFill>
              </a:rPr>
              <a:t>Selenium WebDriver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20242933-566E-1046-9D2F-A29B9ABE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3" y="1349525"/>
            <a:ext cx="61698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2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E01BE1-D75D-C74E-BD4A-A6DBAA494FF6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19C145-750F-8A4E-90A6-71E901575654}"/>
              </a:ext>
            </a:extLst>
          </p:cNvPr>
          <p:cNvSpPr txBox="1"/>
          <p:nvPr/>
        </p:nvSpPr>
        <p:spPr>
          <a:xfrm>
            <a:off x="317543" y="403521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Selenium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C9580-CEB6-3B4A-85CA-1896A26034CF}"/>
              </a:ext>
            </a:extLst>
          </p:cNvPr>
          <p:cNvSpPr txBox="1"/>
          <p:nvPr/>
        </p:nvSpPr>
        <p:spPr>
          <a:xfrm>
            <a:off x="10621121" y="6550223"/>
            <a:ext cx="15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344DCF-57F9-934E-A02F-C52FA00E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428"/>
            <a:ext cx="12192000" cy="11853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FC3E151-95C0-AD46-889B-3E82FD6E8BD6}"/>
              </a:ext>
            </a:extLst>
          </p:cNvPr>
          <p:cNvSpPr/>
          <p:nvPr/>
        </p:nvSpPr>
        <p:spPr>
          <a:xfrm>
            <a:off x="317541" y="2105561"/>
            <a:ext cx="5400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 utiliza para ejecutar la ejecución de pruebas en diferentes máquinas, diferentes sistemas operativos y múltiples navegadores al mismo tiempo.</a:t>
            </a:r>
            <a:endParaRPr lang="es-PE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CF34E3-3A7F-9347-A611-C2FCEA7E88DF}"/>
              </a:ext>
            </a:extLst>
          </p:cNvPr>
          <p:cNvSpPr txBox="1"/>
          <p:nvPr/>
        </p:nvSpPr>
        <p:spPr>
          <a:xfrm>
            <a:off x="1220415" y="1461010"/>
            <a:ext cx="1975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C075B8"/>
                </a:solidFill>
              </a:rPr>
              <a:t>Selenium Grid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668F4521-B518-4145-9D3A-2F5A9D3A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42" y="1336863"/>
            <a:ext cx="6153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elenium Grid – Architecture and Setup - Knoldus Blogs">
            <a:extLst>
              <a:ext uri="{FF2B5EF4-FFF2-40B4-BE49-F238E27FC236}">
                <a16:creationId xmlns:a16="http://schemas.microsoft.com/office/drawing/2014/main" id="{8910EDC3-B27C-0040-90B1-A37680AB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58" y="1146242"/>
            <a:ext cx="6696000" cy="503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hat is Selenium Grid ? | TestingDocs.com">
            <a:extLst>
              <a:ext uri="{FF2B5EF4-FFF2-40B4-BE49-F238E27FC236}">
                <a16:creationId xmlns:a16="http://schemas.microsoft.com/office/drawing/2014/main" id="{F8C5FDD7-F6CB-694A-8772-3EA6A2817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2" y="3429000"/>
            <a:ext cx="4958080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6EDBABC-B258-D246-AF23-CCB8BC21F8CC}"/>
              </a:ext>
            </a:extLst>
          </p:cNvPr>
          <p:cNvCxnSpPr/>
          <p:nvPr/>
        </p:nvCxnSpPr>
        <p:spPr>
          <a:xfrm>
            <a:off x="746957" y="4450080"/>
            <a:ext cx="4541520" cy="0"/>
          </a:xfrm>
          <a:prstGeom prst="line">
            <a:avLst/>
          </a:prstGeom>
          <a:ln w="123825" cmpd="sng">
            <a:solidFill>
              <a:srgbClr val="00B05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4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E01BE1-D75D-C74E-BD4A-A6DBAA494FF6}"/>
              </a:ext>
            </a:extLst>
          </p:cNvPr>
          <p:cNvSpPr/>
          <p:nvPr/>
        </p:nvSpPr>
        <p:spPr>
          <a:xfrm>
            <a:off x="0" y="372039"/>
            <a:ext cx="12192000" cy="5852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19C145-750F-8A4E-90A6-71E901575654}"/>
              </a:ext>
            </a:extLst>
          </p:cNvPr>
          <p:cNvSpPr txBox="1"/>
          <p:nvPr/>
        </p:nvSpPr>
        <p:spPr>
          <a:xfrm>
            <a:off x="317543" y="403521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</a:rPr>
              <a:t>Selenium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C9580-CEB6-3B4A-85CA-1896A26034CF}"/>
              </a:ext>
            </a:extLst>
          </p:cNvPr>
          <p:cNvSpPr txBox="1"/>
          <p:nvPr/>
        </p:nvSpPr>
        <p:spPr>
          <a:xfrm>
            <a:off x="10621121" y="6550223"/>
            <a:ext cx="15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344DCF-57F9-934E-A02F-C52FA00E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428"/>
            <a:ext cx="12192000" cy="11853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6CF34E3-3A7F-9347-A611-C2FCEA7E88DF}"/>
              </a:ext>
            </a:extLst>
          </p:cNvPr>
          <p:cNvSpPr txBox="1"/>
          <p:nvPr/>
        </p:nvSpPr>
        <p:spPr>
          <a:xfrm>
            <a:off x="1220415" y="1461010"/>
            <a:ext cx="1975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C075B8"/>
                </a:solidFill>
              </a:rPr>
              <a:t>Selenium Grid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668F4521-B518-4145-9D3A-2F5A9D3A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42" y="1336863"/>
            <a:ext cx="6153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3ADF53B-139F-D445-8467-D0355B634C72}"/>
              </a:ext>
            </a:extLst>
          </p:cNvPr>
          <p:cNvSpPr/>
          <p:nvPr/>
        </p:nvSpPr>
        <p:spPr>
          <a:xfrm>
            <a:off x="495342" y="2426422"/>
            <a:ext cx="5397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300" dirty="0">
                <a:solidFill>
                  <a:srgbClr val="3F7F5F"/>
                </a:solidFill>
                <a:latin typeface="Menlo" panose="020B0609030804020204" pitchFamily="49" charset="0"/>
              </a:rPr>
              <a:t>//setup platformName</a:t>
            </a:r>
          </a:p>
          <a:p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s-PE" sz="1300" dirty="0">
                <a:latin typeface="Menlo" panose="020B0609030804020204" pitchFamily="49" charset="0"/>
              </a:rPr>
              <a:t> (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platformName</a:t>
            </a:r>
            <a:r>
              <a:rPr lang="es-PE" sz="1300" dirty="0">
                <a:latin typeface="Menlo" panose="020B0609030804020204" pitchFamily="49" charset="0"/>
              </a:rPr>
              <a:t>.equalsIgnoreCase(</a:t>
            </a:r>
            <a:r>
              <a:rPr lang="es-PE" sz="1300" dirty="0">
                <a:solidFill>
                  <a:srgbClr val="2A00FF"/>
                </a:solidFill>
                <a:latin typeface="Menlo" panose="020B0609030804020204" pitchFamily="49" charset="0"/>
              </a:rPr>
              <a:t>"Windows"</a:t>
            </a:r>
            <a:r>
              <a:rPr lang="es-PE" sz="1300" dirty="0">
                <a:latin typeface="Menlo" panose="020B0609030804020204" pitchFamily="49" charset="0"/>
              </a:rPr>
              <a:t>)) {</a:t>
            </a:r>
          </a:p>
          <a:p>
            <a:r>
              <a:rPr lang="es-PE" sz="1300" dirty="0">
                <a:latin typeface="Menlo" panose="020B0609030804020204" pitchFamily="49" charset="0"/>
              </a:rPr>
              <a:t>    </a:t>
            </a:r>
            <a:r>
              <a:rPr lang="es-PE" sz="1300" dirty="0">
                <a:solidFill>
                  <a:srgbClr val="0000C0"/>
                </a:solidFill>
                <a:latin typeface="Menlo" panose="020B0609030804020204" pitchFamily="49" charset="0"/>
              </a:rPr>
              <a:t>caps</a:t>
            </a:r>
            <a:r>
              <a:rPr lang="es-PE" sz="1300" dirty="0">
                <a:latin typeface="Menlo" panose="020B0609030804020204" pitchFamily="49" charset="0"/>
              </a:rPr>
              <a:t>.setPlatform(Platform.</a:t>
            </a:r>
            <a:r>
              <a:rPr lang="es-PE" sz="1300" b="1" i="1" dirty="0">
                <a:solidFill>
                  <a:srgbClr val="0000C0"/>
                </a:solidFill>
                <a:latin typeface="Menlo" panose="020B0609030804020204" pitchFamily="49" charset="0"/>
              </a:rPr>
              <a:t>WINDOWS</a:t>
            </a:r>
            <a:r>
              <a:rPr lang="es-PE" sz="1300" dirty="0">
                <a:latin typeface="Menlo" panose="020B0609030804020204" pitchFamily="49" charset="0"/>
              </a:rPr>
              <a:t>);</a:t>
            </a:r>
          </a:p>
          <a:p>
            <a:r>
              <a:rPr lang="es-PE" sz="1300" dirty="0">
                <a:latin typeface="Menlo" panose="020B0609030804020204" pitchFamily="49" charset="0"/>
              </a:rPr>
              <a:t>}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s-PE" sz="1300" dirty="0">
                <a:latin typeface="Menlo" panose="020B0609030804020204" pitchFamily="49" charset="0"/>
              </a:rPr>
              <a:t>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s-PE" sz="1300" dirty="0">
                <a:latin typeface="Menlo" panose="020B0609030804020204" pitchFamily="49" charset="0"/>
              </a:rPr>
              <a:t>(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platformName</a:t>
            </a:r>
            <a:r>
              <a:rPr lang="es-PE" sz="1300" dirty="0">
                <a:latin typeface="Menlo" panose="020B0609030804020204" pitchFamily="49" charset="0"/>
              </a:rPr>
              <a:t>.equalsIgnoreCase(</a:t>
            </a:r>
            <a:r>
              <a:rPr lang="es-PE" sz="1300" dirty="0">
                <a:solidFill>
                  <a:srgbClr val="2A00FF"/>
                </a:solidFill>
                <a:latin typeface="Menlo" panose="020B0609030804020204" pitchFamily="49" charset="0"/>
              </a:rPr>
              <a:t>"MAC"</a:t>
            </a:r>
            <a:r>
              <a:rPr lang="es-PE" sz="1300" dirty="0">
                <a:latin typeface="Menlo" panose="020B0609030804020204" pitchFamily="49" charset="0"/>
              </a:rPr>
              <a:t>)) {</a:t>
            </a:r>
          </a:p>
          <a:p>
            <a:r>
              <a:rPr lang="es-PE" sz="1300" dirty="0">
                <a:latin typeface="Menlo" panose="020B0609030804020204" pitchFamily="49" charset="0"/>
              </a:rPr>
              <a:t>    </a:t>
            </a:r>
            <a:r>
              <a:rPr lang="es-PE" sz="1300" dirty="0">
                <a:solidFill>
                  <a:srgbClr val="0000C0"/>
                </a:solidFill>
                <a:latin typeface="Menlo" panose="020B0609030804020204" pitchFamily="49" charset="0"/>
              </a:rPr>
              <a:t>caps</a:t>
            </a:r>
            <a:r>
              <a:rPr lang="es-PE" sz="1300" dirty="0">
                <a:latin typeface="Menlo" panose="020B0609030804020204" pitchFamily="49" charset="0"/>
              </a:rPr>
              <a:t>.setPlatform(Platform.</a:t>
            </a:r>
            <a:r>
              <a:rPr lang="es-PE" sz="1300" b="1" i="1" dirty="0">
                <a:solidFill>
                  <a:srgbClr val="0000C0"/>
                </a:solidFill>
                <a:latin typeface="Menlo" panose="020B0609030804020204" pitchFamily="49" charset="0"/>
              </a:rPr>
              <a:t>MAC</a:t>
            </a:r>
            <a:r>
              <a:rPr lang="es-PE" sz="1300" dirty="0">
                <a:latin typeface="Menlo" panose="020B0609030804020204" pitchFamily="49" charset="0"/>
              </a:rPr>
              <a:t>);</a:t>
            </a:r>
          </a:p>
          <a:p>
            <a:r>
              <a:rPr lang="es-PE" sz="1300" dirty="0">
                <a:latin typeface="Menlo" panose="020B0609030804020204" pitchFamily="49" charset="0"/>
              </a:rPr>
              <a:t>}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s-PE" sz="1300" dirty="0">
                <a:latin typeface="Menlo" panose="020B0609030804020204" pitchFamily="49" charset="0"/>
              </a:rPr>
              <a:t>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s-PE" sz="1300" dirty="0">
                <a:latin typeface="Menlo" panose="020B0609030804020204" pitchFamily="49" charset="0"/>
              </a:rPr>
              <a:t>(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platformName</a:t>
            </a:r>
            <a:r>
              <a:rPr lang="es-PE" sz="1300" dirty="0">
                <a:latin typeface="Menlo" panose="020B0609030804020204" pitchFamily="49" charset="0"/>
              </a:rPr>
              <a:t>.equalsIgnoreCase(</a:t>
            </a:r>
            <a:r>
              <a:rPr lang="es-PE" sz="1300" dirty="0">
                <a:solidFill>
                  <a:srgbClr val="2A00FF"/>
                </a:solidFill>
                <a:latin typeface="Menlo" panose="020B0609030804020204" pitchFamily="49" charset="0"/>
              </a:rPr>
              <a:t>"LINUX"</a:t>
            </a:r>
            <a:r>
              <a:rPr lang="es-PE" sz="1300" dirty="0">
                <a:latin typeface="Menlo" panose="020B0609030804020204" pitchFamily="49" charset="0"/>
              </a:rPr>
              <a:t>)) {</a:t>
            </a:r>
          </a:p>
          <a:p>
            <a:r>
              <a:rPr lang="es-PE" sz="1300" dirty="0">
                <a:latin typeface="Menlo" panose="020B0609030804020204" pitchFamily="49" charset="0"/>
              </a:rPr>
              <a:t>    </a:t>
            </a:r>
            <a:r>
              <a:rPr lang="es-PE" sz="1300" dirty="0">
                <a:solidFill>
                  <a:srgbClr val="0000C0"/>
                </a:solidFill>
                <a:latin typeface="Menlo" panose="020B0609030804020204" pitchFamily="49" charset="0"/>
              </a:rPr>
              <a:t>caps</a:t>
            </a:r>
            <a:r>
              <a:rPr lang="es-PE" sz="1300" dirty="0">
                <a:latin typeface="Menlo" panose="020B0609030804020204" pitchFamily="49" charset="0"/>
              </a:rPr>
              <a:t>.setPlatform(Platform.</a:t>
            </a:r>
            <a:r>
              <a:rPr lang="es-PE" sz="1300" b="1" i="1" dirty="0">
                <a:solidFill>
                  <a:srgbClr val="0000C0"/>
                </a:solidFill>
                <a:latin typeface="Menlo" panose="020B0609030804020204" pitchFamily="49" charset="0"/>
              </a:rPr>
              <a:t>LINUX</a:t>
            </a:r>
            <a:r>
              <a:rPr lang="es-PE" sz="1300" dirty="0">
                <a:latin typeface="Menlo" panose="020B0609030804020204" pitchFamily="49" charset="0"/>
              </a:rPr>
              <a:t>);</a:t>
            </a:r>
          </a:p>
          <a:p>
            <a:r>
              <a:rPr lang="es-PE" sz="1300" dirty="0">
                <a:latin typeface="Menlo" panose="020B0609030804020204" pitchFamily="49" charset="0"/>
              </a:rPr>
              <a:t>}</a:t>
            </a:r>
          </a:p>
          <a:p>
            <a:r>
              <a:rPr lang="es-PE" sz="1300" dirty="0">
                <a:solidFill>
                  <a:srgbClr val="3F7F5F"/>
                </a:solidFill>
                <a:latin typeface="Menlo" panose="020B0609030804020204" pitchFamily="49" charset="0"/>
              </a:rPr>
              <a:t>//setup browserName</a:t>
            </a:r>
          </a:p>
          <a:p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s-PE" sz="1300" dirty="0">
                <a:latin typeface="Menlo" panose="020B0609030804020204" pitchFamily="49" charset="0"/>
              </a:rPr>
              <a:t> (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browserName</a:t>
            </a:r>
            <a:r>
              <a:rPr lang="es-PE" sz="1300" dirty="0">
                <a:latin typeface="Menlo" panose="020B0609030804020204" pitchFamily="49" charset="0"/>
              </a:rPr>
              <a:t>.equalsIgnoreCase(</a:t>
            </a:r>
            <a:r>
              <a:rPr lang="es-PE" sz="1300" dirty="0">
                <a:solidFill>
                  <a:srgbClr val="2A00FF"/>
                </a:solidFill>
                <a:latin typeface="Menlo" panose="020B0609030804020204" pitchFamily="49" charset="0"/>
              </a:rPr>
              <a:t>"chrome"</a:t>
            </a:r>
            <a:r>
              <a:rPr lang="es-PE" sz="1300" dirty="0">
                <a:latin typeface="Menlo" panose="020B0609030804020204" pitchFamily="49" charset="0"/>
              </a:rPr>
              <a:t>)) {</a:t>
            </a:r>
          </a:p>
          <a:p>
            <a:r>
              <a:rPr lang="es-PE" sz="1300" dirty="0">
                <a:latin typeface="Menlo" panose="020B0609030804020204" pitchFamily="49" charset="0"/>
              </a:rPr>
              <a:t>    </a:t>
            </a:r>
            <a:r>
              <a:rPr lang="es-PE" sz="1300" dirty="0">
                <a:solidFill>
                  <a:srgbClr val="0000C0"/>
                </a:solidFill>
                <a:latin typeface="Menlo" panose="020B0609030804020204" pitchFamily="49" charset="0"/>
              </a:rPr>
              <a:t>caps</a:t>
            </a:r>
            <a:r>
              <a:rPr lang="es-PE" sz="1300" dirty="0">
                <a:latin typeface="Menlo" panose="020B0609030804020204" pitchFamily="49" charset="0"/>
              </a:rPr>
              <a:t> = DesiredCapabilities.</a:t>
            </a:r>
            <a:r>
              <a:rPr lang="es-PE" sz="1300" i="1" dirty="0">
                <a:latin typeface="Menlo" panose="020B0609030804020204" pitchFamily="49" charset="0"/>
              </a:rPr>
              <a:t>chrome</a:t>
            </a:r>
            <a:r>
              <a:rPr lang="es-PE" sz="1300" dirty="0">
                <a:latin typeface="Menlo" panose="020B0609030804020204" pitchFamily="49" charset="0"/>
              </a:rPr>
              <a:t>();</a:t>
            </a:r>
          </a:p>
          <a:p>
            <a:r>
              <a:rPr lang="es-PE" sz="1300" dirty="0">
                <a:latin typeface="Menlo" panose="020B0609030804020204" pitchFamily="49" charset="0"/>
              </a:rPr>
              <a:t>}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s-PE" sz="1300" dirty="0">
                <a:latin typeface="Menlo" panose="020B0609030804020204" pitchFamily="49" charset="0"/>
              </a:rPr>
              <a:t>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s-PE" sz="1300" dirty="0">
                <a:latin typeface="Menlo" panose="020B0609030804020204" pitchFamily="49" charset="0"/>
              </a:rPr>
              <a:t> (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browserName</a:t>
            </a:r>
            <a:r>
              <a:rPr lang="es-PE" sz="1300" dirty="0">
                <a:latin typeface="Menlo" panose="020B0609030804020204" pitchFamily="49" charset="0"/>
              </a:rPr>
              <a:t>.equalsIgnoreCase(</a:t>
            </a:r>
            <a:r>
              <a:rPr lang="es-PE" sz="1300" dirty="0">
                <a:solidFill>
                  <a:srgbClr val="2A00FF"/>
                </a:solidFill>
                <a:latin typeface="Menlo" panose="020B0609030804020204" pitchFamily="49" charset="0"/>
              </a:rPr>
              <a:t>"firefox"</a:t>
            </a:r>
            <a:r>
              <a:rPr lang="es-PE" sz="1300" dirty="0">
                <a:latin typeface="Menlo" panose="020B0609030804020204" pitchFamily="49" charset="0"/>
              </a:rPr>
              <a:t>)) {</a:t>
            </a:r>
          </a:p>
          <a:p>
            <a:r>
              <a:rPr lang="es-PE" sz="1300" dirty="0">
                <a:latin typeface="Menlo" panose="020B0609030804020204" pitchFamily="49" charset="0"/>
              </a:rPr>
              <a:t>    </a:t>
            </a:r>
            <a:r>
              <a:rPr lang="es-PE" sz="1300" dirty="0">
                <a:solidFill>
                  <a:srgbClr val="0000C0"/>
                </a:solidFill>
                <a:latin typeface="Menlo" panose="020B0609030804020204" pitchFamily="49" charset="0"/>
              </a:rPr>
              <a:t>caps</a:t>
            </a:r>
            <a:r>
              <a:rPr lang="es-PE" sz="1300" dirty="0">
                <a:latin typeface="Menlo" panose="020B0609030804020204" pitchFamily="49" charset="0"/>
              </a:rPr>
              <a:t> = DesiredCapabilities.</a:t>
            </a:r>
            <a:r>
              <a:rPr lang="es-PE" sz="1300" i="1" dirty="0">
                <a:latin typeface="Menlo" panose="020B0609030804020204" pitchFamily="49" charset="0"/>
              </a:rPr>
              <a:t>firefox</a:t>
            </a:r>
            <a:r>
              <a:rPr lang="es-PE" sz="1300" dirty="0">
                <a:latin typeface="Menlo" panose="020B0609030804020204" pitchFamily="49" charset="0"/>
              </a:rPr>
              <a:t>();</a:t>
            </a:r>
          </a:p>
          <a:p>
            <a:r>
              <a:rPr lang="es-PE" sz="1300" dirty="0">
                <a:latin typeface="Menlo" panose="020B0609030804020204" pitchFamily="49" charset="0"/>
              </a:rPr>
              <a:t>}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s-PE" sz="1300" dirty="0">
                <a:latin typeface="Menlo" panose="020B0609030804020204" pitchFamily="49" charset="0"/>
              </a:rPr>
              <a:t> </a:t>
            </a:r>
            <a:r>
              <a:rPr lang="es-PE" sz="1300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s-PE" sz="1300" dirty="0">
                <a:latin typeface="Menlo" panose="020B0609030804020204" pitchFamily="49" charset="0"/>
              </a:rPr>
              <a:t>(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browserName</a:t>
            </a:r>
            <a:r>
              <a:rPr lang="es-PE" sz="1300" dirty="0">
                <a:latin typeface="Menlo" panose="020B0609030804020204" pitchFamily="49" charset="0"/>
              </a:rPr>
              <a:t>.equalsIgnoreCase(</a:t>
            </a:r>
            <a:r>
              <a:rPr lang="es-PE" sz="1300" dirty="0">
                <a:solidFill>
                  <a:srgbClr val="2A00FF"/>
                </a:solidFill>
                <a:latin typeface="Menlo" panose="020B0609030804020204" pitchFamily="49" charset="0"/>
              </a:rPr>
              <a:t>"opera"</a:t>
            </a:r>
            <a:r>
              <a:rPr lang="es-PE" sz="1300" dirty="0">
                <a:latin typeface="Menlo" panose="020B0609030804020204" pitchFamily="49" charset="0"/>
              </a:rPr>
              <a:t>)){</a:t>
            </a:r>
          </a:p>
          <a:p>
            <a:r>
              <a:rPr lang="es-PE" sz="1300" dirty="0">
                <a:latin typeface="Menlo" panose="020B0609030804020204" pitchFamily="49" charset="0"/>
              </a:rPr>
              <a:t>    </a:t>
            </a:r>
            <a:r>
              <a:rPr lang="es-PE" sz="1300" dirty="0">
                <a:solidFill>
                  <a:srgbClr val="0000C0"/>
                </a:solidFill>
                <a:latin typeface="Menlo" panose="020B0609030804020204" pitchFamily="49" charset="0"/>
              </a:rPr>
              <a:t>caps</a:t>
            </a:r>
            <a:r>
              <a:rPr lang="es-PE" sz="1300" dirty="0">
                <a:latin typeface="Menlo" panose="020B0609030804020204" pitchFamily="49" charset="0"/>
              </a:rPr>
              <a:t> = DesiredCapabilities.</a:t>
            </a:r>
            <a:r>
              <a:rPr lang="es-PE" sz="1300" strike="sngStrike" dirty="0">
                <a:latin typeface="Menlo" panose="020B0609030804020204" pitchFamily="49" charset="0"/>
              </a:rPr>
              <a:t>opera</a:t>
            </a:r>
            <a:r>
              <a:rPr lang="es-PE" sz="1300" dirty="0">
                <a:latin typeface="Menlo" panose="020B0609030804020204" pitchFamily="49" charset="0"/>
              </a:rPr>
              <a:t>();</a:t>
            </a:r>
          </a:p>
          <a:p>
            <a:r>
              <a:rPr lang="es-PE" sz="1300" dirty="0">
                <a:latin typeface="Menlo" panose="020B0609030804020204" pitchFamily="49" charset="0"/>
              </a:rPr>
              <a:t>}</a:t>
            </a:r>
          </a:p>
          <a:p>
            <a:r>
              <a:rPr lang="es-PE" sz="1300" dirty="0">
                <a:solidFill>
                  <a:srgbClr val="3F7F5F"/>
                </a:solidFill>
                <a:latin typeface="Menlo" panose="020B0609030804020204" pitchFamily="49" charset="0"/>
              </a:rPr>
              <a:t>//version browser</a:t>
            </a:r>
          </a:p>
          <a:p>
            <a:r>
              <a:rPr lang="es-PE" sz="1300" dirty="0">
                <a:solidFill>
                  <a:srgbClr val="0000C0"/>
                </a:solidFill>
                <a:latin typeface="Menlo" panose="020B0609030804020204" pitchFamily="49" charset="0"/>
              </a:rPr>
              <a:t>caps</a:t>
            </a:r>
            <a:r>
              <a:rPr lang="es-PE" sz="1300" dirty="0">
                <a:latin typeface="Menlo" panose="020B0609030804020204" pitchFamily="49" charset="0"/>
              </a:rPr>
              <a:t>.setVersion(</a:t>
            </a:r>
            <a:r>
              <a:rPr lang="es-PE" sz="1300" dirty="0">
                <a:solidFill>
                  <a:srgbClr val="6A3E3E"/>
                </a:solidFill>
                <a:latin typeface="Menlo" panose="020B0609030804020204" pitchFamily="49" charset="0"/>
              </a:rPr>
              <a:t>browserVersion</a:t>
            </a:r>
            <a:r>
              <a:rPr lang="es-PE" sz="1300" dirty="0">
                <a:latin typeface="Menlo" panose="020B0609030804020204" pitchFamily="49" charset="0"/>
              </a:rPr>
              <a:t>);</a:t>
            </a:r>
            <a:endParaRPr lang="es-PE" sz="130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24FB39-D312-B341-B82C-3E79995D41EF}"/>
              </a:ext>
            </a:extLst>
          </p:cNvPr>
          <p:cNvSpPr/>
          <p:nvPr/>
        </p:nvSpPr>
        <p:spPr>
          <a:xfrm>
            <a:off x="5892800" y="1226094"/>
            <a:ext cx="629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"Chrome Test"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"platformName"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"LINUX"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"browserVersion"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"87.0.4280.66"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"browserName"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"chrome"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	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"pe.edu.galaxy.SeleniumGrid2"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"Firefox Test"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"platformName"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"LINUX"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"browserVersion"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"83.0"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"browserName"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"firefox"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	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"pe.edu.galaxy.SeleniumGrid2"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"Opera Test"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"platformName"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"LINUX"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"browserVersion"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"72.0.3815.378"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parameter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"browserName"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value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"opera"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	&lt;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7F007F"/>
                </a:solidFill>
                <a:latin typeface="Menlo" panose="020B0609030804020204" pitchFamily="49" charset="0"/>
              </a:rPr>
              <a:t>name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s-PE" sz="1300" i="1" dirty="0">
                <a:solidFill>
                  <a:srgbClr val="2A00FF"/>
                </a:solidFill>
                <a:latin typeface="Menlo" panose="020B0609030804020204" pitchFamily="49" charset="0"/>
              </a:rPr>
              <a:t>"pe.edu.galaxy.SeleniumGrid2"</a:t>
            </a:r>
            <a:r>
              <a:rPr lang="es-PE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s-PE" sz="13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pPr lvl="1"/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classes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s-PE" sz="1300" dirty="0">
                <a:solidFill>
                  <a:srgbClr val="3F7F7F"/>
                </a:solidFill>
                <a:latin typeface="Menlo" panose="020B0609030804020204" pitchFamily="49" charset="0"/>
              </a:rPr>
              <a:t>test</a:t>
            </a:r>
            <a:r>
              <a:rPr lang="es-PE" sz="1300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s-PE" sz="1300" dirty="0">
              <a:solidFill>
                <a:srgbClr val="3F7F7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3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21BC9580-CEB6-3B4A-85CA-1896A26034CF}"/>
              </a:ext>
            </a:extLst>
          </p:cNvPr>
          <p:cNvSpPr txBox="1"/>
          <p:nvPr/>
        </p:nvSpPr>
        <p:spPr>
          <a:xfrm>
            <a:off x="10621121" y="6550223"/>
            <a:ext cx="15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Luis Ruiz Caceres ®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1AA1A4-C964-FE43-8E34-2B3CB7F3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55" b="1"/>
          <a:stretch/>
        </p:blipFill>
        <p:spPr>
          <a:xfrm>
            <a:off x="5" y="374945"/>
            <a:ext cx="12191995" cy="59084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6501E78-3068-5348-895D-E7092E3620E9}"/>
              </a:ext>
            </a:extLst>
          </p:cNvPr>
          <p:cNvSpPr txBox="1"/>
          <p:nvPr/>
        </p:nvSpPr>
        <p:spPr>
          <a:xfrm>
            <a:off x="317543" y="403521"/>
            <a:ext cx="122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err="1">
                <a:solidFill>
                  <a:schemeClr val="bg1"/>
                </a:solidFill>
              </a:rPr>
              <a:t>Docker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BB0BE6-A304-4645-9604-AE58A602435E}"/>
              </a:ext>
            </a:extLst>
          </p:cNvPr>
          <p:cNvSpPr/>
          <p:nvPr/>
        </p:nvSpPr>
        <p:spPr>
          <a:xfrm>
            <a:off x="0" y="6178217"/>
            <a:ext cx="12192000" cy="72000"/>
          </a:xfrm>
          <a:prstGeom prst="rect">
            <a:avLst/>
          </a:prstGeom>
          <a:solidFill>
            <a:srgbClr val="030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3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34C13150-6C7F-5543-A8D8-D5DF448D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0" y="125417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1FE1F6E-0E7F-4D4E-B158-8A95C8716095}"/>
              </a:ext>
            </a:extLst>
          </p:cNvPr>
          <p:cNvSpPr/>
          <p:nvPr/>
        </p:nvSpPr>
        <p:spPr>
          <a:xfrm>
            <a:off x="490480" y="2371676"/>
            <a:ext cx="46750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000" dirty="0"/>
              <a:t>Plataforma abierta para desarrolladores y administradores de sistemas que desarrollen, envíen y ejecuten aplicaciones distribuidas, ya sea en computadoras portátiles, maquinas virtuales de centros de datos o en la nube.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84E76D-2F39-4646-B268-87FD238A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04" y="1426613"/>
            <a:ext cx="6178216" cy="433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684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1090</Words>
  <Application>Microsoft Macintosh PowerPoint</Application>
  <PresentationFormat>Panorámica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Encode Sans</vt:lpstr>
      <vt:lpstr>Encode Sans Condensed</vt:lpstr>
      <vt:lpstr>Menlo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LUIS ALBERTO RUIZ MORALES</dc:creator>
  <cp:lastModifiedBy>ALUMNO - LUIS ALBERTO RUIZ MORALES</cp:lastModifiedBy>
  <cp:revision>99</cp:revision>
  <dcterms:created xsi:type="dcterms:W3CDTF">2020-10-22T14:29:36Z</dcterms:created>
  <dcterms:modified xsi:type="dcterms:W3CDTF">2020-12-17T02:37:08Z</dcterms:modified>
</cp:coreProperties>
</file>