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7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1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1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2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1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1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9F5400-4C81-464C-A174-2C5FE6FB19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C24A40-A9D0-4F14-8687-0D10FDA91D9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xuejun@bjut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1751.htm" TargetMode="External"/><Relationship Id="rId2" Type="http://schemas.openxmlformats.org/officeDocument/2006/relationships/hyperlink" Target="http://baike.baidu.com/view/1980886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4177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ll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软件工程课程设计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于学军 </a:t>
            </a:r>
            <a:r>
              <a:rPr lang="en-US" altLang="zh-CN" dirty="0" smtClean="0">
                <a:hlinkClick r:id="rId2"/>
              </a:rPr>
              <a:t>yuxuejun@bjut.edu.cn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52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课程的教学目标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24128" y="2177347"/>
            <a:ext cx="9720073" cy="314768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/>
              <a:t>本课程设计是结合软件工程</a:t>
            </a:r>
            <a:r>
              <a:rPr lang="zh-CN" altLang="en-US" dirty="0" smtClean="0"/>
              <a:t>过程（敏捷开发）</a:t>
            </a:r>
            <a:r>
              <a:rPr lang="zh-CN" altLang="zh-CN" dirty="0" smtClean="0"/>
              <a:t>、程序设计开发，软件测试，持续集成</a:t>
            </a:r>
            <a:r>
              <a:rPr lang="zh-CN" altLang="en-US" dirty="0" smtClean="0"/>
              <a:t>的综合性课程设计</a:t>
            </a:r>
            <a:endParaRPr lang="en-US" altLang="zh-CN" dirty="0" smtClean="0"/>
          </a:p>
          <a:p>
            <a:r>
              <a:rPr lang="zh-CN" altLang="zh-CN" dirty="0" smtClean="0"/>
              <a:t>旨在让学生熟悉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经典软件开发过程，如：</a:t>
            </a:r>
            <a:r>
              <a:rPr lang="zh-CN" altLang="zh-CN" dirty="0" smtClean="0"/>
              <a:t>敏捷迭代开发方式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了解在开发过程中的管理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了解</a:t>
            </a:r>
            <a:r>
              <a:rPr lang="zh-CN" altLang="en-US" dirty="0" smtClean="0"/>
              <a:t>多次迭代开发模式对软件设计的影响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2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900953"/>
          </a:xfrm>
        </p:spPr>
        <p:txBody>
          <a:bodyPr/>
          <a:lstStyle/>
          <a:p>
            <a:r>
              <a:rPr lang="zh-CN" altLang="zh-CN" dirty="0"/>
              <a:t>本次设计采用分小组开发，</a:t>
            </a:r>
            <a:r>
              <a:rPr lang="zh-CN" altLang="zh-CN" dirty="0" smtClean="0"/>
              <a:t>实施</a:t>
            </a:r>
            <a:r>
              <a:rPr lang="zh-CN" altLang="en-US" dirty="0" smtClean="0"/>
              <a:t>自定义开发过程</a:t>
            </a:r>
            <a:r>
              <a:rPr lang="zh-CN" altLang="en-US" dirty="0"/>
              <a:t>或</a:t>
            </a:r>
            <a:r>
              <a:rPr lang="zh-CN" altLang="zh-CN" dirty="0" smtClean="0"/>
              <a:t>敏捷</a:t>
            </a:r>
            <a:r>
              <a:rPr lang="zh-CN" altLang="zh-CN" dirty="0"/>
              <a:t>开发过程，</a:t>
            </a:r>
            <a:r>
              <a:rPr lang="zh-CN" altLang="zh-CN" dirty="0" smtClean="0"/>
              <a:t>通过</a:t>
            </a:r>
            <a:r>
              <a:rPr lang="zh-CN" altLang="en-US" dirty="0" smtClean="0"/>
              <a:t>选定</a:t>
            </a:r>
            <a:r>
              <a:rPr lang="zh-CN" altLang="zh-CN" dirty="0" smtClean="0"/>
              <a:t>一</a:t>
            </a:r>
            <a:r>
              <a:rPr lang="zh-CN" altLang="zh-CN" dirty="0"/>
              <a:t>个统一的案例需求，利用两周的时间完成该案例的多次迭代，并最终交付产品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7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1156447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 敏捷开发案例：</a:t>
            </a:r>
            <a:r>
              <a:rPr lang="zh-CN" altLang="zh-CN" dirty="0" smtClean="0"/>
              <a:t>完成</a:t>
            </a:r>
            <a:r>
              <a:rPr lang="zh-CN" altLang="zh-CN" dirty="0"/>
              <a:t>一个能力规范文稿管理系统，整个开发过程会模拟真实项目的需求变化，需求会分为三个阶段逐步给出。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49634" y="4162671"/>
            <a:ext cx="9720073" cy="115644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： 课堂案例：</a:t>
            </a:r>
            <a:r>
              <a:rPr lang="zh-CN" altLang="zh-CN" dirty="0" smtClean="0"/>
              <a:t>完成</a:t>
            </a:r>
            <a:r>
              <a:rPr lang="zh-CN" altLang="en-US" dirty="0" smtClean="0"/>
              <a:t>课堂中的案例：小型连锁商店管理系统。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7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课程环境要求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开发工具</a:t>
            </a:r>
            <a:endParaRPr lang="en-US" altLang="zh-CN" dirty="0"/>
          </a:p>
          <a:p>
            <a:r>
              <a:rPr lang="en-US" altLang="zh-CN" dirty="0" smtClean="0"/>
              <a:t>     DEA </a:t>
            </a:r>
            <a:r>
              <a:rPr lang="zh-CN" altLang="en-US" dirty="0"/>
              <a:t>全称 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/>
              <a:t>，是</a:t>
            </a:r>
            <a:r>
              <a:rPr lang="en-US" altLang="zh-CN" dirty="0"/>
              <a:t>java</a:t>
            </a:r>
            <a:r>
              <a:rPr lang="zh-CN" altLang="en-US" dirty="0"/>
              <a:t>语言开发的集成</a:t>
            </a:r>
            <a:r>
              <a:rPr lang="zh-CN" altLang="en-US" dirty="0" smtClean="0"/>
              <a:t>环境</a:t>
            </a:r>
            <a:endParaRPr lang="en-US" altLang="zh-CN" dirty="0"/>
          </a:p>
          <a:p>
            <a:r>
              <a:rPr lang="en-US" altLang="zh-CN" dirty="0" smtClean="0"/>
              <a:t>     IDEA</a:t>
            </a:r>
            <a:r>
              <a:rPr lang="zh-CN" altLang="en-US" dirty="0"/>
              <a:t>是</a:t>
            </a:r>
            <a:r>
              <a:rPr lang="en-US" altLang="zh-CN" dirty="0" err="1">
                <a:hlinkClick r:id="rId2"/>
              </a:rPr>
              <a:t>JetBrains</a:t>
            </a:r>
            <a:r>
              <a:rPr lang="zh-CN" altLang="en-US" dirty="0"/>
              <a:t>公司的产品，这家公司总部位于</a:t>
            </a:r>
            <a:r>
              <a:rPr lang="zh-CN" altLang="en-US" dirty="0">
                <a:hlinkClick r:id="rId3"/>
              </a:rPr>
              <a:t>捷克共和国</a:t>
            </a:r>
            <a:r>
              <a:rPr lang="zh-CN" altLang="en-US" dirty="0"/>
              <a:t>的首都</a:t>
            </a:r>
            <a:r>
              <a:rPr lang="zh-CN" altLang="en-US" dirty="0">
                <a:hlinkClick r:id="rId4"/>
              </a:rPr>
              <a:t>布拉格</a:t>
            </a:r>
            <a:r>
              <a:rPr lang="zh-CN" altLang="en-US" dirty="0"/>
              <a:t>，开发人员以严谨著称的东欧程序员为主。它的旗舰版本还支持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CSS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等。免费版只支持</a:t>
            </a:r>
            <a:r>
              <a:rPr lang="en-US" altLang="zh-CN" dirty="0"/>
              <a:t>Java</a:t>
            </a:r>
            <a:r>
              <a:rPr lang="zh-CN" altLang="en-US" dirty="0"/>
              <a:t>等极少数语言。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下载地址：</a:t>
            </a:r>
            <a:endParaRPr lang="en-US" altLang="zh-CN" dirty="0" smtClean="0"/>
          </a:p>
          <a:p>
            <a:r>
              <a:rPr lang="en-US" altLang="zh-CN" dirty="0"/>
              <a:t>http://www.jetbrains.com/idea/download/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05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本课程环境要求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项目管理工具（可自我选择一个项目管理工具）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使用在线项目管理工具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Trello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hlinkClick r:id="rId2"/>
              </a:rPr>
              <a:t>www.trello.com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每个人注册一个</a:t>
            </a:r>
            <a:r>
              <a:rPr lang="en-US" altLang="zh-CN" dirty="0" err="1" smtClean="0"/>
              <a:t>trello</a:t>
            </a:r>
            <a:r>
              <a:rPr lang="zh-CN" altLang="en-US" dirty="0" smtClean="0"/>
              <a:t>账号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学习创建项目管理</a:t>
            </a:r>
            <a:r>
              <a:rPr lang="en-US" altLang="zh-CN" dirty="0" smtClean="0"/>
              <a:t>Board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28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本课程环境要求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版本控制工具（可自我选择项目版本控制工具）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hlinkClick r:id="rId2"/>
              </a:rPr>
              <a:t>www.github.com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要求每个人创建账号，并按照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使用说明进行相关准备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72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评价标准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24128" y="1643612"/>
            <a:ext cx="9592235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本课程通过提交课程设计如下文档进行核定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zh-CN" sz="2800" kern="100" dirty="0"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95472"/>
              </p:ext>
            </p:extLst>
          </p:nvPr>
        </p:nvGraphicFramePr>
        <p:xfrm>
          <a:off x="1024128" y="2529679"/>
          <a:ext cx="10486553" cy="38173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5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7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67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zh-CN" altLang="en-US" sz="2000" kern="100" dirty="0" smtClean="0">
                          <a:effectLst/>
                        </a:rPr>
                        <a:t>分值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需求</a:t>
                      </a:r>
                      <a:r>
                        <a:rPr lang="zh-CN" altLang="en-US" sz="2000" kern="100" dirty="0" smtClean="0">
                          <a:effectLst/>
                        </a:rPr>
                        <a:t>定义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需求</a:t>
                      </a:r>
                      <a:r>
                        <a:rPr lang="zh-CN" sz="2000" kern="100" dirty="0" smtClean="0">
                          <a:effectLst/>
                        </a:rPr>
                        <a:t>管理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代码质量</a:t>
                      </a:r>
                      <a:r>
                        <a:rPr lang="zh-CN" altLang="en-US" sz="2000" kern="100" dirty="0" smtClean="0">
                          <a:effectLst/>
                        </a:rPr>
                        <a:t>（包括测试代码）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其他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73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只完成了很少的需求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无需求管理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代码质量⼀般，⽆无测试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每次检查时综合展现情况：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）团队参与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）阶段文档提交情况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）自我阐述能力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）课程设计总结情况</a:t>
                      </a:r>
                      <a:endParaRPr lang="zh-CN" alt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73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完成了大部分需求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有需求管理，但是很混乱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代码质量一般，测试覆盖率较少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73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完成了需求的</a:t>
                      </a:r>
                      <a:r>
                        <a:rPr lang="zh-CN" sz="1800" kern="100" dirty="0" smtClean="0">
                          <a:effectLst/>
                        </a:rPr>
                        <a:t>基本功</a:t>
                      </a:r>
                      <a:r>
                        <a:rPr lang="zh-CN" sz="1800" kern="100" dirty="0">
                          <a:effectLst/>
                        </a:rPr>
                        <a:t>能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使用</a:t>
                      </a:r>
                      <a:r>
                        <a:rPr lang="en-US" sz="1800" kern="100">
                          <a:effectLst/>
                        </a:rPr>
                        <a:t>Trello</a:t>
                      </a:r>
                      <a:r>
                        <a:rPr lang="zh-CN" sz="1800" kern="100">
                          <a:effectLst/>
                        </a:rPr>
                        <a:t>管理用户需求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使⽤用</a:t>
                      </a:r>
                      <a:r>
                        <a:rPr lang="en-US" sz="1800" kern="100" dirty="0">
                          <a:effectLst/>
                        </a:rPr>
                        <a:t>TDD</a:t>
                      </a:r>
                      <a:r>
                        <a:rPr lang="zh-CN" sz="1800" kern="100" dirty="0">
                          <a:effectLst/>
                        </a:rPr>
                        <a:t>开发，有单元测试，代码中规中矩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7462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详尽的需求分析，在已知需求的基础上，有所扩充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使⽤用</a:t>
                      </a:r>
                      <a:r>
                        <a:rPr lang="en-US" sz="1800" kern="100" dirty="0">
                          <a:effectLst/>
                        </a:rPr>
                        <a:t>Trello</a:t>
                      </a:r>
                      <a:r>
                        <a:rPr lang="zh-CN" sz="1800" kern="100" dirty="0">
                          <a:effectLst/>
                        </a:rPr>
                        <a:t>管理⽤用户需求，⽤用户故事有详尽的描述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使⽤用</a:t>
                      </a:r>
                      <a:r>
                        <a:rPr lang="en-US" sz="1800" kern="100" dirty="0">
                          <a:effectLst/>
                        </a:rPr>
                        <a:t>TDD</a:t>
                      </a:r>
                      <a:r>
                        <a:rPr lang="zh-CN" sz="1800" kern="100" dirty="0">
                          <a:effectLst/>
                        </a:rPr>
                        <a:t>开发，测试覆盖率较⾼高，代码质量符合</a:t>
                      </a:r>
                      <a:r>
                        <a:rPr lang="en-US" sz="1800" kern="100" dirty="0">
                          <a:effectLst/>
                        </a:rPr>
                        <a:t>OO</a:t>
                      </a:r>
                      <a:r>
                        <a:rPr lang="zh-CN" sz="1800" kern="100" dirty="0">
                          <a:effectLst/>
                        </a:rPr>
                        <a:t>原则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27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470801" cy="1499616"/>
          </a:xfrm>
        </p:spPr>
        <p:txBody>
          <a:bodyPr/>
          <a:lstStyle/>
          <a:p>
            <a:r>
              <a:rPr lang="zh-CN" altLang="en-US" dirty="0"/>
              <a:t>今日</a:t>
            </a:r>
            <a:r>
              <a:rPr lang="zh-CN" altLang="en-US" dirty="0" smtClean="0"/>
              <a:t>要求提交内容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9" y="2286000"/>
            <a:ext cx="5295990" cy="40233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团队组成文档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1. </a:t>
            </a:r>
            <a:r>
              <a:rPr lang="zh-CN" altLang="en-US" dirty="0" smtClean="0"/>
              <a:t>团队成员姓名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2. </a:t>
            </a:r>
            <a:r>
              <a:rPr lang="zh-CN" altLang="en-US" dirty="0" smtClean="0"/>
              <a:t>团队成员学号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3. </a:t>
            </a:r>
            <a:r>
              <a:rPr lang="zh-CN" altLang="en-US" dirty="0" smtClean="0">
                <a:solidFill>
                  <a:srgbClr val="FF0000"/>
                </a:solidFill>
              </a:rPr>
              <a:t>团队成员</a:t>
            </a:r>
            <a:r>
              <a:rPr lang="en-US" altLang="zh-CN" dirty="0" err="1" smtClean="0">
                <a:solidFill>
                  <a:srgbClr val="FF0000"/>
                </a:solidFill>
              </a:rPr>
              <a:t>Trello</a:t>
            </a:r>
            <a:r>
              <a:rPr lang="zh-CN" altLang="en-US" dirty="0" smtClean="0">
                <a:solidFill>
                  <a:srgbClr val="FF0000"/>
                </a:solidFill>
              </a:rPr>
              <a:t>账号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可选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4. </a:t>
            </a:r>
            <a:r>
              <a:rPr lang="zh-CN" altLang="en-US" dirty="0" smtClean="0">
                <a:solidFill>
                  <a:srgbClr val="FF0000"/>
                </a:solidFill>
              </a:rPr>
              <a:t>团队成员</a:t>
            </a:r>
            <a:r>
              <a:rPr lang="en-US" altLang="zh-CN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dirty="0" smtClean="0">
                <a:solidFill>
                  <a:srgbClr val="FF0000"/>
                </a:solidFill>
              </a:rPr>
              <a:t>账号（可选）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r>
              <a:rPr lang="zh-CN" altLang="en-US" dirty="0" smtClean="0"/>
              <a:t>按照文档进行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的准备工作</a:t>
            </a:r>
            <a:endParaRPr lang="en-US" altLang="zh-CN" dirty="0" smtClean="0"/>
          </a:p>
          <a:p>
            <a:r>
              <a:rPr lang="zh-CN" altLang="en-US" dirty="0" smtClean="0"/>
              <a:t>进行第一次迭代的需求定义，描述需求</a:t>
            </a:r>
            <a:r>
              <a:rPr lang="zh-CN" altLang="en-US" dirty="0"/>
              <a:t>文档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622586" y="585216"/>
            <a:ext cx="547080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本课程设计提交物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268046" y="2434455"/>
            <a:ext cx="4054378" cy="17206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zh-CN" altLang="en-US" dirty="0" smtClean="0"/>
              <a:t>需求定义文档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源程序（可执行）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课程设计总结报告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60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171</TotalTime>
  <Words>542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华文仿宋</vt:lpstr>
      <vt:lpstr>宋体</vt:lpstr>
      <vt:lpstr>Times New Roman</vt:lpstr>
      <vt:lpstr>Tw Cen MT</vt:lpstr>
      <vt:lpstr>Tw Cen MT Condensed</vt:lpstr>
      <vt:lpstr>Wingdings 3</vt:lpstr>
      <vt:lpstr>积分</vt:lpstr>
      <vt:lpstr>软件工程课程设计</vt:lpstr>
      <vt:lpstr>课程的教学目标</vt:lpstr>
      <vt:lpstr>教学方式</vt:lpstr>
      <vt:lpstr>案例介绍</vt:lpstr>
      <vt:lpstr>本课程环境要求</vt:lpstr>
      <vt:lpstr>本课程环境要求</vt:lpstr>
      <vt:lpstr>本课程环境要求</vt:lpstr>
      <vt:lpstr>评价标准</vt:lpstr>
      <vt:lpstr>今日要求提交内容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软件工程课程设计</dc:title>
  <dc:creator>yuxuejun</dc:creator>
  <cp:lastModifiedBy>于 学军</cp:lastModifiedBy>
  <cp:revision>20</cp:revision>
  <dcterms:created xsi:type="dcterms:W3CDTF">2016-01-01T03:37:20Z</dcterms:created>
  <dcterms:modified xsi:type="dcterms:W3CDTF">2018-06-13T01:25:51Z</dcterms:modified>
</cp:coreProperties>
</file>