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Proxima Nova"/>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ProximaNova-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roximaNova-italic.fntdata"/><Relationship Id="rId14" Type="http://schemas.openxmlformats.org/officeDocument/2006/relationships/font" Target="fonts/ProximaNova-bold.fntdata"/><Relationship Id="rId16" Type="http://schemas.openxmlformats.org/officeDocument/2006/relationships/font" Target="fonts/ProximaNova-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ba5c92933b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ba5c92933b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ba5c92933b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ba5c92933b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ba5c92933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ba5c92933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ba5c92933b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ba5c92933b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ba5c92933b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ba5c92933b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ba5c92933b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ba5c92933b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jpg"/><Relationship Id="rId4"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www.youtube.com/watch?v=PqfHIc0DniU" TargetMode="External"/><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Tanks 3D</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Team Steel: Nick Furfari, Patrick McCleerey, David Atkins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Inspiration</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are taking the multiplayer style of shellshock live and the gameplay and map layout of wii tanks. </a:t>
            </a:r>
            <a:endParaRPr/>
          </a:p>
        </p:txBody>
      </p:sp>
      <p:pic>
        <p:nvPicPr>
          <p:cNvPr id="67" name="Google Shape;67;p14"/>
          <p:cNvPicPr preferRelativeResize="0"/>
          <p:nvPr/>
        </p:nvPicPr>
        <p:blipFill>
          <a:blip r:embed="rId3">
            <a:alphaModFix/>
          </a:blip>
          <a:stretch>
            <a:fillRect/>
          </a:stretch>
        </p:blipFill>
        <p:spPr>
          <a:xfrm>
            <a:off x="5039094" y="2401525"/>
            <a:ext cx="3736531" cy="2101801"/>
          </a:xfrm>
          <a:prstGeom prst="rect">
            <a:avLst/>
          </a:prstGeom>
          <a:noFill/>
          <a:ln>
            <a:noFill/>
          </a:ln>
        </p:spPr>
      </p:pic>
      <p:pic>
        <p:nvPicPr>
          <p:cNvPr id="68" name="Google Shape;68;p14"/>
          <p:cNvPicPr preferRelativeResize="0"/>
          <p:nvPr/>
        </p:nvPicPr>
        <p:blipFill>
          <a:blip r:embed="rId4">
            <a:alphaModFix/>
          </a:blip>
          <a:stretch>
            <a:fillRect/>
          </a:stretch>
        </p:blipFill>
        <p:spPr>
          <a:xfrm>
            <a:off x="281225" y="2022725"/>
            <a:ext cx="4462627" cy="2510225"/>
          </a:xfrm>
          <a:prstGeom prst="rect">
            <a:avLst/>
          </a:prstGeom>
          <a:noFill/>
          <a:ln>
            <a:noFill/>
          </a:ln>
        </p:spPr>
      </p:pic>
      <p:sp>
        <p:nvSpPr>
          <p:cNvPr id="69" name="Google Shape;69;p14"/>
          <p:cNvSpPr txBox="1"/>
          <p:nvPr/>
        </p:nvSpPr>
        <p:spPr>
          <a:xfrm>
            <a:off x="6046400" y="2022725"/>
            <a:ext cx="179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Wii tanks</a:t>
            </a:r>
            <a:endParaRPr>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UI Mockup</a:t>
            </a:r>
            <a:endParaRPr/>
          </a:p>
        </p:txBody>
      </p:sp>
      <p:sp>
        <p:nvSpPr>
          <p:cNvPr id="75" name="Google Shape;75;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6" name="Google Shape;76;p15"/>
          <p:cNvPicPr preferRelativeResize="0"/>
          <p:nvPr/>
        </p:nvPicPr>
        <p:blipFill>
          <a:blip r:embed="rId3">
            <a:alphaModFix/>
          </a:blip>
          <a:stretch>
            <a:fillRect/>
          </a:stretch>
        </p:blipFill>
        <p:spPr>
          <a:xfrm>
            <a:off x="2713625" y="1152475"/>
            <a:ext cx="3716749" cy="35190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 Diagram</a:t>
            </a:r>
            <a:endParaRPr/>
          </a:p>
        </p:txBody>
      </p:sp>
      <p:sp>
        <p:nvSpPr>
          <p:cNvPr id="82" name="Google Shape;82;p16"/>
          <p:cNvSpPr txBox="1"/>
          <p:nvPr>
            <p:ph idx="1" type="body"/>
          </p:nvPr>
        </p:nvSpPr>
        <p:spPr>
          <a:xfrm>
            <a:off x="5822775" y="1152475"/>
            <a:ext cx="3009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Main use cases being Host or Join</a:t>
            </a:r>
            <a:endParaRPr sz="1600"/>
          </a:p>
          <a:p>
            <a:pPr indent="-330200" lvl="1" marL="914400" rtl="0" algn="l">
              <a:spcBef>
                <a:spcPts val="0"/>
              </a:spcBef>
              <a:spcAft>
                <a:spcPts val="0"/>
              </a:spcAft>
              <a:buSzPts val="1600"/>
              <a:buChar char="○"/>
            </a:pPr>
            <a:r>
              <a:rPr lang="en" sz="1600"/>
              <a:t>Both invoke the Game scene</a:t>
            </a:r>
            <a:endParaRPr sz="1600"/>
          </a:p>
          <a:p>
            <a:pPr indent="-330200" lvl="0" marL="457200" rtl="0" algn="l">
              <a:spcBef>
                <a:spcPts val="0"/>
              </a:spcBef>
              <a:spcAft>
                <a:spcPts val="0"/>
              </a:spcAft>
              <a:buSzPts val="1600"/>
              <a:buChar char="●"/>
            </a:pPr>
            <a:r>
              <a:rPr lang="en" sz="1600"/>
              <a:t>Singleplayer</a:t>
            </a:r>
            <a:r>
              <a:rPr lang="en" sz="1600"/>
              <a:t> may or may not be </a:t>
            </a:r>
            <a:r>
              <a:rPr lang="en" sz="1600"/>
              <a:t>implemented</a:t>
            </a:r>
            <a:endParaRPr sz="1600"/>
          </a:p>
        </p:txBody>
      </p:sp>
      <p:pic>
        <p:nvPicPr>
          <p:cNvPr id="83" name="Google Shape;83;p16"/>
          <p:cNvPicPr preferRelativeResize="0"/>
          <p:nvPr/>
        </p:nvPicPr>
        <p:blipFill>
          <a:blip r:embed="rId3">
            <a:alphaModFix/>
          </a:blip>
          <a:stretch>
            <a:fillRect/>
          </a:stretch>
        </p:blipFill>
        <p:spPr>
          <a:xfrm>
            <a:off x="311700" y="1017724"/>
            <a:ext cx="5511064" cy="3551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 Texts</a:t>
            </a:r>
            <a:endParaRPr/>
          </a:p>
        </p:txBody>
      </p:sp>
      <p:sp>
        <p:nvSpPr>
          <p:cNvPr id="89" name="Google Shape;89;p17"/>
          <p:cNvSpPr txBox="1"/>
          <p:nvPr>
            <p:ph idx="1" type="body"/>
          </p:nvPr>
        </p:nvSpPr>
        <p:spPr>
          <a:xfrm>
            <a:off x="311700" y="1058775"/>
            <a:ext cx="42603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4000"/>
              <a:t>Basic Course: Join</a:t>
            </a:r>
            <a:endParaRPr sz="4000"/>
          </a:p>
          <a:p>
            <a:pPr indent="0" lvl="0" marL="0" rtl="0" algn="l">
              <a:spcBef>
                <a:spcPts val="1200"/>
              </a:spcBef>
              <a:spcAft>
                <a:spcPts val="0"/>
              </a:spcAft>
              <a:buNone/>
            </a:pPr>
            <a:r>
              <a:rPr lang="en" sz="4000"/>
              <a:t>The system displays the main menu after loading the game. The User then clicks on Join lobby. The system then checks the user’s internet connection before going to the next menu. The system then displays the Join screen. The user can then join a lobby by using a join code. The user then displays the start game screen and both players load into the game.</a:t>
            </a:r>
            <a:endParaRPr sz="4000"/>
          </a:p>
          <a:p>
            <a:pPr indent="0" lvl="0" marL="0" rtl="0" algn="l">
              <a:spcBef>
                <a:spcPts val="1200"/>
              </a:spcBef>
              <a:spcAft>
                <a:spcPts val="0"/>
              </a:spcAft>
              <a:buNone/>
            </a:pPr>
            <a:r>
              <a:t/>
            </a:r>
            <a:endParaRPr sz="4000"/>
          </a:p>
          <a:p>
            <a:pPr indent="0" lvl="0" marL="0" rtl="0" algn="l">
              <a:spcBef>
                <a:spcPts val="1200"/>
              </a:spcBef>
              <a:spcAft>
                <a:spcPts val="0"/>
              </a:spcAft>
              <a:buNone/>
            </a:pPr>
            <a:r>
              <a:rPr lang="en" sz="4000"/>
              <a:t>Alternate Courses:</a:t>
            </a:r>
            <a:endParaRPr sz="4000"/>
          </a:p>
          <a:p>
            <a:pPr indent="0" lvl="0" marL="0" rtl="0" algn="l">
              <a:spcBef>
                <a:spcPts val="1200"/>
              </a:spcBef>
              <a:spcAft>
                <a:spcPts val="0"/>
              </a:spcAft>
              <a:buNone/>
            </a:pPr>
            <a:r>
              <a:rPr lang="en" sz="4000"/>
              <a:t>No internet: The user has tried playing multiplayer without a valid internet connection. The system displays a noInternetError and takes the user back to the main menu.</a:t>
            </a:r>
            <a:endParaRPr sz="4000"/>
          </a:p>
          <a:p>
            <a:pPr indent="0" lvl="0" marL="0" rtl="0" algn="l">
              <a:spcBef>
                <a:spcPts val="1200"/>
              </a:spcBef>
              <a:spcAft>
                <a:spcPts val="0"/>
              </a:spcAft>
              <a:buNone/>
            </a:pPr>
            <a:r>
              <a:rPr lang="en" sz="4000"/>
              <a:t>Invalid join key: The user has entered an invalid join key. The system then displays a InvalidJoinKeyError. The system then takes the user back to the Join game page.</a:t>
            </a:r>
            <a:endParaRPr sz="4000"/>
          </a:p>
          <a:p>
            <a:pPr indent="0" lvl="0" marL="0" rtl="0" algn="l">
              <a:spcBef>
                <a:spcPts val="1200"/>
              </a:spcBef>
              <a:spcAft>
                <a:spcPts val="0"/>
              </a:spcAft>
              <a:buNone/>
            </a:pPr>
            <a:r>
              <a:rPr lang="en" sz="4000"/>
              <a:t>User Leaves: When either user leaves the lobby is disbanded. All remaining users will be sent to the main menu with a Lobby Disbanded error message.</a:t>
            </a:r>
            <a:endParaRPr sz="40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90" name="Google Shape;90;p17"/>
          <p:cNvSpPr txBox="1"/>
          <p:nvPr>
            <p:ph idx="1" type="body"/>
          </p:nvPr>
        </p:nvSpPr>
        <p:spPr>
          <a:xfrm>
            <a:off x="4572000" y="1058775"/>
            <a:ext cx="42603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4057"/>
              <a:t>Basic Course: Host</a:t>
            </a:r>
            <a:endParaRPr sz="4057"/>
          </a:p>
          <a:p>
            <a:pPr indent="0" lvl="0" marL="0" rtl="0" algn="l">
              <a:spcBef>
                <a:spcPts val="1200"/>
              </a:spcBef>
              <a:spcAft>
                <a:spcPts val="0"/>
              </a:spcAft>
              <a:buNone/>
            </a:pPr>
            <a:r>
              <a:rPr lang="en" sz="4057"/>
              <a:t>The system displays the main menu after loading the game. The User then clicks Host lobby. The system then checks the user’s internet connection before going to the next menu. The system then displays the Host screen. The user is then shown there lobby code. When a user joins the lobby, the host will be notified. The system then displays a start game screen and both players load into the game.</a:t>
            </a:r>
            <a:endParaRPr sz="4057"/>
          </a:p>
          <a:p>
            <a:pPr indent="0" lvl="0" marL="0" rtl="0" algn="l">
              <a:spcBef>
                <a:spcPts val="1200"/>
              </a:spcBef>
              <a:spcAft>
                <a:spcPts val="0"/>
              </a:spcAft>
              <a:buNone/>
            </a:pPr>
            <a:r>
              <a:t/>
            </a:r>
            <a:endParaRPr sz="4057"/>
          </a:p>
          <a:p>
            <a:pPr indent="0" lvl="0" marL="0" rtl="0" algn="l">
              <a:spcBef>
                <a:spcPts val="1200"/>
              </a:spcBef>
              <a:spcAft>
                <a:spcPts val="0"/>
              </a:spcAft>
              <a:buNone/>
            </a:pPr>
            <a:r>
              <a:rPr lang="en" sz="4057"/>
              <a:t>Alternate Courses:</a:t>
            </a:r>
            <a:endParaRPr sz="4057"/>
          </a:p>
          <a:p>
            <a:pPr indent="0" lvl="0" marL="0" rtl="0" algn="l">
              <a:spcBef>
                <a:spcPts val="1200"/>
              </a:spcBef>
              <a:spcAft>
                <a:spcPts val="0"/>
              </a:spcAft>
              <a:buNone/>
            </a:pPr>
            <a:r>
              <a:rPr lang="en" sz="4057"/>
              <a:t>No internet: The user has tried playing multiplayer without a valid internet connection. The system displays a noInternetError and takes the user back to the main menu.</a:t>
            </a:r>
            <a:endParaRPr sz="4057"/>
          </a:p>
          <a:p>
            <a:pPr indent="0" lvl="0" marL="0" rtl="0" algn="l">
              <a:spcBef>
                <a:spcPts val="1200"/>
              </a:spcBef>
              <a:spcAft>
                <a:spcPts val="0"/>
              </a:spcAft>
              <a:buNone/>
            </a:pPr>
            <a:r>
              <a:rPr lang="en" sz="4057"/>
              <a:t>Invalid join key: The user has entered an invalid join key. The system then displays a InvalidJoinKeyError. The system then takes the user back to the Join game page.</a:t>
            </a:r>
            <a:endParaRPr sz="4057"/>
          </a:p>
          <a:p>
            <a:pPr indent="0" lvl="0" marL="0" rtl="0" algn="l">
              <a:spcBef>
                <a:spcPts val="1200"/>
              </a:spcBef>
              <a:spcAft>
                <a:spcPts val="0"/>
              </a:spcAft>
              <a:buNone/>
            </a:pPr>
            <a:r>
              <a:rPr lang="en" sz="4057"/>
              <a:t>User Leaves: When a user leaves the lobby is disbanded. All remaining users will be sent to the main menu with a Lobby Disbanded error message.</a:t>
            </a:r>
            <a:endParaRPr sz="4057"/>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Class Diagram and Domain Model</a:t>
            </a:r>
            <a:endParaRPr/>
          </a:p>
        </p:txBody>
      </p:sp>
      <p:sp>
        <p:nvSpPr>
          <p:cNvPr id="96" name="Google Shape;9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7" name="Google Shape;97;p18"/>
          <p:cNvPicPr preferRelativeResize="0"/>
          <p:nvPr/>
        </p:nvPicPr>
        <p:blipFill>
          <a:blip r:embed="rId3">
            <a:alphaModFix/>
          </a:blip>
          <a:stretch>
            <a:fillRect/>
          </a:stretch>
        </p:blipFill>
        <p:spPr>
          <a:xfrm>
            <a:off x="0" y="1152475"/>
            <a:ext cx="5460224" cy="2716499"/>
          </a:xfrm>
          <a:prstGeom prst="rect">
            <a:avLst/>
          </a:prstGeom>
          <a:noFill/>
          <a:ln>
            <a:noFill/>
          </a:ln>
        </p:spPr>
      </p:pic>
      <p:pic>
        <p:nvPicPr>
          <p:cNvPr id="98" name="Google Shape;98;p18"/>
          <p:cNvPicPr preferRelativeResize="0"/>
          <p:nvPr/>
        </p:nvPicPr>
        <p:blipFill>
          <a:blip r:embed="rId4">
            <a:alphaModFix/>
          </a:blip>
          <a:stretch>
            <a:fillRect/>
          </a:stretch>
        </p:blipFill>
        <p:spPr>
          <a:xfrm>
            <a:off x="5729875" y="561513"/>
            <a:ext cx="3157699" cy="38984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Implemented Features so far</a:t>
            </a:r>
            <a:endParaRPr/>
          </a:p>
        </p:txBody>
      </p:sp>
      <p:sp>
        <p:nvSpPr>
          <p:cNvPr id="104" name="Google Shape;104;p19"/>
          <p:cNvSpPr txBox="1"/>
          <p:nvPr>
            <p:ph idx="1" type="body"/>
          </p:nvPr>
        </p:nvSpPr>
        <p:spPr>
          <a:xfrm>
            <a:off x="311700" y="1152475"/>
            <a:ext cx="3948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Implemented 3rd camera movement</a:t>
            </a:r>
            <a:endParaRPr/>
          </a:p>
          <a:p>
            <a:pPr indent="-317500" lvl="1" marL="914400" rtl="0" algn="l">
              <a:spcBef>
                <a:spcPts val="0"/>
              </a:spcBef>
              <a:spcAft>
                <a:spcPts val="0"/>
              </a:spcAft>
              <a:buSzPts val="1400"/>
              <a:buChar char="○"/>
            </a:pPr>
            <a:r>
              <a:rPr lang="en"/>
              <a:t>Camera still clips through walls</a:t>
            </a:r>
            <a:endParaRPr/>
          </a:p>
          <a:p>
            <a:pPr indent="-342900" lvl="0" marL="457200" rtl="0" algn="l">
              <a:spcBef>
                <a:spcPts val="0"/>
              </a:spcBef>
              <a:spcAft>
                <a:spcPts val="0"/>
              </a:spcAft>
              <a:buSzPts val="1800"/>
              <a:buChar char="●"/>
            </a:pPr>
            <a:r>
              <a:rPr lang="en"/>
              <a:t>Implemented movement using the WASD keys</a:t>
            </a:r>
            <a:endParaRPr/>
          </a:p>
        </p:txBody>
      </p:sp>
      <p:pic>
        <p:nvPicPr>
          <p:cNvPr id="105" name="Google Shape;105;p19" title="Tanks 3D first prototype">
            <a:hlinkClick r:id="rId3"/>
          </p:cNvPr>
          <p:cNvPicPr preferRelativeResize="0"/>
          <p:nvPr/>
        </p:nvPicPr>
        <p:blipFill>
          <a:blip r:embed="rId4">
            <a:alphaModFix/>
          </a:blip>
          <a:stretch>
            <a:fillRect/>
          </a:stretch>
        </p:blipFill>
        <p:spPr>
          <a:xfrm>
            <a:off x="4260300" y="1146175"/>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000"/>
                                        <p:tgtEl>
                                          <p:spTgt spid="1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