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57" r:id="rId4"/>
    <p:sldId id="258" r:id="rId5"/>
    <p:sldId id="263" r:id="rId6"/>
    <p:sldId id="264" r:id="rId7"/>
    <p:sldId id="259" r:id="rId8"/>
    <p:sldId id="261" r:id="rId9"/>
    <p:sldId id="265" r:id="rId10"/>
    <p:sldId id="260" r:id="rId11"/>
    <p:sldId id="272" r:id="rId12"/>
    <p:sldId id="269" r:id="rId13"/>
    <p:sldId id="267" r:id="rId14"/>
    <p:sldId id="270" r:id="rId15"/>
    <p:sldId id="266" r:id="rId16"/>
    <p:sldId id="268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609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7E924-7823-4C5C-84A1-38287D9CE90E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ACA27-446D-4DFC-8EF9-A077BB686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664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 I try to understand its feasibility, I think two factors are important.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ACA27-446D-4DFC-8EF9-A077BB686D5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197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Till to now, I can only find the hardware with good frequency of 400,000Hz. But it only support send pulses. We can not encode the sound wave for high-accuracy positioning.</a:t>
            </a:r>
          </a:p>
          <a:p>
            <a:endParaRPr lang="en-US" altLang="zh-CN" dirty="0"/>
          </a:p>
          <a:p>
            <a:r>
              <a:rPr lang="en-US" altLang="zh-CN" dirty="0"/>
              <a:t>Insufficient information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ACA27-446D-4DFC-8EF9-A077BB686D5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02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 we breathe, the chest and nose wings will rise and fall, if you can perceive these movements, you have the opportunity to calculate the breathing frequency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ACA27-446D-4DFC-8EF9-A077BB686D5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983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69770-EF17-4BF6-A18A-6FAD2A442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7362D2-F052-4A16-A2C4-3024F0C40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49F680-DB84-4D99-B819-09B131934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44C6-8B1A-453D-AEC5-46D405BD53B6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93AF99-69DF-4C37-9F62-B6562AE5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0FA309-193E-4237-B87A-30402FB3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46F4-ABB1-45E4-9234-727A47DF1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02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312D7-3EB6-4CE0-B4EC-84939D5B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F7D4B8-7C35-4793-AEA2-A44517DF1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5AB683-5BB8-468C-980E-6054A930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44C6-8B1A-453D-AEC5-46D405BD53B6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76F65-6284-4F60-B4F4-27A861E5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9AD79-C5CC-45C8-9BFE-A893D214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46F4-ABB1-45E4-9234-727A47DF1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44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47CD01-3B52-4C3B-96DD-A3280ED10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4EB002-A093-45D4-9C3F-7B041F419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8F8EBC-BEFC-4472-AE20-CDB19F493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44C6-8B1A-453D-AEC5-46D405BD53B6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315BD4-8153-4D01-9518-1A5E2ABF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01E3A-D1EF-4361-9043-54236FD2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46F4-ABB1-45E4-9234-727A47DF1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86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4916F-2915-4409-9D90-7EB2B4D0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532B42-4F77-4313-8674-845E9E35A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7481E4-BE68-4AC9-93D6-103EE327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44C6-8B1A-453D-AEC5-46D405BD53B6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E34799-E849-4308-9DC3-AA70FCFE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76E4E1-9AF2-4778-9C2A-D00EA67B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46F4-ABB1-45E4-9234-727A47DF1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83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674B7-B2F9-4D3D-8071-EF80883CC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CA951-B1C6-45DA-AAC6-DCA40FC12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C8F95-2B91-438C-B9CA-843D0141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44C6-8B1A-453D-AEC5-46D405BD53B6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FE363-C748-4809-ADA1-08BC2977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042E4-F59C-4214-810F-019B17CF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46F4-ABB1-45E4-9234-727A47DF1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79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37877-F622-48CA-8BAD-50DCA264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A983BD-08E6-493C-8753-7F6DB5E85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6636E5-78AB-4AC3-9128-A2EA98353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6454E2-324E-4133-A65D-D4806AA29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44C6-8B1A-453D-AEC5-46D405BD53B6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331FAF-F842-49F8-9841-CC55E26A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043B84-E7A2-4C15-92E9-6EC0CA07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46F4-ABB1-45E4-9234-727A47DF1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66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20850-E88E-4F76-990C-E264512D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BE3702-4FD5-4DD9-9321-B01084B64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93C9B-04CB-4DF2-8F60-CFCAEE842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AE7744-CEE5-446B-8B0C-3D14EB617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65A600-C459-4661-8D53-BC17CC146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9406AA-7BCD-48A9-9A46-9241DA49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44C6-8B1A-453D-AEC5-46D405BD53B6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038037-48E0-4BB7-BABB-0B231EC7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D435C7-9BAB-4B51-AE7D-AF011829D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46F4-ABB1-45E4-9234-727A47DF1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62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72909-ED80-4995-85BB-E9C403F4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71ECF9-4A8C-4267-8C7A-455A7C13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44C6-8B1A-453D-AEC5-46D405BD53B6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AB5011-E254-4F79-8A68-99141D505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6FA201-6EB6-44AB-BEB5-F98C62BD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46F4-ABB1-45E4-9234-727A47DF1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13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324242-83BD-4763-9577-981983CB7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44C6-8B1A-453D-AEC5-46D405BD53B6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52B5F4-8AC9-468E-BE49-F6162C46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0C639F-1239-48D4-B154-4F4C519ED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46F4-ABB1-45E4-9234-727A47DF1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79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4DB78-32B3-45BA-A4E1-25D5A85D9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04DF8-D82F-48DC-9CB1-228D9A991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FAB49D-9011-4A93-AAC9-F1F7C85E8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F94599-EFDA-4448-83BA-59E2FDCF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44C6-8B1A-453D-AEC5-46D405BD53B6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BF6F48-1775-47D6-AEB1-6267B6246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490C20-82DC-4D4D-9518-26BF1DA8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46F4-ABB1-45E4-9234-727A47DF1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19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BE54A-A6A2-47FF-B2A5-DE201E4B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042078-EEBC-49B6-B52A-8B70D7E15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1E5251-925C-467F-8335-4CB13CC84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C3792B-4D2E-4635-8870-FB2FEEA9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44C6-8B1A-453D-AEC5-46D405BD53B6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EE7B54-0EB3-43D3-8B33-FD656F8C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B5ACD1-8153-45F9-BCDB-6EF00862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46F4-ABB1-45E4-9234-727A47DF1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96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9BD44E-B469-418D-885A-EDA2A496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C79218-391C-4905-BE70-194396F32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9769B3-A42E-4833-B314-510E5331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F44C6-8B1A-453D-AEC5-46D405BD53B6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5EB1F-95F4-4A4A-B5F7-92E6D48CB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C7EF7C-8A21-410B-9F85-CD6D2B816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746F4-ABB1-45E4-9234-727A47DF1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7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25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73CE4-4547-46CC-8EF7-7B130406E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Detecting Silent speech on </a:t>
            </a:r>
            <a:r>
              <a:rPr lang="en-US" altLang="zh-CN" dirty="0" err="1"/>
              <a:t>AirPods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D7465F-1E62-43D0-B6BF-98701E457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BoLiang</a:t>
            </a:r>
            <a:r>
              <a:rPr lang="en-US" altLang="zh-CN" dirty="0"/>
              <a:t> 2020.07.08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5120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C9DB3A8D-67FC-4A8A-96FA-F1BA20920BEE}"/>
              </a:ext>
            </a:extLst>
          </p:cNvPr>
          <p:cNvGrpSpPr/>
          <p:nvPr/>
        </p:nvGrpSpPr>
        <p:grpSpPr>
          <a:xfrm>
            <a:off x="10493064" y="4416640"/>
            <a:ext cx="1698936" cy="2400085"/>
            <a:chOff x="8900622" y="4817096"/>
            <a:chExt cx="1265454" cy="178770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8C997F1-ED78-418B-9ABC-FF90027ED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0622" y="4817096"/>
              <a:ext cx="1265454" cy="1787705"/>
            </a:xfrm>
            <a:prstGeom prst="rect">
              <a:avLst/>
            </a:prstGeom>
          </p:spPr>
        </p:pic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FA4F2BCF-A918-4947-94A4-DF6143AD473A}"/>
                </a:ext>
              </a:extLst>
            </p:cNvPr>
            <p:cNvCxnSpPr>
              <a:cxnSpLocks/>
            </p:cNvCxnSpPr>
            <p:nvPr/>
          </p:nvCxnSpPr>
          <p:spPr>
            <a:xfrm>
              <a:off x="8933180" y="5506000"/>
              <a:ext cx="187914" cy="204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89DE729-E3D7-41BA-8386-56E8179C6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 function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4E6B8-5316-44DF-880C-B6734CCE7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Soundwave may record more information about the body, such as:</a:t>
            </a:r>
          </a:p>
          <a:p>
            <a:pPr lvl="1"/>
            <a:r>
              <a:rPr lang="en-US" altLang="zh-CN" dirty="0"/>
              <a:t>Breath rate</a:t>
            </a:r>
          </a:p>
          <a:p>
            <a:pPr lvl="1"/>
            <a:r>
              <a:rPr lang="en-US" altLang="zh-CN" dirty="0"/>
              <a:t>Weak tremor of the whole body </a:t>
            </a:r>
            <a:r>
              <a:rPr lang="zh-CN" altLang="en-US" dirty="0"/>
              <a:t>➡ </a:t>
            </a:r>
            <a:r>
              <a:rPr lang="en-US" altLang="zh-CN" dirty="0"/>
              <a:t>heart rate</a:t>
            </a:r>
          </a:p>
          <a:p>
            <a:pPr lvl="1"/>
            <a:r>
              <a:rPr lang="en-US" altLang="zh-CN" dirty="0"/>
              <a:t>Asymmetry of the left and right body </a:t>
            </a:r>
            <a:r>
              <a:rPr lang="zh-CN" altLang="en-US" dirty="0"/>
              <a:t>➡ </a:t>
            </a:r>
            <a:r>
              <a:rPr lang="en-US" altLang="zh-CN" dirty="0"/>
              <a:t>blood pressure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Breath rate is most likely to be achieved. It depends on whether we can find the target position and shoot it with sound waves.</a:t>
            </a:r>
          </a:p>
          <a:p>
            <a:pPr lvl="1"/>
            <a:r>
              <a:rPr lang="en-US" altLang="zh-CN" dirty="0"/>
              <a:t>Chest</a:t>
            </a:r>
          </a:p>
          <a:p>
            <a:pPr lvl="1"/>
            <a:r>
              <a:rPr lang="en-US" altLang="zh-CN" dirty="0"/>
              <a:t>Sinuses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834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4C37A-98D1-44DF-9C15-B44B70137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Hardware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DB8FB2-B25B-4AF9-BB3B-0DA482AD1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636"/>
            <a:ext cx="10515600" cy="4351338"/>
          </a:xfrm>
        </p:spPr>
        <p:txBody>
          <a:bodyPr/>
          <a:lstStyle/>
          <a:p>
            <a:r>
              <a:rPr lang="en-US" altLang="zh-CN" dirty="0"/>
              <a:t>PGA460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30kHz-80kHz,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180kHz-400kHz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B9189F-D424-4841-9ED5-49164A312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945" y="389759"/>
            <a:ext cx="7003209" cy="646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87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01529-3238-4196-98E9-77AA93EA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Setup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E2B7578-9CC0-4E75-BC3A-EEE939BE6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4" y="1690688"/>
            <a:ext cx="5801784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AE7A81B-5549-4A7B-B3DE-53A4B1228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119" y="747879"/>
            <a:ext cx="4021681" cy="536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06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E04C3-9B2D-4C24-93EA-5AC9F829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Data: repeatability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94648B-C980-4E47-B3CA-E4363DEF5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same expression: normal</a:t>
            </a:r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4809097-C052-4B9D-AF94-B1FE8A6D6375}"/>
              </a:ext>
            </a:extLst>
          </p:cNvPr>
          <p:cNvGrpSpPr/>
          <p:nvPr/>
        </p:nvGrpSpPr>
        <p:grpSpPr>
          <a:xfrm>
            <a:off x="295520" y="2190460"/>
            <a:ext cx="8435066" cy="4274454"/>
            <a:chOff x="257718" y="2469764"/>
            <a:chExt cx="8435066" cy="427445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076E8D1-6AE3-4EF3-A3FE-F6A43201B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6164" y="2469764"/>
              <a:ext cx="2880000" cy="2160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D9D9E93-D595-420E-9642-84FCB8D1B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2784" y="4584218"/>
              <a:ext cx="2880000" cy="21600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0500D2A-2570-4DC4-8928-1C244C2F5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6164" y="4584218"/>
              <a:ext cx="2880000" cy="21600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74C051C-301C-47ED-8961-EA3C50AB4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82" y="2469764"/>
              <a:ext cx="2880000" cy="216000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645E6A35-C408-478E-8183-8F66F8F9D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520" y="4584218"/>
              <a:ext cx="2880000" cy="216000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E945459D-92CC-45BE-ADA6-155413941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718" y="2469764"/>
              <a:ext cx="2880000" cy="2160000"/>
            </a:xfrm>
            <a:prstGeom prst="rect">
              <a:avLst/>
            </a:prstGeom>
          </p:spPr>
        </p:pic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CB3435F4-A546-4809-9101-49BB4BE488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479" y="2190460"/>
            <a:ext cx="2880001" cy="21600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051DBC49-F43A-4974-99EA-C220438A9859}"/>
              </a:ext>
            </a:extLst>
          </p:cNvPr>
          <p:cNvSpPr/>
          <p:nvPr/>
        </p:nvSpPr>
        <p:spPr>
          <a:xfrm>
            <a:off x="9528862" y="4304914"/>
            <a:ext cx="209627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 of 10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954B592-2452-4F1F-BE88-88FEC802824F}"/>
              </a:ext>
            </a:extLst>
          </p:cNvPr>
          <p:cNvSpPr/>
          <p:nvPr/>
        </p:nvSpPr>
        <p:spPr>
          <a:xfrm>
            <a:off x="3786476" y="6311900"/>
            <a:ext cx="16241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Record1-6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240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5F917-4E3D-4B5B-A8AE-1BF8813E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Data: repeatability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89560-58AE-49B9-AA53-AAEF3A03A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Normal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CCBF3E-596D-4938-B5FA-58E52EA84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000" y="2475221"/>
            <a:ext cx="3840000" cy="288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3698DFE-257A-4E17-9134-822B19728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64" y="2475221"/>
            <a:ext cx="3840000" cy="2880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0F9C793-58F8-4201-8666-17954D538DCE}"/>
              </a:ext>
            </a:extLst>
          </p:cNvPr>
          <p:cNvSpPr/>
          <p:nvPr/>
        </p:nvSpPr>
        <p:spPr>
          <a:xfrm>
            <a:off x="1797740" y="5242872"/>
            <a:ext cx="22028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 at 18:00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F6FE6B1-D2CA-4D66-80F9-D50FE6438734}"/>
              </a:ext>
            </a:extLst>
          </p:cNvPr>
          <p:cNvSpPr/>
          <p:nvPr/>
        </p:nvSpPr>
        <p:spPr>
          <a:xfrm>
            <a:off x="6137576" y="5242872"/>
            <a:ext cx="22028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 at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:00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8400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18B99-DD63-4917-9CFD-B38DD7FE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Data: differences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4311E-C75D-4706-841C-CFE172C59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Different expression</a:t>
            </a:r>
            <a:r>
              <a:rPr lang="zh-CN" altLang="en-US" dirty="0"/>
              <a:t>（</a:t>
            </a:r>
            <a:r>
              <a:rPr lang="en-US" altLang="zh-CN" dirty="0"/>
              <a:t>Experiment at</a:t>
            </a:r>
            <a:r>
              <a:rPr lang="zh-CN" altLang="en-US" dirty="0"/>
              <a:t> </a:t>
            </a:r>
            <a:r>
              <a:rPr lang="en-US" altLang="zh-CN" dirty="0"/>
              <a:t>18:00</a:t>
            </a:r>
            <a:r>
              <a:rPr lang="zh-CN" altLang="en-US" dirty="0"/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835467-7363-43FF-BA7F-1A634A8E4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20" y="2738597"/>
            <a:ext cx="4220051" cy="31650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D7610C5-6AD8-453E-8C56-13FA97A2C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99" y="2697748"/>
            <a:ext cx="4220051" cy="3165038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CA3FF87-52A5-4A02-B0C2-515637C0069C}"/>
              </a:ext>
            </a:extLst>
          </p:cNvPr>
          <p:cNvCxnSpPr/>
          <p:nvPr/>
        </p:nvCxnSpPr>
        <p:spPr>
          <a:xfrm flipH="1">
            <a:off x="1952625" y="4650938"/>
            <a:ext cx="180975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91BF62D1-E53D-4A4E-BB3A-5EA51E16F817}"/>
              </a:ext>
            </a:extLst>
          </p:cNvPr>
          <p:cNvSpPr/>
          <p:nvPr/>
        </p:nvSpPr>
        <p:spPr>
          <a:xfrm>
            <a:off x="1343025" y="5862786"/>
            <a:ext cx="3276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ormal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99A76F9-D307-422D-BA28-52B2A6CB2982}"/>
              </a:ext>
            </a:extLst>
          </p:cNvPr>
          <p:cNvSpPr/>
          <p:nvPr/>
        </p:nvSpPr>
        <p:spPr>
          <a:xfrm>
            <a:off x="5223046" y="5862786"/>
            <a:ext cx="3276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 the mou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9283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92CF5532-B9B7-42B5-B00B-D83708EE1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95" y="2105025"/>
            <a:ext cx="2880000" cy="2160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25E140-7698-4A30-AEAF-EB11F97C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Data: differences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4AAA2-A171-4D20-A5CE-618918599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Different expression</a:t>
            </a:r>
            <a:r>
              <a:rPr lang="zh-CN" altLang="en-US" dirty="0"/>
              <a:t>（</a:t>
            </a:r>
            <a:r>
              <a:rPr lang="en-US" altLang="zh-CN" dirty="0"/>
              <a:t>Experiment at</a:t>
            </a:r>
            <a:r>
              <a:rPr lang="zh-CN" altLang="en-US" dirty="0"/>
              <a:t> </a:t>
            </a:r>
            <a:r>
              <a:rPr lang="en-US" altLang="zh-CN" dirty="0"/>
              <a:t>22:00</a:t>
            </a:r>
            <a:r>
              <a:rPr lang="zh-CN" altLang="en-US" dirty="0"/>
              <a:t>）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A155799-8A06-488B-99A3-B63A461C4AA2}"/>
              </a:ext>
            </a:extLst>
          </p:cNvPr>
          <p:cNvGrpSpPr/>
          <p:nvPr/>
        </p:nvGrpSpPr>
        <p:grpSpPr>
          <a:xfrm>
            <a:off x="530696" y="4103996"/>
            <a:ext cx="11011107" cy="2650156"/>
            <a:chOff x="0" y="2332346"/>
            <a:chExt cx="11011107" cy="2650156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8E900CE9-DC40-4645-A400-C76890B30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32346"/>
              <a:ext cx="2880000" cy="216000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85B7161-5DE0-4348-B2B3-A973409C3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0369" y="2349000"/>
              <a:ext cx="2880000" cy="2160000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E03F881-BD9D-48E2-8BE8-2B4D1A4AC966}"/>
                </a:ext>
              </a:extLst>
            </p:cNvPr>
            <p:cNvSpPr/>
            <p:nvPr/>
          </p:nvSpPr>
          <p:spPr>
            <a:xfrm>
              <a:off x="1007830" y="4459282"/>
              <a:ext cx="864339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Grin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02FFFDE-AC1E-4626-B49C-3D73883CD0ED}"/>
                </a:ext>
              </a:extLst>
            </p:cNvPr>
            <p:cNvSpPr/>
            <p:nvPr/>
          </p:nvSpPr>
          <p:spPr>
            <a:xfrm>
              <a:off x="3775907" y="4459282"/>
              <a:ext cx="74892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|O:|</a:t>
              </a:r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30E58CE4-7809-4AF0-A97D-5FE3E0B63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0738" y="2349000"/>
              <a:ext cx="2880000" cy="2160000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2D7C92C-5247-423A-80AE-AFD43830F864}"/>
                </a:ext>
              </a:extLst>
            </p:cNvPr>
            <p:cNvSpPr/>
            <p:nvPr/>
          </p:nvSpPr>
          <p:spPr>
            <a:xfrm>
              <a:off x="5843506" y="4459282"/>
              <a:ext cx="2034468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Puff checks</a:t>
              </a:r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F982363D-CF3B-4A9E-ACF6-039AD96B9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1107" y="2332346"/>
              <a:ext cx="2880000" cy="2160000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6CE1550-3C35-429D-8D8C-12C4B64E9A99}"/>
                </a:ext>
              </a:extLst>
            </p:cNvPr>
            <p:cNvSpPr/>
            <p:nvPr/>
          </p:nvSpPr>
          <p:spPr>
            <a:xfrm>
              <a:off x="9049168" y="4459282"/>
              <a:ext cx="104387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Stare</a:t>
              </a: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FCAE9F19-A873-4563-A30C-F0B4A1AAAC9D}"/>
              </a:ext>
            </a:extLst>
          </p:cNvPr>
          <p:cNvSpPr/>
          <p:nvPr/>
        </p:nvSpPr>
        <p:spPr>
          <a:xfrm>
            <a:off x="3241065" y="2388955"/>
            <a:ext cx="13452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3148032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00E18-D1BC-4027-8A40-6EAF5107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Data: differences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D1138C-39C4-40E6-8D45-7CB386B89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22" y="1241958"/>
            <a:ext cx="7488054" cy="5616041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B6B8A7F4-8DE4-483C-ABA3-5BDBA0622E8B}"/>
              </a:ext>
            </a:extLst>
          </p:cNvPr>
          <p:cNvGrpSpPr/>
          <p:nvPr/>
        </p:nvGrpSpPr>
        <p:grpSpPr>
          <a:xfrm>
            <a:off x="7390451" y="1966849"/>
            <a:ext cx="4184974" cy="3738374"/>
            <a:chOff x="7318355" y="1829062"/>
            <a:chExt cx="4184974" cy="3738374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A00A8A9-9817-4CA4-8B7C-129DE0EAC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8355" y="1841781"/>
              <a:ext cx="1350000" cy="18000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8293315-58D6-4F7C-AF56-B7F1DBA21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5842" y="1829062"/>
              <a:ext cx="1350000" cy="18000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3DD41C9-B1EE-46FD-8E00-59861C924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3329" y="1841781"/>
              <a:ext cx="1350000" cy="180000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C7CCB33-5788-44E7-AFA9-DD20DBA5C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8355" y="3767436"/>
              <a:ext cx="1350000" cy="180000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BDCBB6D1-3C08-43AF-BF72-82655D76C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5842" y="3767436"/>
              <a:ext cx="135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730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76329-888A-4DD4-AB56-78C6D8897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Self 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F063E-5615-4FED-999C-44992BAD2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BoLiang</a:t>
            </a:r>
            <a:r>
              <a:rPr lang="en-US" altLang="zh-CN" dirty="0"/>
              <a:t>, from Peking University, China</a:t>
            </a:r>
          </a:p>
          <a:p>
            <a:r>
              <a:rPr lang="en-US" altLang="zh-CN" dirty="0"/>
              <a:t>Summer Intern from 6.28 to 9.15</a:t>
            </a:r>
          </a:p>
          <a:p>
            <a:r>
              <a:rPr lang="en-US" altLang="zh-CN" dirty="0"/>
              <a:t>Physics major, CS dual degree</a:t>
            </a:r>
          </a:p>
          <a:p>
            <a:r>
              <a:rPr lang="en-US" altLang="zh-CN" dirty="0"/>
              <a:t>Mathematical derivation, signal processing, physical system simulation, hardware construction</a:t>
            </a:r>
          </a:p>
          <a:p>
            <a:r>
              <a:rPr lang="en-US" altLang="zh-CN" dirty="0"/>
              <a:t>Previous projects</a:t>
            </a:r>
          </a:p>
          <a:p>
            <a:pPr lvl="1"/>
            <a:r>
              <a:rPr lang="en-US" altLang="zh-CN" dirty="0"/>
              <a:t>HCI: Aerial Imaging and Interaction by Retroreflector</a:t>
            </a:r>
          </a:p>
          <a:p>
            <a:pPr lvl="1"/>
            <a:r>
              <a:rPr lang="en-US" altLang="zh-CN" dirty="0"/>
              <a:t>Wireless Network: Visible Light Backscatter Communication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229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00910-294A-4A76-9897-15E2119B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6E8D85-8F0C-481D-95BB-37FE21492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Observation on the jaw and cheek can provide many information about expression (expression recognition) and spoken words (for silent speech).</a:t>
            </a:r>
          </a:p>
          <a:p>
            <a:r>
              <a:rPr lang="en-US" altLang="zh-CN" dirty="0"/>
              <a:t>C-Face: Besides cameras on </a:t>
            </a:r>
            <a:r>
              <a:rPr lang="en-US" altLang="zh-CN" dirty="0" err="1"/>
              <a:t>AirPods</a:t>
            </a:r>
            <a:r>
              <a:rPr lang="en-US" altLang="zh-CN" dirty="0"/>
              <a:t>, we can try other sensors to realize the similar effect. The combination of Mic and Speaker is a low-power and </a:t>
            </a:r>
            <a:r>
              <a:rPr lang="en-US" altLang="zh-CN"/>
              <a:t>low-cost solution for these tasks.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747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60962-BD32-4DC6-99E0-62C16C79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Feasibility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E12AD-679A-4D1F-A907-52521F1EF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Facial expression contains the enough information for our possible usage</a:t>
            </a:r>
          </a:p>
          <a:p>
            <a:pPr lvl="1"/>
            <a:r>
              <a:rPr lang="en-US" altLang="zh-CN" dirty="0"/>
              <a:t>Silent speech</a:t>
            </a:r>
          </a:p>
          <a:p>
            <a:pPr lvl="1"/>
            <a:r>
              <a:rPr lang="en-US" altLang="zh-CN" dirty="0"/>
              <a:t>User recognition</a:t>
            </a:r>
          </a:p>
          <a:p>
            <a:pPr lvl="1"/>
            <a:r>
              <a:rPr lang="en-US" altLang="zh-CN" dirty="0"/>
              <a:t>Expression recognition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The combination of Mic and Speaker has the ability to obtain the information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754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85633-FFC0-4A17-88FE-D4208F7D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Enough information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AD4D2-2D12-49C8-A6DE-C1D5D0874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C-Face provides us with confidence to try more.</a:t>
            </a:r>
          </a:p>
          <a:p>
            <a:r>
              <a:rPr lang="en-US" altLang="zh-CN" dirty="0"/>
              <a:t>Information for total silent speech may be not enough</a:t>
            </a:r>
          </a:p>
          <a:p>
            <a:pPr lvl="1"/>
            <a:r>
              <a:rPr lang="en-US" altLang="zh-CN" dirty="0"/>
              <a:t>The position of tongue and throat is important</a:t>
            </a:r>
          </a:p>
          <a:p>
            <a:pPr lvl="1"/>
            <a:r>
              <a:rPr lang="en-US" altLang="zh-CN" dirty="0" err="1"/>
              <a:t>SottoVoce</a:t>
            </a:r>
            <a:r>
              <a:rPr lang="en-US" altLang="zh-CN" dirty="0"/>
              <a:t>: ultrasonic echo probe</a:t>
            </a:r>
          </a:p>
          <a:p>
            <a:r>
              <a:rPr lang="en-US" altLang="zh-CN" dirty="0"/>
              <a:t>A special set of speech commands is more possible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F45258-761A-4EEB-873A-83F5251E5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324" y="365125"/>
            <a:ext cx="2825062" cy="15938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20BB7E1-8964-4EBF-B575-80BC698D0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286" y="4149725"/>
            <a:ext cx="4610100" cy="23431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473CA04-D155-461C-AFD8-5EA07EEEA94C}"/>
              </a:ext>
            </a:extLst>
          </p:cNvPr>
          <p:cNvSpPr txBox="1"/>
          <p:nvPr/>
        </p:nvSpPr>
        <p:spPr>
          <a:xfrm>
            <a:off x="648182" y="5721853"/>
            <a:ext cx="6570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Kimura, N.,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Kono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 and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Rekimoto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J., 2019, May.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SottoVoce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an ultrasound imaging-based silent speech interaction using deep neural networks.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974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47BCC-2C37-497E-9897-DD178455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ability to obtain the information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49ABD4-024C-40A9-BB53-9DC04B146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resolution of mic with 20kHz is pushed to less than 1cm.</a:t>
            </a:r>
          </a:p>
          <a:p>
            <a:r>
              <a:rPr lang="en-US" altLang="zh-CN" dirty="0"/>
              <a:t>With ultrasound, the accuracy of localization will be higher like 1mm.</a:t>
            </a:r>
          </a:p>
          <a:p>
            <a:r>
              <a:rPr lang="en-US" altLang="zh-CN" dirty="0"/>
              <a:t>The array of Mic can realize beamforming, focusing on a special angle of the sound source.</a:t>
            </a:r>
          </a:p>
          <a:p>
            <a:r>
              <a:rPr lang="en-US" altLang="zh-CN" dirty="0"/>
              <a:t>Beamforming depends on the calculation processing. We can focus on different areas based on one set of data and obtain the positions of the areas we are interested.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5BD560-3249-42C5-9EEF-61DD54C69F3C}"/>
              </a:ext>
            </a:extLst>
          </p:cNvPr>
          <p:cNvSpPr txBox="1"/>
          <p:nvPr/>
        </p:nvSpPr>
        <p:spPr>
          <a:xfrm>
            <a:off x="603812" y="5657671"/>
            <a:ext cx="10984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Nandakumar, R.,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Iyer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V., Tan, D. and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Gollakota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S., 2016, May.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Fingerio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Using active sonar for fine-grained finger tracking. </a:t>
            </a:r>
          </a:p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Nandakumar, R.,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Iyer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V., Tan, D. and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Gollakota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S., 2016, May.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Fingerio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Using active sonar for fine-grained finger tracking.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414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8DC24-4964-4E43-AFC4-F7B9B4D9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best Wish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D256B-2E45-4015-B496-8366272C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can just use the frequency of about 20kHz, which is common on the earphone.</a:t>
            </a:r>
          </a:p>
          <a:p>
            <a:r>
              <a:rPr lang="en-US" altLang="zh-CN" dirty="0"/>
              <a:t>Or using ultrasound.</a:t>
            </a:r>
          </a:p>
          <a:p>
            <a:endParaRPr lang="en-US" altLang="zh-CN" dirty="0"/>
          </a:p>
          <a:p>
            <a:r>
              <a:rPr lang="en-US" altLang="zh-CN" dirty="0"/>
              <a:t>We can recognize lots of tiny changes of the face, thus making the silent speech possible.</a:t>
            </a:r>
          </a:p>
          <a:p>
            <a:r>
              <a:rPr lang="en-US" altLang="zh-CN" dirty="0"/>
              <a:t>Or prescribed set of the commands of expression.</a:t>
            </a:r>
          </a:p>
        </p:txBody>
      </p:sp>
    </p:spTree>
    <p:extLst>
      <p:ext uri="{BB962C8B-B14F-4D97-AF65-F5344CB8AC3E}">
        <p14:creationId xmlns:p14="http://schemas.microsoft.com/office/powerpoint/2010/main" val="304595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E84E1-09DE-4774-B600-E5CA7DE7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Approach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5ACAFF-CA20-4F6E-94F0-6F87738BA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Frequency Modulated Continuous Waveform (FMCW)</a:t>
            </a:r>
          </a:p>
          <a:p>
            <a:r>
              <a:rPr lang="en-US" altLang="zh-CN" dirty="0"/>
              <a:t>Beamforming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Mic</a:t>
            </a:r>
          </a:p>
          <a:p>
            <a:r>
              <a:rPr lang="en-US" altLang="zh-CN" dirty="0"/>
              <a:t>(Maybe) Beamforming on Speaker</a:t>
            </a:r>
          </a:p>
        </p:txBody>
      </p:sp>
    </p:spTree>
    <p:extLst>
      <p:ext uri="{BB962C8B-B14F-4D97-AF65-F5344CB8AC3E}">
        <p14:creationId xmlns:p14="http://schemas.microsoft.com/office/powerpoint/2010/main" val="2348149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F4A42-B3E4-44B0-A762-599ACA41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68D1E-743B-45FD-A0BF-1FB267FE2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Appropriate hardware</a:t>
            </a:r>
          </a:p>
          <a:p>
            <a:pPr lvl="1"/>
            <a:r>
              <a:rPr lang="en-US" altLang="zh-CN" dirty="0"/>
              <a:t>High frequency, real-time encoding and real-time feedback</a:t>
            </a:r>
          </a:p>
          <a:p>
            <a:r>
              <a:rPr lang="en-US" altLang="zh-CN" dirty="0"/>
              <a:t>The resolution of beamforming on the face</a:t>
            </a:r>
          </a:p>
          <a:p>
            <a:pPr lvl="1"/>
            <a:r>
              <a:rPr lang="en-US" altLang="zh-CN" dirty="0"/>
              <a:t>Rough: can not get enough distinguishable information</a:t>
            </a:r>
          </a:p>
          <a:p>
            <a:r>
              <a:rPr lang="en-US" altLang="zh-CN" dirty="0"/>
              <a:t>Cycle and coding of the active sound signal</a:t>
            </a:r>
          </a:p>
          <a:p>
            <a:pPr lvl="1"/>
            <a:r>
              <a:rPr lang="en-US" altLang="zh-CN" dirty="0"/>
              <a:t>Long: challenges on real-time processing</a:t>
            </a:r>
          </a:p>
          <a:p>
            <a:pPr lvl="1"/>
            <a:r>
              <a:rPr lang="en-US" altLang="zh-CN" dirty="0"/>
              <a:t>Short: low SNR for FFT and other processing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9223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学术pr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689</Words>
  <Application>Microsoft Office PowerPoint</Application>
  <PresentationFormat>宽屏</PresentationFormat>
  <Paragraphs>95</Paragraphs>
  <Slides>17</Slides>
  <Notes>3</Notes>
  <HiddenSlides>1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等线</vt:lpstr>
      <vt:lpstr>Arial</vt:lpstr>
      <vt:lpstr>Office 主题​​</vt:lpstr>
      <vt:lpstr>Detecting Silent speech on AirPods</vt:lpstr>
      <vt:lpstr>Self Introduction</vt:lpstr>
      <vt:lpstr>Motivation</vt:lpstr>
      <vt:lpstr>Feasibility</vt:lpstr>
      <vt:lpstr>Enough information</vt:lpstr>
      <vt:lpstr>The ability to obtain the information</vt:lpstr>
      <vt:lpstr>The best Wish</vt:lpstr>
      <vt:lpstr>Approach</vt:lpstr>
      <vt:lpstr>Challenges</vt:lpstr>
      <vt:lpstr>Extra function</vt:lpstr>
      <vt:lpstr>Hardware </vt:lpstr>
      <vt:lpstr>Setup </vt:lpstr>
      <vt:lpstr>Data: repeatability</vt:lpstr>
      <vt:lpstr>Data: repeatability</vt:lpstr>
      <vt:lpstr>Data: differences</vt:lpstr>
      <vt:lpstr>Data: differences</vt:lpstr>
      <vt:lpstr>Data: differences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Rambo</dc:creator>
  <cp:lastModifiedBy>Rambo</cp:lastModifiedBy>
  <cp:revision>78</cp:revision>
  <dcterms:created xsi:type="dcterms:W3CDTF">2020-07-04T23:58:57Z</dcterms:created>
  <dcterms:modified xsi:type="dcterms:W3CDTF">2020-07-26T15:07:33Z</dcterms:modified>
</cp:coreProperties>
</file>