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302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C931-54A7-411C-BA16-34FC133A1AD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140E-621C-439B-97B0-A21A80D7E2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C931-54A7-411C-BA16-34FC133A1AD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140E-621C-439B-97B0-A21A80D7E2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C931-54A7-411C-BA16-34FC133A1AD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140E-621C-439B-97B0-A21A80D7E2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C931-54A7-411C-BA16-34FC133A1AD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140E-621C-439B-97B0-A21A80D7E2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C931-54A7-411C-BA16-34FC133A1AD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140E-621C-439B-97B0-A21A80D7E2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C931-54A7-411C-BA16-34FC133A1AD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140E-621C-439B-97B0-A21A80D7E2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C931-54A7-411C-BA16-34FC133A1AD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140E-621C-439B-97B0-A21A80D7E2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C931-54A7-411C-BA16-34FC133A1AD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140E-621C-439B-97B0-A21A80D7E2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C931-54A7-411C-BA16-34FC133A1AD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140E-621C-439B-97B0-A21A80D7E2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C931-54A7-411C-BA16-34FC133A1AD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140E-621C-439B-97B0-A21A80D7E2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C931-54A7-411C-BA16-34FC133A1AD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140E-621C-439B-97B0-A21A80D7E2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AC931-54A7-411C-BA16-34FC133A1AD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6140E-621C-439B-97B0-A21A80D7E2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voltdb.com/webcast-choosing-sql-nosql-or-both-scalable-web-apps" TargetMode="External"/><Relationship Id="rId2" Type="http://schemas.openxmlformats.org/officeDocument/2006/relationships/hyperlink" Target="http://cs.brown.edu/~ugur/fits_all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dam.heroku.com/past/2009/7/6/sql_databases_dont_scale/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err="1" smtClean="0"/>
              <a:t>NoSQL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Overview, design </a:t>
            </a:r>
            <a:r>
              <a:rPr lang="en-IE" smtClean="0"/>
              <a:t>and variations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r>
              <a:rPr lang="en-US" sz="3200" b="1" dirty="0" err="1"/>
              <a:t>NoSQL</a:t>
            </a:r>
            <a:r>
              <a:rPr lang="en-US" sz="3200" b="1" dirty="0"/>
              <a:t> Meant as a Total “No to SQL”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en-US" b="1" dirty="0" err="1"/>
              <a:t>NoSQL</a:t>
            </a:r>
            <a:r>
              <a:rPr lang="en-US" b="1" dirty="0"/>
              <a:t> </a:t>
            </a:r>
            <a:r>
              <a:rPr lang="en-US" b="1" dirty="0" smtClean="0"/>
              <a:t>also means </a:t>
            </a:r>
            <a:r>
              <a:rPr lang="en-US" b="1" dirty="0"/>
              <a:t>“</a:t>
            </a:r>
            <a:r>
              <a:rPr lang="en-US" b="1" dirty="0" smtClean="0"/>
              <a:t>Not Only </a:t>
            </a:r>
            <a:r>
              <a:rPr lang="en-US" b="1" dirty="0"/>
              <a:t>SQL”</a:t>
            </a:r>
            <a:endParaRPr lang="en-US" b="1" dirty="0" smtClean="0"/>
          </a:p>
          <a:p>
            <a:r>
              <a:rPr lang="en-US" b="1" dirty="0" smtClean="0"/>
              <a:t>Classifications </a:t>
            </a:r>
            <a:r>
              <a:rPr lang="en-US" b="1" dirty="0"/>
              <a:t>and Comparisons of </a:t>
            </a:r>
            <a:r>
              <a:rPr lang="en-US" b="1" dirty="0" err="1"/>
              <a:t>NoSQL</a:t>
            </a:r>
            <a:r>
              <a:rPr lang="en-US" b="1" dirty="0"/>
              <a:t> </a:t>
            </a:r>
            <a:r>
              <a:rPr lang="en-US" b="1" dirty="0" smtClean="0"/>
              <a:t>Databases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NoSQL</a:t>
            </a:r>
            <a:r>
              <a:rPr lang="en-IE" dirty="0" smtClean="0"/>
              <a:t> DB Types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56792"/>
            <a:ext cx="82296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Classifications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56792"/>
            <a:ext cx="8229600" cy="426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2400" b="1" dirty="0"/>
              <a:t>Basic Concepts, Techniques and Patterns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Consistency : </a:t>
            </a:r>
            <a:r>
              <a:rPr lang="en-US" sz="1800" dirty="0" smtClean="0"/>
              <a:t>The CAP-Theorem</a:t>
            </a:r>
          </a:p>
          <a:p>
            <a:r>
              <a:rPr lang="en-US" sz="3000" dirty="0"/>
              <a:t>C</a:t>
            </a:r>
            <a:r>
              <a:rPr lang="en-US" sz="1800" b="1" dirty="0"/>
              <a:t>onsistency </a:t>
            </a:r>
            <a:r>
              <a:rPr lang="en-US" sz="1800" dirty="0"/>
              <a:t>meaning if and how a system is in a consistent state after the execution of an operation</a:t>
            </a:r>
            <a:r>
              <a:rPr lang="en-US" sz="1800" b="1" dirty="0"/>
              <a:t>. </a:t>
            </a:r>
            <a:r>
              <a:rPr lang="en-US" sz="1800" dirty="0" smtClean="0"/>
              <a:t>A distributed </a:t>
            </a:r>
            <a:r>
              <a:rPr lang="en-US" sz="1800" dirty="0"/>
              <a:t>system is typically considered to be consistent if after an update operation of some </a:t>
            </a:r>
            <a:r>
              <a:rPr lang="en-US" sz="1800" dirty="0" smtClean="0"/>
              <a:t>writer all </a:t>
            </a:r>
            <a:r>
              <a:rPr lang="en-US" sz="1800" dirty="0"/>
              <a:t>readers see his updates in some shared data source. (Nevertheless there are several </a:t>
            </a:r>
            <a:r>
              <a:rPr lang="en-US" sz="1800" dirty="0" smtClean="0"/>
              <a:t>alternatives towards </a:t>
            </a:r>
            <a:r>
              <a:rPr lang="en-US" sz="1800" dirty="0"/>
              <a:t>this strict notion of consistency as we will see below.)</a:t>
            </a:r>
          </a:p>
          <a:p>
            <a:r>
              <a:rPr lang="en-US" sz="2800" b="1" dirty="0"/>
              <a:t>A</a:t>
            </a:r>
            <a:r>
              <a:rPr lang="en-US" sz="1800" b="1" dirty="0"/>
              <a:t>vailability </a:t>
            </a:r>
            <a:r>
              <a:rPr lang="en-US" sz="1800" dirty="0"/>
              <a:t>and especially high availability meaning that a system is designed and implemented in a </a:t>
            </a:r>
            <a:r>
              <a:rPr lang="en-US" sz="1800" dirty="0" smtClean="0"/>
              <a:t>way that </a:t>
            </a:r>
            <a:r>
              <a:rPr lang="en-US" sz="1800" dirty="0"/>
              <a:t>allows it to continue operation (</a:t>
            </a:r>
            <a:r>
              <a:rPr lang="en-US" sz="1800" dirty="0" err="1"/>
              <a:t>i</a:t>
            </a:r>
            <a:r>
              <a:rPr lang="en-US" sz="1800" dirty="0"/>
              <a:t>. e. allowing read and write operations) if e. g. nodes in a </a:t>
            </a:r>
            <a:r>
              <a:rPr lang="en-US" sz="1800" dirty="0" smtClean="0"/>
              <a:t>cluster crash </a:t>
            </a:r>
            <a:r>
              <a:rPr lang="en-US" sz="1800" dirty="0"/>
              <a:t>or some hardware or software parts are down due to upgrades.</a:t>
            </a:r>
          </a:p>
          <a:p>
            <a:r>
              <a:rPr lang="en-US" sz="2800" b="1" dirty="0"/>
              <a:t>P</a:t>
            </a:r>
            <a:r>
              <a:rPr lang="en-US" sz="1800" b="1" dirty="0"/>
              <a:t>artition Tolerance </a:t>
            </a:r>
            <a:r>
              <a:rPr lang="en-US" sz="1800" dirty="0"/>
              <a:t>understood as the ability of the system to continue operation in the presence </a:t>
            </a:r>
            <a:r>
              <a:rPr lang="en-US" sz="1800" dirty="0" smtClean="0"/>
              <a:t>of</a:t>
            </a:r>
            <a:r>
              <a:rPr lang="en-US" sz="1800" b="1" dirty="0" smtClean="0"/>
              <a:t> </a:t>
            </a:r>
            <a:r>
              <a:rPr lang="en-US" sz="1800" dirty="0" smtClean="0"/>
              <a:t>network </a:t>
            </a:r>
            <a:r>
              <a:rPr lang="en-US" sz="1800" dirty="0"/>
              <a:t>partitions. These occur if two or more “islands” of network nodes arise which (</a:t>
            </a:r>
            <a:r>
              <a:rPr lang="en-US" sz="1800" dirty="0" smtClean="0"/>
              <a:t>temporarily or </a:t>
            </a:r>
            <a:r>
              <a:rPr lang="en-US" sz="1800" dirty="0"/>
              <a:t>permanently) cannot connect to each other. Some people also understand partition tolerance </a:t>
            </a:r>
            <a:r>
              <a:rPr lang="en-US" sz="1800" dirty="0" smtClean="0"/>
              <a:t>as the </a:t>
            </a:r>
            <a:r>
              <a:rPr lang="en-US" sz="1800" dirty="0"/>
              <a:t>ability of a system to cope with the dynamic addition and removal of nodes (e. g. for </a:t>
            </a:r>
            <a:r>
              <a:rPr lang="en-US" sz="1800" dirty="0" smtClean="0"/>
              <a:t>maintenance purposes</a:t>
            </a:r>
            <a:r>
              <a:rPr lang="en-US" sz="1800" dirty="0"/>
              <a:t>; removed and again added nodes are considered an own network partition in this </a:t>
            </a:r>
            <a:r>
              <a:rPr lang="en-US" sz="1800" dirty="0" smtClean="0"/>
              <a:t>notion</a:t>
            </a:r>
            <a:r>
              <a:rPr lang="en-US" sz="1800"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/>
          </a:bodyPr>
          <a:lstStyle/>
          <a:p>
            <a:r>
              <a:rPr lang="en-IE" sz="3200" dirty="0" smtClean="0"/>
              <a:t>CAP Theory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en-US" dirty="0" smtClean="0"/>
              <a:t>one can at most choose two of these three characteristics in a “shared-data system”</a:t>
            </a:r>
          </a:p>
          <a:p>
            <a:r>
              <a:rPr lang="en-IE" dirty="0" smtClean="0"/>
              <a:t>We can have different combinations of any two selections resulting into a different db specification,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CAP</a:t>
            </a:r>
            <a:endParaRPr 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68760"/>
            <a:ext cx="822960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Basic Concepts, Techniques and Patterns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2. </a:t>
            </a:r>
            <a:r>
              <a:rPr lang="en-US" sz="2400" b="1" dirty="0"/>
              <a:t>ACID vs. </a:t>
            </a:r>
            <a:r>
              <a:rPr lang="en-US" sz="2400" b="1" dirty="0" smtClean="0"/>
              <a:t>BASE </a:t>
            </a:r>
            <a:r>
              <a:rPr lang="en-US" sz="2400" dirty="0"/>
              <a:t>As discussed above, the CAP-theorem </a:t>
            </a:r>
            <a:r>
              <a:rPr lang="en-US" sz="2400" dirty="0" smtClean="0"/>
              <a:t>states that </a:t>
            </a:r>
            <a:r>
              <a:rPr lang="en-US" sz="2400" dirty="0"/>
              <a:t>a choice can only be made for two options out of consistency, availability and partition tolerance</a:t>
            </a:r>
            <a:r>
              <a:rPr lang="en-US" sz="2400" dirty="0" smtClean="0"/>
              <a:t>. </a:t>
            </a:r>
            <a:r>
              <a:rPr lang="en-US" sz="2400" dirty="0"/>
              <a:t>These </a:t>
            </a:r>
            <a:r>
              <a:rPr lang="en-US" sz="2400" dirty="0" smtClean="0"/>
              <a:t>properties are </a:t>
            </a:r>
            <a:r>
              <a:rPr lang="en-US" sz="2400" dirty="0"/>
              <a:t>difficult to achieve with ACID properties therefore approaches like BASE are </a:t>
            </a:r>
            <a:r>
              <a:rPr lang="en-US" sz="2400" dirty="0" smtClean="0"/>
              <a:t>applied, </a:t>
            </a:r>
            <a:r>
              <a:rPr lang="en-US" sz="2400" dirty="0"/>
              <a:t>The acronym BASE </a:t>
            </a:r>
            <a:r>
              <a:rPr lang="en-US" sz="2400" dirty="0" smtClean="0"/>
              <a:t>is composed </a:t>
            </a:r>
            <a:r>
              <a:rPr lang="en-US" sz="2400" dirty="0"/>
              <a:t>of the following characteristics:</a:t>
            </a:r>
          </a:p>
          <a:p>
            <a:r>
              <a:rPr lang="en-US" sz="2400" dirty="0"/>
              <a:t> </a:t>
            </a:r>
            <a:r>
              <a:rPr lang="en-US" sz="2400" b="1" dirty="0"/>
              <a:t>Basically available</a:t>
            </a:r>
          </a:p>
          <a:p>
            <a:r>
              <a:rPr lang="en-US" sz="2400" dirty="0"/>
              <a:t> </a:t>
            </a:r>
            <a:r>
              <a:rPr lang="en-US" sz="2400" b="1" dirty="0"/>
              <a:t>Soft-state</a:t>
            </a:r>
          </a:p>
          <a:p>
            <a:r>
              <a:rPr lang="en-US" sz="2400" dirty="0"/>
              <a:t> </a:t>
            </a:r>
            <a:r>
              <a:rPr lang="en-US" sz="2400" b="1" dirty="0"/>
              <a:t>Eventual </a:t>
            </a:r>
            <a:r>
              <a:rPr lang="en-US" sz="2400" b="1" dirty="0" smtClean="0"/>
              <a:t>consistency</a:t>
            </a:r>
          </a:p>
          <a:p>
            <a:r>
              <a:rPr lang="en-US" sz="2400" dirty="0"/>
              <a:t>an application works basically all the time (basically available), does not have to </a:t>
            </a:r>
            <a:r>
              <a:rPr lang="en-US" sz="2400" dirty="0" smtClean="0"/>
              <a:t>be consistent </a:t>
            </a:r>
            <a:r>
              <a:rPr lang="en-US" sz="2400" dirty="0"/>
              <a:t>all the time (soft-state) but will be in some known-state state eventually (eventual </a:t>
            </a:r>
            <a:r>
              <a:rPr lang="en-US" sz="2400" dirty="0" smtClean="0"/>
              <a:t>consistency)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BASE </a:t>
            </a:r>
            <a:r>
              <a:rPr lang="en-IE" dirty="0" err="1" smtClean="0"/>
              <a:t>vs</a:t>
            </a:r>
            <a:r>
              <a:rPr lang="en-IE" dirty="0" smtClean="0"/>
              <a:t> ACID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84784"/>
            <a:ext cx="822960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Strict Consistency </a:t>
            </a:r>
            <a:r>
              <a:rPr lang="en-US" dirty="0" smtClean="0"/>
              <a:t>means </a:t>
            </a:r>
            <a:r>
              <a:rPr lang="en-US" dirty="0"/>
              <a:t>that “All read operations must return data from the </a:t>
            </a:r>
            <a:r>
              <a:rPr lang="en-US" dirty="0" smtClean="0"/>
              <a:t>latest completed write </a:t>
            </a:r>
            <a:r>
              <a:rPr lang="en-US" dirty="0"/>
              <a:t>operation, regardless of which replica the operations went to”. This implies </a:t>
            </a:r>
            <a:r>
              <a:rPr lang="en-US" dirty="0" smtClean="0"/>
              <a:t>that either </a:t>
            </a:r>
            <a:r>
              <a:rPr lang="en-US" dirty="0"/>
              <a:t>read and write operations for a given dataset have to be executed on the same node2 or </a:t>
            </a:r>
            <a:r>
              <a:rPr lang="en-US" dirty="0" smtClean="0"/>
              <a:t>that strict </a:t>
            </a:r>
            <a:r>
              <a:rPr lang="en-US" dirty="0"/>
              <a:t>consistency is assured by a distributed transaction protocol (like two-phase-commit or </a:t>
            </a:r>
            <a:r>
              <a:rPr lang="en-US" dirty="0" err="1"/>
              <a:t>Paxos</a:t>
            </a:r>
            <a:r>
              <a:rPr lang="en-US" dirty="0" smtClean="0"/>
              <a:t>). As </a:t>
            </a:r>
            <a:r>
              <a:rPr lang="en-US" dirty="0"/>
              <a:t>we have seen above, such a strict consistency cannot be achieved together with availability </a:t>
            </a:r>
            <a:r>
              <a:rPr lang="en-US" dirty="0" smtClean="0"/>
              <a:t>and partition </a:t>
            </a:r>
            <a:r>
              <a:rPr lang="en-US" dirty="0"/>
              <a:t>tolerance according to the CAP-theorem.</a:t>
            </a:r>
          </a:p>
          <a:p>
            <a:r>
              <a:rPr lang="en-US" b="1" dirty="0"/>
              <a:t>Eventual Consistency </a:t>
            </a:r>
            <a:r>
              <a:rPr lang="en-US" dirty="0"/>
              <a:t>means that readers will see writes, as time goes on: “In a steady state, the </a:t>
            </a:r>
            <a:r>
              <a:rPr lang="en-US" dirty="0" smtClean="0"/>
              <a:t>system will </a:t>
            </a:r>
            <a:r>
              <a:rPr lang="en-US" dirty="0"/>
              <a:t>eventually return the last written value”. Clients therefore may face an inconsistent state of </a:t>
            </a:r>
            <a:r>
              <a:rPr lang="en-US" dirty="0" smtClean="0"/>
              <a:t>data as </a:t>
            </a:r>
            <a:r>
              <a:rPr lang="en-US" dirty="0"/>
              <a:t>updates are in progress. For instance, in a replicated database updates may go to one node </a:t>
            </a:r>
            <a:r>
              <a:rPr lang="en-US" dirty="0" smtClean="0"/>
              <a:t>which replicates </a:t>
            </a:r>
            <a:r>
              <a:rPr lang="en-US" dirty="0"/>
              <a:t>the latest version to all other nodes that contain a replica of the modified dataset so </a:t>
            </a:r>
            <a:r>
              <a:rPr lang="en-US" dirty="0" smtClean="0"/>
              <a:t>that the </a:t>
            </a:r>
            <a:r>
              <a:rPr lang="en-US" dirty="0"/>
              <a:t>replica nodes eventually will have the latest version.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US" sz="2800" b="1" dirty="0"/>
              <a:t>Key-/Value-Stores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Key-/value-stores have existed for a long </a:t>
            </a:r>
            <a:r>
              <a:rPr lang="en-US" dirty="0" smtClean="0"/>
              <a:t>time, </a:t>
            </a:r>
            <a:r>
              <a:rPr lang="en-US" dirty="0"/>
              <a:t>emerged in the last couple of years has been heavily influenced by </a:t>
            </a:r>
            <a:r>
              <a:rPr lang="en-US" dirty="0" smtClean="0"/>
              <a:t>Amazon’s Dynamo.</a:t>
            </a:r>
          </a:p>
          <a:p>
            <a:r>
              <a:rPr lang="en-US" b="1" dirty="0"/>
              <a:t>Amazon’s </a:t>
            </a:r>
            <a:r>
              <a:rPr lang="en-US" b="1" dirty="0" smtClean="0"/>
              <a:t>Dynamo:</a:t>
            </a:r>
          </a:p>
          <a:p>
            <a:r>
              <a:rPr lang="en-US" dirty="0"/>
              <a:t> The infrastructure is made up by tens of thousands of servers and network components located </a:t>
            </a:r>
            <a:r>
              <a:rPr lang="en-US" dirty="0" smtClean="0"/>
              <a:t>in many </a:t>
            </a:r>
            <a:r>
              <a:rPr lang="en-US" dirty="0"/>
              <a:t>datacenters around the world.</a:t>
            </a:r>
          </a:p>
          <a:p>
            <a:r>
              <a:rPr lang="en-US" dirty="0"/>
              <a:t> Commodity hardware is used.</a:t>
            </a:r>
          </a:p>
          <a:p>
            <a:r>
              <a:rPr lang="en-US" dirty="0"/>
              <a:t> Component failure is the “standard mode of operation”.</a:t>
            </a:r>
          </a:p>
          <a:p>
            <a:r>
              <a:rPr lang="en-US" dirty="0"/>
              <a:t> “Amazon uses a highly decentralized, loosely coupled, service oriented architecture consisting </a:t>
            </a:r>
            <a:r>
              <a:rPr lang="en-US" dirty="0" smtClean="0"/>
              <a:t>of hundreds </a:t>
            </a:r>
            <a:r>
              <a:rPr lang="en-US" dirty="0"/>
              <a:t>of services</a:t>
            </a:r>
            <a:r>
              <a:rPr lang="en-US" dirty="0" smtClean="0"/>
              <a:t>.”</a:t>
            </a:r>
          </a:p>
          <a:p>
            <a:r>
              <a:rPr lang="en-US" dirty="0"/>
              <a:t> Strict, internal service level agreements (SLAs) regarding “performance, reliability and efficiency” </a:t>
            </a:r>
            <a:r>
              <a:rPr lang="en-US" dirty="0" smtClean="0"/>
              <a:t>have to </a:t>
            </a:r>
            <a:r>
              <a:rPr lang="en-US" dirty="0"/>
              <a:t>be met in the 99.9</a:t>
            </a:r>
            <a:r>
              <a:rPr lang="en-US" i="1" dirty="0"/>
              <a:t>th percentile of the </a:t>
            </a:r>
            <a:r>
              <a:rPr lang="en-US" i="1" dirty="0" smtClean="0"/>
              <a:t>distribution.</a:t>
            </a:r>
          </a:p>
          <a:p>
            <a:r>
              <a:rPr lang="en-US" dirty="0"/>
              <a:t>One of the most important requirements at Amazon is reliability “because even the slightest </a:t>
            </a:r>
            <a:r>
              <a:rPr lang="en-US" dirty="0" smtClean="0"/>
              <a:t>outage has </a:t>
            </a:r>
            <a:r>
              <a:rPr lang="en-US" dirty="0"/>
              <a:t>significant financial consequences and impacts customer trust”.</a:t>
            </a:r>
          </a:p>
          <a:p>
            <a:r>
              <a:rPr lang="en-US" dirty="0"/>
              <a:t> “[To] support continuous growth, the platform needs to be highly scalable”.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 the past few years, the ”one size fits all“-thinking concerning </a:t>
            </a:r>
            <a:r>
              <a:rPr lang="en-US" dirty="0" err="1"/>
              <a:t>datastores</a:t>
            </a:r>
            <a:r>
              <a:rPr lang="en-US" dirty="0"/>
              <a:t> has been questioned by </a:t>
            </a:r>
            <a:r>
              <a:rPr lang="en-US" dirty="0" smtClean="0"/>
              <a:t>both, science </a:t>
            </a:r>
            <a:r>
              <a:rPr lang="en-US" dirty="0"/>
              <a:t>and web affine companies, which has lead to the emergence of a great variety of </a:t>
            </a:r>
            <a:r>
              <a:rPr lang="en-US" dirty="0" smtClean="0"/>
              <a:t>alternative databases</a:t>
            </a:r>
            <a:r>
              <a:rPr lang="en-US" dirty="0"/>
              <a:t>. The movement as well as the new </a:t>
            </a:r>
            <a:r>
              <a:rPr lang="en-US" dirty="0" err="1"/>
              <a:t>datastores</a:t>
            </a:r>
            <a:r>
              <a:rPr lang="en-US" dirty="0"/>
              <a:t> are commonly subsumed under the term </a:t>
            </a:r>
            <a:r>
              <a:rPr lang="en-US" i="1" dirty="0" err="1"/>
              <a:t>NoSQL</a:t>
            </a:r>
            <a:r>
              <a:rPr lang="en-US" i="1" dirty="0" smtClean="0"/>
              <a:t>, </a:t>
            </a:r>
            <a:r>
              <a:rPr lang="en-US" dirty="0" smtClean="0"/>
              <a:t>“</a:t>
            </a:r>
            <a:r>
              <a:rPr lang="en-US" dirty="0"/>
              <a:t>used to describe the increasing usage of non-relational databases </a:t>
            </a:r>
            <a:r>
              <a:rPr lang="en-US" dirty="0" smtClean="0"/>
              <a:t>among Web </a:t>
            </a:r>
            <a:r>
              <a:rPr lang="en-US" dirty="0"/>
              <a:t>developers” (cf. [Oba09a]).</a:t>
            </a:r>
          </a:p>
          <a:p>
            <a:r>
              <a:rPr lang="en-US" dirty="0" smtClean="0"/>
              <a:t>The aims is to systematic overview </a:t>
            </a:r>
            <a:r>
              <a:rPr lang="en-US" dirty="0"/>
              <a:t>of the motives and rationales directing this movement</a:t>
            </a:r>
          </a:p>
          <a:p>
            <a:r>
              <a:rPr lang="en-US" dirty="0" smtClean="0"/>
              <a:t>common </a:t>
            </a:r>
            <a:r>
              <a:rPr lang="en-US" dirty="0"/>
              <a:t>concepts, techniques and patterns </a:t>
            </a:r>
            <a:r>
              <a:rPr lang="en-US" dirty="0" smtClean="0"/>
              <a:t>and several </a:t>
            </a:r>
            <a:r>
              <a:rPr lang="en-US" dirty="0"/>
              <a:t>classes of </a:t>
            </a:r>
            <a:r>
              <a:rPr lang="en-US" dirty="0" err="1" smtClean="0"/>
              <a:t>NoSQL</a:t>
            </a:r>
            <a:r>
              <a:rPr lang="en-US" dirty="0" smtClean="0"/>
              <a:t> databases </a:t>
            </a:r>
            <a:r>
              <a:rPr lang="en-US" dirty="0"/>
              <a:t>(key-/value-stores, document databases, column-oriented databases) and individual </a:t>
            </a:r>
            <a:r>
              <a:rPr lang="en-US" dirty="0" smtClean="0"/>
              <a:t>products.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2800" b="1" dirty="0"/>
              <a:t>Concepts Applied in Dynamo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“only store and retrieve </a:t>
            </a:r>
            <a:r>
              <a:rPr lang="en-US" sz="1800" dirty="0" smtClean="0"/>
              <a:t>data by </a:t>
            </a:r>
            <a:r>
              <a:rPr lang="en-US" sz="1800" dirty="0"/>
              <a:t>primary key and do not require the complex querying and management functionality offered by </a:t>
            </a:r>
            <a:r>
              <a:rPr lang="en-US" sz="1800" dirty="0" smtClean="0"/>
              <a:t>an RDBMS”.</a:t>
            </a:r>
          </a:p>
          <a:p>
            <a:r>
              <a:rPr lang="en-US" sz="1800" dirty="0" smtClean="0"/>
              <a:t>The design of Dynamo </a:t>
            </a:r>
            <a:r>
              <a:rPr lang="en-US" sz="1800" dirty="0"/>
              <a:t>with a simple key/value interface storing values </a:t>
            </a:r>
            <a:r>
              <a:rPr lang="en-US" sz="1800" dirty="0" smtClean="0"/>
              <a:t>as BLOBs</a:t>
            </a:r>
            <a:r>
              <a:rPr lang="en-US" sz="1800" dirty="0"/>
              <a:t>. Operations are limited to one key/value-pair at a time, so update operations are limited </a:t>
            </a:r>
            <a:r>
              <a:rPr lang="en-US" sz="1800" dirty="0" smtClean="0"/>
              <a:t>to single </a:t>
            </a:r>
            <a:r>
              <a:rPr lang="en-US" sz="1800" dirty="0"/>
              <a:t>keys allowing no cross-references to other key-/value-pairs or operations spanning more than </a:t>
            </a:r>
            <a:r>
              <a:rPr lang="en-US" sz="1800" dirty="0" smtClean="0"/>
              <a:t>one key-</a:t>
            </a:r>
            <a:r>
              <a:rPr lang="en-US" sz="1800" dirty="0"/>
              <a:t>/value-pair</a:t>
            </a:r>
            <a:r>
              <a:rPr lang="en-US" sz="1800" dirty="0" smtClean="0"/>
              <a:t>.</a:t>
            </a:r>
          </a:p>
          <a:p>
            <a:r>
              <a:rPr lang="en-US" sz="1800" b="1" dirty="0"/>
              <a:t>System </a:t>
            </a:r>
            <a:r>
              <a:rPr lang="en-US" sz="1800" b="1" dirty="0" smtClean="0"/>
              <a:t>Interface: </a:t>
            </a:r>
            <a:r>
              <a:rPr lang="en-US" sz="1800" dirty="0" smtClean="0"/>
              <a:t>The </a:t>
            </a:r>
            <a:r>
              <a:rPr lang="en-US" sz="1800" dirty="0"/>
              <a:t>interface Dynamo provides to client applications consists of only two operations</a:t>
            </a:r>
            <a:r>
              <a:rPr lang="en-US" sz="1800" dirty="0" smtClean="0"/>
              <a:t>: </a:t>
            </a:r>
            <a:r>
              <a:rPr lang="en-US" sz="1800" dirty="0"/>
              <a:t>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1 </a:t>
            </a:r>
            <a:r>
              <a:rPr lang="en-US" sz="1800" b="1" dirty="0" smtClean="0"/>
              <a:t>get(key</a:t>
            </a:r>
            <a:r>
              <a:rPr lang="en-US" sz="1800" b="1" dirty="0"/>
              <a:t>)</a:t>
            </a:r>
            <a:r>
              <a:rPr lang="en-US" sz="1800" dirty="0"/>
              <a:t>, returning a list of objects and a context</a:t>
            </a:r>
          </a:p>
          <a:p>
            <a:pPr>
              <a:buNone/>
            </a:pPr>
            <a:r>
              <a:rPr lang="en-US" sz="1800" dirty="0" smtClean="0"/>
              <a:t>2 </a:t>
            </a:r>
            <a:r>
              <a:rPr lang="en-US" sz="1800" b="1" dirty="0" smtClean="0"/>
              <a:t>put(key</a:t>
            </a:r>
            <a:r>
              <a:rPr lang="en-US" sz="1800" dirty="0"/>
              <a:t>, </a:t>
            </a:r>
            <a:r>
              <a:rPr lang="en-US" sz="1800" b="1" dirty="0"/>
              <a:t>context, object</a:t>
            </a:r>
            <a:r>
              <a:rPr lang="en-US" sz="1800" dirty="0"/>
              <a:t>), with no return value</a:t>
            </a:r>
          </a:p>
          <a:p>
            <a:pPr>
              <a:buNone/>
            </a:pPr>
            <a:r>
              <a:rPr lang="en-US" sz="1800" dirty="0" smtClean="0"/>
              <a:t>The </a:t>
            </a:r>
            <a:r>
              <a:rPr lang="en-US" sz="1800" dirty="0"/>
              <a:t>get-operation may return more than one object if there are version conflicts for objects stored </a:t>
            </a:r>
            <a:r>
              <a:rPr lang="en-US" sz="1800" dirty="0" smtClean="0"/>
              <a:t>under the </a:t>
            </a:r>
            <a:r>
              <a:rPr lang="en-US" sz="1800" dirty="0"/>
              <a:t>given key</a:t>
            </a:r>
            <a:r>
              <a:rPr lang="en-US" sz="1800" dirty="0" smtClean="0"/>
              <a:t>.</a:t>
            </a:r>
          </a:p>
          <a:p>
            <a:r>
              <a:rPr lang="en-US" sz="1800" b="1" dirty="0"/>
              <a:t>Handling of </a:t>
            </a:r>
            <a:r>
              <a:rPr lang="en-US" sz="1800" b="1" dirty="0" smtClean="0"/>
              <a:t>Failures: </a:t>
            </a:r>
            <a:r>
              <a:rPr lang="en-US" sz="1800" dirty="0" smtClean="0"/>
              <a:t>For </a:t>
            </a:r>
            <a:r>
              <a:rPr lang="en-US" sz="1800" dirty="0"/>
              <a:t>tolerating failures provoked by temporary unavailability storage hosts, Dynamo is not employing </a:t>
            </a:r>
            <a:r>
              <a:rPr lang="en-US" sz="1800" dirty="0" smtClean="0"/>
              <a:t>any strict approach </a:t>
            </a:r>
            <a:r>
              <a:rPr lang="en-US" sz="1800" dirty="0"/>
              <a:t>but a </a:t>
            </a:r>
            <a:r>
              <a:rPr lang="en-US" sz="1800" i="1" dirty="0" err="1"/>
              <a:t>sloopy</a:t>
            </a:r>
            <a:r>
              <a:rPr lang="en-US" sz="1800" i="1" dirty="0"/>
              <a:t> one. This approach implies that in the execution of read and </a:t>
            </a:r>
            <a:r>
              <a:rPr lang="en-US" sz="1800" i="1" dirty="0" smtClean="0"/>
              <a:t>write </a:t>
            </a:r>
            <a:r>
              <a:rPr lang="en-US" sz="1800" dirty="0" smtClean="0"/>
              <a:t>operations </a:t>
            </a:r>
            <a:r>
              <a:rPr lang="en-US" sz="1800" dirty="0"/>
              <a:t>the first </a:t>
            </a:r>
            <a:r>
              <a:rPr lang="en-US" sz="1800" i="1" dirty="0"/>
              <a:t>N healthy nodes of a data item’s preference list are taken into account. </a:t>
            </a:r>
            <a:r>
              <a:rPr lang="en-US" sz="1800" i="1" dirty="0" smtClean="0"/>
              <a:t> </a:t>
            </a:r>
            <a:endParaRPr lang="en-US" sz="1800" i="1" dirty="0"/>
          </a:p>
          <a:p>
            <a:r>
              <a:rPr lang="en-US" sz="1800" dirty="0"/>
              <a:t>A second measure to handle temporary unavailable storage hosts are so called </a:t>
            </a:r>
            <a:r>
              <a:rPr lang="en-US" sz="1800" i="1" dirty="0"/>
              <a:t>hinted handoffs. They </a:t>
            </a:r>
            <a:r>
              <a:rPr lang="en-US" sz="1800" i="1" dirty="0" smtClean="0"/>
              <a:t>come </a:t>
            </a:r>
            <a:r>
              <a:rPr lang="en-US" sz="1800" dirty="0" smtClean="0"/>
              <a:t>into </a:t>
            </a:r>
            <a:r>
              <a:rPr lang="en-US" sz="1800" dirty="0"/>
              <a:t>play if a node is note accessible during a write operation of a data item it is responsible for. In </a:t>
            </a:r>
            <a:r>
              <a:rPr lang="en-US" sz="1800" dirty="0" smtClean="0"/>
              <a:t>this case</a:t>
            </a:r>
            <a:r>
              <a:rPr lang="en-US" sz="1800" dirty="0"/>
              <a:t>, the write coordinator will replicate the update to a different node, usually carrying no responsibility </a:t>
            </a:r>
            <a:r>
              <a:rPr lang="en-US" sz="1800" dirty="0" smtClean="0"/>
              <a:t>for this </a:t>
            </a:r>
            <a:r>
              <a:rPr lang="en-US" sz="1800" dirty="0"/>
              <a:t>data item (to ensure durability on </a:t>
            </a:r>
            <a:r>
              <a:rPr lang="en-US" sz="1800" i="1" dirty="0"/>
              <a:t>N nodes).</a:t>
            </a:r>
            <a:endParaRPr 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US" sz="1800" dirty="0"/>
              <a:t>“Drop </a:t>
            </a:r>
            <a:r>
              <a:rPr lang="en-US" sz="1800" dirty="0" smtClean="0"/>
              <a:t>ACID and </a:t>
            </a:r>
            <a:r>
              <a:rPr lang="en-US" sz="1800" dirty="0"/>
              <a:t>think about Data”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06671"/>
            <a:ext cx="8229600" cy="4620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US" sz="1800" b="1" dirty="0"/>
              <a:t>Project </a:t>
            </a:r>
            <a:r>
              <a:rPr lang="en-US" sz="1800" b="1" dirty="0" err="1"/>
              <a:t>Voldemort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Project </a:t>
            </a:r>
            <a:r>
              <a:rPr lang="en-US" dirty="0" err="1"/>
              <a:t>Voldemort</a:t>
            </a:r>
            <a:r>
              <a:rPr lang="en-US" dirty="0"/>
              <a:t> is a key-/value-store initially developed for and still used at LinkedIn. It provides an </a:t>
            </a:r>
            <a:r>
              <a:rPr lang="en-US" dirty="0" smtClean="0"/>
              <a:t>API consisting </a:t>
            </a:r>
            <a:r>
              <a:rPr lang="en-US" dirty="0"/>
              <a:t>of the following </a:t>
            </a:r>
            <a:r>
              <a:rPr lang="en-US" dirty="0" smtClean="0"/>
              <a:t>functions: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get(key)</a:t>
            </a:r>
            <a:r>
              <a:rPr lang="en-US" dirty="0"/>
              <a:t>, returning a value object</a:t>
            </a:r>
          </a:p>
          <a:p>
            <a:r>
              <a:rPr lang="en-US" dirty="0"/>
              <a:t> </a:t>
            </a:r>
            <a:r>
              <a:rPr lang="en-US" b="1" dirty="0"/>
              <a:t>put(key, value)</a:t>
            </a:r>
          </a:p>
          <a:p>
            <a:r>
              <a:rPr lang="en-US" dirty="0"/>
              <a:t> </a:t>
            </a:r>
            <a:r>
              <a:rPr lang="en-US" b="1" dirty="0"/>
              <a:t>delete(key)</a:t>
            </a:r>
          </a:p>
          <a:p>
            <a:r>
              <a:rPr lang="en-US" dirty="0"/>
              <a:t>Both, keys and values can be complex, compound objects as well consisting of lists and maps.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43204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Project </a:t>
            </a:r>
            <a:r>
              <a:rPr lang="en-US" sz="2000" dirty="0" err="1" smtClean="0"/>
              <a:t>Voldemort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43346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In the </a:t>
            </a:r>
            <a:r>
              <a:rPr lang="en-US" dirty="0" smtClean="0"/>
              <a:t>Project </a:t>
            </a:r>
            <a:r>
              <a:rPr lang="en-US" dirty="0" err="1" smtClean="0"/>
              <a:t>Voldemort</a:t>
            </a:r>
            <a:r>
              <a:rPr lang="en-US" dirty="0" smtClean="0"/>
              <a:t> </a:t>
            </a:r>
            <a:r>
              <a:rPr lang="en-US" dirty="0"/>
              <a:t>design documentation it is discussed that—compared to relational databases—the simple </a:t>
            </a:r>
            <a:r>
              <a:rPr lang="en-US" dirty="0" smtClean="0"/>
              <a:t>data structure </a:t>
            </a:r>
            <a:r>
              <a:rPr lang="en-US" dirty="0"/>
              <a:t>and API of a key-value store does not provide complex querying capabilities: joins have to </a:t>
            </a:r>
            <a:r>
              <a:rPr lang="en-US" dirty="0" smtClean="0"/>
              <a:t>be implemented </a:t>
            </a:r>
            <a:r>
              <a:rPr lang="en-US" dirty="0"/>
              <a:t>in client applications while constraints on foreign-keys are impossible; besides, no triggers </a:t>
            </a:r>
            <a:r>
              <a:rPr lang="en-US" dirty="0" smtClean="0"/>
              <a:t>and views </a:t>
            </a:r>
            <a:r>
              <a:rPr lang="en-US" dirty="0"/>
              <a:t>may be set up. Nevertheless, a simple concept like the key-/value store offers a number of </a:t>
            </a:r>
            <a:r>
              <a:rPr lang="en-US" dirty="0" smtClean="0"/>
              <a:t>advantages:</a:t>
            </a:r>
            <a:endParaRPr lang="en-US" dirty="0"/>
          </a:p>
          <a:p>
            <a:r>
              <a:rPr lang="en-US" dirty="0"/>
              <a:t> Only efficient queries are allowed.</a:t>
            </a:r>
          </a:p>
          <a:p>
            <a:r>
              <a:rPr lang="en-US" dirty="0"/>
              <a:t> The performance of queries can be predicted quite well.</a:t>
            </a:r>
          </a:p>
          <a:p>
            <a:r>
              <a:rPr lang="en-US" dirty="0"/>
              <a:t> Data can be easily distributed to a cluster or a collection of nodes.</a:t>
            </a:r>
          </a:p>
          <a:p>
            <a:r>
              <a:rPr lang="en-US" dirty="0"/>
              <a:t> In service oriented architectures it is not uncommon to have no foreign key constraints and to </a:t>
            </a:r>
            <a:r>
              <a:rPr lang="en-US" dirty="0" smtClean="0"/>
              <a:t>do joins </a:t>
            </a:r>
            <a:r>
              <a:rPr lang="en-US" dirty="0"/>
              <a:t>in the application code as data is retrieved and stored in more than one service or </a:t>
            </a:r>
            <a:r>
              <a:rPr lang="en-US" dirty="0" err="1"/>
              <a:t>datasource</a:t>
            </a:r>
            <a:r>
              <a:rPr lang="en-US" dirty="0"/>
              <a:t>.</a:t>
            </a:r>
          </a:p>
          <a:p>
            <a:r>
              <a:rPr lang="en-US" dirty="0" smtClean="0"/>
              <a:t>Gaining </a:t>
            </a:r>
            <a:r>
              <a:rPr lang="en-US" dirty="0"/>
              <a:t>performance in a relational database often leads to </a:t>
            </a:r>
            <a:r>
              <a:rPr lang="en-US" dirty="0" err="1"/>
              <a:t>denormalized</a:t>
            </a:r>
            <a:r>
              <a:rPr lang="en-US" dirty="0"/>
              <a:t> </a:t>
            </a:r>
            <a:r>
              <a:rPr lang="en-US" dirty="0" err="1"/>
              <a:t>datastructures</a:t>
            </a:r>
            <a:r>
              <a:rPr lang="en-US" dirty="0"/>
              <a:t> or </a:t>
            </a:r>
            <a:r>
              <a:rPr lang="en-US" dirty="0" smtClean="0"/>
              <a:t>storing more </a:t>
            </a:r>
            <a:r>
              <a:rPr lang="en-US" dirty="0"/>
              <a:t>complex objects as BLOBs or XML-documents</a:t>
            </a:r>
            <a:r>
              <a:rPr lang="en-US" dirty="0" smtClean="0"/>
              <a:t>.</a:t>
            </a:r>
          </a:p>
          <a:p>
            <a:r>
              <a:rPr lang="en-US" dirty="0"/>
              <a:t>Application logic and storage can be separated nicely (in contrast to relational databases </a:t>
            </a:r>
            <a:r>
              <a:rPr lang="en-US" dirty="0" smtClean="0"/>
              <a:t>where application </a:t>
            </a:r>
            <a:r>
              <a:rPr lang="en-US" dirty="0"/>
              <a:t>developers might get encouraged to mix business logic with storage operation or </a:t>
            </a:r>
            <a:r>
              <a:rPr lang="en-US" dirty="0" smtClean="0"/>
              <a:t>to implement </a:t>
            </a:r>
            <a:r>
              <a:rPr lang="en-US" dirty="0"/>
              <a:t>business logic in the database as stored procedures to optimize performance).</a:t>
            </a:r>
          </a:p>
          <a:p>
            <a:r>
              <a:rPr lang="en-US" dirty="0"/>
              <a:t> There is no such impedance mismatch between the object-oriented paradigm in applications </a:t>
            </a:r>
            <a:r>
              <a:rPr lang="en-US" dirty="0" smtClean="0"/>
              <a:t>and paradigm </a:t>
            </a:r>
            <a:r>
              <a:rPr lang="en-US" dirty="0"/>
              <a:t>of the </a:t>
            </a:r>
            <a:r>
              <a:rPr lang="en-US" dirty="0" err="1"/>
              <a:t>datastore</a:t>
            </a:r>
            <a:r>
              <a:rPr lang="en-US" dirty="0"/>
              <a:t> as it is present with relational databases.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US" sz="2800" b="1" dirty="0"/>
              <a:t>Document Databases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r>
              <a:rPr lang="en-US" dirty="0"/>
              <a:t>Document databases are considered </a:t>
            </a:r>
            <a:r>
              <a:rPr lang="en-US" dirty="0" smtClean="0"/>
              <a:t>by many </a:t>
            </a:r>
            <a:r>
              <a:rPr lang="en-US" dirty="0"/>
              <a:t>as the next logical step from simple key-/value-stores to slightly more complex and meaningful </a:t>
            </a:r>
            <a:r>
              <a:rPr lang="en-US" dirty="0" smtClean="0"/>
              <a:t>data structures </a:t>
            </a:r>
            <a:r>
              <a:rPr lang="en-US" dirty="0"/>
              <a:t>as they at least allow to encapsulate key-/value-pairs in documents. On the other hand there </a:t>
            </a:r>
            <a:r>
              <a:rPr lang="en-US" dirty="0" smtClean="0"/>
              <a:t>is no </a:t>
            </a:r>
            <a:r>
              <a:rPr lang="en-US" dirty="0"/>
              <a:t>strict schema documents have to conform to which eliminates the need schema migration efforts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Document </a:t>
            </a:r>
            <a:r>
              <a:rPr lang="en-US" sz="2800" b="1" dirty="0" err="1" smtClean="0"/>
              <a:t>Databases:</a:t>
            </a:r>
            <a:r>
              <a:rPr lang="en-US" sz="2800" dirty="0" err="1"/>
              <a:t>Apache</a:t>
            </a:r>
            <a:r>
              <a:rPr lang="en-US" sz="2800" dirty="0"/>
              <a:t> </a:t>
            </a:r>
            <a:r>
              <a:rPr lang="en-US" sz="2800" dirty="0" err="1"/>
              <a:t>CouchDB</a:t>
            </a:r>
            <a:r>
              <a:rPr lang="en-US" sz="2800" dirty="0"/>
              <a:t> and </a:t>
            </a:r>
            <a:r>
              <a:rPr lang="en-US" sz="2800" dirty="0" err="1"/>
              <a:t>MongoDB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Is </a:t>
            </a:r>
            <a:r>
              <a:rPr lang="en-US" sz="2000" dirty="0"/>
              <a:t>a document database written in </a:t>
            </a:r>
            <a:r>
              <a:rPr lang="en-US" sz="2000" dirty="0" err="1"/>
              <a:t>Erlang</a:t>
            </a:r>
            <a:r>
              <a:rPr lang="en-US" sz="2000" dirty="0"/>
              <a:t>. The name </a:t>
            </a:r>
            <a:r>
              <a:rPr lang="en-US" sz="2000" dirty="0" err="1"/>
              <a:t>CouchDB</a:t>
            </a:r>
            <a:r>
              <a:rPr lang="en-US" sz="2000" dirty="0"/>
              <a:t> is nowadays sometimes </a:t>
            </a:r>
            <a:r>
              <a:rPr lang="en-US" sz="2000" dirty="0" smtClean="0"/>
              <a:t>referred to </a:t>
            </a:r>
            <a:r>
              <a:rPr lang="en-US" sz="2000" dirty="0"/>
              <a:t>as “Cluster of unreliable commodity hardware” </a:t>
            </a:r>
            <a:r>
              <a:rPr lang="en-US" sz="2000" dirty="0" smtClean="0"/>
              <a:t>database . </a:t>
            </a:r>
            <a:r>
              <a:rPr lang="en-US" sz="2000" dirty="0" err="1"/>
              <a:t>CouchDB</a:t>
            </a:r>
            <a:r>
              <a:rPr lang="en-US" sz="2000" dirty="0"/>
              <a:t> can be regarded as a descendant of Lotus </a:t>
            </a:r>
            <a:r>
              <a:rPr lang="en-US" sz="2000" dirty="0" smtClean="0"/>
              <a:t>Notes (IBM). A </a:t>
            </a:r>
            <a:r>
              <a:rPr lang="en-US" sz="2000" dirty="0"/>
              <a:t>lot of concepts </a:t>
            </a:r>
            <a:r>
              <a:rPr lang="en-US" sz="2000" dirty="0" smtClean="0"/>
              <a:t>from Lotus </a:t>
            </a:r>
            <a:r>
              <a:rPr lang="en-US" sz="2000" dirty="0"/>
              <a:t>Notes can be found in </a:t>
            </a:r>
            <a:r>
              <a:rPr lang="en-US" sz="2000" dirty="0" err="1"/>
              <a:t>CouchDB</a:t>
            </a:r>
            <a:r>
              <a:rPr lang="en-US" sz="2000" dirty="0"/>
              <a:t>: documents, views, distribution, and replication between servers </a:t>
            </a:r>
            <a:r>
              <a:rPr lang="en-US" sz="2000" dirty="0" smtClean="0"/>
              <a:t>and clients</a:t>
            </a:r>
            <a:r>
              <a:rPr lang="en-US" sz="2000" dirty="0"/>
              <a:t>. The approach of </a:t>
            </a:r>
            <a:r>
              <a:rPr lang="en-US" sz="2000" dirty="0" err="1"/>
              <a:t>CouchDB</a:t>
            </a:r>
            <a:r>
              <a:rPr lang="en-US" sz="2000" dirty="0"/>
              <a:t> is to build such a document database from scratch with technologies </a:t>
            </a:r>
            <a:r>
              <a:rPr lang="en-US" sz="2000" dirty="0" smtClean="0"/>
              <a:t>of the </a:t>
            </a:r>
            <a:r>
              <a:rPr lang="en-US" sz="2000" dirty="0"/>
              <a:t>web area like Representational State Transfer (</a:t>
            </a:r>
            <a:r>
              <a:rPr lang="en-US" sz="2000" dirty="0" smtClean="0"/>
              <a:t>REST), </a:t>
            </a:r>
            <a:r>
              <a:rPr lang="en-US" sz="2000" dirty="0"/>
              <a:t>JavaScript Object Notation (</a:t>
            </a:r>
            <a:r>
              <a:rPr lang="en-US" sz="2000" dirty="0" smtClean="0"/>
              <a:t>JSON) as </a:t>
            </a:r>
            <a:r>
              <a:rPr lang="en-US" sz="2000" dirty="0"/>
              <a:t>a data interchange format, and the ability to integrate </a:t>
            </a:r>
            <a:r>
              <a:rPr lang="en-US" sz="2000" dirty="0" smtClean="0"/>
              <a:t>with infrastructure </a:t>
            </a:r>
            <a:r>
              <a:rPr lang="en-US" sz="2000" dirty="0"/>
              <a:t>components such as </a:t>
            </a:r>
            <a:r>
              <a:rPr lang="en-US" sz="2000" dirty="0" smtClean="0"/>
              <a:t>load balancers </a:t>
            </a:r>
            <a:r>
              <a:rPr lang="en-US" sz="2000" dirty="0"/>
              <a:t>and caching </a:t>
            </a:r>
            <a:r>
              <a:rPr lang="en-US" sz="2000" dirty="0" smtClean="0"/>
              <a:t>proxies.</a:t>
            </a:r>
          </a:p>
          <a:p>
            <a:r>
              <a:rPr lang="en-US" sz="2000" dirty="0" err="1"/>
              <a:t>CouchDB</a:t>
            </a:r>
            <a:r>
              <a:rPr lang="en-US" sz="2000" dirty="0"/>
              <a:t> can be briefly characterized as a document database which is accessible via a </a:t>
            </a:r>
            <a:r>
              <a:rPr lang="en-US" sz="2000" dirty="0" err="1"/>
              <a:t>RESTful</a:t>
            </a:r>
            <a:r>
              <a:rPr lang="en-US" sz="2000" dirty="0"/>
              <a:t> </a:t>
            </a:r>
            <a:r>
              <a:rPr lang="en-US" sz="2000" dirty="0" err="1" smtClean="0"/>
              <a:t>HTTPinterface</a:t>
            </a:r>
            <a:r>
              <a:rPr lang="en-US" sz="2000" dirty="0" smtClean="0"/>
              <a:t>, containing </a:t>
            </a:r>
            <a:r>
              <a:rPr lang="en-US" sz="2000" dirty="0"/>
              <a:t>schema-free documents in a flat address space. For these documents </a:t>
            </a:r>
            <a:r>
              <a:rPr lang="en-US" sz="2000" dirty="0" smtClean="0"/>
              <a:t>JavaScript functions </a:t>
            </a:r>
            <a:r>
              <a:rPr lang="en-US" sz="2000" dirty="0"/>
              <a:t>select and aggregate documents and representations of them in a </a:t>
            </a:r>
            <a:r>
              <a:rPr lang="en-US" sz="2000" b="1" dirty="0" err="1"/>
              <a:t>MapReduce</a:t>
            </a:r>
            <a:r>
              <a:rPr lang="en-US" sz="2000" dirty="0"/>
              <a:t> manner to </a:t>
            </a:r>
            <a:r>
              <a:rPr lang="en-US" sz="2000" dirty="0" smtClean="0"/>
              <a:t>build views </a:t>
            </a:r>
            <a:r>
              <a:rPr lang="en-US" sz="2000" dirty="0"/>
              <a:t>of the database which also get indexed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most notable use of </a:t>
            </a:r>
            <a:r>
              <a:rPr lang="en-US" sz="2000" dirty="0" err="1"/>
              <a:t>CouchDB</a:t>
            </a:r>
            <a:r>
              <a:rPr lang="en-US" sz="2000" dirty="0"/>
              <a:t> in production is </a:t>
            </a:r>
            <a:r>
              <a:rPr lang="en-US" sz="2000" b="1" i="1" dirty="0" err="1"/>
              <a:t>ubuntu</a:t>
            </a:r>
            <a:r>
              <a:rPr lang="en-US" sz="2000" b="1" i="1" dirty="0"/>
              <a:t> one </a:t>
            </a:r>
            <a:r>
              <a:rPr lang="en-US" sz="2000" b="1" i="1" dirty="0" smtClean="0"/>
              <a:t> </a:t>
            </a:r>
            <a:r>
              <a:rPr lang="en-US" sz="2000" i="1" dirty="0"/>
              <a:t>the cloud storage and </a:t>
            </a:r>
            <a:r>
              <a:rPr lang="en-US" sz="2000" i="1" dirty="0" smtClean="0"/>
              <a:t>replication </a:t>
            </a:r>
            <a:r>
              <a:rPr lang="en-US" sz="2000" dirty="0" smtClean="0"/>
              <a:t>service </a:t>
            </a:r>
            <a:r>
              <a:rPr lang="en-US" sz="2000" dirty="0"/>
              <a:t>for </a:t>
            </a:r>
            <a:r>
              <a:rPr lang="en-US" sz="2000" dirty="0" err="1"/>
              <a:t>Ubuntu</a:t>
            </a:r>
            <a:r>
              <a:rPr lang="en-US" sz="2000" dirty="0"/>
              <a:t> Linux </a:t>
            </a:r>
            <a:r>
              <a:rPr lang="en-US" sz="2000" dirty="0" smtClean="0"/>
              <a:t>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CouchDB</a:t>
            </a:r>
            <a:r>
              <a:rPr lang="en-US" sz="2800" dirty="0" smtClean="0"/>
              <a:t> </a:t>
            </a:r>
            <a:r>
              <a:rPr lang="en-IE" sz="2800" dirty="0" smtClean="0"/>
              <a:t>:</a:t>
            </a:r>
            <a:r>
              <a:rPr lang="en-US" sz="2800" b="1" dirty="0"/>
              <a:t>Data Model and Key Abstractions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main abstraction and data structure in </a:t>
            </a:r>
            <a:r>
              <a:rPr lang="en-US" dirty="0" err="1"/>
              <a:t>CouchDB</a:t>
            </a:r>
            <a:r>
              <a:rPr lang="en-US" dirty="0"/>
              <a:t> is a document. Documents consist of named </a:t>
            </a:r>
            <a:r>
              <a:rPr lang="en-US" dirty="0" smtClean="0"/>
              <a:t>fields that </a:t>
            </a:r>
            <a:r>
              <a:rPr lang="en-US" dirty="0"/>
              <a:t>have a key/name and a value. A fieldname has to be unique within a document and its </a:t>
            </a:r>
            <a:r>
              <a:rPr lang="en-US" dirty="0" smtClean="0"/>
              <a:t>assigned value </a:t>
            </a:r>
            <a:r>
              <a:rPr lang="en-US" dirty="0"/>
              <a:t>may a string (of arbitrary length), number, </a:t>
            </a:r>
            <a:r>
              <a:rPr lang="en-US" dirty="0" err="1"/>
              <a:t>boolean</a:t>
            </a:r>
            <a:r>
              <a:rPr lang="en-US" dirty="0"/>
              <a:t>, date, an ordered list or an associative </a:t>
            </a:r>
            <a:r>
              <a:rPr lang="en-US" dirty="0" smtClean="0"/>
              <a:t>map . </a:t>
            </a:r>
            <a:r>
              <a:rPr lang="en-US" dirty="0"/>
              <a:t>Documents may contain references to other documents (URIs, URLs) but these do </a:t>
            </a:r>
            <a:r>
              <a:rPr lang="en-US" dirty="0" smtClean="0"/>
              <a:t>not get </a:t>
            </a:r>
            <a:r>
              <a:rPr lang="en-US" dirty="0"/>
              <a:t>checked or held consistent by the database </a:t>
            </a:r>
            <a:r>
              <a:rPr lang="en-US" dirty="0" smtClean="0"/>
              <a:t>. </a:t>
            </a:r>
            <a:r>
              <a:rPr lang="en-US" dirty="0"/>
              <a:t>A further limitation is that documents </a:t>
            </a:r>
            <a:r>
              <a:rPr lang="en-US" dirty="0" smtClean="0"/>
              <a:t>in </a:t>
            </a:r>
            <a:r>
              <a:rPr lang="en-US" dirty="0" err="1" smtClean="0"/>
              <a:t>CouchDB</a:t>
            </a:r>
            <a:r>
              <a:rPr lang="en-US" dirty="0" smtClean="0"/>
              <a:t> </a:t>
            </a:r>
            <a:r>
              <a:rPr lang="en-US" dirty="0"/>
              <a:t>cannot be </a:t>
            </a:r>
            <a:r>
              <a:rPr lang="en-US" dirty="0" smtClean="0"/>
              <a:t>nested</a:t>
            </a:r>
            <a:endParaRPr lang="en-US" dirty="0"/>
          </a:p>
          <a:p>
            <a:r>
              <a:rPr lang="en-US" dirty="0"/>
              <a:t>A wiki article may be an example of such a document: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E" dirty="0" err="1" smtClean="0"/>
              <a:t>CoachDB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844824"/>
            <a:ext cx="6682740" cy="1546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IE" sz="1800" dirty="0" smtClean="0"/>
              <a:t>More details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Besides fields, documents may also have attachments and </a:t>
            </a:r>
            <a:r>
              <a:rPr lang="en-US" dirty="0" err="1"/>
              <a:t>CouchDB</a:t>
            </a:r>
            <a:r>
              <a:rPr lang="en-US" dirty="0"/>
              <a:t> maintains some metadata such as </a:t>
            </a:r>
            <a:r>
              <a:rPr lang="en-US" dirty="0" smtClean="0"/>
              <a:t>a unique </a:t>
            </a:r>
            <a:r>
              <a:rPr lang="en-US" dirty="0"/>
              <a:t>identifier and a sequence id2) for each document </a:t>
            </a:r>
            <a:r>
              <a:rPr lang="en-US" dirty="0" smtClean="0"/>
              <a:t>. </a:t>
            </a:r>
            <a:r>
              <a:rPr lang="en-US" dirty="0"/>
              <a:t>The document id is a 128 </a:t>
            </a:r>
            <a:r>
              <a:rPr lang="en-US" dirty="0" smtClean="0"/>
              <a:t>bit value </a:t>
            </a:r>
            <a:r>
              <a:rPr lang="en-US" dirty="0"/>
              <a:t>(so a </a:t>
            </a:r>
            <a:r>
              <a:rPr lang="en-US" dirty="0" err="1"/>
              <a:t>CouchDB</a:t>
            </a:r>
            <a:r>
              <a:rPr lang="en-US" dirty="0"/>
              <a:t> database can store </a:t>
            </a:r>
            <a:r>
              <a:rPr lang="en-US" dirty="0" smtClean="0"/>
              <a:t>3</a:t>
            </a:r>
            <a:r>
              <a:rPr lang="en-US" i="1" dirty="0" smtClean="0"/>
              <a:t>.4^38 </a:t>
            </a:r>
            <a:r>
              <a:rPr lang="en-US" i="1" dirty="0"/>
              <a:t>different documents) ; the revision number is a 32 bit </a:t>
            </a:r>
            <a:r>
              <a:rPr lang="en-US" i="1" dirty="0" smtClean="0"/>
              <a:t>value </a:t>
            </a:r>
            <a:r>
              <a:rPr lang="en-US" dirty="0" smtClean="0"/>
              <a:t>determined </a:t>
            </a:r>
            <a:r>
              <a:rPr lang="en-US" dirty="0"/>
              <a:t>by a hash-function3.</a:t>
            </a:r>
          </a:p>
          <a:p>
            <a:r>
              <a:rPr lang="en-US" dirty="0" err="1"/>
              <a:t>CouchDB</a:t>
            </a:r>
            <a:r>
              <a:rPr lang="en-US" dirty="0"/>
              <a:t> considers itself as a semi-structured database. While relational databases are designed for </a:t>
            </a:r>
            <a:r>
              <a:rPr lang="en-US" dirty="0" smtClean="0"/>
              <a:t>structured and </a:t>
            </a:r>
            <a:r>
              <a:rPr lang="en-US" dirty="0"/>
              <a:t>interdependent data and key-/value-stores operate on </a:t>
            </a:r>
            <a:r>
              <a:rPr lang="en-US" dirty="0" err="1"/>
              <a:t>uninterpreted</a:t>
            </a:r>
            <a:r>
              <a:rPr lang="en-US" dirty="0"/>
              <a:t>, isolated key-/</a:t>
            </a:r>
            <a:r>
              <a:rPr lang="en-US" dirty="0" smtClean="0"/>
              <a:t>value-pairs document </a:t>
            </a:r>
            <a:r>
              <a:rPr lang="en-US" dirty="0"/>
              <a:t>databases like </a:t>
            </a:r>
            <a:r>
              <a:rPr lang="en-US" dirty="0" err="1"/>
              <a:t>CouchDB</a:t>
            </a:r>
            <a:r>
              <a:rPr lang="en-US" dirty="0"/>
              <a:t> pursue a third path: data is contained in documents which do </a:t>
            </a:r>
            <a:r>
              <a:rPr lang="en-US" dirty="0" smtClean="0"/>
              <a:t>not correspond </a:t>
            </a:r>
            <a:r>
              <a:rPr lang="en-US" dirty="0"/>
              <a:t>to a fixed schema (schema-free) but have some inner structure known to applications as well </a:t>
            </a:r>
            <a:r>
              <a:rPr lang="en-US" dirty="0" smtClean="0"/>
              <a:t>as the </a:t>
            </a:r>
            <a:r>
              <a:rPr lang="en-US" dirty="0"/>
              <a:t>database itself. The advantages of this approach are that first there is no need for schema </a:t>
            </a:r>
            <a:r>
              <a:rPr lang="en-US" dirty="0" smtClean="0"/>
              <a:t>migrations which </a:t>
            </a:r>
            <a:r>
              <a:rPr lang="en-US" dirty="0"/>
              <a:t>cause a lot of effort in the relational databases world; secondly compared to key-/value-stores </a:t>
            </a:r>
            <a:r>
              <a:rPr lang="en-US" dirty="0" smtClean="0"/>
              <a:t>data can </a:t>
            </a:r>
            <a:r>
              <a:rPr lang="en-US" dirty="0"/>
              <a:t>be evaluated more sophisticatedly (e. g. in the calculation of views). In the web application field </a:t>
            </a:r>
            <a:r>
              <a:rPr lang="en-US" dirty="0" smtClean="0"/>
              <a:t>there are </a:t>
            </a:r>
            <a:r>
              <a:rPr lang="en-US" dirty="0"/>
              <a:t>a lot of document-oriented applications which </a:t>
            </a:r>
            <a:r>
              <a:rPr lang="en-US" dirty="0" err="1"/>
              <a:t>CouchDB</a:t>
            </a:r>
            <a:r>
              <a:rPr lang="en-US" dirty="0"/>
              <a:t> addresses as its data model fits this class </a:t>
            </a:r>
            <a:r>
              <a:rPr lang="en-US" dirty="0" smtClean="0"/>
              <a:t>of applications </a:t>
            </a:r>
            <a:r>
              <a:rPr lang="en-US" dirty="0"/>
              <a:t>and the possibility to iteratively extend or change documents can be done with a lot less </a:t>
            </a:r>
            <a:r>
              <a:rPr lang="en-US" dirty="0" smtClean="0"/>
              <a:t>effort compared </a:t>
            </a:r>
            <a:r>
              <a:rPr lang="en-US" dirty="0"/>
              <a:t>to a relational </a:t>
            </a:r>
            <a:r>
              <a:rPr lang="en-US" dirty="0" smtClean="0"/>
              <a:t>database.</a:t>
            </a:r>
            <a:endParaRPr lang="en-US" dirty="0"/>
          </a:p>
          <a:p>
            <a:r>
              <a:rPr lang="en-US" dirty="0"/>
              <a:t>Each </a:t>
            </a:r>
            <a:r>
              <a:rPr lang="en-US" dirty="0" err="1"/>
              <a:t>CouchDB</a:t>
            </a:r>
            <a:r>
              <a:rPr lang="en-US" dirty="0"/>
              <a:t> database consists of exactly one flat/non-hierarchical namespace that contains all </a:t>
            </a:r>
            <a:r>
              <a:rPr lang="en-US" dirty="0" smtClean="0"/>
              <a:t>the documents </a:t>
            </a:r>
            <a:r>
              <a:rPr lang="en-US" dirty="0"/>
              <a:t>which have a unique identifier (consisting of a document id and a revision number aka </a:t>
            </a:r>
            <a:r>
              <a:rPr lang="en-US" dirty="0" smtClean="0"/>
              <a:t>sequence id</a:t>
            </a:r>
            <a:r>
              <a:rPr lang="en-US" dirty="0"/>
              <a:t>) calculated by </a:t>
            </a:r>
            <a:r>
              <a:rPr lang="en-US" dirty="0" err="1"/>
              <a:t>CouchDB</a:t>
            </a:r>
            <a:r>
              <a:rPr lang="en-US" dirty="0"/>
              <a:t>. A </a:t>
            </a:r>
            <a:r>
              <a:rPr lang="en-US" dirty="0" err="1"/>
              <a:t>CouchDB</a:t>
            </a:r>
            <a:r>
              <a:rPr lang="en-US" dirty="0"/>
              <a:t> server can host more than one of these </a:t>
            </a:r>
            <a:r>
              <a:rPr lang="en-US" dirty="0" smtClean="0"/>
              <a:t>databases. Documents </a:t>
            </a:r>
            <a:r>
              <a:rPr lang="en-US" dirty="0"/>
              <a:t>were formerly stored as XML documents but today they are serialized in a </a:t>
            </a:r>
            <a:r>
              <a:rPr lang="en-US" dirty="0" smtClean="0"/>
              <a:t>JSON-like format </a:t>
            </a:r>
            <a:r>
              <a:rPr lang="en-US" dirty="0"/>
              <a:t>to disk </a:t>
            </a:r>
            <a:r>
              <a:rPr lang="en-US" dirty="0" smtClean="0"/>
              <a:t>. Document </a:t>
            </a:r>
            <a:r>
              <a:rPr lang="en-US" dirty="0"/>
              <a:t>indexing is done in B-Trees which are indexing the document’s id and revision number (</a:t>
            </a:r>
            <a:r>
              <a:rPr lang="en-US" dirty="0" smtClean="0"/>
              <a:t>sequence id).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IE" sz="2800" dirty="0" err="1" smtClean="0"/>
              <a:t>CoachDB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/>
              <a:t>ACID </a:t>
            </a:r>
            <a:r>
              <a:rPr lang="en-US" sz="2400" b="1" dirty="0" smtClean="0"/>
              <a:t>Properties: </a:t>
            </a:r>
            <a:r>
              <a:rPr lang="en-US" sz="2400" dirty="0"/>
              <a:t>According to the technical documentation ACID properties can be attributed to </a:t>
            </a:r>
            <a:r>
              <a:rPr lang="en-US" sz="2400" dirty="0" err="1"/>
              <a:t>CouchDB</a:t>
            </a:r>
            <a:r>
              <a:rPr lang="en-US" sz="2400" dirty="0"/>
              <a:t> because of </a:t>
            </a:r>
            <a:r>
              <a:rPr lang="en-US" sz="2400" dirty="0" smtClean="0"/>
              <a:t>its commitment </a:t>
            </a:r>
            <a:r>
              <a:rPr lang="en-US" sz="2400" dirty="0"/>
              <a:t>system and the way it operates on </a:t>
            </a:r>
            <a:r>
              <a:rPr lang="en-US" sz="2400" dirty="0" smtClean="0"/>
              <a:t>files.</a:t>
            </a:r>
          </a:p>
          <a:p>
            <a:r>
              <a:rPr lang="en-US" sz="2400" dirty="0"/>
              <a:t>Atomicity is provided regarding single update operations which can either be executed to completion or </a:t>
            </a:r>
            <a:r>
              <a:rPr lang="en-US" sz="2400" dirty="0" smtClean="0"/>
              <a:t>fail and </a:t>
            </a:r>
            <a:r>
              <a:rPr lang="en-US" sz="2400" dirty="0"/>
              <a:t>are rolled back so that the database never contains partly saved or updated </a:t>
            </a:r>
            <a:r>
              <a:rPr lang="en-US" sz="2400" dirty="0" smtClean="0"/>
              <a:t>documents.</a:t>
            </a:r>
            <a:endParaRPr lang="en-US" sz="2400" dirty="0"/>
          </a:p>
          <a:p>
            <a:r>
              <a:rPr lang="en-US" sz="2400" dirty="0"/>
              <a:t>Consistency can be questioned as it cannot mean strong consistency in a distributed </a:t>
            </a:r>
            <a:r>
              <a:rPr lang="en-US" sz="2400" dirty="0" err="1"/>
              <a:t>CouchDB</a:t>
            </a:r>
            <a:r>
              <a:rPr lang="en-US" sz="2400" dirty="0"/>
              <a:t> setup </a:t>
            </a:r>
            <a:r>
              <a:rPr lang="en-US" sz="2400" dirty="0" smtClean="0"/>
              <a:t>as all </a:t>
            </a:r>
            <a:r>
              <a:rPr lang="en-US" sz="2400" dirty="0"/>
              <a:t>replicas are always writable and do not replicate with each other by themselves. This leads to a </a:t>
            </a:r>
            <a:r>
              <a:rPr lang="en-US" sz="2400" dirty="0" smtClean="0"/>
              <a:t>MVCC system </a:t>
            </a:r>
            <a:r>
              <a:rPr lang="en-US" sz="2400" dirty="0"/>
              <a:t>in which version conflicts have to be resolved at read time by client applications if no </a:t>
            </a:r>
            <a:r>
              <a:rPr lang="en-US" sz="2400" dirty="0" smtClean="0"/>
              <a:t>syntactic reconciliation </a:t>
            </a:r>
            <a:r>
              <a:rPr lang="en-US" sz="2400" dirty="0"/>
              <a:t>is possible.</a:t>
            </a:r>
          </a:p>
          <a:p>
            <a:r>
              <a:rPr lang="en-US" sz="2400" dirty="0"/>
              <a:t>Consistency of databases on single </a:t>
            </a:r>
            <a:r>
              <a:rPr lang="en-US" sz="2400" dirty="0" err="1"/>
              <a:t>CouchDB</a:t>
            </a:r>
            <a:r>
              <a:rPr lang="en-US" sz="2400" dirty="0"/>
              <a:t> nodes as well as durability is ensured by the way </a:t>
            </a:r>
            <a:r>
              <a:rPr lang="en-US" sz="2400" dirty="0" err="1" smtClean="0"/>
              <a:t>CouchDB</a:t>
            </a:r>
            <a:r>
              <a:rPr lang="en-US" sz="2400" dirty="0" smtClean="0"/>
              <a:t> operates </a:t>
            </a:r>
            <a:r>
              <a:rPr lang="en-US" sz="2400" dirty="0"/>
              <a:t>on database files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NoSQL</a:t>
            </a:r>
            <a:r>
              <a:rPr lang="en-US" b="1" dirty="0"/>
              <a:t>-Movement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b="1" dirty="0"/>
              <a:t>Avoidance of Unneeded Complexity </a:t>
            </a:r>
            <a:r>
              <a:rPr lang="en-US" sz="1700" dirty="0"/>
              <a:t>Relational databases provide a variety of features and strict </a:t>
            </a:r>
            <a:r>
              <a:rPr lang="en-US" sz="1700" dirty="0" smtClean="0"/>
              <a:t>data consistency</a:t>
            </a:r>
            <a:r>
              <a:rPr lang="en-US" sz="1700" dirty="0"/>
              <a:t>. But this rich feature set and the ACID </a:t>
            </a:r>
            <a:r>
              <a:rPr lang="en-US" sz="1700" dirty="0" smtClean="0"/>
              <a:t>properties implemented </a:t>
            </a:r>
            <a:r>
              <a:rPr lang="en-US" sz="1700" dirty="0"/>
              <a:t>by RDBMSs might be </a:t>
            </a:r>
            <a:r>
              <a:rPr lang="en-US" sz="1700" dirty="0" smtClean="0"/>
              <a:t>more than </a:t>
            </a:r>
            <a:r>
              <a:rPr lang="en-US" sz="1700" dirty="0"/>
              <a:t>necessary for particular applications and use cases</a:t>
            </a:r>
            <a:r>
              <a:rPr lang="en-US" sz="1700" dirty="0" smtClean="0"/>
              <a:t>.</a:t>
            </a:r>
          </a:p>
          <a:p>
            <a:r>
              <a:rPr lang="en-US" sz="1700" b="1" dirty="0"/>
              <a:t>High Throughput </a:t>
            </a:r>
            <a:r>
              <a:rPr lang="en-US" sz="1700" dirty="0"/>
              <a:t>Some </a:t>
            </a:r>
            <a:r>
              <a:rPr lang="en-US" sz="1700" dirty="0" err="1"/>
              <a:t>NoSQL</a:t>
            </a:r>
            <a:r>
              <a:rPr lang="en-US" sz="1700" dirty="0"/>
              <a:t> databases provide a significantly higher data throughput than </a:t>
            </a:r>
            <a:r>
              <a:rPr lang="en-US" sz="1700" dirty="0" smtClean="0"/>
              <a:t>traditional RDBMSs. </a:t>
            </a:r>
            <a:r>
              <a:rPr lang="en-US" sz="1800" b="1" i="1" dirty="0" smtClean="0"/>
              <a:t>Google is </a:t>
            </a:r>
            <a:r>
              <a:rPr lang="en-US" sz="1800" b="1" i="1" dirty="0"/>
              <a:t>able to process 20 </a:t>
            </a:r>
            <a:r>
              <a:rPr lang="en-US" sz="1800" b="1" i="1" dirty="0" err="1"/>
              <a:t>petabyte</a:t>
            </a:r>
            <a:r>
              <a:rPr lang="en-US" sz="1800" b="1" i="1" dirty="0"/>
              <a:t> a day stored in </a:t>
            </a:r>
            <a:r>
              <a:rPr lang="en-US" sz="1800" b="1" i="1" dirty="0" err="1"/>
              <a:t>Bigtable</a:t>
            </a:r>
            <a:r>
              <a:rPr lang="en-US" sz="1800" b="1" i="1" dirty="0"/>
              <a:t> via it’s </a:t>
            </a:r>
            <a:r>
              <a:rPr lang="en-US" sz="1800" b="1" i="1" dirty="0" err="1"/>
              <a:t>MapReduce</a:t>
            </a:r>
            <a:r>
              <a:rPr lang="en-US" sz="1800" b="1" i="1" dirty="0"/>
              <a:t> </a:t>
            </a:r>
            <a:r>
              <a:rPr lang="en-US" sz="1800" b="1" i="1" dirty="0" smtClean="0"/>
              <a:t>approach</a:t>
            </a:r>
          </a:p>
          <a:p>
            <a:r>
              <a:rPr lang="en-US" sz="1800" b="1" dirty="0"/>
              <a:t>Horizontal Scalability and Running on Commodity </a:t>
            </a:r>
            <a:r>
              <a:rPr lang="en-US" sz="1800" b="1" dirty="0" smtClean="0"/>
              <a:t>Hardware:  </a:t>
            </a:r>
            <a:r>
              <a:rPr lang="en-US" sz="1800" b="1" u="sng" dirty="0" smtClean="0"/>
              <a:t>VOLUME</a:t>
            </a:r>
          </a:p>
          <a:p>
            <a:r>
              <a:rPr lang="en-US" sz="1800" dirty="0"/>
              <a:t>1. Scale out data (e. g. 3 TB for the </a:t>
            </a:r>
            <a:r>
              <a:rPr lang="en-US" sz="1800" i="1" dirty="0"/>
              <a:t>green badges feature at </a:t>
            </a:r>
            <a:r>
              <a:rPr lang="en-US" sz="1800" i="1" dirty="0" err="1"/>
              <a:t>Digg</a:t>
            </a:r>
            <a:r>
              <a:rPr lang="en-US" sz="1800" i="1" dirty="0"/>
              <a:t>, 50 GB for the inbox search </a:t>
            </a:r>
            <a:r>
              <a:rPr lang="en-US" sz="1800" i="1" dirty="0" smtClean="0"/>
              <a:t>at </a:t>
            </a:r>
            <a:r>
              <a:rPr lang="en-US" sz="1800" dirty="0" err="1" smtClean="0"/>
              <a:t>Facebook</a:t>
            </a:r>
            <a:r>
              <a:rPr lang="en-US" sz="1800" dirty="0" smtClean="0"/>
              <a:t> </a:t>
            </a:r>
            <a:r>
              <a:rPr lang="en-US" sz="1800" dirty="0"/>
              <a:t>or 2 PB in total at eBay)</a:t>
            </a:r>
          </a:p>
          <a:p>
            <a:r>
              <a:rPr lang="en-US" sz="1800" dirty="0"/>
              <a:t>2. Performance of single servers</a:t>
            </a:r>
          </a:p>
          <a:p>
            <a:r>
              <a:rPr lang="en-US" sz="1800" dirty="0"/>
              <a:t>3. Rigid schema design</a:t>
            </a:r>
            <a:endParaRPr lang="en-US" sz="1700" b="1" i="1" dirty="0" smtClean="0"/>
          </a:p>
          <a:p>
            <a:pPr>
              <a:buNone/>
            </a:pPr>
            <a:r>
              <a:rPr lang="en-US" sz="1800" dirty="0" err="1"/>
              <a:t>NoSQL</a:t>
            </a:r>
            <a:r>
              <a:rPr lang="en-US" sz="1800" dirty="0"/>
              <a:t> databases are designed to scale well </a:t>
            </a:r>
            <a:r>
              <a:rPr lang="en-US" sz="1800" dirty="0" smtClean="0"/>
              <a:t>in the </a:t>
            </a:r>
            <a:r>
              <a:rPr lang="en-US" sz="1800" dirty="0"/>
              <a:t>horizontal direction and not rely </a:t>
            </a:r>
            <a:r>
              <a:rPr lang="en-US" sz="1800" dirty="0" smtClean="0"/>
              <a:t>on highly </a:t>
            </a:r>
            <a:r>
              <a:rPr lang="en-US" sz="1800" dirty="0"/>
              <a:t>available </a:t>
            </a:r>
            <a:r>
              <a:rPr lang="en-US" sz="1800" dirty="0" smtClean="0"/>
              <a:t>hardware.</a:t>
            </a:r>
            <a:endParaRPr lang="en-US" sz="17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MongoDB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r>
              <a:rPr lang="en-US" sz="1800" dirty="0" err="1"/>
              <a:t>MongoDB</a:t>
            </a:r>
            <a:r>
              <a:rPr lang="en-US" sz="1800" dirty="0"/>
              <a:t> is a schema-free document database written in C++ and developed in an </a:t>
            </a:r>
            <a:r>
              <a:rPr lang="en-US" sz="1800" dirty="0" smtClean="0"/>
              <a:t>open-source project. </a:t>
            </a:r>
            <a:r>
              <a:rPr lang="en-US" sz="1800" dirty="0"/>
              <a:t>the main goal of </a:t>
            </a:r>
            <a:r>
              <a:rPr lang="en-US" sz="1800" dirty="0" err="1"/>
              <a:t>MongoDB</a:t>
            </a:r>
            <a:r>
              <a:rPr lang="en-US" sz="1800" dirty="0"/>
              <a:t> is to close the gap between the fast and </a:t>
            </a:r>
            <a:r>
              <a:rPr lang="en-US" sz="1800" dirty="0" smtClean="0"/>
              <a:t>highly scalable </a:t>
            </a:r>
            <a:r>
              <a:rPr lang="en-US" sz="1800" dirty="0"/>
              <a:t>key-/value-stores and feature-rich traditional RDBMSs relational database management </a:t>
            </a:r>
            <a:r>
              <a:rPr lang="en-US" sz="1800" dirty="0" smtClean="0"/>
              <a:t>systems. </a:t>
            </a:r>
            <a:r>
              <a:rPr lang="en-US" sz="1800" dirty="0" err="1" smtClean="0"/>
              <a:t>MongoDBs</a:t>
            </a:r>
            <a:r>
              <a:rPr lang="en-US" sz="1800" dirty="0" smtClean="0"/>
              <a:t> </a:t>
            </a:r>
            <a:r>
              <a:rPr lang="en-US" sz="1800" dirty="0"/>
              <a:t>name is derived from the adjective </a:t>
            </a:r>
            <a:r>
              <a:rPr lang="en-US" sz="1800" i="1" dirty="0" smtClean="0"/>
              <a:t>humongous. Prominent </a:t>
            </a:r>
            <a:r>
              <a:rPr lang="en-US" sz="1800" i="1" dirty="0"/>
              <a:t>users of </a:t>
            </a:r>
            <a:r>
              <a:rPr lang="en-US" sz="1800" i="1" dirty="0" err="1" smtClean="0"/>
              <a:t>MongoDB</a:t>
            </a:r>
            <a:r>
              <a:rPr lang="en-US" sz="1800" i="1" dirty="0" smtClean="0"/>
              <a:t> </a:t>
            </a:r>
            <a:r>
              <a:rPr lang="en-US" sz="1800" dirty="0" smtClean="0"/>
              <a:t>include </a:t>
            </a:r>
            <a:r>
              <a:rPr lang="en-US" sz="1800" dirty="0"/>
              <a:t>SourceForge.net, foursquare, the New York </a:t>
            </a:r>
            <a:r>
              <a:rPr lang="en-US" sz="1800" dirty="0" smtClean="0"/>
              <a:t>Times.</a:t>
            </a:r>
          </a:p>
          <a:p>
            <a:r>
              <a:rPr lang="en-US" sz="1800" b="1" dirty="0"/>
              <a:t>Databases and </a:t>
            </a:r>
            <a:r>
              <a:rPr lang="en-US" sz="1800" b="1" dirty="0" smtClean="0"/>
              <a:t>Collections: </a:t>
            </a:r>
            <a:r>
              <a:rPr lang="en-US" sz="1800" dirty="0" err="1"/>
              <a:t>MongoDB</a:t>
            </a:r>
            <a:r>
              <a:rPr lang="en-US" sz="1800" dirty="0"/>
              <a:t> databases reside on a </a:t>
            </a:r>
            <a:r>
              <a:rPr lang="en-US" sz="1800" dirty="0" err="1"/>
              <a:t>MongoDB</a:t>
            </a:r>
            <a:r>
              <a:rPr lang="en-US" sz="1800" dirty="0"/>
              <a:t> server that can host more than one of such databases which </a:t>
            </a:r>
            <a:r>
              <a:rPr lang="en-US" sz="1800" dirty="0" smtClean="0"/>
              <a:t>are independent </a:t>
            </a:r>
            <a:r>
              <a:rPr lang="en-US" sz="1800" dirty="0"/>
              <a:t>and stored separately by the </a:t>
            </a:r>
            <a:r>
              <a:rPr lang="en-US" sz="1800" dirty="0" err="1"/>
              <a:t>MongoDB</a:t>
            </a:r>
            <a:r>
              <a:rPr lang="en-US" sz="1800" dirty="0"/>
              <a:t> server. A database contains one or more </a:t>
            </a:r>
            <a:r>
              <a:rPr lang="en-US" sz="1800" dirty="0" smtClean="0"/>
              <a:t>collections consisting </a:t>
            </a:r>
            <a:r>
              <a:rPr lang="en-US" sz="1800" dirty="0"/>
              <a:t>of documents. In order to control access to the database a set of security credentials may </a:t>
            </a:r>
            <a:r>
              <a:rPr lang="en-US" sz="1800" dirty="0" smtClean="0"/>
              <a:t>be defined </a:t>
            </a:r>
            <a:r>
              <a:rPr lang="en-US" sz="1800" dirty="0"/>
              <a:t>for </a:t>
            </a:r>
            <a:r>
              <a:rPr lang="en-US" sz="1800" dirty="0" smtClean="0"/>
              <a:t>databases. </a:t>
            </a:r>
            <a:r>
              <a:rPr lang="en-US" sz="1800" dirty="0"/>
              <a:t>Collections inside databases are referred to by the </a:t>
            </a:r>
            <a:r>
              <a:rPr lang="en-US" sz="1800" dirty="0" err="1"/>
              <a:t>MongoDB</a:t>
            </a:r>
            <a:r>
              <a:rPr lang="en-US" sz="1800" dirty="0"/>
              <a:t> manual as “named groupings of documents</a:t>
            </a:r>
            <a:r>
              <a:rPr lang="en-US" sz="1800" dirty="0" smtClean="0"/>
              <a:t>”.</a:t>
            </a:r>
          </a:p>
          <a:p>
            <a:r>
              <a:rPr lang="en-US" sz="1800" b="1" dirty="0" smtClean="0"/>
              <a:t>Documents: </a:t>
            </a:r>
            <a:r>
              <a:rPr lang="en-US" sz="1800" dirty="0"/>
              <a:t>The abstraction and unit of data storable in </a:t>
            </a:r>
            <a:r>
              <a:rPr lang="en-US" sz="1800" dirty="0" err="1"/>
              <a:t>MongoDB</a:t>
            </a:r>
            <a:r>
              <a:rPr lang="en-US" sz="1800" dirty="0"/>
              <a:t> is a document, a data structure comparable </a:t>
            </a:r>
            <a:r>
              <a:rPr lang="en-US" sz="1800" dirty="0" smtClean="0"/>
              <a:t>to an </a:t>
            </a:r>
            <a:r>
              <a:rPr lang="en-US" sz="1800" dirty="0"/>
              <a:t>XML document, a Python dictionary, a Ruby hash or a JSON document. In fact, </a:t>
            </a:r>
            <a:r>
              <a:rPr lang="en-US" sz="1800" dirty="0" err="1"/>
              <a:t>MongoDB</a:t>
            </a:r>
            <a:r>
              <a:rPr lang="en-US" sz="1800" dirty="0"/>
              <a:t> </a:t>
            </a:r>
            <a:r>
              <a:rPr lang="en-US" sz="1800" dirty="0" smtClean="0"/>
              <a:t>persists documents </a:t>
            </a:r>
            <a:r>
              <a:rPr lang="en-US" sz="1800" dirty="0"/>
              <a:t>by a format called BSON which is very similar to JSON but in a binary representation for </a:t>
            </a:r>
            <a:r>
              <a:rPr lang="en-US" sz="1800" dirty="0" smtClean="0"/>
              <a:t>reasons of </a:t>
            </a:r>
            <a:r>
              <a:rPr lang="en-US" sz="1800" dirty="0"/>
              <a:t>efficiency and because of additional </a:t>
            </a:r>
            <a:r>
              <a:rPr lang="en-US" sz="1800" dirty="0" err="1"/>
              <a:t>datatypes</a:t>
            </a:r>
            <a:r>
              <a:rPr lang="en-US" sz="1800" dirty="0"/>
              <a:t> compared to JSON8.</a:t>
            </a:r>
            <a:endParaRPr lang="en-US" sz="1800" dirty="0" smtClean="0"/>
          </a:p>
          <a:p>
            <a:endParaRPr lang="en-US" sz="1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MongoDB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US" sz="1800" dirty="0"/>
              <a:t>As an example, a document representing a wiki </a:t>
            </a:r>
            <a:r>
              <a:rPr lang="en-US" sz="1800" dirty="0" smtClean="0"/>
              <a:t>article </a:t>
            </a:r>
            <a:r>
              <a:rPr lang="en-US" sz="1800" dirty="0"/>
              <a:t>may look like the following in JSON notation</a:t>
            </a:r>
            <a:r>
              <a:rPr lang="en-US" sz="1800" dirty="0" smtClean="0"/>
              <a:t>: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363" y="188640"/>
            <a:ext cx="8677275" cy="4450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2800" b="1" dirty="0"/>
              <a:t>Column-Oriented Databases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dirty="0" smtClean="0"/>
              <a:t>approach to </a:t>
            </a:r>
            <a:r>
              <a:rPr lang="en-US" sz="2000" dirty="0"/>
              <a:t>store and process data by column instead of row has its origin in analytics and business intelligence </a:t>
            </a:r>
            <a:r>
              <a:rPr lang="en-US" sz="2000" dirty="0" smtClean="0"/>
              <a:t>where column-stores </a:t>
            </a:r>
            <a:r>
              <a:rPr lang="en-US" sz="2000" dirty="0"/>
              <a:t>operating in a shared-nothing massively parallel processing architecture can be used to </a:t>
            </a:r>
            <a:r>
              <a:rPr lang="en-US" sz="2000" dirty="0" smtClean="0"/>
              <a:t>build high-performance </a:t>
            </a:r>
            <a:r>
              <a:rPr lang="en-US" sz="2000" dirty="0"/>
              <a:t>applications. Notable products in this field are Sybase IQ and </a:t>
            </a:r>
            <a:r>
              <a:rPr lang="en-US" sz="2000" dirty="0" err="1" smtClean="0"/>
              <a:t>Vertica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They are also described as “[sparse], distributed, </a:t>
            </a:r>
            <a:r>
              <a:rPr lang="en-US" sz="2000" dirty="0" smtClean="0"/>
              <a:t>persistent multidimensional </a:t>
            </a:r>
            <a:r>
              <a:rPr lang="en-US" sz="2000" dirty="0"/>
              <a:t>sorted [maps</a:t>
            </a:r>
            <a:r>
              <a:rPr lang="en-US" sz="2000" dirty="0" smtClean="0"/>
              <a:t>]”</a:t>
            </a:r>
          </a:p>
          <a:p>
            <a:r>
              <a:rPr lang="en-US" sz="2000" dirty="0"/>
              <a:t>The main inspiration for column-oriented </a:t>
            </a:r>
            <a:r>
              <a:rPr lang="en-US" sz="2000" dirty="0" err="1"/>
              <a:t>datastores</a:t>
            </a:r>
            <a:r>
              <a:rPr lang="en-US" sz="2000" dirty="0"/>
              <a:t> </a:t>
            </a:r>
            <a:r>
              <a:rPr lang="en-US" sz="2000" dirty="0" smtClean="0"/>
              <a:t>is Google’s </a:t>
            </a:r>
            <a:r>
              <a:rPr lang="en-US" sz="2000" dirty="0" err="1" smtClean="0"/>
              <a:t>Bigtable</a:t>
            </a:r>
            <a:r>
              <a:rPr lang="en-US" sz="2000" dirty="0" smtClean="0"/>
              <a:t>, </a:t>
            </a:r>
            <a:r>
              <a:rPr lang="en-US" sz="2000" dirty="0" err="1"/>
              <a:t>Hypertable</a:t>
            </a:r>
            <a:r>
              <a:rPr lang="en-US" sz="2000" dirty="0"/>
              <a:t> and </a:t>
            </a:r>
            <a:r>
              <a:rPr lang="en-US" sz="2000" dirty="0" err="1" smtClean="0"/>
              <a:t>Hbase</a:t>
            </a:r>
            <a:r>
              <a:rPr lang="en-US" sz="2000" dirty="0"/>
              <a:t> </a:t>
            </a:r>
            <a:r>
              <a:rPr lang="en-US" sz="2000" dirty="0" smtClean="0"/>
              <a:t>and Cassandra.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US" sz="2400" b="1" dirty="0"/>
              <a:t>Google’s </a:t>
            </a:r>
            <a:r>
              <a:rPr lang="en-US" sz="2400" b="1" dirty="0" err="1" smtClean="0"/>
              <a:t>Bigtable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 err="1"/>
              <a:t>Bigtable</a:t>
            </a:r>
            <a:r>
              <a:rPr lang="en-US" sz="1800" dirty="0"/>
              <a:t> is described as “a distributed storage system for managing structured data that is designed </a:t>
            </a:r>
            <a:r>
              <a:rPr lang="en-US" sz="1800" dirty="0" smtClean="0"/>
              <a:t>to scale </a:t>
            </a:r>
            <a:r>
              <a:rPr lang="en-US" sz="1800" dirty="0"/>
              <a:t>to a very large size: </a:t>
            </a:r>
            <a:r>
              <a:rPr lang="en-US" sz="1800" dirty="0" err="1"/>
              <a:t>petabytes</a:t>
            </a:r>
            <a:r>
              <a:rPr lang="en-US" sz="1800" dirty="0"/>
              <a:t> of data across thousands of commodity servers</a:t>
            </a:r>
            <a:r>
              <a:rPr lang="en-US" sz="1800" dirty="0" smtClean="0"/>
              <a:t>”, </a:t>
            </a:r>
            <a:r>
              <a:rPr lang="en-US" sz="1800" dirty="0"/>
              <a:t>It is used by over sixty projects at Google as of 2006, including web indexing, Google Earth, </a:t>
            </a:r>
            <a:r>
              <a:rPr lang="en-US" sz="1800" dirty="0" smtClean="0"/>
              <a:t>Google Analytics</a:t>
            </a:r>
            <a:r>
              <a:rPr lang="en-US" sz="1800" dirty="0"/>
              <a:t>, </a:t>
            </a:r>
            <a:r>
              <a:rPr lang="en-US" sz="1800" dirty="0" err="1"/>
              <a:t>Orkut</a:t>
            </a:r>
            <a:r>
              <a:rPr lang="en-US" sz="1800" dirty="0"/>
              <a:t>, and Google </a:t>
            </a:r>
            <a:r>
              <a:rPr lang="en-US" sz="1800" dirty="0" smtClean="0"/>
              <a:t>Docs.</a:t>
            </a:r>
          </a:p>
          <a:p>
            <a:r>
              <a:rPr lang="en-US" sz="1800" dirty="0"/>
              <a:t>These projects have very different </a:t>
            </a:r>
            <a:r>
              <a:rPr lang="en-US" sz="1800" dirty="0" smtClean="0"/>
              <a:t>data size</a:t>
            </a:r>
            <a:r>
              <a:rPr lang="en-US" sz="1800" dirty="0"/>
              <a:t>, infrastructure and latency requirements: “from throughput-oriented batch-processing jobs to </a:t>
            </a:r>
            <a:r>
              <a:rPr lang="en-US" sz="1800" dirty="0" smtClean="0"/>
              <a:t>latency sensitive serving </a:t>
            </a:r>
            <a:r>
              <a:rPr lang="en-US" sz="1800" dirty="0"/>
              <a:t>of data to end users. The </a:t>
            </a:r>
            <a:r>
              <a:rPr lang="en-US" sz="1800" dirty="0" err="1"/>
              <a:t>Bigtable</a:t>
            </a:r>
            <a:r>
              <a:rPr lang="en-US" sz="1800" dirty="0"/>
              <a:t> clusters used by these products span a wide range </a:t>
            </a:r>
            <a:r>
              <a:rPr lang="en-US" sz="1800" dirty="0" smtClean="0"/>
              <a:t>of configurations</a:t>
            </a:r>
            <a:r>
              <a:rPr lang="en-US" sz="1800" dirty="0"/>
              <a:t>, from a handful to thousands of servers, and store up to several hundred terabytes of data”</a:t>
            </a:r>
            <a:endParaRPr lang="en-US" sz="1800" dirty="0" smtClean="0"/>
          </a:p>
          <a:p>
            <a:r>
              <a:rPr lang="en-US" sz="1800" dirty="0"/>
              <a:t>“</a:t>
            </a:r>
            <a:r>
              <a:rPr lang="en-US" sz="1800" dirty="0" err="1"/>
              <a:t>Bigtable</a:t>
            </a:r>
            <a:r>
              <a:rPr lang="en-US" sz="1800" dirty="0"/>
              <a:t> has </a:t>
            </a:r>
            <a:r>
              <a:rPr lang="en-US" sz="1800" dirty="0" smtClean="0"/>
              <a:t>achieved several </a:t>
            </a:r>
            <a:r>
              <a:rPr lang="en-US" sz="1800" dirty="0"/>
              <a:t>goals: wide applicability, scalability, high performance, and high availability</a:t>
            </a:r>
            <a:r>
              <a:rPr lang="en-US" sz="1800" dirty="0" smtClean="0"/>
              <a:t>”.</a:t>
            </a:r>
          </a:p>
          <a:p>
            <a:r>
              <a:rPr lang="en-US" sz="1800" dirty="0" err="1"/>
              <a:t>Bigtable</a:t>
            </a:r>
            <a:r>
              <a:rPr lang="en-US" sz="1800" dirty="0"/>
              <a:t> is described as a database by Google as “it shared many implementation strategies with databases</a:t>
            </a:r>
            <a:r>
              <a:rPr lang="en-US" sz="1800" dirty="0" smtClean="0"/>
              <a:t>”, e</a:t>
            </a:r>
            <a:r>
              <a:rPr lang="en-US" sz="1800" dirty="0"/>
              <a:t>. g. parallel and main-memory databases. However, it distinguishes itself from relational databases as </a:t>
            </a:r>
            <a:r>
              <a:rPr lang="en-US" sz="1800" dirty="0" smtClean="0"/>
              <a:t>it “does </a:t>
            </a:r>
            <a:r>
              <a:rPr lang="en-US" sz="1800" dirty="0"/>
              <a:t>not support a full relational data model”, but a simpler one that can be dynamically controlled </a:t>
            </a:r>
            <a:r>
              <a:rPr lang="en-US" sz="1800" dirty="0" smtClean="0"/>
              <a:t>by clients</a:t>
            </a:r>
            <a:r>
              <a:rPr lang="en-US" sz="1800" dirty="0"/>
              <a:t>. </a:t>
            </a:r>
            <a:r>
              <a:rPr lang="en-US" sz="1800" dirty="0" err="1"/>
              <a:t>Bigtable</a:t>
            </a:r>
            <a:r>
              <a:rPr lang="en-US" sz="1800" dirty="0"/>
              <a:t> furthermore allows “clients to reason about the locality properties of the data” which </a:t>
            </a:r>
            <a:r>
              <a:rPr lang="en-US" sz="1800" dirty="0" smtClean="0"/>
              <a:t>are reflected </a:t>
            </a:r>
            <a:r>
              <a:rPr lang="en-US" sz="1800" dirty="0"/>
              <a:t>“in the underlying storage” </a:t>
            </a:r>
            <a:r>
              <a:rPr lang="en-US" sz="1800" dirty="0" smtClean="0"/>
              <a:t>. </a:t>
            </a:r>
            <a:r>
              <a:rPr lang="en-US" sz="1800" dirty="0"/>
              <a:t>In contrast to RDBMSs, data can be </a:t>
            </a:r>
            <a:r>
              <a:rPr lang="en-US" sz="1800" dirty="0" smtClean="0"/>
              <a:t>indexed by </a:t>
            </a:r>
            <a:r>
              <a:rPr lang="en-US" sz="1800" dirty="0" err="1"/>
              <a:t>Bigtable</a:t>
            </a:r>
            <a:r>
              <a:rPr lang="en-US" sz="1800" dirty="0"/>
              <a:t> in more than one dimension—not only row- but also column-wise. A further </a:t>
            </a:r>
            <a:r>
              <a:rPr lang="en-US" sz="1800" dirty="0" smtClean="0"/>
              <a:t>distinguishing proposition </a:t>
            </a:r>
            <a:r>
              <a:rPr lang="en-US" sz="1800" dirty="0"/>
              <a:t>is that </a:t>
            </a:r>
            <a:r>
              <a:rPr lang="en-US" sz="1800" dirty="0" err="1"/>
              <a:t>Bigtable</a:t>
            </a:r>
            <a:r>
              <a:rPr lang="en-US" sz="1800" dirty="0"/>
              <a:t> allows data to be delivered out of memory or from disk—which can be </a:t>
            </a:r>
            <a:r>
              <a:rPr lang="en-US" sz="1800" dirty="0" smtClean="0"/>
              <a:t>specified via </a:t>
            </a:r>
            <a:r>
              <a:rPr lang="en-US" sz="1800" dirty="0"/>
              <a:t>configuration.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Google’s </a:t>
            </a:r>
            <a:r>
              <a:rPr lang="en-US" sz="2400" b="1" dirty="0" err="1" smtClean="0"/>
              <a:t>Bigtable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92500" lnSpcReduction="10000"/>
          </a:bodyPr>
          <a:lstStyle/>
          <a:p>
            <a:r>
              <a:rPr lang="en-IE" sz="1800" dirty="0" smtClean="0"/>
              <a:t>Data Model:</a:t>
            </a:r>
            <a:r>
              <a:rPr lang="en-US" sz="1800" dirty="0"/>
              <a:t> The data structure provided and processed by Google’s </a:t>
            </a:r>
            <a:r>
              <a:rPr lang="en-US" sz="1800" dirty="0" err="1"/>
              <a:t>Bigtable</a:t>
            </a:r>
            <a:r>
              <a:rPr lang="en-US" sz="1800" dirty="0"/>
              <a:t> is described as “a sparse, </a:t>
            </a:r>
            <a:r>
              <a:rPr lang="en-US" sz="1800" dirty="0" smtClean="0"/>
              <a:t>distributed, persistent </a:t>
            </a:r>
            <a:r>
              <a:rPr lang="en-US" sz="1800" dirty="0"/>
              <a:t>multidimensional sorted map”. Values are stored as arrays of bytes which do not get </a:t>
            </a:r>
            <a:r>
              <a:rPr lang="en-US" sz="1800" dirty="0" smtClean="0"/>
              <a:t>interpreted by </a:t>
            </a:r>
            <a:r>
              <a:rPr lang="en-US" sz="1800" dirty="0"/>
              <a:t>the data store. They are addressed by the </a:t>
            </a:r>
            <a:r>
              <a:rPr lang="en-US" sz="1800" b="1" dirty="0"/>
              <a:t>triple (row-key, column-key, timestamp</a:t>
            </a:r>
            <a:r>
              <a:rPr lang="en-US" sz="1800" b="1" dirty="0" smtClean="0"/>
              <a:t>).</a:t>
            </a:r>
          </a:p>
          <a:p>
            <a:r>
              <a:rPr lang="en-US" sz="1800" b="1" dirty="0"/>
              <a:t>Row </a:t>
            </a:r>
            <a:r>
              <a:rPr lang="en-US" sz="1800" dirty="0"/>
              <a:t>keys in </a:t>
            </a:r>
            <a:r>
              <a:rPr lang="en-US" sz="1800" dirty="0" err="1"/>
              <a:t>Bigtable</a:t>
            </a:r>
            <a:r>
              <a:rPr lang="en-US" sz="1800" dirty="0"/>
              <a:t> are strings of up to 64KB size. Rows are kept in lexicographic order and </a:t>
            </a:r>
            <a:r>
              <a:rPr lang="en-US" sz="1800" dirty="0" smtClean="0"/>
              <a:t>are dynamically </a:t>
            </a:r>
            <a:r>
              <a:rPr lang="en-US" sz="1800" dirty="0"/>
              <a:t>partitioned by the </a:t>
            </a:r>
            <a:r>
              <a:rPr lang="en-US" sz="1800" dirty="0" err="1"/>
              <a:t>datastore</a:t>
            </a:r>
            <a:r>
              <a:rPr lang="en-US" sz="1800" dirty="0"/>
              <a:t> into so called </a:t>
            </a:r>
            <a:r>
              <a:rPr lang="en-US" sz="1800" i="1" dirty="0"/>
              <a:t>tablets, “the </a:t>
            </a:r>
            <a:r>
              <a:rPr lang="en-US" sz="1800" i="1" dirty="0" err="1"/>
              <a:t>the</a:t>
            </a:r>
            <a:r>
              <a:rPr lang="en-US" sz="1800" i="1" dirty="0"/>
              <a:t> unit of distribution and </a:t>
            </a:r>
            <a:r>
              <a:rPr lang="en-US" sz="1800" i="1" dirty="0" smtClean="0"/>
              <a:t>load </a:t>
            </a:r>
            <a:r>
              <a:rPr lang="en-US" sz="1800" dirty="0" smtClean="0"/>
              <a:t>balancing</a:t>
            </a:r>
            <a:r>
              <a:rPr lang="en-US" sz="1800" dirty="0"/>
              <a:t>” in </a:t>
            </a:r>
            <a:r>
              <a:rPr lang="en-US" sz="1800" dirty="0" err="1"/>
              <a:t>Bigtable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The number of </a:t>
            </a:r>
            <a:r>
              <a:rPr lang="en-US" sz="1800" b="1" dirty="0"/>
              <a:t>columns </a:t>
            </a:r>
            <a:r>
              <a:rPr lang="en-US" sz="1800" dirty="0"/>
              <a:t>per table is not limited. Columns are grouped by their key prefix into sets </a:t>
            </a:r>
            <a:r>
              <a:rPr lang="en-US" sz="1800" dirty="0" smtClean="0"/>
              <a:t>called </a:t>
            </a:r>
            <a:r>
              <a:rPr lang="en-US" sz="1800" i="1" dirty="0" smtClean="0"/>
              <a:t>column </a:t>
            </a:r>
            <a:r>
              <a:rPr lang="en-US" sz="1800" i="1" dirty="0"/>
              <a:t>families. Column families are an important concept in </a:t>
            </a:r>
            <a:r>
              <a:rPr lang="en-US" sz="1800" i="1" dirty="0" err="1"/>
              <a:t>Bigtable</a:t>
            </a:r>
            <a:r>
              <a:rPr lang="en-US" sz="1800" i="1" dirty="0"/>
              <a:t> as they have specific properties </a:t>
            </a:r>
            <a:r>
              <a:rPr lang="en-US" sz="1800" i="1" dirty="0" smtClean="0"/>
              <a:t>and </a:t>
            </a:r>
            <a:r>
              <a:rPr lang="en-US" sz="1800" dirty="0" smtClean="0"/>
              <a:t>implications:</a:t>
            </a:r>
          </a:p>
          <a:p>
            <a:pPr>
              <a:buNone/>
            </a:pPr>
            <a:r>
              <a:rPr lang="en-US" sz="1800" dirty="0" smtClean="0"/>
              <a:t>-They </a:t>
            </a:r>
            <a:r>
              <a:rPr lang="en-US" sz="1800" dirty="0"/>
              <a:t>“form the basic unit of access control”, discerning privileges to list, read, modify, and </a:t>
            </a:r>
            <a:r>
              <a:rPr lang="en-US" sz="1800" dirty="0" smtClean="0"/>
              <a:t>add column-families</a:t>
            </a:r>
            <a:r>
              <a:rPr lang="en-US" sz="1800" dirty="0"/>
              <a:t>.</a:t>
            </a:r>
          </a:p>
          <a:p>
            <a:pPr>
              <a:buNone/>
            </a:pPr>
            <a:r>
              <a:rPr lang="en-US" sz="1800" dirty="0" smtClean="0"/>
              <a:t>- </a:t>
            </a:r>
            <a:r>
              <a:rPr lang="en-US" sz="1800" dirty="0"/>
              <a:t>They are expected to store the same or a similar type of data.</a:t>
            </a:r>
          </a:p>
          <a:p>
            <a:pPr>
              <a:buNone/>
            </a:pPr>
            <a:r>
              <a:rPr lang="en-US" sz="1800" dirty="0" smtClean="0"/>
              <a:t>- </a:t>
            </a:r>
            <a:r>
              <a:rPr lang="en-US" sz="1800" dirty="0"/>
              <a:t>Their data gets compressed together by </a:t>
            </a:r>
            <a:r>
              <a:rPr lang="en-US" sz="1800" dirty="0" err="1"/>
              <a:t>Bigtable</a:t>
            </a:r>
            <a:r>
              <a:rPr lang="en-US" sz="1800" dirty="0"/>
              <a:t>.</a:t>
            </a:r>
          </a:p>
          <a:p>
            <a:pPr>
              <a:buNone/>
            </a:pPr>
            <a:r>
              <a:rPr lang="en-US" sz="1800" dirty="0" smtClean="0"/>
              <a:t>- </a:t>
            </a:r>
            <a:r>
              <a:rPr lang="en-US" sz="1800" dirty="0"/>
              <a:t>They have to be specified before data can be stored into a column contained in a column family.</a:t>
            </a:r>
          </a:p>
          <a:p>
            <a:pPr>
              <a:buNone/>
            </a:pPr>
            <a:r>
              <a:rPr lang="en-US" sz="1800" dirty="0" smtClean="0"/>
              <a:t>- </a:t>
            </a:r>
            <a:r>
              <a:rPr lang="en-US" sz="1800" dirty="0"/>
              <a:t>Their name has to be printable. In contrast, column qualifiers “may be arbitrary strings”.</a:t>
            </a:r>
          </a:p>
          <a:p>
            <a:pPr>
              <a:buNone/>
            </a:pPr>
            <a:r>
              <a:rPr lang="en-US" sz="1800" dirty="0" smtClean="0"/>
              <a:t>- The number </a:t>
            </a:r>
            <a:r>
              <a:rPr lang="en-US" sz="1800" dirty="0"/>
              <a:t>of distinct column families in a table be small (in </a:t>
            </a:r>
            <a:r>
              <a:rPr lang="en-US" sz="1800" dirty="0" smtClean="0"/>
              <a:t>the hundreds </a:t>
            </a:r>
            <a:r>
              <a:rPr lang="en-US" sz="1800" dirty="0"/>
              <a:t>at most), and that families rarely change during operation”.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Google’s </a:t>
            </a:r>
            <a:r>
              <a:rPr lang="en-US" sz="2400" b="1" dirty="0" err="1" smtClean="0"/>
              <a:t>Bigtable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/>
              <a:t>Timestamps, </a:t>
            </a:r>
            <a:r>
              <a:rPr lang="en-US" sz="1800" dirty="0"/>
              <a:t>represented as 64-bit integers, are used in </a:t>
            </a:r>
            <a:r>
              <a:rPr lang="en-US" sz="1800" dirty="0" err="1"/>
              <a:t>Bigtable</a:t>
            </a:r>
            <a:r>
              <a:rPr lang="en-US" sz="1800" dirty="0"/>
              <a:t> to discriminate different reversion of </a:t>
            </a:r>
            <a:r>
              <a:rPr lang="en-US" sz="1800" dirty="0" smtClean="0"/>
              <a:t>a cell </a:t>
            </a:r>
            <a:r>
              <a:rPr lang="en-US" sz="1800" dirty="0"/>
              <a:t>value. The value of a timestamp is either assigned by the </a:t>
            </a:r>
            <a:r>
              <a:rPr lang="en-US" sz="1800" dirty="0" err="1" smtClean="0"/>
              <a:t>datastore</a:t>
            </a:r>
            <a:r>
              <a:rPr lang="en-US" sz="1800" dirty="0" smtClean="0"/>
              <a:t> , </a:t>
            </a:r>
            <a:r>
              <a:rPr lang="en-US" sz="1800" dirty="0" err="1"/>
              <a:t>Bigtable</a:t>
            </a:r>
            <a:r>
              <a:rPr lang="en-US" sz="1800" dirty="0"/>
              <a:t> orders the </a:t>
            </a:r>
            <a:r>
              <a:rPr lang="en-US" sz="1800" dirty="0" smtClean="0"/>
              <a:t>cell values </a:t>
            </a:r>
            <a:r>
              <a:rPr lang="en-US" sz="1800" dirty="0"/>
              <a:t>in decreasing order of their timestamp value “so that the most recent version can be read first</a:t>
            </a:r>
            <a:r>
              <a:rPr lang="en-US" sz="1800" dirty="0" smtClean="0"/>
              <a:t>”.</a:t>
            </a:r>
          </a:p>
          <a:p>
            <a:r>
              <a:rPr lang="en-US" sz="1800" b="1" dirty="0" smtClean="0"/>
              <a:t>API  :</a:t>
            </a:r>
            <a:r>
              <a:rPr lang="en-US" sz="1800" dirty="0"/>
              <a:t>The </a:t>
            </a:r>
            <a:r>
              <a:rPr lang="en-US" sz="1800" dirty="0" err="1"/>
              <a:t>Bigtable</a:t>
            </a:r>
            <a:r>
              <a:rPr lang="en-US" sz="1800" dirty="0"/>
              <a:t> </a:t>
            </a:r>
            <a:r>
              <a:rPr lang="en-US" sz="1800" dirty="0" err="1"/>
              <a:t>datastore</a:t>
            </a:r>
            <a:r>
              <a:rPr lang="en-US" sz="1800" dirty="0"/>
              <a:t> exposes the following classes of operations to client </a:t>
            </a:r>
            <a:r>
              <a:rPr lang="en-US" sz="1800" dirty="0" smtClean="0"/>
              <a:t>applications.</a:t>
            </a:r>
          </a:p>
          <a:p>
            <a:r>
              <a:rPr lang="en-US" sz="1800" b="1" dirty="0"/>
              <a:t>Read Operations </a:t>
            </a:r>
            <a:r>
              <a:rPr lang="en-US" sz="1800" dirty="0"/>
              <a:t>include the lookup and selection of rows by their key, the limitation of column </a:t>
            </a:r>
            <a:r>
              <a:rPr lang="en-US" sz="1800" dirty="0" smtClean="0"/>
              <a:t>families as </a:t>
            </a:r>
            <a:r>
              <a:rPr lang="en-US" sz="1800" dirty="0"/>
              <a:t>well as timestamps (comparable to projections in relational databases) as well as </a:t>
            </a:r>
            <a:r>
              <a:rPr lang="en-US" sz="1800" dirty="0" err="1"/>
              <a:t>iterators</a:t>
            </a:r>
            <a:r>
              <a:rPr lang="en-US" sz="1800" dirty="0"/>
              <a:t> </a:t>
            </a:r>
            <a:r>
              <a:rPr lang="en-US" sz="1800" dirty="0" smtClean="0"/>
              <a:t>for columns</a:t>
            </a:r>
            <a:r>
              <a:rPr lang="en-US" sz="1800" dirty="0"/>
              <a:t>.</a:t>
            </a:r>
          </a:p>
          <a:p>
            <a:r>
              <a:rPr lang="en-US" sz="1800" b="1" dirty="0"/>
              <a:t>Write Operations for Rows </a:t>
            </a:r>
            <a:r>
              <a:rPr lang="en-US" sz="1800" dirty="0"/>
              <a:t>cover the creation, update and deletion of values for a columns of the </a:t>
            </a:r>
            <a:r>
              <a:rPr lang="en-US" sz="1800" dirty="0" smtClean="0"/>
              <a:t>particular row</a:t>
            </a:r>
            <a:r>
              <a:rPr lang="en-US" sz="1800" dirty="0"/>
              <a:t>. </a:t>
            </a:r>
            <a:r>
              <a:rPr lang="en-US" sz="1800" dirty="0" err="1"/>
              <a:t>Bigtable</a:t>
            </a:r>
            <a:r>
              <a:rPr lang="en-US" sz="1800" dirty="0"/>
              <a:t> also supports “batching writes across row keys”.</a:t>
            </a:r>
          </a:p>
          <a:p>
            <a:r>
              <a:rPr lang="en-US" sz="1800" b="1" dirty="0"/>
              <a:t>Write Operations for Tables and Column Families </a:t>
            </a:r>
            <a:r>
              <a:rPr lang="en-US" sz="1800" dirty="0"/>
              <a:t>include their creation and deletion.</a:t>
            </a:r>
          </a:p>
          <a:p>
            <a:r>
              <a:rPr lang="en-US" sz="1800" b="1" dirty="0"/>
              <a:t>Administrative Operations </a:t>
            </a:r>
            <a:r>
              <a:rPr lang="en-US" sz="1800" dirty="0"/>
              <a:t>allow to change “cluster, table, and column family metadata, such as </a:t>
            </a:r>
            <a:r>
              <a:rPr lang="en-US" sz="1800" dirty="0" smtClean="0"/>
              <a:t>access control </a:t>
            </a:r>
            <a:r>
              <a:rPr lang="en-US" sz="1800" dirty="0"/>
              <a:t>rights”.</a:t>
            </a:r>
          </a:p>
          <a:p>
            <a:r>
              <a:rPr lang="en-US" sz="1800" b="1" dirty="0"/>
              <a:t>Server-Side Code Execution </a:t>
            </a:r>
            <a:r>
              <a:rPr lang="en-US" sz="1800" dirty="0"/>
              <a:t>is provided for scripts written in Google’s data processing language </a:t>
            </a:r>
            <a:r>
              <a:rPr lang="en-US" sz="1800" dirty="0" err="1" smtClean="0"/>
              <a:t>Sawzall</a:t>
            </a:r>
            <a:r>
              <a:rPr lang="en-US" sz="1800" dirty="0" smtClean="0"/>
              <a:t> As </a:t>
            </a:r>
            <a:r>
              <a:rPr lang="en-US" sz="1800" dirty="0"/>
              <a:t>of 2006, such scripts are not allowed to write or modify data </a:t>
            </a:r>
            <a:r>
              <a:rPr lang="en-US" sz="1800" dirty="0" smtClean="0"/>
              <a:t>stored in </a:t>
            </a:r>
            <a:r>
              <a:rPr lang="en-US" sz="1800" dirty="0" err="1"/>
              <a:t>Bigtables</a:t>
            </a:r>
            <a:r>
              <a:rPr lang="en-US" sz="1800" dirty="0"/>
              <a:t> but “various forms of data transformation, filtering based on arbitrary expressions, </a:t>
            </a:r>
            <a:r>
              <a:rPr lang="en-US" sz="1800" dirty="0" smtClean="0"/>
              <a:t>and summarization </a:t>
            </a:r>
            <a:r>
              <a:rPr lang="en-US" sz="1800" dirty="0"/>
              <a:t>via a variety of operators”.</a:t>
            </a:r>
          </a:p>
          <a:p>
            <a:r>
              <a:rPr lang="en-US" sz="1800" b="1" dirty="0" err="1"/>
              <a:t>MapReduce</a:t>
            </a:r>
            <a:r>
              <a:rPr lang="en-US" sz="1800" b="1" dirty="0"/>
              <a:t> Operations </a:t>
            </a:r>
            <a:r>
              <a:rPr lang="en-US" sz="1800" dirty="0"/>
              <a:t>may use contents of </a:t>
            </a:r>
            <a:r>
              <a:rPr lang="en-US" sz="1800" dirty="0" err="1"/>
              <a:t>Bigtable</a:t>
            </a:r>
            <a:r>
              <a:rPr lang="en-US" sz="1800" dirty="0"/>
              <a:t> maps as their input source as well as output target.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IE" sz="2800" dirty="0" err="1" smtClean="0"/>
              <a:t>BigTable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US" sz="1800" dirty="0" err="1"/>
              <a:t>Bigtable</a:t>
            </a:r>
            <a:r>
              <a:rPr lang="en-US" sz="1800" dirty="0"/>
              <a:t> depends on a number of technologies and services of Google’s </a:t>
            </a:r>
            <a:r>
              <a:rPr lang="en-US" sz="1800" dirty="0" smtClean="0"/>
              <a:t>infrastructure.</a:t>
            </a:r>
          </a:p>
          <a:p>
            <a:r>
              <a:rPr lang="en-US" sz="1800" dirty="0"/>
              <a:t> The distributed </a:t>
            </a:r>
            <a:r>
              <a:rPr lang="en-US" sz="1800" b="1" dirty="0"/>
              <a:t>Google File System (GFS) </a:t>
            </a:r>
            <a:r>
              <a:rPr lang="en-US" sz="1800" dirty="0" smtClean="0"/>
              <a:t>is </a:t>
            </a:r>
            <a:r>
              <a:rPr lang="en-US" sz="1800" dirty="0"/>
              <a:t>used by </a:t>
            </a:r>
            <a:r>
              <a:rPr lang="en-US" sz="1800" dirty="0" err="1"/>
              <a:t>Bigtable</a:t>
            </a:r>
            <a:r>
              <a:rPr lang="en-US" sz="1800" dirty="0"/>
              <a:t> to persist its data </a:t>
            </a:r>
            <a:r>
              <a:rPr lang="en-US" sz="1800" dirty="0" smtClean="0"/>
              <a:t>and log files. </a:t>
            </a:r>
          </a:p>
          <a:p>
            <a:r>
              <a:rPr lang="en-US" sz="1800" dirty="0" smtClean="0"/>
              <a:t>As </a:t>
            </a:r>
            <a:r>
              <a:rPr lang="en-US" sz="1800" dirty="0" err="1"/>
              <a:t>Bigtable</a:t>
            </a:r>
            <a:r>
              <a:rPr lang="en-US" sz="1800" dirty="0"/>
              <a:t> typically shared machines with “wide variety of other distributed applications” it </a:t>
            </a:r>
            <a:r>
              <a:rPr lang="en-US" sz="1800" dirty="0" smtClean="0"/>
              <a:t>depends on </a:t>
            </a:r>
            <a:r>
              <a:rPr lang="en-US" sz="1800" dirty="0"/>
              <a:t>a </a:t>
            </a:r>
            <a:r>
              <a:rPr lang="en-US" sz="1800" b="1" dirty="0"/>
              <a:t>cluster management system </a:t>
            </a:r>
            <a:r>
              <a:rPr lang="en-US" sz="1800" dirty="0"/>
              <a:t>“for scheduling jobs, managing resources on shared </a:t>
            </a:r>
            <a:r>
              <a:rPr lang="en-US" sz="1800" dirty="0" smtClean="0"/>
              <a:t>machines, dealing </a:t>
            </a:r>
            <a:r>
              <a:rPr lang="en-US" sz="1800" dirty="0"/>
              <a:t>with machine failures, and monitoring machine status”.</a:t>
            </a:r>
          </a:p>
          <a:p>
            <a:r>
              <a:rPr lang="en-US" sz="1800" dirty="0"/>
              <a:t> </a:t>
            </a:r>
            <a:r>
              <a:rPr lang="en-US" sz="1800" dirty="0" err="1"/>
              <a:t>Bigtable</a:t>
            </a:r>
            <a:r>
              <a:rPr lang="en-US" sz="1800" dirty="0"/>
              <a:t> data is stored in Google’s </a:t>
            </a:r>
            <a:r>
              <a:rPr lang="en-US" sz="1800" b="1" dirty="0" err="1"/>
              <a:t>SSTable</a:t>
            </a:r>
            <a:r>
              <a:rPr lang="en-US" sz="1800" b="1" dirty="0"/>
              <a:t> </a:t>
            </a:r>
            <a:r>
              <a:rPr lang="en-US" sz="1800" dirty="0" smtClean="0"/>
              <a:t>file</a:t>
            </a:r>
            <a:r>
              <a:rPr lang="en-US" sz="1800" b="1" dirty="0" smtClean="0"/>
              <a:t>. </a:t>
            </a:r>
            <a:r>
              <a:rPr lang="en-US" sz="1800" b="1" dirty="0"/>
              <a:t>A </a:t>
            </a:r>
            <a:r>
              <a:rPr lang="en-US" sz="1800" b="1" dirty="0" err="1"/>
              <a:t>SSTable</a:t>
            </a:r>
            <a:r>
              <a:rPr lang="en-US" sz="1800" b="1" dirty="0"/>
              <a:t> </a:t>
            </a:r>
            <a:r>
              <a:rPr lang="en-US" sz="1800" b="1" dirty="0" smtClean="0"/>
              <a:t>is </a:t>
            </a:r>
            <a:r>
              <a:rPr lang="en-US" sz="1800" dirty="0" smtClean="0"/>
              <a:t>a </a:t>
            </a:r>
            <a:r>
              <a:rPr lang="en-US" sz="1800" dirty="0"/>
              <a:t>“persistent, ordered immutable map” whose keys and values “are arbitrary byte strings”. </a:t>
            </a:r>
            <a:r>
              <a:rPr lang="en-US" sz="1800" dirty="0" err="1" smtClean="0"/>
              <a:t>SSTables</a:t>
            </a:r>
            <a:r>
              <a:rPr lang="en-US" sz="1800" dirty="0" smtClean="0"/>
              <a:t> allow </a:t>
            </a:r>
            <a:r>
              <a:rPr lang="en-US" sz="1800" dirty="0"/>
              <a:t>applications to look up values via their keys and “iterate over all key/value pairs in a </a:t>
            </a:r>
            <a:r>
              <a:rPr lang="en-US" sz="1800" dirty="0" smtClean="0"/>
              <a:t>specified key </a:t>
            </a:r>
            <a:r>
              <a:rPr lang="en-US" sz="1800" dirty="0"/>
              <a:t>range”.</a:t>
            </a:r>
            <a:endParaRPr lang="en-US" sz="1800" b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IE" sz="2400" dirty="0" smtClean="0"/>
              <a:t>Implementation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Autofit/>
          </a:bodyPr>
          <a:lstStyle/>
          <a:p>
            <a:r>
              <a:rPr lang="en-US" sz="1800" dirty="0" err="1"/>
              <a:t>Bigtable’s</a:t>
            </a:r>
            <a:r>
              <a:rPr lang="en-US" sz="1800" dirty="0"/>
              <a:t> implementation consists of three major components per </a:t>
            </a:r>
            <a:r>
              <a:rPr lang="en-US" sz="1800" dirty="0" err="1"/>
              <a:t>Bigtable</a:t>
            </a:r>
            <a:r>
              <a:rPr lang="en-US" sz="1800" dirty="0"/>
              <a:t> </a:t>
            </a:r>
            <a:r>
              <a:rPr lang="en-US" sz="1800" dirty="0" smtClean="0"/>
              <a:t>instance:</a:t>
            </a:r>
          </a:p>
          <a:p>
            <a:r>
              <a:rPr lang="en-US" sz="1800" dirty="0"/>
              <a:t> Multiple </a:t>
            </a:r>
            <a:r>
              <a:rPr lang="en-US" sz="1800" b="1" dirty="0"/>
              <a:t>tablet servers </a:t>
            </a:r>
            <a:r>
              <a:rPr lang="en-US" sz="1800" dirty="0"/>
              <a:t>each of which is responsible for a number of tablets. This implies the </a:t>
            </a:r>
            <a:r>
              <a:rPr lang="en-US" sz="1800" dirty="0" smtClean="0"/>
              <a:t>handling of </a:t>
            </a:r>
            <a:r>
              <a:rPr lang="en-US" sz="1800" dirty="0"/>
              <a:t>read and write requests for tablets as well as the splitting of tablets “that have grown too </a:t>
            </a:r>
            <a:r>
              <a:rPr lang="en-US" sz="1800" dirty="0" smtClean="0"/>
              <a:t>large”. Tablet </a:t>
            </a:r>
            <a:r>
              <a:rPr lang="en-US" sz="1800" dirty="0"/>
              <a:t>servers can be added and removed at runtime.</a:t>
            </a:r>
          </a:p>
          <a:p>
            <a:r>
              <a:rPr lang="en-US" sz="1800" dirty="0"/>
              <a:t> A </a:t>
            </a:r>
            <a:r>
              <a:rPr lang="en-US" sz="1800" b="1" dirty="0"/>
              <a:t>client library </a:t>
            </a:r>
            <a:r>
              <a:rPr lang="en-US" sz="1800" dirty="0"/>
              <a:t>provided for applications to interact with </a:t>
            </a:r>
            <a:r>
              <a:rPr lang="en-US" sz="1800" dirty="0" err="1"/>
              <a:t>Bigtable</a:t>
            </a:r>
            <a:r>
              <a:rPr lang="en-US" sz="1800" dirty="0"/>
              <a:t> instances. The library </a:t>
            </a:r>
            <a:r>
              <a:rPr lang="en-US" sz="1800" dirty="0" smtClean="0"/>
              <a:t>responsible for </a:t>
            </a:r>
            <a:r>
              <a:rPr lang="en-US" sz="1800" dirty="0"/>
              <a:t>looking up tablet servers that are in charge of data that shall be read or written, directing </a:t>
            </a:r>
            <a:r>
              <a:rPr lang="en-US" sz="1800" dirty="0" smtClean="0"/>
              <a:t>requests to </a:t>
            </a:r>
            <a:r>
              <a:rPr lang="en-US" sz="1800" dirty="0"/>
              <a:t>them and providing their responses to client applications.</a:t>
            </a:r>
          </a:p>
          <a:p>
            <a:r>
              <a:rPr lang="en-US" sz="1800" dirty="0"/>
              <a:t> One </a:t>
            </a:r>
            <a:r>
              <a:rPr lang="en-US" sz="1800" b="1" dirty="0"/>
              <a:t>master server </a:t>
            </a:r>
            <a:r>
              <a:rPr lang="en-US" sz="1800" dirty="0"/>
              <a:t>with a number of responsibilities. </a:t>
            </a:r>
            <a:r>
              <a:rPr lang="en-US" sz="1800" b="1" dirty="0"/>
              <a:t>Firstly, </a:t>
            </a:r>
            <a:r>
              <a:rPr lang="en-US" sz="1800" dirty="0"/>
              <a:t>it manages the tablets and </a:t>
            </a:r>
            <a:r>
              <a:rPr lang="en-US" sz="1800" dirty="0" smtClean="0"/>
              <a:t>tablet servers</a:t>
            </a:r>
            <a:r>
              <a:rPr lang="en-US" sz="1800" dirty="0"/>
              <a:t>: it assigns tablets to tablet servers, detects added and removed tablet servers, and </a:t>
            </a:r>
            <a:r>
              <a:rPr lang="en-US" sz="1800" dirty="0" smtClean="0"/>
              <a:t>distributes  workload </a:t>
            </a:r>
            <a:r>
              <a:rPr lang="en-US" sz="1800" dirty="0"/>
              <a:t>across them. </a:t>
            </a:r>
            <a:r>
              <a:rPr lang="en-US" sz="1800" b="1" dirty="0"/>
              <a:t>Secondly</a:t>
            </a:r>
            <a:r>
              <a:rPr lang="en-US" sz="1800" dirty="0"/>
              <a:t>, it is responsible to process changes of a </a:t>
            </a:r>
            <a:r>
              <a:rPr lang="en-US" sz="1800" dirty="0" err="1"/>
              <a:t>Bigtable</a:t>
            </a:r>
            <a:r>
              <a:rPr lang="en-US" sz="1800" dirty="0"/>
              <a:t> schema, like </a:t>
            </a:r>
            <a:r>
              <a:rPr lang="en-US" sz="1800" dirty="0" smtClean="0"/>
              <a:t>the creation </a:t>
            </a:r>
            <a:r>
              <a:rPr lang="en-US" sz="1800" dirty="0"/>
              <a:t>of tables and column families. </a:t>
            </a:r>
            <a:r>
              <a:rPr lang="en-US" sz="1800" b="1" dirty="0"/>
              <a:t>Lastly</a:t>
            </a:r>
            <a:r>
              <a:rPr lang="en-US" sz="1800" dirty="0"/>
              <a:t>, it has to garbage-collect deleted or expired files </a:t>
            </a:r>
            <a:r>
              <a:rPr lang="en-US" sz="1800" dirty="0" smtClean="0"/>
              <a:t>stored in </a:t>
            </a:r>
            <a:r>
              <a:rPr lang="en-US" sz="1800" dirty="0"/>
              <a:t>GFS for the particular </a:t>
            </a:r>
            <a:r>
              <a:rPr lang="en-US" sz="1800" dirty="0" err="1"/>
              <a:t>Bigtable</a:t>
            </a:r>
            <a:r>
              <a:rPr lang="en-US" sz="1800" dirty="0"/>
              <a:t> instance. Despite these responsibilities the load on master </a:t>
            </a:r>
            <a:r>
              <a:rPr lang="en-US" sz="1800" dirty="0" smtClean="0"/>
              <a:t>servers is </a:t>
            </a:r>
            <a:r>
              <a:rPr lang="en-US" sz="1800" dirty="0"/>
              <a:t>expected to be low as client libraries lookup tablet location information themselves and </a:t>
            </a:r>
            <a:r>
              <a:rPr lang="en-US" sz="1800" dirty="0" smtClean="0"/>
              <a:t>therefore “most </a:t>
            </a:r>
            <a:r>
              <a:rPr lang="en-US" sz="1800" dirty="0"/>
              <a:t>clients never communicate with the master”. As the master server is a single point of </a:t>
            </a:r>
            <a:r>
              <a:rPr lang="en-US" sz="1800" dirty="0" smtClean="0"/>
              <a:t>failure for </a:t>
            </a:r>
            <a:r>
              <a:rPr lang="en-US" sz="1800" dirty="0"/>
              <a:t>a </a:t>
            </a:r>
            <a:r>
              <a:rPr lang="en-US" sz="1800" dirty="0" err="1"/>
              <a:t>Bigtable</a:t>
            </a:r>
            <a:r>
              <a:rPr lang="en-US" sz="1800" dirty="0"/>
              <a:t> instances it is backed up by a second machine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IE" sz="2400" dirty="0" smtClean="0"/>
              <a:t>Derivatives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r>
              <a:rPr lang="en-US" sz="1800" dirty="0"/>
              <a:t>As the </a:t>
            </a:r>
            <a:r>
              <a:rPr lang="en-US" sz="1800" dirty="0" err="1"/>
              <a:t>Bigtable</a:t>
            </a:r>
            <a:r>
              <a:rPr lang="en-US" sz="1800" dirty="0"/>
              <a:t> code as well as the components required to operate it are not available under an </a:t>
            </a:r>
            <a:r>
              <a:rPr lang="en-US" sz="1800" dirty="0" smtClean="0"/>
              <a:t>open source </a:t>
            </a:r>
            <a:r>
              <a:rPr lang="en-US" sz="1800" dirty="0"/>
              <a:t>or free software </a:t>
            </a:r>
            <a:r>
              <a:rPr lang="en-US" sz="1800" dirty="0" err="1"/>
              <a:t>licence</a:t>
            </a:r>
            <a:r>
              <a:rPr lang="en-US" sz="1800" dirty="0"/>
              <a:t>, open source projects have emerged that are adopting the concepts </a:t>
            </a:r>
            <a:r>
              <a:rPr lang="en-US" sz="1800" dirty="0" smtClean="0"/>
              <a:t>described in </a:t>
            </a:r>
            <a:r>
              <a:rPr lang="en-US" sz="1800" dirty="0"/>
              <a:t>the </a:t>
            </a:r>
            <a:r>
              <a:rPr lang="en-US" sz="1800" dirty="0" err="1"/>
              <a:t>Bigtable</a:t>
            </a:r>
            <a:r>
              <a:rPr lang="en-US" sz="1800" dirty="0"/>
              <a:t> paper </a:t>
            </a:r>
            <a:r>
              <a:rPr lang="en-US" sz="1800" dirty="0" smtClean="0"/>
              <a:t>,Notably </a:t>
            </a:r>
            <a:r>
              <a:rPr lang="en-US" sz="1800" dirty="0"/>
              <a:t>in this field are </a:t>
            </a:r>
            <a:r>
              <a:rPr lang="en-US" sz="1800" dirty="0" err="1"/>
              <a:t>Hypertable</a:t>
            </a:r>
            <a:r>
              <a:rPr lang="en-US" sz="1800" dirty="0"/>
              <a:t> and </a:t>
            </a:r>
            <a:r>
              <a:rPr lang="en-US" sz="1800" dirty="0" err="1"/>
              <a:t>HBase</a:t>
            </a:r>
            <a:r>
              <a:rPr lang="en-US" sz="18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NoSQL</a:t>
            </a:r>
            <a:r>
              <a:rPr lang="en-US" b="1" dirty="0" smtClean="0"/>
              <a:t>-Movement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en-US" sz="1800" b="1" dirty="0"/>
              <a:t>Avoidance of Expensive Object-Relational </a:t>
            </a:r>
            <a:r>
              <a:rPr lang="en-US" sz="1800" b="1" dirty="0" smtClean="0"/>
              <a:t>Mapping : </a:t>
            </a:r>
            <a:r>
              <a:rPr lang="en-US" sz="1800" dirty="0" err="1"/>
              <a:t>NoSQL</a:t>
            </a:r>
            <a:r>
              <a:rPr lang="en-US" sz="1800" dirty="0"/>
              <a:t> databases are </a:t>
            </a:r>
            <a:r>
              <a:rPr lang="en-US" sz="1800" dirty="0" smtClean="0"/>
              <a:t>designed to </a:t>
            </a:r>
            <a:r>
              <a:rPr lang="en-US" sz="1800" dirty="0"/>
              <a:t>store data structures that are either simple or more similar to the ones of object-oriented </a:t>
            </a:r>
            <a:r>
              <a:rPr lang="en-US" sz="1800" dirty="0" smtClean="0"/>
              <a:t>programming languages </a:t>
            </a:r>
            <a:r>
              <a:rPr lang="en-US" sz="1800" dirty="0"/>
              <a:t>compared to relational data structures.</a:t>
            </a:r>
            <a:r>
              <a:rPr lang="en-US" sz="1800" b="1" dirty="0" smtClean="0"/>
              <a:t> </a:t>
            </a:r>
          </a:p>
          <a:p>
            <a:r>
              <a:rPr lang="en-US" sz="1800" b="1" dirty="0"/>
              <a:t>Complexity and Cost of Setting up Database </a:t>
            </a:r>
            <a:r>
              <a:rPr lang="en-US" sz="1800" b="1" dirty="0" smtClean="0"/>
              <a:t>Clusters : </a:t>
            </a:r>
            <a:r>
              <a:rPr lang="en-US" sz="1800" dirty="0" err="1"/>
              <a:t>NoSQL</a:t>
            </a:r>
            <a:r>
              <a:rPr lang="en-US" sz="1800" dirty="0"/>
              <a:t> databases are </a:t>
            </a:r>
            <a:r>
              <a:rPr lang="en-US" sz="1800" dirty="0" smtClean="0"/>
              <a:t>designed in </a:t>
            </a:r>
            <a:r>
              <a:rPr lang="en-US" sz="1800" dirty="0"/>
              <a:t>a way that “PC clusters can be easily and cheaply expanded without the complexity and cost of ’</a:t>
            </a:r>
            <a:r>
              <a:rPr lang="en-US" sz="1800" dirty="0" err="1"/>
              <a:t>sharding</a:t>
            </a:r>
            <a:r>
              <a:rPr lang="en-US" sz="1800" dirty="0" smtClean="0"/>
              <a:t>,’ which </a:t>
            </a:r>
            <a:r>
              <a:rPr lang="en-US" sz="1800" dirty="0"/>
              <a:t>involves cutting up databases into multiple tables to run on large clusters or grids</a:t>
            </a:r>
            <a:r>
              <a:rPr lang="en-US" sz="1800" dirty="0" smtClean="0"/>
              <a:t>”.</a:t>
            </a:r>
          </a:p>
          <a:p>
            <a:r>
              <a:rPr lang="en-US" sz="1800" b="1" dirty="0"/>
              <a:t>Compromising Reliability for Better </a:t>
            </a:r>
            <a:r>
              <a:rPr lang="en-US" sz="1800" b="1" dirty="0" smtClean="0"/>
              <a:t>Performance.</a:t>
            </a:r>
          </a:p>
          <a:p>
            <a:r>
              <a:rPr lang="en-US" sz="1800" b="1" dirty="0"/>
              <a:t>The Current “One size fit’s it all” Databases Thinking Was and Is </a:t>
            </a:r>
            <a:r>
              <a:rPr lang="en-US" sz="1800" b="1" dirty="0" smtClean="0"/>
              <a:t>Wrong: </a:t>
            </a:r>
            <a:r>
              <a:rPr lang="en-US" sz="1800" dirty="0"/>
              <a:t>growing number of application scenarios cannot be addressed with a traditional database </a:t>
            </a:r>
            <a:r>
              <a:rPr lang="en-US" sz="1800" dirty="0" smtClean="0"/>
              <a:t>approach, </a:t>
            </a:r>
            <a:r>
              <a:rPr lang="en-US" sz="1800" dirty="0"/>
              <a:t>alternatives towards traditional RDBMSs can be </a:t>
            </a:r>
            <a:r>
              <a:rPr lang="en-US" sz="1800" dirty="0" smtClean="0"/>
              <a:t>explained by </a:t>
            </a:r>
            <a:r>
              <a:rPr lang="en-US" sz="1800" dirty="0"/>
              <a:t>two major trends:</a:t>
            </a:r>
          </a:p>
          <a:p>
            <a:pPr>
              <a:buNone/>
            </a:pPr>
            <a:r>
              <a:rPr lang="en-US" sz="1800" dirty="0"/>
              <a:t>1. The continuous growth of data volumes (to be stored)</a:t>
            </a:r>
          </a:p>
          <a:p>
            <a:pPr>
              <a:buNone/>
            </a:pPr>
            <a:r>
              <a:rPr lang="en-US" sz="1800" dirty="0"/>
              <a:t>2. The growing need to process larger amounts of data in shorter </a:t>
            </a:r>
            <a:r>
              <a:rPr lang="en-US" sz="1800" dirty="0" smtClean="0"/>
              <a:t>time</a:t>
            </a:r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Hypertable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Hypertable</a:t>
            </a:r>
            <a:r>
              <a:rPr lang="en-US" dirty="0"/>
              <a:t> is </a:t>
            </a:r>
            <a:r>
              <a:rPr lang="en-US" dirty="0" err="1"/>
              <a:t>modelled</a:t>
            </a:r>
            <a:r>
              <a:rPr lang="en-US" dirty="0"/>
              <a:t> after Google’s </a:t>
            </a:r>
            <a:r>
              <a:rPr lang="en-US" dirty="0" err="1"/>
              <a:t>Bigtable</a:t>
            </a:r>
            <a:r>
              <a:rPr lang="en-US" dirty="0"/>
              <a:t> and inspired by “our own experience in solving </a:t>
            </a:r>
            <a:r>
              <a:rPr lang="en-US" dirty="0" smtClean="0"/>
              <a:t>large-scale data-intensive </a:t>
            </a:r>
            <a:r>
              <a:rPr lang="en-US" dirty="0"/>
              <a:t>tasks” according to its developers. The project’s goal is “to set the open source </a:t>
            </a:r>
            <a:r>
              <a:rPr lang="en-US" dirty="0" smtClean="0"/>
              <a:t>standard </a:t>
            </a:r>
            <a:r>
              <a:rPr lang="en-US" dirty="0"/>
              <a:t>for highly available, </a:t>
            </a:r>
            <a:r>
              <a:rPr lang="en-US" dirty="0" err="1"/>
              <a:t>petabyte</a:t>
            </a:r>
            <a:r>
              <a:rPr lang="en-US" dirty="0"/>
              <a:t> scale, database systems”. </a:t>
            </a:r>
            <a:r>
              <a:rPr lang="en-US" dirty="0" err="1"/>
              <a:t>Hypertable</a:t>
            </a:r>
            <a:r>
              <a:rPr lang="en-US" dirty="0"/>
              <a:t> is almost completely written in C</a:t>
            </a:r>
            <a:r>
              <a:rPr lang="en-US" dirty="0" smtClean="0"/>
              <a:t>++ and </a:t>
            </a:r>
            <a:r>
              <a:rPr lang="en-US" dirty="0"/>
              <a:t>relies on a distributed </a:t>
            </a:r>
            <a:r>
              <a:rPr lang="en-US" dirty="0" err="1"/>
              <a:t>filesystem</a:t>
            </a:r>
            <a:r>
              <a:rPr lang="en-US" dirty="0"/>
              <a:t> such as Apache </a:t>
            </a:r>
            <a:r>
              <a:rPr lang="en-US" dirty="0" err="1"/>
              <a:t>Hadoop’s</a:t>
            </a:r>
            <a:r>
              <a:rPr lang="en-US" dirty="0"/>
              <a:t> HDFS (</a:t>
            </a:r>
            <a:r>
              <a:rPr lang="en-US" dirty="0" err="1"/>
              <a:t>Hadoop</a:t>
            </a:r>
            <a:r>
              <a:rPr lang="en-US" dirty="0"/>
              <a:t> Distributed File </a:t>
            </a:r>
            <a:r>
              <a:rPr lang="en-US" dirty="0" smtClean="0"/>
              <a:t>System) as </a:t>
            </a:r>
            <a:r>
              <a:rPr lang="en-US" dirty="0"/>
              <a:t>well as a distributed lock-manager</a:t>
            </a:r>
            <a:r>
              <a:rPr lang="en-US" dirty="0" smtClean="0"/>
              <a:t>. </a:t>
            </a:r>
            <a:r>
              <a:rPr lang="en-US" dirty="0"/>
              <a:t>Regarding its data model it supports all abstractions available in</a:t>
            </a:r>
          </a:p>
          <a:p>
            <a:r>
              <a:rPr lang="en-US" dirty="0" err="1"/>
              <a:t>Bigtable</a:t>
            </a:r>
            <a:r>
              <a:rPr lang="en-US" dirty="0"/>
              <a:t>; in contrast to </a:t>
            </a:r>
            <a:r>
              <a:rPr lang="en-US" dirty="0" err="1"/>
              <a:t>Hbase</a:t>
            </a:r>
            <a:r>
              <a:rPr lang="en-US" dirty="0"/>
              <a:t> column-families with an arbitrary numbers of distinct columns are </a:t>
            </a:r>
            <a:r>
              <a:rPr lang="en-US" dirty="0" smtClean="0"/>
              <a:t>available in </a:t>
            </a:r>
            <a:r>
              <a:rPr lang="en-US" dirty="0" err="1"/>
              <a:t>Hypertable</a:t>
            </a:r>
            <a:r>
              <a:rPr lang="en-US" dirty="0"/>
              <a:t>. Tables are partitioned by ranges of row keys (like in </a:t>
            </a:r>
            <a:r>
              <a:rPr lang="en-US" dirty="0" err="1"/>
              <a:t>Bigtable</a:t>
            </a:r>
            <a:r>
              <a:rPr lang="en-US" dirty="0"/>
              <a:t>) and the resulting </a:t>
            </a:r>
            <a:r>
              <a:rPr lang="en-US" dirty="0" smtClean="0"/>
              <a:t>partitions get </a:t>
            </a:r>
            <a:r>
              <a:rPr lang="en-US" dirty="0"/>
              <a:t>replicated between servers. The data representation and processing at runtime is also borrowed </a:t>
            </a:r>
            <a:r>
              <a:rPr lang="en-US" dirty="0" err="1" smtClean="0"/>
              <a:t>fromBigtable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Hypertable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lnSpcReduction="10000"/>
          </a:bodyPr>
          <a:lstStyle/>
          <a:p>
            <a:r>
              <a:rPr lang="en-US" sz="2400" dirty="0" err="1"/>
              <a:t>Hypertable</a:t>
            </a:r>
            <a:r>
              <a:rPr lang="en-US" sz="2400" dirty="0"/>
              <a:t> has its own query </a:t>
            </a:r>
            <a:r>
              <a:rPr lang="en-US" sz="2400" dirty="0" smtClean="0"/>
              <a:t>language called </a:t>
            </a:r>
            <a:r>
              <a:rPr lang="en-US" sz="2400" dirty="0"/>
              <a:t>HQL (</a:t>
            </a:r>
            <a:r>
              <a:rPr lang="en-US" sz="2400" dirty="0" err="1"/>
              <a:t>Hypertable</a:t>
            </a:r>
            <a:r>
              <a:rPr lang="en-US" sz="2400" dirty="0"/>
              <a:t> Query Language) and exposes a native C</a:t>
            </a:r>
            <a:r>
              <a:rPr lang="en-US" sz="2400" dirty="0" smtClean="0"/>
              <a:t>++</a:t>
            </a:r>
          </a:p>
          <a:p>
            <a:pPr>
              <a:buNone/>
            </a:pPr>
            <a:r>
              <a:rPr lang="en-US" b="1" dirty="0" smtClean="0"/>
              <a:t>					</a:t>
            </a:r>
            <a:r>
              <a:rPr lang="en-US" b="1" dirty="0" err="1" smtClean="0"/>
              <a:t>HBase</a:t>
            </a:r>
            <a:endParaRPr lang="en-US" b="1" dirty="0"/>
          </a:p>
          <a:p>
            <a:r>
              <a:rPr lang="en-US" sz="2600" dirty="0"/>
              <a:t>The </a:t>
            </a:r>
            <a:r>
              <a:rPr lang="en-US" sz="2600" dirty="0" err="1"/>
              <a:t>HBase</a:t>
            </a:r>
            <a:r>
              <a:rPr lang="en-US" sz="2600" dirty="0"/>
              <a:t> </a:t>
            </a:r>
            <a:r>
              <a:rPr lang="en-US" sz="2600" dirty="0" err="1"/>
              <a:t>datastore</a:t>
            </a:r>
            <a:r>
              <a:rPr lang="en-US" sz="2600" dirty="0"/>
              <a:t> is a </a:t>
            </a:r>
            <a:r>
              <a:rPr lang="en-US" sz="2600" dirty="0" err="1" smtClean="0"/>
              <a:t>Bigtable</a:t>
            </a:r>
            <a:r>
              <a:rPr lang="en-US" sz="2600" dirty="0" smtClean="0"/>
              <a:t>-clone developed </a:t>
            </a:r>
            <a:r>
              <a:rPr lang="en-US" sz="2600" dirty="0"/>
              <a:t>in Java as a part of Apache’s </a:t>
            </a:r>
            <a:r>
              <a:rPr lang="en-US" sz="2600" dirty="0" err="1" smtClean="0"/>
              <a:t>MapReduce</a:t>
            </a:r>
            <a:r>
              <a:rPr lang="en-US" sz="2600" dirty="0" smtClean="0"/>
              <a:t>-framework </a:t>
            </a:r>
            <a:r>
              <a:rPr lang="en-US" sz="2600" dirty="0" err="1" smtClean="0"/>
              <a:t>Hadoop</a:t>
            </a:r>
            <a:r>
              <a:rPr lang="en-US" sz="2600" dirty="0"/>
              <a:t>, providing a “a fault-tolerant way of storing large quantities of sparse data”. Like </a:t>
            </a:r>
            <a:r>
              <a:rPr lang="en-US" sz="2600" dirty="0" err="1" smtClean="0"/>
              <a:t>Hypertable</a:t>
            </a:r>
            <a:r>
              <a:rPr lang="en-US" sz="2600" dirty="0" smtClean="0"/>
              <a:t>, </a:t>
            </a:r>
            <a:r>
              <a:rPr lang="en-US" sz="2600" dirty="0" err="1" smtClean="0"/>
              <a:t>HBase</a:t>
            </a:r>
            <a:r>
              <a:rPr lang="en-US" sz="2600" dirty="0" smtClean="0"/>
              <a:t> </a:t>
            </a:r>
            <a:r>
              <a:rPr lang="en-US" sz="2600" dirty="0"/>
              <a:t>depends on a distributed file system (HDFS) which takes the same role as GFS in the context </a:t>
            </a:r>
            <a:r>
              <a:rPr lang="en-US" sz="2600" dirty="0" smtClean="0"/>
              <a:t>of </a:t>
            </a:r>
            <a:r>
              <a:rPr lang="en-US" sz="2600" dirty="0" err="1" smtClean="0"/>
              <a:t>Bigtable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sz="2600" dirty="0" err="1"/>
              <a:t>HBase</a:t>
            </a:r>
            <a:r>
              <a:rPr lang="en-US" sz="2600" dirty="0"/>
              <a:t> databases can be a source of as well as a destination for </a:t>
            </a:r>
            <a:r>
              <a:rPr lang="en-US" sz="2600" dirty="0" err="1"/>
              <a:t>MapReduce</a:t>
            </a:r>
            <a:r>
              <a:rPr lang="en-US" sz="2600" dirty="0"/>
              <a:t> </a:t>
            </a:r>
            <a:r>
              <a:rPr lang="en-US" sz="2600" dirty="0" smtClean="0"/>
              <a:t>jobs executed </a:t>
            </a:r>
            <a:r>
              <a:rPr lang="en-US" sz="2600" dirty="0"/>
              <a:t>via </a:t>
            </a:r>
            <a:r>
              <a:rPr lang="en-US" sz="2600" dirty="0" err="1"/>
              <a:t>Hadoop</a:t>
            </a:r>
            <a:r>
              <a:rPr lang="en-US" sz="2600" dirty="0"/>
              <a:t>. </a:t>
            </a:r>
            <a:r>
              <a:rPr lang="en-US" sz="2600" dirty="0" err="1"/>
              <a:t>HBase</a:t>
            </a:r>
            <a:r>
              <a:rPr lang="en-US" sz="2600" dirty="0"/>
              <a:t> exposes a native API in Java and can also be accessed via Thrift or REST.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sz="2800" b="1" dirty="0"/>
              <a:t>Cassandra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r>
              <a:rPr lang="en-US" sz="2400" dirty="0"/>
              <a:t>Apache Cassandra which adopts ideas and concepts of both, </a:t>
            </a:r>
            <a:r>
              <a:rPr lang="en-US" sz="2400" dirty="0" smtClean="0"/>
              <a:t>Amazon’s Dynamo </a:t>
            </a:r>
            <a:r>
              <a:rPr lang="en-US" sz="2400" dirty="0"/>
              <a:t>as well as Google’s </a:t>
            </a:r>
            <a:r>
              <a:rPr lang="en-US" sz="2400" dirty="0" err="1" smtClean="0"/>
              <a:t>Bigtable</a:t>
            </a:r>
            <a:r>
              <a:rPr lang="en-US" sz="2400" dirty="0" smtClean="0"/>
              <a:t>. </a:t>
            </a:r>
            <a:r>
              <a:rPr lang="en-US" sz="2400" dirty="0"/>
              <a:t>“distributed </a:t>
            </a:r>
            <a:r>
              <a:rPr lang="en-US" sz="2400" dirty="0" smtClean="0"/>
              <a:t>storage system </a:t>
            </a:r>
            <a:r>
              <a:rPr lang="en-US" sz="2400" dirty="0"/>
              <a:t>for managing structured data that is designed to scale to a very large size</a:t>
            </a:r>
            <a:r>
              <a:rPr lang="en-US" sz="2400" dirty="0" smtClean="0"/>
              <a:t>” </a:t>
            </a:r>
            <a:r>
              <a:rPr lang="en-US" sz="2400" dirty="0"/>
              <a:t>It “shares many </a:t>
            </a:r>
            <a:r>
              <a:rPr lang="en-US" sz="2400" dirty="0" smtClean="0"/>
              <a:t>design and </a:t>
            </a:r>
            <a:r>
              <a:rPr lang="en-US" sz="2400" dirty="0"/>
              <a:t>implementation strategies with databases” but “does not support a full relational data model; </a:t>
            </a:r>
            <a:r>
              <a:rPr lang="en-US" sz="2400" dirty="0" smtClean="0"/>
              <a:t>instead, it </a:t>
            </a:r>
            <a:r>
              <a:rPr lang="en-US" sz="2400" dirty="0"/>
              <a:t>provides clients with a simple data model that supports </a:t>
            </a:r>
            <a:r>
              <a:rPr lang="en-US" sz="2400" dirty="0" err="1" smtClean="0"/>
              <a:t>dynami</a:t>
            </a:r>
            <a:r>
              <a:rPr lang="en-US" sz="2400" dirty="0" smtClean="0"/>
              <a:t> control </a:t>
            </a:r>
            <a:r>
              <a:rPr lang="en-US" sz="2400" dirty="0"/>
              <a:t>over data layout and format</a:t>
            </a:r>
            <a:r>
              <a:rPr lang="en-US" dirty="0" smtClean="0"/>
              <a:t>” </a:t>
            </a:r>
            <a:r>
              <a:rPr lang="en-US" sz="2400" dirty="0" smtClean="0"/>
              <a:t>, </a:t>
            </a:r>
            <a:r>
              <a:rPr lang="en-US" sz="2400" dirty="0" err="1" smtClean="0"/>
              <a:t>Facebook</a:t>
            </a:r>
            <a:r>
              <a:rPr lang="en-US" sz="2400" dirty="0" smtClean="0"/>
              <a:t>,</a:t>
            </a:r>
            <a:r>
              <a:rPr lang="en-US" sz="2400" dirty="0"/>
              <a:t> as Twitter, </a:t>
            </a:r>
            <a:r>
              <a:rPr lang="en-US" sz="2400" dirty="0" err="1"/>
              <a:t>Digg</a:t>
            </a:r>
            <a:r>
              <a:rPr lang="en-US" sz="2400" dirty="0"/>
              <a:t> and </a:t>
            </a:r>
            <a:r>
              <a:rPr lang="en-US" sz="2400" dirty="0" err="1"/>
              <a:t>Rackspace</a:t>
            </a:r>
            <a:endParaRPr lang="en-US" sz="2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Cassandra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major requirements for the inbox search problem as well as problems of the same nature </a:t>
            </a:r>
            <a:r>
              <a:rPr lang="en-US" dirty="0" smtClean="0"/>
              <a:t>were:</a:t>
            </a:r>
          </a:p>
          <a:p>
            <a:r>
              <a:rPr lang="en-US" dirty="0"/>
              <a:t> Processing of a large amount and high growth rate of data (given 100 million users as of June </a:t>
            </a:r>
            <a:r>
              <a:rPr lang="en-US" dirty="0" smtClean="0"/>
              <a:t>2008,250 </a:t>
            </a:r>
            <a:r>
              <a:rPr lang="en-US" dirty="0"/>
              <a:t>million as of August 2009 and over 600 </a:t>
            </a:r>
            <a:r>
              <a:rPr lang="en-US" dirty="0" smtClean="0"/>
              <a:t>million users </a:t>
            </a:r>
            <a:r>
              <a:rPr lang="en-US" dirty="0"/>
              <a:t>as of January </a:t>
            </a:r>
            <a:r>
              <a:rPr lang="en-US" dirty="0" smtClean="0"/>
              <a:t>2011, 1500 million users 2014.</a:t>
            </a:r>
          </a:p>
          <a:p>
            <a:r>
              <a:rPr lang="en-US" dirty="0"/>
              <a:t> High and incremental scalability</a:t>
            </a:r>
          </a:p>
          <a:p>
            <a:r>
              <a:rPr lang="en-US" dirty="0"/>
              <a:t> Cost-effectiveness</a:t>
            </a:r>
          </a:p>
          <a:p>
            <a:r>
              <a:rPr lang="en-US" dirty="0"/>
              <a:t> “Reliability at massive scale” since “[outages] in the service </a:t>
            </a:r>
            <a:r>
              <a:rPr lang="en-US" dirty="0" smtClean="0"/>
              <a:t>can have </a:t>
            </a:r>
            <a:r>
              <a:rPr lang="en-US" dirty="0"/>
              <a:t>significant negative impact”</a:t>
            </a:r>
          </a:p>
          <a:p>
            <a:r>
              <a:rPr lang="en-US" dirty="0" smtClean="0"/>
              <a:t>The </a:t>
            </a:r>
            <a:r>
              <a:rPr lang="en-US" dirty="0"/>
              <a:t>ability to “run on top of an infrastructure of hundreds of nodes [</a:t>
            </a:r>
            <a:r>
              <a:rPr lang="en-US" dirty="0" err="1"/>
              <a:t>i</a:t>
            </a:r>
            <a:r>
              <a:rPr lang="en-US" dirty="0"/>
              <a:t>. e. commodity servers] (</a:t>
            </a:r>
            <a:r>
              <a:rPr lang="en-US" dirty="0" smtClean="0"/>
              <a:t>possibly spread </a:t>
            </a:r>
            <a:r>
              <a:rPr lang="en-US" dirty="0"/>
              <a:t>across different datacenters)”</a:t>
            </a:r>
          </a:p>
          <a:p>
            <a:r>
              <a:rPr lang="en-US" dirty="0"/>
              <a:t> A “high write throughput while not sacrificing read efficiency”</a:t>
            </a:r>
          </a:p>
          <a:p>
            <a:r>
              <a:rPr lang="en-US" dirty="0"/>
              <a:t> No single point of failure</a:t>
            </a:r>
          </a:p>
          <a:p>
            <a:r>
              <a:rPr lang="en-US" dirty="0"/>
              <a:t> Treatment of failures “as a norm rather than an exception”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Cassandra: Data </a:t>
            </a:r>
            <a:r>
              <a:rPr lang="en-US" sz="2800" b="1" dirty="0"/>
              <a:t>Model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Autofit/>
          </a:bodyPr>
          <a:lstStyle/>
          <a:p>
            <a:r>
              <a:rPr lang="en-US" sz="1800" dirty="0"/>
              <a:t>An instance of Cassandra typically consists of only one table which represents a “distributed </a:t>
            </a:r>
            <a:r>
              <a:rPr lang="en-US" sz="1800" dirty="0" smtClean="0"/>
              <a:t>multidimensional map </a:t>
            </a:r>
            <a:r>
              <a:rPr lang="en-US" sz="1800" dirty="0"/>
              <a:t>indexed by a key”. A table is structured by the following </a:t>
            </a:r>
            <a:r>
              <a:rPr lang="en-US" sz="1800" dirty="0" smtClean="0"/>
              <a:t>dimensions.</a:t>
            </a:r>
            <a:endParaRPr lang="en-US" sz="1800" dirty="0"/>
          </a:p>
          <a:p>
            <a:r>
              <a:rPr lang="en-US" sz="1800" b="1" dirty="0"/>
              <a:t>Rows </a:t>
            </a:r>
            <a:r>
              <a:rPr lang="en-US" sz="1800" dirty="0"/>
              <a:t>which are identified by a string-key of arbitrary length. Operations on rows are “atomic per </a:t>
            </a:r>
            <a:r>
              <a:rPr lang="en-US" sz="1800" dirty="0" smtClean="0"/>
              <a:t>replica no </a:t>
            </a:r>
            <a:r>
              <a:rPr lang="en-US" sz="1800" dirty="0"/>
              <a:t>matter how many columns are being read or written”.</a:t>
            </a:r>
          </a:p>
          <a:p>
            <a:r>
              <a:rPr lang="en-US" sz="1800" b="1" dirty="0"/>
              <a:t>Column </a:t>
            </a:r>
            <a:r>
              <a:rPr lang="en-US" sz="1800" dirty="0"/>
              <a:t>Families which can occur in arbitrary number per row. As in </a:t>
            </a:r>
            <a:r>
              <a:rPr lang="en-US" sz="1800" dirty="0" err="1"/>
              <a:t>Bigtable</a:t>
            </a:r>
            <a:r>
              <a:rPr lang="en-US" sz="1800" dirty="0"/>
              <a:t>, column-families have </a:t>
            </a:r>
            <a:r>
              <a:rPr lang="en-US" sz="1800" dirty="0" smtClean="0"/>
              <a:t>to be </a:t>
            </a:r>
            <a:r>
              <a:rPr lang="en-US" sz="1800" dirty="0"/>
              <a:t>defined in advance, </a:t>
            </a:r>
            <a:r>
              <a:rPr lang="en-US" sz="1800" dirty="0" err="1"/>
              <a:t>i</a:t>
            </a:r>
            <a:r>
              <a:rPr lang="en-US" sz="1800" dirty="0"/>
              <a:t>. e. before a cluster of servers comprising a Cassandra instance is </a:t>
            </a:r>
            <a:r>
              <a:rPr lang="en-US" sz="1800" dirty="0" smtClean="0"/>
              <a:t>launched. The </a:t>
            </a:r>
            <a:r>
              <a:rPr lang="en-US" sz="1800" dirty="0"/>
              <a:t>number of column-families per table is not limited; however, it is expected that only a few </a:t>
            </a:r>
            <a:r>
              <a:rPr lang="en-US" sz="1800" dirty="0" smtClean="0"/>
              <a:t>of them </a:t>
            </a:r>
            <a:r>
              <a:rPr lang="en-US" sz="1800" dirty="0"/>
              <a:t>are specified. A column family consists of </a:t>
            </a:r>
            <a:r>
              <a:rPr lang="en-US" sz="1800" i="1" dirty="0"/>
              <a:t>columns and supercolumns12 which can be </a:t>
            </a:r>
            <a:r>
              <a:rPr lang="en-US" sz="1800" i="1" dirty="0" smtClean="0"/>
              <a:t>added </a:t>
            </a:r>
            <a:r>
              <a:rPr lang="en-US" sz="1800" dirty="0" smtClean="0"/>
              <a:t>dynamically </a:t>
            </a:r>
            <a:r>
              <a:rPr lang="en-US" sz="1800" dirty="0"/>
              <a:t>(</a:t>
            </a:r>
            <a:r>
              <a:rPr lang="en-US" sz="1800" dirty="0" err="1"/>
              <a:t>i</a:t>
            </a:r>
            <a:r>
              <a:rPr lang="en-US" sz="1800" dirty="0"/>
              <a:t>. e. at runtime) to column-families and are not restricted in </a:t>
            </a:r>
            <a:r>
              <a:rPr lang="en-US" sz="1800" dirty="0" smtClean="0"/>
              <a:t>number.</a:t>
            </a:r>
            <a:endParaRPr lang="en-US" sz="1800" dirty="0"/>
          </a:p>
          <a:p>
            <a:r>
              <a:rPr lang="en-US" sz="1800" b="1" dirty="0"/>
              <a:t>Columns </a:t>
            </a:r>
            <a:r>
              <a:rPr lang="en-US" sz="1800" dirty="0"/>
              <a:t>have a name and store a number of values per row which are identified by a timestamp (like </a:t>
            </a:r>
            <a:r>
              <a:rPr lang="en-US" sz="1800" dirty="0" smtClean="0"/>
              <a:t>in </a:t>
            </a:r>
            <a:r>
              <a:rPr lang="en-US" sz="1800" dirty="0" err="1" smtClean="0"/>
              <a:t>Bigtable</a:t>
            </a:r>
            <a:r>
              <a:rPr lang="en-US" sz="1800" dirty="0"/>
              <a:t>). Each row in a table can have a different number of columns, so a table cannot be </a:t>
            </a:r>
            <a:r>
              <a:rPr lang="en-US" sz="1800" dirty="0" smtClean="0"/>
              <a:t>thought of </a:t>
            </a:r>
            <a:r>
              <a:rPr lang="en-US" sz="1800" dirty="0"/>
              <a:t>as a rectangle. Client applications may specify the ordering of columns within a column </a:t>
            </a:r>
            <a:r>
              <a:rPr lang="en-US" sz="1800" dirty="0" smtClean="0"/>
              <a:t>family and </a:t>
            </a:r>
            <a:r>
              <a:rPr lang="en-US" sz="1800" dirty="0" err="1"/>
              <a:t>supercolumn</a:t>
            </a:r>
            <a:r>
              <a:rPr lang="en-US" sz="1800" dirty="0"/>
              <a:t> which can either be by name or by timestamp.</a:t>
            </a:r>
          </a:p>
          <a:p>
            <a:r>
              <a:rPr lang="en-US" sz="1800" b="1" dirty="0" err="1"/>
              <a:t>Supercolumns</a:t>
            </a:r>
            <a:r>
              <a:rPr lang="en-US" sz="1800" b="1" dirty="0"/>
              <a:t> </a:t>
            </a:r>
            <a:r>
              <a:rPr lang="en-US" sz="1800" dirty="0"/>
              <a:t>have a name and an arbitrary number of columns associated with them. Again, the </a:t>
            </a:r>
            <a:r>
              <a:rPr lang="en-US" sz="1800" dirty="0" smtClean="0"/>
              <a:t>number of </a:t>
            </a:r>
            <a:r>
              <a:rPr lang="en-US" sz="1800" dirty="0"/>
              <a:t>columns per super-column may differ per row.</a:t>
            </a:r>
          </a:p>
          <a:p>
            <a:pPr>
              <a:buNone/>
            </a:pPr>
            <a:r>
              <a:rPr lang="en-US" sz="1800" dirty="0"/>
              <a:t>Hence, values in Cassandra are addressed by the triple (row-key, column-key, timestamp) </a:t>
            </a:r>
            <a:r>
              <a:rPr lang="en-US" sz="1800" dirty="0" smtClean="0"/>
              <a:t>with </a:t>
            </a:r>
            <a:r>
              <a:rPr lang="en-US" sz="1800" dirty="0" err="1" smtClean="0"/>
              <a:t>columnkey</a:t>
            </a:r>
            <a:r>
              <a:rPr lang="en-US" sz="1800" dirty="0" smtClean="0"/>
              <a:t> as </a:t>
            </a:r>
            <a:r>
              <a:rPr lang="en-US" sz="1800" dirty="0"/>
              <a:t>column-</a:t>
            </a:r>
            <a:r>
              <a:rPr lang="en-US" sz="1800" dirty="0" err="1"/>
              <a:t>family:column</a:t>
            </a:r>
            <a:r>
              <a:rPr lang="en-US" sz="1800" dirty="0"/>
              <a:t> (for simple columns contained in the column family) </a:t>
            </a:r>
            <a:r>
              <a:rPr lang="en-US" sz="1800" dirty="0" smtClean="0"/>
              <a:t>or column-family: </a:t>
            </a:r>
            <a:r>
              <a:rPr lang="en-US" sz="1800" dirty="0" err="1" smtClean="0"/>
              <a:t>supercolumn:column</a:t>
            </a:r>
            <a:r>
              <a:rPr lang="en-US" sz="1800" dirty="0" smtClean="0"/>
              <a:t> </a:t>
            </a:r>
            <a:r>
              <a:rPr lang="en-US" sz="1800" dirty="0"/>
              <a:t>(for columns subsumed under a </a:t>
            </a:r>
            <a:r>
              <a:rPr lang="en-US" sz="1800" dirty="0" err="1"/>
              <a:t>supercolumn</a:t>
            </a:r>
            <a:r>
              <a:rPr lang="en-US" sz="1800" dirty="0"/>
              <a:t>).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IE" sz="2800" dirty="0" smtClean="0"/>
              <a:t>Cassandra: API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US" sz="2000" dirty="0"/>
              <a:t>The API exposed to client-applications by Cassandra consists of just three </a:t>
            </a:r>
            <a:r>
              <a:rPr lang="en-US" sz="2000" dirty="0" smtClean="0"/>
              <a:t>operations.</a:t>
            </a:r>
            <a:endParaRPr lang="en-US" sz="2000" dirty="0"/>
          </a:p>
          <a:p>
            <a:r>
              <a:rPr lang="en-US" sz="2000" dirty="0"/>
              <a:t> </a:t>
            </a:r>
            <a:r>
              <a:rPr lang="en-US" sz="2000" b="1" dirty="0"/>
              <a:t>get</a:t>
            </a:r>
            <a:r>
              <a:rPr lang="en-US" sz="2000" dirty="0"/>
              <a:t>(table, key, </a:t>
            </a:r>
            <a:r>
              <a:rPr lang="en-US" sz="2000" dirty="0" err="1"/>
              <a:t>columnName</a:t>
            </a:r>
            <a:r>
              <a:rPr lang="en-US" sz="2000" dirty="0"/>
              <a:t>)</a:t>
            </a:r>
          </a:p>
          <a:p>
            <a:r>
              <a:rPr lang="en-US" sz="2000" dirty="0"/>
              <a:t> </a:t>
            </a:r>
            <a:r>
              <a:rPr lang="en-US" sz="2000" b="1" dirty="0"/>
              <a:t>insert</a:t>
            </a:r>
            <a:r>
              <a:rPr lang="en-US" sz="2000" dirty="0"/>
              <a:t>(table, key, </a:t>
            </a:r>
            <a:r>
              <a:rPr lang="en-US" sz="2000" dirty="0" err="1"/>
              <a:t>rowMutation</a:t>
            </a:r>
            <a:r>
              <a:rPr lang="en-US" sz="2000" dirty="0"/>
              <a:t>)</a:t>
            </a:r>
          </a:p>
          <a:p>
            <a:r>
              <a:rPr lang="en-US" sz="2000" dirty="0"/>
              <a:t> </a:t>
            </a:r>
            <a:r>
              <a:rPr lang="en-US" sz="2000" b="1" dirty="0"/>
              <a:t>delete</a:t>
            </a:r>
            <a:r>
              <a:rPr lang="en-US" sz="2000" dirty="0"/>
              <a:t>(table, key, </a:t>
            </a:r>
            <a:r>
              <a:rPr lang="en-US" sz="2000" dirty="0" err="1"/>
              <a:t>columnName</a:t>
            </a:r>
            <a:r>
              <a:rPr lang="en-US" sz="2000" dirty="0"/>
              <a:t>)</a:t>
            </a:r>
          </a:p>
          <a:p>
            <a:r>
              <a:rPr lang="en-US" sz="2000" dirty="0"/>
              <a:t>The </a:t>
            </a:r>
            <a:r>
              <a:rPr lang="en-US" sz="2000" dirty="0" err="1"/>
              <a:t>columnName</a:t>
            </a:r>
            <a:r>
              <a:rPr lang="en-US" sz="2000" dirty="0"/>
              <a:t> argument of the get and delete operation identifies either a column or a </a:t>
            </a:r>
            <a:r>
              <a:rPr lang="en-US" sz="2000" dirty="0" err="1" smtClean="0"/>
              <a:t>supercolumn</a:t>
            </a:r>
            <a:r>
              <a:rPr lang="en-US" sz="2000" dirty="0" smtClean="0"/>
              <a:t> within </a:t>
            </a:r>
            <a:r>
              <a:rPr lang="en-US" sz="2000" dirty="0"/>
              <a:t>a column family or column family as a whole 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All requests issued by client-applications get routed to an arbitrary server of a Cassandra cluster </a:t>
            </a:r>
            <a:r>
              <a:rPr lang="en-US" sz="2000" dirty="0" smtClean="0"/>
              <a:t>which determines </a:t>
            </a:r>
            <a:r>
              <a:rPr lang="en-US" sz="2000" dirty="0"/>
              <a:t>the replicas serving the data for the requested key.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E" sz="2400" dirty="0" smtClean="0"/>
              <a:t>References:</a:t>
            </a:r>
            <a:r>
              <a:rPr lang="en-US" sz="2400" b="1" dirty="0" smtClean="0"/>
              <a:t>SQL vs. </a:t>
            </a:r>
            <a:r>
              <a:rPr lang="en-US" sz="2400" b="1" dirty="0" err="1" smtClean="0"/>
              <a:t>NoSQL</a:t>
            </a:r>
            <a:r>
              <a:rPr lang="en-US" sz="2400" b="1" dirty="0" smtClean="0"/>
              <a:t> databases:</a:t>
            </a:r>
            <a:br>
              <a:rPr lang="en-US" sz="2400" b="1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sz="2400" i="1" dirty="0" smtClean="0"/>
              <a:t>One </a:t>
            </a:r>
            <a:r>
              <a:rPr lang="en-US" sz="2400" i="1" dirty="0"/>
              <a:t>Size Fits All: An Idea whose Time has Come and Gone by Michael </a:t>
            </a:r>
            <a:r>
              <a:rPr lang="en-US" sz="2400" i="1" dirty="0" err="1"/>
              <a:t>Stonebraker</a:t>
            </a:r>
            <a:r>
              <a:rPr lang="en-US" sz="2400" i="1" dirty="0"/>
              <a:t> and </a:t>
            </a:r>
            <a:r>
              <a:rPr lang="en-US" sz="2400" i="1" dirty="0" err="1" smtClean="0"/>
              <a:t>Ugur</a:t>
            </a:r>
            <a:r>
              <a:rPr lang="en-US" sz="2400" i="1" dirty="0" smtClean="0"/>
              <a:t> </a:t>
            </a:r>
            <a:r>
              <a:rPr lang="en-US" sz="2400" dirty="0" err="1" smtClean="0"/>
              <a:t>Çetintemel</a:t>
            </a:r>
            <a:r>
              <a:rPr lang="en-US" sz="2400" dirty="0" smtClean="0"/>
              <a:t>: </a:t>
            </a:r>
            <a:r>
              <a:rPr lang="en-IE" sz="2400" b="1" dirty="0" smtClean="0"/>
              <a:t> </a:t>
            </a:r>
            <a:r>
              <a:rPr lang="en-IE" sz="2400" b="1" dirty="0" smtClean="0">
                <a:hlinkClick r:id="rId2"/>
              </a:rPr>
              <a:t>http://cs.brown.edu/~ugur/fits_all.pdf</a:t>
            </a:r>
            <a:endParaRPr lang="en-IE" sz="2400" b="1" dirty="0"/>
          </a:p>
          <a:p>
            <a:pPr>
              <a:buAutoNum type="arabicPeriod"/>
            </a:pPr>
            <a:r>
              <a:rPr lang="en-US" sz="2400" i="1" dirty="0" smtClean="0"/>
              <a:t>What </a:t>
            </a:r>
            <a:r>
              <a:rPr lang="en-US" sz="2400" i="1" dirty="0"/>
              <a:t>Should I do? – Choosing SQL, </a:t>
            </a:r>
            <a:r>
              <a:rPr lang="en-US" sz="2400" i="1" dirty="0" err="1"/>
              <a:t>NoSQL</a:t>
            </a:r>
            <a:r>
              <a:rPr lang="en-US" sz="2400" i="1" dirty="0"/>
              <a:t> or Both for Scalable Web Apps by Todd </a:t>
            </a:r>
            <a:r>
              <a:rPr lang="en-US" sz="2400" i="1" dirty="0" smtClean="0"/>
              <a:t>Hoff: </a:t>
            </a:r>
            <a:r>
              <a:rPr lang="en-US" sz="2400" dirty="0" smtClean="0">
                <a:hlinkClick r:id="rId3"/>
              </a:rPr>
              <a:t>http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voltdb.com/webcast-choosing-sql-nosql-or-both-scalable-web-apps</a:t>
            </a:r>
            <a:endParaRPr lang="en-US" sz="2400" dirty="0" smtClean="0"/>
          </a:p>
          <a:p>
            <a:pPr>
              <a:buAutoNum type="arabicPeriod"/>
            </a:pPr>
            <a:r>
              <a:rPr lang="en-US" sz="2400" i="1" dirty="0" smtClean="0"/>
              <a:t>SQL </a:t>
            </a:r>
            <a:r>
              <a:rPr lang="en-US" sz="2400" i="1" dirty="0"/>
              <a:t>Databases Don’t Scale by Adam </a:t>
            </a:r>
            <a:r>
              <a:rPr lang="en-US" sz="2400" i="1" dirty="0" smtClean="0"/>
              <a:t>Wiggins: </a:t>
            </a:r>
            <a:r>
              <a:rPr lang="en-US" sz="2400" dirty="0" smtClean="0">
                <a:hlinkClick r:id="rId4"/>
              </a:rPr>
              <a:t>http</a:t>
            </a:r>
            <a:r>
              <a:rPr lang="en-US" sz="2400" dirty="0">
                <a:hlinkClick r:id="rId4"/>
              </a:rPr>
              <a:t>://</a:t>
            </a:r>
            <a:r>
              <a:rPr lang="en-US" sz="2400" dirty="0" smtClean="0">
                <a:hlinkClick r:id="rId4"/>
              </a:rPr>
              <a:t>adam.heroku.com/past/2009/7/6/sql_databases_dont_scale/</a:t>
            </a:r>
            <a:endParaRPr lang="en-US" sz="2400" dirty="0" smtClean="0"/>
          </a:p>
          <a:p>
            <a:pPr>
              <a:buAutoNum type="arabicPeriod"/>
            </a:pPr>
            <a:r>
              <a:rPr lang="en-US" sz="2400" i="1" dirty="0" smtClean="0"/>
              <a:t>6 </a:t>
            </a:r>
            <a:r>
              <a:rPr lang="en-US" sz="2400" i="1" dirty="0"/>
              <a:t>Reasons Why Relational Database Will Be Superseded by Robin </a:t>
            </a:r>
            <a:r>
              <a:rPr lang="en-US" sz="2400" i="1" dirty="0" smtClean="0"/>
              <a:t>Bloor: </a:t>
            </a:r>
            <a:r>
              <a:rPr lang="en-US" sz="2400" dirty="0" smtClean="0"/>
              <a:t>http</a:t>
            </a:r>
            <a:r>
              <a:rPr lang="en-US" sz="2400" dirty="0"/>
              <a:t>://www.havemacwillblog.com/2008/11/6-reasons-why-relational-database-will-be-superseded/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mtClean="0"/>
              <a:t>HADOOP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NoSQL</a:t>
            </a:r>
            <a:r>
              <a:rPr lang="en-US" b="1" dirty="0" smtClean="0"/>
              <a:t>-Movement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r>
              <a:rPr lang="en-US" sz="1800" b="1" dirty="0"/>
              <a:t>The </a:t>
            </a:r>
            <a:r>
              <a:rPr lang="en-US" sz="1800" b="1" dirty="0" smtClean="0"/>
              <a:t>Myth </a:t>
            </a:r>
            <a:r>
              <a:rPr lang="en-US" sz="1800" b="1" dirty="0"/>
              <a:t>of Effortless Distribution and Partitioning of Centralized Data </a:t>
            </a:r>
            <a:r>
              <a:rPr lang="en-US" sz="1800" b="1" dirty="0" smtClean="0"/>
              <a:t>Models</a:t>
            </a:r>
          </a:p>
          <a:p>
            <a:r>
              <a:rPr lang="en-US" sz="1800" b="1" dirty="0"/>
              <a:t>Movements in Programming Languages and Development </a:t>
            </a:r>
            <a:r>
              <a:rPr lang="en-US" sz="1800" b="1" dirty="0" smtClean="0"/>
              <a:t>Frameworks: </a:t>
            </a:r>
            <a:r>
              <a:rPr lang="en-US" sz="1800" dirty="0"/>
              <a:t>frameworks </a:t>
            </a:r>
            <a:r>
              <a:rPr lang="en-US" sz="1800" dirty="0" smtClean="0"/>
              <a:t>that provide </a:t>
            </a:r>
            <a:r>
              <a:rPr lang="en-US" sz="1800" dirty="0"/>
              <a:t>abstractions for database access trying to hide the use of </a:t>
            </a:r>
            <a:r>
              <a:rPr lang="en-US" sz="1800" dirty="0" smtClean="0"/>
              <a:t>SQL </a:t>
            </a:r>
            <a:r>
              <a:rPr lang="en-US" sz="1800" dirty="0"/>
              <a:t> </a:t>
            </a:r>
            <a:r>
              <a:rPr lang="en-US" sz="1800" dirty="0" smtClean="0"/>
              <a:t>,</a:t>
            </a:r>
          </a:p>
          <a:p>
            <a:r>
              <a:rPr lang="en-US" sz="1800" dirty="0" smtClean="0"/>
              <a:t>Object-relational </a:t>
            </a:r>
            <a:r>
              <a:rPr lang="en-US" sz="1800" dirty="0" err="1"/>
              <a:t>mappers</a:t>
            </a:r>
            <a:r>
              <a:rPr lang="en-US" sz="1800" dirty="0"/>
              <a:t> in the Java and .NET world like the Java Persistence API (JPA, part of </a:t>
            </a:r>
            <a:r>
              <a:rPr lang="en-US" sz="1800" dirty="0" smtClean="0"/>
              <a:t>the EJB </a:t>
            </a:r>
            <a:r>
              <a:rPr lang="en-US" sz="1800" dirty="0"/>
              <a:t>3 </a:t>
            </a:r>
            <a:r>
              <a:rPr lang="en-US" sz="1800" dirty="0" smtClean="0"/>
              <a:t>specification,)</a:t>
            </a:r>
          </a:p>
          <a:p>
            <a:r>
              <a:rPr lang="en-US" sz="1800" dirty="0" smtClean="0"/>
              <a:t>Likewise</a:t>
            </a:r>
            <a:r>
              <a:rPr lang="en-US" sz="1800" dirty="0"/>
              <a:t>, the popular Ruby on Rails (</a:t>
            </a:r>
            <a:r>
              <a:rPr lang="en-US" sz="1800" dirty="0" err="1"/>
              <a:t>RoR</a:t>
            </a:r>
            <a:r>
              <a:rPr lang="en-US" sz="1800" dirty="0"/>
              <a:t>, [HR10]) framework and others try to hide away the </a:t>
            </a:r>
            <a:r>
              <a:rPr lang="en-US" sz="1800" dirty="0" smtClean="0"/>
              <a:t>usage of </a:t>
            </a:r>
            <a:r>
              <a:rPr lang="en-US" sz="1800" dirty="0"/>
              <a:t>a relational </a:t>
            </a:r>
            <a:r>
              <a:rPr lang="en-US" sz="1800" dirty="0" smtClean="0"/>
              <a:t> </a:t>
            </a:r>
            <a:endParaRPr lang="en-US" sz="1800" dirty="0"/>
          </a:p>
          <a:p>
            <a:r>
              <a:rPr lang="en-US" sz="1800" dirty="0"/>
              <a:t> </a:t>
            </a:r>
            <a:r>
              <a:rPr lang="en-US" sz="1800" dirty="0" err="1"/>
              <a:t>NoSQL</a:t>
            </a:r>
            <a:r>
              <a:rPr lang="en-US" sz="1800" dirty="0"/>
              <a:t> </a:t>
            </a:r>
            <a:r>
              <a:rPr lang="en-US" sz="1800" dirty="0" err="1"/>
              <a:t>datastores</a:t>
            </a:r>
            <a:r>
              <a:rPr lang="en-US" sz="1800" dirty="0"/>
              <a:t> as well as some databases offered by cloud computing providers completely </a:t>
            </a:r>
            <a:r>
              <a:rPr lang="en-US" sz="1800" dirty="0" smtClean="0"/>
              <a:t>omit a </a:t>
            </a:r>
            <a:r>
              <a:rPr lang="en-US" sz="1800" dirty="0"/>
              <a:t>relational database. One example of such a cloud </a:t>
            </a:r>
            <a:r>
              <a:rPr lang="en-US" sz="1800" dirty="0" err="1"/>
              <a:t>datastore</a:t>
            </a:r>
            <a:r>
              <a:rPr lang="en-US" sz="1800" dirty="0"/>
              <a:t> is Amazon’s </a:t>
            </a:r>
            <a:r>
              <a:rPr lang="en-US" sz="1800" dirty="0" err="1"/>
              <a:t>SimpleDB</a:t>
            </a:r>
            <a:r>
              <a:rPr lang="en-US" sz="1800" dirty="0"/>
              <a:t>, a </a:t>
            </a:r>
            <a:r>
              <a:rPr lang="en-US" sz="1800" dirty="0" smtClean="0"/>
              <a:t>schema free</a:t>
            </a:r>
            <a:r>
              <a:rPr lang="en-US" sz="1800" dirty="0"/>
              <a:t>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IE" sz="2800" dirty="0" smtClean="0"/>
              <a:t>RDMS Alternative: Distributed DB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“Essentially everyone, when they first build </a:t>
            </a:r>
            <a:r>
              <a:rPr lang="en-US" sz="2800" dirty="0" smtClean="0"/>
              <a:t>a distributed </a:t>
            </a:r>
            <a:r>
              <a:rPr lang="en-US" sz="2800" dirty="0"/>
              <a:t>application, makes the following </a:t>
            </a:r>
            <a:r>
              <a:rPr lang="en-US" sz="2800" dirty="0" smtClean="0"/>
              <a:t>Nine assumptions</a:t>
            </a:r>
            <a:r>
              <a:rPr lang="en-US" sz="2800" dirty="0"/>
              <a:t>. All prove to be false in the long run and all cause </a:t>
            </a:r>
            <a:r>
              <a:rPr lang="en-US" sz="2800" i="1" dirty="0"/>
              <a:t>big trouble and painful </a:t>
            </a:r>
            <a:r>
              <a:rPr lang="en-US" sz="2800" i="1" dirty="0" smtClean="0"/>
              <a:t>learning </a:t>
            </a:r>
            <a:r>
              <a:rPr lang="en-US" sz="2800" dirty="0" smtClean="0"/>
              <a:t>experiences.”</a:t>
            </a:r>
            <a:endParaRPr lang="en-US" sz="2800" dirty="0"/>
          </a:p>
          <a:p>
            <a:r>
              <a:rPr lang="en-US" sz="2800" dirty="0"/>
              <a:t>1. The network is reliable</a:t>
            </a:r>
          </a:p>
          <a:p>
            <a:r>
              <a:rPr lang="en-US" sz="2800" dirty="0"/>
              <a:t>2. Latency is zero</a:t>
            </a:r>
          </a:p>
          <a:p>
            <a:r>
              <a:rPr lang="en-US" sz="2800" dirty="0"/>
              <a:t>3. Bandwidth is infinite</a:t>
            </a:r>
          </a:p>
          <a:p>
            <a:r>
              <a:rPr lang="en-US" sz="2800" dirty="0"/>
              <a:t>4. The network is secure</a:t>
            </a:r>
          </a:p>
          <a:p>
            <a:r>
              <a:rPr lang="en-US" sz="2800" dirty="0"/>
              <a:t>5. Topology doesn’t change</a:t>
            </a:r>
          </a:p>
          <a:p>
            <a:r>
              <a:rPr lang="en-US" sz="2800" dirty="0"/>
              <a:t>6. There is one administrator</a:t>
            </a:r>
          </a:p>
          <a:p>
            <a:r>
              <a:rPr lang="en-US" sz="2800" dirty="0"/>
              <a:t>7. Transport cost is </a:t>
            </a:r>
            <a:r>
              <a:rPr lang="en-US" sz="2800" dirty="0" smtClean="0"/>
              <a:t>zero</a:t>
            </a:r>
          </a:p>
          <a:p>
            <a:r>
              <a:rPr lang="en-US" sz="2800" dirty="0"/>
              <a:t>8. The network is </a:t>
            </a:r>
            <a:r>
              <a:rPr lang="en-US" sz="2800" dirty="0" smtClean="0"/>
              <a:t>homogeneous.</a:t>
            </a:r>
          </a:p>
          <a:p>
            <a:r>
              <a:rPr lang="en-IE" sz="2800" dirty="0" smtClean="0"/>
              <a:t>9. Development Cost is high.</a:t>
            </a:r>
            <a:endParaRPr lang="en-US" sz="28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b="1" dirty="0"/>
              <a:t>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Why </a:t>
            </a:r>
            <a:r>
              <a:rPr lang="en-US" sz="2000" dirty="0"/>
              <a:t>relational DBMSs can be </a:t>
            </a:r>
            <a:r>
              <a:rPr lang="en-US" sz="2000" dirty="0" smtClean="0"/>
              <a:t>outperformed even </a:t>
            </a:r>
            <a:r>
              <a:rPr lang="en-US" sz="2000" dirty="0"/>
              <a:t>in their home market of business data processing and how their own DMBS </a:t>
            </a:r>
            <a:r>
              <a:rPr lang="en-US" sz="2000" dirty="0" smtClean="0"/>
              <a:t>prototype H-Store </a:t>
            </a:r>
            <a:r>
              <a:rPr lang="en-US" sz="2000" dirty="0"/>
              <a:t>can “achieve </a:t>
            </a:r>
            <a:r>
              <a:rPr lang="en-US" sz="2000" dirty="0" smtClean="0"/>
              <a:t>dramatically </a:t>
            </a:r>
            <a:r>
              <a:rPr lang="en-US" sz="2000" dirty="0"/>
              <a:t>better performance than current RDBMSs</a:t>
            </a:r>
            <a:r>
              <a:rPr lang="en-US" dirty="0" smtClean="0"/>
              <a:t>”.</a:t>
            </a:r>
          </a:p>
          <a:p>
            <a:r>
              <a:rPr lang="en-US" sz="2000" b="1" dirty="0"/>
              <a:t>Main </a:t>
            </a:r>
            <a:r>
              <a:rPr lang="en-US" sz="2000" b="1" dirty="0" smtClean="0"/>
              <a:t>Memory: </a:t>
            </a:r>
            <a:r>
              <a:rPr lang="en-US" sz="2000" dirty="0"/>
              <a:t>“The overwhelming majority of OLTP databases are less than 1 </a:t>
            </a:r>
            <a:r>
              <a:rPr lang="en-US" sz="2000" dirty="0" err="1"/>
              <a:t>Tbyte</a:t>
            </a:r>
            <a:r>
              <a:rPr lang="en-US" sz="2000" dirty="0"/>
              <a:t> in size </a:t>
            </a:r>
            <a:r>
              <a:rPr lang="en-US" sz="2000" dirty="0" smtClean="0"/>
              <a:t>and growing </a:t>
            </a:r>
            <a:r>
              <a:rPr lang="en-US" sz="2000" dirty="0"/>
              <a:t>[. . . ] quite slowly</a:t>
            </a:r>
            <a:r>
              <a:rPr lang="en-US" sz="2000" dirty="0" smtClean="0"/>
              <a:t>”</a:t>
            </a:r>
          </a:p>
          <a:p>
            <a:r>
              <a:rPr lang="en-US" sz="2000" b="1" dirty="0"/>
              <a:t>Multi-Threading and Resource </a:t>
            </a:r>
            <a:r>
              <a:rPr lang="en-US" sz="2000" b="1" dirty="0" smtClean="0"/>
              <a:t>Control : </a:t>
            </a:r>
            <a:r>
              <a:rPr lang="en-US" sz="2000" dirty="0"/>
              <a:t>multi-threading </a:t>
            </a:r>
            <a:r>
              <a:rPr lang="en-US" sz="2000" dirty="0" smtClean="0"/>
              <a:t>systems to </a:t>
            </a:r>
            <a:r>
              <a:rPr lang="en-US" sz="2000" dirty="0"/>
              <a:t>maximize CPU- and disk-usage, resource governors limiting load to avoid resource exhausting and </a:t>
            </a:r>
            <a:r>
              <a:rPr lang="en-US" sz="2000" dirty="0" smtClean="0"/>
              <a:t>multithreaded </a:t>
            </a:r>
            <a:r>
              <a:rPr lang="en-US" sz="2000" dirty="0" err="1" smtClean="0"/>
              <a:t>datastructures</a:t>
            </a:r>
            <a:r>
              <a:rPr lang="en-US" sz="2000" dirty="0" smtClean="0"/>
              <a:t> </a:t>
            </a:r>
            <a:r>
              <a:rPr lang="en-US" sz="2000" dirty="0"/>
              <a:t>like concurrent B-trees</a:t>
            </a:r>
            <a:r>
              <a:rPr lang="en-US" sz="2000" dirty="0" smtClean="0"/>
              <a:t>.</a:t>
            </a:r>
          </a:p>
          <a:p>
            <a:r>
              <a:rPr lang="en-US" sz="2000" b="1" dirty="0"/>
              <a:t>Grid Computing and Fork-Lift Upgrades </a:t>
            </a:r>
            <a:r>
              <a:rPr lang="en-US" sz="2000" b="1" dirty="0" smtClean="0"/>
              <a:t> </a:t>
            </a:r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development </a:t>
            </a:r>
            <a:r>
              <a:rPr lang="en-US" sz="2000" dirty="0" smtClean="0"/>
              <a:t>from shared-memory </a:t>
            </a:r>
            <a:r>
              <a:rPr lang="en-US" sz="2000" dirty="0"/>
              <a:t>architectures of the 1970s over shared-disk architectures of the 1980s towards </a:t>
            </a:r>
            <a:r>
              <a:rPr lang="en-US" sz="2000" dirty="0" smtClean="0"/>
              <a:t>shared nothing approaches </a:t>
            </a:r>
            <a:r>
              <a:rPr lang="en-US" sz="2000" dirty="0"/>
              <a:t>of today and the near future, which are “often called grid computing or blade computing</a:t>
            </a:r>
            <a:r>
              <a:rPr lang="en-US" sz="2000" dirty="0" smtClean="0"/>
              <a:t>”.  So partitioning </a:t>
            </a:r>
            <a:r>
              <a:rPr lang="en-US" sz="2000" dirty="0"/>
              <a:t>of data over several nodes of a DBMS grid. </a:t>
            </a:r>
            <a:r>
              <a:rPr lang="en-US" sz="2000" dirty="0" smtClean="0"/>
              <a:t>Furthermore, the </a:t>
            </a:r>
            <a:r>
              <a:rPr lang="en-US" sz="2000" dirty="0"/>
              <a:t>need to reload </a:t>
            </a:r>
            <a:r>
              <a:rPr lang="en-US" sz="2000" dirty="0" smtClean="0"/>
              <a:t>any or </a:t>
            </a:r>
            <a:r>
              <a:rPr lang="en-US" sz="2000" dirty="0"/>
              <a:t>all data by an administrator and also without downtimes. </a:t>
            </a:r>
            <a:r>
              <a:rPr lang="en-US" sz="2000" dirty="0" smtClean="0"/>
              <a:t>These </a:t>
            </a:r>
            <a:r>
              <a:rPr lang="en-US" sz="2000" dirty="0"/>
              <a:t>requirements </a:t>
            </a:r>
            <a:r>
              <a:rPr lang="en-US" sz="2000" dirty="0" smtClean="0"/>
              <a:t>have significant </a:t>
            </a:r>
            <a:r>
              <a:rPr lang="en-US" sz="2000" dirty="0"/>
              <a:t>impact on the architecture of DBMSs—e.g. the ability to transfer parts of the data </a:t>
            </a:r>
            <a:r>
              <a:rPr lang="en-US" sz="2000" dirty="0" smtClean="0"/>
              <a:t>between nodes </a:t>
            </a:r>
            <a:r>
              <a:rPr lang="en-US" sz="2000" dirty="0"/>
              <a:t>without impacting running transactions—which probably cannot be easily added to existing </a:t>
            </a:r>
            <a:r>
              <a:rPr lang="en-US" sz="2000" dirty="0" smtClean="0"/>
              <a:t>RDBMSs but </a:t>
            </a:r>
            <a:r>
              <a:rPr lang="en-US" sz="2000" dirty="0"/>
              <a:t>can be considered in the design of new systems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IE" dirty="0" smtClean="0"/>
              <a:t>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High Availability </a:t>
            </a:r>
            <a:r>
              <a:rPr lang="en-US" sz="1800" dirty="0"/>
              <a:t>high availability and built-in disaster recovery as a crucial feature</a:t>
            </a:r>
          </a:p>
          <a:p>
            <a:pPr>
              <a:buNone/>
            </a:pPr>
            <a:r>
              <a:rPr lang="en-US" sz="1800" dirty="0"/>
              <a:t>for </a:t>
            </a:r>
            <a:r>
              <a:rPr lang="en-US" sz="1800" dirty="0" smtClean="0"/>
              <a:t>DBMSs </a:t>
            </a:r>
            <a:r>
              <a:rPr lang="en-US" sz="1800" dirty="0"/>
              <a:t>has to be considered in the architecture </a:t>
            </a:r>
            <a:r>
              <a:rPr lang="en-US" sz="1800" dirty="0" smtClean="0"/>
              <a:t>and design </a:t>
            </a:r>
            <a:r>
              <a:rPr lang="en-US" sz="1800" dirty="0"/>
              <a:t>of these systems</a:t>
            </a:r>
            <a:r>
              <a:rPr lang="en-US" sz="1800" dirty="0" smtClean="0"/>
              <a:t>.</a:t>
            </a:r>
          </a:p>
          <a:p>
            <a:r>
              <a:rPr lang="en-US" sz="1800" b="1" dirty="0"/>
              <a:t>No </a:t>
            </a:r>
            <a:r>
              <a:rPr lang="en-US" sz="1800" b="1" dirty="0" smtClean="0"/>
              <a:t>Knobs </a:t>
            </a:r>
            <a:r>
              <a:rPr lang="en-US" sz="1800" dirty="0"/>
              <a:t>RDBMSs were designed in an “era, [</a:t>
            </a:r>
            <a:r>
              <a:rPr lang="en-US" sz="1800" dirty="0" smtClean="0"/>
              <a:t>when] computers </a:t>
            </a:r>
            <a:r>
              <a:rPr lang="en-US" sz="1800" dirty="0"/>
              <a:t>were expensive and people were cheap. Today we have the reverse. Personnel costs are </a:t>
            </a:r>
            <a:r>
              <a:rPr lang="en-US" sz="1800" dirty="0" smtClean="0"/>
              <a:t>the dominant </a:t>
            </a:r>
            <a:r>
              <a:rPr lang="en-US" sz="1800" dirty="0"/>
              <a:t>expense in an IT shop</a:t>
            </a:r>
            <a:r>
              <a:rPr lang="en-US" sz="1800" dirty="0" smtClean="0"/>
              <a:t>”. New databases refers to be </a:t>
            </a:r>
            <a:r>
              <a:rPr lang="en-US" sz="1800" dirty="0"/>
              <a:t>““self-everything” (</a:t>
            </a:r>
            <a:r>
              <a:rPr lang="en-US" sz="1800" dirty="0" smtClean="0"/>
              <a:t>self-healing, self-maintaining</a:t>
            </a:r>
            <a:r>
              <a:rPr lang="en-US" sz="1800" dirty="0"/>
              <a:t>, self- tuning, etc</a:t>
            </a:r>
            <a:r>
              <a:rPr lang="en-US" sz="1800" dirty="0" smtClean="0"/>
              <a:t>.)”.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dirty="0" smtClean="0"/>
              <a:t>Need specialized DBMS: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1. </a:t>
            </a:r>
            <a:r>
              <a:rPr lang="en-US" b="1" dirty="0"/>
              <a:t>Data warehouses</a:t>
            </a:r>
            <a:r>
              <a:rPr lang="en-US" dirty="0"/>
              <a:t> which typically have star or snowflake schemes, </a:t>
            </a:r>
            <a:r>
              <a:rPr lang="en-US" dirty="0" err="1"/>
              <a:t>i</a:t>
            </a:r>
            <a:r>
              <a:rPr lang="en-US" dirty="0"/>
              <a:t>. e. “a central fact table </a:t>
            </a:r>
            <a:r>
              <a:rPr lang="en-US" dirty="0" smtClean="0"/>
              <a:t>with 1-n </a:t>
            </a:r>
            <a:r>
              <a:rPr lang="en-US" dirty="0"/>
              <a:t>joins to surrounding dimension tables, which may in turn participate in further 1-n joins </a:t>
            </a:r>
            <a:r>
              <a:rPr lang="en-US" dirty="0" smtClean="0"/>
              <a:t>to second </a:t>
            </a:r>
            <a:r>
              <a:rPr lang="en-US" dirty="0"/>
              <a:t>level dimension tables, and so forth”. These </a:t>
            </a:r>
            <a:r>
              <a:rPr lang="en-US" dirty="0" smtClean="0"/>
              <a:t>data structures </a:t>
            </a:r>
            <a:r>
              <a:rPr lang="en-US" dirty="0"/>
              <a:t>could be easily modeled using </a:t>
            </a:r>
            <a:r>
              <a:rPr lang="en-US" dirty="0" smtClean="0"/>
              <a:t>the relational </a:t>
            </a:r>
            <a:r>
              <a:rPr lang="en-US" dirty="0"/>
              <a:t>model </a:t>
            </a:r>
            <a:r>
              <a:rPr lang="en-US" dirty="0" smtClean="0"/>
              <a:t>where an </a:t>
            </a:r>
            <a:r>
              <a:rPr lang="en-US" dirty="0"/>
              <a:t>entity-relationship model in this case which </a:t>
            </a:r>
            <a:r>
              <a:rPr lang="en-US" dirty="0" smtClean="0"/>
              <a:t>would be </a:t>
            </a:r>
            <a:r>
              <a:rPr lang="en-US" dirty="0"/>
              <a:t>simpler and more natural to model and to query.</a:t>
            </a:r>
          </a:p>
          <a:p>
            <a:r>
              <a:rPr lang="en-US" dirty="0"/>
              <a:t>2. The </a:t>
            </a:r>
            <a:r>
              <a:rPr lang="en-US" b="1" dirty="0"/>
              <a:t>stream processing </a:t>
            </a:r>
            <a:r>
              <a:rPr lang="en-US" dirty="0"/>
              <a:t>market has different requirements, namely to “Process streams of </a:t>
            </a:r>
            <a:r>
              <a:rPr lang="en-US" dirty="0" smtClean="0"/>
              <a:t>messages at </a:t>
            </a:r>
            <a:r>
              <a:rPr lang="en-US" dirty="0"/>
              <a:t>high speed [and to] Correlate such streams with stored data”. An SQL generalization </a:t>
            </a:r>
            <a:r>
              <a:rPr lang="en-US" dirty="0" smtClean="0"/>
              <a:t>called </a:t>
            </a:r>
            <a:r>
              <a:rPr lang="en-US" dirty="0" err="1" smtClean="0"/>
              <a:t>StreamSQL</a:t>
            </a:r>
            <a:r>
              <a:rPr lang="en-US" dirty="0" smtClean="0"/>
              <a:t> </a:t>
            </a:r>
            <a:r>
              <a:rPr lang="en-US" dirty="0"/>
              <a:t>which allows to mix streams and relational data in SQL FROM-clauses has caused </a:t>
            </a:r>
            <a:r>
              <a:rPr lang="en-US" dirty="0" smtClean="0"/>
              <a:t>some enthusiasm </a:t>
            </a:r>
            <a:r>
              <a:rPr lang="en-US" dirty="0"/>
              <a:t>and been suggested for standardization in this field. </a:t>
            </a:r>
            <a:r>
              <a:rPr lang="en-US" dirty="0" smtClean="0"/>
              <a:t>This showed a problem </a:t>
            </a:r>
            <a:r>
              <a:rPr lang="en-US" dirty="0"/>
              <a:t>in stream processing often requiring stream data to be flat (as some news agencies </a:t>
            </a:r>
            <a:r>
              <a:rPr lang="en-US" dirty="0" smtClean="0"/>
              <a:t>deliver it</a:t>
            </a:r>
            <a:r>
              <a:rPr lang="en-US" dirty="0"/>
              <a:t>) but there is also a need for hierarchically structured data. Therefore, they “expect the </a:t>
            </a:r>
            <a:r>
              <a:rPr lang="en-US" dirty="0" smtClean="0"/>
              <a:t>stream processing </a:t>
            </a:r>
            <a:r>
              <a:rPr lang="en-US" dirty="0"/>
              <a:t>vendors to move aggressively to hierarchical data models” and that “they will </a:t>
            </a:r>
            <a:r>
              <a:rPr lang="en-US" dirty="0" smtClean="0"/>
              <a:t>assuredly deviate </a:t>
            </a:r>
            <a:r>
              <a:rPr lang="en-US" dirty="0"/>
              <a:t>from Ted </a:t>
            </a:r>
            <a:r>
              <a:rPr lang="en-US" dirty="0" err="1"/>
              <a:t>Codd’s</a:t>
            </a:r>
            <a:r>
              <a:rPr lang="en-US" dirty="0"/>
              <a:t> principles”.</a:t>
            </a:r>
          </a:p>
          <a:p>
            <a:r>
              <a:rPr lang="en-US" dirty="0"/>
              <a:t>3. </a:t>
            </a:r>
            <a:r>
              <a:rPr lang="en-US" b="1" dirty="0"/>
              <a:t>Text processing </a:t>
            </a:r>
            <a:r>
              <a:rPr lang="en-US" dirty="0"/>
              <a:t>is a field where relational databases have never been used</a:t>
            </a:r>
            <a:r>
              <a:rPr lang="en-US" dirty="0" smtClean="0"/>
              <a:t>.</a:t>
            </a:r>
          </a:p>
          <a:p>
            <a:r>
              <a:rPr lang="en-US" dirty="0"/>
              <a:t>4. </a:t>
            </a:r>
            <a:r>
              <a:rPr lang="en-US" b="1" dirty="0"/>
              <a:t>Scientific-oriented databases </a:t>
            </a:r>
            <a:r>
              <a:rPr lang="en-US" dirty="0"/>
              <a:t>will likely supply arrays rather than tables as their basic data structure.</a:t>
            </a:r>
          </a:p>
          <a:p>
            <a:r>
              <a:rPr lang="en-US" dirty="0"/>
              <a:t>5. </a:t>
            </a:r>
            <a:r>
              <a:rPr lang="en-US" b="1" dirty="0"/>
              <a:t>Semi-structured data </a:t>
            </a:r>
            <a:r>
              <a:rPr lang="en-US" dirty="0"/>
              <a:t>is a field where useful data models are still being discussed. </a:t>
            </a:r>
            <a:r>
              <a:rPr lang="en-US" dirty="0" smtClean="0"/>
              <a:t>Suggestions include </a:t>
            </a:r>
            <a:r>
              <a:rPr lang="en-US" dirty="0"/>
              <a:t>e. g. XML schema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5716</Words>
  <Application>Microsoft Office PowerPoint</Application>
  <PresentationFormat>On-screen Show (4:3)</PresentationFormat>
  <Paragraphs>218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NoSQL</vt:lpstr>
      <vt:lpstr>Overview</vt:lpstr>
      <vt:lpstr>The NoSQL-Movement</vt:lpstr>
      <vt:lpstr>The NoSQL-Movement</vt:lpstr>
      <vt:lpstr>The NoSQL-Movement</vt:lpstr>
      <vt:lpstr>RDMS Alternative: Distributed DB</vt:lpstr>
      <vt:lpstr>Design Considerations</vt:lpstr>
      <vt:lpstr>Design Considerations</vt:lpstr>
      <vt:lpstr>Need specialized DBMS:</vt:lpstr>
      <vt:lpstr>NoSQL Meant as a Total “No to SQL”</vt:lpstr>
      <vt:lpstr>NoSQL DB Types</vt:lpstr>
      <vt:lpstr>Classifications</vt:lpstr>
      <vt:lpstr>Basic Concepts, Techniques and Patterns</vt:lpstr>
      <vt:lpstr>CAP Theory</vt:lpstr>
      <vt:lpstr>CAP</vt:lpstr>
      <vt:lpstr>Basic Concepts, Techniques and Patterns</vt:lpstr>
      <vt:lpstr>BASE vs ACID</vt:lpstr>
      <vt:lpstr>BASE</vt:lpstr>
      <vt:lpstr>Key-/Value-Stores</vt:lpstr>
      <vt:lpstr>Concepts Applied in Dynamo</vt:lpstr>
      <vt:lpstr>“Drop ACID and think about Data”</vt:lpstr>
      <vt:lpstr>Project Voldemort</vt:lpstr>
      <vt:lpstr>Project Voldemort</vt:lpstr>
      <vt:lpstr>Document Databases</vt:lpstr>
      <vt:lpstr>Document Databases:Apache CouchDB and MongoDB</vt:lpstr>
      <vt:lpstr>CouchDB :Data Model and Key Abstractions</vt:lpstr>
      <vt:lpstr>CoachDB</vt:lpstr>
      <vt:lpstr>More details</vt:lpstr>
      <vt:lpstr>CoachDB</vt:lpstr>
      <vt:lpstr>MongoDB</vt:lpstr>
      <vt:lpstr>MongoDB:</vt:lpstr>
      <vt:lpstr>Slide 32</vt:lpstr>
      <vt:lpstr>Column-Oriented Databases</vt:lpstr>
      <vt:lpstr>Google’s Bigtable.</vt:lpstr>
      <vt:lpstr>Google’s Bigtable</vt:lpstr>
      <vt:lpstr>Google’s Bigtable</vt:lpstr>
      <vt:lpstr>BigTable</vt:lpstr>
      <vt:lpstr>Implementation</vt:lpstr>
      <vt:lpstr>Derivatives</vt:lpstr>
      <vt:lpstr>Hypertable</vt:lpstr>
      <vt:lpstr>Hypertable</vt:lpstr>
      <vt:lpstr>Cassandra</vt:lpstr>
      <vt:lpstr>Cassandra</vt:lpstr>
      <vt:lpstr>Cassandra: Data Model</vt:lpstr>
      <vt:lpstr>Cassandra: API</vt:lpstr>
      <vt:lpstr>References:SQL vs. NoSQL databases: </vt:lpstr>
      <vt:lpstr>Next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</dc:title>
  <dc:creator>ADMINIBM</dc:creator>
  <cp:lastModifiedBy>ADMINIBM</cp:lastModifiedBy>
  <cp:revision>36</cp:revision>
  <dcterms:created xsi:type="dcterms:W3CDTF">2014-11-17T17:46:14Z</dcterms:created>
  <dcterms:modified xsi:type="dcterms:W3CDTF">2014-11-18T20:26:58Z</dcterms:modified>
</cp:coreProperties>
</file>