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105"/>
  </p:notesMasterIdLst>
  <p:handoutMasterIdLst>
    <p:handoutMasterId r:id="rId106"/>
  </p:handoutMasterIdLst>
  <p:sldIdLst>
    <p:sldId id="256" r:id="rId2"/>
    <p:sldId id="257" r:id="rId3"/>
    <p:sldId id="283" r:id="rId4"/>
    <p:sldId id="462" r:id="rId5"/>
    <p:sldId id="368" r:id="rId6"/>
    <p:sldId id="327" r:id="rId7"/>
    <p:sldId id="331" r:id="rId8"/>
    <p:sldId id="332" r:id="rId9"/>
    <p:sldId id="333" r:id="rId10"/>
    <p:sldId id="334" r:id="rId11"/>
    <p:sldId id="463" r:id="rId12"/>
    <p:sldId id="464" r:id="rId13"/>
    <p:sldId id="335" r:id="rId14"/>
    <p:sldId id="336" r:id="rId15"/>
    <p:sldId id="337" r:id="rId16"/>
    <p:sldId id="357" r:id="rId17"/>
    <p:sldId id="361" r:id="rId18"/>
    <p:sldId id="362" r:id="rId19"/>
    <p:sldId id="358" r:id="rId20"/>
    <p:sldId id="455" r:id="rId21"/>
    <p:sldId id="456" r:id="rId22"/>
    <p:sldId id="364" r:id="rId23"/>
    <p:sldId id="344" r:id="rId24"/>
    <p:sldId id="365" r:id="rId25"/>
    <p:sldId id="374" r:id="rId26"/>
    <p:sldId id="366" r:id="rId27"/>
    <p:sldId id="373" r:id="rId28"/>
    <p:sldId id="461" r:id="rId29"/>
    <p:sldId id="460" r:id="rId30"/>
    <p:sldId id="372" r:id="rId31"/>
    <p:sldId id="458" r:id="rId32"/>
    <p:sldId id="378" r:id="rId33"/>
    <p:sldId id="379" r:id="rId34"/>
    <p:sldId id="380" r:id="rId35"/>
    <p:sldId id="381" r:id="rId36"/>
    <p:sldId id="382" r:id="rId37"/>
    <p:sldId id="383" r:id="rId38"/>
    <p:sldId id="384" r:id="rId39"/>
    <p:sldId id="385" r:id="rId40"/>
    <p:sldId id="386" r:id="rId41"/>
    <p:sldId id="387" r:id="rId42"/>
    <p:sldId id="388" r:id="rId43"/>
    <p:sldId id="389" r:id="rId44"/>
    <p:sldId id="390" r:id="rId45"/>
    <p:sldId id="391" r:id="rId46"/>
    <p:sldId id="392" r:id="rId47"/>
    <p:sldId id="393" r:id="rId48"/>
    <p:sldId id="394" r:id="rId49"/>
    <p:sldId id="465" r:id="rId50"/>
    <p:sldId id="395" r:id="rId51"/>
    <p:sldId id="396" r:id="rId52"/>
    <p:sldId id="397" r:id="rId53"/>
    <p:sldId id="398" r:id="rId54"/>
    <p:sldId id="399" r:id="rId55"/>
    <p:sldId id="400" r:id="rId56"/>
    <p:sldId id="401" r:id="rId57"/>
    <p:sldId id="402" r:id="rId58"/>
    <p:sldId id="403" r:id="rId59"/>
    <p:sldId id="404" r:id="rId60"/>
    <p:sldId id="405" r:id="rId61"/>
    <p:sldId id="406" r:id="rId62"/>
    <p:sldId id="407" r:id="rId63"/>
    <p:sldId id="408" r:id="rId64"/>
    <p:sldId id="409" r:id="rId65"/>
    <p:sldId id="410" r:id="rId66"/>
    <p:sldId id="411" r:id="rId67"/>
    <p:sldId id="412" r:id="rId68"/>
    <p:sldId id="414" r:id="rId69"/>
    <p:sldId id="415" r:id="rId70"/>
    <p:sldId id="416" r:id="rId71"/>
    <p:sldId id="420" r:id="rId72"/>
    <p:sldId id="421" r:id="rId73"/>
    <p:sldId id="422" r:id="rId74"/>
    <p:sldId id="423" r:id="rId75"/>
    <p:sldId id="424" r:id="rId76"/>
    <p:sldId id="425" r:id="rId77"/>
    <p:sldId id="426" r:id="rId78"/>
    <p:sldId id="427" r:id="rId79"/>
    <p:sldId id="428" r:id="rId80"/>
    <p:sldId id="429" r:id="rId81"/>
    <p:sldId id="430" r:id="rId82"/>
    <p:sldId id="431" r:id="rId83"/>
    <p:sldId id="432" r:id="rId84"/>
    <p:sldId id="433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CCFFFF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22" autoAdjust="0"/>
    <p:restoredTop sz="90929"/>
  </p:normalViewPr>
  <p:slideViewPr>
    <p:cSldViewPr>
      <p:cViewPr varScale="1">
        <p:scale>
          <a:sx n="81" d="100"/>
          <a:sy n="81" d="100"/>
        </p:scale>
        <p:origin x="-1334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spcBef>
                <a:spcPct val="0"/>
              </a:spcBef>
              <a:buFontTx/>
              <a:buNone/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spcBef>
                <a:spcPct val="0"/>
              </a:spcBef>
              <a:buFontTx/>
              <a:buNone/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spcBef>
                <a:spcPct val="0"/>
              </a:spcBef>
              <a:buFontTx/>
              <a:buNone/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spcBef>
                <a:spcPct val="0"/>
              </a:spcBef>
              <a:buFontTx/>
              <a:buNone/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fld id="{3DB32B1E-DD1D-451B-B8AC-DA889AB502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spcBef>
                <a:spcPct val="20000"/>
              </a:spcBef>
              <a:buFontTx/>
              <a:buChar char="•"/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8913" y="0"/>
            <a:ext cx="299878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spcBef>
                <a:spcPct val="20000"/>
              </a:spcBef>
              <a:buFontTx/>
              <a:buChar char="•"/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701675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40238"/>
            <a:ext cx="5153025" cy="412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2688"/>
            <a:ext cx="2998788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spcBef>
                <a:spcPct val="20000"/>
              </a:spcBef>
              <a:buFontTx/>
              <a:buChar char="•"/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8913" y="8802688"/>
            <a:ext cx="2998787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spcBef>
                <a:spcPct val="20000"/>
              </a:spcBef>
              <a:buFontTx/>
              <a:buChar char="•"/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fld id="{291EAAF6-8EC4-44A4-B5E8-1BB3EF7232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73DED-2C50-4C30-9492-14C136E0130F}" type="slidenum">
              <a:rPr lang="en-US" smtClean="0">
                <a:latin typeface="Arial" charset="0"/>
                <a:cs typeface="Arial" charset="0"/>
              </a:rPr>
              <a:pPr/>
              <a:t>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7118FD-4337-472A-9A0C-FA27D999779E}" type="slidenum">
              <a:rPr lang="en-US" smtClean="0">
                <a:latin typeface="Arial" charset="0"/>
                <a:cs typeface="Arial" charset="0"/>
              </a:rPr>
              <a:pPr/>
              <a:t>13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083978-2C8C-454A-BE08-22579D9DB714}" type="slidenum">
              <a:rPr lang="en-US" smtClean="0">
                <a:latin typeface="Arial" charset="0"/>
                <a:cs typeface="Arial" charset="0"/>
              </a:rPr>
              <a:pPr/>
              <a:t>14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solidFill>
                <a:srgbClr val="80808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62794A-BB1D-4F9B-B411-DB40F1CA2C31}" type="slidenum">
              <a:rPr lang="en-US" smtClean="0">
                <a:latin typeface="Arial" charset="0"/>
                <a:cs typeface="Arial" charset="0"/>
              </a:rPr>
              <a:pPr/>
              <a:t>15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noProof="1" smtClean="0">
                <a:solidFill>
                  <a:srgbClr val="0000FF"/>
                </a:solidFill>
                <a:latin typeface="Courier New" pitchFamily="49" charset="0"/>
              </a:rPr>
              <a:t>select </a:t>
            </a:r>
            <a:r>
              <a:rPr lang="en-US" noProof="1" smtClean="0">
                <a:solidFill>
                  <a:srgbClr val="808080"/>
                </a:solidFill>
                <a:latin typeface="Courier New" pitchFamily="49" charset="0"/>
              </a:rPr>
              <a:t>*</a:t>
            </a:r>
          </a:p>
          <a:p>
            <a:r>
              <a:rPr lang="en-US" noProof="1" smtClean="0">
                <a:solidFill>
                  <a:srgbClr val="0000FF"/>
                </a:solidFill>
                <a:latin typeface="Courier New" pitchFamily="49" charset="0"/>
              </a:rPr>
              <a:t>from Actor</a:t>
            </a:r>
            <a:r>
              <a:rPr lang="en-US" noProof="1" smtClean="0">
                <a:solidFill>
                  <a:srgbClr val="808080"/>
                </a:solidFill>
                <a:latin typeface="Courier New" pitchFamily="49" charset="0"/>
              </a:rPr>
              <a:t>, </a:t>
            </a:r>
            <a:r>
              <a:rPr lang="en-US" noProof="1" smtClean="0">
                <a:solidFill>
                  <a:srgbClr val="FF00FF"/>
                </a:solidFill>
                <a:latin typeface="Courier New" pitchFamily="49" charset="0"/>
              </a:rPr>
              <a:t>Cast</a:t>
            </a:r>
            <a:r>
              <a:rPr lang="en-US" noProof="1" smtClean="0">
                <a:solidFill>
                  <a:srgbClr val="808080"/>
                </a:solidFill>
                <a:latin typeface="Courier New" pitchFamily="49" charset="0"/>
              </a:rPr>
              <a:t>, Movie</a:t>
            </a:r>
          </a:p>
          <a:p>
            <a:r>
              <a:rPr lang="en-US" noProof="1" smtClean="0">
                <a:solidFill>
                  <a:srgbClr val="0000FF"/>
                </a:solidFill>
                <a:latin typeface="Courier New" pitchFamily="49" charset="0"/>
              </a:rPr>
              <a:t>where lname</a:t>
            </a:r>
            <a:r>
              <a:rPr lang="en-US" noProof="1" smtClean="0">
                <a:solidFill>
                  <a:srgbClr val="808080"/>
                </a:solidFill>
                <a:latin typeface="Courier New" pitchFamily="49" charset="0"/>
              </a:rPr>
              <a:t>=</a:t>
            </a:r>
            <a:r>
              <a:rPr lang="en-US" noProof="1" smtClean="0">
                <a:solidFill>
                  <a:srgbClr val="FF0000"/>
                </a:solidFill>
                <a:latin typeface="Courier New" pitchFamily="49" charset="0"/>
              </a:rPr>
              <a:t>'Hanks' </a:t>
            </a:r>
            <a:r>
              <a:rPr lang="en-US" noProof="1" smtClean="0">
                <a:solidFill>
                  <a:srgbClr val="808080"/>
                </a:solidFill>
                <a:latin typeface="Courier New" pitchFamily="49" charset="0"/>
              </a:rPr>
              <a:t>and Actor.id = </a:t>
            </a:r>
            <a:r>
              <a:rPr lang="en-US" noProof="1" smtClean="0">
                <a:solidFill>
                  <a:srgbClr val="FF00FF"/>
                </a:solidFill>
                <a:latin typeface="Courier New" pitchFamily="49" charset="0"/>
              </a:rPr>
              <a:t>Cast</a:t>
            </a:r>
            <a:r>
              <a:rPr lang="en-US" noProof="1" smtClean="0">
                <a:solidFill>
                  <a:srgbClr val="808080"/>
                </a:solidFill>
                <a:latin typeface="Courier New" pitchFamily="49" charset="0"/>
              </a:rPr>
              <a:t>.pid</a:t>
            </a:r>
          </a:p>
          <a:p>
            <a:r>
              <a:rPr lang="en-US" noProof="1" smtClean="0">
                <a:solidFill>
                  <a:srgbClr val="808080"/>
                </a:solidFill>
                <a:latin typeface="Courier New" pitchFamily="49" charset="0"/>
              </a:rPr>
              <a:t>  and </a:t>
            </a:r>
            <a:r>
              <a:rPr lang="en-US" noProof="1" smtClean="0">
                <a:solidFill>
                  <a:srgbClr val="FF00FF"/>
                </a:solidFill>
                <a:latin typeface="Courier New" pitchFamily="49" charset="0"/>
              </a:rPr>
              <a:t>Cast</a:t>
            </a:r>
            <a:r>
              <a:rPr lang="en-US" noProof="1" smtClean="0">
                <a:solidFill>
                  <a:srgbClr val="808080"/>
                </a:solidFill>
                <a:latin typeface="Courier New" pitchFamily="49" charset="0"/>
              </a:rPr>
              <a:t>.mid=Movie.id and Movie.</a:t>
            </a:r>
            <a:r>
              <a:rPr lang="en-US" noProof="1" smtClean="0">
                <a:solidFill>
                  <a:srgbClr val="FF00FF"/>
                </a:solidFill>
                <a:latin typeface="Courier New" pitchFamily="49" charset="0"/>
              </a:rPr>
              <a:t>year</a:t>
            </a:r>
            <a:r>
              <a:rPr lang="en-US" noProof="1" smtClean="0">
                <a:solidFill>
                  <a:srgbClr val="808080"/>
                </a:solidFill>
                <a:latin typeface="Courier New" pitchFamily="49" charset="0"/>
              </a:rPr>
              <a:t>=1995</a:t>
            </a: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9C4ADA-A9D0-422D-B030-BC195C85F3E9}" type="slidenum">
              <a:rPr lang="en-US" smtClean="0">
                <a:latin typeface="Arial" charset="0"/>
                <a:cs typeface="Arial" charset="0"/>
              </a:rPr>
              <a:pPr/>
              <a:t>16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5F5475-00D8-4478-A94A-A2ED5D90F40C}" type="slidenum">
              <a:rPr lang="en-US" smtClean="0">
                <a:latin typeface="Arial" charset="0"/>
                <a:cs typeface="Arial" charset="0"/>
              </a:rPr>
              <a:pPr/>
              <a:t>17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FADA5D-42BF-426D-8DE3-1CB4E90C9320}" type="slidenum">
              <a:rPr lang="en-US" smtClean="0">
                <a:latin typeface="Arial" charset="0"/>
                <a:cs typeface="Arial" charset="0"/>
              </a:rPr>
              <a:pPr/>
              <a:t>18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0AB405-2265-4766-9978-DFE44491F9BC}" type="slidenum">
              <a:rPr lang="en-US" smtClean="0">
                <a:latin typeface="Arial" charset="0"/>
                <a:cs typeface="Arial" charset="0"/>
              </a:rPr>
              <a:pPr/>
              <a:t>19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2796DB-6873-4224-81C3-C7CB9065BAF3}" type="slidenum">
              <a:rPr lang="en-US" smtClean="0">
                <a:latin typeface="Arial" charset="0"/>
                <a:cs typeface="Arial" charset="0"/>
              </a:rPr>
              <a:pPr/>
              <a:t>20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A7C3ED-1970-42B3-B30E-B6EA256B7124}" type="slidenum">
              <a:rPr lang="en-US" smtClean="0">
                <a:latin typeface="Arial" charset="0"/>
                <a:cs typeface="Arial" charset="0"/>
              </a:rPr>
              <a:pPr/>
              <a:t>21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170F5E-4D57-4B8C-AF2F-E4E06A63C17D}" type="slidenum">
              <a:rPr lang="en-US" smtClean="0">
                <a:latin typeface="Arial" charset="0"/>
                <a:cs typeface="Arial" charset="0"/>
              </a:rPr>
              <a:pPr/>
              <a:t>22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D4EF13-BD1B-46B1-AE81-37E1F3354BDB}" type="slidenum">
              <a:rPr lang="en-US" smtClean="0">
                <a:latin typeface="Arial" charset="0"/>
                <a:cs typeface="Arial" charset="0"/>
              </a:rPr>
              <a:pPr/>
              <a:t>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73412B-8A1C-49F8-B109-B3F80EE247E6}" type="slidenum">
              <a:rPr lang="en-US" smtClean="0">
                <a:latin typeface="Arial" charset="0"/>
                <a:cs typeface="Arial" charset="0"/>
              </a:rPr>
              <a:pPr/>
              <a:t>23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5239FE-F4BF-44C4-AE7A-F5835CAEFCCB}" type="slidenum">
              <a:rPr lang="en-US" smtClean="0">
                <a:latin typeface="Arial" charset="0"/>
                <a:cs typeface="Arial" charset="0"/>
              </a:rPr>
              <a:pPr/>
              <a:t>24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1C8A96-B93B-4562-BDF7-554485612882}" type="slidenum">
              <a:rPr lang="en-US" smtClean="0">
                <a:latin typeface="Arial" charset="0"/>
                <a:cs typeface="Arial" charset="0"/>
              </a:rPr>
              <a:pPr/>
              <a:t>25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8673E-4E94-4BDB-B960-29D2006B0335}" type="slidenum">
              <a:rPr lang="en-US" smtClean="0">
                <a:latin typeface="Arial" charset="0"/>
                <a:cs typeface="Arial" charset="0"/>
              </a:rPr>
              <a:pPr/>
              <a:t>26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BB61A3-E8B2-4088-A6C1-59A3036881AB}" type="slidenum">
              <a:rPr lang="en-US" smtClean="0">
                <a:latin typeface="Arial" charset="0"/>
                <a:cs typeface="Arial" charset="0"/>
              </a:rPr>
              <a:pPr/>
              <a:t>27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6B0E41-6E48-4C98-8C0A-A170BBF69990}" type="slidenum">
              <a:rPr lang="en-US" smtClean="0">
                <a:latin typeface="Arial" charset="0"/>
                <a:cs typeface="Arial" charset="0"/>
              </a:rPr>
              <a:pPr/>
              <a:t>30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CA5534-570E-4E33-8869-5F76D8E67451}" type="slidenum">
              <a:rPr lang="en-US" smtClean="0">
                <a:latin typeface="Arial" charset="0"/>
                <a:cs typeface="Arial" charset="0"/>
              </a:rPr>
              <a:pPr/>
              <a:t>31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7F6161-22BF-4035-9FB6-7B9901BEF529}" type="slidenum">
              <a:rPr lang="en-US" smtClean="0">
                <a:latin typeface="Arial" charset="0"/>
                <a:cs typeface="Arial" charset="0"/>
              </a:rPr>
              <a:pPr/>
              <a:t>32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F3C2A3-E1CB-40C4-BCC8-2892A6ACADAF}" type="slidenum">
              <a:rPr lang="en-US" smtClean="0">
                <a:latin typeface="Arial" charset="0"/>
                <a:cs typeface="Arial" charset="0"/>
              </a:rPr>
              <a:pPr/>
              <a:t>33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210C7C-E17F-434F-9612-A9917116898E}" type="slidenum">
              <a:rPr lang="en-US" smtClean="0">
                <a:latin typeface="Arial" charset="0"/>
                <a:cs typeface="Arial" charset="0"/>
              </a:rPr>
              <a:pPr/>
              <a:t>34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D6B41C-3FB2-4547-92D5-A3B6C2AC1C04}" type="slidenum">
              <a:rPr lang="en-US" smtClean="0">
                <a:latin typeface="Arial" charset="0"/>
                <a:cs typeface="Arial" charset="0"/>
              </a:rPr>
              <a:pPr/>
              <a:t>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D780DD-3DA1-4305-9886-89B322CFE758}" type="slidenum">
              <a:rPr lang="en-US" smtClean="0">
                <a:latin typeface="Arial" charset="0"/>
                <a:cs typeface="Arial" charset="0"/>
              </a:rPr>
              <a:pPr/>
              <a:t>35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C55E96-C3E4-45CB-ABAC-67A44A33B15F}" type="slidenum">
              <a:rPr lang="en-US" smtClean="0">
                <a:latin typeface="Arial" charset="0"/>
                <a:cs typeface="Arial" charset="0"/>
              </a:rPr>
              <a:pPr/>
              <a:t>36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F1DB9-4B90-4D87-9C01-1F67B51DB46D}" type="slidenum">
              <a:rPr lang="en-US" smtClean="0">
                <a:latin typeface="Arial" charset="0"/>
                <a:cs typeface="Arial" charset="0"/>
              </a:rPr>
              <a:pPr/>
              <a:t>37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00245A-668F-473B-87EF-3B8C407D9337}" type="slidenum">
              <a:rPr lang="en-US" smtClean="0">
                <a:latin typeface="Arial" charset="0"/>
                <a:cs typeface="Arial" charset="0"/>
              </a:rPr>
              <a:pPr/>
              <a:t>38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68A027-F09E-4C54-93B5-1FCFD6B21009}" type="slidenum">
              <a:rPr lang="en-US" smtClean="0">
                <a:latin typeface="Arial" charset="0"/>
                <a:cs typeface="Arial" charset="0"/>
              </a:rPr>
              <a:pPr/>
              <a:t>39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883B52-FA1E-4EEE-871E-AA313BCBBCBB}" type="slidenum">
              <a:rPr lang="en-US" smtClean="0">
                <a:latin typeface="Arial" charset="0"/>
                <a:cs typeface="Arial" charset="0"/>
              </a:rPr>
              <a:pPr/>
              <a:t>40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33BB2A-F69A-4AB7-9186-4ED0957AEFFE}" type="slidenum">
              <a:rPr lang="en-US" smtClean="0">
                <a:latin typeface="Arial" charset="0"/>
                <a:cs typeface="Arial" charset="0"/>
              </a:rPr>
              <a:pPr/>
              <a:t>41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47154C-033C-434B-91D2-9886654493D0}" type="slidenum">
              <a:rPr lang="en-US" smtClean="0">
                <a:latin typeface="Arial" charset="0"/>
                <a:cs typeface="Arial" charset="0"/>
              </a:rPr>
              <a:pPr/>
              <a:t>42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E1149A-ADF5-4782-A539-B3583BCE707A}" type="slidenum">
              <a:rPr lang="en-US" smtClean="0">
                <a:latin typeface="Arial" charset="0"/>
                <a:cs typeface="Arial" charset="0"/>
              </a:rPr>
              <a:pPr/>
              <a:t>43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D9360B-5A74-4B29-9B39-238FA34BBDA0}" type="slidenum">
              <a:rPr lang="en-US" smtClean="0">
                <a:latin typeface="Arial" charset="0"/>
                <a:cs typeface="Arial" charset="0"/>
              </a:rPr>
              <a:pPr/>
              <a:t>44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82696-C051-43F3-B51D-AA2C4D3F213E}" type="slidenum">
              <a:rPr lang="en-US" smtClean="0">
                <a:latin typeface="Arial" charset="0"/>
                <a:cs typeface="Arial" charset="0"/>
              </a:rPr>
              <a:pPr/>
              <a:t>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2D7DDE-67C9-418F-90AF-FCF6D815B225}" type="slidenum">
              <a:rPr lang="en-US" smtClean="0">
                <a:latin typeface="Arial" charset="0"/>
                <a:cs typeface="Arial" charset="0"/>
              </a:rPr>
              <a:pPr/>
              <a:t>45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30005-6CEB-4F88-BF56-E1726E97D666}" type="slidenum">
              <a:rPr lang="en-US" smtClean="0">
                <a:latin typeface="Arial" charset="0"/>
                <a:cs typeface="Arial" charset="0"/>
              </a:rPr>
              <a:pPr/>
              <a:t>46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D02DE-0E78-4549-A23F-40E1D3464E7D}" type="slidenum">
              <a:rPr lang="en-US" smtClean="0">
                <a:latin typeface="Arial" charset="0"/>
                <a:cs typeface="Arial" charset="0"/>
              </a:rPr>
              <a:pPr/>
              <a:t>47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CB75C6-EFC4-4CE9-940A-A6B294F5FD7F}" type="slidenum">
              <a:rPr lang="en-US" smtClean="0">
                <a:latin typeface="Arial" charset="0"/>
                <a:cs typeface="Arial" charset="0"/>
              </a:rPr>
              <a:pPr/>
              <a:t>48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2F9129-C4C9-4377-87B4-22588858FFDD}" type="slidenum">
              <a:rPr lang="en-US" smtClean="0">
                <a:latin typeface="Arial" charset="0"/>
                <a:cs typeface="Arial" charset="0"/>
              </a:rPr>
              <a:pPr/>
              <a:t>50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278A07-0A22-4ED0-844C-53357AE253C9}" type="slidenum">
              <a:rPr lang="en-US" smtClean="0">
                <a:latin typeface="Arial" charset="0"/>
                <a:cs typeface="Arial" charset="0"/>
              </a:rPr>
              <a:pPr/>
              <a:t>51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17218-EAA3-43AD-9DE3-F595648BEB7F}" type="slidenum">
              <a:rPr lang="en-US" smtClean="0">
                <a:latin typeface="Arial" charset="0"/>
                <a:cs typeface="Arial" charset="0"/>
              </a:rPr>
              <a:pPr/>
              <a:t>52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3BB0D6-A9D9-4F83-B141-CEED3AF5270C}" type="slidenum">
              <a:rPr lang="en-US" smtClean="0">
                <a:latin typeface="Arial" charset="0"/>
                <a:cs typeface="Arial" charset="0"/>
              </a:rPr>
              <a:pPr/>
              <a:t>53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5596F1-4DEB-465F-BB04-6BC8D1BE1A68}" type="slidenum">
              <a:rPr lang="en-US" smtClean="0">
                <a:latin typeface="Arial" charset="0"/>
                <a:cs typeface="Arial" charset="0"/>
              </a:rPr>
              <a:pPr/>
              <a:t>54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488FCE-0A97-4F8E-8B63-A2E678E40588}" type="slidenum">
              <a:rPr lang="en-US" smtClean="0">
                <a:latin typeface="Arial" charset="0"/>
                <a:cs typeface="Arial" charset="0"/>
              </a:rPr>
              <a:pPr/>
              <a:t>55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BBC036-12E6-4EE3-AD4B-423C017B1F98}" type="slidenum">
              <a:rPr lang="en-US" smtClean="0">
                <a:latin typeface="Arial" charset="0"/>
                <a:cs typeface="Arial" charset="0"/>
              </a:rPr>
              <a:pPr/>
              <a:t>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8D6060-E846-4BD6-BE9C-FAC93D303513}" type="slidenum">
              <a:rPr lang="en-US" smtClean="0">
                <a:latin typeface="Arial" charset="0"/>
                <a:cs typeface="Arial" charset="0"/>
              </a:rPr>
              <a:pPr/>
              <a:t>56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A4F779-EB63-455B-9C91-8BFD1B4A64DF}" type="slidenum">
              <a:rPr lang="en-US" smtClean="0">
                <a:latin typeface="Arial" charset="0"/>
                <a:cs typeface="Arial" charset="0"/>
              </a:rPr>
              <a:pPr/>
              <a:t>57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EA855C-BDA7-4619-8457-1300A02B98B1}" type="slidenum">
              <a:rPr lang="en-US" smtClean="0">
                <a:latin typeface="Arial" charset="0"/>
                <a:cs typeface="Arial" charset="0"/>
              </a:rPr>
              <a:pPr/>
              <a:t>58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1D333A-4906-4317-A7BB-666851CFC33E}" type="slidenum">
              <a:rPr lang="en-US" smtClean="0">
                <a:latin typeface="Arial" charset="0"/>
                <a:cs typeface="Arial" charset="0"/>
              </a:rPr>
              <a:pPr/>
              <a:t>59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412B0-FE88-4204-AD34-EAA9793E29D3}" type="slidenum">
              <a:rPr lang="en-US" smtClean="0">
                <a:latin typeface="Arial" charset="0"/>
                <a:cs typeface="Arial" charset="0"/>
              </a:rPr>
              <a:pPr/>
              <a:t>60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D1B049-F04B-4BEF-90F6-070545D5A760}" type="slidenum">
              <a:rPr lang="en-US" smtClean="0">
                <a:latin typeface="Arial" charset="0"/>
                <a:cs typeface="Arial" charset="0"/>
              </a:rPr>
              <a:pPr/>
              <a:t>61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D5938C-23B2-45A8-AFBA-A5D681D0F9F9}" type="slidenum">
              <a:rPr lang="en-US" smtClean="0">
                <a:latin typeface="Arial" charset="0"/>
                <a:cs typeface="Arial" charset="0"/>
              </a:rPr>
              <a:pPr/>
              <a:t>62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11FC51-F6AA-450C-8DF9-841D9DB89CD5}" type="slidenum">
              <a:rPr lang="en-US" smtClean="0">
                <a:latin typeface="Arial" charset="0"/>
                <a:cs typeface="Arial" charset="0"/>
              </a:rPr>
              <a:pPr/>
              <a:t>63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6008D-D43C-4DB8-8FBB-7548E42D7B64}" type="slidenum">
              <a:rPr lang="en-US" smtClean="0">
                <a:latin typeface="Arial" charset="0"/>
                <a:cs typeface="Arial" charset="0"/>
              </a:rPr>
              <a:pPr/>
              <a:t>64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47059-821A-46B6-91CE-4659A5311658}" type="slidenum">
              <a:rPr lang="en-US" smtClean="0">
                <a:latin typeface="Arial" charset="0"/>
                <a:cs typeface="Arial" charset="0"/>
              </a:rPr>
              <a:pPr/>
              <a:t>65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713D57-5DDA-4D28-A5F7-9E945A8FEB80}" type="slidenum">
              <a:rPr lang="en-US" smtClean="0">
                <a:latin typeface="Arial" charset="0"/>
                <a:cs typeface="Arial" charset="0"/>
              </a:rPr>
              <a:pPr/>
              <a:t>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C8F360-A45E-43C0-9C3A-1E6B6B1CC8A1}" type="slidenum">
              <a:rPr lang="en-US" smtClean="0">
                <a:latin typeface="Arial" charset="0"/>
                <a:cs typeface="Arial" charset="0"/>
              </a:rPr>
              <a:pPr/>
              <a:t>66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C9FD8-9C71-41A2-BD5A-043325C03410}" type="slidenum">
              <a:rPr lang="en-US" smtClean="0">
                <a:latin typeface="Arial" charset="0"/>
                <a:cs typeface="Arial" charset="0"/>
              </a:rPr>
              <a:pPr/>
              <a:t>67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AFB79-0FD8-43B0-BD56-E16505738DE4}" type="slidenum">
              <a:rPr lang="en-US" smtClean="0">
                <a:latin typeface="Arial" charset="0"/>
                <a:cs typeface="Arial" charset="0"/>
              </a:rPr>
              <a:pPr/>
              <a:t>68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9664B1-105B-49F9-AD35-CFE4A2EC32BC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71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D4BE05-1471-49B7-AECC-FC42D02DB524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72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01ACA-3C3A-4D9A-B4F9-02E95E7B0FBA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73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F2DFE-9307-4151-8F0C-44DF629063DB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74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DC9E66-B65C-4F83-8F98-523E82E14D8E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75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75272E-794A-47D6-A992-BE31C35BBB4A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76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AD592A-95B4-4B86-A4C5-AFC4BAD78114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77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0BDBA2-1081-4A79-925E-31BF8BB3D793}" type="slidenum">
              <a:rPr lang="en-US" smtClean="0">
                <a:latin typeface="Arial" charset="0"/>
                <a:cs typeface="Arial" charset="0"/>
              </a:rPr>
              <a:pPr/>
              <a:t>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88F73A-1BBB-4746-A58B-DABFC5B1682C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78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B3E039-2074-43DF-9B33-729B60BCBB28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79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5E68B5-AC86-42E7-9A61-916BBB51E8D7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80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35EE90-BD0A-4692-B0E6-FEC323728ABE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81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35669B-BC06-4A01-8C4B-360036BFBEEA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82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5F6135-A28F-46A3-B2F9-12274A5A2D35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83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F70A07-A502-4C30-8E44-5CED8F3967AE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84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1E25F7-CD45-47A6-9373-AC32B70E5E92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87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5F7514-61AC-4C88-98C8-E6D64899821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88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D84449-0B87-460E-9BEA-494CDB63962A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89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88A55C-DF94-408E-9B0B-914B508E1F30}" type="slidenum">
              <a:rPr lang="en-US" smtClean="0">
                <a:latin typeface="Arial" charset="0"/>
                <a:cs typeface="Arial" charset="0"/>
              </a:rPr>
              <a:pPr/>
              <a:t>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CD33BE-8A35-4411-8CBC-BD405BF46C36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90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EF5BBD-CFF5-4E3A-859C-D4DC92267F8C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91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A4E54F-664E-4CA2-B171-BFCB062CB1EA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92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EF941-DEFD-4703-B136-1E8498F55ECA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93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7888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5A3977-E487-41B2-8038-477F43B6BA5B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94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809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0E5A38-2CB1-4E6E-B035-BEF50280C81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95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829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EAE790-5E1C-4ED6-B9DC-3AEBEB2F6DB8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96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850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2EB51E-C16F-45CF-A86C-796773DB5CC7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97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870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DC0D38-D0B8-4ABA-8C70-EF718B5BC935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98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891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CC9F90-0030-49EC-9F60-39C3FE6DB171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99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911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D20C32-6384-4801-9A0C-AA7E501BE464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BFEE04-4AA3-4FEF-8A98-CF4605905AE4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100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932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459F02-2BC6-43D7-BD06-6085139A4150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101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952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13E0B8-920A-4370-BEE3-F91E4E0638BF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102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12D8C1-6483-42A6-AF65-6B97865BDC37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103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ED706-D476-46DE-9EC4-26CC6FECCA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69363-8AB6-4493-BA8A-C168560EBE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0A554-7E14-4253-A0AD-C17ECA97D9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3FAAA14-D316-4F8F-AD6B-B8BE63516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24869-CA07-4C73-83B6-44577D3DE7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2F8F6-5618-4D33-B307-72E48B147B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F3FC9-8277-4CA3-86FB-CF260AD833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2E3FC-DB1D-41E3-88CA-5882241C9D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B87EF-1302-485D-8B1F-695451F849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26F7C-F8CA-4AF3-AFE4-553861FA4A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0F53A-CD96-46AE-B0B5-33E711AEA7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41676-CE0C-4299-8D23-D2296A185E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20000"/>
              </a:spcBef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20000"/>
              </a:spcBef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spcBef>
                <a:spcPct val="20000"/>
              </a:spcBef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+mn-cs"/>
              </a:defRPr>
            </a:lvl1pPr>
          </a:lstStyle>
          <a:p>
            <a:pPr>
              <a:defRPr/>
            </a:pPr>
            <a:fld id="{89AEA49B-C9B3-4EDE-A262-2D9F7B5EE1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3" r:id="rId3"/>
    <p:sldLayoutId id="2147483672" r:id="rId4"/>
    <p:sldLayoutId id="2147483671" r:id="rId5"/>
    <p:sldLayoutId id="2147483670" r:id="rId6"/>
    <p:sldLayoutId id="2147483669" r:id="rId7"/>
    <p:sldLayoutId id="2147483668" r:id="rId8"/>
    <p:sldLayoutId id="2147483667" r:id="rId9"/>
    <p:sldLayoutId id="2147483666" r:id="rId10"/>
    <p:sldLayoutId id="2147483665" r:id="rId11"/>
    <p:sldLayoutId id="2147483676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hilip.greenspun.com/sql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db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oabushama@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685800"/>
            <a:ext cx="8102600" cy="2286000"/>
          </a:xfrm>
        </p:spPr>
        <p:txBody>
          <a:bodyPr/>
          <a:lstStyle/>
          <a:p>
            <a:pPr eaLnBrk="1" hangingPunct="1"/>
            <a:r>
              <a:rPr lang="en-US" smtClean="0"/>
              <a:t>  Database Management Systems</a:t>
            </a:r>
            <a:br>
              <a:rPr lang="en-US" smtClean="0"/>
            </a:br>
            <a:r>
              <a:rPr lang="en-US" smtClean="0"/>
              <a:t> 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733800"/>
            <a:ext cx="7239000" cy="192405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Lecture #1</a:t>
            </a:r>
          </a:p>
          <a:p>
            <a:pPr eaLnBrk="1" hangingPunct="1"/>
            <a:endParaRPr lang="en-US" smtClean="0">
              <a:solidFill>
                <a:srgbClr val="898989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0A5DD-B5BC-4D3E-9A49-662F8F29B8A3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6388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Management System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What is a DBMS ?</a:t>
            </a:r>
          </a:p>
          <a:p>
            <a:pPr eaLnBrk="1" hangingPunct="1"/>
            <a:r>
              <a:rPr lang="en-US" sz="2800" i="1" smtClean="0"/>
              <a:t>A big C program written by someone else that allows us to manage efficiently a large database and allows it to persist over long periods of time</a:t>
            </a:r>
          </a:p>
          <a:p>
            <a:pPr eaLnBrk="1" hangingPunct="1"/>
            <a:endParaRPr lang="en-US" sz="2800" smtClean="0"/>
          </a:p>
          <a:p>
            <a:pPr eaLnBrk="1" hangingPunct="1">
              <a:buFontTx/>
              <a:buNone/>
            </a:pPr>
            <a:r>
              <a:rPr lang="en-US" sz="2800" smtClean="0"/>
              <a:t>Give examples of DBMS</a:t>
            </a:r>
          </a:p>
          <a:p>
            <a:pPr eaLnBrk="1" hangingPunct="1"/>
            <a:r>
              <a:rPr lang="en-US" sz="2800" smtClean="0"/>
              <a:t>DB2 (IBM), SQL Server (MS), Oracle, Sybase</a:t>
            </a:r>
          </a:p>
          <a:p>
            <a:pPr eaLnBrk="1" hangingPunct="1"/>
            <a:r>
              <a:rPr lang="en-US" sz="2800" smtClean="0"/>
              <a:t>MySQL, Postgres, …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BB167-F7F7-49E5-9688-97100B14A176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800" y="5943600"/>
            <a:ext cx="9067800" cy="4667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i="1" dirty="0"/>
              <a:t>SQL for Nerds</a:t>
            </a:r>
            <a:r>
              <a:rPr lang="en-US" dirty="0"/>
              <a:t>, </a:t>
            </a:r>
            <a:r>
              <a:rPr lang="en-US" dirty="0" err="1"/>
              <a:t>Greenspun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http://philip.greenspun.com/sql/</a:t>
            </a:r>
            <a:r>
              <a:rPr lang="en-US" dirty="0"/>
              <a:t> (Chap 1,2)</a:t>
            </a:r>
          </a:p>
        </p:txBody>
      </p:sp>
      <p:sp>
        <p:nvSpPr>
          <p:cNvPr id="33797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7A5B80B-4B13-4627-B891-6381356DE36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100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239618" name="Group 2"/>
          <p:cNvGraphicFramePr>
            <a:graphicFrameLocks noGrp="1"/>
          </p:cNvGraphicFramePr>
          <p:nvPr/>
        </p:nvGraphicFramePr>
        <p:xfrm>
          <a:off x="457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OneClick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35" name="Group 19"/>
          <p:cNvGraphicFramePr>
            <a:graphicFrameLocks noGrp="1"/>
          </p:cNvGraphicFramePr>
          <p:nvPr/>
        </p:nvGraphicFramePr>
        <p:xfrm>
          <a:off x="5029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</a:rPr>
                        <a:t>ProdName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52" name="Group 36"/>
          <p:cNvGraphicFramePr>
            <a:graphicFrameLocks noGrp="1"/>
          </p:cNvGraphicFramePr>
          <p:nvPr/>
        </p:nvGraphicFramePr>
        <p:xfrm>
          <a:off x="2971800" y="4038600"/>
          <a:ext cx="3048000" cy="2540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OneClick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/>
                        </a:rPr>
                        <a:t>NULL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2248" name="Rectangle 56"/>
          <p:cNvSpPr>
            <a:spLocks noChangeArrowheads="1"/>
          </p:cNvSpPr>
          <p:nvPr/>
        </p:nvSpPr>
        <p:spPr bwMode="auto">
          <a:xfrm>
            <a:off x="457200" y="1295400"/>
            <a:ext cx="1235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CC"/>
                </a:solidFill>
                <a:latin typeface="Arial" charset="0"/>
              </a:rPr>
              <a:t>Product</a:t>
            </a:r>
          </a:p>
        </p:txBody>
      </p:sp>
      <p:sp>
        <p:nvSpPr>
          <p:cNvPr id="392249" name="Rectangle 57"/>
          <p:cNvSpPr>
            <a:spLocks noChangeArrowheads="1"/>
          </p:cNvSpPr>
          <p:nvPr/>
        </p:nvSpPr>
        <p:spPr bwMode="auto">
          <a:xfrm>
            <a:off x="5029200" y="1295400"/>
            <a:ext cx="147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CC"/>
                </a:solidFill>
                <a:latin typeface="Arial" charset="0"/>
              </a:rPr>
              <a:t>Purchase</a:t>
            </a:r>
          </a:p>
        </p:txBody>
      </p:sp>
      <p:sp>
        <p:nvSpPr>
          <p:cNvPr id="392250" name="Footer Placeholder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EB07058-BAF2-43ED-BA22-32230E954195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101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Compute, for each product, the total number of sales in ‘September’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>
                <a:solidFill>
                  <a:schemeClr val="accent2"/>
                </a:solidFill>
              </a:rPr>
              <a:t>	Product(</a:t>
            </a:r>
            <a:r>
              <a:rPr lang="en-US" sz="2400" u="sng" smtClean="0">
                <a:solidFill>
                  <a:schemeClr val="accent2"/>
                </a:solidFill>
              </a:rPr>
              <a:t>name</a:t>
            </a:r>
            <a:r>
              <a:rPr lang="en-US" sz="2400" smtClean="0">
                <a:solidFill>
                  <a:schemeClr val="accent2"/>
                </a:solidFill>
              </a:rPr>
              <a:t>, category)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>
                <a:solidFill>
                  <a:schemeClr val="accent2"/>
                </a:solidFill>
              </a:rPr>
              <a:t>    Purchase(prodName, month, store)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>
                <a:solidFill>
                  <a:schemeClr val="accent2"/>
                </a:solidFill>
              </a:rPr>
              <a:t>	</a:t>
            </a: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990600" y="3352800"/>
            <a:ext cx="6708775" cy="192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Product.name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, count(*)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Product, Purchase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Product.name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Purchase.prodName</a:t>
            </a: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   and 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Purchase.month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= ‘September’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GROUP BY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Product.name</a:t>
            </a: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394245" name="Rectangle 5"/>
          <p:cNvSpPr>
            <a:spLocks noChangeArrowheads="1"/>
          </p:cNvSpPr>
          <p:nvPr/>
        </p:nvSpPr>
        <p:spPr bwMode="auto">
          <a:xfrm>
            <a:off x="2895600" y="5943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What’s wrong ?</a:t>
            </a:r>
          </a:p>
        </p:txBody>
      </p:sp>
      <p:sp>
        <p:nvSpPr>
          <p:cNvPr id="394246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9AE06E5-1D7F-4799-8A01-A612C947F2E1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102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Compute, for each product, the total number of sales in ‘September’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>
                <a:solidFill>
                  <a:schemeClr val="accent2"/>
                </a:solidFill>
              </a:rPr>
              <a:t>	Product(name, category)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>
                <a:solidFill>
                  <a:schemeClr val="accent2"/>
                </a:solidFill>
              </a:rPr>
              <a:t>    Purchase(prodName, month, store)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>
                <a:solidFill>
                  <a:schemeClr val="accent2"/>
                </a:solidFill>
              </a:rPr>
              <a:t>	</a:t>
            </a: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auto">
          <a:xfrm>
            <a:off x="762000" y="3581400"/>
            <a:ext cx="7424738" cy="192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Product.name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count(store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)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Product </a:t>
            </a: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LEFT OUTER JOIN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Purchase </a:t>
            </a: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ON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                  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Product.name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Purchase.prodName</a:t>
            </a: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           and 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Purchase.month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= ‘September’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GROUP BY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Product.name</a:t>
            </a: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396293" name="Rectangle 5"/>
          <p:cNvSpPr>
            <a:spLocks noChangeArrowheads="1"/>
          </p:cNvSpPr>
          <p:nvPr/>
        </p:nvSpPr>
        <p:spPr bwMode="auto">
          <a:xfrm>
            <a:off x="1295400" y="5943600"/>
            <a:ext cx="7202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Now we also get the products who sold in 0 quantity</a:t>
            </a:r>
          </a:p>
        </p:txBody>
      </p:sp>
      <p:sp>
        <p:nvSpPr>
          <p:cNvPr id="396294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37EFB71-D77F-4C28-8419-8FE7757568AF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103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Outer Joins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Left outer join: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Include the left tuple even if there’s no match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Right outer join: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Include the right tuple even if there’s no match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Full outer join: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Include the both left and right tuples even if there’s no match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sp>
        <p:nvSpPr>
          <p:cNvPr id="39834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/>
            </a:r>
            <a:br>
              <a:rPr lang="en-US" sz="4000" smtClean="0"/>
            </a:br>
            <a:r>
              <a:rPr lang="en-US" sz="4000" smtClean="0"/>
              <a:t>DBMS High-level Architecture </a:t>
            </a:r>
          </a:p>
        </p:txBody>
      </p:sp>
      <p:pic>
        <p:nvPicPr>
          <p:cNvPr id="35842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636713"/>
            <a:ext cx="8229600" cy="4452937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Advantages of a DBMS </a:t>
            </a:r>
            <a:br>
              <a:rPr lang="en-US" sz="4000" smtClean="0"/>
            </a:br>
            <a:endParaRPr lang="en-US" sz="4000" smtClean="0"/>
          </a:p>
        </p:txBody>
      </p:sp>
      <p:sp>
        <p:nvSpPr>
          <p:cNvPr id="3686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pPr>
              <a:buFont typeface="Arial" charset="0"/>
              <a:buNone/>
            </a:pPr>
            <a:r>
              <a:rPr lang="en-US" smtClean="0"/>
              <a:t>• Data independence </a:t>
            </a:r>
          </a:p>
          <a:p>
            <a:pPr>
              <a:buFont typeface="Arial" charset="0"/>
              <a:buNone/>
            </a:pPr>
            <a:r>
              <a:rPr lang="en-US" smtClean="0"/>
              <a:t>• Efficient data access </a:t>
            </a:r>
          </a:p>
          <a:p>
            <a:pPr>
              <a:buFont typeface="Arial" charset="0"/>
              <a:buNone/>
            </a:pPr>
            <a:r>
              <a:rPr lang="en-US" smtClean="0"/>
              <a:t>• Data integrity &amp; security </a:t>
            </a:r>
          </a:p>
          <a:p>
            <a:pPr>
              <a:buFont typeface="Arial" charset="0"/>
              <a:buNone/>
            </a:pPr>
            <a:r>
              <a:rPr lang="en-US" smtClean="0"/>
              <a:t>• Data administration </a:t>
            </a:r>
          </a:p>
          <a:p>
            <a:pPr>
              <a:buFont typeface="Arial" charset="0"/>
              <a:buNone/>
            </a:pPr>
            <a:r>
              <a:rPr lang="en-US" smtClean="0"/>
              <a:t>• Concurrent access, crash recovery </a:t>
            </a:r>
          </a:p>
          <a:p>
            <a:pPr>
              <a:buFont typeface="Arial" charset="0"/>
              <a:buNone/>
            </a:pPr>
            <a:r>
              <a:rPr lang="en-US" smtClean="0"/>
              <a:t>• Reduced application development time </a:t>
            </a:r>
          </a:p>
          <a:p>
            <a:pPr>
              <a:buFont typeface="Arial" charset="0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Market Shares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8486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From 2006 Gartner report: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/>
            <a:r>
              <a:rPr lang="en-US" sz="2800" smtClean="0"/>
              <a:t>IBM: 21% market with $3.2BN in sales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Oracle: 47% market with $7.1BN in sales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Microsoft: 17% market with $2.6BN in sales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85BE6-18AB-412E-AA69-2B415AF1BB7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7892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Example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The Internet Movie Database</a:t>
            </a:r>
            <a:br>
              <a:rPr lang="en-US" smtClean="0"/>
            </a:br>
            <a:r>
              <a:rPr lang="en-US" smtClean="0">
                <a:hlinkClick r:id="rId3"/>
              </a:rPr>
              <a:t>http://www.imdb.com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Entities: </a:t>
            </a:r>
            <a:br>
              <a:rPr lang="en-US" smtClean="0"/>
            </a:br>
            <a:r>
              <a:rPr lang="en-US" smtClean="0"/>
              <a:t>Actors (800k), Movies (400k), Directors, …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Relationships:</a:t>
            </a:r>
            <a:br>
              <a:rPr lang="en-US" smtClean="0"/>
            </a:br>
            <a:r>
              <a:rPr lang="en-US" smtClean="0"/>
              <a:t>who played where, who directed what, …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4D193-7031-4466-9D77-F738C5DD986C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9940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Tables</a:t>
            </a:r>
          </a:p>
        </p:txBody>
      </p:sp>
      <p:sp>
        <p:nvSpPr>
          <p:cNvPr id="6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CCA4E5-EB30-4EAC-93C8-3FC6E8D424A8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1987" name="Footer Placeholder 1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381000" y="1981200"/>
            <a:ext cx="1082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Actor: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4937125" y="1981200"/>
            <a:ext cx="94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Cast:</a:t>
            </a:r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914400" y="441960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Movie:</a:t>
            </a:r>
          </a:p>
        </p:txBody>
      </p:sp>
      <p:graphicFrame>
        <p:nvGraphicFramePr>
          <p:cNvPr id="16" name="Group 126"/>
          <p:cNvGraphicFramePr>
            <a:graphicFrameLocks noGrp="1"/>
          </p:cNvGraphicFramePr>
          <p:nvPr/>
        </p:nvGraphicFramePr>
        <p:xfrm>
          <a:off x="533400" y="2438400"/>
          <a:ext cx="4343400" cy="2011680"/>
        </p:xfrm>
        <a:graphic>
          <a:graphicData uri="http://schemas.openxmlformats.org/drawingml/2006/table">
            <a:tbl>
              <a:tblPr/>
              <a:tblGrid>
                <a:gridCol w="1295400"/>
                <a:gridCol w="990600"/>
                <a:gridCol w="1143000"/>
                <a:gridCol w="914400"/>
              </a:tblGrid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fName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lName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gender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195428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Hanks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645947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Amy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Hanks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 .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Group 110"/>
          <p:cNvGraphicFramePr>
            <a:graphicFrameLocks noGrp="1"/>
          </p:cNvGraphicFramePr>
          <p:nvPr/>
        </p:nvGraphicFramePr>
        <p:xfrm>
          <a:off x="2057400" y="4953000"/>
          <a:ext cx="4876800" cy="1392873"/>
        </p:xfrm>
        <a:graphic>
          <a:graphicData uri="http://schemas.openxmlformats.org/drawingml/2006/table">
            <a:tbl>
              <a:tblPr/>
              <a:tblGrid>
                <a:gridCol w="1625600"/>
                <a:gridCol w="1625600"/>
                <a:gridCol w="1625600"/>
              </a:tblGrid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year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337166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Toy Story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 .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 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Group 117"/>
          <p:cNvGraphicFramePr>
            <a:graphicFrameLocks noGrp="1"/>
          </p:cNvGraphicFramePr>
          <p:nvPr/>
        </p:nvGraphicFramePr>
        <p:xfrm>
          <a:off x="5486400" y="2438400"/>
          <a:ext cx="3251200" cy="1331913"/>
        </p:xfrm>
        <a:graphic>
          <a:graphicData uri="http://schemas.openxmlformats.org/drawingml/2006/table">
            <a:tbl>
              <a:tblPr/>
              <a:tblGrid>
                <a:gridCol w="1625600"/>
                <a:gridCol w="1625600"/>
              </a:tblGrid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pid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195428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337166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 .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B5756-566F-440C-83F8-F21B302C1132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2971800" y="3048000"/>
            <a:ext cx="2562225" cy="1222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sz="3200" noProof="1">
                <a:latin typeface="Arial"/>
                <a:cs typeface="+mn-cs"/>
              </a:rPr>
              <a:t>SELECT *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sz="3200" noProof="1">
                <a:latin typeface="Arial"/>
                <a:cs typeface="+mn-cs"/>
              </a:rPr>
              <a:t>FROM  Actor</a:t>
            </a:r>
            <a:endParaRPr lang="en-US" sz="3200" dirty="0">
              <a:latin typeface="Arial"/>
              <a:cs typeface="+mn-cs"/>
            </a:endParaRPr>
          </a:p>
        </p:txBody>
      </p:sp>
      <p:sp>
        <p:nvSpPr>
          <p:cNvPr id="44036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64E322-176B-4AB1-A8DE-6FF948D95B9C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209923" name="Rectangle 3"/>
          <p:cNvSpPr>
            <a:spLocks noChangeArrowheads="1"/>
          </p:cNvSpPr>
          <p:nvPr/>
        </p:nvSpPr>
        <p:spPr bwMode="auto">
          <a:xfrm>
            <a:off x="2971800" y="3048000"/>
            <a:ext cx="3308350" cy="1222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sz="3200" noProof="1">
                <a:latin typeface="Arial"/>
                <a:cs typeface="+mn-cs"/>
              </a:rPr>
              <a:t>SELECT count(*)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sz="3200" noProof="1">
                <a:latin typeface="Arial"/>
                <a:cs typeface="+mn-cs"/>
              </a:rPr>
              <a:t>FROM  Actor</a:t>
            </a:r>
            <a:endParaRPr lang="en-US" sz="3200" noProof="1">
              <a:latin typeface="Arial"/>
              <a:cs typeface="+mn-cs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819400" y="5257800"/>
            <a:ext cx="3795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This is an </a:t>
            </a:r>
            <a:r>
              <a:rPr lang="en-US" i="1">
                <a:latin typeface="Arial" charset="0"/>
              </a:rPr>
              <a:t>aggregate query</a:t>
            </a:r>
            <a:endParaRPr lang="en-US">
              <a:latin typeface="Arial" charset="0"/>
            </a:endParaRPr>
          </a:p>
        </p:txBody>
      </p:sp>
      <p:sp>
        <p:nvSpPr>
          <p:cNvPr id="46085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779CD-39A5-45A8-A4AE-F07E9669D02C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2286000" y="2057400"/>
            <a:ext cx="4789488" cy="185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sz="3200" noProof="1">
                <a:latin typeface="Arial"/>
                <a:cs typeface="+mn-cs"/>
              </a:rPr>
              <a:t>SELECT *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sz="3200" noProof="1">
                <a:latin typeface="Arial"/>
                <a:cs typeface="+mn-cs"/>
              </a:rPr>
              <a:t>FROM  Actor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sz="3200" noProof="1">
                <a:latin typeface="Arial"/>
                <a:cs typeface="+mn-cs"/>
              </a:rPr>
              <a:t>WHERE lName = ‘Hanks’</a:t>
            </a:r>
            <a:endParaRPr lang="en-US" sz="3200" noProof="1">
              <a:latin typeface="Arial"/>
              <a:cs typeface="+mn-cs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2209800" y="5029200"/>
            <a:ext cx="5086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600">
                <a:latin typeface="Arial" charset="0"/>
              </a:rPr>
              <a:t>This is a </a:t>
            </a:r>
            <a:r>
              <a:rPr lang="en-US" sz="3600" i="1">
                <a:latin typeface="Arial" charset="0"/>
              </a:rPr>
              <a:t>selection query</a:t>
            </a:r>
            <a:endParaRPr lang="en-US" sz="3600">
              <a:latin typeface="Arial" charset="0"/>
            </a:endParaRPr>
          </a:p>
        </p:txBody>
      </p:sp>
      <p:sp>
        <p:nvSpPr>
          <p:cNvPr id="48133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2BC8E9-D184-4ACF-8439-43B2294E9968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76200" y="1828800"/>
            <a:ext cx="8904288" cy="248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sz="3200" noProof="1">
                <a:latin typeface="Arial"/>
                <a:cs typeface="+mn-cs"/>
              </a:rPr>
              <a:t>SELECT *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sz="3200" noProof="1">
                <a:latin typeface="Arial"/>
                <a:cs typeface="+mn-cs"/>
              </a:rPr>
              <a:t>FROM  Actor, Cast</a:t>
            </a:r>
            <a:r>
              <a:rPr lang="en-US" sz="3200" noProof="1">
                <a:latin typeface="Arial"/>
                <a:cs typeface="+mn-cs"/>
              </a:rPr>
              <a:t>s</a:t>
            </a:r>
            <a:r>
              <a:rPr sz="3200" noProof="1">
                <a:latin typeface="Arial"/>
                <a:cs typeface="+mn-cs"/>
              </a:rPr>
              <a:t>, Movie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sz="3200" noProof="1">
                <a:latin typeface="Arial"/>
                <a:cs typeface="+mn-cs"/>
              </a:rPr>
              <a:t>WHERE lname='Hanks' and Actor.id = Cast</a:t>
            </a:r>
            <a:r>
              <a:rPr lang="en-US" sz="3200" noProof="1">
                <a:latin typeface="Arial"/>
                <a:cs typeface="+mn-cs"/>
              </a:rPr>
              <a:t>s</a:t>
            </a:r>
            <a:r>
              <a:rPr sz="3200" noProof="1">
                <a:latin typeface="Arial"/>
                <a:cs typeface="+mn-cs"/>
              </a:rPr>
              <a:t>.pid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sz="3200" noProof="1">
                <a:latin typeface="Arial"/>
                <a:cs typeface="+mn-cs"/>
              </a:rPr>
              <a:t>  and Cast</a:t>
            </a:r>
            <a:r>
              <a:rPr lang="en-US" sz="3200" noProof="1">
                <a:latin typeface="Arial"/>
                <a:cs typeface="+mn-cs"/>
              </a:rPr>
              <a:t>s</a:t>
            </a:r>
            <a:r>
              <a:rPr sz="3200" noProof="1">
                <a:latin typeface="Arial"/>
                <a:cs typeface="+mn-cs"/>
              </a:rPr>
              <a:t>.mid=Movie.id and Movie.year=1995</a:t>
            </a:r>
            <a:endParaRPr lang="en-US" sz="3200" noProof="1">
              <a:latin typeface="Arial"/>
              <a:cs typeface="+mn-cs"/>
            </a:endParaRPr>
          </a:p>
        </p:txBody>
      </p:sp>
      <p:sp>
        <p:nvSpPr>
          <p:cNvPr id="50180" name="Rectangle 6"/>
          <p:cNvSpPr>
            <a:spLocks noChangeArrowheads="1"/>
          </p:cNvSpPr>
          <p:nvPr/>
        </p:nvSpPr>
        <p:spPr bwMode="auto">
          <a:xfrm>
            <a:off x="1600200" y="4648200"/>
            <a:ext cx="64992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latin typeface="Arial" charset="0"/>
              </a:rPr>
              <a:t>This query has </a:t>
            </a:r>
            <a:r>
              <a:rPr lang="en-US" sz="3200" i="1">
                <a:latin typeface="Arial" charset="0"/>
              </a:rPr>
              <a:t>selections</a:t>
            </a:r>
            <a:r>
              <a:rPr lang="en-US" sz="3200">
                <a:latin typeface="Arial" charset="0"/>
              </a:rPr>
              <a:t> and </a:t>
            </a:r>
            <a:r>
              <a:rPr lang="en-US" sz="3200" i="1">
                <a:latin typeface="Arial" charset="0"/>
              </a:rPr>
              <a:t>joins</a:t>
            </a:r>
            <a:endParaRPr lang="en-US" sz="3200">
              <a:latin typeface="Arial" charset="0"/>
            </a:endParaRPr>
          </a:p>
        </p:txBody>
      </p:sp>
      <p:sp>
        <p:nvSpPr>
          <p:cNvPr id="50181" name="Footer Placeholder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  <p:sp>
        <p:nvSpPr>
          <p:cNvPr id="206853" name="Rectangle 5"/>
          <p:cNvSpPr>
            <a:spLocks noChangeArrowheads="1"/>
          </p:cNvSpPr>
          <p:nvPr/>
        </p:nvSpPr>
        <p:spPr bwMode="auto">
          <a:xfrm>
            <a:off x="1247775" y="5410200"/>
            <a:ext cx="6545263" cy="11731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sz="3200" dirty="0"/>
              <a:t>817k actors, 3.5M casts,  380k movies;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US" sz="3200" dirty="0"/>
              <a:t>How can it be so fast 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Lecturer and Communication</a:t>
            </a:r>
          </a:p>
        </p:txBody>
      </p:sp>
      <p:sp>
        <p:nvSpPr>
          <p:cNvPr id="1843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700" smtClean="0"/>
              <a:t>Instructor:  Osama Abushama</a:t>
            </a:r>
          </a:p>
          <a:p>
            <a:pPr eaLnBrk="1" hangingPunct="1">
              <a:lnSpc>
                <a:spcPct val="80000"/>
              </a:lnSpc>
            </a:pPr>
            <a:endParaRPr lang="en-US" sz="270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Email : </a:t>
            </a:r>
            <a:r>
              <a:rPr lang="en-US" sz="2400" smtClean="0">
                <a:hlinkClick r:id="rId3"/>
              </a:rPr>
              <a:t>oabushama@g</a:t>
            </a:r>
            <a:r>
              <a:rPr lang="en-US" sz="2400" smtClean="0"/>
              <a:t>mail.com</a:t>
            </a:r>
            <a:br>
              <a:rPr lang="en-US" sz="2400" smtClean="0"/>
            </a:br>
            <a:r>
              <a:rPr lang="en-US" sz="2400" smtClean="0"/>
              <a:t>Office hours:  by appointment</a:t>
            </a:r>
          </a:p>
          <a:p>
            <a:pPr eaLnBrk="1" hangingPunct="1">
              <a:lnSpc>
                <a:spcPct val="80000"/>
              </a:lnSpc>
            </a:pPr>
            <a:endParaRPr lang="en-US" sz="2700" smtClean="0"/>
          </a:p>
          <a:p>
            <a:pPr eaLnBrk="1" hangingPunct="1">
              <a:lnSpc>
                <a:spcPct val="80000"/>
              </a:lnSpc>
            </a:pPr>
            <a:r>
              <a:rPr lang="en-US" sz="2700" smtClean="0"/>
              <a:t> </a:t>
            </a:r>
            <a:r>
              <a:rPr lang="en-US" sz="2800" smtClean="0"/>
              <a:t>Lectures Thursdays, 6:30-9:20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</p:txBody>
      </p:sp>
      <p:sp>
        <p:nvSpPr>
          <p:cNvPr id="18435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03ED4-B2FB-494A-AF3E-8FA56B7E074C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489EC7-9559-490C-9710-58E57B74C368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77200" cy="1143000"/>
          </a:xfrm>
        </p:spPr>
        <p:txBody>
          <a:bodyPr/>
          <a:lstStyle/>
          <a:p>
            <a:pPr eaLnBrk="1" hangingPunct="1"/>
            <a:r>
              <a:rPr lang="en-US" smtClean="0"/>
              <a:t>How Can We Evaluate the Query ?</a:t>
            </a:r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381000" y="1981200"/>
            <a:ext cx="1082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Actor:</a:t>
            </a:r>
          </a:p>
        </p:txBody>
      </p:sp>
      <p:sp>
        <p:nvSpPr>
          <p:cNvPr id="52228" name="Text Box 5"/>
          <p:cNvSpPr txBox="1">
            <a:spLocks noChangeArrowheads="1"/>
          </p:cNvSpPr>
          <p:nvPr/>
        </p:nvSpPr>
        <p:spPr bwMode="auto">
          <a:xfrm>
            <a:off x="3489325" y="1981200"/>
            <a:ext cx="94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Cast:</a:t>
            </a:r>
          </a:p>
        </p:txBody>
      </p:sp>
      <p:sp>
        <p:nvSpPr>
          <p:cNvPr id="52229" name="Text Box 6"/>
          <p:cNvSpPr txBox="1">
            <a:spLocks noChangeArrowheads="1"/>
          </p:cNvSpPr>
          <p:nvPr/>
        </p:nvSpPr>
        <p:spPr bwMode="auto">
          <a:xfrm>
            <a:off x="6248400" y="190500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Movie:</a:t>
            </a:r>
          </a:p>
        </p:txBody>
      </p:sp>
      <p:graphicFrame>
        <p:nvGraphicFramePr>
          <p:cNvPr id="207966" name="Group 94"/>
          <p:cNvGraphicFramePr>
            <a:graphicFrameLocks noGrp="1"/>
          </p:cNvGraphicFramePr>
          <p:nvPr/>
        </p:nvGraphicFramePr>
        <p:xfrm>
          <a:off x="152400" y="2481263"/>
          <a:ext cx="3352800" cy="1461453"/>
        </p:xfrm>
        <a:graphic>
          <a:graphicData uri="http://schemas.openxmlformats.org/drawingml/2006/table">
            <a:tbl>
              <a:tblPr/>
              <a:tblGrid>
                <a:gridCol w="609600"/>
                <a:gridCol w="838200"/>
                <a:gridCol w="990600"/>
                <a:gridCol w="914400"/>
              </a:tblGrid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fName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lName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gender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 .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Hanks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 .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7961" name="Group 89"/>
          <p:cNvGraphicFramePr>
            <a:graphicFrameLocks noGrp="1"/>
          </p:cNvGraphicFramePr>
          <p:nvPr/>
        </p:nvGraphicFramePr>
        <p:xfrm>
          <a:off x="6248400" y="2514600"/>
          <a:ext cx="2590800" cy="1287464"/>
        </p:xfrm>
        <a:graphic>
          <a:graphicData uri="http://schemas.openxmlformats.org/drawingml/2006/table">
            <a:tbl>
              <a:tblPr/>
              <a:tblGrid>
                <a:gridCol w="838200"/>
                <a:gridCol w="914400"/>
                <a:gridCol w="838200"/>
              </a:tblGrid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year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 .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 .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7924" name="Group 52"/>
          <p:cNvGraphicFramePr>
            <a:graphicFrameLocks noGrp="1"/>
          </p:cNvGraphicFramePr>
          <p:nvPr/>
        </p:nvGraphicFramePr>
        <p:xfrm>
          <a:off x="3810000" y="2514600"/>
          <a:ext cx="2057400" cy="1287464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</a:tblGrid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pid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 .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 .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52284" name="Rectangle 66"/>
          <p:cNvSpPr>
            <a:spLocks noChangeArrowheads="1"/>
          </p:cNvSpPr>
          <p:nvPr/>
        </p:nvSpPr>
        <p:spPr bwMode="auto">
          <a:xfrm>
            <a:off x="5334000" y="4038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52285" name="Rectangle 67"/>
          <p:cNvSpPr>
            <a:spLocks noChangeArrowheads="1"/>
          </p:cNvSpPr>
          <p:nvPr/>
        </p:nvSpPr>
        <p:spPr bwMode="auto">
          <a:xfrm>
            <a:off x="7239000" y="4114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52286" name="Rectangle 90"/>
          <p:cNvSpPr>
            <a:spLocks noChangeArrowheads="1"/>
          </p:cNvSpPr>
          <p:nvPr/>
        </p:nvSpPr>
        <p:spPr bwMode="auto">
          <a:xfrm>
            <a:off x="2057400" y="4876800"/>
            <a:ext cx="3328988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Plan 1:  . . . . [ in class ]</a:t>
            </a:r>
          </a:p>
          <a:p>
            <a:pPr eaLnBrk="0" hangingPunct="0">
              <a:spcBef>
                <a:spcPct val="20000"/>
              </a:spcBef>
            </a:pPr>
            <a:endParaRPr lang="en-US">
              <a:latin typeface="Arial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Plan 2:  . . . . [ in class ]</a:t>
            </a:r>
          </a:p>
        </p:txBody>
      </p:sp>
      <p:sp>
        <p:nvSpPr>
          <p:cNvPr id="52287" name="Footer Placeholder 1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C0304-15B1-4C79-A5E1-28DAF27AFD06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375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Evaluating Tom Hanks</a:t>
            </a:r>
          </a:p>
        </p:txBody>
      </p:sp>
      <p:graphicFrame>
        <p:nvGraphicFramePr>
          <p:cNvPr id="237570" name="Object 0"/>
          <p:cNvGraphicFramePr>
            <a:graphicFrameLocks/>
          </p:cNvGraphicFramePr>
          <p:nvPr/>
        </p:nvGraphicFramePr>
        <p:xfrm>
          <a:off x="2209800" y="3352800"/>
          <a:ext cx="228600" cy="304800"/>
        </p:xfrm>
        <a:graphic>
          <a:graphicData uri="http://schemas.openxmlformats.org/presentationml/2006/ole">
            <p:oleObj spid="_x0000_s237570" name="Equation" r:id="rId4" imgW="428400" imgH="263520" progId="Equation.3">
              <p:embed/>
            </p:oleObj>
          </a:graphicData>
        </a:graphic>
      </p:graphicFrame>
      <p:graphicFrame>
        <p:nvGraphicFramePr>
          <p:cNvPr id="237571" name="Object 1"/>
          <p:cNvGraphicFramePr>
            <a:graphicFrameLocks/>
          </p:cNvGraphicFramePr>
          <p:nvPr/>
        </p:nvGraphicFramePr>
        <p:xfrm>
          <a:off x="2819400" y="2514600"/>
          <a:ext cx="228600" cy="304800"/>
        </p:xfrm>
        <a:graphic>
          <a:graphicData uri="http://schemas.openxmlformats.org/presentationml/2006/ole">
            <p:oleObj spid="_x0000_s237571" name="Equation" r:id="rId5" imgW="428400" imgH="263520" progId="Equation.3">
              <p:embed/>
            </p:oleObj>
          </a:graphicData>
        </a:graphic>
      </p:graphicFrame>
      <p:sp>
        <p:nvSpPr>
          <p:cNvPr id="237576" name="Text Box 9"/>
          <p:cNvSpPr txBox="1">
            <a:spLocks noChangeArrowheads="1"/>
          </p:cNvSpPr>
          <p:nvPr/>
        </p:nvSpPr>
        <p:spPr bwMode="auto">
          <a:xfrm>
            <a:off x="914400" y="5715000"/>
            <a:ext cx="981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Actor</a:t>
            </a:r>
          </a:p>
        </p:txBody>
      </p:sp>
      <p:sp>
        <p:nvSpPr>
          <p:cNvPr id="237577" name="Text Box 10"/>
          <p:cNvSpPr txBox="1">
            <a:spLocks noChangeArrowheads="1"/>
          </p:cNvSpPr>
          <p:nvPr/>
        </p:nvSpPr>
        <p:spPr bwMode="auto">
          <a:xfrm>
            <a:off x="2362200" y="5715000"/>
            <a:ext cx="846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Cast</a:t>
            </a:r>
          </a:p>
        </p:txBody>
      </p:sp>
      <p:sp>
        <p:nvSpPr>
          <p:cNvPr id="237578" name="Text Box 11"/>
          <p:cNvSpPr txBox="1">
            <a:spLocks noChangeArrowheads="1"/>
          </p:cNvSpPr>
          <p:nvPr/>
        </p:nvSpPr>
        <p:spPr bwMode="auto">
          <a:xfrm>
            <a:off x="3505200" y="5715000"/>
            <a:ext cx="104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Movie</a:t>
            </a:r>
          </a:p>
        </p:txBody>
      </p:sp>
      <p:cxnSp>
        <p:nvCxnSpPr>
          <p:cNvPr id="237579" name="AutoShape 12"/>
          <p:cNvCxnSpPr>
            <a:cxnSpLocks noChangeShapeType="1"/>
            <a:endCxn id="237583" idx="0"/>
          </p:cNvCxnSpPr>
          <p:nvPr/>
        </p:nvCxnSpPr>
        <p:spPr bwMode="auto">
          <a:xfrm flipH="1">
            <a:off x="1370013" y="3505200"/>
            <a:ext cx="839787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7580" name="AutoShape 13"/>
          <p:cNvCxnSpPr>
            <a:cxnSpLocks noChangeShapeType="1"/>
            <a:endCxn id="237577" idx="0"/>
          </p:cNvCxnSpPr>
          <p:nvPr/>
        </p:nvCxnSpPr>
        <p:spPr bwMode="auto">
          <a:xfrm rot="16200000" flipH="1">
            <a:off x="1506538" y="4435475"/>
            <a:ext cx="2209800" cy="349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7581" name="AutoShape 14"/>
          <p:cNvCxnSpPr>
            <a:cxnSpLocks noChangeShapeType="1"/>
          </p:cNvCxnSpPr>
          <p:nvPr/>
        </p:nvCxnSpPr>
        <p:spPr bwMode="auto">
          <a:xfrm flipH="1">
            <a:off x="2324100" y="2667000"/>
            <a:ext cx="4953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7582" name="AutoShape 15"/>
          <p:cNvCxnSpPr>
            <a:cxnSpLocks noChangeShapeType="1"/>
            <a:endCxn id="237585" idx="0"/>
          </p:cNvCxnSpPr>
          <p:nvPr/>
        </p:nvCxnSpPr>
        <p:spPr bwMode="auto">
          <a:xfrm rot="16200000" flipH="1">
            <a:off x="2616200" y="3092450"/>
            <a:ext cx="1752600" cy="901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7583" name="Rectangle 27"/>
          <p:cNvSpPr>
            <a:spLocks noChangeArrowheads="1"/>
          </p:cNvSpPr>
          <p:nvPr/>
        </p:nvSpPr>
        <p:spPr bwMode="auto">
          <a:xfrm>
            <a:off x="457200" y="4419600"/>
            <a:ext cx="182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  <a:sym typeface="Symbol" pitchFamily="18" charset="2"/>
              </a:rPr>
              <a:t></a:t>
            </a:r>
            <a:r>
              <a:rPr lang="en-US" baseline="-25000">
                <a:latin typeface="Arial" charset="0"/>
              </a:rPr>
              <a:t>lName=‘Hanks’</a:t>
            </a:r>
            <a:endParaRPr lang="en-US">
              <a:latin typeface="Arial" charset="0"/>
            </a:endParaRPr>
          </a:p>
        </p:txBody>
      </p:sp>
      <p:cxnSp>
        <p:nvCxnSpPr>
          <p:cNvPr id="237584" name="AutoShape 28"/>
          <p:cNvCxnSpPr>
            <a:cxnSpLocks noChangeShapeType="1"/>
            <a:stCxn id="237583" idx="2"/>
            <a:endCxn id="237576" idx="0"/>
          </p:cNvCxnSpPr>
          <p:nvPr/>
        </p:nvCxnSpPr>
        <p:spPr bwMode="auto">
          <a:xfrm>
            <a:off x="1370013" y="4876800"/>
            <a:ext cx="34925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7585" name="Rectangle 29"/>
          <p:cNvSpPr>
            <a:spLocks noChangeArrowheads="1"/>
          </p:cNvSpPr>
          <p:nvPr/>
        </p:nvSpPr>
        <p:spPr bwMode="auto">
          <a:xfrm>
            <a:off x="3276600" y="4419600"/>
            <a:ext cx="1333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  <a:sym typeface="Symbol" pitchFamily="18" charset="2"/>
              </a:rPr>
              <a:t></a:t>
            </a:r>
            <a:r>
              <a:rPr lang="en-US" baseline="-25000">
                <a:latin typeface="Arial" charset="0"/>
              </a:rPr>
              <a:t>year=1995</a:t>
            </a:r>
            <a:endParaRPr lang="en-US">
              <a:latin typeface="Arial" charset="0"/>
            </a:endParaRPr>
          </a:p>
        </p:txBody>
      </p:sp>
      <p:cxnSp>
        <p:nvCxnSpPr>
          <p:cNvPr id="237586" name="AutoShape 30"/>
          <p:cNvCxnSpPr>
            <a:cxnSpLocks noChangeShapeType="1"/>
            <a:stCxn id="237585" idx="2"/>
            <a:endCxn id="237578" idx="0"/>
          </p:cNvCxnSpPr>
          <p:nvPr/>
        </p:nvCxnSpPr>
        <p:spPr bwMode="auto">
          <a:xfrm>
            <a:off x="3943350" y="4876800"/>
            <a:ext cx="85725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237572" name="Object 2"/>
          <p:cNvGraphicFramePr>
            <a:graphicFrameLocks/>
          </p:cNvGraphicFramePr>
          <p:nvPr/>
        </p:nvGraphicFramePr>
        <p:xfrm>
          <a:off x="6781800" y="2362200"/>
          <a:ext cx="228600" cy="304800"/>
        </p:xfrm>
        <a:graphic>
          <a:graphicData uri="http://schemas.openxmlformats.org/presentationml/2006/ole">
            <p:oleObj spid="_x0000_s237572" name="Equation" r:id="rId6" imgW="428400" imgH="263520" progId="Equation.3">
              <p:embed/>
            </p:oleObj>
          </a:graphicData>
        </a:graphic>
      </p:graphicFrame>
      <p:graphicFrame>
        <p:nvGraphicFramePr>
          <p:cNvPr id="237573" name="Object 3"/>
          <p:cNvGraphicFramePr>
            <a:graphicFrameLocks/>
          </p:cNvGraphicFramePr>
          <p:nvPr/>
        </p:nvGraphicFramePr>
        <p:xfrm>
          <a:off x="7848600" y="3352800"/>
          <a:ext cx="228600" cy="304800"/>
        </p:xfrm>
        <a:graphic>
          <a:graphicData uri="http://schemas.openxmlformats.org/presentationml/2006/ole">
            <p:oleObj spid="_x0000_s237573" name="Equation" r:id="rId7" imgW="428400" imgH="263520" progId="Equation.3">
              <p:embed/>
            </p:oleObj>
          </a:graphicData>
        </a:graphic>
      </p:graphicFrame>
      <p:sp>
        <p:nvSpPr>
          <p:cNvPr id="237587" name="Text Box 33"/>
          <p:cNvSpPr txBox="1">
            <a:spLocks noChangeArrowheads="1"/>
          </p:cNvSpPr>
          <p:nvPr/>
        </p:nvSpPr>
        <p:spPr bwMode="auto">
          <a:xfrm>
            <a:off x="5181600" y="5715000"/>
            <a:ext cx="981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Actor</a:t>
            </a:r>
          </a:p>
        </p:txBody>
      </p:sp>
      <p:sp>
        <p:nvSpPr>
          <p:cNvPr id="237588" name="Text Box 34"/>
          <p:cNvSpPr txBox="1">
            <a:spLocks noChangeArrowheads="1"/>
          </p:cNvSpPr>
          <p:nvPr/>
        </p:nvSpPr>
        <p:spPr bwMode="auto">
          <a:xfrm>
            <a:off x="6629400" y="5715000"/>
            <a:ext cx="846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Cast</a:t>
            </a:r>
          </a:p>
        </p:txBody>
      </p:sp>
      <p:sp>
        <p:nvSpPr>
          <p:cNvPr id="237589" name="Text Box 35"/>
          <p:cNvSpPr txBox="1">
            <a:spLocks noChangeArrowheads="1"/>
          </p:cNvSpPr>
          <p:nvPr/>
        </p:nvSpPr>
        <p:spPr bwMode="auto">
          <a:xfrm>
            <a:off x="7772400" y="5715000"/>
            <a:ext cx="104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Movie</a:t>
            </a:r>
          </a:p>
        </p:txBody>
      </p:sp>
      <p:cxnSp>
        <p:nvCxnSpPr>
          <p:cNvPr id="237590" name="AutoShape 36"/>
          <p:cNvCxnSpPr>
            <a:cxnSpLocks noChangeShapeType="1"/>
            <a:endCxn id="237594" idx="0"/>
          </p:cNvCxnSpPr>
          <p:nvPr/>
        </p:nvCxnSpPr>
        <p:spPr bwMode="auto">
          <a:xfrm flipH="1">
            <a:off x="5637213" y="2514600"/>
            <a:ext cx="1144587" cy="190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7591" name="AutoShape 37"/>
          <p:cNvCxnSpPr>
            <a:cxnSpLocks noChangeShapeType="1"/>
            <a:endCxn id="237588" idx="0"/>
          </p:cNvCxnSpPr>
          <p:nvPr/>
        </p:nvCxnSpPr>
        <p:spPr bwMode="auto">
          <a:xfrm rot="5400000">
            <a:off x="6345238" y="4213225"/>
            <a:ext cx="2209800" cy="793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7592" name="AutoShape 38"/>
          <p:cNvCxnSpPr>
            <a:cxnSpLocks noChangeShapeType="1"/>
          </p:cNvCxnSpPr>
          <p:nvPr/>
        </p:nvCxnSpPr>
        <p:spPr bwMode="auto">
          <a:xfrm flipH="1" flipV="1">
            <a:off x="7010400" y="2514600"/>
            <a:ext cx="9525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7593" name="AutoShape 39"/>
          <p:cNvCxnSpPr>
            <a:cxnSpLocks noChangeShapeType="1"/>
            <a:endCxn id="237596" idx="0"/>
          </p:cNvCxnSpPr>
          <p:nvPr/>
        </p:nvCxnSpPr>
        <p:spPr bwMode="auto">
          <a:xfrm rot="16200000" flipH="1">
            <a:off x="7683500" y="3892550"/>
            <a:ext cx="914400" cy="139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7594" name="Rectangle 40"/>
          <p:cNvSpPr>
            <a:spLocks noChangeArrowheads="1"/>
          </p:cNvSpPr>
          <p:nvPr/>
        </p:nvSpPr>
        <p:spPr bwMode="auto">
          <a:xfrm>
            <a:off x="4724400" y="4419600"/>
            <a:ext cx="182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  <a:sym typeface="Symbol" pitchFamily="18" charset="2"/>
              </a:rPr>
              <a:t></a:t>
            </a:r>
            <a:r>
              <a:rPr lang="en-US" baseline="-25000">
                <a:latin typeface="Arial" charset="0"/>
              </a:rPr>
              <a:t>lName=‘Hanks’</a:t>
            </a:r>
            <a:endParaRPr lang="en-US">
              <a:latin typeface="Arial" charset="0"/>
            </a:endParaRPr>
          </a:p>
        </p:txBody>
      </p:sp>
      <p:cxnSp>
        <p:nvCxnSpPr>
          <p:cNvPr id="237595" name="AutoShape 41"/>
          <p:cNvCxnSpPr>
            <a:cxnSpLocks noChangeShapeType="1"/>
            <a:stCxn id="237594" idx="2"/>
            <a:endCxn id="237587" idx="0"/>
          </p:cNvCxnSpPr>
          <p:nvPr/>
        </p:nvCxnSpPr>
        <p:spPr bwMode="auto">
          <a:xfrm>
            <a:off x="5637213" y="4876800"/>
            <a:ext cx="34925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7596" name="Rectangle 42"/>
          <p:cNvSpPr>
            <a:spLocks noChangeArrowheads="1"/>
          </p:cNvSpPr>
          <p:nvPr/>
        </p:nvSpPr>
        <p:spPr bwMode="auto">
          <a:xfrm>
            <a:off x="7543800" y="4419600"/>
            <a:ext cx="1333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  <a:sym typeface="Symbol" pitchFamily="18" charset="2"/>
              </a:rPr>
              <a:t></a:t>
            </a:r>
            <a:r>
              <a:rPr lang="en-US" baseline="-25000">
                <a:latin typeface="Arial" charset="0"/>
              </a:rPr>
              <a:t>year=1995</a:t>
            </a:r>
            <a:endParaRPr lang="en-US">
              <a:latin typeface="Arial" charset="0"/>
            </a:endParaRPr>
          </a:p>
        </p:txBody>
      </p:sp>
      <p:cxnSp>
        <p:nvCxnSpPr>
          <p:cNvPr id="237597" name="AutoShape 43"/>
          <p:cNvCxnSpPr>
            <a:cxnSpLocks noChangeShapeType="1"/>
            <a:stCxn id="237596" idx="2"/>
            <a:endCxn id="237589" idx="0"/>
          </p:cNvCxnSpPr>
          <p:nvPr/>
        </p:nvCxnSpPr>
        <p:spPr bwMode="auto">
          <a:xfrm>
            <a:off x="8210550" y="4876800"/>
            <a:ext cx="85725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7598" name="Footer Placeholder 2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Optimization and Query Execution</a:t>
            </a:r>
          </a:p>
        </p:txBody>
      </p:sp>
      <p:sp>
        <p:nvSpPr>
          <p:cNvPr id="2396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Indexes: on Actor.lName, on Movie.year</a:t>
            </a:r>
          </a:p>
          <a:p>
            <a:pPr eaLnBrk="1" hangingPunct="1"/>
            <a:r>
              <a:rPr lang="en-US" sz="3600" smtClean="0"/>
              <a:t>Query optimization</a:t>
            </a:r>
          </a:p>
          <a:p>
            <a:pPr lvl="1" eaLnBrk="1" hangingPunct="1"/>
            <a:r>
              <a:rPr lang="en-US" smtClean="0"/>
              <a:t>Access path selection</a:t>
            </a:r>
          </a:p>
          <a:p>
            <a:pPr lvl="1" eaLnBrk="1" hangingPunct="1"/>
            <a:r>
              <a:rPr lang="en-US" smtClean="0"/>
              <a:t>Join order</a:t>
            </a:r>
          </a:p>
          <a:p>
            <a:pPr eaLnBrk="1" hangingPunct="1"/>
            <a:r>
              <a:rPr lang="en-US" sz="3600" smtClean="0"/>
              <a:t>Statistics</a:t>
            </a:r>
          </a:p>
          <a:p>
            <a:pPr eaLnBrk="1" hangingPunct="1"/>
            <a:r>
              <a:rPr lang="en-US" sz="3600" smtClean="0"/>
              <a:t>Multiple implementations of joins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612CE-2149-4499-968D-C7CF7CFA35DB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3962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Recovery</a:t>
            </a:r>
          </a:p>
        </p:txBody>
      </p:sp>
      <p:sp>
        <p:nvSpPr>
          <p:cNvPr id="24166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534400" cy="4114800"/>
          </a:xfrm>
        </p:spPr>
        <p:txBody>
          <a:bodyPr/>
          <a:lstStyle/>
          <a:p>
            <a:pPr eaLnBrk="1" hangingPunct="1"/>
            <a:r>
              <a:rPr lang="en-US" smtClean="0"/>
              <a:t>Transfer $100 from account #4662 to #7199: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1B08F8-2643-4D72-BE48-CC103C9997A9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41668" name="Footer Placeholder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447800" y="2667000"/>
            <a:ext cx="5383213" cy="3314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3200" noProof="1">
                <a:latin typeface="Arial"/>
                <a:cs typeface="+mn-cs"/>
              </a:rPr>
              <a:t>X = Read(Account_1);</a:t>
            </a:r>
            <a:br>
              <a:rPr lang="en-US" sz="3200" noProof="1">
                <a:latin typeface="Arial"/>
                <a:cs typeface="+mn-cs"/>
              </a:rPr>
            </a:br>
            <a:r>
              <a:rPr lang="en-US" sz="3200" noProof="1">
                <a:latin typeface="Arial"/>
                <a:cs typeface="+mn-cs"/>
              </a:rPr>
              <a:t>X.amount = X.amount - 100;</a:t>
            </a:r>
            <a:br>
              <a:rPr lang="en-US" sz="3200" noProof="1">
                <a:latin typeface="Arial"/>
                <a:cs typeface="+mn-cs"/>
              </a:rPr>
            </a:br>
            <a:r>
              <a:rPr lang="en-US" sz="3200" noProof="1">
                <a:latin typeface="Arial"/>
                <a:cs typeface="+mn-cs"/>
              </a:rPr>
              <a:t>Write(Account_1, X);</a:t>
            </a:r>
            <a:br>
              <a:rPr lang="en-US" sz="3200" noProof="1">
                <a:latin typeface="Arial"/>
                <a:cs typeface="+mn-cs"/>
              </a:rPr>
            </a:br>
            <a:endParaRPr lang="en-US" sz="3200" noProof="1">
              <a:latin typeface="Arial"/>
              <a:cs typeface="+mn-cs"/>
            </a:endParaRPr>
          </a:p>
          <a:p>
            <a:pPr eaLnBrk="0" hangingPunc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3200" noProof="1">
                <a:latin typeface="Arial"/>
                <a:cs typeface="+mn-cs"/>
              </a:rPr>
              <a:t>Y = Read(Account_2);</a:t>
            </a:r>
            <a:br>
              <a:rPr lang="en-US" sz="3200" noProof="1">
                <a:latin typeface="Arial"/>
                <a:cs typeface="+mn-cs"/>
              </a:rPr>
            </a:br>
            <a:r>
              <a:rPr lang="en-US" sz="3200" noProof="1">
                <a:latin typeface="Arial"/>
                <a:cs typeface="+mn-cs"/>
              </a:rPr>
              <a:t>Y.amount = Y.amount + 100;</a:t>
            </a:r>
            <a:br>
              <a:rPr lang="en-US" sz="3200" noProof="1">
                <a:latin typeface="Arial"/>
                <a:cs typeface="+mn-cs"/>
              </a:rPr>
            </a:br>
            <a:r>
              <a:rPr lang="en-US" sz="3200" noProof="1">
                <a:latin typeface="Arial"/>
                <a:cs typeface="+mn-cs"/>
              </a:rPr>
              <a:t>Write(Account_2, Y);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Recovery</a:t>
            </a:r>
          </a:p>
        </p:txBody>
      </p:sp>
      <p:sp>
        <p:nvSpPr>
          <p:cNvPr id="24371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534400" cy="4114800"/>
          </a:xfrm>
        </p:spPr>
        <p:txBody>
          <a:bodyPr/>
          <a:lstStyle/>
          <a:p>
            <a:pPr eaLnBrk="1" hangingPunct="1"/>
            <a:r>
              <a:rPr lang="en-US" smtClean="0"/>
              <a:t>Transfer $100 from account #4662 to #7199: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24B62C-B7EC-4C6C-992B-56E320C1A953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447800" y="2667000"/>
            <a:ext cx="5383213" cy="3314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3200" noProof="1">
                <a:latin typeface="Arial"/>
                <a:cs typeface="+mn-cs"/>
              </a:rPr>
              <a:t>X = Read(Account_1);</a:t>
            </a:r>
            <a:br>
              <a:rPr lang="en-US" sz="3200" noProof="1">
                <a:latin typeface="Arial"/>
                <a:cs typeface="+mn-cs"/>
              </a:rPr>
            </a:br>
            <a:r>
              <a:rPr lang="en-US" sz="3200" noProof="1">
                <a:latin typeface="Arial"/>
                <a:cs typeface="+mn-cs"/>
              </a:rPr>
              <a:t>X.amount = X.amount - 100;</a:t>
            </a:r>
            <a:br>
              <a:rPr lang="en-US" sz="3200" noProof="1">
                <a:latin typeface="Arial"/>
                <a:cs typeface="+mn-cs"/>
              </a:rPr>
            </a:br>
            <a:r>
              <a:rPr lang="en-US" sz="3200" noProof="1">
                <a:latin typeface="Arial"/>
                <a:cs typeface="+mn-cs"/>
              </a:rPr>
              <a:t>Write(Account_1, X);</a:t>
            </a:r>
            <a:br>
              <a:rPr lang="en-US" sz="3200" noProof="1">
                <a:latin typeface="Arial"/>
                <a:cs typeface="+mn-cs"/>
              </a:rPr>
            </a:br>
            <a:endParaRPr lang="en-US" sz="3200" noProof="1">
              <a:latin typeface="Arial"/>
              <a:cs typeface="+mn-cs"/>
            </a:endParaRPr>
          </a:p>
          <a:p>
            <a:pPr eaLnBrk="0" hangingPunc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3200" noProof="1">
                <a:latin typeface="Arial"/>
                <a:cs typeface="+mn-cs"/>
              </a:rPr>
              <a:t>Y = Read(Account_2);</a:t>
            </a:r>
            <a:br>
              <a:rPr lang="en-US" sz="3200" noProof="1">
                <a:latin typeface="Arial"/>
                <a:cs typeface="+mn-cs"/>
              </a:rPr>
            </a:br>
            <a:r>
              <a:rPr lang="en-US" sz="3200" noProof="1">
                <a:latin typeface="Arial"/>
                <a:cs typeface="+mn-cs"/>
              </a:rPr>
              <a:t>Y.amount = Y.amount + 100;</a:t>
            </a:r>
            <a:br>
              <a:rPr lang="en-US" sz="3200" noProof="1">
                <a:latin typeface="Arial"/>
                <a:cs typeface="+mn-cs"/>
              </a:rPr>
            </a:br>
            <a:r>
              <a:rPr lang="en-US" sz="3200" noProof="1">
                <a:latin typeface="Arial"/>
                <a:cs typeface="+mn-cs"/>
              </a:rPr>
              <a:t>Write(Account_2, Y);</a:t>
            </a:r>
          </a:p>
        </p:txBody>
      </p:sp>
      <p:sp>
        <p:nvSpPr>
          <p:cNvPr id="243717" name="AutoShape 5"/>
          <p:cNvSpPr>
            <a:spLocks noChangeArrowheads="1"/>
          </p:cNvSpPr>
          <p:nvPr/>
        </p:nvSpPr>
        <p:spPr bwMode="auto">
          <a:xfrm>
            <a:off x="6673850" y="3967163"/>
            <a:ext cx="1943100" cy="617537"/>
          </a:xfrm>
          <a:prstGeom prst="wedgeEllipseCallout">
            <a:avLst>
              <a:gd name="adj1" fmla="val -81199"/>
              <a:gd name="adj2" fmla="val 1796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CRASH !</a:t>
            </a:r>
          </a:p>
        </p:txBody>
      </p:sp>
      <p:sp>
        <p:nvSpPr>
          <p:cNvPr id="243718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  <p:sp>
        <p:nvSpPr>
          <p:cNvPr id="215046" name="Rectangle 6"/>
          <p:cNvSpPr>
            <a:spLocks noChangeArrowheads="1"/>
          </p:cNvSpPr>
          <p:nvPr/>
        </p:nvSpPr>
        <p:spPr bwMode="auto">
          <a:xfrm>
            <a:off x="2667000" y="6096000"/>
            <a:ext cx="3405188" cy="5286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2800" dirty="0"/>
              <a:t>What is the problem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Concurrency Control</a:t>
            </a:r>
          </a:p>
        </p:txBody>
      </p:sp>
      <p:sp>
        <p:nvSpPr>
          <p:cNvPr id="24576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534400" cy="4114800"/>
          </a:xfrm>
        </p:spPr>
        <p:txBody>
          <a:bodyPr/>
          <a:lstStyle/>
          <a:p>
            <a:pPr eaLnBrk="1" hangingPunct="1"/>
            <a:r>
              <a:rPr lang="en-US" smtClean="0"/>
              <a:t>How to overdraft your account: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9B41E4-A4CF-48FD-B3D8-461779C9AD1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6388" y="4016375"/>
            <a:ext cx="3846512" cy="1841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2000" noProof="1">
                <a:latin typeface="Arial"/>
                <a:cs typeface="+mn-cs"/>
              </a:rPr>
              <a:t>X = Read(Account);</a:t>
            </a:r>
          </a:p>
          <a:p>
            <a:pPr eaLnBrk="0" hangingPunc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2000" noProof="1">
                <a:latin typeface="Arial"/>
                <a:cs typeface="+mn-cs"/>
              </a:rPr>
              <a:t>if (X.amount &gt; 100)</a:t>
            </a:r>
            <a:br>
              <a:rPr lang="en-US" sz="2000" noProof="1">
                <a:latin typeface="Arial"/>
                <a:cs typeface="+mn-cs"/>
              </a:rPr>
            </a:br>
            <a:r>
              <a:rPr lang="en-US" sz="2000" noProof="1">
                <a:latin typeface="Arial"/>
                <a:cs typeface="+mn-cs"/>
              </a:rPr>
              <a:t>   { dispense_money( );</a:t>
            </a:r>
            <a:br>
              <a:rPr lang="en-US" sz="2000" noProof="1">
                <a:latin typeface="Arial"/>
                <a:cs typeface="+mn-cs"/>
              </a:rPr>
            </a:br>
            <a:r>
              <a:rPr lang="en-US" sz="2000" noProof="1">
                <a:latin typeface="Arial"/>
                <a:cs typeface="+mn-cs"/>
              </a:rPr>
              <a:t>      X.amount = X.amount – 100;</a:t>
            </a:r>
            <a:br>
              <a:rPr lang="en-US" sz="2000" noProof="1">
                <a:latin typeface="Arial"/>
                <a:cs typeface="+mn-cs"/>
              </a:rPr>
            </a:br>
            <a:r>
              <a:rPr lang="en-US" sz="2000" noProof="1">
                <a:latin typeface="Arial"/>
                <a:cs typeface="+mn-cs"/>
              </a:rPr>
              <a:t>    }</a:t>
            </a:r>
            <a:br>
              <a:rPr lang="en-US" sz="2000" noProof="1">
                <a:latin typeface="Arial"/>
                <a:cs typeface="+mn-cs"/>
              </a:rPr>
            </a:br>
            <a:r>
              <a:rPr lang="en-US" sz="2000" noProof="1">
                <a:latin typeface="Arial"/>
                <a:cs typeface="+mn-cs"/>
              </a:rPr>
              <a:t>else error(“Insufficient funds”);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725988" y="4016375"/>
            <a:ext cx="3846512" cy="1841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2000" noProof="1">
                <a:latin typeface="Arial"/>
                <a:cs typeface="+mn-cs"/>
              </a:rPr>
              <a:t>X = Read(Account);</a:t>
            </a:r>
          </a:p>
          <a:p>
            <a:pPr eaLnBrk="0" hangingPunc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2000" noProof="1">
                <a:latin typeface="Arial"/>
                <a:cs typeface="+mn-cs"/>
              </a:rPr>
              <a:t>if (X.amount &gt; 100)</a:t>
            </a:r>
            <a:br>
              <a:rPr lang="en-US" sz="2000" noProof="1">
                <a:latin typeface="Arial"/>
                <a:cs typeface="+mn-cs"/>
              </a:rPr>
            </a:br>
            <a:r>
              <a:rPr lang="en-US" sz="2000" noProof="1">
                <a:latin typeface="Arial"/>
                <a:cs typeface="+mn-cs"/>
              </a:rPr>
              <a:t>   { dispense_money( );</a:t>
            </a:r>
            <a:br>
              <a:rPr lang="en-US" sz="2000" noProof="1">
                <a:latin typeface="Arial"/>
                <a:cs typeface="+mn-cs"/>
              </a:rPr>
            </a:br>
            <a:r>
              <a:rPr lang="en-US" sz="2000" noProof="1">
                <a:latin typeface="Arial"/>
                <a:cs typeface="+mn-cs"/>
              </a:rPr>
              <a:t>      X.amount = X.amount – 100;</a:t>
            </a:r>
            <a:br>
              <a:rPr lang="en-US" sz="2000" noProof="1">
                <a:latin typeface="Arial"/>
                <a:cs typeface="+mn-cs"/>
              </a:rPr>
            </a:br>
            <a:r>
              <a:rPr lang="en-US" sz="2000" noProof="1">
                <a:latin typeface="Arial"/>
                <a:cs typeface="+mn-cs"/>
              </a:rPr>
              <a:t>    }</a:t>
            </a:r>
            <a:br>
              <a:rPr lang="en-US" sz="2000" noProof="1">
                <a:latin typeface="Arial"/>
                <a:cs typeface="+mn-cs"/>
              </a:rPr>
            </a:br>
            <a:r>
              <a:rPr lang="en-US" sz="2000" noProof="1">
                <a:latin typeface="Arial"/>
                <a:cs typeface="+mn-cs"/>
              </a:rPr>
              <a:t>else error(“Insufficient funds”);</a:t>
            </a:r>
          </a:p>
        </p:txBody>
      </p:sp>
      <p:sp>
        <p:nvSpPr>
          <p:cNvPr id="9" name="Smiley Face 8"/>
          <p:cNvSpPr/>
          <p:nvPr/>
        </p:nvSpPr>
        <p:spPr>
          <a:xfrm>
            <a:off x="457200" y="2438400"/>
            <a:ext cx="914400" cy="914400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spcBef>
                <a:spcPct val="20000"/>
              </a:spcBef>
              <a:defRPr/>
            </a:pPr>
            <a:endParaRPr lang="en-US" dirty="0"/>
          </a:p>
          <a:p>
            <a:pPr algn="ctr" eaLnBrk="0" hangingPunct="0">
              <a:spcBef>
                <a:spcPct val="20000"/>
              </a:spcBef>
              <a:defRPr/>
            </a:pPr>
            <a:endParaRPr lang="en-US" dirty="0"/>
          </a:p>
          <a:p>
            <a:pPr algn="ctr" eaLnBrk="0" hangingPunct="0">
              <a:spcBef>
                <a:spcPct val="20000"/>
              </a:spcBef>
              <a:defRPr/>
            </a:pPr>
            <a:endParaRPr lang="en-US" dirty="0"/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US" dirty="0"/>
              <a:t>User 1</a:t>
            </a:r>
          </a:p>
        </p:txBody>
      </p:sp>
      <p:sp>
        <p:nvSpPr>
          <p:cNvPr id="10" name="Smiley Face 9"/>
          <p:cNvSpPr/>
          <p:nvPr/>
        </p:nvSpPr>
        <p:spPr>
          <a:xfrm>
            <a:off x="4648200" y="2438400"/>
            <a:ext cx="914400" cy="914400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spcBef>
                <a:spcPct val="20000"/>
              </a:spcBef>
              <a:defRPr/>
            </a:pPr>
            <a:endParaRPr lang="en-US" dirty="0"/>
          </a:p>
          <a:p>
            <a:pPr algn="ctr" eaLnBrk="0" hangingPunct="0">
              <a:spcBef>
                <a:spcPct val="20000"/>
              </a:spcBef>
              <a:defRPr/>
            </a:pPr>
            <a:endParaRPr lang="en-US" dirty="0"/>
          </a:p>
          <a:p>
            <a:pPr algn="ctr" eaLnBrk="0" hangingPunct="0">
              <a:spcBef>
                <a:spcPct val="20000"/>
              </a:spcBef>
              <a:defRPr/>
            </a:pPr>
            <a:endParaRPr lang="en-US" dirty="0"/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US" dirty="0"/>
              <a:t>User 2</a:t>
            </a:r>
          </a:p>
        </p:txBody>
      </p:sp>
      <p:sp>
        <p:nvSpPr>
          <p:cNvPr id="245768" name="Footer Placeholder 1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  <p:sp>
        <p:nvSpPr>
          <p:cNvPr id="11" name="TextBox 10"/>
          <p:cNvSpPr txBox="1"/>
          <p:nvPr/>
        </p:nvSpPr>
        <p:spPr>
          <a:xfrm>
            <a:off x="2887663" y="6243638"/>
            <a:ext cx="2813050" cy="4667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dirty="0"/>
              <a:t>What can go wrong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Transactions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Recovery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Concurrency </a:t>
            </a:r>
            <a:r>
              <a:rPr lang="en-US" dirty="0" smtClean="0"/>
              <a:t>control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ACID =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Atomicity  ( = recovery)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Consistency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Isolation   ( = concurrency control)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Durability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948EE5-7027-48E3-9B00-A8B850147A22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24781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Client/Server Database Architecture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153400" cy="411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/>
              <a:t>There is one single </a:t>
            </a:r>
            <a:r>
              <a:rPr lang="en-US" sz="2800" i="1" dirty="0"/>
              <a:t>server</a:t>
            </a:r>
            <a:r>
              <a:rPr lang="en-US" sz="2800" dirty="0"/>
              <a:t> that stores the database (called DBMS or RDBMS):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sz="2400" dirty="0"/>
              <a:t>Usually a beefed-up system, e.g.</a:t>
            </a:r>
            <a:r>
              <a:rPr lang="en-US" sz="2400" dirty="0" smtClean="0"/>
              <a:t> IPROJSRV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sz="2400" dirty="0"/>
              <a:t>But can be your own desktop…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sz="2400" dirty="0"/>
              <a:t>… or a huge cluster running a parallel </a:t>
            </a:r>
            <a:r>
              <a:rPr lang="en-US" sz="2400" dirty="0" err="1"/>
              <a:t>dbms</a:t>
            </a:r>
            <a:endParaRPr lang="en-US" sz="2400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/>
              <a:t>Many </a:t>
            </a:r>
            <a:r>
              <a:rPr lang="en-US" sz="2800" i="1" dirty="0"/>
              <a:t>clients</a:t>
            </a:r>
            <a:r>
              <a:rPr lang="en-US" sz="2800" dirty="0"/>
              <a:t> running apps and connecting to DBMS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sz="2400" dirty="0"/>
              <a:t>E.g. Microsoft’s Management Studio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sz="2400" dirty="0"/>
              <a:t>Or </a:t>
            </a:r>
            <a:r>
              <a:rPr lang="en-US" sz="2400" dirty="0" err="1"/>
              <a:t>psql</a:t>
            </a:r>
            <a:r>
              <a:rPr lang="en-US" sz="2400" dirty="0"/>
              <a:t> (for </a:t>
            </a:r>
            <a:r>
              <a:rPr lang="en-US" sz="2400" dirty="0" err="1"/>
              <a:t>postgres</a:t>
            </a:r>
            <a:r>
              <a:rPr lang="en-US" sz="2400" dirty="0"/>
              <a:t>)</a:t>
            </a:r>
            <a:endParaRPr lang="en-US" sz="2400" dirty="0" smtClean="0"/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sz="2400" dirty="0" smtClean="0"/>
              <a:t>Always: some else’s big Java </a:t>
            </a:r>
            <a:r>
              <a:rPr lang="en-US" sz="2400" dirty="0"/>
              <a:t>or C++ program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/>
              <a:t>The client “talks” to the server using JDBC protocol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E9CB9-66A2-4D50-9D4A-C0947EA68A4B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249860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Usages for Databases</a:t>
            </a:r>
          </a:p>
        </p:txBody>
      </p:sp>
      <p:sp>
        <p:nvSpPr>
          <p:cNvPr id="2519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OLTP (online-transaction-processing)</a:t>
            </a:r>
          </a:p>
          <a:p>
            <a:pPr lvl="1" eaLnBrk="1" hangingPunct="1"/>
            <a:r>
              <a:rPr lang="en-US" smtClean="0"/>
              <a:t>Many updates</a:t>
            </a:r>
          </a:p>
          <a:p>
            <a:pPr lvl="1" eaLnBrk="1" hangingPunct="1"/>
            <a:r>
              <a:rPr lang="en-US" smtClean="0"/>
              <a:t>Many “point queries”: retrieve the record with a given key.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Decision-Support</a:t>
            </a:r>
          </a:p>
          <a:p>
            <a:pPr lvl="1" eaLnBrk="1" hangingPunct="1"/>
            <a:r>
              <a:rPr lang="en-US" smtClean="0"/>
              <a:t>Many aggregate/group-by queries.</a:t>
            </a:r>
          </a:p>
          <a:p>
            <a:pPr lvl="1" eaLnBrk="1" hangingPunct="1"/>
            <a:r>
              <a:rPr lang="en-US" smtClean="0"/>
              <a:t>Sometimes called </a:t>
            </a:r>
            <a:r>
              <a:rPr lang="en-US" i="1" smtClean="0"/>
              <a:t>data warehouse</a:t>
            </a:r>
            <a:endParaRPr lang="en-US" smtClean="0"/>
          </a:p>
        </p:txBody>
      </p:sp>
      <p:sp>
        <p:nvSpPr>
          <p:cNvPr id="25190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44ADD9-03D1-4E17-BE48-2DEDC9FC9AA8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v.s. noSQL</a:t>
            </a:r>
          </a:p>
        </p:txBody>
      </p:sp>
      <p:sp>
        <p:nvSpPr>
          <p:cNvPr id="2529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Reading for next time: </a:t>
            </a:r>
            <a:br>
              <a:rPr lang="en-US" smtClean="0"/>
            </a:br>
            <a:r>
              <a:rPr lang="en-US" b="1" smtClean="0"/>
              <a:t>SQL Databases v. NoSQL Databases, </a:t>
            </a:r>
            <a:r>
              <a:rPr lang="en-US" smtClean="0"/>
              <a:t>by Mike Stonebraker, CACM 53(4), 2010.</a:t>
            </a:r>
          </a:p>
        </p:txBody>
      </p:sp>
      <p:sp>
        <p:nvSpPr>
          <p:cNvPr id="25293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667179-5F4E-4F96-B6A7-32E067846C00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Textbook(s)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Main textbook:</a:t>
            </a:r>
          </a:p>
          <a:p>
            <a:pPr eaLnBrk="1" hangingPunct="1"/>
            <a:r>
              <a:rPr lang="en-US" i="1" smtClean="0"/>
              <a:t>Database Management Systems</a:t>
            </a:r>
            <a:r>
              <a:rPr lang="en-US" smtClean="0"/>
              <a:t>, Ramakrishnan and Gehrke</a:t>
            </a:r>
          </a:p>
          <a:p>
            <a:pPr eaLnBrk="1" hangingPunct="1">
              <a:buFontTx/>
              <a:buNone/>
            </a:pPr>
            <a:r>
              <a:rPr lang="en-US" smtClean="0"/>
              <a:t>Second textbook:</a:t>
            </a:r>
          </a:p>
          <a:p>
            <a:pPr eaLnBrk="1" hangingPunct="1"/>
            <a:r>
              <a:rPr lang="en-US" i="1" smtClean="0"/>
              <a:t>Database Systems: The Complete Book</a:t>
            </a:r>
            <a:r>
              <a:rPr lang="en-US" smtClean="0"/>
              <a:t>, Garcia-Molina, Ullman, Widom</a:t>
            </a:r>
          </a:p>
          <a:p>
            <a:r>
              <a:rPr lang="en-US" smtClean="0"/>
              <a:t>Modern Database Management</a:t>
            </a:r>
          </a:p>
          <a:p>
            <a:pPr>
              <a:buFont typeface="Arial" charset="0"/>
              <a:buNone/>
            </a:pPr>
            <a:r>
              <a:rPr lang="en-US" smtClean="0"/>
              <a:t>Jeffrey A. Hoffer, V. Ramesh, Heikki Topi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E601B-CC70-45C2-9CE1-D4B92E1E39B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0484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Management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 smtClean="0"/>
              <a:t>Data </a:t>
            </a:r>
            <a:r>
              <a:rPr lang="en-US" sz="2800" dirty="0"/>
              <a:t>Management</a:t>
            </a:r>
            <a:r>
              <a:rPr lang="en-US" sz="2800" dirty="0" smtClean="0"/>
              <a:t> is more than databases !</a:t>
            </a:r>
            <a:endParaRPr lang="en-US" sz="2800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2800" dirty="0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800" dirty="0" smtClean="0"/>
              <a:t>Here is an example of a problem: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/>
              <a:t>Alice sends Bob in random order all the numbers 1, 2, 3, …, 100000000000000000000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/>
              <a:t>She does not repeat any number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/>
              <a:t>But she misses </a:t>
            </a:r>
            <a:r>
              <a:rPr lang="en-US" sz="2800" i="1" u="sng" dirty="0"/>
              <a:t>exactly </a:t>
            </a:r>
            <a:r>
              <a:rPr lang="en-US" sz="2800" i="1" u="sng" dirty="0" smtClean="0"/>
              <a:t>one</a:t>
            </a:r>
            <a:endParaRPr lang="en-US" sz="280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/>
              <a:t>Help Bob find out which one is missing </a:t>
            </a:r>
            <a:r>
              <a:rPr lang="en-US" sz="2800" dirty="0" smtClean="0"/>
              <a:t>!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2800" dirty="0" smtClean="0"/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800" dirty="0" smtClean="0"/>
              <a:t>After you solve it, make it a bit harder: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 smtClean="0"/>
              <a:t>Alice misses </a:t>
            </a:r>
            <a:r>
              <a:rPr lang="en-US" sz="2800" i="1" u="sng" dirty="0" smtClean="0"/>
              <a:t>exactly ten</a:t>
            </a:r>
            <a:r>
              <a:rPr lang="en-US" sz="2800" dirty="0" smtClean="0"/>
              <a:t> numbers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 smtClean="0"/>
              <a:t>Help Bob find out which ones are missing !</a:t>
            </a:r>
            <a:endParaRPr lang="en-US" sz="28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AE8C2-AED2-4E9E-A601-8E8068FB608E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253956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DBAE2-58DF-40C2-A9A7-BAEACF2B0BE5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 for Today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Basics:  we go quickly or skip slides, please read the slides at home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err="1" smtClean="0"/>
              <a:t>Datatypes</a:t>
            </a:r>
            <a:r>
              <a:rPr lang="en-US" i="1" dirty="0" smtClean="0"/>
              <a:t> </a:t>
            </a:r>
            <a:r>
              <a:rPr lang="en-US" dirty="0"/>
              <a:t>in SQL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/>
              <a:t>Simple Queries in SQL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/>
              <a:t>Joins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err="1" smtClean="0"/>
              <a:t>Subqueries</a:t>
            </a:r>
            <a:r>
              <a:rPr lang="en-US" dirty="0" smtClean="0"/>
              <a:t>: this is tough !  Please read the relational calculus and </a:t>
            </a:r>
            <a:r>
              <a:rPr lang="en-US" dirty="0" err="1" smtClean="0"/>
              <a:t>tuple</a:t>
            </a:r>
            <a:r>
              <a:rPr lang="en-US" dirty="0" smtClean="0"/>
              <a:t> calculus in the textbook (Chapter 4.3)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Aggregates: separates pros from amateurs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Nulls, Outer </a:t>
            </a:r>
            <a:r>
              <a:rPr lang="en-US" dirty="0"/>
              <a:t>joins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  <p:sp>
        <p:nvSpPr>
          <p:cNvPr id="25600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125384-1F9E-440F-86E1-E3DB16D33F9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Definition Language (DDL)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Create/alter/delete tables and their attributes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Following lectures...</a:t>
            </a:r>
          </a:p>
          <a:p>
            <a:pPr eaLnBrk="1" hangingPunct="1"/>
            <a:r>
              <a:rPr lang="en-US" smtClean="0"/>
              <a:t>Data Manipulation Language (DML)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Query one or more tables – discussed next !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Insert/delete/modify tuples in tables</a:t>
            </a:r>
          </a:p>
        </p:txBody>
      </p:sp>
      <p:sp>
        <p:nvSpPr>
          <p:cNvPr id="25805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067E7B-4B6C-4C6D-8FD3-35B5E43023C9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/>
        </p:nvGraphicFramePr>
        <p:xfrm>
          <a:off x="838200" y="2209800"/>
          <a:ext cx="7848600" cy="3556000"/>
        </p:xfrm>
        <a:graphic>
          <a:graphicData uri="http://schemas.openxmlformats.org/drawingml/2006/table">
            <a:tbl>
              <a:tblPr/>
              <a:tblGrid>
                <a:gridCol w="1924050"/>
                <a:gridCol w="1924050"/>
                <a:gridCol w="1924050"/>
                <a:gridCol w="2076450"/>
              </a:tblGrid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PName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GizmoWorks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Powergizmo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GizmoWorks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SingleTouch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MultiTouch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0131" name="Text Box 56"/>
          <p:cNvSpPr txBox="1">
            <a:spLocks noChangeArrowheads="1"/>
          </p:cNvSpPr>
          <p:nvPr/>
        </p:nvSpPr>
        <p:spPr bwMode="auto">
          <a:xfrm>
            <a:off x="609600" y="1676400"/>
            <a:ext cx="1235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Product</a:t>
            </a:r>
          </a:p>
        </p:txBody>
      </p:sp>
      <p:sp>
        <p:nvSpPr>
          <p:cNvPr id="260132" name="AutoShape 57"/>
          <p:cNvSpPr>
            <a:spLocks noChangeArrowheads="1"/>
          </p:cNvSpPr>
          <p:nvPr/>
        </p:nvSpPr>
        <p:spPr bwMode="auto">
          <a:xfrm>
            <a:off x="5815013" y="309563"/>
            <a:ext cx="3213100" cy="617537"/>
          </a:xfrm>
          <a:prstGeom prst="wedgeEllipseCallout">
            <a:avLst>
              <a:gd name="adj1" fmla="val 2162"/>
              <a:gd name="adj2" fmla="val 229315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Attribute names</a:t>
            </a:r>
          </a:p>
        </p:txBody>
      </p:sp>
      <p:sp>
        <p:nvSpPr>
          <p:cNvPr id="260133" name="AutoShape 58"/>
          <p:cNvSpPr>
            <a:spLocks noChangeArrowheads="1"/>
          </p:cNvSpPr>
          <p:nvPr/>
        </p:nvSpPr>
        <p:spPr bwMode="auto">
          <a:xfrm>
            <a:off x="398463" y="233363"/>
            <a:ext cx="2471737" cy="617537"/>
          </a:xfrm>
          <a:prstGeom prst="wedgeEllipseCallout">
            <a:avLst>
              <a:gd name="adj1" fmla="val 13722"/>
              <a:gd name="adj2" fmla="val 209801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Table name</a:t>
            </a:r>
          </a:p>
        </p:txBody>
      </p:sp>
      <p:sp>
        <p:nvSpPr>
          <p:cNvPr id="260134" name="AutoShape 60"/>
          <p:cNvSpPr>
            <a:spLocks noChangeArrowheads="1"/>
          </p:cNvSpPr>
          <p:nvPr/>
        </p:nvSpPr>
        <p:spPr bwMode="auto">
          <a:xfrm>
            <a:off x="31750" y="6100763"/>
            <a:ext cx="3022600" cy="617537"/>
          </a:xfrm>
          <a:prstGeom prst="wedgeEllipseCallout">
            <a:avLst>
              <a:gd name="adj1" fmla="val -1884"/>
              <a:gd name="adj2" fmla="val -120514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Tuples or rows</a:t>
            </a:r>
          </a:p>
        </p:txBody>
      </p:sp>
      <p:sp>
        <p:nvSpPr>
          <p:cNvPr id="260135" name="AutoShape 61"/>
          <p:cNvSpPr>
            <a:spLocks noChangeArrowheads="1"/>
          </p:cNvSpPr>
          <p:nvPr/>
        </p:nvSpPr>
        <p:spPr bwMode="auto">
          <a:xfrm>
            <a:off x="2578100" y="1452563"/>
            <a:ext cx="936625" cy="617537"/>
          </a:xfrm>
          <a:prstGeom prst="wedgeEllipseCallout">
            <a:avLst>
              <a:gd name="adj1" fmla="val -52606"/>
              <a:gd name="adj2" fmla="val 119231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Key</a:t>
            </a:r>
          </a:p>
        </p:txBody>
      </p:sp>
      <p:sp>
        <p:nvSpPr>
          <p:cNvPr id="260136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5F3CE-5BDB-48AE-A4F5-EFD9A0C1BD90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Types in SQL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Atomic types: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Characters: CHAR(20), VARCHAR(50)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Numbers: INT, BIGINT, SMALLINT, FLOAT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Others: MONEY, DATETIME, …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Record (aka tuple)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Has atomic attributes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Table (relation)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A set of tuples</a:t>
            </a:r>
          </a:p>
        </p:txBody>
      </p:sp>
      <p:sp>
        <p:nvSpPr>
          <p:cNvPr id="26214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0FF2C5-9C22-4ACD-B3E8-D33BDC9AE2FB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SQL Query</a:t>
            </a:r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/>
        </p:nvGraphicFramePr>
        <p:xfrm>
          <a:off x="3352800" y="1981200"/>
          <a:ext cx="5638800" cy="1676400"/>
        </p:xfrm>
        <a:graphic>
          <a:graphicData uri="http://schemas.openxmlformats.org/drawingml/2006/table">
            <a:tbl>
              <a:tblPr/>
              <a:tblGrid>
                <a:gridCol w="1352550"/>
                <a:gridCol w="1352550"/>
                <a:gridCol w="1352550"/>
                <a:gridCol w="158115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GizmoWorks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Powergizmo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GizmoWorks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SingleTouch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MultiTouch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19" name="Rectangle 35"/>
          <p:cNvSpPr>
            <a:spLocks noChangeArrowheads="1"/>
          </p:cNvSpPr>
          <p:nvPr/>
        </p:nvSpPr>
        <p:spPr bwMode="auto">
          <a:xfrm>
            <a:off x="228600" y="3981450"/>
            <a:ext cx="4217988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SELECT   </a:t>
            </a:r>
            <a:r>
              <a:rPr lang="en-US" dirty="0">
                <a:latin typeface="Arial"/>
                <a:cs typeface="+mn-cs"/>
              </a:rPr>
              <a:t>*</a:t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FROM      </a:t>
            </a:r>
            <a:r>
              <a:rPr lang="en-US" dirty="0">
                <a:latin typeface="Arial"/>
                <a:cs typeface="+mn-cs"/>
              </a:rPr>
              <a:t>Product</a:t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WHERE   </a:t>
            </a:r>
            <a:r>
              <a:rPr lang="en-US" dirty="0">
                <a:latin typeface="Arial"/>
                <a:cs typeface="+mn-cs"/>
              </a:rPr>
              <a:t>category=‘Gadgets’</a:t>
            </a:r>
          </a:p>
        </p:txBody>
      </p:sp>
      <p:sp>
        <p:nvSpPr>
          <p:cNvPr id="144420" name="Text Box 36"/>
          <p:cNvSpPr txBox="1">
            <a:spLocks noChangeArrowheads="1"/>
          </p:cNvSpPr>
          <p:nvPr/>
        </p:nvSpPr>
        <p:spPr bwMode="auto">
          <a:xfrm>
            <a:off x="1295400" y="1752600"/>
            <a:ext cx="1411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800">
                <a:solidFill>
                  <a:srgbClr val="0000FF"/>
                </a:solidFill>
                <a:latin typeface="Arial" charset="0"/>
              </a:rPr>
              <a:t>Product</a:t>
            </a:r>
          </a:p>
        </p:txBody>
      </p:sp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6019800" y="39624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</a:pPr>
            <a:endParaRPr lang="en-US">
              <a:latin typeface="Arial" charset="0"/>
            </a:endParaRPr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/>
        </p:nvGraphicFramePr>
        <p:xfrm>
          <a:off x="3276600" y="5257800"/>
          <a:ext cx="5638800" cy="1005840"/>
        </p:xfrm>
        <a:graphic>
          <a:graphicData uri="http://schemas.openxmlformats.org/drawingml/2006/table">
            <a:tbl>
              <a:tblPr/>
              <a:tblGrid>
                <a:gridCol w="1352550"/>
                <a:gridCol w="1352550"/>
                <a:gridCol w="1352550"/>
                <a:gridCol w="158115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GizmoWorks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Powergizmo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GizmoWorks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55" name="Oval 71"/>
          <p:cNvSpPr>
            <a:spLocks noChangeArrowheads="1"/>
          </p:cNvSpPr>
          <p:nvPr/>
        </p:nvSpPr>
        <p:spPr bwMode="auto">
          <a:xfrm>
            <a:off x="266700" y="5867400"/>
            <a:ext cx="2184400" cy="617538"/>
          </a:xfrm>
          <a:prstGeom prst="ellipse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“selection”</a:t>
            </a:r>
          </a:p>
        </p:txBody>
      </p:sp>
      <p:sp>
        <p:nvSpPr>
          <p:cNvPr id="264253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0" grpId="0" autoUpdateAnimBg="0"/>
      <p:bldP spid="144421" grpId="0" animBg="1"/>
      <p:bldP spid="144455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2287-4987-4E8E-968F-FF33D5051D32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SQL Query</a:t>
            </a:r>
          </a:p>
        </p:txBody>
      </p:sp>
      <p:graphicFrame>
        <p:nvGraphicFramePr>
          <p:cNvPr id="145411" name="Group 3"/>
          <p:cNvGraphicFramePr>
            <a:graphicFrameLocks noGrp="1"/>
          </p:cNvGraphicFramePr>
          <p:nvPr/>
        </p:nvGraphicFramePr>
        <p:xfrm>
          <a:off x="3352800" y="1676400"/>
          <a:ext cx="5562600" cy="1676400"/>
        </p:xfrm>
        <a:graphic>
          <a:graphicData uri="http://schemas.openxmlformats.org/drawingml/2006/table">
            <a:tbl>
              <a:tblPr/>
              <a:tblGrid>
                <a:gridCol w="1352550"/>
                <a:gridCol w="1352550"/>
                <a:gridCol w="1352550"/>
                <a:gridCol w="150495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GizmoWorks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Powergizmo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GizmoWorks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SingleTouch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MultiTouch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5443" name="Rectangle 35"/>
          <p:cNvSpPr>
            <a:spLocks noChangeArrowheads="1"/>
          </p:cNvSpPr>
          <p:nvPr/>
        </p:nvSpPr>
        <p:spPr bwMode="auto">
          <a:xfrm>
            <a:off x="228600" y="3810000"/>
            <a:ext cx="5478463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SELECT   </a:t>
            </a:r>
            <a:r>
              <a:rPr lang="en-US" dirty="0" err="1">
                <a:latin typeface="Arial"/>
                <a:cs typeface="+mn-cs"/>
              </a:rPr>
              <a:t>PName</a:t>
            </a:r>
            <a:r>
              <a:rPr lang="en-US" dirty="0">
                <a:latin typeface="Arial"/>
                <a:cs typeface="+mn-cs"/>
              </a:rPr>
              <a:t>, Price, Manufacturer</a:t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FROM</a:t>
            </a:r>
            <a:r>
              <a:rPr lang="en-US" dirty="0">
                <a:latin typeface="Arial"/>
                <a:cs typeface="+mn-cs"/>
              </a:rPr>
              <a:t>      Product</a:t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WHERE</a:t>
            </a:r>
            <a:r>
              <a:rPr lang="en-US" dirty="0">
                <a:latin typeface="Arial"/>
                <a:cs typeface="+mn-cs"/>
              </a:rPr>
              <a:t>   Price &gt; 100</a:t>
            </a:r>
          </a:p>
        </p:txBody>
      </p:sp>
      <p:sp>
        <p:nvSpPr>
          <p:cNvPr id="145444" name="Text Box 36"/>
          <p:cNvSpPr txBox="1">
            <a:spLocks noChangeArrowheads="1"/>
          </p:cNvSpPr>
          <p:nvPr/>
        </p:nvSpPr>
        <p:spPr bwMode="auto">
          <a:xfrm>
            <a:off x="1600200" y="1600200"/>
            <a:ext cx="1235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Product</a:t>
            </a:r>
          </a:p>
        </p:txBody>
      </p:sp>
      <p:sp>
        <p:nvSpPr>
          <p:cNvPr id="145445" name="AutoShape 37"/>
          <p:cNvSpPr>
            <a:spLocks noChangeArrowheads="1"/>
          </p:cNvSpPr>
          <p:nvPr/>
        </p:nvSpPr>
        <p:spPr bwMode="auto">
          <a:xfrm>
            <a:off x="6019800" y="39624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</a:pPr>
            <a:endParaRPr lang="en-US">
              <a:latin typeface="Arial" charset="0"/>
            </a:endParaRPr>
          </a:p>
        </p:txBody>
      </p:sp>
      <p:graphicFrame>
        <p:nvGraphicFramePr>
          <p:cNvPr id="145468" name="Group 60"/>
          <p:cNvGraphicFramePr>
            <a:graphicFrameLocks noGrp="1"/>
          </p:cNvGraphicFramePr>
          <p:nvPr/>
        </p:nvGraphicFramePr>
        <p:xfrm>
          <a:off x="4114800" y="5257800"/>
          <a:ext cx="4419600" cy="1005840"/>
        </p:xfrm>
        <a:graphic>
          <a:graphicData uri="http://schemas.openxmlformats.org/drawingml/2006/table">
            <a:tbl>
              <a:tblPr/>
              <a:tblGrid>
                <a:gridCol w="1352550"/>
                <a:gridCol w="1352550"/>
                <a:gridCol w="17145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SingleTouch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MultiTouch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5470" name="Oval 62"/>
          <p:cNvSpPr>
            <a:spLocks noChangeArrowheads="1"/>
          </p:cNvSpPr>
          <p:nvPr/>
        </p:nvSpPr>
        <p:spPr bwMode="auto">
          <a:xfrm>
            <a:off x="285750" y="5283200"/>
            <a:ext cx="3024188" cy="1238250"/>
          </a:xfrm>
          <a:prstGeom prst="ellipse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“selection” and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“projection”</a:t>
            </a:r>
          </a:p>
        </p:txBody>
      </p:sp>
      <p:sp>
        <p:nvSpPr>
          <p:cNvPr id="266297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5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5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44" grpId="0" autoUpdateAnimBg="0"/>
      <p:bldP spid="145445" grpId="0" animBg="1"/>
      <p:bldP spid="145470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8A36C-BD63-4C4A-987A-4EEE3590DC59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Details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Case insensitive:</a:t>
            </a:r>
            <a:endParaRPr lang="en-US" dirty="0" smtClean="0"/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endParaRPr lang="en-US" dirty="0" smtClean="0">
              <a:ea typeface="ＭＳ Ｐゴシック" pitchFamily="112" charset="-128"/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ＭＳ Ｐゴシック" pitchFamily="112" charset="-128"/>
              </a:rPr>
              <a:t>SELECT </a:t>
            </a:r>
            <a:r>
              <a:rPr lang="en-US" dirty="0">
                <a:ea typeface="ＭＳ Ｐゴシック" pitchFamily="112" charset="-128"/>
              </a:rPr>
              <a:t>= Select = select</a:t>
            </a:r>
            <a:endParaRPr lang="en-US" dirty="0" smtClean="0">
              <a:ea typeface="ＭＳ Ｐゴシック" pitchFamily="112" charset="-128"/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endParaRPr lang="en-US" dirty="0" smtClean="0">
              <a:ea typeface="ＭＳ Ｐゴシック" pitchFamily="112" charset="-128"/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ＭＳ Ｐゴシック" pitchFamily="112" charset="-128"/>
              </a:rPr>
              <a:t>Product </a:t>
            </a:r>
            <a:r>
              <a:rPr lang="en-US" dirty="0">
                <a:ea typeface="ＭＳ Ｐゴシック" pitchFamily="112" charset="-128"/>
              </a:rPr>
              <a:t>=  product</a:t>
            </a:r>
            <a:endParaRPr lang="en-US" dirty="0" smtClean="0">
              <a:ea typeface="ＭＳ Ｐゴシック" pitchFamily="112" charset="-128"/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endParaRPr lang="en-US" dirty="0" smtClean="0">
              <a:ea typeface="ＭＳ Ｐゴシック" pitchFamily="112" charset="-128"/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ＭＳ Ｐゴシック" pitchFamily="112" charset="-128"/>
              </a:rPr>
              <a:t>BUT</a:t>
            </a:r>
            <a:r>
              <a:rPr lang="en-US" dirty="0">
                <a:ea typeface="ＭＳ Ｐゴシック" pitchFamily="112" charset="-128"/>
              </a:rPr>
              <a:t>: ‘Seattle’ ≠ ‘</a:t>
            </a:r>
            <a:r>
              <a:rPr lang="en-US" dirty="0" err="1">
                <a:ea typeface="ＭＳ Ｐゴシック" pitchFamily="112" charset="-128"/>
              </a:rPr>
              <a:t>seattle</a:t>
            </a:r>
            <a:r>
              <a:rPr lang="en-US" dirty="0">
                <a:ea typeface="ＭＳ Ｐゴシック" pitchFamily="112" charset="-128"/>
              </a:rPr>
              <a:t>’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Constants:</a:t>
            </a:r>
            <a:endParaRPr lang="en-US" dirty="0" smtClean="0"/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endParaRPr lang="en-US" dirty="0" smtClean="0">
              <a:ea typeface="ＭＳ Ｐゴシック" pitchFamily="112" charset="-128"/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ＭＳ Ｐゴシック" pitchFamily="112" charset="-128"/>
              </a:rPr>
              <a:t>‘</a:t>
            </a:r>
            <a:r>
              <a:rPr lang="en-US" dirty="0" err="1">
                <a:ea typeface="ＭＳ Ｐゴシック" pitchFamily="112" charset="-128"/>
              </a:rPr>
              <a:t>abc</a:t>
            </a:r>
            <a:r>
              <a:rPr lang="en-US" dirty="0">
                <a:ea typeface="ＭＳ Ｐゴシック" pitchFamily="112" charset="-128"/>
              </a:rPr>
              <a:t>’  - </a:t>
            </a:r>
            <a:r>
              <a:rPr lang="en-US" dirty="0" smtClean="0">
                <a:ea typeface="ＭＳ Ｐゴシック" pitchFamily="112" charset="-128"/>
              </a:rPr>
              <a:t>yes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endParaRPr lang="en-US" dirty="0" smtClean="0">
              <a:ea typeface="ＭＳ Ｐゴシック" pitchFamily="112" charset="-128"/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ＭＳ Ｐゴシック" pitchFamily="112" charset="-128"/>
              </a:rPr>
              <a:t>“</a:t>
            </a:r>
            <a:r>
              <a:rPr lang="en-US" dirty="0" err="1">
                <a:ea typeface="ＭＳ Ｐゴシック" pitchFamily="112" charset="-128"/>
              </a:rPr>
              <a:t>abc</a:t>
            </a:r>
            <a:r>
              <a:rPr lang="en-US" dirty="0">
                <a:ea typeface="ＭＳ Ｐゴシック" pitchFamily="112" charset="-128"/>
              </a:rPr>
              <a:t>” - no</a:t>
            </a:r>
          </a:p>
        </p:txBody>
      </p:sp>
      <p:sp>
        <p:nvSpPr>
          <p:cNvPr id="26829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3BCA2-7C49-4DF6-BE7D-DAC09B5FE0C9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Eliminating Duplicates</a:t>
            </a: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533400" y="1905000"/>
            <a:ext cx="4291013" cy="904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SELECT</a:t>
            </a:r>
            <a:r>
              <a:rPr lang="en-US" dirty="0">
                <a:latin typeface="Arial"/>
                <a:cs typeface="+mn-cs"/>
              </a:rPr>
              <a:t>   </a:t>
            </a:r>
            <a:r>
              <a:rPr lang="en-US" dirty="0">
                <a:solidFill>
                  <a:srgbClr val="FF0000"/>
                </a:solidFill>
                <a:latin typeface="Arial"/>
                <a:cs typeface="+mn-cs"/>
              </a:rPr>
              <a:t>DISTINCT </a:t>
            </a:r>
            <a:r>
              <a:rPr lang="en-US" dirty="0">
                <a:latin typeface="Arial"/>
                <a:cs typeface="+mn-cs"/>
              </a:rPr>
              <a:t>category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FROM</a:t>
            </a:r>
            <a:r>
              <a:rPr lang="en-US" dirty="0">
                <a:latin typeface="Arial"/>
                <a:cs typeface="+mn-cs"/>
              </a:rPr>
              <a:t>     Product</a:t>
            </a:r>
          </a:p>
        </p:txBody>
      </p:sp>
      <p:sp>
        <p:nvSpPr>
          <p:cNvPr id="270340" name="Text Box 4"/>
          <p:cNvSpPr txBox="1">
            <a:spLocks noChangeArrowheads="1"/>
          </p:cNvSpPr>
          <p:nvPr/>
        </p:nvSpPr>
        <p:spPr bwMode="auto">
          <a:xfrm>
            <a:off x="1524000" y="3733800"/>
            <a:ext cx="1862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Compare to:</a:t>
            </a: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609600" y="4648200"/>
            <a:ext cx="2801938" cy="904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SELECT</a:t>
            </a:r>
            <a:r>
              <a:rPr lang="en-US" dirty="0">
                <a:latin typeface="Arial"/>
                <a:cs typeface="+mn-cs"/>
              </a:rPr>
              <a:t>   category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FROM</a:t>
            </a:r>
            <a:r>
              <a:rPr lang="en-US" dirty="0">
                <a:latin typeface="Arial"/>
                <a:cs typeface="+mn-cs"/>
              </a:rPr>
              <a:t>     Product</a:t>
            </a:r>
          </a:p>
        </p:txBody>
      </p:sp>
      <p:graphicFrame>
        <p:nvGraphicFramePr>
          <p:cNvPr id="150567" name="Group 39"/>
          <p:cNvGraphicFramePr>
            <a:graphicFrameLocks noGrp="1"/>
          </p:cNvGraphicFramePr>
          <p:nvPr/>
        </p:nvGraphicFramePr>
        <p:xfrm>
          <a:off x="6496050" y="4343400"/>
          <a:ext cx="1352550" cy="1676400"/>
        </p:xfrm>
        <a:graphic>
          <a:graphicData uri="http://schemas.openxmlformats.org/drawingml/2006/table">
            <a:tbl>
              <a:tblPr/>
              <a:tblGrid>
                <a:gridCol w="135255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0582" name="Group 54"/>
          <p:cNvGraphicFramePr>
            <a:graphicFrameLocks noGrp="1"/>
          </p:cNvGraphicFramePr>
          <p:nvPr/>
        </p:nvGraphicFramePr>
        <p:xfrm>
          <a:off x="6496050" y="1905000"/>
          <a:ext cx="1352550" cy="1341120"/>
        </p:xfrm>
        <a:graphic>
          <a:graphicData uri="http://schemas.openxmlformats.org/drawingml/2006/table">
            <a:tbl>
              <a:tblPr/>
              <a:tblGrid>
                <a:gridCol w="135255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0368" name="AutoShape 55"/>
          <p:cNvSpPr>
            <a:spLocks noChangeArrowheads="1"/>
          </p:cNvSpPr>
          <p:nvPr/>
        </p:nvSpPr>
        <p:spPr bwMode="auto">
          <a:xfrm>
            <a:off x="5181600" y="2146300"/>
            <a:ext cx="990600" cy="917575"/>
          </a:xfrm>
          <a:prstGeom prst="rightArrow">
            <a:avLst>
              <a:gd name="adj1" fmla="val 50000"/>
              <a:gd name="adj2" fmla="val 5021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270369" name="AutoShape 56"/>
          <p:cNvSpPr>
            <a:spLocks noChangeArrowheads="1"/>
          </p:cNvSpPr>
          <p:nvPr/>
        </p:nvSpPr>
        <p:spPr bwMode="auto">
          <a:xfrm>
            <a:off x="5105400" y="4813300"/>
            <a:ext cx="990600" cy="917575"/>
          </a:xfrm>
          <a:prstGeom prst="rightArrow">
            <a:avLst>
              <a:gd name="adj1" fmla="val 50000"/>
              <a:gd name="adj2" fmla="val 5021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270370" name="Footer Placeholder 10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66958C-1366-4B7D-8EB7-2BBBA72A0010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Ordering the Results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762000" y="2133600"/>
            <a:ext cx="6040438" cy="1781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SELECT   </a:t>
            </a:r>
            <a:r>
              <a:rPr lang="en-US" dirty="0" err="1">
                <a:latin typeface="Arial"/>
                <a:cs typeface="+mn-cs"/>
              </a:rPr>
              <a:t>pname</a:t>
            </a:r>
            <a:r>
              <a:rPr lang="en-US" dirty="0">
                <a:latin typeface="Arial"/>
                <a:cs typeface="+mn-cs"/>
              </a:rPr>
              <a:t>, price, manufacturer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FROM</a:t>
            </a:r>
            <a:r>
              <a:rPr lang="en-US" dirty="0">
                <a:latin typeface="Arial"/>
                <a:cs typeface="+mn-cs"/>
              </a:rPr>
              <a:t>     Product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WHERE</a:t>
            </a:r>
            <a:r>
              <a:rPr lang="en-US" dirty="0">
                <a:latin typeface="Arial"/>
                <a:cs typeface="+mn-cs"/>
              </a:rPr>
              <a:t>   category=‘gizmo’ AND price &gt; 50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dirty="0">
                <a:solidFill>
                  <a:srgbClr val="FF0000"/>
                </a:solidFill>
                <a:latin typeface="Arial"/>
                <a:cs typeface="+mn-cs"/>
              </a:rPr>
              <a:t>ORDER BY</a:t>
            </a:r>
            <a:r>
              <a:rPr lang="en-US" dirty="0">
                <a:latin typeface="Arial"/>
                <a:cs typeface="+mn-cs"/>
              </a:rPr>
              <a:t>  price, </a:t>
            </a:r>
            <a:r>
              <a:rPr lang="en-US" dirty="0" err="1">
                <a:latin typeface="Arial"/>
                <a:cs typeface="+mn-cs"/>
              </a:rPr>
              <a:t>pname</a:t>
            </a:r>
            <a:endParaRPr lang="en-US" dirty="0">
              <a:latin typeface="Arial"/>
              <a:cs typeface="+mn-cs"/>
            </a:endParaRP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76200" y="4138613"/>
            <a:ext cx="8621713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Ties are broken by the second attribute on the ORDER BY list.</a:t>
            </a:r>
          </a:p>
          <a:p>
            <a:pPr eaLnBrk="0" hangingPunct="0">
              <a:spcBef>
                <a:spcPct val="20000"/>
              </a:spcBef>
            </a:pPr>
            <a:endParaRPr lang="en-US">
              <a:latin typeface="Arial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Ordering is ascending, unless you specify the DESC keyword.</a:t>
            </a:r>
          </a:p>
        </p:txBody>
      </p:sp>
      <p:sp>
        <p:nvSpPr>
          <p:cNvPr id="272389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Course Outline</a:t>
            </a:r>
            <a:endParaRPr lang="en-US" smtClean="0"/>
          </a:p>
        </p:txBody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IE" sz="2800" smtClean="0"/>
              <a:t>Database Review</a:t>
            </a:r>
          </a:p>
          <a:p>
            <a:pPr>
              <a:lnSpc>
                <a:spcPct val="80000"/>
              </a:lnSpc>
            </a:pPr>
            <a:r>
              <a:rPr lang="en-IE" sz="2800" smtClean="0"/>
              <a:t>Database design</a:t>
            </a:r>
          </a:p>
          <a:p>
            <a:pPr>
              <a:lnSpc>
                <a:spcPct val="80000"/>
              </a:lnSpc>
            </a:pPr>
            <a:r>
              <a:rPr lang="en-IE" sz="2800" smtClean="0"/>
              <a:t>SQL review</a:t>
            </a:r>
          </a:p>
          <a:p>
            <a:pPr>
              <a:lnSpc>
                <a:spcPct val="80000"/>
              </a:lnSpc>
            </a:pPr>
            <a:r>
              <a:rPr lang="en-IE" sz="2800" smtClean="0"/>
              <a:t>View, Constraints, Security</a:t>
            </a:r>
          </a:p>
          <a:p>
            <a:pPr>
              <a:lnSpc>
                <a:spcPct val="80000"/>
              </a:lnSpc>
            </a:pPr>
            <a:r>
              <a:rPr lang="en-IE" sz="2800" smtClean="0"/>
              <a:t>Transaction , Recovery</a:t>
            </a:r>
          </a:p>
          <a:p>
            <a:pPr>
              <a:lnSpc>
                <a:spcPct val="80000"/>
              </a:lnSpc>
            </a:pPr>
            <a:r>
              <a:rPr lang="en-IE" sz="2800" smtClean="0"/>
              <a:t>XML</a:t>
            </a:r>
          </a:p>
          <a:p>
            <a:pPr>
              <a:lnSpc>
                <a:spcPct val="80000"/>
              </a:lnSpc>
            </a:pPr>
            <a:r>
              <a:rPr lang="en-IE" sz="2800" smtClean="0"/>
              <a:t>Indexes and database tuning</a:t>
            </a:r>
          </a:p>
          <a:p>
            <a:pPr>
              <a:lnSpc>
                <a:spcPct val="80000"/>
              </a:lnSpc>
            </a:pPr>
            <a:r>
              <a:rPr lang="en-IE" sz="2800" smtClean="0"/>
              <a:t>Query execution and optimization</a:t>
            </a:r>
          </a:p>
          <a:p>
            <a:pPr>
              <a:lnSpc>
                <a:spcPct val="80000"/>
              </a:lnSpc>
            </a:pPr>
            <a:r>
              <a:rPr lang="en-IE" sz="2800" smtClean="0"/>
              <a:t>Parallel databases</a:t>
            </a:r>
          </a:p>
          <a:p>
            <a:pPr>
              <a:lnSpc>
                <a:spcPct val="80000"/>
              </a:lnSpc>
            </a:pPr>
            <a:r>
              <a:rPr lang="en-IE" sz="2800" smtClean="0"/>
              <a:t>Security  and Privacy</a:t>
            </a:r>
          </a:p>
          <a:p>
            <a:pPr>
              <a:lnSpc>
                <a:spcPct val="80000"/>
              </a:lnSpc>
            </a:pPr>
            <a:endParaRPr lang="en-US" sz="280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4979FD-21CB-455B-B8AA-BAE8F429C138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04800" y="3681413"/>
            <a:ext cx="2971800" cy="1343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SELECT</a:t>
            </a:r>
            <a:r>
              <a:rPr lang="en-US" dirty="0">
                <a:latin typeface="Arial"/>
                <a:cs typeface="+mn-cs"/>
              </a:rPr>
              <a:t>   Category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FROM</a:t>
            </a:r>
            <a:r>
              <a:rPr lang="en-US" dirty="0">
                <a:latin typeface="Arial"/>
                <a:cs typeface="+mn-cs"/>
              </a:rPr>
              <a:t>     Product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ORDER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BY</a:t>
            </a:r>
            <a:r>
              <a:rPr lang="en-US" dirty="0">
                <a:latin typeface="Arial"/>
                <a:cs typeface="+mn-cs"/>
              </a:rPr>
              <a:t>  </a:t>
            </a:r>
            <a:r>
              <a:rPr lang="en-US" dirty="0" err="1">
                <a:latin typeface="Arial"/>
                <a:cs typeface="+mn-cs"/>
              </a:rPr>
              <a:t>PName</a:t>
            </a:r>
            <a:endParaRPr lang="en-US" dirty="0">
              <a:latin typeface="Arial"/>
              <a:cs typeface="+mn-cs"/>
            </a:endParaRPr>
          </a:p>
        </p:txBody>
      </p:sp>
      <p:graphicFrame>
        <p:nvGraphicFramePr>
          <p:cNvPr id="151557" name="Group 5"/>
          <p:cNvGraphicFramePr>
            <a:graphicFrameLocks noGrp="1"/>
          </p:cNvGraphicFramePr>
          <p:nvPr/>
        </p:nvGraphicFramePr>
        <p:xfrm>
          <a:off x="3352800" y="228600"/>
          <a:ext cx="5562600" cy="1676400"/>
        </p:xfrm>
        <a:graphic>
          <a:graphicData uri="http://schemas.openxmlformats.org/drawingml/2006/table">
            <a:tbl>
              <a:tblPr/>
              <a:tblGrid>
                <a:gridCol w="1352550"/>
                <a:gridCol w="1352550"/>
                <a:gridCol w="1352550"/>
                <a:gridCol w="150495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GizmoWorks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Powergizmo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GizmoWorks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SingleTouch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MultiTouch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4467" name="AutoShape 37"/>
          <p:cNvSpPr>
            <a:spLocks noChangeArrowheads="1"/>
          </p:cNvSpPr>
          <p:nvPr/>
        </p:nvSpPr>
        <p:spPr bwMode="auto">
          <a:xfrm>
            <a:off x="5105400" y="2590800"/>
            <a:ext cx="1371600" cy="520700"/>
          </a:xfrm>
          <a:prstGeom prst="rightArrow">
            <a:avLst>
              <a:gd name="adj1" fmla="val 50000"/>
              <a:gd name="adj2" fmla="val 5022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274468" name="Text Box 38"/>
          <p:cNvSpPr txBox="1">
            <a:spLocks noChangeArrowheads="1"/>
          </p:cNvSpPr>
          <p:nvPr/>
        </p:nvSpPr>
        <p:spPr bwMode="auto">
          <a:xfrm>
            <a:off x="6781800" y="2209800"/>
            <a:ext cx="749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8000">
                <a:latin typeface="Arial" charset="0"/>
              </a:rPr>
              <a:t>?</a:t>
            </a:r>
          </a:p>
        </p:txBody>
      </p:sp>
      <p:sp>
        <p:nvSpPr>
          <p:cNvPr id="151592" name="Rectangle 40"/>
          <p:cNvSpPr>
            <a:spLocks noChangeArrowheads="1"/>
          </p:cNvSpPr>
          <p:nvPr/>
        </p:nvSpPr>
        <p:spPr bwMode="auto">
          <a:xfrm>
            <a:off x="304800" y="2157413"/>
            <a:ext cx="4291013" cy="1343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SELECT   DISTINCT</a:t>
            </a:r>
            <a:r>
              <a:rPr lang="en-US" dirty="0">
                <a:latin typeface="Arial"/>
                <a:cs typeface="+mn-cs"/>
              </a:rPr>
              <a:t> category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FROM</a:t>
            </a:r>
            <a:r>
              <a:rPr lang="en-US" dirty="0">
                <a:latin typeface="Arial"/>
                <a:cs typeface="+mn-cs"/>
              </a:rPr>
              <a:t>     Product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ORDER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BY</a:t>
            </a:r>
            <a:r>
              <a:rPr lang="en-US" dirty="0">
                <a:latin typeface="Arial"/>
                <a:cs typeface="+mn-cs"/>
              </a:rPr>
              <a:t> category</a:t>
            </a:r>
          </a:p>
        </p:txBody>
      </p:sp>
      <p:sp>
        <p:nvSpPr>
          <p:cNvPr id="151593" name="Rectangle 41"/>
          <p:cNvSpPr>
            <a:spLocks noChangeArrowheads="1"/>
          </p:cNvSpPr>
          <p:nvPr/>
        </p:nvSpPr>
        <p:spPr bwMode="auto">
          <a:xfrm>
            <a:off x="304800" y="5181600"/>
            <a:ext cx="4291013" cy="1343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SELECT</a:t>
            </a:r>
            <a:r>
              <a:rPr lang="en-US" dirty="0">
                <a:latin typeface="Arial"/>
                <a:cs typeface="+mn-cs"/>
              </a:rPr>
              <a:t>   </a:t>
            </a: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DISTINCT</a:t>
            </a:r>
            <a:r>
              <a:rPr lang="en-US" dirty="0">
                <a:latin typeface="Arial"/>
                <a:cs typeface="+mn-cs"/>
              </a:rPr>
              <a:t> category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FROM</a:t>
            </a:r>
            <a:r>
              <a:rPr lang="en-US" dirty="0">
                <a:latin typeface="Arial"/>
                <a:cs typeface="+mn-cs"/>
              </a:rPr>
              <a:t>     Product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ORDER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BY</a:t>
            </a:r>
            <a:r>
              <a:rPr lang="en-US" dirty="0">
                <a:latin typeface="Arial"/>
                <a:cs typeface="+mn-cs"/>
              </a:rPr>
              <a:t> </a:t>
            </a:r>
            <a:r>
              <a:rPr lang="en-US" dirty="0" err="1">
                <a:latin typeface="Arial"/>
                <a:cs typeface="+mn-cs"/>
              </a:rPr>
              <a:t>PName</a:t>
            </a:r>
            <a:endParaRPr lang="en-US" dirty="0">
              <a:latin typeface="Arial"/>
              <a:cs typeface="+mn-cs"/>
            </a:endParaRPr>
          </a:p>
        </p:txBody>
      </p:sp>
      <p:sp>
        <p:nvSpPr>
          <p:cNvPr id="274471" name="AutoShape 42"/>
          <p:cNvSpPr>
            <a:spLocks noChangeArrowheads="1"/>
          </p:cNvSpPr>
          <p:nvPr/>
        </p:nvSpPr>
        <p:spPr bwMode="auto">
          <a:xfrm>
            <a:off x="5181600" y="4038600"/>
            <a:ext cx="1371600" cy="520700"/>
          </a:xfrm>
          <a:prstGeom prst="rightArrow">
            <a:avLst>
              <a:gd name="adj1" fmla="val 50000"/>
              <a:gd name="adj2" fmla="val 5022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274472" name="Text Box 43"/>
          <p:cNvSpPr txBox="1">
            <a:spLocks noChangeArrowheads="1"/>
          </p:cNvSpPr>
          <p:nvPr/>
        </p:nvSpPr>
        <p:spPr bwMode="auto">
          <a:xfrm>
            <a:off x="6858000" y="3657600"/>
            <a:ext cx="749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8000">
                <a:latin typeface="Arial" charset="0"/>
              </a:rPr>
              <a:t>?</a:t>
            </a:r>
          </a:p>
        </p:txBody>
      </p:sp>
      <p:sp>
        <p:nvSpPr>
          <p:cNvPr id="274473" name="AutoShape 44"/>
          <p:cNvSpPr>
            <a:spLocks noChangeArrowheads="1"/>
          </p:cNvSpPr>
          <p:nvPr/>
        </p:nvSpPr>
        <p:spPr bwMode="auto">
          <a:xfrm>
            <a:off x="5181600" y="5638800"/>
            <a:ext cx="1371600" cy="520700"/>
          </a:xfrm>
          <a:prstGeom prst="rightArrow">
            <a:avLst>
              <a:gd name="adj1" fmla="val 50000"/>
              <a:gd name="adj2" fmla="val 5022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274474" name="Text Box 45"/>
          <p:cNvSpPr txBox="1">
            <a:spLocks noChangeArrowheads="1"/>
          </p:cNvSpPr>
          <p:nvPr/>
        </p:nvSpPr>
        <p:spPr bwMode="auto">
          <a:xfrm>
            <a:off x="6858000" y="5257800"/>
            <a:ext cx="749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8000">
                <a:latin typeface="Arial" charset="0"/>
              </a:rPr>
              <a:t>?</a:t>
            </a:r>
          </a:p>
        </p:txBody>
      </p:sp>
      <p:sp>
        <p:nvSpPr>
          <p:cNvPr id="274475" name="Footer Placeholder 1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2B399-0282-4611-9A04-F8E233D54603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Keys and Foreign Keys</a:t>
            </a:r>
          </a:p>
        </p:txBody>
      </p:sp>
      <p:graphicFrame>
        <p:nvGraphicFramePr>
          <p:cNvPr id="153702" name="Group 102"/>
          <p:cNvGraphicFramePr>
            <a:graphicFrameLocks noGrp="1"/>
          </p:cNvGraphicFramePr>
          <p:nvPr/>
        </p:nvGraphicFramePr>
        <p:xfrm>
          <a:off x="304800" y="4724400"/>
          <a:ext cx="6324600" cy="1828800"/>
        </p:xfrm>
        <a:graphic>
          <a:graphicData uri="http://schemas.openxmlformats.org/drawingml/2006/table">
            <a:tbl>
              <a:tblPr/>
              <a:tblGrid>
                <a:gridCol w="1638300"/>
                <a:gridCol w="1257300"/>
                <a:gridCol w="1676400"/>
                <a:gridCol w="17526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PName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GizmoWorks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Powergizmo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GizmoWorks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SingleTouch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MultiTouch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515" name="Text Box 36"/>
          <p:cNvSpPr txBox="1">
            <a:spLocks noChangeArrowheads="1"/>
          </p:cNvSpPr>
          <p:nvPr/>
        </p:nvSpPr>
        <p:spPr bwMode="auto">
          <a:xfrm>
            <a:off x="304800" y="4194175"/>
            <a:ext cx="1235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Product</a:t>
            </a:r>
          </a:p>
        </p:txBody>
      </p:sp>
      <p:sp>
        <p:nvSpPr>
          <p:cNvPr id="276516" name="Text Box 62"/>
          <p:cNvSpPr txBox="1">
            <a:spLocks noChangeArrowheads="1"/>
          </p:cNvSpPr>
          <p:nvPr/>
        </p:nvSpPr>
        <p:spPr bwMode="auto">
          <a:xfrm>
            <a:off x="1600200" y="1603375"/>
            <a:ext cx="1490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Company</a:t>
            </a:r>
          </a:p>
        </p:txBody>
      </p:sp>
      <p:graphicFrame>
        <p:nvGraphicFramePr>
          <p:cNvPr id="153706" name="Group 106"/>
          <p:cNvGraphicFramePr>
            <a:graphicFrameLocks noGrp="1"/>
          </p:cNvGraphicFramePr>
          <p:nvPr/>
        </p:nvGraphicFramePr>
        <p:xfrm>
          <a:off x="1524000" y="2133600"/>
          <a:ext cx="4419600" cy="1930400"/>
        </p:xfrm>
        <a:graphic>
          <a:graphicData uri="http://schemas.openxmlformats.org/drawingml/2006/table">
            <a:tbl>
              <a:tblPr/>
              <a:tblGrid>
                <a:gridCol w="1600200"/>
                <a:gridCol w="1371600"/>
                <a:gridCol w="144780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CName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StockPrice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GizmoWorks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6539" name="AutoShape 107"/>
          <p:cNvSpPr>
            <a:spLocks noChangeArrowheads="1"/>
          </p:cNvSpPr>
          <p:nvPr/>
        </p:nvSpPr>
        <p:spPr bwMode="auto">
          <a:xfrm>
            <a:off x="215900" y="2667000"/>
            <a:ext cx="936625" cy="617538"/>
          </a:xfrm>
          <a:prstGeom prst="wedgeEllipseCallout">
            <a:avLst>
              <a:gd name="adj1" fmla="val 115972"/>
              <a:gd name="adj2" fmla="val -105384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Key</a:t>
            </a:r>
          </a:p>
        </p:txBody>
      </p:sp>
      <p:sp>
        <p:nvSpPr>
          <p:cNvPr id="276540" name="AutoShape 108"/>
          <p:cNvSpPr>
            <a:spLocks noChangeArrowheads="1"/>
          </p:cNvSpPr>
          <p:nvPr/>
        </p:nvSpPr>
        <p:spPr bwMode="auto">
          <a:xfrm>
            <a:off x="7402513" y="4618038"/>
            <a:ext cx="1657350" cy="1135062"/>
          </a:xfrm>
          <a:prstGeom prst="wedgeEllipseCallout">
            <a:avLst>
              <a:gd name="adj1" fmla="val -91088"/>
              <a:gd name="adj2" fmla="val -28458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Foreign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key</a:t>
            </a:r>
          </a:p>
        </p:txBody>
      </p:sp>
      <p:sp>
        <p:nvSpPr>
          <p:cNvPr id="276541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AC6CA9-A3EA-4FC8-A962-DED904CD6B23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Joins</a:t>
            </a:r>
          </a:p>
        </p:txBody>
      </p:sp>
      <p:sp>
        <p:nvSpPr>
          <p:cNvPr id="278531" name="Rectangle 3"/>
          <p:cNvSpPr>
            <a:spLocks noChangeArrowheads="1"/>
          </p:cNvSpPr>
          <p:nvPr/>
        </p:nvSpPr>
        <p:spPr bwMode="auto">
          <a:xfrm>
            <a:off x="3429000" y="257175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Arial" charset="0"/>
              </a:rPr>
              <a:t> </a:t>
            </a:r>
          </a:p>
        </p:txBody>
      </p:sp>
      <p:sp>
        <p:nvSpPr>
          <p:cNvPr id="278532" name="Rectangle 4"/>
          <p:cNvSpPr>
            <a:spLocks noChangeArrowheads="1"/>
          </p:cNvSpPr>
          <p:nvPr/>
        </p:nvSpPr>
        <p:spPr bwMode="auto">
          <a:xfrm>
            <a:off x="914400" y="1752600"/>
            <a:ext cx="719137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Product (</a:t>
            </a:r>
            <a:r>
              <a:rPr lang="en-US" u="sng">
                <a:solidFill>
                  <a:srgbClr val="0000FF"/>
                </a:solidFill>
                <a:latin typeface="Arial" charset="0"/>
              </a:rPr>
              <a:t>PName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,  Price, Category, Manufacturer)</a:t>
            </a:r>
          </a:p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Company (</a:t>
            </a:r>
            <a:r>
              <a:rPr lang="en-US" u="sng">
                <a:solidFill>
                  <a:srgbClr val="0000FF"/>
                </a:solidFill>
                <a:latin typeface="Arial" charset="0"/>
              </a:rPr>
              <a:t>CName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, stockPrice, Country)</a:t>
            </a:r>
          </a:p>
          <a:p>
            <a:pPr eaLnBrk="0" hangingPunct="0">
              <a:spcBef>
                <a:spcPct val="20000"/>
              </a:spcBef>
            </a:pPr>
            <a:endParaRPr lang="en-US">
              <a:latin typeface="Arial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Find all products under $200 manufactured in Japan;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return their names and prices. 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066800" y="4373563"/>
            <a:ext cx="7618413" cy="156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SELECT   </a:t>
            </a:r>
            <a:r>
              <a:rPr lang="en-US" dirty="0" err="1">
                <a:latin typeface="Arial"/>
                <a:cs typeface="+mn-cs"/>
              </a:rPr>
              <a:t>PName</a:t>
            </a:r>
            <a:r>
              <a:rPr lang="en-US" dirty="0">
                <a:latin typeface="Arial"/>
                <a:cs typeface="+mn-cs"/>
              </a:rPr>
              <a:t>, Price</a:t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FROM</a:t>
            </a:r>
            <a:r>
              <a:rPr lang="en-US" dirty="0">
                <a:latin typeface="Arial"/>
                <a:cs typeface="+mn-cs"/>
              </a:rPr>
              <a:t>      Product, Company</a:t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WHERE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   </a:t>
            </a:r>
            <a:r>
              <a:rPr lang="en-US" dirty="0">
                <a:solidFill>
                  <a:schemeClr val="tx2"/>
                </a:solidFill>
                <a:latin typeface="Arial"/>
                <a:cs typeface="+mn-cs"/>
              </a:rPr>
              <a:t>Manufacturer=</a:t>
            </a:r>
            <a:r>
              <a:rPr lang="en-US" dirty="0" err="1">
                <a:solidFill>
                  <a:schemeClr val="tx2"/>
                </a:solidFill>
                <a:latin typeface="Arial"/>
                <a:cs typeface="+mn-cs"/>
              </a:rPr>
              <a:t>CName</a:t>
            </a:r>
            <a:r>
              <a:rPr lang="en-US" dirty="0">
                <a:solidFill>
                  <a:schemeClr val="tx2"/>
                </a:solidFill>
                <a:latin typeface="Arial"/>
                <a:cs typeface="+mn-cs"/>
              </a:rPr>
              <a:t> AND Country=‘Japan’</a:t>
            </a:r>
            <a:br>
              <a:rPr lang="en-US" dirty="0">
                <a:solidFill>
                  <a:schemeClr val="tx2"/>
                </a:solidFill>
                <a:latin typeface="Arial"/>
                <a:cs typeface="+mn-cs"/>
              </a:rPr>
            </a:br>
            <a:r>
              <a:rPr lang="en-US" dirty="0">
                <a:solidFill>
                  <a:schemeClr val="tx2"/>
                </a:solidFill>
                <a:latin typeface="Arial"/>
                <a:cs typeface="+mn-cs"/>
              </a:rPr>
              <a:t>                 AND Price &lt;= 200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438400" y="3509963"/>
            <a:ext cx="6354763" cy="2141537"/>
            <a:chOff x="1536" y="2115"/>
            <a:chExt cx="4003" cy="1349"/>
          </a:xfrm>
        </p:grpSpPr>
        <p:sp>
          <p:nvSpPr>
            <p:cNvPr id="278536" name="Oval 6"/>
            <p:cNvSpPr>
              <a:spLocks noChangeArrowheads="1"/>
            </p:cNvSpPr>
            <p:nvPr/>
          </p:nvSpPr>
          <p:spPr bwMode="auto">
            <a:xfrm>
              <a:off x="1536" y="3075"/>
              <a:ext cx="2016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endParaRPr lang="en-US">
                <a:latin typeface="Arial" charset="0"/>
              </a:endParaRPr>
            </a:p>
          </p:txBody>
        </p:sp>
        <p:sp>
          <p:nvSpPr>
            <p:cNvPr id="278537" name="AutoShape 7"/>
            <p:cNvSpPr>
              <a:spLocks noChangeArrowheads="1"/>
            </p:cNvSpPr>
            <p:nvPr/>
          </p:nvSpPr>
          <p:spPr bwMode="auto">
            <a:xfrm>
              <a:off x="3720" y="2115"/>
              <a:ext cx="1819" cy="879"/>
            </a:xfrm>
            <a:prstGeom prst="wedgeEllipseCallout">
              <a:avLst>
                <a:gd name="adj1" fmla="val -59597"/>
                <a:gd name="adj2" fmla="val 54986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000">
                  <a:latin typeface="Arial" charset="0"/>
                </a:rPr>
                <a:t>Join</a:t>
              </a:r>
              <a:br>
                <a:rPr lang="en-US" sz="2000">
                  <a:latin typeface="Arial" charset="0"/>
                </a:rPr>
              </a:br>
              <a:r>
                <a:rPr lang="en-US" sz="2000">
                  <a:latin typeface="Arial" charset="0"/>
                </a:rPr>
                <a:t>between Product</a:t>
              </a:r>
              <a:br>
                <a:rPr lang="en-US" sz="2000">
                  <a:latin typeface="Arial" charset="0"/>
                </a:rPr>
              </a:br>
              <a:r>
                <a:rPr lang="en-US" sz="2000">
                  <a:latin typeface="Arial" charset="0"/>
                </a:rPr>
                <a:t>and Company</a:t>
              </a:r>
            </a:p>
          </p:txBody>
        </p:sp>
      </p:grpSp>
      <p:sp>
        <p:nvSpPr>
          <p:cNvPr id="278535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44BD09-B218-4106-8DD6-97E46BC985B1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Joins</a:t>
            </a:r>
          </a:p>
        </p:txBody>
      </p:sp>
      <p:graphicFrame>
        <p:nvGraphicFramePr>
          <p:cNvPr id="156742" name="Group 70"/>
          <p:cNvGraphicFramePr>
            <a:graphicFrameLocks noGrp="1"/>
          </p:cNvGraphicFramePr>
          <p:nvPr/>
        </p:nvGraphicFramePr>
        <p:xfrm>
          <a:off x="152400" y="2133600"/>
          <a:ext cx="4114800" cy="1371600"/>
        </p:xfrm>
        <a:graphic>
          <a:graphicData uri="http://schemas.openxmlformats.org/drawingml/2006/table">
            <a:tbl>
              <a:tblPr/>
              <a:tblGrid>
                <a:gridCol w="1047750"/>
                <a:gridCol w="857250"/>
                <a:gridCol w="1066800"/>
                <a:gridCol w="1143000"/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PName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GizmoWorks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Powergizmo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GizmoWorks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SingleTouch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MultiTouch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0611" name="Text Box 36"/>
          <p:cNvSpPr txBox="1">
            <a:spLocks noChangeArrowheads="1"/>
          </p:cNvSpPr>
          <p:nvPr/>
        </p:nvSpPr>
        <p:spPr bwMode="auto">
          <a:xfrm>
            <a:off x="152400" y="1752600"/>
            <a:ext cx="97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>
                <a:solidFill>
                  <a:srgbClr val="0000FF"/>
                </a:solidFill>
                <a:latin typeface="Arial" charset="0"/>
              </a:rPr>
              <a:t>Product</a:t>
            </a:r>
          </a:p>
        </p:txBody>
      </p:sp>
      <p:sp>
        <p:nvSpPr>
          <p:cNvPr id="280612" name="Text Box 37"/>
          <p:cNvSpPr txBox="1">
            <a:spLocks noChangeArrowheads="1"/>
          </p:cNvSpPr>
          <p:nvPr/>
        </p:nvSpPr>
        <p:spPr bwMode="auto">
          <a:xfrm>
            <a:off x="4953000" y="1752600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>
                <a:solidFill>
                  <a:srgbClr val="0000FF"/>
                </a:solidFill>
                <a:latin typeface="Arial" charset="0"/>
              </a:rPr>
              <a:t>Company</a:t>
            </a:r>
          </a:p>
        </p:txBody>
      </p:sp>
      <p:graphicFrame>
        <p:nvGraphicFramePr>
          <p:cNvPr id="156743" name="Group 71"/>
          <p:cNvGraphicFramePr>
            <a:graphicFrameLocks noGrp="1"/>
          </p:cNvGraphicFramePr>
          <p:nvPr/>
        </p:nvGraphicFramePr>
        <p:xfrm>
          <a:off x="5105400" y="2209800"/>
          <a:ext cx="3810000" cy="109728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Cname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StockPrice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GizmoWorks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80635" name="AutoShape 72"/>
          <p:cNvCxnSpPr>
            <a:cxnSpLocks noChangeShapeType="1"/>
          </p:cNvCxnSpPr>
          <p:nvPr/>
        </p:nvCxnSpPr>
        <p:spPr bwMode="auto">
          <a:xfrm>
            <a:off x="4267200" y="2543175"/>
            <a:ext cx="838200" cy="76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80636" name="AutoShape 73"/>
          <p:cNvCxnSpPr>
            <a:cxnSpLocks noChangeShapeType="1"/>
          </p:cNvCxnSpPr>
          <p:nvPr/>
        </p:nvCxnSpPr>
        <p:spPr bwMode="auto">
          <a:xfrm flipV="1">
            <a:off x="4267200" y="2892425"/>
            <a:ext cx="838200" cy="1968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80637" name="AutoShape 74"/>
          <p:cNvCxnSpPr>
            <a:cxnSpLocks noChangeShapeType="1"/>
          </p:cNvCxnSpPr>
          <p:nvPr/>
        </p:nvCxnSpPr>
        <p:spPr bwMode="auto">
          <a:xfrm flipV="1">
            <a:off x="4267200" y="3316288"/>
            <a:ext cx="838200" cy="460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80638" name="AutoShape 75"/>
          <p:cNvCxnSpPr>
            <a:cxnSpLocks noChangeShapeType="1"/>
          </p:cNvCxnSpPr>
          <p:nvPr/>
        </p:nvCxnSpPr>
        <p:spPr bwMode="auto">
          <a:xfrm flipV="1">
            <a:off x="4267200" y="2619375"/>
            <a:ext cx="838200" cy="1968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aphicFrame>
        <p:nvGraphicFramePr>
          <p:cNvPr id="156785" name="Group 113"/>
          <p:cNvGraphicFramePr>
            <a:graphicFrameLocks noGrp="1"/>
          </p:cNvGraphicFramePr>
          <p:nvPr/>
        </p:nvGraphicFramePr>
        <p:xfrm>
          <a:off x="6019800" y="5257800"/>
          <a:ext cx="1905000" cy="548640"/>
        </p:xfrm>
        <a:graphic>
          <a:graphicData uri="http://schemas.openxmlformats.org/drawingml/2006/table">
            <a:tbl>
              <a:tblPr/>
              <a:tblGrid>
                <a:gridCol w="1047750"/>
                <a:gridCol w="857250"/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PName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SingleTouch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86" name="AutoShape 114"/>
          <p:cNvSpPr>
            <a:spLocks noChangeArrowheads="1"/>
          </p:cNvSpPr>
          <p:nvPr/>
        </p:nvSpPr>
        <p:spPr bwMode="auto">
          <a:xfrm>
            <a:off x="6824663" y="4256088"/>
            <a:ext cx="193675" cy="539750"/>
          </a:xfrm>
          <a:prstGeom prst="downArrow">
            <a:avLst>
              <a:gd name="adj1" fmla="val 50000"/>
              <a:gd name="adj2" fmla="val 9323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20000"/>
              </a:spcBef>
            </a:pPr>
            <a:endParaRPr lang="en-US">
              <a:latin typeface="Arial" charset="0"/>
            </a:endParaRPr>
          </a:p>
        </p:txBody>
      </p:sp>
      <p:grpSp>
        <p:nvGrpSpPr>
          <p:cNvPr id="2" name="Group 117"/>
          <p:cNvGrpSpPr>
            <a:grpSpLocks/>
          </p:cNvGrpSpPr>
          <p:nvPr/>
        </p:nvGrpSpPr>
        <p:grpSpPr bwMode="auto">
          <a:xfrm>
            <a:off x="1219200" y="2487613"/>
            <a:ext cx="7620000" cy="893762"/>
            <a:chOff x="768" y="1567"/>
            <a:chExt cx="4800" cy="563"/>
          </a:xfrm>
        </p:grpSpPr>
        <p:sp>
          <p:nvSpPr>
            <p:cNvPr id="280654" name="Oval 76"/>
            <p:cNvSpPr>
              <a:spLocks noChangeArrowheads="1"/>
            </p:cNvSpPr>
            <p:nvPr/>
          </p:nvSpPr>
          <p:spPr bwMode="auto">
            <a:xfrm>
              <a:off x="4896" y="1711"/>
              <a:ext cx="672" cy="419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endParaRPr lang="en-US">
                <a:latin typeface="Arial" charset="0"/>
              </a:endParaRPr>
            </a:p>
          </p:txBody>
        </p:sp>
        <p:sp>
          <p:nvSpPr>
            <p:cNvPr id="280655" name="Oval 77"/>
            <p:cNvSpPr>
              <a:spLocks noChangeArrowheads="1"/>
            </p:cNvSpPr>
            <p:nvPr/>
          </p:nvSpPr>
          <p:spPr bwMode="auto">
            <a:xfrm>
              <a:off x="768" y="1567"/>
              <a:ext cx="528" cy="419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endParaRPr lang="en-US">
                <a:latin typeface="Arial" charset="0"/>
              </a:endParaRPr>
            </a:p>
          </p:txBody>
        </p:sp>
        <p:sp>
          <p:nvSpPr>
            <p:cNvPr id="280656" name="Oval 116"/>
            <p:cNvSpPr>
              <a:spLocks noChangeArrowheads="1"/>
            </p:cNvSpPr>
            <p:nvPr/>
          </p:nvSpPr>
          <p:spPr bwMode="auto">
            <a:xfrm rot="-465106">
              <a:off x="2108" y="1665"/>
              <a:ext cx="1872" cy="419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156790" name="Rectangle 118"/>
          <p:cNvSpPr>
            <a:spLocks noChangeArrowheads="1"/>
          </p:cNvSpPr>
          <p:nvPr/>
        </p:nvSpPr>
        <p:spPr bwMode="auto">
          <a:xfrm>
            <a:off x="76200" y="4419600"/>
            <a:ext cx="5756275" cy="1200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800" dirty="0">
                <a:solidFill>
                  <a:srgbClr val="0000FF"/>
                </a:solidFill>
                <a:latin typeface="Arial"/>
                <a:cs typeface="+mn-cs"/>
              </a:rPr>
              <a:t>SELECT   </a:t>
            </a:r>
            <a:r>
              <a:rPr lang="en-US" sz="1800" dirty="0" err="1">
                <a:latin typeface="Arial"/>
                <a:cs typeface="+mn-cs"/>
              </a:rPr>
              <a:t>PName</a:t>
            </a:r>
            <a:r>
              <a:rPr lang="en-US" sz="1800" dirty="0">
                <a:latin typeface="Arial"/>
                <a:cs typeface="+mn-cs"/>
              </a:rPr>
              <a:t>, Price</a:t>
            </a:r>
            <a:br>
              <a:rPr lang="en-US" sz="1800" dirty="0">
                <a:latin typeface="Arial"/>
                <a:cs typeface="+mn-cs"/>
              </a:rPr>
            </a:br>
            <a:r>
              <a:rPr lang="en-US" sz="1800" dirty="0">
                <a:solidFill>
                  <a:srgbClr val="0000FF"/>
                </a:solidFill>
                <a:latin typeface="Arial"/>
                <a:cs typeface="+mn-cs"/>
              </a:rPr>
              <a:t>FROM</a:t>
            </a:r>
            <a:r>
              <a:rPr lang="en-US" sz="1800" dirty="0">
                <a:latin typeface="Arial"/>
                <a:cs typeface="+mn-cs"/>
              </a:rPr>
              <a:t>      Product, Company</a:t>
            </a:r>
            <a:br>
              <a:rPr lang="en-US" sz="1800" dirty="0">
                <a:latin typeface="Arial"/>
                <a:cs typeface="+mn-cs"/>
              </a:rPr>
            </a:br>
            <a:r>
              <a:rPr lang="en-US" sz="1800" dirty="0">
                <a:solidFill>
                  <a:srgbClr val="0000FF"/>
                </a:solidFill>
                <a:latin typeface="Arial"/>
                <a:cs typeface="+mn-cs"/>
              </a:rPr>
              <a:t>WHERE</a:t>
            </a:r>
            <a:r>
              <a:rPr lang="en-US" sz="1800" dirty="0">
                <a:solidFill>
                  <a:schemeClr val="accent2"/>
                </a:solidFill>
                <a:latin typeface="Arial"/>
                <a:cs typeface="+mn-cs"/>
              </a:rPr>
              <a:t>   </a:t>
            </a:r>
            <a:r>
              <a:rPr lang="en-US" sz="1800" dirty="0">
                <a:solidFill>
                  <a:schemeClr val="tx2"/>
                </a:solidFill>
                <a:latin typeface="Arial"/>
                <a:cs typeface="+mn-cs"/>
              </a:rPr>
              <a:t>Manufacturer=</a:t>
            </a:r>
            <a:r>
              <a:rPr lang="en-US" sz="1800" dirty="0" err="1">
                <a:solidFill>
                  <a:schemeClr val="tx2"/>
                </a:solidFill>
                <a:latin typeface="Arial"/>
                <a:cs typeface="+mn-cs"/>
              </a:rPr>
              <a:t>CName</a:t>
            </a:r>
            <a:r>
              <a:rPr lang="en-US" sz="1800" dirty="0">
                <a:solidFill>
                  <a:schemeClr val="tx2"/>
                </a:solidFill>
                <a:latin typeface="Arial"/>
                <a:cs typeface="+mn-cs"/>
              </a:rPr>
              <a:t> AND Country=‘Japan’</a:t>
            </a:r>
            <a:br>
              <a:rPr lang="en-US" sz="1800" dirty="0">
                <a:solidFill>
                  <a:schemeClr val="tx2"/>
                </a:solidFill>
                <a:latin typeface="Arial"/>
                <a:cs typeface="+mn-cs"/>
              </a:rPr>
            </a:br>
            <a:r>
              <a:rPr lang="en-US" sz="1800" dirty="0">
                <a:solidFill>
                  <a:schemeClr val="tx2"/>
                </a:solidFill>
                <a:latin typeface="Arial"/>
                <a:cs typeface="+mn-cs"/>
              </a:rPr>
              <a:t>                 AND Price &lt;= 200</a:t>
            </a:r>
          </a:p>
        </p:txBody>
      </p:sp>
      <p:sp>
        <p:nvSpPr>
          <p:cNvPr id="280653" name="Footer Placeholder 18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8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6C0530-C0A5-4655-9C4B-3483A14D982D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Tuple Variables</a:t>
            </a: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1066800" y="2590800"/>
            <a:ext cx="5308600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65000"/>
                <a:lumOff val="35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SELECT   DISTINCT</a:t>
            </a:r>
            <a:r>
              <a:rPr lang="en-US" dirty="0">
                <a:latin typeface="Arial"/>
                <a:cs typeface="+mn-cs"/>
              </a:rPr>
              <a:t> </a:t>
            </a:r>
            <a:r>
              <a:rPr lang="en-US" dirty="0" err="1">
                <a:latin typeface="Arial"/>
                <a:cs typeface="+mn-cs"/>
              </a:rPr>
              <a:t>pname</a:t>
            </a:r>
            <a:r>
              <a:rPr lang="en-US" dirty="0">
                <a:latin typeface="Arial"/>
                <a:cs typeface="+mn-cs"/>
              </a:rPr>
              <a:t>, address</a:t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FROM</a:t>
            </a:r>
            <a:r>
              <a:rPr lang="en-US" dirty="0">
                <a:latin typeface="Arial"/>
                <a:cs typeface="+mn-cs"/>
              </a:rPr>
              <a:t>      Person, Company</a:t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WHERE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   </a:t>
            </a:r>
            <a:r>
              <a:rPr lang="en-US" dirty="0" err="1">
                <a:solidFill>
                  <a:schemeClr val="tx2"/>
                </a:solidFill>
                <a:latin typeface="Arial"/>
                <a:cs typeface="+mn-cs"/>
              </a:rPr>
              <a:t>worksfor</a:t>
            </a:r>
            <a:r>
              <a:rPr lang="en-US" dirty="0">
                <a:solidFill>
                  <a:schemeClr val="tx2"/>
                </a:solidFill>
                <a:latin typeface="Arial"/>
                <a:cs typeface="+mn-cs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Arial"/>
                <a:cs typeface="+mn-cs"/>
              </a:rPr>
              <a:t>cname</a:t>
            </a:r>
            <a:endParaRPr lang="en-US" dirty="0">
              <a:solidFill>
                <a:schemeClr val="tx2"/>
              </a:solidFill>
              <a:latin typeface="Arial"/>
              <a:cs typeface="+mn-cs"/>
            </a:endParaRPr>
          </a:p>
        </p:txBody>
      </p:sp>
      <p:sp>
        <p:nvSpPr>
          <p:cNvPr id="282628" name="AutoShape 6"/>
          <p:cNvSpPr>
            <a:spLocks noChangeArrowheads="1"/>
          </p:cNvSpPr>
          <p:nvPr/>
        </p:nvSpPr>
        <p:spPr bwMode="auto">
          <a:xfrm>
            <a:off x="6867525" y="1757363"/>
            <a:ext cx="2089150" cy="1135062"/>
          </a:xfrm>
          <a:prstGeom prst="wedgeEllipseCallout">
            <a:avLst>
              <a:gd name="adj1" fmla="val -76255"/>
              <a:gd name="adj2" fmla="val 30176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Which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address ?</a:t>
            </a:r>
          </a:p>
        </p:txBody>
      </p:sp>
      <p:sp>
        <p:nvSpPr>
          <p:cNvPr id="282629" name="Rectangle 8"/>
          <p:cNvSpPr>
            <a:spLocks noChangeArrowheads="1"/>
          </p:cNvSpPr>
          <p:nvPr/>
        </p:nvSpPr>
        <p:spPr bwMode="auto">
          <a:xfrm>
            <a:off x="304800" y="1524000"/>
            <a:ext cx="56499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800">
                <a:solidFill>
                  <a:srgbClr val="0000FF"/>
                </a:solidFill>
                <a:latin typeface="Arial" charset="0"/>
              </a:rPr>
              <a:t>Person(</a:t>
            </a:r>
            <a:r>
              <a:rPr lang="en-US" sz="2800" u="sng">
                <a:solidFill>
                  <a:srgbClr val="0000FF"/>
                </a:solidFill>
                <a:latin typeface="Arial" charset="0"/>
              </a:rPr>
              <a:t>pname</a:t>
            </a:r>
            <a:r>
              <a:rPr lang="en-US" sz="2800">
                <a:solidFill>
                  <a:srgbClr val="0000FF"/>
                </a:solidFill>
                <a:latin typeface="Arial" charset="0"/>
              </a:rPr>
              <a:t>, address, worksfor)</a:t>
            </a:r>
            <a:br>
              <a:rPr lang="en-US" sz="2800">
                <a:solidFill>
                  <a:srgbClr val="0000FF"/>
                </a:solidFill>
                <a:latin typeface="Arial" charset="0"/>
              </a:rPr>
            </a:br>
            <a:r>
              <a:rPr lang="en-US" sz="2800">
                <a:solidFill>
                  <a:srgbClr val="0000FF"/>
                </a:solidFill>
                <a:latin typeface="Arial" charset="0"/>
              </a:rPr>
              <a:t>Company(</a:t>
            </a:r>
            <a:r>
              <a:rPr lang="en-US" sz="2800" u="sng">
                <a:solidFill>
                  <a:srgbClr val="0000FF"/>
                </a:solidFill>
                <a:latin typeface="Arial" charset="0"/>
              </a:rPr>
              <a:t>cname</a:t>
            </a:r>
            <a:r>
              <a:rPr lang="en-US" sz="2800">
                <a:solidFill>
                  <a:srgbClr val="0000FF"/>
                </a:solidFill>
                <a:latin typeface="Arial" charset="0"/>
              </a:rPr>
              <a:t>, address)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04800" y="3962400"/>
            <a:ext cx="8512175" cy="1196975"/>
            <a:chOff x="336" y="2616"/>
            <a:chExt cx="5362" cy="754"/>
          </a:xfrm>
        </p:grpSpPr>
        <p:sp>
          <p:nvSpPr>
            <p:cNvPr id="161797" name="Rectangle 5"/>
            <p:cNvSpPr>
              <a:spLocks noChangeArrowheads="1"/>
            </p:cNvSpPr>
            <p:nvPr/>
          </p:nvSpPr>
          <p:spPr bwMode="auto">
            <a:xfrm>
              <a:off x="816" y="2616"/>
              <a:ext cx="4882" cy="7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tx1">
                  <a:lumMod val="65000"/>
                  <a:lumOff val="35000"/>
                  <a:alpha val="75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0000FF"/>
                  </a:solidFill>
                  <a:latin typeface="Arial"/>
                  <a:cs typeface="+mn-cs"/>
                </a:rPr>
                <a:t>SELECT</a:t>
              </a:r>
              <a:r>
                <a:rPr lang="en-US" dirty="0">
                  <a:latin typeface="Arial"/>
                  <a:cs typeface="+mn-cs"/>
                </a:rPr>
                <a:t>   </a:t>
              </a:r>
              <a:r>
                <a:rPr lang="en-US" dirty="0">
                  <a:solidFill>
                    <a:srgbClr val="0000FF"/>
                  </a:solidFill>
                  <a:latin typeface="Arial"/>
                  <a:cs typeface="+mn-cs"/>
                </a:rPr>
                <a:t>DISTINCT</a:t>
              </a:r>
              <a:r>
                <a:rPr lang="en-US" dirty="0">
                  <a:latin typeface="Arial"/>
                  <a:cs typeface="+mn-cs"/>
                </a:rPr>
                <a:t> </a:t>
              </a:r>
              <a:r>
                <a:rPr lang="en-US" dirty="0" err="1">
                  <a:latin typeface="Arial"/>
                  <a:cs typeface="+mn-cs"/>
                </a:rPr>
                <a:t>Person.pname</a:t>
              </a:r>
              <a:r>
                <a:rPr lang="en-US" dirty="0">
                  <a:latin typeface="Arial"/>
                  <a:cs typeface="+mn-cs"/>
                </a:rPr>
                <a:t>, </a:t>
              </a:r>
              <a:r>
                <a:rPr lang="en-US" dirty="0" err="1">
                  <a:latin typeface="Arial"/>
                  <a:cs typeface="+mn-cs"/>
                </a:rPr>
                <a:t>Company.address</a:t>
              </a:r>
              <a:r>
                <a:rPr lang="en-US" dirty="0">
                  <a:latin typeface="Arial"/>
                  <a:cs typeface="+mn-cs"/>
                </a:rPr>
                <a:t/>
              </a:r>
              <a:br>
                <a:rPr lang="en-US" dirty="0">
                  <a:latin typeface="Arial"/>
                  <a:cs typeface="+mn-cs"/>
                </a:rPr>
              </a:br>
              <a:r>
                <a:rPr lang="en-US" dirty="0">
                  <a:solidFill>
                    <a:srgbClr val="0000FF"/>
                  </a:solidFill>
                  <a:latin typeface="Arial"/>
                  <a:cs typeface="+mn-cs"/>
                </a:rPr>
                <a:t>FROM</a:t>
              </a:r>
              <a:r>
                <a:rPr lang="en-US" dirty="0">
                  <a:latin typeface="Arial"/>
                  <a:cs typeface="+mn-cs"/>
                </a:rPr>
                <a:t>      Person, Company</a:t>
              </a:r>
              <a:br>
                <a:rPr lang="en-US" dirty="0">
                  <a:latin typeface="Arial"/>
                  <a:cs typeface="+mn-cs"/>
                </a:rPr>
              </a:br>
              <a:r>
                <a:rPr lang="en-US" dirty="0">
                  <a:solidFill>
                    <a:srgbClr val="0000FF"/>
                  </a:solidFill>
                  <a:latin typeface="Arial"/>
                  <a:cs typeface="+mn-cs"/>
                </a:rPr>
                <a:t>WHERE</a:t>
              </a:r>
              <a:r>
                <a:rPr lang="en-US" dirty="0">
                  <a:solidFill>
                    <a:schemeClr val="accent2"/>
                  </a:solidFill>
                  <a:latin typeface="Arial"/>
                  <a:cs typeface="+mn-cs"/>
                </a:rPr>
                <a:t>   </a:t>
              </a:r>
              <a:r>
                <a:rPr lang="en-US" dirty="0" err="1">
                  <a:solidFill>
                    <a:schemeClr val="tx2"/>
                  </a:solidFill>
                  <a:latin typeface="Arial"/>
                  <a:cs typeface="+mn-cs"/>
                </a:rPr>
                <a:t>Person.worksfor</a:t>
              </a:r>
              <a:r>
                <a:rPr lang="en-US" dirty="0">
                  <a:solidFill>
                    <a:schemeClr val="tx2"/>
                  </a:solidFill>
                  <a:latin typeface="Arial"/>
                  <a:cs typeface="+mn-cs"/>
                </a:rPr>
                <a:t> = </a:t>
              </a:r>
              <a:r>
                <a:rPr lang="en-US" dirty="0" err="1">
                  <a:solidFill>
                    <a:schemeClr val="tx2"/>
                  </a:solidFill>
                  <a:latin typeface="Arial"/>
                  <a:cs typeface="+mn-cs"/>
                </a:rPr>
                <a:t>Company.cname</a:t>
              </a:r>
              <a:endParaRPr lang="en-US" dirty="0">
                <a:solidFill>
                  <a:schemeClr val="tx2"/>
                </a:solidFill>
                <a:latin typeface="Arial"/>
                <a:cs typeface="+mn-cs"/>
              </a:endParaRPr>
            </a:p>
          </p:txBody>
        </p:sp>
        <p:sp>
          <p:nvSpPr>
            <p:cNvPr id="282636" name="AutoShape 10"/>
            <p:cNvSpPr>
              <a:spLocks noChangeArrowheads="1"/>
            </p:cNvSpPr>
            <p:nvPr/>
          </p:nvSpPr>
          <p:spPr bwMode="auto">
            <a:xfrm>
              <a:off x="336" y="2936"/>
              <a:ext cx="432" cy="304"/>
            </a:xfrm>
            <a:prstGeom prst="rightArrow">
              <a:avLst>
                <a:gd name="adj1" fmla="val 50000"/>
                <a:gd name="adj2" fmla="val 50243"/>
              </a:avLst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04800" y="5295900"/>
            <a:ext cx="6543675" cy="1196975"/>
            <a:chOff x="288" y="3456"/>
            <a:chExt cx="4122" cy="754"/>
          </a:xfrm>
        </p:grpSpPr>
        <p:sp>
          <p:nvSpPr>
            <p:cNvPr id="161801" name="Rectangle 9"/>
            <p:cNvSpPr>
              <a:spLocks noChangeArrowheads="1"/>
            </p:cNvSpPr>
            <p:nvPr/>
          </p:nvSpPr>
          <p:spPr bwMode="auto">
            <a:xfrm>
              <a:off x="768" y="3456"/>
              <a:ext cx="3642" cy="7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tx1">
                  <a:lumMod val="65000"/>
                  <a:lumOff val="35000"/>
                  <a:alpha val="75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0000FF"/>
                  </a:solidFill>
                  <a:latin typeface="Arial"/>
                  <a:cs typeface="+mn-cs"/>
                </a:rPr>
                <a:t>SELECT</a:t>
              </a:r>
              <a:r>
                <a:rPr lang="en-US" dirty="0">
                  <a:latin typeface="Arial"/>
                  <a:cs typeface="+mn-cs"/>
                </a:rPr>
                <a:t>   </a:t>
              </a:r>
              <a:r>
                <a:rPr lang="en-US" dirty="0">
                  <a:solidFill>
                    <a:srgbClr val="0000FF"/>
                  </a:solidFill>
                  <a:latin typeface="Arial"/>
                  <a:cs typeface="+mn-cs"/>
                </a:rPr>
                <a:t>DISTINCT</a:t>
              </a:r>
              <a:r>
                <a:rPr lang="en-US" dirty="0">
                  <a:latin typeface="Arial"/>
                  <a:cs typeface="+mn-cs"/>
                </a:rPr>
                <a:t> </a:t>
              </a:r>
              <a:r>
                <a:rPr lang="en-US" dirty="0" err="1">
                  <a:latin typeface="Arial"/>
                  <a:cs typeface="+mn-cs"/>
                </a:rPr>
                <a:t>x.pname</a:t>
              </a:r>
              <a:r>
                <a:rPr lang="en-US" dirty="0">
                  <a:latin typeface="Arial"/>
                  <a:cs typeface="+mn-cs"/>
                </a:rPr>
                <a:t>, </a:t>
              </a:r>
              <a:r>
                <a:rPr lang="en-US" dirty="0" err="1">
                  <a:latin typeface="Arial"/>
                  <a:cs typeface="+mn-cs"/>
                </a:rPr>
                <a:t>y.address</a:t>
              </a:r>
              <a:r>
                <a:rPr lang="en-US" dirty="0">
                  <a:latin typeface="Arial"/>
                  <a:cs typeface="+mn-cs"/>
                </a:rPr>
                <a:t/>
              </a:r>
              <a:br>
                <a:rPr lang="en-US" dirty="0">
                  <a:latin typeface="Arial"/>
                  <a:cs typeface="+mn-cs"/>
                </a:rPr>
              </a:br>
              <a:r>
                <a:rPr lang="en-US" dirty="0">
                  <a:solidFill>
                    <a:srgbClr val="0000FF"/>
                  </a:solidFill>
                  <a:latin typeface="Arial"/>
                  <a:cs typeface="+mn-cs"/>
                </a:rPr>
                <a:t>FROM</a:t>
              </a:r>
              <a:r>
                <a:rPr lang="en-US" dirty="0">
                  <a:latin typeface="Arial"/>
                  <a:cs typeface="+mn-cs"/>
                </a:rPr>
                <a:t>      Person AS </a:t>
              </a:r>
              <a:r>
                <a:rPr lang="en-US" dirty="0" err="1">
                  <a:latin typeface="Arial"/>
                  <a:cs typeface="+mn-cs"/>
                </a:rPr>
                <a:t>x</a:t>
              </a:r>
              <a:r>
                <a:rPr lang="en-US" dirty="0">
                  <a:latin typeface="Arial"/>
                  <a:cs typeface="+mn-cs"/>
                </a:rPr>
                <a:t>, Company AS </a:t>
              </a:r>
              <a:r>
                <a:rPr lang="en-US" dirty="0" err="1">
                  <a:latin typeface="Arial"/>
                  <a:cs typeface="+mn-cs"/>
                </a:rPr>
                <a:t>y</a:t>
              </a:r>
              <a:r>
                <a:rPr lang="en-US" dirty="0">
                  <a:latin typeface="Arial"/>
                  <a:cs typeface="+mn-cs"/>
                </a:rPr>
                <a:t/>
              </a:r>
              <a:br>
                <a:rPr lang="en-US" dirty="0">
                  <a:latin typeface="Arial"/>
                  <a:cs typeface="+mn-cs"/>
                </a:rPr>
              </a:br>
              <a:r>
                <a:rPr lang="en-US" dirty="0">
                  <a:solidFill>
                    <a:srgbClr val="0000FF"/>
                  </a:solidFill>
                  <a:latin typeface="Arial"/>
                  <a:cs typeface="+mn-cs"/>
                </a:rPr>
                <a:t>WHERE</a:t>
              </a:r>
              <a:r>
                <a:rPr lang="en-US" dirty="0">
                  <a:solidFill>
                    <a:schemeClr val="accent2"/>
                  </a:solidFill>
                  <a:latin typeface="Arial"/>
                  <a:cs typeface="+mn-cs"/>
                </a:rPr>
                <a:t>   </a:t>
              </a:r>
              <a:r>
                <a:rPr lang="en-US" dirty="0" err="1">
                  <a:solidFill>
                    <a:schemeClr val="tx2"/>
                  </a:solidFill>
                  <a:latin typeface="Arial"/>
                  <a:cs typeface="+mn-cs"/>
                </a:rPr>
                <a:t>x.worksfor</a:t>
              </a:r>
              <a:r>
                <a:rPr lang="en-US" dirty="0">
                  <a:solidFill>
                    <a:schemeClr val="tx2"/>
                  </a:solidFill>
                  <a:latin typeface="Arial"/>
                  <a:cs typeface="+mn-cs"/>
                </a:rPr>
                <a:t> = </a:t>
              </a:r>
              <a:r>
                <a:rPr lang="en-US" dirty="0" err="1">
                  <a:solidFill>
                    <a:schemeClr val="tx2"/>
                  </a:solidFill>
                  <a:latin typeface="Arial"/>
                  <a:cs typeface="+mn-cs"/>
                </a:rPr>
                <a:t>y.cname</a:t>
              </a:r>
              <a:endParaRPr lang="en-US" dirty="0">
                <a:solidFill>
                  <a:schemeClr val="tx2"/>
                </a:solidFill>
                <a:latin typeface="Arial"/>
                <a:cs typeface="+mn-cs"/>
              </a:endParaRPr>
            </a:p>
          </p:txBody>
        </p:sp>
        <p:sp>
          <p:nvSpPr>
            <p:cNvPr id="282634" name="AutoShape 11"/>
            <p:cNvSpPr>
              <a:spLocks noChangeArrowheads="1"/>
            </p:cNvSpPr>
            <p:nvPr/>
          </p:nvSpPr>
          <p:spPr bwMode="auto">
            <a:xfrm>
              <a:off x="288" y="3672"/>
              <a:ext cx="432" cy="288"/>
            </a:xfrm>
            <a:prstGeom prst="rightArrow">
              <a:avLst>
                <a:gd name="adj1" fmla="val 50000"/>
                <a:gd name="adj2" fmla="val 50243"/>
              </a:avLst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282632" name="Footer Placeholder 1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602DD-7896-4086-AA05-011FB4E322AA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Class</a:t>
            </a:r>
          </a:p>
        </p:txBody>
      </p:sp>
      <p:sp>
        <p:nvSpPr>
          <p:cNvPr id="284675" name="Rectangle 3"/>
          <p:cNvSpPr>
            <a:spLocks noChangeArrowheads="1"/>
          </p:cNvSpPr>
          <p:nvPr/>
        </p:nvSpPr>
        <p:spPr bwMode="auto">
          <a:xfrm>
            <a:off x="3429000" y="257175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Arial" charset="0"/>
              </a:rPr>
              <a:t> </a:t>
            </a:r>
          </a:p>
        </p:txBody>
      </p:sp>
      <p:sp>
        <p:nvSpPr>
          <p:cNvPr id="284676" name="Rectangle 4"/>
          <p:cNvSpPr>
            <a:spLocks noChangeArrowheads="1"/>
          </p:cNvSpPr>
          <p:nvPr/>
        </p:nvSpPr>
        <p:spPr bwMode="auto">
          <a:xfrm>
            <a:off x="914400" y="1752600"/>
            <a:ext cx="719137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Product (pname,  price, category, manufacturer)</a:t>
            </a:r>
          </a:p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Company (cname, stockPrice, country)</a:t>
            </a:r>
          </a:p>
          <a:p>
            <a:pPr eaLnBrk="0" hangingPunct="0">
              <a:spcBef>
                <a:spcPct val="20000"/>
              </a:spcBef>
            </a:pPr>
            <a:endParaRPr lang="en-US">
              <a:latin typeface="Arial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Find all Chinese companies that manufacture products both in the ‘toy’ category</a:t>
            </a:r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838200" y="4191000"/>
            <a:ext cx="6477000" cy="1938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SELECT</a:t>
            </a:r>
            <a:r>
              <a:rPr lang="en-US" dirty="0">
                <a:latin typeface="Arial"/>
                <a:cs typeface="+mn-cs"/>
              </a:rPr>
              <a:t>   </a:t>
            </a:r>
            <a:r>
              <a:rPr lang="en-US" dirty="0" err="1">
                <a:latin typeface="Arial"/>
                <a:cs typeface="+mn-cs"/>
              </a:rPr>
              <a:t>cname</a:t>
            </a:r>
            <a:r>
              <a:rPr lang="en-US" dirty="0">
                <a:latin typeface="Arial"/>
                <a:cs typeface="+mn-cs"/>
              </a:rPr>
              <a:t/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latin typeface="Arial"/>
                <a:cs typeface="+mn-cs"/>
              </a:rPr>
              <a:t/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FROM</a:t>
            </a:r>
            <a:r>
              <a:rPr lang="en-US" dirty="0">
                <a:latin typeface="Arial"/>
                <a:cs typeface="+mn-cs"/>
              </a:rPr>
              <a:t>      </a:t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latin typeface="Arial"/>
                <a:cs typeface="+mn-cs"/>
              </a:rPr>
              <a:t/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WHERE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                                                                             </a:t>
            </a:r>
            <a:endParaRPr lang="en-US" dirty="0">
              <a:solidFill>
                <a:schemeClr val="tx2"/>
              </a:solidFill>
              <a:latin typeface="Arial"/>
              <a:cs typeface="+mn-cs"/>
            </a:endParaRPr>
          </a:p>
        </p:txBody>
      </p:sp>
      <p:sp>
        <p:nvSpPr>
          <p:cNvPr id="284678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AAC949-174A-4507-A2B5-6FB09480F25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Class</a:t>
            </a: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3429000" y="257175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Arial" charset="0"/>
              </a:rPr>
              <a:t> </a:t>
            </a: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914400" y="1752600"/>
            <a:ext cx="719137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Product (pname,  price, category, manufacturer)</a:t>
            </a:r>
          </a:p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Company (cname, stockPrice, country)</a:t>
            </a:r>
          </a:p>
          <a:p>
            <a:pPr eaLnBrk="0" hangingPunct="0">
              <a:spcBef>
                <a:spcPct val="20000"/>
              </a:spcBef>
            </a:pPr>
            <a:endParaRPr lang="en-US">
              <a:latin typeface="Arial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Find all Chinese companies that manufacture products both in the ‘electronic’ and ‘toy’ categories</a:t>
            </a:r>
          </a:p>
        </p:txBody>
      </p:sp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838200" y="4191000"/>
            <a:ext cx="6705600" cy="1938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SELECT</a:t>
            </a:r>
            <a:r>
              <a:rPr lang="en-US" dirty="0">
                <a:latin typeface="Arial"/>
                <a:cs typeface="+mn-cs"/>
              </a:rPr>
              <a:t>   </a:t>
            </a:r>
            <a:r>
              <a:rPr lang="en-US" dirty="0" err="1">
                <a:latin typeface="Arial"/>
                <a:cs typeface="+mn-cs"/>
              </a:rPr>
              <a:t>cname</a:t>
            </a:r>
            <a:r>
              <a:rPr lang="en-US" dirty="0">
                <a:latin typeface="Arial"/>
                <a:cs typeface="+mn-cs"/>
              </a:rPr>
              <a:t/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latin typeface="Arial"/>
                <a:cs typeface="+mn-cs"/>
              </a:rPr>
              <a:t/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FROM</a:t>
            </a:r>
            <a:r>
              <a:rPr lang="en-US" dirty="0">
                <a:latin typeface="Arial"/>
                <a:cs typeface="+mn-cs"/>
              </a:rPr>
              <a:t>      </a:t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latin typeface="Arial"/>
                <a:cs typeface="+mn-cs"/>
              </a:rPr>
              <a:t/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WHERE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                                                                             </a:t>
            </a:r>
            <a:endParaRPr lang="en-US" dirty="0">
              <a:solidFill>
                <a:schemeClr val="tx2"/>
              </a:solidFill>
              <a:latin typeface="Arial"/>
              <a:cs typeface="+mn-cs"/>
            </a:endParaRPr>
          </a:p>
        </p:txBody>
      </p:sp>
      <p:sp>
        <p:nvSpPr>
          <p:cNvPr id="286726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185027-95FD-41FA-AFED-FB3FA70DEC30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Meaning (Semantics) of SQL Queries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00200"/>
            <a:ext cx="4929188" cy="1095375"/>
          </a:xfrm>
          <a:solidFill>
            <a:schemeClr val="bg1"/>
          </a:solidFill>
          <a:ln cap="flat">
            <a:solidFill>
              <a:schemeClr val="tx1"/>
            </a:solidFill>
          </a:ln>
          <a:effectLst>
            <a:outerShdw blurRad="63500" dist="107763" dir="2700000" algn="ctr" rotWithShape="0">
              <a:schemeClr val="tx1">
                <a:lumMod val="50000"/>
                <a:lumOff val="50000"/>
              </a:schemeClr>
            </a:outerShdw>
          </a:effectLst>
        </p:spPr>
        <p:txBody>
          <a:bodyPr wrap="none" rtlCol="0"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400" dirty="0">
                <a:solidFill>
                  <a:srgbClr val="0000FF"/>
                </a:solidFill>
              </a:rPr>
              <a:t>SELECT</a:t>
            </a:r>
            <a:r>
              <a:rPr lang="en-US" sz="2400" dirty="0"/>
              <a:t> a</a:t>
            </a:r>
            <a:r>
              <a:rPr lang="en-US" sz="2400" baseline="-25000" dirty="0"/>
              <a:t>1</a:t>
            </a:r>
            <a:r>
              <a:rPr lang="en-US" sz="2400" dirty="0"/>
              <a:t>, a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endParaRPr lang="en-US" sz="2400" dirty="0"/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400" dirty="0">
                <a:solidFill>
                  <a:srgbClr val="0000FF"/>
                </a:solidFill>
              </a:rPr>
              <a:t>FROM</a:t>
            </a:r>
            <a:r>
              <a:rPr lang="en-US" sz="2400" dirty="0"/>
              <a:t>    R</a:t>
            </a:r>
            <a:r>
              <a:rPr lang="en-US" sz="2400" baseline="-25000" dirty="0"/>
              <a:t>1</a:t>
            </a:r>
            <a:r>
              <a:rPr lang="en-US" sz="2400" dirty="0"/>
              <a:t> AS x</a:t>
            </a:r>
            <a:r>
              <a:rPr lang="en-US" sz="2400" baseline="-25000" dirty="0"/>
              <a:t>1</a:t>
            </a:r>
            <a:r>
              <a:rPr lang="en-US" sz="2400" dirty="0"/>
              <a:t>, R</a:t>
            </a:r>
            <a:r>
              <a:rPr lang="en-US" sz="2400" baseline="-25000" dirty="0"/>
              <a:t>2</a:t>
            </a:r>
            <a:r>
              <a:rPr lang="en-US" sz="2400" dirty="0"/>
              <a:t> AS x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R</a:t>
            </a:r>
            <a:r>
              <a:rPr lang="en-US" sz="2400" baseline="-25000" dirty="0" err="1"/>
              <a:t>n</a:t>
            </a:r>
            <a:r>
              <a:rPr lang="en-US" sz="2400" dirty="0"/>
              <a:t> AS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endParaRPr lang="en-US" sz="2400" dirty="0"/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400" dirty="0">
                <a:solidFill>
                  <a:srgbClr val="0000FF"/>
                </a:solidFill>
              </a:rPr>
              <a:t>WHERE  </a:t>
            </a:r>
            <a:r>
              <a:rPr lang="en-US" sz="2400" dirty="0"/>
              <a:t>Conditions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838200" y="2971800"/>
            <a:ext cx="7577138" cy="3241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</a:schemeClr>
            </a:outerShdw>
          </a:effectLst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latin typeface="Arial"/>
                <a:cs typeface="+mn-cs"/>
              </a:rPr>
              <a:t>Answer = {}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b="1" dirty="0">
                <a:latin typeface="Arial"/>
                <a:cs typeface="+mn-cs"/>
              </a:rPr>
              <a:t>for</a:t>
            </a:r>
            <a:r>
              <a:rPr lang="en-US" dirty="0">
                <a:latin typeface="Arial"/>
                <a:cs typeface="+mn-cs"/>
              </a:rPr>
              <a:t> x</a:t>
            </a:r>
            <a:r>
              <a:rPr lang="en-US" baseline="-25000" dirty="0">
                <a:latin typeface="Arial"/>
                <a:cs typeface="+mn-cs"/>
              </a:rPr>
              <a:t>1</a:t>
            </a:r>
            <a:r>
              <a:rPr lang="en-US" dirty="0">
                <a:latin typeface="Arial"/>
                <a:cs typeface="+mn-cs"/>
              </a:rPr>
              <a:t> </a:t>
            </a:r>
            <a:r>
              <a:rPr lang="en-US" b="1" dirty="0">
                <a:latin typeface="Arial"/>
                <a:cs typeface="+mn-cs"/>
              </a:rPr>
              <a:t>in</a:t>
            </a:r>
            <a:r>
              <a:rPr lang="en-US" dirty="0">
                <a:latin typeface="Arial"/>
                <a:cs typeface="+mn-cs"/>
              </a:rPr>
              <a:t> R</a:t>
            </a:r>
            <a:r>
              <a:rPr lang="en-US" b="1" baseline="-25000" dirty="0">
                <a:latin typeface="Arial"/>
                <a:cs typeface="+mn-cs"/>
              </a:rPr>
              <a:t>1</a:t>
            </a:r>
            <a:r>
              <a:rPr lang="en-US" dirty="0">
                <a:latin typeface="Arial"/>
                <a:cs typeface="+mn-cs"/>
              </a:rPr>
              <a:t> </a:t>
            </a:r>
            <a:r>
              <a:rPr lang="en-US" b="1" dirty="0">
                <a:latin typeface="Arial"/>
                <a:cs typeface="+mn-cs"/>
              </a:rPr>
              <a:t>do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latin typeface="Arial"/>
                <a:cs typeface="+mn-cs"/>
              </a:rPr>
              <a:t>      </a:t>
            </a:r>
            <a:r>
              <a:rPr lang="en-US" b="1" dirty="0">
                <a:latin typeface="Arial"/>
                <a:cs typeface="+mn-cs"/>
              </a:rPr>
              <a:t>for</a:t>
            </a:r>
            <a:r>
              <a:rPr lang="en-US" dirty="0">
                <a:latin typeface="Arial"/>
                <a:cs typeface="+mn-cs"/>
              </a:rPr>
              <a:t> x</a:t>
            </a:r>
            <a:r>
              <a:rPr lang="en-US" baseline="-25000" dirty="0">
                <a:latin typeface="Arial"/>
                <a:cs typeface="+mn-cs"/>
              </a:rPr>
              <a:t>2</a:t>
            </a:r>
            <a:r>
              <a:rPr lang="en-US" dirty="0">
                <a:latin typeface="Arial"/>
                <a:cs typeface="+mn-cs"/>
              </a:rPr>
              <a:t> </a:t>
            </a:r>
            <a:r>
              <a:rPr lang="en-US" b="1" dirty="0">
                <a:latin typeface="Arial"/>
                <a:cs typeface="+mn-cs"/>
              </a:rPr>
              <a:t>in</a:t>
            </a:r>
            <a:r>
              <a:rPr lang="en-US" dirty="0">
                <a:latin typeface="Arial"/>
                <a:cs typeface="+mn-cs"/>
              </a:rPr>
              <a:t> R</a:t>
            </a:r>
            <a:r>
              <a:rPr lang="en-US" baseline="-25000" dirty="0">
                <a:latin typeface="Arial"/>
                <a:cs typeface="+mn-cs"/>
              </a:rPr>
              <a:t>2</a:t>
            </a:r>
            <a:r>
              <a:rPr lang="en-US" dirty="0">
                <a:latin typeface="Arial"/>
                <a:cs typeface="+mn-cs"/>
              </a:rPr>
              <a:t> </a:t>
            </a:r>
            <a:r>
              <a:rPr lang="en-US" b="1" dirty="0">
                <a:latin typeface="Arial"/>
                <a:cs typeface="+mn-cs"/>
              </a:rPr>
              <a:t>do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latin typeface="Arial"/>
                <a:cs typeface="+mn-cs"/>
              </a:rPr>
              <a:t>           …..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latin typeface="Arial"/>
                <a:cs typeface="+mn-cs"/>
              </a:rPr>
              <a:t>                </a:t>
            </a:r>
            <a:r>
              <a:rPr lang="en-US" b="1" dirty="0">
                <a:latin typeface="Arial"/>
                <a:cs typeface="+mn-cs"/>
              </a:rPr>
              <a:t>for</a:t>
            </a:r>
            <a:r>
              <a:rPr lang="en-US" dirty="0">
                <a:latin typeface="Arial"/>
                <a:cs typeface="+mn-cs"/>
              </a:rPr>
              <a:t> </a:t>
            </a:r>
            <a:r>
              <a:rPr lang="en-US" dirty="0" err="1">
                <a:latin typeface="Arial"/>
                <a:cs typeface="+mn-cs"/>
              </a:rPr>
              <a:t>x</a:t>
            </a:r>
            <a:r>
              <a:rPr lang="en-US" baseline="-25000" dirty="0" err="1">
                <a:latin typeface="Arial"/>
                <a:cs typeface="+mn-cs"/>
              </a:rPr>
              <a:t>n</a:t>
            </a:r>
            <a:r>
              <a:rPr lang="en-US" dirty="0">
                <a:latin typeface="Arial"/>
                <a:cs typeface="+mn-cs"/>
              </a:rPr>
              <a:t> </a:t>
            </a:r>
            <a:r>
              <a:rPr lang="en-US" b="1" dirty="0">
                <a:latin typeface="Arial"/>
                <a:cs typeface="+mn-cs"/>
              </a:rPr>
              <a:t>in</a:t>
            </a:r>
            <a:r>
              <a:rPr lang="en-US" dirty="0">
                <a:latin typeface="Arial"/>
                <a:cs typeface="+mn-cs"/>
              </a:rPr>
              <a:t> </a:t>
            </a:r>
            <a:r>
              <a:rPr lang="en-US" dirty="0" err="1">
                <a:latin typeface="Arial"/>
                <a:cs typeface="+mn-cs"/>
              </a:rPr>
              <a:t>R</a:t>
            </a:r>
            <a:r>
              <a:rPr lang="en-US" baseline="-25000" dirty="0" err="1">
                <a:latin typeface="Arial"/>
                <a:cs typeface="+mn-cs"/>
              </a:rPr>
              <a:t>n</a:t>
            </a:r>
            <a:r>
              <a:rPr lang="en-US" dirty="0">
                <a:latin typeface="Arial"/>
                <a:cs typeface="+mn-cs"/>
              </a:rPr>
              <a:t> </a:t>
            </a:r>
            <a:r>
              <a:rPr lang="en-US" b="1" dirty="0">
                <a:latin typeface="Arial"/>
                <a:cs typeface="+mn-cs"/>
              </a:rPr>
              <a:t>do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latin typeface="Arial"/>
                <a:cs typeface="+mn-cs"/>
              </a:rPr>
              <a:t>                       </a:t>
            </a:r>
            <a:r>
              <a:rPr lang="en-US" b="1" dirty="0">
                <a:latin typeface="Arial"/>
                <a:cs typeface="+mn-cs"/>
              </a:rPr>
              <a:t>if</a:t>
            </a:r>
            <a:r>
              <a:rPr lang="en-US" dirty="0">
                <a:latin typeface="Arial"/>
                <a:cs typeface="+mn-cs"/>
              </a:rPr>
              <a:t> Conditions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latin typeface="Arial"/>
                <a:cs typeface="+mn-cs"/>
              </a:rPr>
              <a:t>                             </a:t>
            </a:r>
            <a:r>
              <a:rPr lang="en-US" b="1" dirty="0">
                <a:latin typeface="Arial"/>
                <a:cs typeface="+mn-cs"/>
              </a:rPr>
              <a:t>then</a:t>
            </a:r>
            <a:r>
              <a:rPr lang="en-US" dirty="0">
                <a:latin typeface="Arial"/>
                <a:cs typeface="+mn-cs"/>
              </a:rPr>
              <a:t> Answer = Answer </a:t>
            </a:r>
            <a:r>
              <a:rPr lang="en-US" dirty="0" err="1">
                <a:latin typeface="Arial"/>
                <a:cs typeface="+mn-cs"/>
                <a:sym typeface="Symbol" pitchFamily="112" charset="2"/>
              </a:rPr>
              <a:t></a:t>
            </a:r>
            <a:r>
              <a:rPr lang="en-US" dirty="0">
                <a:latin typeface="Arial"/>
                <a:cs typeface="+mn-cs"/>
              </a:rPr>
              <a:t> {(a</a:t>
            </a:r>
            <a:r>
              <a:rPr lang="en-US" baseline="-25000" dirty="0">
                <a:latin typeface="Arial"/>
                <a:cs typeface="+mn-cs"/>
              </a:rPr>
              <a:t>1</a:t>
            </a:r>
            <a:r>
              <a:rPr lang="en-US" dirty="0">
                <a:latin typeface="Arial"/>
                <a:cs typeface="+mn-cs"/>
              </a:rPr>
              <a:t>,…,</a:t>
            </a:r>
            <a:r>
              <a:rPr lang="en-US" dirty="0" err="1">
                <a:latin typeface="Arial"/>
                <a:cs typeface="+mn-cs"/>
              </a:rPr>
              <a:t>a</a:t>
            </a:r>
            <a:r>
              <a:rPr lang="en-US" baseline="-25000" dirty="0" err="1">
                <a:latin typeface="Arial"/>
                <a:cs typeface="+mn-cs"/>
              </a:rPr>
              <a:t>k</a:t>
            </a:r>
            <a:r>
              <a:rPr lang="en-US" dirty="0">
                <a:latin typeface="Arial"/>
                <a:cs typeface="+mn-cs"/>
              </a:rPr>
              <a:t>)}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b="1" dirty="0">
                <a:latin typeface="Arial"/>
                <a:cs typeface="+mn-cs"/>
              </a:rPr>
              <a:t>return</a:t>
            </a:r>
            <a:r>
              <a:rPr lang="en-US" dirty="0">
                <a:latin typeface="Arial"/>
                <a:cs typeface="+mn-cs"/>
              </a:rPr>
              <a:t> Answer</a:t>
            </a:r>
            <a:endParaRPr lang="en-US" sz="3200" dirty="0">
              <a:latin typeface="Arial"/>
              <a:cs typeface="+mn-cs"/>
            </a:endParaRPr>
          </a:p>
        </p:txBody>
      </p:sp>
      <p:sp>
        <p:nvSpPr>
          <p:cNvPr id="288773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1AE8A-39DB-4202-A2DF-2C63D568CD52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457200" y="4495800"/>
            <a:ext cx="4878388" cy="1343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SELECT</a:t>
            </a:r>
            <a:r>
              <a:rPr lang="en-US" dirty="0">
                <a:latin typeface="Arial"/>
                <a:cs typeface="+mn-cs"/>
              </a:rPr>
              <a:t>  </a:t>
            </a: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DISTINCT</a:t>
            </a:r>
            <a:r>
              <a:rPr lang="en-US" dirty="0">
                <a:latin typeface="Arial"/>
                <a:cs typeface="+mn-cs"/>
              </a:rPr>
              <a:t> R.A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FROM</a:t>
            </a:r>
            <a:r>
              <a:rPr lang="en-US" dirty="0">
                <a:latin typeface="Arial"/>
                <a:cs typeface="+mn-cs"/>
              </a:rPr>
              <a:t>   R, S, T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WHERE</a:t>
            </a:r>
            <a:r>
              <a:rPr lang="en-US" dirty="0">
                <a:latin typeface="Arial"/>
                <a:cs typeface="+mn-cs"/>
              </a:rPr>
              <a:t>  R.A=S.A    OR   R.A=T.A</a:t>
            </a:r>
          </a:p>
        </p:txBody>
      </p:sp>
      <p:sp>
        <p:nvSpPr>
          <p:cNvPr id="29081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the Formal Semantics</a:t>
            </a: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5562600" y="4495800"/>
            <a:ext cx="35115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If  S </a:t>
            </a:r>
            <a:r>
              <a:rPr lang="en-US">
                <a:latin typeface="Arial" charset="0"/>
                <a:sym typeface="Symbol" pitchFamily="18" charset="2"/>
              </a:rPr>
              <a:t>≠</a:t>
            </a:r>
            <a:r>
              <a:rPr lang="en-US">
                <a:latin typeface="Arial" charset="0"/>
              </a:rPr>
              <a:t> ∅ and  T </a:t>
            </a:r>
            <a:r>
              <a:rPr lang="en-US">
                <a:latin typeface="Arial" charset="0"/>
                <a:sym typeface="Symbol" pitchFamily="18" charset="2"/>
              </a:rPr>
              <a:t>≠</a:t>
            </a:r>
            <a:r>
              <a:rPr lang="en-US">
                <a:latin typeface="Arial" charset="0"/>
              </a:rPr>
              <a:t> ∅</a:t>
            </a:r>
            <a:r>
              <a:rPr lang="en-US">
                <a:latin typeface="Symbol" pitchFamily="18" charset="2"/>
              </a:rPr>
              <a:t/>
            </a:r>
            <a:br>
              <a:rPr lang="en-US">
                <a:latin typeface="Symbol" pitchFamily="18" charset="2"/>
              </a:rPr>
            </a:br>
            <a:r>
              <a:rPr lang="en-US">
                <a:latin typeface="Arial" charset="0"/>
              </a:rPr>
              <a:t>then returns R </a:t>
            </a:r>
            <a:r>
              <a:rPr lang="en-US">
                <a:latin typeface="Symbol" pitchFamily="18" charset="2"/>
              </a:rPr>
              <a:t>Ç</a:t>
            </a:r>
            <a:r>
              <a:rPr lang="en-US">
                <a:latin typeface="Arial" charset="0"/>
              </a:rPr>
              <a:t> (S </a:t>
            </a:r>
            <a:r>
              <a:rPr lang="en-US">
                <a:latin typeface="Symbol" pitchFamily="18" charset="2"/>
              </a:rPr>
              <a:t>È</a:t>
            </a:r>
            <a:r>
              <a:rPr lang="en-US">
                <a:latin typeface="Arial" charset="0"/>
              </a:rPr>
              <a:t> T)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else returns ∅</a:t>
            </a:r>
            <a:endParaRPr lang="en-US">
              <a:latin typeface="Symbol" pitchFamily="18" charset="2"/>
            </a:endParaRPr>
          </a:p>
        </p:txBody>
      </p:sp>
      <p:sp>
        <p:nvSpPr>
          <p:cNvPr id="290821" name="Rectangle 10"/>
          <p:cNvSpPr>
            <a:spLocks noChangeArrowheads="1"/>
          </p:cNvSpPr>
          <p:nvPr/>
        </p:nvSpPr>
        <p:spPr bwMode="auto">
          <a:xfrm>
            <a:off x="609600" y="1828800"/>
            <a:ext cx="474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What do these queries compute ?</a:t>
            </a:r>
          </a:p>
        </p:txBody>
      </p:sp>
      <p:sp>
        <p:nvSpPr>
          <p:cNvPr id="124939" name="Text Box 11"/>
          <p:cNvSpPr txBox="1">
            <a:spLocks noChangeArrowheads="1"/>
          </p:cNvSpPr>
          <p:nvPr/>
        </p:nvSpPr>
        <p:spPr bwMode="auto">
          <a:xfrm>
            <a:off x="457200" y="2743200"/>
            <a:ext cx="3544888" cy="1343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SELECT  DISTINCT</a:t>
            </a:r>
            <a:r>
              <a:rPr lang="en-US" dirty="0">
                <a:latin typeface="Arial"/>
                <a:cs typeface="+mn-cs"/>
              </a:rPr>
              <a:t> R.A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FROM</a:t>
            </a:r>
            <a:r>
              <a:rPr lang="en-US" dirty="0">
                <a:latin typeface="Arial"/>
                <a:cs typeface="+mn-cs"/>
              </a:rPr>
              <a:t>   R, S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WHERE</a:t>
            </a:r>
            <a:r>
              <a:rPr lang="en-US" dirty="0">
                <a:latin typeface="Arial"/>
                <a:cs typeface="+mn-cs"/>
              </a:rPr>
              <a:t>  R.A=S.A</a:t>
            </a:r>
          </a:p>
        </p:txBody>
      </p:sp>
      <p:sp>
        <p:nvSpPr>
          <p:cNvPr id="124940" name="Rectangle 12"/>
          <p:cNvSpPr>
            <a:spLocks noChangeArrowheads="1"/>
          </p:cNvSpPr>
          <p:nvPr/>
        </p:nvSpPr>
        <p:spPr bwMode="auto">
          <a:xfrm>
            <a:off x="5486400" y="2819400"/>
            <a:ext cx="216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Returns R </a:t>
            </a:r>
            <a:r>
              <a:rPr lang="en-US">
                <a:latin typeface="Symbol" pitchFamily="18" charset="2"/>
              </a:rPr>
              <a:t>Ç</a:t>
            </a:r>
            <a:r>
              <a:rPr lang="en-US">
                <a:latin typeface="Arial" charset="0"/>
              </a:rPr>
              <a:t> S</a:t>
            </a:r>
          </a:p>
        </p:txBody>
      </p:sp>
      <p:sp>
        <p:nvSpPr>
          <p:cNvPr id="290824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5" grpId="0"/>
      <p:bldP spid="12494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/>
            </a:r>
            <a:br>
              <a:rPr lang="en-US" sz="4000" smtClean="0"/>
            </a:br>
            <a:r>
              <a:rPr lang="en-US" sz="4000" smtClean="0"/>
              <a:t>What does SQL *really* look like? </a:t>
            </a:r>
          </a:p>
        </p:txBody>
      </p:sp>
      <p:pic>
        <p:nvPicPr>
          <p:cNvPr id="29286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25550" y="1600200"/>
            <a:ext cx="6691313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Grading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Assignments </a:t>
            </a:r>
            <a:r>
              <a:rPr lang="en-US" sz="2800" dirty="0" smtClean="0"/>
              <a:t>			40</a:t>
            </a:r>
            <a:r>
              <a:rPr lang="en-US" sz="2800" dirty="0" smtClean="0"/>
              <a:t>%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Final  Exam               </a:t>
            </a:r>
            <a:r>
              <a:rPr lang="en-US" sz="2800" dirty="0" smtClean="0"/>
              <a:t>60</a:t>
            </a:r>
            <a:r>
              <a:rPr lang="en-US" sz="2800" dirty="0" smtClean="0"/>
              <a:t>%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6C7729-86D6-4032-92AF-FDA726480F4D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3556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DA5A1F-3DC2-4C9F-A5EC-63DA9F74CBAF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Joins Introduce Duplicates</a:t>
            </a:r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3429000" y="257175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Arial" charset="0"/>
              </a:rPr>
              <a:t> </a:t>
            </a: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914400" y="1752600"/>
            <a:ext cx="719137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Product (pname,  price, category, manufacturer)</a:t>
            </a:r>
          </a:p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Company (cname, stockPrice, country)</a:t>
            </a:r>
          </a:p>
          <a:p>
            <a:pPr eaLnBrk="0" hangingPunct="0">
              <a:spcBef>
                <a:spcPct val="20000"/>
              </a:spcBef>
            </a:pPr>
            <a:endParaRPr lang="en-US">
              <a:latin typeface="Arial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Find all countries that manufacture some product in the ‘Gadgets’ category.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838200" y="4191000"/>
            <a:ext cx="8108950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SELECT</a:t>
            </a:r>
            <a:r>
              <a:rPr lang="en-US" dirty="0">
                <a:latin typeface="Arial"/>
                <a:cs typeface="+mn-cs"/>
              </a:rPr>
              <a:t>   Country</a:t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FROM</a:t>
            </a:r>
            <a:r>
              <a:rPr lang="en-US" dirty="0">
                <a:latin typeface="Arial"/>
                <a:cs typeface="+mn-cs"/>
              </a:rPr>
              <a:t>      Product, Company</a:t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solidFill>
                  <a:srgbClr val="0000FF"/>
                </a:solidFill>
                <a:latin typeface="Arial"/>
                <a:cs typeface="+mn-cs"/>
              </a:rPr>
              <a:t>WHERE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   </a:t>
            </a:r>
            <a:r>
              <a:rPr lang="en-US" dirty="0">
                <a:solidFill>
                  <a:schemeClr val="tx2"/>
                </a:solidFill>
                <a:latin typeface="Arial"/>
                <a:cs typeface="+mn-cs"/>
              </a:rPr>
              <a:t>Manufacturer=</a:t>
            </a:r>
            <a:r>
              <a:rPr lang="en-US" dirty="0" err="1">
                <a:solidFill>
                  <a:schemeClr val="tx2"/>
                </a:solidFill>
                <a:latin typeface="Arial"/>
                <a:cs typeface="+mn-cs"/>
              </a:rPr>
              <a:t>CName</a:t>
            </a:r>
            <a:r>
              <a:rPr lang="en-US" dirty="0">
                <a:solidFill>
                  <a:schemeClr val="tx2"/>
                </a:solidFill>
                <a:latin typeface="Arial"/>
                <a:cs typeface="+mn-cs"/>
              </a:rPr>
              <a:t> AND Category=‘Gadgets’</a:t>
            </a:r>
          </a:p>
        </p:txBody>
      </p:sp>
      <p:sp>
        <p:nvSpPr>
          <p:cNvPr id="293894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B27E5-050D-4145-B3E6-B07727A72636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Joins Introduce Duplicates</a:t>
            </a:r>
          </a:p>
        </p:txBody>
      </p:sp>
      <p:graphicFrame>
        <p:nvGraphicFramePr>
          <p:cNvPr id="238595" name="Group 3"/>
          <p:cNvGraphicFramePr>
            <a:graphicFrameLocks noGrp="1"/>
          </p:cNvGraphicFramePr>
          <p:nvPr/>
        </p:nvGraphicFramePr>
        <p:xfrm>
          <a:off x="152400" y="2133600"/>
          <a:ext cx="4114800" cy="1371600"/>
        </p:xfrm>
        <a:graphic>
          <a:graphicData uri="http://schemas.openxmlformats.org/drawingml/2006/table">
            <a:tbl>
              <a:tblPr/>
              <a:tblGrid>
                <a:gridCol w="1047750"/>
                <a:gridCol w="857250"/>
                <a:gridCol w="1066800"/>
                <a:gridCol w="1143000"/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Name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GizmoWorks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Powergizmo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GizmoWorks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SingleTouch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MultiTouch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5971" name="Text Box 35"/>
          <p:cNvSpPr txBox="1">
            <a:spLocks noChangeArrowheads="1"/>
          </p:cNvSpPr>
          <p:nvPr/>
        </p:nvSpPr>
        <p:spPr bwMode="auto">
          <a:xfrm>
            <a:off x="152400" y="1752600"/>
            <a:ext cx="1235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Product</a:t>
            </a:r>
          </a:p>
        </p:txBody>
      </p:sp>
      <p:sp>
        <p:nvSpPr>
          <p:cNvPr id="295972" name="Text Box 36"/>
          <p:cNvSpPr txBox="1">
            <a:spLocks noChangeArrowheads="1"/>
          </p:cNvSpPr>
          <p:nvPr/>
        </p:nvSpPr>
        <p:spPr bwMode="auto">
          <a:xfrm>
            <a:off x="5029200" y="1828800"/>
            <a:ext cx="1490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Company</a:t>
            </a:r>
          </a:p>
        </p:txBody>
      </p:sp>
      <p:graphicFrame>
        <p:nvGraphicFramePr>
          <p:cNvPr id="238629" name="Group 37"/>
          <p:cNvGraphicFramePr>
            <a:graphicFrameLocks noGrp="1"/>
          </p:cNvGraphicFramePr>
          <p:nvPr/>
        </p:nvGraphicFramePr>
        <p:xfrm>
          <a:off x="5105400" y="2209800"/>
          <a:ext cx="3810000" cy="109728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Cname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StockPrice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GizmoWorks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5995" name="AutoShape 59"/>
          <p:cNvCxnSpPr>
            <a:cxnSpLocks noChangeShapeType="1"/>
          </p:cNvCxnSpPr>
          <p:nvPr/>
        </p:nvCxnSpPr>
        <p:spPr bwMode="auto">
          <a:xfrm>
            <a:off x="4267200" y="2543175"/>
            <a:ext cx="838200" cy="76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95996" name="AutoShape 60"/>
          <p:cNvCxnSpPr>
            <a:cxnSpLocks noChangeShapeType="1"/>
          </p:cNvCxnSpPr>
          <p:nvPr/>
        </p:nvCxnSpPr>
        <p:spPr bwMode="auto">
          <a:xfrm flipV="1">
            <a:off x="4267200" y="2892425"/>
            <a:ext cx="838200" cy="1968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95997" name="AutoShape 61"/>
          <p:cNvCxnSpPr>
            <a:cxnSpLocks noChangeShapeType="1"/>
          </p:cNvCxnSpPr>
          <p:nvPr/>
        </p:nvCxnSpPr>
        <p:spPr bwMode="auto">
          <a:xfrm flipV="1">
            <a:off x="4267200" y="3316288"/>
            <a:ext cx="838200" cy="460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95998" name="AutoShape 62"/>
          <p:cNvCxnSpPr>
            <a:cxnSpLocks noChangeShapeType="1"/>
          </p:cNvCxnSpPr>
          <p:nvPr/>
        </p:nvCxnSpPr>
        <p:spPr bwMode="auto">
          <a:xfrm flipV="1">
            <a:off x="4267200" y="2619375"/>
            <a:ext cx="838200" cy="1968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38655" name="Oval 63"/>
          <p:cNvSpPr>
            <a:spLocks noChangeArrowheads="1"/>
          </p:cNvSpPr>
          <p:nvPr/>
        </p:nvSpPr>
        <p:spPr bwMode="auto">
          <a:xfrm>
            <a:off x="2209800" y="2333625"/>
            <a:ext cx="762000" cy="665163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2000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296000" name="AutoShape 64"/>
          <p:cNvSpPr>
            <a:spLocks noChangeArrowheads="1"/>
          </p:cNvSpPr>
          <p:nvPr/>
        </p:nvSpPr>
        <p:spPr bwMode="auto">
          <a:xfrm>
            <a:off x="6824663" y="4256088"/>
            <a:ext cx="193675" cy="539750"/>
          </a:xfrm>
          <a:prstGeom prst="downArrow">
            <a:avLst>
              <a:gd name="adj1" fmla="val 50000"/>
              <a:gd name="adj2" fmla="val 9323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20000"/>
              </a:spcBef>
            </a:pPr>
            <a:endParaRPr lang="en-US">
              <a:latin typeface="Arial" charset="0"/>
            </a:endParaRPr>
          </a:p>
        </p:txBody>
      </p:sp>
      <p:graphicFrame>
        <p:nvGraphicFramePr>
          <p:cNvPr id="238671" name="Group 79"/>
          <p:cNvGraphicFramePr>
            <a:graphicFrameLocks noGrp="1"/>
          </p:cNvGraphicFramePr>
          <p:nvPr/>
        </p:nvGraphicFramePr>
        <p:xfrm>
          <a:off x="6553200" y="5181600"/>
          <a:ext cx="1270000" cy="822960"/>
        </p:xfrm>
        <a:graphic>
          <a:graphicData uri="http://schemas.openxmlformats.org/drawingml/2006/table">
            <a:tbl>
              <a:tblPr/>
              <a:tblGrid>
                <a:gridCol w="12700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Country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USA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USA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8669" name="Oval 77"/>
          <p:cNvSpPr>
            <a:spLocks noChangeArrowheads="1"/>
          </p:cNvSpPr>
          <p:nvPr/>
        </p:nvSpPr>
        <p:spPr bwMode="auto">
          <a:xfrm>
            <a:off x="314325" y="5313363"/>
            <a:ext cx="2551113" cy="1284287"/>
          </a:xfrm>
          <a:prstGeom prst="ellipse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2000">
                <a:latin typeface="Arial" charset="0"/>
              </a:rPr>
              <a:t>Duplicates !</a:t>
            </a:r>
          </a:p>
          <a:p>
            <a:pPr algn="ctr"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2000">
                <a:latin typeface="Arial" charset="0"/>
              </a:rPr>
              <a:t>Remember to</a:t>
            </a:r>
            <a:br>
              <a:rPr lang="en-US" sz="2000">
                <a:latin typeface="Arial" charset="0"/>
              </a:rPr>
            </a:br>
            <a:r>
              <a:rPr lang="en-US" sz="2000">
                <a:latin typeface="Arial" charset="0"/>
              </a:rPr>
              <a:t>add DISTINCT</a:t>
            </a:r>
          </a:p>
        </p:txBody>
      </p:sp>
      <p:sp>
        <p:nvSpPr>
          <p:cNvPr id="238670" name="Rectangle 78"/>
          <p:cNvSpPr>
            <a:spLocks noChangeArrowheads="1"/>
          </p:cNvSpPr>
          <p:nvPr/>
        </p:nvSpPr>
        <p:spPr bwMode="auto">
          <a:xfrm>
            <a:off x="609600" y="3962400"/>
            <a:ext cx="5465763" cy="835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FF"/>
                </a:solidFill>
                <a:latin typeface="Arial"/>
                <a:cs typeface="+mn-cs"/>
              </a:rPr>
              <a:t>SELECT</a:t>
            </a:r>
            <a:r>
              <a:rPr lang="en-US" sz="1600" dirty="0">
                <a:latin typeface="Arial"/>
                <a:cs typeface="+mn-cs"/>
              </a:rPr>
              <a:t>   Country</a:t>
            </a:r>
            <a:br>
              <a:rPr lang="en-US" sz="1600" dirty="0">
                <a:latin typeface="Arial"/>
                <a:cs typeface="+mn-cs"/>
              </a:rPr>
            </a:br>
            <a:r>
              <a:rPr lang="en-US" sz="1600" dirty="0">
                <a:solidFill>
                  <a:srgbClr val="0000FF"/>
                </a:solidFill>
                <a:latin typeface="Arial"/>
                <a:cs typeface="+mn-cs"/>
              </a:rPr>
              <a:t>FROM</a:t>
            </a:r>
            <a:r>
              <a:rPr lang="en-US" sz="1600" dirty="0">
                <a:latin typeface="Arial"/>
                <a:cs typeface="+mn-cs"/>
              </a:rPr>
              <a:t>      Product, Company</a:t>
            </a:r>
            <a:br>
              <a:rPr lang="en-US" sz="1600" dirty="0">
                <a:latin typeface="Arial"/>
                <a:cs typeface="+mn-cs"/>
              </a:rPr>
            </a:br>
            <a:r>
              <a:rPr lang="en-US" sz="1600" dirty="0">
                <a:solidFill>
                  <a:srgbClr val="0000FF"/>
                </a:solidFill>
                <a:latin typeface="Arial"/>
                <a:cs typeface="+mn-cs"/>
              </a:rPr>
              <a:t>WHERE</a:t>
            </a:r>
            <a:r>
              <a:rPr lang="en-US" sz="1600" dirty="0">
                <a:solidFill>
                  <a:schemeClr val="accent2"/>
                </a:solidFill>
                <a:latin typeface="Arial"/>
                <a:cs typeface="+mn-cs"/>
              </a:rPr>
              <a:t>   </a:t>
            </a:r>
            <a:r>
              <a:rPr lang="en-US" sz="1600" dirty="0">
                <a:solidFill>
                  <a:schemeClr val="tx2"/>
                </a:solidFill>
                <a:latin typeface="Arial"/>
                <a:cs typeface="+mn-cs"/>
              </a:rPr>
              <a:t>Manufacturer=</a:t>
            </a:r>
            <a:r>
              <a:rPr lang="en-US" sz="1600" dirty="0" err="1">
                <a:solidFill>
                  <a:schemeClr val="tx2"/>
                </a:solidFill>
                <a:latin typeface="Arial"/>
                <a:cs typeface="+mn-cs"/>
              </a:rPr>
              <a:t>CName</a:t>
            </a:r>
            <a:r>
              <a:rPr lang="en-US" sz="1600" dirty="0">
                <a:solidFill>
                  <a:schemeClr val="tx2"/>
                </a:solidFill>
                <a:latin typeface="Arial"/>
                <a:cs typeface="+mn-cs"/>
              </a:rPr>
              <a:t> AND Category=‘Gadgets’</a:t>
            </a:r>
          </a:p>
        </p:txBody>
      </p:sp>
      <p:sp>
        <p:nvSpPr>
          <p:cNvPr id="296013" name="Footer Placeholder 1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55" grpId="0" animBg="1"/>
      <p:bldP spid="238669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55E9C-FB75-4321-A983-7389B8200E9C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Subqueries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/>
              <a:t>A </a:t>
            </a:r>
            <a:r>
              <a:rPr lang="en-US" sz="2800" i="1" smtClean="0"/>
              <a:t>subquery</a:t>
            </a:r>
            <a:r>
              <a:rPr lang="en-US" sz="2800" smtClean="0"/>
              <a:t> is another SQL query nested inside a larger query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/>
              <a:t>Such inner-outer queries are called </a:t>
            </a:r>
            <a:r>
              <a:rPr lang="en-US" sz="2800" i="1" smtClean="0"/>
              <a:t>nested queries</a:t>
            </a:r>
            <a:endParaRPr lang="en-US" sz="280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/>
              <a:t>A subquery may occur in: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>
                <a:ea typeface="ＭＳ Ｐゴシック" pitchFamily="34" charset="-128"/>
              </a:rPr>
              <a:t>A SELECT clause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>
                <a:ea typeface="ＭＳ Ｐゴシック" pitchFamily="34" charset="-128"/>
              </a:rPr>
              <a:t>A FROM clause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>
                <a:ea typeface="ＭＳ Ｐゴシック" pitchFamily="34" charset="-128"/>
              </a:rPr>
              <a:t>A WHERE clause</a:t>
            </a:r>
            <a:endParaRPr lang="en-US" sz="2400" i="1" smtClean="0">
              <a:ea typeface="ＭＳ Ｐゴシック" pitchFamily="34" charset="-128"/>
            </a:endParaRPr>
          </a:p>
        </p:txBody>
      </p:sp>
      <p:sp>
        <p:nvSpPr>
          <p:cNvPr id="29798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152400" y="5181600"/>
            <a:ext cx="8851900" cy="8699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dirty="0"/>
              <a:t>Rule of thumb: avoid writing nested queries when possible; </a:t>
            </a:r>
            <a:br>
              <a:rPr lang="en-US" sz="2800" dirty="0"/>
            </a:br>
            <a:r>
              <a:rPr lang="en-US" sz="2800" dirty="0"/>
              <a:t>keep in mind that sometimes it’s impossible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6EB14-8C8F-4086-9B40-D7DC3BDC224B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1. Subqueries in SELECT</a:t>
            </a:r>
          </a:p>
        </p:txBody>
      </p:sp>
      <p:sp>
        <p:nvSpPr>
          <p:cNvPr id="300035" name="Rectangle 3"/>
          <p:cNvSpPr>
            <a:spLocks noChangeArrowheads="1"/>
          </p:cNvSpPr>
          <p:nvPr/>
        </p:nvSpPr>
        <p:spPr bwMode="auto">
          <a:xfrm>
            <a:off x="914400" y="2057400"/>
            <a:ext cx="48609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Product ( </a:t>
            </a:r>
            <a:r>
              <a:rPr lang="en-US" u="sng">
                <a:solidFill>
                  <a:srgbClr val="0000FF"/>
                </a:solidFill>
                <a:latin typeface="Arial" charset="0"/>
              </a:rPr>
              <a:t>pname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,  price, company)</a:t>
            </a:r>
          </a:p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Company(</a:t>
            </a:r>
            <a:r>
              <a:rPr lang="en-US" u="sng">
                <a:solidFill>
                  <a:srgbClr val="0000FF"/>
                </a:solidFill>
                <a:latin typeface="Arial" charset="0"/>
              </a:rPr>
              <a:t>cname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, city)</a:t>
            </a:r>
          </a:p>
        </p:txBody>
      </p:sp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533400" y="3200400"/>
            <a:ext cx="7826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For each product return the city where it is manufactured</a:t>
            </a:r>
          </a:p>
        </p:txBody>
      </p:sp>
      <p:sp>
        <p:nvSpPr>
          <p:cNvPr id="244741" name="Rectangle 5"/>
          <p:cNvSpPr>
            <a:spLocks noChangeArrowheads="1"/>
          </p:cNvSpPr>
          <p:nvPr/>
        </p:nvSpPr>
        <p:spPr bwMode="auto">
          <a:xfrm>
            <a:off x="1219200" y="4038600"/>
            <a:ext cx="6089650" cy="1260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SELECT </a:t>
            </a:r>
            <a:r>
              <a:rPr lang="en-US" sz="2000" dirty="0" err="1">
                <a:latin typeface="Arial"/>
                <a:cs typeface="+mn-cs"/>
              </a:rPr>
              <a:t>X.pname</a:t>
            </a:r>
            <a:r>
              <a:rPr lang="en-US" sz="2000" dirty="0">
                <a:latin typeface="Arial"/>
                <a:cs typeface="+mn-cs"/>
              </a:rPr>
              <a:t>, (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+mn-cs"/>
              </a:rPr>
              <a:t>SELECT</a:t>
            </a:r>
            <a:r>
              <a:rPr lang="en-US" sz="2000" dirty="0">
                <a:latin typeface="Arial"/>
                <a:cs typeface="+mn-cs"/>
              </a:rPr>
              <a:t> </a:t>
            </a:r>
            <a:r>
              <a:rPr lang="en-US" sz="2000" dirty="0" err="1">
                <a:latin typeface="Arial"/>
                <a:cs typeface="+mn-cs"/>
              </a:rPr>
              <a:t>Y.city</a:t>
            </a:r>
            <a:r>
              <a:rPr lang="en-US" sz="2000" dirty="0">
                <a:latin typeface="Arial"/>
                <a:cs typeface="+mn-cs"/>
              </a:rPr>
              <a:t> </a:t>
            </a:r>
            <a:br>
              <a:rPr lang="en-US" sz="2000" dirty="0">
                <a:latin typeface="Arial"/>
                <a:cs typeface="+mn-cs"/>
              </a:rPr>
            </a:br>
            <a:r>
              <a:rPr lang="en-US" sz="2000" dirty="0">
                <a:latin typeface="Arial"/>
                <a:cs typeface="+mn-cs"/>
              </a:rPr>
              <a:t>                                  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+mn-cs"/>
              </a:rPr>
              <a:t>FROM</a:t>
            </a:r>
            <a:r>
              <a:rPr lang="en-US" sz="2000" dirty="0">
                <a:latin typeface="Arial"/>
                <a:cs typeface="+mn-cs"/>
              </a:rPr>
              <a:t> Company Y</a:t>
            </a:r>
            <a:br>
              <a:rPr lang="en-US" sz="2000" dirty="0">
                <a:latin typeface="Arial"/>
                <a:cs typeface="+mn-cs"/>
              </a:rPr>
            </a:br>
            <a:r>
              <a:rPr lang="en-US" sz="2000" dirty="0">
                <a:latin typeface="Arial"/>
                <a:cs typeface="+mn-cs"/>
              </a:rPr>
              <a:t>                                  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+mn-cs"/>
              </a:rPr>
              <a:t>WHERE</a:t>
            </a:r>
            <a:r>
              <a:rPr lang="en-US" sz="2000" dirty="0">
                <a:latin typeface="Arial"/>
                <a:cs typeface="+mn-cs"/>
              </a:rPr>
              <a:t> </a:t>
            </a:r>
            <a:r>
              <a:rPr lang="en-US" sz="2000" dirty="0" err="1">
                <a:latin typeface="Arial"/>
                <a:cs typeface="+mn-cs"/>
              </a:rPr>
              <a:t>Y.cname</a:t>
            </a:r>
            <a:r>
              <a:rPr lang="en-US" sz="2000" dirty="0">
                <a:latin typeface="Arial"/>
                <a:cs typeface="+mn-cs"/>
              </a:rPr>
              <a:t>=</a:t>
            </a:r>
            <a:r>
              <a:rPr lang="en-US" sz="2000" dirty="0" err="1">
                <a:latin typeface="Arial"/>
                <a:cs typeface="+mn-cs"/>
              </a:rPr>
              <a:t>X.company</a:t>
            </a:r>
            <a:r>
              <a:rPr lang="en-US" sz="2000" dirty="0">
                <a:latin typeface="Arial"/>
                <a:cs typeface="+mn-cs"/>
              </a:rPr>
              <a:t>)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FROM  </a:t>
            </a:r>
            <a:r>
              <a:rPr lang="en-US" sz="2000" dirty="0">
                <a:latin typeface="Arial"/>
                <a:cs typeface="+mn-cs"/>
              </a:rPr>
              <a:t>Product X</a:t>
            </a:r>
          </a:p>
        </p:txBody>
      </p:sp>
      <p:sp>
        <p:nvSpPr>
          <p:cNvPr id="300038" name="Rectangle 7"/>
          <p:cNvSpPr>
            <a:spLocks noChangeArrowheads="1"/>
          </p:cNvSpPr>
          <p:nvPr/>
        </p:nvSpPr>
        <p:spPr bwMode="auto">
          <a:xfrm>
            <a:off x="762000" y="5562600"/>
            <a:ext cx="811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What happens if the subquery returns more than one city ?</a:t>
            </a:r>
          </a:p>
        </p:txBody>
      </p:sp>
      <p:sp>
        <p:nvSpPr>
          <p:cNvPr id="300039" name="Footer Placeholder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41E72F-BF53-4228-9062-12E923DAB73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1. Subqueries in SELECT</a:t>
            </a:r>
          </a:p>
        </p:txBody>
      </p:sp>
      <p:sp>
        <p:nvSpPr>
          <p:cNvPr id="302083" name="Rectangle 3"/>
          <p:cNvSpPr>
            <a:spLocks noChangeArrowheads="1"/>
          </p:cNvSpPr>
          <p:nvPr/>
        </p:nvSpPr>
        <p:spPr bwMode="auto">
          <a:xfrm>
            <a:off x="914400" y="2057400"/>
            <a:ext cx="48609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Product ( </a:t>
            </a:r>
            <a:r>
              <a:rPr lang="en-US" u="sng">
                <a:solidFill>
                  <a:srgbClr val="0000FF"/>
                </a:solidFill>
                <a:latin typeface="Arial" charset="0"/>
              </a:rPr>
              <a:t>pname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,  price, company)</a:t>
            </a:r>
          </a:p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Company(</a:t>
            </a:r>
            <a:r>
              <a:rPr lang="en-US" u="sng">
                <a:solidFill>
                  <a:srgbClr val="0000FF"/>
                </a:solidFill>
                <a:latin typeface="Arial" charset="0"/>
              </a:rPr>
              <a:t>cname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, city)</a:t>
            </a:r>
          </a:p>
        </p:txBody>
      </p:sp>
      <p:sp>
        <p:nvSpPr>
          <p:cNvPr id="302084" name="Text Box 4"/>
          <p:cNvSpPr txBox="1">
            <a:spLocks noChangeArrowheads="1"/>
          </p:cNvSpPr>
          <p:nvPr/>
        </p:nvSpPr>
        <p:spPr bwMode="auto">
          <a:xfrm>
            <a:off x="609600" y="3048000"/>
            <a:ext cx="661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Whenever possible, don’t use a nested queries:</a:t>
            </a:r>
          </a:p>
        </p:txBody>
      </p:sp>
      <p:sp>
        <p:nvSpPr>
          <p:cNvPr id="254984" name="Rectangle 8"/>
          <p:cNvSpPr>
            <a:spLocks noChangeArrowheads="1"/>
          </p:cNvSpPr>
          <p:nvPr/>
        </p:nvSpPr>
        <p:spPr bwMode="auto">
          <a:xfrm>
            <a:off x="3276600" y="4525963"/>
            <a:ext cx="717550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7200">
                <a:latin typeface="Arial" charset="0"/>
              </a:rPr>
              <a:t>=</a:t>
            </a:r>
          </a:p>
        </p:txBody>
      </p:sp>
      <p:sp>
        <p:nvSpPr>
          <p:cNvPr id="254985" name="Oval 9"/>
          <p:cNvSpPr>
            <a:spLocks noChangeArrowheads="1"/>
          </p:cNvSpPr>
          <p:nvPr/>
        </p:nvSpPr>
        <p:spPr bwMode="auto">
          <a:xfrm>
            <a:off x="6249988" y="4953000"/>
            <a:ext cx="2257425" cy="1651000"/>
          </a:xfrm>
          <a:prstGeom prst="ellipse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We have 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“unnested”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the query</a:t>
            </a:r>
          </a:p>
        </p:txBody>
      </p:sp>
      <p:sp>
        <p:nvSpPr>
          <p:cNvPr id="302087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142875" y="3886200"/>
            <a:ext cx="8782050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SELECT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+mn-cs"/>
              </a:rPr>
              <a:t> </a:t>
            </a:r>
            <a:r>
              <a:rPr lang="en-US" sz="2000" dirty="0" err="1">
                <a:latin typeface="Arial"/>
                <a:cs typeface="+mn-cs"/>
              </a:rPr>
              <a:t>pname</a:t>
            </a:r>
            <a:r>
              <a:rPr lang="en-US" sz="2000" dirty="0">
                <a:latin typeface="Arial"/>
                <a:cs typeface="+mn-cs"/>
              </a:rPr>
              <a:t>, (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SELECT</a:t>
            </a:r>
            <a:r>
              <a:rPr lang="en-US" sz="2000" dirty="0">
                <a:latin typeface="Arial"/>
                <a:cs typeface="+mn-cs"/>
              </a:rPr>
              <a:t> city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FROM</a:t>
            </a:r>
            <a:r>
              <a:rPr lang="en-US" sz="2000" dirty="0">
                <a:latin typeface="Arial"/>
                <a:cs typeface="+mn-cs"/>
              </a:rPr>
              <a:t> Company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WHERE</a:t>
            </a:r>
            <a:r>
              <a:rPr lang="en-US" sz="2000" dirty="0">
                <a:latin typeface="Arial"/>
                <a:cs typeface="+mn-cs"/>
              </a:rPr>
              <a:t> </a:t>
            </a:r>
            <a:r>
              <a:rPr lang="en-US" sz="2000" dirty="0" err="1">
                <a:latin typeface="Arial"/>
                <a:cs typeface="+mn-cs"/>
              </a:rPr>
              <a:t>cname</a:t>
            </a:r>
            <a:r>
              <a:rPr lang="en-US" sz="2000" dirty="0">
                <a:latin typeface="Arial"/>
                <a:cs typeface="+mn-cs"/>
              </a:rPr>
              <a:t>=company)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FROM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+mn-cs"/>
              </a:rPr>
              <a:t> </a:t>
            </a:r>
            <a:r>
              <a:rPr lang="en-US" sz="2000" dirty="0">
                <a:latin typeface="Arial"/>
                <a:cs typeface="+mn-cs"/>
              </a:rPr>
              <a:t> Product</a:t>
            </a:r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2209800" y="5627688"/>
            <a:ext cx="3252788" cy="10461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SELECT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+mn-cs"/>
              </a:rPr>
              <a:t> </a:t>
            </a:r>
            <a:r>
              <a:rPr lang="en-US" sz="2000" dirty="0" err="1">
                <a:latin typeface="Arial"/>
                <a:cs typeface="+mn-cs"/>
              </a:rPr>
              <a:t>pname</a:t>
            </a:r>
            <a:r>
              <a:rPr lang="en-US" sz="2000" dirty="0">
                <a:latin typeface="Arial"/>
                <a:cs typeface="+mn-cs"/>
              </a:rPr>
              <a:t>, city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FROM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+mn-cs"/>
              </a:rPr>
              <a:t> </a:t>
            </a:r>
            <a:r>
              <a:rPr lang="en-US" sz="2000" dirty="0">
                <a:latin typeface="Arial"/>
                <a:cs typeface="+mn-cs"/>
              </a:rPr>
              <a:t>  Product, Company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WHERE</a:t>
            </a:r>
            <a:r>
              <a:rPr lang="en-US" sz="2000" dirty="0">
                <a:latin typeface="Arial"/>
                <a:cs typeface="+mn-cs"/>
              </a:rPr>
              <a:t> </a:t>
            </a:r>
            <a:r>
              <a:rPr lang="en-US" sz="2000" dirty="0" err="1">
                <a:latin typeface="Arial"/>
                <a:cs typeface="+mn-cs"/>
              </a:rPr>
              <a:t>cname</a:t>
            </a:r>
            <a:r>
              <a:rPr lang="en-US" sz="2000" dirty="0">
                <a:latin typeface="Arial"/>
                <a:cs typeface="+mn-cs"/>
              </a:rPr>
              <a:t>=company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4" grpId="0"/>
      <p:bldP spid="254985" grpId="0" animBg="1"/>
      <p:bldP spid="254983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FE524A-A4EB-4076-B39F-0F380447E602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1. Subqueries in SELECT</a:t>
            </a:r>
          </a:p>
        </p:txBody>
      </p:sp>
      <p:sp>
        <p:nvSpPr>
          <p:cNvPr id="304131" name="Rectangle 3"/>
          <p:cNvSpPr>
            <a:spLocks noChangeArrowheads="1"/>
          </p:cNvSpPr>
          <p:nvPr/>
        </p:nvSpPr>
        <p:spPr bwMode="auto">
          <a:xfrm>
            <a:off x="914400" y="2057400"/>
            <a:ext cx="48609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Product ( </a:t>
            </a:r>
            <a:r>
              <a:rPr lang="en-US" u="sng">
                <a:solidFill>
                  <a:srgbClr val="0000FF"/>
                </a:solidFill>
                <a:latin typeface="Arial" charset="0"/>
              </a:rPr>
              <a:t>pname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,  price, company)</a:t>
            </a:r>
          </a:p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Company(</a:t>
            </a:r>
            <a:r>
              <a:rPr lang="en-US" u="sng">
                <a:solidFill>
                  <a:srgbClr val="0000FF"/>
                </a:solidFill>
                <a:latin typeface="Arial" charset="0"/>
              </a:rPr>
              <a:t>cname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, city)</a:t>
            </a:r>
          </a:p>
        </p:txBody>
      </p:sp>
      <p:sp>
        <p:nvSpPr>
          <p:cNvPr id="304132" name="Text Box 4"/>
          <p:cNvSpPr txBox="1">
            <a:spLocks noChangeArrowheads="1"/>
          </p:cNvSpPr>
          <p:nvPr/>
        </p:nvSpPr>
        <p:spPr bwMode="auto">
          <a:xfrm>
            <a:off x="609600" y="3048000"/>
            <a:ext cx="7099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Compute the number of products made in each city</a:t>
            </a:r>
          </a:p>
        </p:txBody>
      </p:sp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1600200" y="4114800"/>
            <a:ext cx="6308725" cy="1260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SELECT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+mn-c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DISTINCT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+mn-cs"/>
              </a:rPr>
              <a:t> </a:t>
            </a:r>
            <a:r>
              <a:rPr lang="en-US" sz="2000" dirty="0">
                <a:latin typeface="Arial"/>
                <a:cs typeface="+mn-cs"/>
              </a:rPr>
              <a:t>city, (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SELECT</a:t>
            </a:r>
            <a:r>
              <a:rPr lang="en-US" sz="2000" dirty="0">
                <a:latin typeface="Arial"/>
                <a:cs typeface="+mn-cs"/>
              </a:rPr>
              <a:t> count(*) </a:t>
            </a:r>
            <a:br>
              <a:rPr lang="en-US" sz="2000" dirty="0">
                <a:latin typeface="Arial"/>
                <a:cs typeface="+mn-cs"/>
              </a:rPr>
            </a:br>
            <a:r>
              <a:rPr lang="en-US" sz="2000" dirty="0">
                <a:latin typeface="Arial"/>
                <a:cs typeface="+mn-cs"/>
              </a:rPr>
              <a:t>                                           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FROM</a:t>
            </a:r>
            <a:r>
              <a:rPr lang="en-US" sz="2000" dirty="0">
                <a:latin typeface="Arial"/>
                <a:cs typeface="+mn-cs"/>
              </a:rPr>
              <a:t> Product </a:t>
            </a:r>
            <a:br>
              <a:rPr lang="en-US" sz="2000" dirty="0">
                <a:latin typeface="Arial"/>
                <a:cs typeface="+mn-cs"/>
              </a:rPr>
            </a:br>
            <a:r>
              <a:rPr lang="en-US" sz="2000" dirty="0">
                <a:latin typeface="Arial"/>
                <a:cs typeface="+mn-cs"/>
              </a:rPr>
              <a:t>                                           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WHERE</a:t>
            </a:r>
            <a:r>
              <a:rPr lang="en-US" sz="2000" dirty="0">
                <a:latin typeface="Arial"/>
                <a:cs typeface="+mn-cs"/>
              </a:rPr>
              <a:t> </a:t>
            </a:r>
            <a:r>
              <a:rPr lang="en-US" sz="2000" dirty="0" err="1">
                <a:latin typeface="Arial"/>
                <a:cs typeface="+mn-cs"/>
              </a:rPr>
              <a:t>cname</a:t>
            </a:r>
            <a:r>
              <a:rPr lang="en-US" sz="2000" dirty="0">
                <a:latin typeface="Arial"/>
                <a:cs typeface="+mn-cs"/>
              </a:rPr>
              <a:t>=company)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FROM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+mn-cs"/>
              </a:rPr>
              <a:t> </a:t>
            </a:r>
            <a:r>
              <a:rPr lang="en-US" sz="2000" dirty="0">
                <a:latin typeface="Arial"/>
                <a:cs typeface="+mn-cs"/>
              </a:rPr>
              <a:t> Company</a:t>
            </a:r>
          </a:p>
        </p:txBody>
      </p:sp>
      <p:sp>
        <p:nvSpPr>
          <p:cNvPr id="304134" name="Rectangle 8"/>
          <p:cNvSpPr>
            <a:spLocks noChangeArrowheads="1"/>
          </p:cNvSpPr>
          <p:nvPr/>
        </p:nvSpPr>
        <p:spPr bwMode="auto">
          <a:xfrm>
            <a:off x="762000" y="5715000"/>
            <a:ext cx="8162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Better: we can unnest by using a GROUP BY (next lecture)</a:t>
            </a:r>
          </a:p>
        </p:txBody>
      </p:sp>
      <p:sp>
        <p:nvSpPr>
          <p:cNvPr id="304135" name="Footer Placeholder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23DE21-B229-428F-8F02-4E3246CAA0DF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2. Subqueries in FROM</a:t>
            </a:r>
          </a:p>
        </p:txBody>
      </p:sp>
      <p:sp>
        <p:nvSpPr>
          <p:cNvPr id="306179" name="Rectangle 3"/>
          <p:cNvSpPr>
            <a:spLocks noChangeArrowheads="1"/>
          </p:cNvSpPr>
          <p:nvPr/>
        </p:nvSpPr>
        <p:spPr bwMode="auto">
          <a:xfrm>
            <a:off x="914400" y="2057400"/>
            <a:ext cx="48609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Product ( </a:t>
            </a:r>
            <a:r>
              <a:rPr lang="en-US" u="sng">
                <a:solidFill>
                  <a:srgbClr val="0000FF"/>
                </a:solidFill>
                <a:latin typeface="Arial" charset="0"/>
              </a:rPr>
              <a:t>pname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,  price, company)</a:t>
            </a:r>
          </a:p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Company(</a:t>
            </a:r>
            <a:r>
              <a:rPr lang="en-US" u="sng">
                <a:solidFill>
                  <a:srgbClr val="0000FF"/>
                </a:solidFill>
                <a:latin typeface="Arial" charset="0"/>
              </a:rPr>
              <a:t>cname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, city)</a:t>
            </a:r>
          </a:p>
        </p:txBody>
      </p:sp>
      <p:sp>
        <p:nvSpPr>
          <p:cNvPr id="306180" name="Text Box 4"/>
          <p:cNvSpPr txBox="1">
            <a:spLocks noChangeArrowheads="1"/>
          </p:cNvSpPr>
          <p:nvPr/>
        </p:nvSpPr>
        <p:spPr bwMode="auto">
          <a:xfrm>
            <a:off x="609600" y="3048000"/>
            <a:ext cx="6557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Find all products whose prices is &gt; 20 and &lt; 30</a:t>
            </a:r>
          </a:p>
        </p:txBody>
      </p:sp>
      <p:sp>
        <p:nvSpPr>
          <p:cNvPr id="261125" name="Rectangle 5"/>
          <p:cNvSpPr>
            <a:spLocks noChangeArrowheads="1"/>
          </p:cNvSpPr>
          <p:nvPr/>
        </p:nvSpPr>
        <p:spPr bwMode="auto">
          <a:xfrm>
            <a:off x="685800" y="4038600"/>
            <a:ext cx="7916863" cy="985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SELECT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+mn-cs"/>
              </a:rPr>
              <a:t> </a:t>
            </a:r>
            <a:r>
              <a:rPr lang="en-US" sz="2000" dirty="0" err="1">
                <a:latin typeface="Arial"/>
                <a:cs typeface="+mn-cs"/>
              </a:rPr>
              <a:t>X.city</a:t>
            </a:r>
            <a:r>
              <a:rPr lang="en-US" sz="2000" dirty="0">
                <a:latin typeface="Arial"/>
                <a:cs typeface="+mn-cs"/>
              </a:rPr>
              <a:t> </a:t>
            </a:r>
            <a:br>
              <a:rPr lang="en-US" sz="2000" dirty="0">
                <a:latin typeface="Arial"/>
                <a:cs typeface="+mn-cs"/>
              </a:rPr>
            </a:b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FROM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+mn-cs"/>
              </a:rPr>
              <a:t> </a:t>
            </a:r>
            <a:r>
              <a:rPr lang="en-US" sz="2000" dirty="0">
                <a:latin typeface="Arial"/>
                <a:cs typeface="+mn-cs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SELECT</a:t>
            </a:r>
            <a:r>
              <a:rPr lang="en-US" sz="2000" dirty="0">
                <a:latin typeface="Arial"/>
                <a:cs typeface="+mn-cs"/>
              </a:rPr>
              <a:t> *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FROM</a:t>
            </a:r>
            <a:r>
              <a:rPr lang="en-US" sz="2000" dirty="0">
                <a:latin typeface="Arial"/>
                <a:cs typeface="+mn-cs"/>
              </a:rPr>
              <a:t> Product AS Y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WHERE</a:t>
            </a:r>
            <a:r>
              <a:rPr lang="en-US" sz="2000" dirty="0">
                <a:latin typeface="Arial"/>
                <a:cs typeface="+mn-cs"/>
              </a:rPr>
              <a:t> </a:t>
            </a:r>
            <a:r>
              <a:rPr lang="en-US" sz="2000" dirty="0" err="1">
                <a:latin typeface="Arial"/>
                <a:cs typeface="+mn-cs"/>
              </a:rPr>
              <a:t>Y.price</a:t>
            </a:r>
            <a:r>
              <a:rPr lang="en-US" sz="2000" dirty="0">
                <a:latin typeface="Arial"/>
                <a:cs typeface="+mn-cs"/>
              </a:rPr>
              <a:t> &gt; 20) AS  X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WHERE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+mn-cs"/>
              </a:rPr>
              <a:t> </a:t>
            </a:r>
            <a:r>
              <a:rPr lang="en-US" sz="2000" dirty="0" err="1">
                <a:latin typeface="Arial"/>
                <a:cs typeface="+mn-cs"/>
              </a:rPr>
              <a:t>X.price</a:t>
            </a:r>
            <a:r>
              <a:rPr lang="en-US" sz="2000" dirty="0">
                <a:latin typeface="Arial"/>
                <a:cs typeface="+mn-cs"/>
              </a:rPr>
              <a:t> &lt; 30</a:t>
            </a:r>
          </a:p>
        </p:txBody>
      </p:sp>
      <p:sp>
        <p:nvSpPr>
          <p:cNvPr id="306182" name="Rectangle 6"/>
          <p:cNvSpPr>
            <a:spLocks noChangeArrowheads="1"/>
          </p:cNvSpPr>
          <p:nvPr/>
        </p:nvSpPr>
        <p:spPr bwMode="auto">
          <a:xfrm>
            <a:off x="3048000" y="5715000"/>
            <a:ext cx="2725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Unnest this query !</a:t>
            </a:r>
          </a:p>
        </p:txBody>
      </p:sp>
      <p:sp>
        <p:nvSpPr>
          <p:cNvPr id="306183" name="Footer Placeholder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C53BA-C7D8-446D-A376-7E2D0CD49336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305800" cy="1143000"/>
          </a:xfrm>
        </p:spPr>
        <p:txBody>
          <a:bodyPr/>
          <a:lstStyle/>
          <a:p>
            <a:pPr eaLnBrk="1" hangingPunct="1"/>
            <a:r>
              <a:rPr lang="en-US" smtClean="0"/>
              <a:t>3. Subqueries in WHERE</a:t>
            </a:r>
          </a:p>
        </p:txBody>
      </p:sp>
      <p:sp>
        <p:nvSpPr>
          <p:cNvPr id="308227" name="Rectangle 3"/>
          <p:cNvSpPr>
            <a:spLocks noChangeArrowheads="1"/>
          </p:cNvSpPr>
          <p:nvPr/>
        </p:nvSpPr>
        <p:spPr bwMode="auto">
          <a:xfrm>
            <a:off x="914400" y="2057400"/>
            <a:ext cx="48609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Product ( </a:t>
            </a:r>
            <a:r>
              <a:rPr lang="en-US" u="sng">
                <a:solidFill>
                  <a:srgbClr val="0000FF"/>
                </a:solidFill>
                <a:latin typeface="Arial" charset="0"/>
              </a:rPr>
              <a:t>pname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,  price, company)</a:t>
            </a:r>
          </a:p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Company( </a:t>
            </a:r>
            <a:r>
              <a:rPr lang="en-US" u="sng">
                <a:solidFill>
                  <a:srgbClr val="0000FF"/>
                </a:solidFill>
                <a:latin typeface="Arial" charset="0"/>
              </a:rPr>
              <a:t>cname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, city)</a:t>
            </a:r>
          </a:p>
        </p:txBody>
      </p:sp>
      <p:sp>
        <p:nvSpPr>
          <p:cNvPr id="308228" name="Text Box 4"/>
          <p:cNvSpPr txBox="1">
            <a:spLocks noChangeArrowheads="1"/>
          </p:cNvSpPr>
          <p:nvPr/>
        </p:nvSpPr>
        <p:spPr bwMode="auto">
          <a:xfrm>
            <a:off x="533400" y="3352800"/>
            <a:ext cx="7683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Find all cities that make </a:t>
            </a:r>
            <a:r>
              <a:rPr lang="en-US" u="sng">
                <a:latin typeface="Arial" charset="0"/>
              </a:rPr>
              <a:t>some</a:t>
            </a:r>
            <a:r>
              <a:rPr lang="en-US">
                <a:latin typeface="Arial" charset="0"/>
              </a:rPr>
              <a:t> products with price &lt; 100</a:t>
            </a:r>
          </a:p>
        </p:txBody>
      </p:sp>
      <p:sp>
        <p:nvSpPr>
          <p:cNvPr id="252935" name="Rectangle 7"/>
          <p:cNvSpPr>
            <a:spLocks noChangeArrowheads="1"/>
          </p:cNvSpPr>
          <p:nvPr/>
        </p:nvSpPr>
        <p:spPr bwMode="auto">
          <a:xfrm>
            <a:off x="685800" y="4849813"/>
            <a:ext cx="8240713" cy="1595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SELECT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+mn-c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DISTINCT</a:t>
            </a:r>
            <a:r>
              <a:rPr lang="en-US" sz="2000" dirty="0">
                <a:latin typeface="Arial"/>
                <a:cs typeface="+mn-cs"/>
              </a:rPr>
              <a:t>  </a:t>
            </a:r>
            <a:r>
              <a:rPr lang="en-US" sz="2000" dirty="0" err="1">
                <a:latin typeface="Arial"/>
                <a:cs typeface="+mn-cs"/>
              </a:rPr>
              <a:t>Company.city</a:t>
            </a:r>
            <a:endParaRPr lang="en-US" sz="2000" dirty="0">
              <a:latin typeface="Arial"/>
              <a:cs typeface="+mn-cs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FROM</a:t>
            </a:r>
            <a:r>
              <a:rPr lang="en-US" sz="2000" dirty="0">
                <a:latin typeface="Arial"/>
                <a:cs typeface="+mn-cs"/>
              </a:rPr>
              <a:t>     Company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WHERE</a:t>
            </a:r>
            <a:r>
              <a:rPr lang="en-US" sz="2000" dirty="0">
                <a:latin typeface="Arial"/>
                <a:cs typeface="+mn-cs"/>
              </a:rPr>
              <a:t>  </a:t>
            </a:r>
            <a:r>
              <a:rPr lang="en-US" sz="2000" dirty="0">
                <a:solidFill>
                  <a:srgbClr val="FF5050"/>
                </a:solidFill>
                <a:latin typeface="Arial"/>
                <a:cs typeface="+mn-cs"/>
              </a:rPr>
              <a:t>EXISTS</a:t>
            </a:r>
            <a:r>
              <a:rPr lang="en-US" sz="2000" dirty="0">
                <a:latin typeface="Arial"/>
                <a:cs typeface="+mn-cs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SELECT</a:t>
            </a:r>
            <a:r>
              <a:rPr lang="en-US" sz="2000" dirty="0">
                <a:latin typeface="Arial"/>
                <a:cs typeface="+mn-cs"/>
              </a:rPr>
              <a:t> *</a:t>
            </a:r>
            <a:br>
              <a:rPr lang="en-US" sz="2000" dirty="0">
                <a:latin typeface="Arial"/>
                <a:cs typeface="+mn-cs"/>
              </a:rPr>
            </a:br>
            <a:r>
              <a:rPr lang="en-US" sz="2000" dirty="0">
                <a:latin typeface="Arial"/>
                <a:cs typeface="+mn-cs"/>
              </a:rPr>
              <a:t>                               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FROM</a:t>
            </a:r>
            <a:r>
              <a:rPr lang="en-US" sz="2000" dirty="0">
                <a:latin typeface="Arial"/>
                <a:cs typeface="+mn-cs"/>
              </a:rPr>
              <a:t> Product</a:t>
            </a:r>
            <a:br>
              <a:rPr lang="en-US" sz="2000" dirty="0">
                <a:latin typeface="Arial"/>
                <a:cs typeface="+mn-cs"/>
              </a:rPr>
            </a:br>
            <a:r>
              <a:rPr lang="en-US" sz="2000" dirty="0">
                <a:latin typeface="Arial"/>
                <a:cs typeface="+mn-cs"/>
              </a:rPr>
              <a:t>                              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WHERE</a:t>
            </a:r>
            <a:r>
              <a:rPr lang="en-US" sz="2000" dirty="0">
                <a:latin typeface="Arial"/>
                <a:cs typeface="+mn-cs"/>
              </a:rPr>
              <a:t> company = </a:t>
            </a:r>
            <a:r>
              <a:rPr lang="en-US" sz="2000" dirty="0" err="1">
                <a:latin typeface="Arial"/>
                <a:cs typeface="+mn-cs"/>
              </a:rPr>
              <a:t>cname</a:t>
            </a:r>
            <a:r>
              <a:rPr lang="en-US" sz="2000" dirty="0">
                <a:latin typeface="Arial"/>
                <a:cs typeface="+mn-cs"/>
              </a:rPr>
              <a:t> and </a:t>
            </a:r>
            <a:r>
              <a:rPr lang="en-US" sz="2000" dirty="0" err="1">
                <a:latin typeface="Arial"/>
                <a:cs typeface="+mn-cs"/>
              </a:rPr>
              <a:t>Produc.price</a:t>
            </a:r>
            <a:r>
              <a:rPr lang="en-US" sz="2000" dirty="0">
                <a:latin typeface="Arial"/>
                <a:cs typeface="+mn-cs"/>
              </a:rPr>
              <a:t> &lt; 100)</a:t>
            </a:r>
          </a:p>
        </p:txBody>
      </p:sp>
      <p:sp>
        <p:nvSpPr>
          <p:cNvPr id="308230" name="AutoShape 8"/>
          <p:cNvSpPr>
            <a:spLocks noChangeArrowheads="1"/>
          </p:cNvSpPr>
          <p:nvPr/>
        </p:nvSpPr>
        <p:spPr bwMode="auto">
          <a:xfrm>
            <a:off x="5772150" y="1981200"/>
            <a:ext cx="3116263" cy="506413"/>
          </a:xfrm>
          <a:prstGeom prst="roundRect">
            <a:avLst>
              <a:gd name="adj" fmla="val 16667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Existential quantifiers</a:t>
            </a:r>
          </a:p>
        </p:txBody>
      </p:sp>
      <p:sp>
        <p:nvSpPr>
          <p:cNvPr id="308231" name="Rectangle 9"/>
          <p:cNvSpPr>
            <a:spLocks noChangeArrowheads="1"/>
          </p:cNvSpPr>
          <p:nvPr/>
        </p:nvSpPr>
        <p:spPr bwMode="auto">
          <a:xfrm>
            <a:off x="533400" y="4114800"/>
            <a:ext cx="221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Using </a:t>
            </a:r>
            <a:r>
              <a:rPr lang="en-US">
                <a:solidFill>
                  <a:srgbClr val="FF5050"/>
                </a:solidFill>
                <a:latin typeface="Arial" charset="0"/>
              </a:rPr>
              <a:t>EXISTS</a:t>
            </a:r>
            <a:r>
              <a:rPr lang="en-US">
                <a:latin typeface="Arial" charset="0"/>
              </a:rPr>
              <a:t>:</a:t>
            </a:r>
          </a:p>
        </p:txBody>
      </p:sp>
      <p:sp>
        <p:nvSpPr>
          <p:cNvPr id="308232" name="Line 10"/>
          <p:cNvSpPr>
            <a:spLocks noChangeShapeType="1"/>
          </p:cNvSpPr>
          <p:nvPr/>
        </p:nvSpPr>
        <p:spPr bwMode="auto">
          <a:xfrm>
            <a:off x="0" y="3962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233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338B6-CB21-4334-BB3D-AC541B39F61B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305800" cy="1143000"/>
          </a:xfrm>
        </p:spPr>
        <p:txBody>
          <a:bodyPr/>
          <a:lstStyle/>
          <a:p>
            <a:pPr eaLnBrk="1" hangingPunct="1"/>
            <a:r>
              <a:rPr lang="en-US" smtClean="0"/>
              <a:t>3. Subqueries in WHERE</a:t>
            </a:r>
          </a:p>
        </p:txBody>
      </p:sp>
      <p:sp>
        <p:nvSpPr>
          <p:cNvPr id="310275" name="Rectangle 3"/>
          <p:cNvSpPr>
            <a:spLocks noChangeArrowheads="1"/>
          </p:cNvSpPr>
          <p:nvPr/>
        </p:nvSpPr>
        <p:spPr bwMode="auto">
          <a:xfrm>
            <a:off x="914400" y="2057400"/>
            <a:ext cx="48609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Product ( </a:t>
            </a:r>
            <a:r>
              <a:rPr lang="en-US" u="sng">
                <a:solidFill>
                  <a:srgbClr val="0000FF"/>
                </a:solidFill>
                <a:latin typeface="Arial" charset="0"/>
              </a:rPr>
              <a:t>pname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,  price, company)</a:t>
            </a:r>
          </a:p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Company( </a:t>
            </a:r>
            <a:r>
              <a:rPr lang="en-US" u="sng">
                <a:solidFill>
                  <a:srgbClr val="0000FF"/>
                </a:solidFill>
                <a:latin typeface="Arial" charset="0"/>
              </a:rPr>
              <a:t>cname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, city)</a:t>
            </a:r>
          </a:p>
        </p:txBody>
      </p:sp>
      <p:sp>
        <p:nvSpPr>
          <p:cNvPr id="310276" name="Text Box 4"/>
          <p:cNvSpPr txBox="1">
            <a:spLocks noChangeArrowheads="1"/>
          </p:cNvSpPr>
          <p:nvPr/>
        </p:nvSpPr>
        <p:spPr bwMode="auto">
          <a:xfrm>
            <a:off x="533400" y="3352800"/>
            <a:ext cx="7683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Find all cities that make </a:t>
            </a:r>
            <a:r>
              <a:rPr lang="en-US" u="sng">
                <a:latin typeface="Arial" charset="0"/>
              </a:rPr>
              <a:t>some</a:t>
            </a:r>
            <a:r>
              <a:rPr lang="en-US">
                <a:latin typeface="Arial" charset="0"/>
              </a:rPr>
              <a:t> products with price &lt; 100</a:t>
            </a:r>
          </a:p>
        </p:txBody>
      </p:sp>
      <p:sp>
        <p:nvSpPr>
          <p:cNvPr id="310277" name="AutoShape 8"/>
          <p:cNvSpPr>
            <a:spLocks noChangeArrowheads="1"/>
          </p:cNvSpPr>
          <p:nvPr/>
        </p:nvSpPr>
        <p:spPr bwMode="auto">
          <a:xfrm>
            <a:off x="5772150" y="1981200"/>
            <a:ext cx="3116263" cy="506413"/>
          </a:xfrm>
          <a:prstGeom prst="roundRect">
            <a:avLst>
              <a:gd name="adj" fmla="val 16667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Existential quantifiers</a:t>
            </a:r>
          </a:p>
        </p:txBody>
      </p:sp>
      <p:sp>
        <p:nvSpPr>
          <p:cNvPr id="310278" name="Rectangle 9"/>
          <p:cNvSpPr>
            <a:spLocks noChangeArrowheads="1"/>
          </p:cNvSpPr>
          <p:nvPr/>
        </p:nvSpPr>
        <p:spPr bwMode="auto">
          <a:xfrm>
            <a:off x="533400" y="4114800"/>
            <a:ext cx="611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Predicate Calculus (a.k.a. First Order Logic)</a:t>
            </a:r>
          </a:p>
        </p:txBody>
      </p:sp>
      <p:sp>
        <p:nvSpPr>
          <p:cNvPr id="310279" name="Line 10"/>
          <p:cNvSpPr>
            <a:spLocks noChangeShapeType="1"/>
          </p:cNvSpPr>
          <p:nvPr/>
        </p:nvSpPr>
        <p:spPr bwMode="auto">
          <a:xfrm>
            <a:off x="0" y="3962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0280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76200" y="5105400"/>
            <a:ext cx="8991600" cy="430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>
                <a:latin typeface="Arial" charset="0"/>
              </a:rPr>
              <a:t>{ y | ∃x. Company(x,y) </a:t>
            </a:r>
            <a:r>
              <a:rPr lang="en-US">
                <a:latin typeface="MS Gothic" pitchFamily="49" charset="-128"/>
                <a:ea typeface="MS Gothic" pitchFamily="49" charset="-128"/>
              </a:rPr>
              <a:t>∧</a:t>
            </a:r>
            <a:r>
              <a:rPr lang="en-US">
                <a:latin typeface="Arial" charset="0"/>
              </a:rPr>
              <a:t>  (∃z. ∃p. Product(z,p,x) </a:t>
            </a:r>
            <a:r>
              <a:rPr lang="en-US">
                <a:latin typeface="MS Gothic" pitchFamily="49" charset="-128"/>
                <a:ea typeface="MS Gothic" pitchFamily="49" charset="-128"/>
              </a:rPr>
              <a:t>∧</a:t>
            </a:r>
            <a:r>
              <a:rPr lang="en-US">
                <a:latin typeface="Arial" charset="0"/>
              </a:rPr>
              <a:t> p &lt; 100)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E1B04-00DF-48B1-982F-ED85C0AFB94B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305800" cy="1143000"/>
          </a:xfrm>
        </p:spPr>
        <p:txBody>
          <a:bodyPr/>
          <a:lstStyle/>
          <a:p>
            <a:pPr eaLnBrk="1" hangingPunct="1"/>
            <a:r>
              <a:rPr lang="en-US" smtClean="0"/>
              <a:t>3. Subqueries in WHERE</a:t>
            </a:r>
          </a:p>
        </p:txBody>
      </p:sp>
      <p:sp>
        <p:nvSpPr>
          <p:cNvPr id="312323" name="Rectangle 3"/>
          <p:cNvSpPr>
            <a:spLocks noChangeArrowheads="1"/>
          </p:cNvSpPr>
          <p:nvPr/>
        </p:nvSpPr>
        <p:spPr bwMode="auto">
          <a:xfrm>
            <a:off x="914400" y="2057400"/>
            <a:ext cx="48609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Product ( </a:t>
            </a:r>
            <a:r>
              <a:rPr lang="en-US" u="sng">
                <a:solidFill>
                  <a:srgbClr val="0000FF"/>
                </a:solidFill>
                <a:latin typeface="Arial" charset="0"/>
              </a:rPr>
              <a:t>pname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,  price, company)</a:t>
            </a:r>
          </a:p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Company( </a:t>
            </a:r>
            <a:r>
              <a:rPr lang="en-US" u="sng">
                <a:solidFill>
                  <a:srgbClr val="0000FF"/>
                </a:solidFill>
                <a:latin typeface="Arial" charset="0"/>
              </a:rPr>
              <a:t>cname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, city)</a:t>
            </a:r>
          </a:p>
        </p:txBody>
      </p:sp>
      <p:sp>
        <p:nvSpPr>
          <p:cNvPr id="312324" name="Text Box 4"/>
          <p:cNvSpPr txBox="1">
            <a:spLocks noChangeArrowheads="1"/>
          </p:cNvSpPr>
          <p:nvPr/>
        </p:nvSpPr>
        <p:spPr bwMode="auto">
          <a:xfrm>
            <a:off x="533400" y="3352800"/>
            <a:ext cx="7683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Find all cities that make </a:t>
            </a:r>
            <a:r>
              <a:rPr lang="en-US" u="sng">
                <a:latin typeface="Arial" charset="0"/>
              </a:rPr>
              <a:t>some</a:t>
            </a:r>
            <a:r>
              <a:rPr lang="en-US">
                <a:latin typeface="Arial" charset="0"/>
              </a:rPr>
              <a:t> products with price &lt; 100</a:t>
            </a:r>
          </a:p>
        </p:txBody>
      </p:sp>
      <p:sp>
        <p:nvSpPr>
          <p:cNvPr id="262149" name="Rectangle 5"/>
          <p:cNvSpPr>
            <a:spLocks noChangeArrowheads="1"/>
          </p:cNvSpPr>
          <p:nvPr/>
        </p:nvSpPr>
        <p:spPr bwMode="auto">
          <a:xfrm>
            <a:off x="914400" y="4572000"/>
            <a:ext cx="6854825" cy="1595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SELECT DISTINCT</a:t>
            </a:r>
            <a:r>
              <a:rPr lang="en-US" sz="2000" dirty="0">
                <a:latin typeface="Arial"/>
                <a:cs typeface="+mn-cs"/>
              </a:rPr>
              <a:t>  </a:t>
            </a:r>
            <a:r>
              <a:rPr lang="en-US" sz="2000" dirty="0" err="1">
                <a:latin typeface="Arial"/>
                <a:cs typeface="+mn-cs"/>
              </a:rPr>
              <a:t>Company.city</a:t>
            </a:r>
            <a:endParaRPr lang="en-US" sz="2000" dirty="0">
              <a:latin typeface="Arial"/>
              <a:cs typeface="+mn-cs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FROM</a:t>
            </a:r>
            <a:r>
              <a:rPr lang="en-US" sz="2000" dirty="0">
                <a:latin typeface="Arial"/>
                <a:cs typeface="+mn-cs"/>
              </a:rPr>
              <a:t>     Company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WHERE</a:t>
            </a:r>
            <a:r>
              <a:rPr lang="en-US" sz="2000" dirty="0">
                <a:latin typeface="Arial"/>
                <a:cs typeface="+mn-cs"/>
              </a:rPr>
              <a:t> </a:t>
            </a:r>
            <a:r>
              <a:rPr lang="en-US" sz="2000" dirty="0" err="1">
                <a:latin typeface="Arial"/>
                <a:cs typeface="+mn-cs"/>
              </a:rPr>
              <a:t>Company.cname</a:t>
            </a:r>
            <a:r>
              <a:rPr lang="en-US" sz="2000" dirty="0">
                <a:latin typeface="Arial"/>
                <a:cs typeface="+mn-cs"/>
              </a:rPr>
              <a:t> </a:t>
            </a:r>
            <a:r>
              <a:rPr lang="en-US" sz="2000" dirty="0">
                <a:solidFill>
                  <a:srgbClr val="FF5050"/>
                </a:solidFill>
                <a:latin typeface="Arial"/>
                <a:cs typeface="+mn-cs"/>
              </a:rPr>
              <a:t>IN</a:t>
            </a:r>
            <a:r>
              <a:rPr lang="en-US" sz="2000" dirty="0">
                <a:latin typeface="Arial"/>
                <a:cs typeface="+mn-cs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SELECT</a:t>
            </a:r>
            <a:r>
              <a:rPr lang="en-US" sz="2000" dirty="0">
                <a:latin typeface="Arial"/>
                <a:cs typeface="+mn-cs"/>
              </a:rPr>
              <a:t> </a:t>
            </a:r>
            <a:r>
              <a:rPr lang="en-US" sz="2000" dirty="0" err="1">
                <a:latin typeface="Arial"/>
                <a:cs typeface="+mn-cs"/>
              </a:rPr>
              <a:t>Product.company</a:t>
            </a:r>
            <a:r>
              <a:rPr lang="en-US" sz="2000" dirty="0">
                <a:latin typeface="Arial"/>
                <a:cs typeface="+mn-cs"/>
              </a:rPr>
              <a:t/>
            </a:r>
            <a:br>
              <a:rPr lang="en-US" sz="2000" dirty="0">
                <a:latin typeface="Arial"/>
                <a:cs typeface="+mn-cs"/>
              </a:rPr>
            </a:br>
            <a:r>
              <a:rPr lang="en-US" sz="2000" dirty="0">
                <a:latin typeface="Arial"/>
                <a:cs typeface="+mn-cs"/>
              </a:rPr>
              <a:t>                                                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FROM</a:t>
            </a:r>
            <a:r>
              <a:rPr lang="en-US" sz="2000" dirty="0">
                <a:latin typeface="Arial"/>
                <a:cs typeface="+mn-cs"/>
              </a:rPr>
              <a:t> Product</a:t>
            </a:r>
            <a:br>
              <a:rPr lang="en-US" sz="2000" dirty="0">
                <a:latin typeface="Arial"/>
                <a:cs typeface="+mn-cs"/>
              </a:rPr>
            </a:br>
            <a:r>
              <a:rPr lang="en-US" sz="2000" dirty="0">
                <a:latin typeface="Arial"/>
                <a:cs typeface="+mn-cs"/>
              </a:rPr>
              <a:t>                                                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WHERE</a:t>
            </a:r>
            <a:r>
              <a:rPr lang="en-US" sz="2000" dirty="0">
                <a:latin typeface="Arial"/>
                <a:cs typeface="+mn-cs"/>
              </a:rPr>
              <a:t> </a:t>
            </a:r>
            <a:r>
              <a:rPr lang="en-US" sz="2000" dirty="0" err="1">
                <a:latin typeface="Arial"/>
                <a:cs typeface="+mn-cs"/>
              </a:rPr>
              <a:t>Produc.price</a:t>
            </a:r>
            <a:r>
              <a:rPr lang="en-US" sz="2000" dirty="0">
                <a:latin typeface="Arial"/>
                <a:cs typeface="+mn-cs"/>
              </a:rPr>
              <a:t> &lt; 100)</a:t>
            </a:r>
          </a:p>
        </p:txBody>
      </p:sp>
      <p:sp>
        <p:nvSpPr>
          <p:cNvPr id="312326" name="AutoShape 6"/>
          <p:cNvSpPr>
            <a:spLocks noChangeArrowheads="1"/>
          </p:cNvSpPr>
          <p:nvPr/>
        </p:nvSpPr>
        <p:spPr bwMode="auto">
          <a:xfrm>
            <a:off x="5772150" y="1981200"/>
            <a:ext cx="3116263" cy="506413"/>
          </a:xfrm>
          <a:prstGeom prst="roundRect">
            <a:avLst>
              <a:gd name="adj" fmla="val 16667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Existential quantifiers</a:t>
            </a:r>
          </a:p>
        </p:txBody>
      </p:sp>
      <p:sp>
        <p:nvSpPr>
          <p:cNvPr id="312327" name="Rectangle 7"/>
          <p:cNvSpPr>
            <a:spLocks noChangeArrowheads="1"/>
          </p:cNvSpPr>
          <p:nvPr/>
        </p:nvSpPr>
        <p:spPr bwMode="auto">
          <a:xfrm>
            <a:off x="533400" y="4038600"/>
            <a:ext cx="1354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Using </a:t>
            </a:r>
            <a:r>
              <a:rPr lang="en-US">
                <a:solidFill>
                  <a:srgbClr val="FF5050"/>
                </a:solidFill>
                <a:latin typeface="Arial" charset="0"/>
              </a:rPr>
              <a:t>IN</a:t>
            </a:r>
            <a:endParaRPr lang="en-US">
              <a:latin typeface="Arial" charset="0"/>
            </a:endParaRPr>
          </a:p>
        </p:txBody>
      </p:sp>
      <p:sp>
        <p:nvSpPr>
          <p:cNvPr id="312328" name="Line 8"/>
          <p:cNvSpPr>
            <a:spLocks noChangeShapeType="1"/>
          </p:cNvSpPr>
          <p:nvPr/>
        </p:nvSpPr>
        <p:spPr bwMode="auto">
          <a:xfrm>
            <a:off x="0" y="3962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2329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Rest of Today’s Lecture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z="4000" smtClean="0"/>
          </a:p>
          <a:p>
            <a:pPr eaLnBrk="1" hangingPunct="1"/>
            <a:r>
              <a:rPr lang="en-US" sz="4000" smtClean="0"/>
              <a:t>Overview of DBMS</a:t>
            </a:r>
          </a:p>
          <a:p>
            <a:pPr eaLnBrk="1" hangingPunct="1"/>
            <a:endParaRPr lang="en-US" sz="4000" smtClean="0"/>
          </a:p>
          <a:p>
            <a:pPr eaLnBrk="1" hangingPunct="1"/>
            <a:r>
              <a:rPr lang="en-US" sz="4000" smtClean="0"/>
              <a:t>SQL</a:t>
            </a:r>
          </a:p>
        </p:txBody>
      </p:sp>
      <p:sp>
        <p:nvSpPr>
          <p:cNvPr id="25603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5C7C0F-FFFD-4160-9EE3-C5AC5FEBBE73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254540-8900-4F1E-82FE-342F4B1D156D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305800" cy="1143000"/>
          </a:xfrm>
        </p:spPr>
        <p:txBody>
          <a:bodyPr/>
          <a:lstStyle/>
          <a:p>
            <a:pPr eaLnBrk="1" hangingPunct="1"/>
            <a:r>
              <a:rPr lang="en-US" smtClean="0"/>
              <a:t>3. Subqueries in WHERE</a:t>
            </a:r>
          </a:p>
        </p:txBody>
      </p:sp>
      <p:sp>
        <p:nvSpPr>
          <p:cNvPr id="314371" name="Rectangle 3"/>
          <p:cNvSpPr>
            <a:spLocks noChangeArrowheads="1"/>
          </p:cNvSpPr>
          <p:nvPr/>
        </p:nvSpPr>
        <p:spPr bwMode="auto">
          <a:xfrm>
            <a:off x="914400" y="2057400"/>
            <a:ext cx="48609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Product ( </a:t>
            </a:r>
            <a:r>
              <a:rPr lang="en-US" u="sng">
                <a:solidFill>
                  <a:srgbClr val="0000FF"/>
                </a:solidFill>
                <a:latin typeface="Arial" charset="0"/>
              </a:rPr>
              <a:t>pname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,  price, company)</a:t>
            </a:r>
          </a:p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Company( </a:t>
            </a:r>
            <a:r>
              <a:rPr lang="en-US" u="sng">
                <a:solidFill>
                  <a:srgbClr val="0000FF"/>
                </a:solidFill>
                <a:latin typeface="Arial" charset="0"/>
              </a:rPr>
              <a:t>cname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, city)</a:t>
            </a:r>
          </a:p>
        </p:txBody>
      </p:sp>
      <p:sp>
        <p:nvSpPr>
          <p:cNvPr id="314372" name="Text Box 4"/>
          <p:cNvSpPr txBox="1">
            <a:spLocks noChangeArrowheads="1"/>
          </p:cNvSpPr>
          <p:nvPr/>
        </p:nvSpPr>
        <p:spPr bwMode="auto">
          <a:xfrm>
            <a:off x="533400" y="3352800"/>
            <a:ext cx="7683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Find all cities that make </a:t>
            </a:r>
            <a:r>
              <a:rPr lang="en-US" u="sng">
                <a:latin typeface="Arial" charset="0"/>
              </a:rPr>
              <a:t>some</a:t>
            </a:r>
            <a:r>
              <a:rPr lang="en-US">
                <a:latin typeface="Arial" charset="0"/>
              </a:rPr>
              <a:t> products with price &lt; 100</a:t>
            </a:r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685800" y="4849813"/>
            <a:ext cx="5889625" cy="1595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SELECT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+mn-c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DISTINCT</a:t>
            </a:r>
            <a:r>
              <a:rPr lang="en-US" sz="2000" dirty="0">
                <a:latin typeface="Arial"/>
                <a:cs typeface="+mn-cs"/>
              </a:rPr>
              <a:t>  </a:t>
            </a:r>
            <a:r>
              <a:rPr lang="en-US" sz="2000" dirty="0" err="1">
                <a:latin typeface="Arial"/>
                <a:cs typeface="+mn-cs"/>
              </a:rPr>
              <a:t>Company.city</a:t>
            </a:r>
            <a:endParaRPr lang="en-US" sz="2000" dirty="0">
              <a:latin typeface="Arial"/>
              <a:cs typeface="+mn-cs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FROM</a:t>
            </a:r>
            <a:r>
              <a:rPr lang="en-US" sz="2000" dirty="0">
                <a:latin typeface="Arial"/>
                <a:cs typeface="+mn-cs"/>
              </a:rPr>
              <a:t>     Company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WHERE</a:t>
            </a:r>
            <a:r>
              <a:rPr lang="en-US" sz="2000" dirty="0">
                <a:latin typeface="Arial"/>
                <a:cs typeface="+mn-cs"/>
              </a:rPr>
              <a:t> 100 &gt; </a:t>
            </a:r>
            <a:r>
              <a:rPr lang="en-US" sz="2000" dirty="0">
                <a:solidFill>
                  <a:srgbClr val="FF5050"/>
                </a:solidFill>
                <a:latin typeface="Arial"/>
                <a:cs typeface="+mn-cs"/>
              </a:rPr>
              <a:t>ANY</a:t>
            </a:r>
            <a:r>
              <a:rPr lang="en-US" sz="2000" dirty="0">
                <a:latin typeface="Arial"/>
                <a:cs typeface="+mn-cs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SELECT</a:t>
            </a:r>
            <a:r>
              <a:rPr lang="en-US" sz="2000" dirty="0">
                <a:latin typeface="Arial"/>
                <a:cs typeface="+mn-cs"/>
              </a:rPr>
              <a:t> price</a:t>
            </a:r>
            <a:br>
              <a:rPr lang="en-US" sz="2000" dirty="0">
                <a:latin typeface="Arial"/>
                <a:cs typeface="+mn-cs"/>
              </a:rPr>
            </a:br>
            <a:r>
              <a:rPr lang="en-US" sz="2000" dirty="0">
                <a:latin typeface="Arial"/>
                <a:cs typeface="+mn-cs"/>
              </a:rPr>
              <a:t>                                   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FROM</a:t>
            </a:r>
            <a:r>
              <a:rPr lang="en-US" sz="2000" dirty="0">
                <a:latin typeface="Arial"/>
                <a:cs typeface="+mn-cs"/>
              </a:rPr>
              <a:t> Product</a:t>
            </a:r>
            <a:br>
              <a:rPr lang="en-US" sz="2000" dirty="0">
                <a:latin typeface="Arial"/>
                <a:cs typeface="+mn-cs"/>
              </a:rPr>
            </a:br>
            <a:r>
              <a:rPr lang="en-US" sz="2000" dirty="0">
                <a:latin typeface="Arial"/>
                <a:cs typeface="+mn-cs"/>
              </a:rPr>
              <a:t>                                   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WHERE</a:t>
            </a:r>
            <a:r>
              <a:rPr lang="en-US" sz="2000" dirty="0">
                <a:latin typeface="Arial"/>
                <a:cs typeface="+mn-cs"/>
              </a:rPr>
              <a:t> company = </a:t>
            </a:r>
            <a:r>
              <a:rPr lang="en-US" sz="2000" dirty="0" err="1">
                <a:latin typeface="Arial"/>
                <a:cs typeface="+mn-cs"/>
              </a:rPr>
              <a:t>cname</a:t>
            </a:r>
            <a:r>
              <a:rPr lang="en-US" sz="2000" dirty="0">
                <a:latin typeface="Arial"/>
                <a:cs typeface="+mn-cs"/>
              </a:rPr>
              <a:t>)</a:t>
            </a:r>
          </a:p>
        </p:txBody>
      </p:sp>
      <p:sp>
        <p:nvSpPr>
          <p:cNvPr id="314374" name="AutoShape 6"/>
          <p:cNvSpPr>
            <a:spLocks noChangeArrowheads="1"/>
          </p:cNvSpPr>
          <p:nvPr/>
        </p:nvSpPr>
        <p:spPr bwMode="auto">
          <a:xfrm>
            <a:off x="5772150" y="1981200"/>
            <a:ext cx="3116263" cy="506413"/>
          </a:xfrm>
          <a:prstGeom prst="roundRect">
            <a:avLst>
              <a:gd name="adj" fmla="val 16667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Existential quantifiers</a:t>
            </a:r>
          </a:p>
        </p:txBody>
      </p:sp>
      <p:sp>
        <p:nvSpPr>
          <p:cNvPr id="314375" name="Rectangle 7"/>
          <p:cNvSpPr>
            <a:spLocks noChangeArrowheads="1"/>
          </p:cNvSpPr>
          <p:nvPr/>
        </p:nvSpPr>
        <p:spPr bwMode="auto">
          <a:xfrm>
            <a:off x="533400" y="4114800"/>
            <a:ext cx="176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Using </a:t>
            </a:r>
            <a:r>
              <a:rPr lang="en-US">
                <a:solidFill>
                  <a:srgbClr val="FF5050"/>
                </a:solidFill>
                <a:latin typeface="Arial" charset="0"/>
              </a:rPr>
              <a:t>ANY</a:t>
            </a:r>
            <a:r>
              <a:rPr lang="en-US">
                <a:latin typeface="Arial" charset="0"/>
              </a:rPr>
              <a:t>:</a:t>
            </a:r>
          </a:p>
        </p:txBody>
      </p:sp>
      <p:sp>
        <p:nvSpPr>
          <p:cNvPr id="314376" name="Line 8"/>
          <p:cNvSpPr>
            <a:spLocks noChangeShapeType="1"/>
          </p:cNvSpPr>
          <p:nvPr/>
        </p:nvSpPr>
        <p:spPr bwMode="auto">
          <a:xfrm>
            <a:off x="0" y="3962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4377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2A3A7-5269-461D-B33C-90BFE9D9A8AC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458200" cy="1143000"/>
          </a:xfrm>
        </p:spPr>
        <p:txBody>
          <a:bodyPr/>
          <a:lstStyle/>
          <a:p>
            <a:pPr eaLnBrk="1" hangingPunct="1"/>
            <a:r>
              <a:rPr lang="en-US" smtClean="0"/>
              <a:t>3. Subqueries in WHERE</a:t>
            </a:r>
          </a:p>
        </p:txBody>
      </p:sp>
      <p:sp>
        <p:nvSpPr>
          <p:cNvPr id="316419" name="Rectangle 3"/>
          <p:cNvSpPr>
            <a:spLocks noChangeArrowheads="1"/>
          </p:cNvSpPr>
          <p:nvPr/>
        </p:nvSpPr>
        <p:spPr bwMode="auto">
          <a:xfrm>
            <a:off x="914400" y="2057400"/>
            <a:ext cx="48609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Product ( </a:t>
            </a:r>
            <a:r>
              <a:rPr lang="en-US" u="sng">
                <a:solidFill>
                  <a:srgbClr val="0000FF"/>
                </a:solidFill>
                <a:latin typeface="Arial" charset="0"/>
              </a:rPr>
              <a:t>pname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,  price, company)</a:t>
            </a:r>
          </a:p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Company( </a:t>
            </a:r>
            <a:r>
              <a:rPr lang="en-US" u="sng">
                <a:solidFill>
                  <a:srgbClr val="0000FF"/>
                </a:solidFill>
                <a:latin typeface="Arial" charset="0"/>
              </a:rPr>
              <a:t>cname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, city)</a:t>
            </a:r>
          </a:p>
        </p:txBody>
      </p:sp>
      <p:sp>
        <p:nvSpPr>
          <p:cNvPr id="316420" name="Text Box 4"/>
          <p:cNvSpPr txBox="1">
            <a:spLocks noChangeArrowheads="1"/>
          </p:cNvSpPr>
          <p:nvPr/>
        </p:nvSpPr>
        <p:spPr bwMode="auto">
          <a:xfrm>
            <a:off x="533400" y="3352800"/>
            <a:ext cx="7683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Find all cities that make </a:t>
            </a:r>
            <a:r>
              <a:rPr lang="en-US" u="sng">
                <a:latin typeface="Arial" charset="0"/>
              </a:rPr>
              <a:t>some</a:t>
            </a:r>
            <a:r>
              <a:rPr lang="en-US">
                <a:latin typeface="Arial" charset="0"/>
              </a:rPr>
              <a:t> products with price &lt; 100</a:t>
            </a:r>
          </a:p>
        </p:txBody>
      </p:sp>
      <p:sp>
        <p:nvSpPr>
          <p:cNvPr id="259077" name="Rectangle 5"/>
          <p:cNvSpPr>
            <a:spLocks noChangeArrowheads="1"/>
          </p:cNvSpPr>
          <p:nvPr/>
        </p:nvSpPr>
        <p:spPr bwMode="auto">
          <a:xfrm>
            <a:off x="457200" y="4865688"/>
            <a:ext cx="8232775" cy="10461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SELECT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+mn-c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DISTINCT</a:t>
            </a:r>
            <a:r>
              <a:rPr lang="en-US" sz="2000" dirty="0">
                <a:latin typeface="Arial"/>
                <a:cs typeface="+mn-cs"/>
              </a:rPr>
              <a:t>  </a:t>
            </a:r>
            <a:r>
              <a:rPr lang="en-US" sz="2000" dirty="0" err="1">
                <a:latin typeface="Arial"/>
                <a:cs typeface="+mn-cs"/>
              </a:rPr>
              <a:t>Company.cname</a:t>
            </a:r>
            <a:endParaRPr lang="en-US" sz="2000" dirty="0">
              <a:latin typeface="Arial"/>
              <a:cs typeface="+mn-cs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FROM</a:t>
            </a:r>
            <a:r>
              <a:rPr lang="en-US" sz="2000" dirty="0">
                <a:latin typeface="Arial"/>
                <a:cs typeface="+mn-cs"/>
              </a:rPr>
              <a:t>     Company, Product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WHERE</a:t>
            </a:r>
            <a:r>
              <a:rPr lang="en-US" sz="2000" dirty="0">
                <a:latin typeface="Arial"/>
                <a:cs typeface="+mn-cs"/>
              </a:rPr>
              <a:t>  </a:t>
            </a:r>
            <a:r>
              <a:rPr lang="en-US" sz="2000" dirty="0" err="1">
                <a:latin typeface="Arial"/>
                <a:cs typeface="+mn-cs"/>
              </a:rPr>
              <a:t>Company.cname</a:t>
            </a:r>
            <a:r>
              <a:rPr lang="en-US" sz="2000" dirty="0">
                <a:latin typeface="Arial"/>
                <a:cs typeface="+mn-cs"/>
              </a:rPr>
              <a:t> = </a:t>
            </a:r>
            <a:r>
              <a:rPr lang="en-US" sz="2000" dirty="0" err="1">
                <a:latin typeface="Arial"/>
                <a:cs typeface="+mn-cs"/>
              </a:rPr>
              <a:t>Product.company</a:t>
            </a:r>
            <a:r>
              <a:rPr lang="en-US" sz="2000" dirty="0">
                <a:latin typeface="Arial"/>
                <a:cs typeface="+mn-cs"/>
              </a:rPr>
              <a:t> and </a:t>
            </a:r>
            <a:r>
              <a:rPr lang="en-US" sz="2000" dirty="0" err="1">
                <a:latin typeface="Arial"/>
                <a:cs typeface="+mn-cs"/>
              </a:rPr>
              <a:t>Product.price</a:t>
            </a:r>
            <a:r>
              <a:rPr lang="en-US" sz="2000" dirty="0">
                <a:latin typeface="Arial"/>
                <a:cs typeface="+mn-cs"/>
              </a:rPr>
              <a:t> &lt; 100</a:t>
            </a:r>
          </a:p>
        </p:txBody>
      </p:sp>
      <p:sp>
        <p:nvSpPr>
          <p:cNvPr id="316422" name="Text Box 6"/>
          <p:cNvSpPr txBox="1">
            <a:spLocks noChangeArrowheads="1"/>
          </p:cNvSpPr>
          <p:nvPr/>
        </p:nvSpPr>
        <p:spPr bwMode="auto">
          <a:xfrm>
            <a:off x="1600200" y="5973763"/>
            <a:ext cx="64817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rgbClr val="FF5050"/>
                </a:solidFill>
                <a:latin typeface="Arial" charset="0"/>
              </a:rPr>
              <a:t>Existential quantifiers are easy  ! </a:t>
            </a:r>
            <a:r>
              <a:rPr lang="en-US" sz="3200">
                <a:solidFill>
                  <a:srgbClr val="FF5050"/>
                </a:solidFill>
                <a:latin typeface="Arial" charset="0"/>
                <a:sym typeface="Wingdings" pitchFamily="2" charset="2"/>
              </a:rPr>
              <a:t></a:t>
            </a:r>
            <a:endParaRPr lang="en-US" sz="3200">
              <a:solidFill>
                <a:srgbClr val="FF5050"/>
              </a:solidFill>
              <a:latin typeface="Arial" charset="0"/>
            </a:endParaRPr>
          </a:p>
        </p:txBody>
      </p:sp>
      <p:sp>
        <p:nvSpPr>
          <p:cNvPr id="316423" name="AutoShape 8"/>
          <p:cNvSpPr>
            <a:spLocks noChangeArrowheads="1"/>
          </p:cNvSpPr>
          <p:nvPr/>
        </p:nvSpPr>
        <p:spPr bwMode="auto">
          <a:xfrm>
            <a:off x="5772150" y="1981200"/>
            <a:ext cx="3116263" cy="506413"/>
          </a:xfrm>
          <a:prstGeom prst="roundRect">
            <a:avLst>
              <a:gd name="adj" fmla="val 16667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Existential quantifiers</a:t>
            </a:r>
          </a:p>
        </p:txBody>
      </p:sp>
      <p:sp>
        <p:nvSpPr>
          <p:cNvPr id="316424" name="Line 9"/>
          <p:cNvSpPr>
            <a:spLocks noChangeShapeType="1"/>
          </p:cNvSpPr>
          <p:nvPr/>
        </p:nvSpPr>
        <p:spPr bwMode="auto">
          <a:xfrm>
            <a:off x="0" y="3962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6425" name="AutoShape 10"/>
          <p:cNvSpPr>
            <a:spLocks noChangeArrowheads="1"/>
          </p:cNvSpPr>
          <p:nvPr/>
        </p:nvSpPr>
        <p:spPr bwMode="auto">
          <a:xfrm>
            <a:off x="485775" y="4114800"/>
            <a:ext cx="2792413" cy="506413"/>
          </a:xfrm>
          <a:prstGeom prst="roundRect">
            <a:avLst>
              <a:gd name="adj" fmla="val 16667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Now let’s unnest it:</a:t>
            </a:r>
          </a:p>
        </p:txBody>
      </p:sp>
      <p:sp>
        <p:nvSpPr>
          <p:cNvPr id="316426" name="Footer Placeholder 10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BB00B-83A0-4447-89EA-9C1A9B9318B1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610600" cy="1143000"/>
          </a:xfrm>
        </p:spPr>
        <p:txBody>
          <a:bodyPr/>
          <a:lstStyle/>
          <a:p>
            <a:pPr eaLnBrk="1" hangingPunct="1"/>
            <a:r>
              <a:rPr lang="en-US" smtClean="0"/>
              <a:t>3. Subqueries in WHERE</a:t>
            </a:r>
          </a:p>
        </p:txBody>
      </p:sp>
      <p:sp>
        <p:nvSpPr>
          <p:cNvPr id="318467" name="Rectangle 3"/>
          <p:cNvSpPr>
            <a:spLocks noChangeArrowheads="1"/>
          </p:cNvSpPr>
          <p:nvPr/>
        </p:nvSpPr>
        <p:spPr bwMode="auto">
          <a:xfrm>
            <a:off x="914400" y="2057400"/>
            <a:ext cx="48609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Product ( </a:t>
            </a:r>
            <a:r>
              <a:rPr lang="en-US" u="sng">
                <a:solidFill>
                  <a:srgbClr val="0000FF"/>
                </a:solidFill>
                <a:latin typeface="Arial" charset="0"/>
              </a:rPr>
              <a:t>pname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,  price, company)</a:t>
            </a:r>
          </a:p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Company( </a:t>
            </a:r>
            <a:r>
              <a:rPr lang="en-US" u="sng">
                <a:solidFill>
                  <a:srgbClr val="0000FF"/>
                </a:solidFill>
                <a:latin typeface="Arial" charset="0"/>
              </a:rPr>
              <a:t>cname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, city)</a:t>
            </a:r>
          </a:p>
        </p:txBody>
      </p:sp>
      <p:sp>
        <p:nvSpPr>
          <p:cNvPr id="318468" name="Text Box 5"/>
          <p:cNvSpPr txBox="1">
            <a:spLocks noChangeArrowheads="1"/>
          </p:cNvSpPr>
          <p:nvPr/>
        </p:nvSpPr>
        <p:spPr bwMode="auto">
          <a:xfrm>
            <a:off x="1219200" y="5638800"/>
            <a:ext cx="627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rgbClr val="FF5050"/>
                </a:solidFill>
                <a:latin typeface="Arial" charset="0"/>
              </a:rPr>
              <a:t>Universal quantifiers are hard !  </a:t>
            </a:r>
            <a:r>
              <a:rPr lang="en-US" sz="3200">
                <a:solidFill>
                  <a:srgbClr val="FF5050"/>
                </a:solidFill>
                <a:latin typeface="Arial" charset="0"/>
                <a:sym typeface="Wingdings" pitchFamily="2" charset="2"/>
              </a:rPr>
              <a:t></a:t>
            </a:r>
            <a:endParaRPr lang="en-US" sz="3200">
              <a:solidFill>
                <a:srgbClr val="FF5050"/>
              </a:solidFill>
              <a:latin typeface="Arial" charset="0"/>
            </a:endParaRPr>
          </a:p>
        </p:txBody>
      </p:sp>
      <p:sp>
        <p:nvSpPr>
          <p:cNvPr id="318469" name="Text Box 6"/>
          <p:cNvSpPr txBox="1">
            <a:spLocks noChangeArrowheads="1"/>
          </p:cNvSpPr>
          <p:nvPr/>
        </p:nvSpPr>
        <p:spPr bwMode="auto">
          <a:xfrm>
            <a:off x="685800" y="3124200"/>
            <a:ext cx="63230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Find all cities with companies 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        that make </a:t>
            </a:r>
            <a:r>
              <a:rPr lang="en-US" u="sng">
                <a:latin typeface="Arial" charset="0"/>
              </a:rPr>
              <a:t>only</a:t>
            </a:r>
            <a:r>
              <a:rPr lang="en-US">
                <a:latin typeface="Arial" charset="0"/>
              </a:rPr>
              <a:t> products with price &lt; 100</a:t>
            </a:r>
          </a:p>
        </p:txBody>
      </p:sp>
      <p:sp>
        <p:nvSpPr>
          <p:cNvPr id="318470" name="AutoShape 8"/>
          <p:cNvSpPr>
            <a:spLocks noChangeArrowheads="1"/>
          </p:cNvSpPr>
          <p:nvPr/>
        </p:nvSpPr>
        <p:spPr bwMode="auto">
          <a:xfrm>
            <a:off x="5857875" y="1981200"/>
            <a:ext cx="2998788" cy="506413"/>
          </a:xfrm>
          <a:prstGeom prst="roundRect">
            <a:avLst>
              <a:gd name="adj" fmla="val 16667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Universal quantifiers</a:t>
            </a:r>
          </a:p>
        </p:txBody>
      </p:sp>
      <p:sp>
        <p:nvSpPr>
          <p:cNvPr id="318471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5CC14E-A86D-49EB-A953-108B4DDF1C3C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305800" cy="1143000"/>
          </a:xfrm>
        </p:spPr>
        <p:txBody>
          <a:bodyPr/>
          <a:lstStyle/>
          <a:p>
            <a:pPr eaLnBrk="1" hangingPunct="1"/>
            <a:r>
              <a:rPr lang="en-US" smtClean="0"/>
              <a:t>3. Subqueries in WHERE</a:t>
            </a:r>
          </a:p>
        </p:txBody>
      </p:sp>
      <p:sp>
        <p:nvSpPr>
          <p:cNvPr id="320515" name="Rectangle 3"/>
          <p:cNvSpPr>
            <a:spLocks noChangeArrowheads="1"/>
          </p:cNvSpPr>
          <p:nvPr/>
        </p:nvSpPr>
        <p:spPr bwMode="auto">
          <a:xfrm>
            <a:off x="914400" y="2057400"/>
            <a:ext cx="48609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Product ( pname,  price, company)</a:t>
            </a:r>
          </a:p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Company( cname, city)</a:t>
            </a:r>
          </a:p>
        </p:txBody>
      </p:sp>
      <p:sp>
        <p:nvSpPr>
          <p:cNvPr id="320516" name="AutoShape 8"/>
          <p:cNvSpPr>
            <a:spLocks noChangeArrowheads="1"/>
          </p:cNvSpPr>
          <p:nvPr/>
        </p:nvSpPr>
        <p:spPr bwMode="auto">
          <a:xfrm>
            <a:off x="5830888" y="1981200"/>
            <a:ext cx="2998787" cy="506413"/>
          </a:xfrm>
          <a:prstGeom prst="roundRect">
            <a:avLst>
              <a:gd name="adj" fmla="val 16667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Universal quantifiers</a:t>
            </a:r>
          </a:p>
        </p:txBody>
      </p:sp>
      <p:sp>
        <p:nvSpPr>
          <p:cNvPr id="320517" name="Rectangle 9"/>
          <p:cNvSpPr>
            <a:spLocks noChangeArrowheads="1"/>
          </p:cNvSpPr>
          <p:nvPr/>
        </p:nvSpPr>
        <p:spPr bwMode="auto">
          <a:xfrm>
            <a:off x="533400" y="4114800"/>
            <a:ext cx="611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Predicate Calculus (a.k.a. First Order Logic)</a:t>
            </a:r>
          </a:p>
        </p:txBody>
      </p:sp>
      <p:sp>
        <p:nvSpPr>
          <p:cNvPr id="320518" name="Line 10"/>
          <p:cNvSpPr>
            <a:spLocks noChangeShapeType="1"/>
          </p:cNvSpPr>
          <p:nvPr/>
        </p:nvSpPr>
        <p:spPr bwMode="auto">
          <a:xfrm>
            <a:off x="0" y="3962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0519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76200" y="5105400"/>
            <a:ext cx="8991600" cy="430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>
                <a:latin typeface="Arial" charset="0"/>
              </a:rPr>
              <a:t>{ y | ∃x. Company(x,y) </a:t>
            </a:r>
            <a:r>
              <a:rPr lang="en-US">
                <a:latin typeface="MS Gothic" pitchFamily="49" charset="-128"/>
                <a:ea typeface="MS Gothic" pitchFamily="49" charset="-128"/>
              </a:rPr>
              <a:t>∧</a:t>
            </a:r>
            <a:r>
              <a:rPr lang="en-US">
                <a:latin typeface="Arial" charset="0"/>
              </a:rPr>
              <a:t>  (∀z. ∀p. Product(z,p,x) </a:t>
            </a:r>
            <a:r>
              <a:rPr lang="en-US">
                <a:latin typeface="Wingdings" pitchFamily="2" charset="2"/>
              </a:rPr>
              <a:t></a:t>
            </a:r>
            <a:r>
              <a:rPr lang="en-US">
                <a:latin typeface="Arial" charset="0"/>
              </a:rPr>
              <a:t> p &lt; 100) }</a:t>
            </a:r>
          </a:p>
        </p:txBody>
      </p:sp>
      <p:sp>
        <p:nvSpPr>
          <p:cNvPr id="320521" name="Text Box 6"/>
          <p:cNvSpPr txBox="1">
            <a:spLocks noChangeArrowheads="1"/>
          </p:cNvSpPr>
          <p:nvPr/>
        </p:nvSpPr>
        <p:spPr bwMode="auto">
          <a:xfrm>
            <a:off x="685800" y="3124200"/>
            <a:ext cx="63230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Find all cities with companies 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        that make </a:t>
            </a:r>
            <a:r>
              <a:rPr lang="en-US" u="sng">
                <a:latin typeface="Arial" charset="0"/>
              </a:rPr>
              <a:t>only</a:t>
            </a:r>
            <a:r>
              <a:rPr lang="en-US">
                <a:latin typeface="Arial" charset="0"/>
              </a:rPr>
              <a:t> products with price &lt; 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96A8D-483C-48D0-AA9A-21019758F23A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305800" cy="1143000"/>
          </a:xfrm>
        </p:spPr>
        <p:txBody>
          <a:bodyPr/>
          <a:lstStyle/>
          <a:p>
            <a:pPr eaLnBrk="1" hangingPunct="1"/>
            <a:r>
              <a:rPr lang="en-US" smtClean="0"/>
              <a:t>3. Subqueries in WHERE</a:t>
            </a:r>
          </a:p>
        </p:txBody>
      </p:sp>
      <p:sp>
        <p:nvSpPr>
          <p:cNvPr id="322563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76200" y="4038600"/>
            <a:ext cx="8991600" cy="430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>
                <a:latin typeface="Arial" charset="0"/>
              </a:rPr>
              <a:t>{ y | ∃x. Company(x,y) </a:t>
            </a:r>
            <a:r>
              <a:rPr lang="en-US">
                <a:latin typeface="MS Gothic" pitchFamily="49" charset="-128"/>
                <a:ea typeface="MS Gothic" pitchFamily="49" charset="-128"/>
              </a:rPr>
              <a:t>∧</a:t>
            </a:r>
            <a:r>
              <a:rPr lang="en-US">
                <a:latin typeface="Arial" charset="0"/>
              </a:rPr>
              <a:t>  (∀z. ∀p. Product(z,p,x) </a:t>
            </a:r>
            <a:r>
              <a:rPr lang="en-US">
                <a:latin typeface="Wingdings" pitchFamily="2" charset="2"/>
              </a:rPr>
              <a:t></a:t>
            </a:r>
            <a:r>
              <a:rPr lang="en-US">
                <a:latin typeface="Arial" charset="0"/>
              </a:rPr>
              <a:t> p &lt; 100) }</a:t>
            </a:r>
          </a:p>
        </p:txBody>
      </p:sp>
      <p:sp>
        <p:nvSpPr>
          <p:cNvPr id="322565" name="TextBox 12"/>
          <p:cNvSpPr txBox="1">
            <a:spLocks noChangeArrowheads="1"/>
          </p:cNvSpPr>
          <p:nvPr/>
        </p:nvSpPr>
        <p:spPr bwMode="auto">
          <a:xfrm>
            <a:off x="76200" y="1600200"/>
            <a:ext cx="2795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De Morgan’s Laws: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1981200" y="2019300"/>
            <a:ext cx="3348038" cy="1781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>
                <a:latin typeface="Arial" charset="0"/>
              </a:rPr>
              <a:t>¬(A </a:t>
            </a:r>
            <a:r>
              <a:rPr lang="en-US">
                <a:latin typeface="Arial" charset="0"/>
                <a:ea typeface="MS Gothic" pitchFamily="49" charset="-128"/>
              </a:rPr>
              <a:t>∧</a:t>
            </a:r>
            <a:r>
              <a:rPr lang="en-US">
                <a:latin typeface="Arial" charset="0"/>
              </a:rPr>
              <a:t> B) = ¬A </a:t>
            </a:r>
            <a:r>
              <a:rPr lang="en-US">
                <a:latin typeface="Arial" charset="0"/>
                <a:ea typeface="MS Gothic" pitchFamily="49" charset="-128"/>
              </a:rPr>
              <a:t>∨</a:t>
            </a:r>
            <a:r>
              <a:rPr lang="en-US">
                <a:latin typeface="Arial" charset="0"/>
              </a:rPr>
              <a:t> ¬B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>
                <a:latin typeface="Arial" charset="0"/>
              </a:rPr>
              <a:t>¬(A </a:t>
            </a:r>
            <a:r>
              <a:rPr lang="en-US">
                <a:latin typeface="Arial" charset="0"/>
                <a:ea typeface="MS Gothic" pitchFamily="49" charset="-128"/>
              </a:rPr>
              <a:t>∨</a:t>
            </a:r>
            <a:r>
              <a:rPr lang="en-US">
                <a:latin typeface="Arial" charset="0"/>
              </a:rPr>
              <a:t> B) = ¬A </a:t>
            </a:r>
            <a:r>
              <a:rPr lang="en-US">
                <a:latin typeface="Arial" charset="0"/>
                <a:ea typeface="MS Gothic" pitchFamily="49" charset="-128"/>
              </a:rPr>
              <a:t>∧</a:t>
            </a:r>
            <a:r>
              <a:rPr lang="en-US">
                <a:latin typeface="Arial" charset="0"/>
              </a:rPr>
              <a:t> ¬B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>
                <a:latin typeface="Arial" charset="0"/>
              </a:rPr>
              <a:t>¬∀x. P(x) = ∃x. ¬ P(x)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>
                <a:latin typeface="Arial" charset="0"/>
              </a:rPr>
              <a:t>¬∃x. P(x) = ∀x. ¬ P(x)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76200" y="5029200"/>
            <a:ext cx="8991600" cy="758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>
                <a:latin typeface="Arial" charset="0"/>
              </a:rPr>
              <a:t>{ y | ∃x. Company(x,y) </a:t>
            </a:r>
            <a:r>
              <a:rPr lang="en-US">
                <a:latin typeface="MS Gothic" pitchFamily="49" charset="-128"/>
                <a:ea typeface="MS Gothic" pitchFamily="49" charset="-128"/>
              </a:rPr>
              <a:t>∧</a:t>
            </a:r>
            <a:r>
              <a:rPr lang="en-US">
                <a:latin typeface="Arial" charset="0"/>
              </a:rPr>
              <a:t>  ¬ (∃z∃p. Product(z,p,x) </a:t>
            </a:r>
            <a:r>
              <a:rPr lang="en-US">
                <a:latin typeface="MS Gothic" pitchFamily="49" charset="-128"/>
                <a:ea typeface="MS Gothic" pitchFamily="49" charset="-128"/>
              </a:rPr>
              <a:t>∧</a:t>
            </a:r>
            <a:r>
              <a:rPr lang="en-US">
                <a:latin typeface="Arial" charset="0"/>
              </a:rPr>
              <a:t> p ≥ 100) }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76200" y="5868988"/>
            <a:ext cx="8686800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>
                <a:latin typeface="Arial" charset="0"/>
              </a:rPr>
              <a:t>{ y | ∃x. Company(x,y)) }   −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>
                <a:latin typeface="Arial" charset="0"/>
              </a:rPr>
              <a:t>{ y | ∃x. Company(x,y) </a:t>
            </a:r>
            <a:r>
              <a:rPr lang="en-US">
                <a:latin typeface="MS Gothic" pitchFamily="49" charset="-128"/>
                <a:ea typeface="MS Gothic" pitchFamily="49" charset="-128"/>
              </a:rPr>
              <a:t>∧</a:t>
            </a:r>
            <a:r>
              <a:rPr lang="en-US">
                <a:latin typeface="Arial" charset="0"/>
              </a:rPr>
              <a:t> (∃z∃p. Product(z,p,x) </a:t>
            </a:r>
            <a:r>
              <a:rPr lang="en-US">
                <a:latin typeface="MS Gothic" pitchFamily="49" charset="-128"/>
                <a:ea typeface="MS Gothic" pitchFamily="49" charset="-128"/>
              </a:rPr>
              <a:t>∧</a:t>
            </a:r>
            <a:r>
              <a:rPr lang="en-US">
                <a:latin typeface="Arial" charset="0"/>
              </a:rPr>
              <a:t> p ≥ 100) }</a:t>
            </a:r>
          </a:p>
        </p:txBody>
      </p:sp>
      <p:sp>
        <p:nvSpPr>
          <p:cNvPr id="322569" name="Rectangle 16"/>
          <p:cNvSpPr>
            <a:spLocks noChangeArrowheads="1"/>
          </p:cNvSpPr>
          <p:nvPr/>
        </p:nvSpPr>
        <p:spPr bwMode="auto">
          <a:xfrm>
            <a:off x="5638800" y="2057400"/>
            <a:ext cx="312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¬(A </a:t>
            </a:r>
            <a:r>
              <a:rPr lang="en-US">
                <a:latin typeface="Arial" charset="0"/>
                <a:ea typeface="MS Gothic" pitchFamily="49" charset="-128"/>
                <a:sym typeface="Wingdings" pitchFamily="2" charset="2"/>
              </a:rPr>
              <a:t></a:t>
            </a:r>
            <a:r>
              <a:rPr lang="en-US">
                <a:latin typeface="Arial" charset="0"/>
              </a:rPr>
              <a:t> B) =   A </a:t>
            </a:r>
            <a:r>
              <a:rPr lang="en-US">
                <a:latin typeface="Arial" charset="0"/>
                <a:ea typeface="MS Gothic" pitchFamily="49" charset="-128"/>
              </a:rPr>
              <a:t>∧</a:t>
            </a:r>
            <a:r>
              <a:rPr lang="en-US">
                <a:latin typeface="Arial" charset="0"/>
              </a:rPr>
              <a:t> ¬B </a:t>
            </a:r>
          </a:p>
        </p:txBody>
      </p:sp>
      <p:sp>
        <p:nvSpPr>
          <p:cNvPr id="322570" name="TextBox 17"/>
          <p:cNvSpPr txBox="1">
            <a:spLocks noChangeArrowheads="1"/>
          </p:cNvSpPr>
          <p:nvPr/>
        </p:nvSpPr>
        <p:spPr bwMode="auto">
          <a:xfrm>
            <a:off x="609600" y="4495800"/>
            <a:ext cx="44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b="1">
                <a:latin typeface="Arial" charset="0"/>
              </a:rPr>
              <a:t>= </a:t>
            </a:r>
          </a:p>
        </p:txBody>
      </p:sp>
      <p:sp>
        <p:nvSpPr>
          <p:cNvPr id="322571" name="TextBox 18"/>
          <p:cNvSpPr txBox="1">
            <a:spLocks noChangeArrowheads="1"/>
          </p:cNvSpPr>
          <p:nvPr/>
        </p:nvSpPr>
        <p:spPr bwMode="auto">
          <a:xfrm>
            <a:off x="609600" y="5405438"/>
            <a:ext cx="44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b="1">
                <a:latin typeface="Arial" charset="0"/>
              </a:rPr>
              <a:t>=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AE7A2B-8BE1-465D-8013-18CF9754C05C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763000" cy="1143000"/>
          </a:xfrm>
        </p:spPr>
        <p:txBody>
          <a:bodyPr/>
          <a:lstStyle/>
          <a:p>
            <a:pPr eaLnBrk="1" hangingPunct="1"/>
            <a:r>
              <a:rPr lang="en-US" smtClean="0"/>
              <a:t>3. Subqueries in WHERE</a:t>
            </a:r>
          </a:p>
        </p:txBody>
      </p:sp>
      <p:sp>
        <p:nvSpPr>
          <p:cNvPr id="324611" name="Text Box 3"/>
          <p:cNvSpPr txBox="1">
            <a:spLocks noChangeArrowheads="1"/>
          </p:cNvSpPr>
          <p:nvPr/>
        </p:nvSpPr>
        <p:spPr bwMode="auto">
          <a:xfrm>
            <a:off x="228600" y="4343400"/>
            <a:ext cx="8226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2. Find all companies s.t. </a:t>
            </a:r>
            <a:r>
              <a:rPr lang="en-US" u="sng">
                <a:latin typeface="Arial" charset="0"/>
              </a:rPr>
              <a:t>all</a:t>
            </a:r>
            <a:r>
              <a:rPr lang="en-US">
                <a:latin typeface="Arial" charset="0"/>
              </a:rPr>
              <a:t> their products have price &lt; 100</a:t>
            </a:r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228600" y="1828800"/>
            <a:ext cx="780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1. Find </a:t>
            </a:r>
            <a:r>
              <a:rPr lang="en-US" i="1">
                <a:latin typeface="Arial" charset="0"/>
              </a:rPr>
              <a:t>the other </a:t>
            </a:r>
            <a:r>
              <a:rPr lang="en-US">
                <a:latin typeface="Arial" charset="0"/>
              </a:rPr>
              <a:t>companies: i.e. s.t. </a:t>
            </a:r>
            <a:r>
              <a:rPr lang="en-US" u="sng">
                <a:latin typeface="Arial" charset="0"/>
              </a:rPr>
              <a:t>some</a:t>
            </a:r>
            <a:r>
              <a:rPr lang="en-US">
                <a:latin typeface="Arial" charset="0"/>
              </a:rPr>
              <a:t> product </a:t>
            </a:r>
            <a:r>
              <a:rPr lang="en-US">
                <a:latin typeface="Arial" charset="0"/>
                <a:sym typeface="Symbol" pitchFamily="18" charset="2"/>
              </a:rPr>
              <a:t></a:t>
            </a:r>
            <a:r>
              <a:rPr lang="en-US">
                <a:latin typeface="Arial" charset="0"/>
              </a:rPr>
              <a:t> 100</a:t>
            </a:r>
          </a:p>
        </p:txBody>
      </p:sp>
      <p:sp>
        <p:nvSpPr>
          <p:cNvPr id="324613" name="Footer Placeholder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  <p:sp>
        <p:nvSpPr>
          <p:cNvPr id="248837" name="Rectangle 5"/>
          <p:cNvSpPr>
            <a:spLocks noChangeArrowheads="1"/>
          </p:cNvSpPr>
          <p:nvPr/>
        </p:nvSpPr>
        <p:spPr bwMode="auto">
          <a:xfrm>
            <a:off x="685800" y="2438400"/>
            <a:ext cx="7058025" cy="1595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SELECT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+mn-c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DISTINCT</a:t>
            </a:r>
            <a:r>
              <a:rPr lang="en-US" sz="2000" dirty="0">
                <a:latin typeface="Arial"/>
                <a:cs typeface="+mn-cs"/>
              </a:rPr>
              <a:t>  </a:t>
            </a:r>
            <a:r>
              <a:rPr lang="en-US" sz="2000" dirty="0" err="1">
                <a:latin typeface="Arial"/>
                <a:cs typeface="+mn-cs"/>
              </a:rPr>
              <a:t>Company.city</a:t>
            </a:r>
            <a:endParaRPr lang="en-US" sz="2000" dirty="0">
              <a:latin typeface="Arial"/>
              <a:cs typeface="+mn-cs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FROM</a:t>
            </a:r>
            <a:r>
              <a:rPr lang="en-US" sz="2000" dirty="0">
                <a:latin typeface="Arial"/>
                <a:cs typeface="+mn-cs"/>
              </a:rPr>
              <a:t>     Company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WHERE</a:t>
            </a:r>
            <a:r>
              <a:rPr lang="en-US" sz="2000" dirty="0">
                <a:latin typeface="Arial"/>
                <a:cs typeface="+mn-cs"/>
              </a:rPr>
              <a:t>  </a:t>
            </a:r>
            <a:r>
              <a:rPr lang="en-US" sz="2000" dirty="0" err="1">
                <a:latin typeface="Arial"/>
                <a:cs typeface="+mn-cs"/>
              </a:rPr>
              <a:t>Company.cname</a:t>
            </a:r>
            <a:r>
              <a:rPr lang="en-US" sz="2000" dirty="0">
                <a:latin typeface="Arial"/>
                <a:cs typeface="+mn-cs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+mn-cs"/>
              </a:rPr>
              <a:t>IN</a:t>
            </a:r>
            <a:r>
              <a:rPr lang="en-US" sz="2000" dirty="0">
                <a:latin typeface="Arial"/>
                <a:cs typeface="+mn-cs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SELECT</a:t>
            </a:r>
            <a:r>
              <a:rPr lang="en-US" sz="2000" dirty="0">
                <a:latin typeface="Arial"/>
                <a:cs typeface="+mn-cs"/>
              </a:rPr>
              <a:t> </a:t>
            </a:r>
            <a:r>
              <a:rPr lang="en-US" sz="2000" dirty="0" err="1">
                <a:latin typeface="Arial"/>
                <a:cs typeface="+mn-cs"/>
              </a:rPr>
              <a:t>Product.company</a:t>
            </a:r>
            <a:r>
              <a:rPr lang="en-US" sz="2000" dirty="0">
                <a:latin typeface="Arial"/>
                <a:cs typeface="+mn-cs"/>
              </a:rPr>
              <a:t/>
            </a:r>
            <a:br>
              <a:rPr lang="en-US" sz="2000" dirty="0">
                <a:latin typeface="Arial"/>
                <a:cs typeface="+mn-cs"/>
              </a:rPr>
            </a:br>
            <a:r>
              <a:rPr lang="en-US" sz="2000" dirty="0">
                <a:latin typeface="Arial"/>
                <a:cs typeface="+mn-cs"/>
              </a:rPr>
              <a:t>                                                  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FROM</a:t>
            </a:r>
            <a:r>
              <a:rPr lang="en-US" sz="2000" dirty="0">
                <a:latin typeface="Arial"/>
                <a:cs typeface="+mn-cs"/>
              </a:rPr>
              <a:t> Product</a:t>
            </a:r>
            <a:br>
              <a:rPr lang="en-US" sz="2000" dirty="0">
                <a:latin typeface="Arial"/>
                <a:cs typeface="+mn-cs"/>
              </a:rPr>
            </a:br>
            <a:r>
              <a:rPr lang="en-US" sz="2000" dirty="0">
                <a:latin typeface="Arial"/>
                <a:cs typeface="+mn-cs"/>
              </a:rPr>
              <a:t>                                                  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WHERE</a:t>
            </a:r>
            <a:r>
              <a:rPr lang="en-US" sz="2000" dirty="0">
                <a:latin typeface="Arial"/>
                <a:cs typeface="+mn-cs"/>
              </a:rPr>
              <a:t> </a:t>
            </a:r>
            <a:r>
              <a:rPr lang="en-US" sz="2000" dirty="0" err="1">
                <a:latin typeface="Arial"/>
                <a:cs typeface="+mn-cs"/>
              </a:rPr>
              <a:t>Produc.price</a:t>
            </a:r>
            <a:r>
              <a:rPr lang="en-US" sz="2000" dirty="0">
                <a:latin typeface="Arial"/>
                <a:cs typeface="+mn-cs"/>
              </a:rPr>
              <a:t> &gt;= 100</a:t>
            </a:r>
          </a:p>
        </p:txBody>
      </p:sp>
      <p:sp>
        <p:nvSpPr>
          <p:cNvPr id="248838" name="Rectangle 6"/>
          <p:cNvSpPr>
            <a:spLocks noChangeArrowheads="1"/>
          </p:cNvSpPr>
          <p:nvPr/>
        </p:nvSpPr>
        <p:spPr bwMode="auto">
          <a:xfrm>
            <a:off x="762000" y="4953000"/>
            <a:ext cx="7686675" cy="1595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SELECT DISTINCT  </a:t>
            </a:r>
            <a:r>
              <a:rPr lang="en-US" sz="2000" dirty="0" err="1">
                <a:latin typeface="Arial"/>
                <a:cs typeface="+mn-cs"/>
              </a:rPr>
              <a:t>Company.city</a:t>
            </a:r>
            <a:endParaRPr lang="en-US" sz="2000" dirty="0">
              <a:latin typeface="Arial"/>
              <a:cs typeface="+mn-cs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FROM     </a:t>
            </a:r>
            <a:r>
              <a:rPr lang="en-US" sz="2000" dirty="0">
                <a:latin typeface="Arial"/>
                <a:cs typeface="+mn-cs"/>
              </a:rPr>
              <a:t>Company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WHERE</a:t>
            </a:r>
            <a:r>
              <a:rPr lang="en-US" sz="2000" dirty="0">
                <a:latin typeface="Arial"/>
                <a:cs typeface="+mn-cs"/>
              </a:rPr>
              <a:t>  </a:t>
            </a:r>
            <a:r>
              <a:rPr lang="en-US" sz="2000" dirty="0" err="1">
                <a:latin typeface="Arial"/>
                <a:cs typeface="+mn-cs"/>
              </a:rPr>
              <a:t>Company.cname</a:t>
            </a:r>
            <a:r>
              <a:rPr lang="en-US" sz="2000" dirty="0">
                <a:latin typeface="Arial"/>
                <a:cs typeface="+mn-cs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+mn-cs"/>
              </a:rPr>
              <a:t>NOT</a:t>
            </a:r>
            <a:r>
              <a:rPr lang="en-US" sz="2000" dirty="0">
                <a:latin typeface="Arial"/>
                <a:cs typeface="+mn-cs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+mn-cs"/>
              </a:rPr>
              <a:t>IN</a:t>
            </a:r>
            <a:r>
              <a:rPr lang="en-US" sz="2000" dirty="0">
                <a:latin typeface="Arial"/>
                <a:cs typeface="+mn-cs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SELECT</a:t>
            </a:r>
            <a:r>
              <a:rPr lang="en-US" sz="2000" dirty="0">
                <a:latin typeface="Arial"/>
                <a:cs typeface="+mn-cs"/>
              </a:rPr>
              <a:t> </a:t>
            </a:r>
            <a:r>
              <a:rPr lang="en-US" sz="2000" dirty="0" err="1">
                <a:latin typeface="Arial"/>
                <a:cs typeface="+mn-cs"/>
              </a:rPr>
              <a:t>Product.company</a:t>
            </a:r>
            <a:r>
              <a:rPr lang="en-US" sz="2000" dirty="0">
                <a:latin typeface="Arial"/>
                <a:cs typeface="+mn-cs"/>
              </a:rPr>
              <a:t/>
            </a:r>
            <a:br>
              <a:rPr lang="en-US" sz="2000" dirty="0">
                <a:latin typeface="Arial"/>
                <a:cs typeface="+mn-cs"/>
              </a:rPr>
            </a:br>
            <a:r>
              <a:rPr lang="en-US" sz="2000" dirty="0">
                <a:latin typeface="Arial"/>
                <a:cs typeface="+mn-cs"/>
              </a:rPr>
              <a:t>                                                           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FROM</a:t>
            </a:r>
            <a:r>
              <a:rPr lang="en-US" sz="2000" dirty="0">
                <a:latin typeface="Arial"/>
                <a:cs typeface="+mn-cs"/>
              </a:rPr>
              <a:t> Product</a:t>
            </a:r>
            <a:br>
              <a:rPr lang="en-US" sz="2000" dirty="0">
                <a:latin typeface="Arial"/>
                <a:cs typeface="+mn-cs"/>
              </a:rPr>
            </a:br>
            <a:r>
              <a:rPr lang="en-US" sz="2000" dirty="0">
                <a:latin typeface="Arial"/>
                <a:cs typeface="+mn-cs"/>
              </a:rPr>
              <a:t>                                                           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WHERE</a:t>
            </a:r>
            <a:r>
              <a:rPr lang="en-US" sz="2000" dirty="0">
                <a:latin typeface="Arial"/>
                <a:cs typeface="+mn-cs"/>
              </a:rPr>
              <a:t> </a:t>
            </a:r>
            <a:r>
              <a:rPr lang="en-US" sz="2000" dirty="0" err="1">
                <a:latin typeface="Arial"/>
                <a:cs typeface="+mn-cs"/>
              </a:rPr>
              <a:t>Produc.price</a:t>
            </a:r>
            <a:r>
              <a:rPr lang="en-US" sz="2000" dirty="0">
                <a:latin typeface="Arial"/>
                <a:cs typeface="+mn-cs"/>
              </a:rPr>
              <a:t> &gt;= 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D22C04-68C9-4638-9D73-34A9ABAFD52F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305800" cy="1143000"/>
          </a:xfrm>
        </p:spPr>
        <p:txBody>
          <a:bodyPr/>
          <a:lstStyle/>
          <a:p>
            <a:pPr eaLnBrk="1" hangingPunct="1"/>
            <a:r>
              <a:rPr lang="en-US" smtClean="0"/>
              <a:t>3. Subqueries in WHERE</a:t>
            </a:r>
          </a:p>
        </p:txBody>
      </p:sp>
      <p:sp>
        <p:nvSpPr>
          <p:cNvPr id="326659" name="Rectangle 3"/>
          <p:cNvSpPr>
            <a:spLocks noChangeArrowheads="1"/>
          </p:cNvSpPr>
          <p:nvPr/>
        </p:nvSpPr>
        <p:spPr bwMode="auto">
          <a:xfrm>
            <a:off x="914400" y="2057400"/>
            <a:ext cx="48609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Product ( </a:t>
            </a:r>
            <a:r>
              <a:rPr lang="en-US" u="sng">
                <a:solidFill>
                  <a:srgbClr val="0000FF"/>
                </a:solidFill>
                <a:latin typeface="Arial" charset="0"/>
              </a:rPr>
              <a:t>pname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,  price, company)</a:t>
            </a:r>
          </a:p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Company( </a:t>
            </a:r>
            <a:r>
              <a:rPr lang="en-US" u="sng">
                <a:solidFill>
                  <a:srgbClr val="0000FF"/>
                </a:solidFill>
                <a:latin typeface="Arial" charset="0"/>
              </a:rPr>
              <a:t>cname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, city)</a:t>
            </a:r>
          </a:p>
        </p:txBody>
      </p:sp>
      <p:sp>
        <p:nvSpPr>
          <p:cNvPr id="326660" name="Text Box 4"/>
          <p:cNvSpPr txBox="1">
            <a:spLocks noChangeArrowheads="1"/>
          </p:cNvSpPr>
          <p:nvPr/>
        </p:nvSpPr>
        <p:spPr bwMode="auto">
          <a:xfrm>
            <a:off x="685800" y="2971800"/>
            <a:ext cx="63230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Find all cities with companies 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        that make </a:t>
            </a:r>
            <a:r>
              <a:rPr lang="en-US" u="sng">
                <a:latin typeface="Arial" charset="0"/>
              </a:rPr>
              <a:t>only</a:t>
            </a:r>
            <a:r>
              <a:rPr lang="en-US">
                <a:latin typeface="Arial" charset="0"/>
              </a:rPr>
              <a:t> products with price &lt; 100</a:t>
            </a:r>
          </a:p>
        </p:txBody>
      </p:sp>
      <p:sp>
        <p:nvSpPr>
          <p:cNvPr id="326661" name="AutoShape 6"/>
          <p:cNvSpPr>
            <a:spLocks noChangeArrowheads="1"/>
          </p:cNvSpPr>
          <p:nvPr/>
        </p:nvSpPr>
        <p:spPr bwMode="auto">
          <a:xfrm>
            <a:off x="5845175" y="1981200"/>
            <a:ext cx="2998788" cy="506413"/>
          </a:xfrm>
          <a:prstGeom prst="roundRect">
            <a:avLst>
              <a:gd name="adj" fmla="val 16667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Universal quantifiers</a:t>
            </a:r>
          </a:p>
        </p:txBody>
      </p:sp>
      <p:sp>
        <p:nvSpPr>
          <p:cNvPr id="326662" name="Rectangle 7"/>
          <p:cNvSpPr>
            <a:spLocks noChangeArrowheads="1"/>
          </p:cNvSpPr>
          <p:nvPr/>
        </p:nvSpPr>
        <p:spPr bwMode="auto">
          <a:xfrm>
            <a:off x="533400" y="4114800"/>
            <a:ext cx="221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Using </a:t>
            </a:r>
            <a:r>
              <a:rPr lang="en-US">
                <a:solidFill>
                  <a:srgbClr val="FF5050"/>
                </a:solidFill>
                <a:latin typeface="Arial" charset="0"/>
              </a:rPr>
              <a:t>EXISTS</a:t>
            </a:r>
            <a:r>
              <a:rPr lang="en-US">
                <a:latin typeface="Arial" charset="0"/>
              </a:rPr>
              <a:t>:</a:t>
            </a:r>
          </a:p>
        </p:txBody>
      </p:sp>
      <p:sp>
        <p:nvSpPr>
          <p:cNvPr id="326663" name="Line 8"/>
          <p:cNvSpPr>
            <a:spLocks noChangeShapeType="1"/>
          </p:cNvSpPr>
          <p:nvPr/>
        </p:nvSpPr>
        <p:spPr bwMode="auto">
          <a:xfrm>
            <a:off x="0" y="3962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6664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142875" y="4724400"/>
            <a:ext cx="8667750" cy="1595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SELECT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+mn-c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DISTINCT</a:t>
            </a:r>
            <a:r>
              <a:rPr lang="en-US" sz="2000" dirty="0">
                <a:latin typeface="Arial"/>
                <a:cs typeface="+mn-cs"/>
              </a:rPr>
              <a:t>  </a:t>
            </a:r>
            <a:r>
              <a:rPr lang="en-US" sz="2000" dirty="0" err="1">
                <a:latin typeface="Arial"/>
                <a:cs typeface="+mn-cs"/>
              </a:rPr>
              <a:t>Company.city</a:t>
            </a:r>
            <a:endParaRPr lang="en-US" sz="2000" dirty="0">
              <a:latin typeface="Arial"/>
              <a:cs typeface="+mn-cs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FROM</a:t>
            </a:r>
            <a:r>
              <a:rPr lang="en-US" sz="2000" dirty="0">
                <a:latin typeface="Arial"/>
                <a:cs typeface="+mn-cs"/>
              </a:rPr>
              <a:t>     Company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WHERE</a:t>
            </a:r>
            <a:r>
              <a:rPr lang="en-US" sz="2000" dirty="0">
                <a:latin typeface="Arial"/>
                <a:cs typeface="+mn-cs"/>
              </a:rPr>
              <a:t> NOT </a:t>
            </a:r>
            <a:r>
              <a:rPr lang="en-US" sz="2000" dirty="0">
                <a:solidFill>
                  <a:srgbClr val="FF5050"/>
                </a:solidFill>
                <a:latin typeface="Arial"/>
                <a:cs typeface="+mn-cs"/>
              </a:rPr>
              <a:t>EXISTS</a:t>
            </a:r>
            <a:r>
              <a:rPr lang="en-US" sz="2000" dirty="0">
                <a:latin typeface="Arial"/>
                <a:cs typeface="+mn-cs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SELECT</a:t>
            </a:r>
            <a:r>
              <a:rPr lang="en-US" sz="2000" dirty="0">
                <a:latin typeface="Arial"/>
                <a:cs typeface="+mn-cs"/>
              </a:rPr>
              <a:t> *</a:t>
            </a:r>
            <a:br>
              <a:rPr lang="en-US" sz="2000" dirty="0">
                <a:latin typeface="Arial"/>
                <a:cs typeface="+mn-cs"/>
              </a:rPr>
            </a:br>
            <a:r>
              <a:rPr lang="en-US" sz="2000" dirty="0">
                <a:latin typeface="Arial"/>
                <a:cs typeface="+mn-cs"/>
              </a:rPr>
              <a:t>                                  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FROM</a:t>
            </a:r>
            <a:r>
              <a:rPr lang="en-US" sz="2000" dirty="0">
                <a:latin typeface="Arial"/>
                <a:cs typeface="+mn-cs"/>
              </a:rPr>
              <a:t> Product</a:t>
            </a:r>
            <a:br>
              <a:rPr lang="en-US" sz="2000" dirty="0">
                <a:latin typeface="Arial"/>
                <a:cs typeface="+mn-cs"/>
              </a:rPr>
            </a:br>
            <a:r>
              <a:rPr lang="en-US" sz="2000" dirty="0">
                <a:latin typeface="Arial"/>
                <a:cs typeface="+mn-cs"/>
              </a:rPr>
              <a:t>                                  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WHERE</a:t>
            </a:r>
            <a:r>
              <a:rPr lang="en-US" sz="2000" dirty="0">
                <a:latin typeface="Arial"/>
                <a:cs typeface="+mn-cs"/>
              </a:rPr>
              <a:t> company = </a:t>
            </a:r>
            <a:r>
              <a:rPr lang="en-US" sz="2000" dirty="0" err="1">
                <a:latin typeface="Arial"/>
                <a:cs typeface="+mn-cs"/>
              </a:rPr>
              <a:t>cname</a:t>
            </a:r>
            <a:r>
              <a:rPr lang="en-US" sz="2000" dirty="0">
                <a:latin typeface="Arial"/>
                <a:cs typeface="+mn-cs"/>
              </a:rPr>
              <a:t> and </a:t>
            </a:r>
            <a:r>
              <a:rPr lang="en-US" sz="2000" dirty="0" err="1">
                <a:latin typeface="Arial"/>
                <a:cs typeface="+mn-cs"/>
              </a:rPr>
              <a:t>Produc.price</a:t>
            </a:r>
            <a:r>
              <a:rPr lang="en-US" sz="2000" dirty="0">
                <a:latin typeface="Arial"/>
                <a:cs typeface="+mn-cs"/>
              </a:rPr>
              <a:t> &gt;= 100)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6A9912-4024-40C2-90B1-631262DFE034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305800" cy="1143000"/>
          </a:xfrm>
        </p:spPr>
        <p:txBody>
          <a:bodyPr/>
          <a:lstStyle/>
          <a:p>
            <a:pPr eaLnBrk="1" hangingPunct="1"/>
            <a:r>
              <a:rPr lang="en-US" smtClean="0"/>
              <a:t>3. Subqueries in WHERE</a:t>
            </a:r>
          </a:p>
        </p:txBody>
      </p:sp>
      <p:sp>
        <p:nvSpPr>
          <p:cNvPr id="328707" name="Rectangle 3"/>
          <p:cNvSpPr>
            <a:spLocks noChangeArrowheads="1"/>
          </p:cNvSpPr>
          <p:nvPr/>
        </p:nvSpPr>
        <p:spPr bwMode="auto">
          <a:xfrm>
            <a:off x="914400" y="2057400"/>
            <a:ext cx="48609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Product ( pname,  price, company)</a:t>
            </a:r>
          </a:p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Company( cname, city)</a:t>
            </a:r>
          </a:p>
        </p:txBody>
      </p:sp>
      <p:sp>
        <p:nvSpPr>
          <p:cNvPr id="270341" name="Rectangle 5"/>
          <p:cNvSpPr>
            <a:spLocks noChangeArrowheads="1"/>
          </p:cNvSpPr>
          <p:nvPr/>
        </p:nvSpPr>
        <p:spPr bwMode="auto">
          <a:xfrm>
            <a:off x="685800" y="4849813"/>
            <a:ext cx="5889625" cy="1595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SELECT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+mn-c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DISTINCT</a:t>
            </a:r>
            <a:r>
              <a:rPr lang="en-US" sz="2000" dirty="0">
                <a:latin typeface="Arial"/>
                <a:cs typeface="+mn-cs"/>
              </a:rPr>
              <a:t>  </a:t>
            </a:r>
            <a:r>
              <a:rPr lang="en-US" sz="2000" dirty="0" err="1">
                <a:latin typeface="Arial"/>
                <a:cs typeface="+mn-cs"/>
              </a:rPr>
              <a:t>Company.city</a:t>
            </a:r>
            <a:endParaRPr lang="en-US" sz="2000" dirty="0">
              <a:latin typeface="Arial"/>
              <a:cs typeface="+mn-cs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FROM</a:t>
            </a:r>
            <a:r>
              <a:rPr lang="en-US" sz="2000" dirty="0">
                <a:latin typeface="Arial"/>
                <a:cs typeface="+mn-cs"/>
              </a:rPr>
              <a:t>     Company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WHERE</a:t>
            </a:r>
            <a:r>
              <a:rPr lang="en-US" sz="2000" dirty="0">
                <a:latin typeface="Arial"/>
                <a:cs typeface="+mn-cs"/>
              </a:rPr>
              <a:t> 100 &gt; </a:t>
            </a:r>
            <a:r>
              <a:rPr lang="en-US" sz="2000" dirty="0">
                <a:solidFill>
                  <a:srgbClr val="FF5050"/>
                </a:solidFill>
                <a:latin typeface="Arial"/>
                <a:cs typeface="+mn-cs"/>
              </a:rPr>
              <a:t>ALL </a:t>
            </a:r>
            <a:r>
              <a:rPr lang="en-US" sz="2000" dirty="0">
                <a:latin typeface="Arial"/>
                <a:cs typeface="+mn-cs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SELECT</a:t>
            </a:r>
            <a:r>
              <a:rPr lang="en-US" sz="2000" dirty="0">
                <a:latin typeface="Arial"/>
                <a:cs typeface="+mn-cs"/>
              </a:rPr>
              <a:t> price</a:t>
            </a:r>
            <a:br>
              <a:rPr lang="en-US" sz="2000" dirty="0">
                <a:latin typeface="Arial"/>
                <a:cs typeface="+mn-cs"/>
              </a:rPr>
            </a:br>
            <a:r>
              <a:rPr lang="en-US" sz="2000" dirty="0">
                <a:latin typeface="Arial"/>
                <a:cs typeface="+mn-cs"/>
              </a:rPr>
              <a:t>                                   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FROM</a:t>
            </a:r>
            <a:r>
              <a:rPr lang="en-US" sz="2000" dirty="0">
                <a:latin typeface="Arial"/>
                <a:cs typeface="+mn-cs"/>
              </a:rPr>
              <a:t> Product</a:t>
            </a:r>
            <a:br>
              <a:rPr lang="en-US" sz="2000" dirty="0">
                <a:latin typeface="Arial"/>
                <a:cs typeface="+mn-cs"/>
              </a:rPr>
            </a:br>
            <a:r>
              <a:rPr lang="en-US" sz="2000" dirty="0">
                <a:latin typeface="Arial"/>
                <a:cs typeface="+mn-cs"/>
              </a:rPr>
              <a:t>                                   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WHERE</a:t>
            </a:r>
            <a:r>
              <a:rPr lang="en-US" sz="2000" dirty="0">
                <a:latin typeface="Arial"/>
                <a:cs typeface="+mn-cs"/>
              </a:rPr>
              <a:t> company = </a:t>
            </a:r>
            <a:r>
              <a:rPr lang="en-US" sz="2000" dirty="0" err="1">
                <a:latin typeface="Arial"/>
                <a:cs typeface="+mn-cs"/>
              </a:rPr>
              <a:t>cname</a:t>
            </a:r>
            <a:r>
              <a:rPr lang="en-US" sz="2000" dirty="0">
                <a:latin typeface="Arial"/>
                <a:cs typeface="+mn-cs"/>
              </a:rPr>
              <a:t>)</a:t>
            </a:r>
          </a:p>
        </p:txBody>
      </p:sp>
      <p:sp>
        <p:nvSpPr>
          <p:cNvPr id="328709" name="AutoShape 6"/>
          <p:cNvSpPr>
            <a:spLocks noChangeArrowheads="1"/>
          </p:cNvSpPr>
          <p:nvPr/>
        </p:nvSpPr>
        <p:spPr bwMode="auto">
          <a:xfrm>
            <a:off x="5830888" y="1981200"/>
            <a:ext cx="2998787" cy="506413"/>
          </a:xfrm>
          <a:prstGeom prst="roundRect">
            <a:avLst>
              <a:gd name="adj" fmla="val 16667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Universal quantifiers</a:t>
            </a:r>
          </a:p>
        </p:txBody>
      </p:sp>
      <p:sp>
        <p:nvSpPr>
          <p:cNvPr id="328710" name="Rectangle 7"/>
          <p:cNvSpPr>
            <a:spLocks noChangeArrowheads="1"/>
          </p:cNvSpPr>
          <p:nvPr/>
        </p:nvSpPr>
        <p:spPr bwMode="auto">
          <a:xfrm>
            <a:off x="533400" y="41148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Using </a:t>
            </a:r>
            <a:r>
              <a:rPr lang="en-US">
                <a:solidFill>
                  <a:srgbClr val="FF5050"/>
                </a:solidFill>
                <a:latin typeface="Arial" charset="0"/>
              </a:rPr>
              <a:t>ALL</a:t>
            </a:r>
            <a:r>
              <a:rPr lang="en-US">
                <a:latin typeface="Arial" charset="0"/>
              </a:rPr>
              <a:t>:</a:t>
            </a:r>
          </a:p>
        </p:txBody>
      </p:sp>
      <p:sp>
        <p:nvSpPr>
          <p:cNvPr id="328711" name="Line 8"/>
          <p:cNvSpPr>
            <a:spLocks noChangeShapeType="1"/>
          </p:cNvSpPr>
          <p:nvPr/>
        </p:nvSpPr>
        <p:spPr bwMode="auto">
          <a:xfrm>
            <a:off x="0" y="3962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8712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  <p:sp>
        <p:nvSpPr>
          <p:cNvPr id="328713" name="Text Box 4"/>
          <p:cNvSpPr txBox="1">
            <a:spLocks noChangeArrowheads="1"/>
          </p:cNvSpPr>
          <p:nvPr/>
        </p:nvSpPr>
        <p:spPr bwMode="auto">
          <a:xfrm>
            <a:off x="685800" y="2971800"/>
            <a:ext cx="63230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Find all cities with companies 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        that make </a:t>
            </a:r>
            <a:r>
              <a:rPr lang="en-US" u="sng">
                <a:latin typeface="Arial" charset="0"/>
              </a:rPr>
              <a:t>only</a:t>
            </a:r>
            <a:r>
              <a:rPr lang="en-US">
                <a:latin typeface="Arial" charset="0"/>
              </a:rPr>
              <a:t> products with price &lt; 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A64DB-FBA3-4395-8977-FE37D6E222F4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Monotone Queries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458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 query Q is </a:t>
            </a:r>
            <a:r>
              <a:rPr lang="en-US" sz="2800" smtClean="0">
                <a:solidFill>
                  <a:srgbClr val="FF5050"/>
                </a:solidFill>
              </a:rPr>
              <a:t>monotone</a:t>
            </a:r>
            <a:r>
              <a:rPr lang="en-US" sz="2800" smtClean="0"/>
              <a:t> if: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Whenever we add tuples to one or more of the tables…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… the answer to the query cannot contain fewer tuples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b="1" u="sng" smtClean="0"/>
              <a:t>Fact</a:t>
            </a:r>
            <a:r>
              <a:rPr lang="en-US" sz="2800" smtClean="0"/>
              <a:t>:  all unnested queries are monotone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Proof: using the “nested for loops” semantics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b="1" u="sng" smtClean="0"/>
              <a:t>Fact</a:t>
            </a:r>
            <a:r>
              <a:rPr lang="en-US" sz="2800" smtClean="0"/>
              <a:t>: A query a universal quantifier is not monotone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b="1" u="sng" smtClean="0"/>
              <a:t>Consequence</a:t>
            </a:r>
            <a:r>
              <a:rPr lang="en-US" sz="2800" smtClean="0"/>
              <a:t>: we cannot unnest a query with a universal quantifier</a:t>
            </a:r>
          </a:p>
        </p:txBody>
      </p:sp>
      <p:sp>
        <p:nvSpPr>
          <p:cNvPr id="33075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55FD5-06D5-4F40-B4C4-6B1A7C1E3CD3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Queries that must be nested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Queries with universal quantifiers or with negation</a:t>
            </a:r>
          </a:p>
          <a:p>
            <a:pPr eaLnBrk="1" hangingPunct="1"/>
            <a:r>
              <a:rPr lang="en-US" smtClean="0"/>
              <a:t>The drinkers-bars-beers example next</a:t>
            </a:r>
          </a:p>
          <a:p>
            <a:pPr eaLnBrk="1" hangingPunct="1"/>
            <a:r>
              <a:rPr lang="en-US" smtClean="0"/>
              <a:t>This is a famous example from textbook on databases by Ullman</a:t>
            </a:r>
          </a:p>
        </p:txBody>
      </p:sp>
      <p:sp>
        <p:nvSpPr>
          <p:cNvPr id="33280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1447800" y="4495800"/>
            <a:ext cx="6248400" cy="18954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800" b="1" dirty="0">
                <a:solidFill>
                  <a:srgbClr val="000000"/>
                </a:solidFill>
              </a:rPr>
              <a:t>Rule of Thumb:</a:t>
            </a:r>
          </a:p>
          <a:p>
            <a:pPr>
              <a:spcBef>
                <a:spcPct val="20000"/>
              </a:spcBef>
              <a:defRPr/>
            </a:pPr>
            <a:r>
              <a:rPr lang="en-US" sz="2800" dirty="0">
                <a:solidFill>
                  <a:srgbClr val="000000"/>
                </a:solidFill>
              </a:rPr>
              <a:t>Non-monotone queries cannot be </a:t>
            </a:r>
            <a:r>
              <a:rPr lang="en-US" sz="2800" dirty="0" err="1">
                <a:solidFill>
                  <a:srgbClr val="000000"/>
                </a:solidFill>
              </a:rPr>
              <a:t>unnested</a:t>
            </a:r>
            <a:r>
              <a:rPr lang="en-US" sz="2800" dirty="0">
                <a:solidFill>
                  <a:srgbClr val="000000"/>
                </a:solidFill>
              </a:rPr>
              <a:t>.  In particular, queries with a universal quantifier cannot be </a:t>
            </a:r>
            <a:r>
              <a:rPr lang="en-US" sz="2800" dirty="0" err="1">
                <a:solidFill>
                  <a:srgbClr val="000000"/>
                </a:solidFill>
              </a:rPr>
              <a:t>unnested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What is a database 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Give examples of databases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74541A-2E33-46C6-9663-A12EFF08A60B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7652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DFCB01-598B-4D5B-89E9-86D14E2A414E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drinkers-bars-beers example</a:t>
            </a:r>
          </a:p>
        </p:txBody>
      </p:sp>
      <p:sp>
        <p:nvSpPr>
          <p:cNvPr id="333827" name="Rectangle 5"/>
          <p:cNvSpPr>
            <a:spLocks noChangeArrowheads="1"/>
          </p:cNvSpPr>
          <p:nvPr/>
        </p:nvSpPr>
        <p:spPr bwMode="auto">
          <a:xfrm>
            <a:off x="381000" y="2514600"/>
            <a:ext cx="7921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>
                <a:latin typeface="Arial" charset="0"/>
              </a:rPr>
              <a:t>Find drinkers that frequent </a:t>
            </a:r>
            <a:r>
              <a:rPr lang="en-US" sz="2000" u="sng">
                <a:latin typeface="Arial" charset="0"/>
              </a:rPr>
              <a:t>some</a:t>
            </a:r>
            <a:r>
              <a:rPr lang="en-US" sz="2000">
                <a:latin typeface="Arial" charset="0"/>
              </a:rPr>
              <a:t> bar that serves </a:t>
            </a:r>
            <a:r>
              <a:rPr lang="en-US" sz="2000" u="sng">
                <a:latin typeface="Arial" charset="0"/>
              </a:rPr>
              <a:t>some</a:t>
            </a:r>
            <a:r>
              <a:rPr lang="en-US" sz="2000">
                <a:latin typeface="Arial" charset="0"/>
              </a:rPr>
              <a:t> beer they like.</a:t>
            </a:r>
          </a:p>
        </p:txBody>
      </p:sp>
      <p:sp>
        <p:nvSpPr>
          <p:cNvPr id="333828" name="Rectangle 6"/>
          <p:cNvSpPr>
            <a:spLocks noChangeArrowheads="1"/>
          </p:cNvSpPr>
          <p:nvPr/>
        </p:nvSpPr>
        <p:spPr bwMode="auto">
          <a:xfrm>
            <a:off x="381000" y="3570288"/>
            <a:ext cx="7894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>
                <a:latin typeface="Arial" charset="0"/>
              </a:rPr>
              <a:t>Find drinkers that frequent </a:t>
            </a:r>
            <a:r>
              <a:rPr lang="en-US" sz="2000" u="sng">
                <a:latin typeface="Arial" charset="0"/>
              </a:rPr>
              <a:t>only</a:t>
            </a:r>
            <a:r>
              <a:rPr lang="en-US" sz="2000">
                <a:latin typeface="Arial" charset="0"/>
              </a:rPr>
              <a:t> bars that serves </a:t>
            </a:r>
            <a:r>
              <a:rPr lang="en-US" sz="2000" u="sng">
                <a:latin typeface="Arial" charset="0"/>
              </a:rPr>
              <a:t>some</a:t>
            </a:r>
            <a:r>
              <a:rPr lang="en-US" sz="2000">
                <a:latin typeface="Arial" charset="0"/>
              </a:rPr>
              <a:t> beer they like.</a:t>
            </a:r>
          </a:p>
        </p:txBody>
      </p:sp>
      <p:sp>
        <p:nvSpPr>
          <p:cNvPr id="333829" name="Rectangle 7"/>
          <p:cNvSpPr>
            <a:spLocks noChangeArrowheads="1"/>
          </p:cNvSpPr>
          <p:nvPr/>
        </p:nvSpPr>
        <p:spPr bwMode="auto">
          <a:xfrm>
            <a:off x="381000" y="5683250"/>
            <a:ext cx="774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>
                <a:latin typeface="Arial" charset="0"/>
              </a:rPr>
              <a:t>Find drinkers that frequent </a:t>
            </a:r>
            <a:r>
              <a:rPr lang="en-US" sz="2000" u="sng">
                <a:latin typeface="Arial" charset="0"/>
              </a:rPr>
              <a:t>only</a:t>
            </a:r>
            <a:r>
              <a:rPr lang="en-US" sz="2000">
                <a:latin typeface="Arial" charset="0"/>
              </a:rPr>
              <a:t> bars that serves </a:t>
            </a:r>
            <a:r>
              <a:rPr lang="en-US" sz="2000" u="sng">
                <a:latin typeface="Arial" charset="0"/>
              </a:rPr>
              <a:t>only</a:t>
            </a:r>
            <a:r>
              <a:rPr lang="en-US" sz="2000">
                <a:latin typeface="Arial" charset="0"/>
              </a:rPr>
              <a:t> beer they like.</a:t>
            </a:r>
          </a:p>
        </p:txBody>
      </p:sp>
      <p:sp>
        <p:nvSpPr>
          <p:cNvPr id="333830" name="AutoShape 12"/>
          <p:cNvSpPr>
            <a:spLocks noChangeArrowheads="1"/>
          </p:cNvSpPr>
          <p:nvPr/>
        </p:nvSpPr>
        <p:spPr bwMode="auto">
          <a:xfrm>
            <a:off x="4403725" y="1676400"/>
            <a:ext cx="4268788" cy="506413"/>
          </a:xfrm>
          <a:prstGeom prst="roundRect">
            <a:avLst>
              <a:gd name="adj" fmla="val 16667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>
                <a:latin typeface="Arial" charset="0"/>
              </a:rPr>
              <a:t>Challenge: write these in SQL</a:t>
            </a:r>
          </a:p>
        </p:txBody>
      </p:sp>
      <p:sp>
        <p:nvSpPr>
          <p:cNvPr id="333831" name="Rectangle 13"/>
          <p:cNvSpPr>
            <a:spLocks noChangeArrowheads="1"/>
          </p:cNvSpPr>
          <p:nvPr/>
        </p:nvSpPr>
        <p:spPr bwMode="auto">
          <a:xfrm>
            <a:off x="381000" y="4627563"/>
            <a:ext cx="7894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>
                <a:latin typeface="Arial" charset="0"/>
              </a:rPr>
              <a:t>Find drinkers that frequent </a:t>
            </a:r>
            <a:r>
              <a:rPr lang="en-US" sz="2000" u="sng">
                <a:latin typeface="Arial" charset="0"/>
              </a:rPr>
              <a:t>some</a:t>
            </a:r>
            <a:r>
              <a:rPr lang="en-US" sz="2000">
                <a:latin typeface="Arial" charset="0"/>
              </a:rPr>
              <a:t> bar that serves </a:t>
            </a:r>
            <a:r>
              <a:rPr lang="en-US" sz="2000" u="sng">
                <a:latin typeface="Arial" charset="0"/>
              </a:rPr>
              <a:t>only</a:t>
            </a:r>
            <a:r>
              <a:rPr lang="en-US" sz="2000">
                <a:latin typeface="Arial" charset="0"/>
              </a:rPr>
              <a:t> beers they like.</a:t>
            </a:r>
          </a:p>
        </p:txBody>
      </p:sp>
      <p:sp>
        <p:nvSpPr>
          <p:cNvPr id="333832" name="Footer Placeholder 1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457200" y="1447800"/>
            <a:ext cx="2787650" cy="1046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err="1">
                <a:solidFill>
                  <a:srgbClr val="0000FF"/>
                </a:solidFill>
                <a:latin typeface="Arial"/>
                <a:cs typeface="+mn-cs"/>
              </a:rPr>
              <a:t>Likes(drinker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, beer)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err="1">
                <a:solidFill>
                  <a:srgbClr val="0000FF"/>
                </a:solidFill>
                <a:latin typeface="Arial"/>
                <a:cs typeface="+mn-cs"/>
              </a:rPr>
              <a:t>Frequents(drinker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, bar)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err="1">
                <a:solidFill>
                  <a:srgbClr val="0000FF"/>
                </a:solidFill>
                <a:latin typeface="Arial"/>
                <a:cs typeface="+mn-cs"/>
              </a:rPr>
              <a:t>Serves(bar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, beer)</a:t>
            </a:r>
          </a:p>
        </p:txBody>
      </p:sp>
      <p:sp>
        <p:nvSpPr>
          <p:cNvPr id="277513" name="Rectangle 9"/>
          <p:cNvSpPr>
            <a:spLocks noChangeArrowheads="1"/>
          </p:cNvSpPr>
          <p:nvPr/>
        </p:nvSpPr>
        <p:spPr bwMode="auto">
          <a:xfrm>
            <a:off x="1636713" y="3082925"/>
            <a:ext cx="59309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err="1">
                <a:solidFill>
                  <a:srgbClr val="0000FF"/>
                </a:solidFill>
                <a:latin typeface="Arial"/>
                <a:cs typeface="+mn-cs"/>
                <a:sym typeface="Symbol" pitchFamily="112" charset="2"/>
              </a:rPr>
              <a:t>x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  <a:sym typeface="Symbol" pitchFamily="112" charset="2"/>
              </a:rPr>
              <a:t>:     </a:t>
            </a:r>
            <a:r>
              <a:rPr lang="en-US" sz="2000" dirty="0" err="1">
                <a:solidFill>
                  <a:srgbClr val="0000FF"/>
                </a:solidFill>
                <a:latin typeface="Arial"/>
                <a:cs typeface="+mn-cs"/>
                <a:sym typeface="Symbol" pitchFamily="112" charset="2"/>
              </a:rPr>
              <a:t>y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  <a:sym typeface="Symbol" pitchFamily="112" charset="2"/>
              </a:rPr>
              <a:t>. </a:t>
            </a:r>
            <a:r>
              <a:rPr lang="en-US" sz="2000" dirty="0" err="1">
                <a:solidFill>
                  <a:srgbClr val="0000FF"/>
                </a:solidFill>
                <a:latin typeface="Arial"/>
                <a:cs typeface="+mn-cs"/>
                <a:sym typeface="Symbol" pitchFamily="112" charset="2"/>
              </a:rPr>
              <a:t>z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  <a:sym typeface="Symbol" pitchFamily="112" charset="2"/>
              </a:rPr>
              <a:t>. </a:t>
            </a:r>
            <a:r>
              <a:rPr lang="en-US" sz="2000" dirty="0" err="1">
                <a:solidFill>
                  <a:srgbClr val="0000FF"/>
                </a:solidFill>
                <a:latin typeface="Arial"/>
                <a:cs typeface="+mn-cs"/>
              </a:rPr>
              <a:t>Frequents(x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Arial"/>
                <a:cs typeface="+mn-cs"/>
              </a:rPr>
              <a:t>y)</a:t>
            </a:r>
            <a:r>
              <a:rPr lang="en-US" sz="2000" dirty="0" err="1">
                <a:solidFill>
                  <a:srgbClr val="0000FF"/>
                </a:solidFill>
                <a:latin typeface="Arial"/>
                <a:cs typeface="+mn-cs"/>
                <a:sym typeface="Symbol" pitchFamily="112" charset="2"/>
              </a:rPr>
              <a:t></a:t>
            </a:r>
            <a:r>
              <a:rPr lang="en-US" sz="2000" dirty="0" err="1">
                <a:solidFill>
                  <a:srgbClr val="0000FF"/>
                </a:solidFill>
                <a:latin typeface="Arial"/>
                <a:cs typeface="+mn-cs"/>
              </a:rPr>
              <a:t>Serves(y,z)</a:t>
            </a:r>
            <a:r>
              <a:rPr lang="en-US" sz="2000" dirty="0" err="1">
                <a:solidFill>
                  <a:srgbClr val="0000FF"/>
                </a:solidFill>
                <a:latin typeface="Arial"/>
                <a:cs typeface="+mn-cs"/>
                <a:sym typeface="Symbol" pitchFamily="112" charset="2"/>
              </a:rPr>
              <a:t></a:t>
            </a:r>
            <a:r>
              <a:rPr lang="en-US" sz="2000" dirty="0" err="1">
                <a:solidFill>
                  <a:srgbClr val="0000FF"/>
                </a:solidFill>
                <a:latin typeface="Arial"/>
                <a:cs typeface="+mn-cs"/>
              </a:rPr>
              <a:t>Likes(x,z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)</a:t>
            </a:r>
          </a:p>
        </p:txBody>
      </p:sp>
      <p:sp>
        <p:nvSpPr>
          <p:cNvPr id="277514" name="Rectangle 10"/>
          <p:cNvSpPr>
            <a:spLocks noChangeArrowheads="1"/>
          </p:cNvSpPr>
          <p:nvPr/>
        </p:nvSpPr>
        <p:spPr bwMode="auto">
          <a:xfrm>
            <a:off x="1636713" y="4138613"/>
            <a:ext cx="6238875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err="1">
                <a:solidFill>
                  <a:srgbClr val="0000FF"/>
                </a:solidFill>
                <a:latin typeface="Arial"/>
                <a:cs typeface="+mn-cs"/>
                <a:sym typeface="Symbol" pitchFamily="112" charset="2"/>
              </a:rPr>
              <a:t>x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  <a:sym typeface="Symbol" pitchFamily="112" charset="2"/>
              </a:rPr>
              <a:t>:    </a:t>
            </a:r>
            <a:r>
              <a:rPr lang="en-US" sz="2000" dirty="0" err="1">
                <a:solidFill>
                  <a:srgbClr val="0000FF"/>
                </a:solidFill>
                <a:latin typeface="Arial"/>
                <a:cs typeface="+mn-cs"/>
                <a:sym typeface="Symbol" pitchFamily="112" charset="2"/>
              </a:rPr>
              <a:t>y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  <a:sym typeface="Symbol" pitchFamily="112" charset="2"/>
              </a:rPr>
              <a:t>. </a:t>
            </a:r>
            <a:r>
              <a:rPr lang="en-US" sz="2000" dirty="0" err="1">
                <a:solidFill>
                  <a:srgbClr val="0000FF"/>
                </a:solidFill>
                <a:latin typeface="Arial"/>
                <a:cs typeface="+mn-cs"/>
              </a:rPr>
              <a:t>Frequents(x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Arial"/>
                <a:cs typeface="+mn-cs"/>
              </a:rPr>
              <a:t>y)</a:t>
            </a:r>
            <a:r>
              <a:rPr lang="en-US" sz="2000" dirty="0" err="1">
                <a:solidFill>
                  <a:srgbClr val="0000FF"/>
                </a:solidFill>
                <a:latin typeface="Arial"/>
                <a:cs typeface="+mn-cs"/>
                <a:sym typeface="Symbol" pitchFamily="112" charset="2"/>
              </a:rPr>
              <a:t>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  <a:sym typeface="Symbol" pitchFamily="112" charset="2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Arial"/>
                <a:cs typeface="+mn-cs"/>
                <a:sym typeface="Symbol" pitchFamily="112" charset="2"/>
              </a:rPr>
              <a:t>z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  <a:sym typeface="Symbol" pitchFamily="112" charset="2"/>
              </a:rPr>
              <a:t>. </a:t>
            </a:r>
            <a:r>
              <a:rPr lang="en-US" sz="2000" dirty="0" err="1">
                <a:solidFill>
                  <a:srgbClr val="0000FF"/>
                </a:solidFill>
                <a:latin typeface="Arial"/>
                <a:cs typeface="+mn-cs"/>
              </a:rPr>
              <a:t>Serves(y,z)</a:t>
            </a:r>
            <a:r>
              <a:rPr lang="en-US" sz="2000" dirty="0" err="1">
                <a:solidFill>
                  <a:srgbClr val="0000FF"/>
                </a:solidFill>
                <a:latin typeface="Arial"/>
                <a:cs typeface="+mn-cs"/>
                <a:sym typeface="Symbol" pitchFamily="112" charset="2"/>
              </a:rPr>
              <a:t></a:t>
            </a:r>
            <a:r>
              <a:rPr lang="en-US" sz="2000" dirty="0" err="1">
                <a:solidFill>
                  <a:srgbClr val="0000FF"/>
                </a:solidFill>
                <a:latin typeface="Arial"/>
                <a:cs typeface="+mn-cs"/>
              </a:rPr>
              <a:t>Likes(x,z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))</a:t>
            </a:r>
          </a:p>
        </p:txBody>
      </p:sp>
      <p:sp>
        <p:nvSpPr>
          <p:cNvPr id="277515" name="Rectangle 11"/>
          <p:cNvSpPr>
            <a:spLocks noChangeArrowheads="1"/>
          </p:cNvSpPr>
          <p:nvPr/>
        </p:nvSpPr>
        <p:spPr bwMode="auto">
          <a:xfrm>
            <a:off x="1636713" y="6253163"/>
            <a:ext cx="6448425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err="1">
                <a:solidFill>
                  <a:srgbClr val="0000FF"/>
                </a:solidFill>
                <a:latin typeface="Arial"/>
                <a:cs typeface="+mn-cs"/>
                <a:sym typeface="Symbol" pitchFamily="112" charset="2"/>
              </a:rPr>
              <a:t>x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  <a:sym typeface="Symbol" pitchFamily="112" charset="2"/>
              </a:rPr>
              <a:t>:    </a:t>
            </a:r>
            <a:r>
              <a:rPr lang="en-US" sz="2000" dirty="0" err="1">
                <a:solidFill>
                  <a:srgbClr val="0000FF"/>
                </a:solidFill>
                <a:latin typeface="Arial"/>
                <a:cs typeface="+mn-cs"/>
                <a:sym typeface="Symbol" pitchFamily="112" charset="2"/>
              </a:rPr>
              <a:t>y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  <a:sym typeface="Symbol" pitchFamily="112" charset="2"/>
              </a:rPr>
              <a:t>. </a:t>
            </a:r>
            <a:r>
              <a:rPr lang="en-US" sz="2000" dirty="0" err="1">
                <a:solidFill>
                  <a:srgbClr val="0000FF"/>
                </a:solidFill>
                <a:latin typeface="Arial"/>
                <a:cs typeface="+mn-cs"/>
              </a:rPr>
              <a:t>Frequents(x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Arial"/>
                <a:cs typeface="+mn-cs"/>
              </a:rPr>
              <a:t>y)</a:t>
            </a:r>
            <a:r>
              <a:rPr lang="en-US" sz="2000" dirty="0" err="1">
                <a:solidFill>
                  <a:srgbClr val="0000FF"/>
                </a:solidFill>
                <a:latin typeface="Arial"/>
                <a:cs typeface="+mn-cs"/>
                <a:sym typeface="Symbol" pitchFamily="112" charset="2"/>
              </a:rPr>
              <a:t>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  <a:sym typeface="Symbol" pitchFamily="112" charset="2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rial"/>
                <a:cs typeface="+mn-cs"/>
                <a:sym typeface="Symbol" pitchFamily="112" charset="2"/>
              </a:rPr>
              <a:t>z.(</a:t>
            </a:r>
            <a:r>
              <a:rPr lang="en-US" sz="2000" dirty="0" err="1">
                <a:solidFill>
                  <a:srgbClr val="0000FF"/>
                </a:solidFill>
                <a:latin typeface="Arial"/>
                <a:cs typeface="+mn-cs"/>
              </a:rPr>
              <a:t>Serves(y,z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) </a:t>
            </a:r>
            <a:r>
              <a:rPr lang="en-US" sz="2000" dirty="0" err="1">
                <a:solidFill>
                  <a:srgbClr val="0000FF"/>
                </a:solidFill>
                <a:latin typeface="Arial"/>
                <a:cs typeface="+mn-cs"/>
                <a:sym typeface="Symbol" pitchFamily="112" charset="2"/>
              </a:rPr>
              <a:t>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rial"/>
                <a:cs typeface="+mn-cs"/>
              </a:rPr>
              <a:t>Likes(x,z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))</a:t>
            </a:r>
          </a:p>
        </p:txBody>
      </p:sp>
      <p:sp>
        <p:nvSpPr>
          <p:cNvPr id="277518" name="Rectangle 14"/>
          <p:cNvSpPr>
            <a:spLocks noChangeArrowheads="1"/>
          </p:cNvSpPr>
          <p:nvPr/>
        </p:nvSpPr>
        <p:spPr bwMode="auto">
          <a:xfrm>
            <a:off x="1636713" y="5195888"/>
            <a:ext cx="6308725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err="1">
                <a:solidFill>
                  <a:srgbClr val="0000FF"/>
                </a:solidFill>
                <a:latin typeface="Arial"/>
                <a:cs typeface="+mn-cs"/>
                <a:sym typeface="Symbol" pitchFamily="112" charset="2"/>
              </a:rPr>
              <a:t>x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  <a:sym typeface="Symbol" pitchFamily="112" charset="2"/>
              </a:rPr>
              <a:t>:     </a:t>
            </a:r>
            <a:r>
              <a:rPr lang="en-US" sz="2000" dirty="0" err="1">
                <a:solidFill>
                  <a:srgbClr val="0000FF"/>
                </a:solidFill>
                <a:latin typeface="Arial"/>
                <a:cs typeface="+mn-cs"/>
                <a:sym typeface="Symbol" pitchFamily="112" charset="2"/>
              </a:rPr>
              <a:t>y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  <a:sym typeface="Symbol" pitchFamily="112" charset="2"/>
              </a:rPr>
              <a:t>. </a:t>
            </a:r>
            <a:r>
              <a:rPr lang="en-US" sz="2000" dirty="0" err="1">
                <a:solidFill>
                  <a:srgbClr val="0000FF"/>
                </a:solidFill>
                <a:latin typeface="Arial"/>
                <a:cs typeface="+mn-cs"/>
              </a:rPr>
              <a:t>Frequents(x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Arial"/>
                <a:cs typeface="+mn-cs"/>
              </a:rPr>
              <a:t>y)</a:t>
            </a:r>
            <a:r>
              <a:rPr lang="en-US" sz="2000" dirty="0" err="1">
                <a:solidFill>
                  <a:srgbClr val="0000FF"/>
                </a:solidFill>
                <a:latin typeface="Arial"/>
                <a:cs typeface="+mn-cs"/>
                <a:sym typeface="Symbol" pitchFamily="112" charset="2"/>
              </a:rPr>
              <a:t>z.(</a:t>
            </a:r>
            <a:r>
              <a:rPr lang="en-US" sz="2000" dirty="0" err="1">
                <a:solidFill>
                  <a:srgbClr val="0000FF"/>
                </a:solidFill>
                <a:latin typeface="Arial"/>
                <a:cs typeface="+mn-cs"/>
              </a:rPr>
              <a:t>Serves(y,z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) </a:t>
            </a:r>
            <a:r>
              <a:rPr lang="en-US" sz="2000" dirty="0" err="1">
                <a:solidFill>
                  <a:srgbClr val="0000FF"/>
                </a:solidFill>
                <a:latin typeface="Arial"/>
                <a:cs typeface="+mn-cs"/>
                <a:sym typeface="Symbol" pitchFamily="112" charset="2"/>
              </a:rPr>
              <a:t>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rial"/>
                <a:cs typeface="+mn-cs"/>
              </a:rPr>
              <a:t>Likes(x,z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+mn-cs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4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76A4CC9-6D75-4602-AF7A-104D060651B6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71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Aggregation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5181600" y="1905000"/>
            <a:ext cx="3200400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65000"/>
                <a:lumOff val="35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count(*)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Product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year &gt; 1995</a:t>
            </a:r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914400" y="5562600"/>
            <a:ext cx="7745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Arial" charset="0"/>
              </a:rPr>
              <a:t>Except count, all aggregations apply to a single attribute</a:t>
            </a: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609600" y="1905000"/>
            <a:ext cx="3675063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65000"/>
                <a:lumOff val="35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avg(price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)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Product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WHERE 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maker=‘Toyota’</a:t>
            </a:r>
          </a:p>
        </p:txBody>
      </p:sp>
      <p:sp>
        <p:nvSpPr>
          <p:cNvPr id="334854" name="Text Box 6"/>
          <p:cNvSpPr txBox="1">
            <a:spLocks noChangeArrowheads="1"/>
          </p:cNvSpPr>
          <p:nvPr/>
        </p:nvSpPr>
        <p:spPr bwMode="auto">
          <a:xfrm>
            <a:off x="685800" y="3657600"/>
            <a:ext cx="64071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SQL supports several aggregation operations:</a:t>
            </a:r>
          </a:p>
          <a:p>
            <a:pPr eaLnBrk="0" hangingPunct="0"/>
            <a:endParaRPr lang="en-US">
              <a:solidFill>
                <a:srgbClr val="000000"/>
              </a:solidFill>
              <a:latin typeface="Arial" charset="0"/>
            </a:endParaRPr>
          </a:p>
          <a:p>
            <a:pPr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     sum, count, min, max, avg</a:t>
            </a:r>
          </a:p>
          <a:p>
            <a:pPr eaLnBrk="0" hangingPunct="0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34855" name="Footer Placeholder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EE41F5-BF0D-4DEA-A40E-FF25E634C311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72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36898" name="Text Box 3"/>
          <p:cNvSpPr txBox="1">
            <a:spLocks noChangeArrowheads="1"/>
          </p:cNvSpPr>
          <p:nvPr/>
        </p:nvSpPr>
        <p:spPr bwMode="auto">
          <a:xfrm>
            <a:off x="517525" y="1946275"/>
            <a:ext cx="7726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COUNT   applies to duplicates, unless otherwise stated:</a:t>
            </a:r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609600" y="2819400"/>
            <a:ext cx="3819525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65000"/>
                <a:lumOff val="35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Count(category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) 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Product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year &gt; 1995</a:t>
            </a:r>
          </a:p>
        </p:txBody>
      </p:sp>
      <p:sp>
        <p:nvSpPr>
          <p:cNvPr id="336900" name="Rectangle 5"/>
          <p:cNvSpPr>
            <a:spLocks noChangeArrowheads="1"/>
          </p:cNvSpPr>
          <p:nvPr/>
        </p:nvSpPr>
        <p:spPr bwMode="auto">
          <a:xfrm>
            <a:off x="4495800" y="2743200"/>
            <a:ext cx="2557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same as Count(*)</a:t>
            </a:r>
          </a:p>
        </p:txBody>
      </p:sp>
      <p:sp>
        <p:nvSpPr>
          <p:cNvPr id="336901" name="Rectangle 6"/>
          <p:cNvSpPr>
            <a:spLocks noChangeArrowheads="1"/>
          </p:cNvSpPr>
          <p:nvPr/>
        </p:nvSpPr>
        <p:spPr bwMode="auto">
          <a:xfrm>
            <a:off x="457200" y="4343400"/>
            <a:ext cx="2709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We probably want:</a:t>
            </a: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685800" y="5029200"/>
            <a:ext cx="5224463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65000"/>
                <a:lumOff val="35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Count(</a:t>
            </a:r>
            <a:r>
              <a:rPr lang="en-US" dirty="0" err="1">
                <a:solidFill>
                  <a:srgbClr val="3333CC"/>
                </a:solidFill>
                <a:latin typeface="Arial"/>
                <a:cs typeface="+mn-cs"/>
              </a:rPr>
              <a:t>DISTINCT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category)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Product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year &gt; 1995</a:t>
            </a:r>
          </a:p>
        </p:txBody>
      </p:sp>
      <p:sp>
        <p:nvSpPr>
          <p:cNvPr id="336903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Aggregation: Count</a:t>
            </a:r>
          </a:p>
        </p:txBody>
      </p:sp>
      <p:sp>
        <p:nvSpPr>
          <p:cNvPr id="336904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A7298EA-EF18-4A2B-8376-17908595D7B6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73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38946" name="Text Box 3"/>
          <p:cNvSpPr txBox="1">
            <a:spLocks noChangeArrowheads="1"/>
          </p:cNvSpPr>
          <p:nvPr/>
        </p:nvSpPr>
        <p:spPr bwMode="auto">
          <a:xfrm>
            <a:off x="533400" y="1981200"/>
            <a:ext cx="5522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3333CC"/>
                </a:solidFill>
                <a:latin typeface="Arial" charset="0"/>
              </a:rPr>
              <a:t>Purchase(product, date, price, quantity)</a:t>
            </a:r>
          </a:p>
        </p:txBody>
      </p:sp>
      <p:sp>
        <p:nvSpPr>
          <p:cNvPr id="3389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Examples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762000" y="3352800"/>
            <a:ext cx="4395788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65000"/>
                <a:lumOff val="35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Sum(price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* quantity)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Purchase</a:t>
            </a: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685800" y="5029200"/>
            <a:ext cx="4395788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65000"/>
                <a:lumOff val="35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Sum(price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* quantity)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Purchase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WHERE 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product = ‘bagel’</a:t>
            </a:r>
          </a:p>
        </p:txBody>
      </p:sp>
      <p:sp>
        <p:nvSpPr>
          <p:cNvPr id="338950" name="Oval 7"/>
          <p:cNvSpPr>
            <a:spLocks noChangeArrowheads="1"/>
          </p:cNvSpPr>
          <p:nvPr/>
        </p:nvSpPr>
        <p:spPr bwMode="auto">
          <a:xfrm>
            <a:off x="6027738" y="4038600"/>
            <a:ext cx="2566987" cy="1135063"/>
          </a:xfrm>
          <a:prstGeom prst="ellipse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Arial" charset="0"/>
              </a:rPr>
              <a:t>What do</a:t>
            </a:r>
          </a:p>
          <a:p>
            <a:pPr algn="ctr"/>
            <a:r>
              <a:rPr lang="en-US">
                <a:solidFill>
                  <a:srgbClr val="000000"/>
                </a:solidFill>
                <a:latin typeface="Arial" charset="0"/>
              </a:rPr>
              <a:t>they mean ?</a:t>
            </a:r>
          </a:p>
        </p:txBody>
      </p:sp>
      <p:sp>
        <p:nvSpPr>
          <p:cNvPr id="338951" name="Footer Placeholder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A8C027A-91A2-4F55-8F94-5416CEE549D1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74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Aggregations</a:t>
            </a:r>
          </a:p>
        </p:txBody>
      </p:sp>
      <p:sp>
        <p:nvSpPr>
          <p:cNvPr id="340995" name="Rectangle 12"/>
          <p:cNvSpPr>
            <a:spLocks noChangeArrowheads="1"/>
          </p:cNvSpPr>
          <p:nvPr/>
        </p:nvSpPr>
        <p:spPr bwMode="auto">
          <a:xfrm>
            <a:off x="304800" y="1196975"/>
            <a:ext cx="1898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3333CC"/>
                </a:solidFill>
                <a:latin typeface="Arial" charset="0"/>
              </a:rPr>
              <a:t>Purchase</a:t>
            </a:r>
          </a:p>
        </p:txBody>
      </p:sp>
      <p:sp>
        <p:nvSpPr>
          <p:cNvPr id="180272" name="Text Box 48"/>
          <p:cNvSpPr txBox="1">
            <a:spLocks noChangeArrowheads="1"/>
          </p:cNvSpPr>
          <p:nvPr/>
        </p:nvSpPr>
        <p:spPr bwMode="auto">
          <a:xfrm>
            <a:off x="457200" y="5181600"/>
            <a:ext cx="4395788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65000"/>
                <a:lumOff val="35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Sum(price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* quantity)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Purchase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WHERE 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product = ‘Bagel’</a:t>
            </a:r>
          </a:p>
        </p:txBody>
      </p:sp>
      <p:sp>
        <p:nvSpPr>
          <p:cNvPr id="340997" name="AutoShape 49"/>
          <p:cNvSpPr>
            <a:spLocks noChangeArrowheads="1"/>
          </p:cNvSpPr>
          <p:nvPr/>
        </p:nvSpPr>
        <p:spPr bwMode="auto">
          <a:xfrm>
            <a:off x="5029200" y="5389563"/>
            <a:ext cx="193675" cy="831850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40998" name="Rectangle 50"/>
          <p:cNvSpPr>
            <a:spLocks noChangeArrowheads="1"/>
          </p:cNvSpPr>
          <p:nvPr/>
        </p:nvSpPr>
        <p:spPr bwMode="auto">
          <a:xfrm>
            <a:off x="6629400" y="5562600"/>
            <a:ext cx="2014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90  (= 60+30)</a:t>
            </a:r>
          </a:p>
        </p:txBody>
      </p:sp>
      <p:graphicFrame>
        <p:nvGraphicFramePr>
          <p:cNvPr id="41" name="Group 58"/>
          <p:cNvGraphicFramePr>
            <a:graphicFrameLocks noGrp="1"/>
          </p:cNvGraphicFramePr>
          <p:nvPr/>
        </p:nvGraphicFramePr>
        <p:xfrm>
          <a:off x="2133600" y="1600200"/>
          <a:ext cx="4857750" cy="3471863"/>
        </p:xfrm>
        <a:graphic>
          <a:graphicData uri="http://schemas.openxmlformats.org/drawingml/2006/table">
            <a:tbl>
              <a:tblPr/>
              <a:tblGrid>
                <a:gridCol w="1619250"/>
                <a:gridCol w="1619250"/>
                <a:gridCol w="161925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1029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C1268C6-6D64-4583-B541-A000C8396DCC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75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Grouping and Aggregation</a:t>
            </a:r>
          </a:p>
        </p:txBody>
      </p:sp>
      <p:sp>
        <p:nvSpPr>
          <p:cNvPr id="343043" name="Text Box 3"/>
          <p:cNvSpPr txBox="1">
            <a:spLocks noChangeArrowheads="1"/>
          </p:cNvSpPr>
          <p:nvPr/>
        </p:nvSpPr>
        <p:spPr bwMode="auto">
          <a:xfrm>
            <a:off x="288925" y="1641475"/>
            <a:ext cx="4760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3333CC"/>
                </a:solidFill>
                <a:latin typeface="Arial" charset="0"/>
              </a:rPr>
              <a:t>Purchase(product, price, quantity)</a:t>
            </a: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533400" y="3733800"/>
            <a:ext cx="7153275" cy="156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65000"/>
                <a:lumOff val="35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SELECT 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product,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Sum(quantity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) AS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TotalSales</a:t>
            </a: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    Purchase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 price &gt; 1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FF0066"/>
                </a:solidFill>
                <a:latin typeface="Arial"/>
                <a:cs typeface="+mn-cs"/>
              </a:rPr>
              <a:t>GROUP BY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product</a:t>
            </a: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1050925" y="5984875"/>
            <a:ext cx="3997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Let’s see what this means…</a:t>
            </a:r>
          </a:p>
        </p:txBody>
      </p:sp>
      <p:sp>
        <p:nvSpPr>
          <p:cNvPr id="343046" name="Rectangle 6"/>
          <p:cNvSpPr>
            <a:spLocks noChangeArrowheads="1"/>
          </p:cNvSpPr>
          <p:nvPr/>
        </p:nvSpPr>
        <p:spPr bwMode="auto">
          <a:xfrm>
            <a:off x="457200" y="2590800"/>
            <a:ext cx="7234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Find total quantities for all sales over $1, by product.</a:t>
            </a:r>
          </a:p>
        </p:txBody>
      </p:sp>
      <p:sp>
        <p:nvSpPr>
          <p:cNvPr id="343047" name="Footer Placeholder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BC5BD53-F621-43F4-9458-E4EC6D8C7414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76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Grouping and Aggregation</a:t>
            </a:r>
          </a:p>
        </p:txBody>
      </p:sp>
      <p:sp>
        <p:nvSpPr>
          <p:cNvPr id="345091" name="Text Box 3"/>
          <p:cNvSpPr txBox="1">
            <a:spLocks noChangeArrowheads="1"/>
          </p:cNvSpPr>
          <p:nvPr/>
        </p:nvSpPr>
        <p:spPr bwMode="auto">
          <a:xfrm>
            <a:off x="381000" y="2209800"/>
            <a:ext cx="75755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>
              <a:solidFill>
                <a:srgbClr val="000000"/>
              </a:solidFill>
              <a:latin typeface="Arial" charset="0"/>
            </a:endParaRPr>
          </a:p>
          <a:p>
            <a:pPr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1. Compute the </a:t>
            </a:r>
            <a:r>
              <a:rPr lang="en-US">
                <a:solidFill>
                  <a:srgbClr val="3333CC"/>
                </a:solidFill>
                <a:latin typeface="Arial" charset="0"/>
              </a:rPr>
              <a:t>FROM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 and </a:t>
            </a:r>
            <a:r>
              <a:rPr lang="en-US">
                <a:solidFill>
                  <a:srgbClr val="3333CC"/>
                </a:solidFill>
                <a:latin typeface="Arial" charset="0"/>
              </a:rPr>
              <a:t>WHERE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 clauses.</a:t>
            </a:r>
          </a:p>
          <a:p>
            <a:pPr eaLnBrk="0" hangingPunct="0"/>
            <a:endParaRPr lang="en-US">
              <a:solidFill>
                <a:srgbClr val="000000"/>
              </a:solidFill>
              <a:latin typeface="Arial" charset="0"/>
            </a:endParaRPr>
          </a:p>
          <a:p>
            <a:pPr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2. Group by the attributes in the </a:t>
            </a:r>
            <a:r>
              <a:rPr lang="en-US">
                <a:solidFill>
                  <a:srgbClr val="3333CC"/>
                </a:solidFill>
                <a:latin typeface="Arial" charset="0"/>
              </a:rPr>
              <a:t>GROUPBY</a:t>
            </a:r>
          </a:p>
          <a:p>
            <a:pPr eaLnBrk="0" hangingPunct="0"/>
            <a:endParaRPr lang="en-US">
              <a:solidFill>
                <a:srgbClr val="000000"/>
              </a:solidFill>
              <a:latin typeface="Arial" charset="0"/>
            </a:endParaRPr>
          </a:p>
          <a:p>
            <a:pPr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3. Compute the </a:t>
            </a:r>
            <a:r>
              <a:rPr lang="en-US">
                <a:solidFill>
                  <a:srgbClr val="3333CC"/>
                </a:solidFill>
                <a:latin typeface="Arial" charset="0"/>
              </a:rPr>
              <a:t>SELECT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 clause, including aggregates.</a:t>
            </a:r>
          </a:p>
        </p:txBody>
      </p:sp>
      <p:sp>
        <p:nvSpPr>
          <p:cNvPr id="34509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E3B87A1-2605-476E-BA18-A0A3A64DBBE9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77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1&amp;2. FROM-WHERE-GROUPBY</a:t>
            </a:r>
            <a:endParaRPr lang="en-US" sz="3200" smtClean="0"/>
          </a:p>
        </p:txBody>
      </p:sp>
      <p:graphicFrame>
        <p:nvGraphicFramePr>
          <p:cNvPr id="183354" name="Group 58"/>
          <p:cNvGraphicFramePr>
            <a:graphicFrameLocks noGrp="1"/>
          </p:cNvGraphicFramePr>
          <p:nvPr/>
        </p:nvGraphicFramePr>
        <p:xfrm>
          <a:off x="1066800" y="2438400"/>
          <a:ext cx="4857750" cy="3471863"/>
        </p:xfrm>
        <a:graphic>
          <a:graphicData uri="http://schemas.openxmlformats.org/drawingml/2006/table">
            <a:tbl>
              <a:tblPr/>
              <a:tblGrid>
                <a:gridCol w="1619250"/>
                <a:gridCol w="1619250"/>
                <a:gridCol w="161925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717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0BB59BA-A7DD-4CE6-8DC5-36FCE7011794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78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3. SELECT</a:t>
            </a:r>
          </a:p>
        </p:txBody>
      </p:sp>
      <p:sp>
        <p:nvSpPr>
          <p:cNvPr id="184329" name="Rectangle 9"/>
          <p:cNvSpPr>
            <a:spLocks noChangeArrowheads="1"/>
          </p:cNvSpPr>
          <p:nvPr/>
        </p:nvSpPr>
        <p:spPr bwMode="auto">
          <a:xfrm>
            <a:off x="914400" y="5211763"/>
            <a:ext cx="7153275" cy="156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65000"/>
                <a:lumOff val="35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SELECT 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product,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Sum(quantity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) AS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TotalSales</a:t>
            </a: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    Purchase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 price &gt; 1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FF0066"/>
                </a:solidFill>
                <a:latin typeface="Arial"/>
                <a:cs typeface="+mn-cs"/>
              </a:rPr>
              <a:t>GROUP BY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product</a:t>
            </a:r>
          </a:p>
        </p:txBody>
      </p:sp>
      <p:graphicFrame>
        <p:nvGraphicFramePr>
          <p:cNvPr id="184394" name="Group 74"/>
          <p:cNvGraphicFramePr>
            <a:graphicFrameLocks noGrp="1"/>
          </p:cNvGraphicFramePr>
          <p:nvPr/>
        </p:nvGraphicFramePr>
        <p:xfrm>
          <a:off x="5562600" y="1905000"/>
          <a:ext cx="3429000" cy="1803400"/>
        </p:xfrm>
        <a:graphic>
          <a:graphicData uri="http://schemas.openxmlformats.org/drawingml/2006/table">
            <a:tbl>
              <a:tblPr/>
              <a:tblGrid>
                <a:gridCol w="1524000"/>
                <a:gridCol w="1905000"/>
              </a:tblGrid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</a:rPr>
                        <a:t>TotalSales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" name="Group 58"/>
          <p:cNvGraphicFramePr>
            <a:graphicFrameLocks noGrp="1"/>
          </p:cNvGraphicFramePr>
          <p:nvPr/>
        </p:nvGraphicFramePr>
        <p:xfrm>
          <a:off x="152400" y="1600200"/>
          <a:ext cx="4419600" cy="3535363"/>
        </p:xfrm>
        <a:graphic>
          <a:graphicData uri="http://schemas.openxmlformats.org/drawingml/2006/table">
            <a:tbl>
              <a:tblPr/>
              <a:tblGrid>
                <a:gridCol w="1473200"/>
                <a:gridCol w="1473200"/>
                <a:gridCol w="1473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9234" name="Right Arrow 55"/>
          <p:cNvSpPr>
            <a:spLocks noChangeArrowheads="1"/>
          </p:cNvSpPr>
          <p:nvPr/>
        </p:nvSpPr>
        <p:spPr bwMode="auto">
          <a:xfrm>
            <a:off x="4724400" y="2514600"/>
            <a:ext cx="822325" cy="8223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49235" name="Footer Placeholder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23BE62F-08BC-4FFD-BB61-148846034EDE}" type="slidenum">
              <a:rPr lang="en-US" smtClean="0">
                <a:latin typeface="Arial" charset="0"/>
                <a:cs typeface="Arial" charset="0"/>
              </a:rPr>
              <a:pPr/>
              <a:t>79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GROUP BY v.s. Nested Quereis</a:t>
            </a:r>
          </a:p>
        </p:txBody>
      </p:sp>
      <p:sp>
        <p:nvSpPr>
          <p:cNvPr id="196616" name="Text Box 8"/>
          <p:cNvSpPr txBox="1">
            <a:spLocks noChangeArrowheads="1"/>
          </p:cNvSpPr>
          <p:nvPr/>
        </p:nvSpPr>
        <p:spPr bwMode="auto">
          <a:xfrm>
            <a:off x="609600" y="1524000"/>
            <a:ext cx="7069138" cy="156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65000"/>
                <a:lumOff val="35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SELECT 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product,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Sum(quantity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) </a:t>
            </a: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AS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TotalSales</a:t>
            </a: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   Purchase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price &gt; 1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FF5050"/>
                </a:solidFill>
                <a:latin typeface="Arial"/>
                <a:cs typeface="+mn-cs"/>
              </a:rPr>
              <a:t>GROUP BY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product</a:t>
            </a:r>
          </a:p>
        </p:txBody>
      </p:sp>
      <p:sp>
        <p:nvSpPr>
          <p:cNvPr id="196618" name="Text Box 10"/>
          <p:cNvSpPr txBox="1">
            <a:spLocks noChangeArrowheads="1"/>
          </p:cNvSpPr>
          <p:nvPr/>
        </p:nvSpPr>
        <p:spPr bwMode="auto">
          <a:xfrm>
            <a:off x="152400" y="3505200"/>
            <a:ext cx="8894763" cy="2657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65000"/>
                <a:lumOff val="35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SELECT DISTINCT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x.product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, (</a:t>
            </a: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Sum(y.quantity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)</a:t>
            </a:r>
            <a:br>
              <a:rPr lang="en-US" dirty="0">
                <a:solidFill>
                  <a:srgbClr val="000000"/>
                </a:solidFill>
                <a:latin typeface="Arial"/>
                <a:cs typeface="+mn-cs"/>
              </a:rPr>
            </a:b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                                               </a:t>
            </a: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Purchase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y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/>
            </a:r>
            <a:br>
              <a:rPr lang="en-US" dirty="0">
                <a:solidFill>
                  <a:srgbClr val="000000"/>
                </a:solidFill>
                <a:latin typeface="Arial"/>
                <a:cs typeface="+mn-cs"/>
              </a:rPr>
            </a:b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                                               </a:t>
            </a: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x.product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y.product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br>
              <a:rPr lang="en-US" dirty="0">
                <a:solidFill>
                  <a:srgbClr val="000000"/>
                </a:solidFill>
                <a:latin typeface="Arial"/>
                <a:cs typeface="+mn-cs"/>
              </a:rPr>
            </a:b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                                                            AND price &gt; 1)</a:t>
            </a:r>
            <a:br>
              <a:rPr lang="en-US" dirty="0">
                <a:solidFill>
                  <a:srgbClr val="000000"/>
                </a:solidFill>
                <a:latin typeface="Arial"/>
                <a:cs typeface="+mn-cs"/>
              </a:rPr>
            </a:b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                                             </a:t>
            </a: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AS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TotalSales</a:t>
            </a: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   Purchase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x</a:t>
            </a: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price &gt; 1</a:t>
            </a:r>
          </a:p>
        </p:txBody>
      </p:sp>
      <p:sp>
        <p:nvSpPr>
          <p:cNvPr id="351237" name="Oval 6"/>
          <p:cNvSpPr>
            <a:spLocks noChangeArrowheads="1"/>
          </p:cNvSpPr>
          <p:nvPr/>
        </p:nvSpPr>
        <p:spPr bwMode="auto">
          <a:xfrm>
            <a:off x="5421313" y="6024563"/>
            <a:ext cx="2517775" cy="617537"/>
          </a:xfrm>
          <a:prstGeom prst="ellipse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Why twice ?</a:t>
            </a:r>
          </a:p>
        </p:txBody>
      </p:sp>
      <p:cxnSp>
        <p:nvCxnSpPr>
          <p:cNvPr id="351238" name="Straight Connector 8"/>
          <p:cNvCxnSpPr>
            <a:cxnSpLocks noChangeShapeType="1"/>
            <a:stCxn id="351237" idx="2"/>
          </p:cNvCxnSpPr>
          <p:nvPr/>
        </p:nvCxnSpPr>
        <p:spPr bwMode="auto">
          <a:xfrm rot="10800000">
            <a:off x="2982913" y="6010275"/>
            <a:ext cx="243840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1239" name="Straight Connector 10"/>
          <p:cNvCxnSpPr>
            <a:cxnSpLocks noChangeShapeType="1"/>
            <a:stCxn id="351237" idx="0"/>
          </p:cNvCxnSpPr>
          <p:nvPr/>
        </p:nvCxnSpPr>
        <p:spPr bwMode="auto">
          <a:xfrm rot="16200000" flipV="1">
            <a:off x="6107907" y="5452269"/>
            <a:ext cx="99060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51240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What is a database ?</a:t>
            </a:r>
          </a:p>
          <a:p>
            <a:pPr eaLnBrk="1" hangingPunct="1"/>
            <a:r>
              <a:rPr lang="en-US" smtClean="0"/>
              <a:t>A collection of files storing related data</a:t>
            </a:r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Give examples of databases</a:t>
            </a:r>
          </a:p>
          <a:p>
            <a:pPr eaLnBrk="1" hangingPunct="1"/>
            <a:r>
              <a:rPr lang="en-US" smtClean="0"/>
              <a:t>Accounts database; payroll database; UW’s students database; Amazon’s products database; airline reservation database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5EFAE-AE63-4C40-8D24-9C726F7FCBEB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9700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2B8201-C1FB-43AC-AA9B-A2ECEF60C4AE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80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Example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838200" y="1828800"/>
            <a:ext cx="5773738" cy="192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65000"/>
                <a:lumOff val="35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product,</a:t>
            </a:r>
            <a:br>
              <a:rPr lang="en-US" dirty="0">
                <a:solidFill>
                  <a:srgbClr val="000000"/>
                </a:solidFill>
                <a:latin typeface="Arial"/>
                <a:cs typeface="+mn-cs"/>
              </a:rPr>
            </a:b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             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sum(quantity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) AS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SumSales</a:t>
            </a: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             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max(price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) AS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MaxQuantity</a:t>
            </a: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  Purchase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FF5050"/>
                </a:solidFill>
                <a:latin typeface="Arial"/>
                <a:cs typeface="+mn-cs"/>
              </a:rPr>
              <a:t>GROUP BY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product</a:t>
            </a:r>
          </a:p>
        </p:txBody>
      </p:sp>
      <p:sp>
        <p:nvSpPr>
          <p:cNvPr id="353284" name="Oval 12"/>
          <p:cNvSpPr>
            <a:spLocks noChangeArrowheads="1"/>
          </p:cNvSpPr>
          <p:nvPr/>
        </p:nvSpPr>
        <p:spPr bwMode="auto">
          <a:xfrm>
            <a:off x="6362700" y="1676400"/>
            <a:ext cx="2254250" cy="1135063"/>
          </a:xfrm>
          <a:prstGeom prst="ellipse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Arial" charset="0"/>
              </a:rPr>
              <a:t>What does</a:t>
            </a:r>
          </a:p>
          <a:p>
            <a:pPr algn="ctr"/>
            <a:r>
              <a:rPr lang="en-US">
                <a:solidFill>
                  <a:srgbClr val="000000"/>
                </a:solidFill>
                <a:latin typeface="Arial" charset="0"/>
              </a:rPr>
              <a:t>it mean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4133850"/>
            <a:ext cx="6446838" cy="24082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2800" b="1" dirty="0">
                <a:solidFill>
                  <a:srgbClr val="000000"/>
                </a:solidFill>
              </a:rPr>
              <a:t>Rule of thumb: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800" dirty="0">
                <a:solidFill>
                  <a:srgbClr val="000000"/>
                </a:solidFill>
              </a:rPr>
              <a:t>Every group in a GROUP BY is non-empty !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800" dirty="0">
                <a:solidFill>
                  <a:srgbClr val="000000"/>
                </a:solidFill>
              </a:rPr>
              <a:t>If we want to include empty groups in the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output, then we need either a </a:t>
            </a:r>
            <a:r>
              <a:rPr lang="en-US" sz="2800" dirty="0" err="1">
                <a:solidFill>
                  <a:srgbClr val="000000"/>
                </a:solidFill>
              </a:rPr>
              <a:t>subquery</a:t>
            </a:r>
            <a:r>
              <a:rPr lang="en-US" sz="2800" dirty="0">
                <a:solidFill>
                  <a:srgbClr val="000000"/>
                </a:solidFill>
              </a:rPr>
              <a:t>, or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a </a:t>
            </a:r>
            <a:r>
              <a:rPr lang="en-US" sz="2800" i="1" dirty="0">
                <a:solidFill>
                  <a:srgbClr val="000000"/>
                </a:solidFill>
              </a:rPr>
              <a:t>left outer join </a:t>
            </a:r>
            <a:r>
              <a:rPr lang="en-US" sz="2800" dirty="0">
                <a:solidFill>
                  <a:srgbClr val="000000"/>
                </a:solidFill>
              </a:rPr>
              <a:t>(see later)</a:t>
            </a:r>
          </a:p>
        </p:txBody>
      </p:sp>
      <p:sp>
        <p:nvSpPr>
          <p:cNvPr id="353286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2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3743816-0B6E-4778-B03F-A165EB49D661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81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HAVING Clause</a:t>
            </a:r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914400" y="3352800"/>
            <a:ext cx="5053013" cy="192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65000"/>
                <a:lumOff val="35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product,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Sum(quantity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)</a:t>
            </a:r>
          </a:p>
          <a:p>
            <a:pPr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   Purchase</a:t>
            </a:r>
          </a:p>
          <a:p>
            <a:pPr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price &gt; 1</a:t>
            </a:r>
          </a:p>
          <a:p>
            <a:pPr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BY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product</a:t>
            </a:r>
          </a:p>
          <a:p>
            <a:pPr>
              <a:defRPr/>
            </a:pPr>
            <a:r>
              <a:rPr lang="en-US" dirty="0">
                <a:solidFill>
                  <a:srgbClr val="FF0066"/>
                </a:solidFill>
                <a:latin typeface="Arial"/>
                <a:cs typeface="+mn-cs"/>
              </a:rPr>
              <a:t>HAVING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Sum(quantity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) &gt; 30</a:t>
            </a:r>
          </a:p>
        </p:txBody>
      </p:sp>
      <p:sp>
        <p:nvSpPr>
          <p:cNvPr id="355332" name="Text Box 4"/>
          <p:cNvSpPr txBox="1">
            <a:spLocks noChangeArrowheads="1"/>
          </p:cNvSpPr>
          <p:nvPr/>
        </p:nvSpPr>
        <p:spPr bwMode="auto">
          <a:xfrm>
            <a:off x="609600" y="1600200"/>
            <a:ext cx="82851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>
              <a:solidFill>
                <a:srgbClr val="000000"/>
              </a:solidFill>
              <a:latin typeface="Arial" charset="0"/>
            </a:endParaRPr>
          </a:p>
          <a:p>
            <a:pPr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Same query, except that we consider only products that had</a:t>
            </a:r>
          </a:p>
          <a:p>
            <a:pPr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at least 100 buyers.</a:t>
            </a:r>
          </a:p>
        </p:txBody>
      </p:sp>
      <p:sp>
        <p:nvSpPr>
          <p:cNvPr id="355333" name="Text Box 5"/>
          <p:cNvSpPr txBox="1">
            <a:spLocks noChangeArrowheads="1"/>
          </p:cNvSpPr>
          <p:nvPr/>
        </p:nvSpPr>
        <p:spPr bwMode="auto">
          <a:xfrm>
            <a:off x="441325" y="5603875"/>
            <a:ext cx="711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3333CC"/>
                </a:solidFill>
                <a:latin typeface="Arial" charset="0"/>
              </a:rPr>
              <a:t>HAVING clause contains conditions on aggregates.</a:t>
            </a:r>
          </a:p>
        </p:txBody>
      </p:sp>
      <p:sp>
        <p:nvSpPr>
          <p:cNvPr id="355334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8BAF3CC-DF74-4360-B0E8-439721B0B054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82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General form of Grouping and Aggregation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accent2"/>
                </a:solidFill>
              </a:rPr>
              <a:t>SELECT</a:t>
            </a:r>
            <a:r>
              <a:rPr lang="en-US" sz="2800" smtClean="0"/>
              <a:t>   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accent2"/>
                </a:solidFill>
              </a:rPr>
              <a:t>FROM</a:t>
            </a:r>
            <a:r>
              <a:rPr lang="en-US" sz="2800" smtClean="0"/>
              <a:t>       R</a:t>
            </a:r>
            <a:r>
              <a:rPr lang="en-US" sz="2800" baseline="-25000" smtClean="0"/>
              <a:t>1</a:t>
            </a:r>
            <a:r>
              <a:rPr lang="en-US" sz="2800" smtClean="0"/>
              <a:t>,…,R</a:t>
            </a:r>
            <a:r>
              <a:rPr lang="en-US" sz="2800" baseline="-25000" smtClean="0"/>
              <a:t>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accent2"/>
                </a:solidFill>
              </a:rPr>
              <a:t>WHERE</a:t>
            </a:r>
            <a:r>
              <a:rPr lang="en-US" sz="2800" smtClean="0"/>
              <a:t>    C1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accent2"/>
                </a:solidFill>
              </a:rPr>
              <a:t>GROUP BY</a:t>
            </a:r>
            <a:r>
              <a:rPr lang="en-US" sz="2800" smtClean="0"/>
              <a:t> a</a:t>
            </a:r>
            <a:r>
              <a:rPr lang="en-US" sz="2800" baseline="-25000" smtClean="0"/>
              <a:t>1</a:t>
            </a:r>
            <a:r>
              <a:rPr lang="en-US" sz="2800" smtClean="0"/>
              <a:t>,…,a</a:t>
            </a:r>
            <a:r>
              <a:rPr lang="en-US" sz="2800" baseline="-25000" smtClean="0"/>
              <a:t>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accent2"/>
                </a:solidFill>
              </a:rPr>
              <a:t>HAVING</a:t>
            </a:r>
            <a:r>
              <a:rPr lang="en-US" sz="2800" smtClean="0"/>
              <a:t>     C2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S = may contain attributes a</a:t>
            </a:r>
            <a:r>
              <a:rPr lang="en-US" sz="2400" baseline="-25000" smtClean="0"/>
              <a:t>1</a:t>
            </a:r>
            <a:r>
              <a:rPr lang="en-US" sz="2400" smtClean="0"/>
              <a:t>,…,a</a:t>
            </a:r>
            <a:r>
              <a:rPr lang="en-US" sz="2400" baseline="-25000" smtClean="0"/>
              <a:t>k</a:t>
            </a:r>
            <a:r>
              <a:rPr lang="en-US" sz="2400" smtClean="0"/>
              <a:t> and/or any aggregates but NO OTHER ATTRIBUTES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C1 = is any condition on the attributes in R</a:t>
            </a:r>
            <a:r>
              <a:rPr lang="en-US" sz="2400" baseline="-25000" smtClean="0"/>
              <a:t>1</a:t>
            </a:r>
            <a:r>
              <a:rPr lang="en-US" sz="2400" smtClean="0"/>
              <a:t>,…,R</a:t>
            </a:r>
            <a:r>
              <a:rPr lang="en-US" sz="2400" baseline="-25000" smtClean="0"/>
              <a:t>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C2 = is any condition on aggregate expressions</a:t>
            </a:r>
          </a:p>
        </p:txBody>
      </p:sp>
      <p:sp>
        <p:nvSpPr>
          <p:cNvPr id="357380" name="AutoShape 4"/>
          <p:cNvSpPr>
            <a:spLocks noChangeArrowheads="1"/>
          </p:cNvSpPr>
          <p:nvPr/>
        </p:nvSpPr>
        <p:spPr bwMode="auto">
          <a:xfrm>
            <a:off x="7500938" y="3357563"/>
            <a:ext cx="1414462" cy="617537"/>
          </a:xfrm>
          <a:prstGeom prst="wedgeEllipseCallout">
            <a:avLst>
              <a:gd name="adj1" fmla="val -13009"/>
              <a:gd name="adj2" fmla="val 187181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Arial" charset="0"/>
              </a:rPr>
              <a:t>Why ?</a:t>
            </a:r>
          </a:p>
        </p:txBody>
      </p:sp>
      <p:sp>
        <p:nvSpPr>
          <p:cNvPr id="357381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0EBEC7C-BF53-4C79-8791-4E77BB0898D5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83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General form of Grouping and Aggregation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4114800"/>
            <a:ext cx="7785100" cy="2209800"/>
          </a:xfrm>
        </p:spPr>
        <p:txBody>
          <a:bodyPr wrap="none">
            <a:spAutoFit/>
          </a:bodyPr>
          <a:lstStyle/>
          <a:p>
            <a:pPr marL="609600" indent="-609600" eaLnBrk="1" hangingPunct="1">
              <a:buFontTx/>
              <a:buNone/>
            </a:pPr>
            <a:r>
              <a:rPr lang="en-US" sz="2400" smtClean="0"/>
              <a:t>Evaluation steps: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smtClean="0"/>
              <a:t>Evaluate FROM-WHERE, apply condition C1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smtClean="0"/>
              <a:t>Group by the attributes a</a:t>
            </a:r>
            <a:r>
              <a:rPr lang="en-US" sz="2400" baseline="-25000" smtClean="0"/>
              <a:t>1</a:t>
            </a:r>
            <a:r>
              <a:rPr lang="en-US" sz="2400" smtClean="0"/>
              <a:t>,…,a</a:t>
            </a:r>
            <a:r>
              <a:rPr lang="en-US" sz="2400" baseline="-25000" smtClean="0"/>
              <a:t>k</a:t>
            </a:r>
            <a:r>
              <a:rPr lang="en-US" baseline="-25000" smtClean="0"/>
              <a:t> </a:t>
            </a:r>
            <a:endParaRPr lang="en-US" sz="2400" smtClean="0"/>
          </a:p>
          <a:p>
            <a:pPr marL="609600" indent="-609600" eaLnBrk="1" hangingPunct="1">
              <a:buFontTx/>
              <a:buAutoNum type="arabicPeriod"/>
            </a:pPr>
            <a:r>
              <a:rPr lang="en-US" sz="2400" smtClean="0"/>
              <a:t>Apply condition C2 to each group (may have aggregates)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smtClean="0"/>
              <a:t>Compute aggregates in S and return the result</a:t>
            </a: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1066800" y="1981200"/>
            <a:ext cx="2913063" cy="20367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65000"/>
                <a:lumOff val="35000"/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S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R</a:t>
            </a:r>
            <a:r>
              <a:rPr lang="en-US" baseline="-25000" dirty="0">
                <a:solidFill>
                  <a:srgbClr val="000000"/>
                </a:solidFill>
                <a:latin typeface="Arial"/>
                <a:cs typeface="+mn-cs"/>
              </a:rPr>
              <a:t>1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,…,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R</a:t>
            </a:r>
            <a:r>
              <a:rPr lang="en-US" baseline="-25000" dirty="0" err="1">
                <a:solidFill>
                  <a:srgbClr val="000000"/>
                </a:solidFill>
                <a:latin typeface="Arial"/>
                <a:cs typeface="+mn-cs"/>
              </a:rPr>
              <a:t>n</a:t>
            </a:r>
            <a:endParaRPr lang="en-US" baseline="-25000" dirty="0">
              <a:solidFill>
                <a:srgbClr val="000000"/>
              </a:solidFill>
              <a:latin typeface="Arial"/>
              <a:cs typeface="+mn-cs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C1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GROUP BY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a</a:t>
            </a:r>
            <a:r>
              <a:rPr lang="en-US" baseline="-25000" dirty="0">
                <a:solidFill>
                  <a:srgbClr val="000000"/>
                </a:solidFill>
                <a:latin typeface="Arial"/>
                <a:cs typeface="+mn-cs"/>
              </a:rPr>
              <a:t>1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,…,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a</a:t>
            </a:r>
            <a:r>
              <a:rPr lang="en-US" baseline="-25000" dirty="0" err="1">
                <a:solidFill>
                  <a:srgbClr val="000000"/>
                </a:solidFill>
                <a:latin typeface="Arial"/>
                <a:cs typeface="+mn-cs"/>
              </a:rPr>
              <a:t>k</a:t>
            </a:r>
            <a:endParaRPr lang="en-US" baseline="-25000" dirty="0">
              <a:solidFill>
                <a:srgbClr val="000000"/>
              </a:solidFill>
              <a:latin typeface="Arial"/>
              <a:cs typeface="+mn-cs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HAVING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C2</a:t>
            </a:r>
          </a:p>
        </p:txBody>
      </p:sp>
      <p:sp>
        <p:nvSpPr>
          <p:cNvPr id="359429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8324F3B-9755-4DEA-8379-748B33959E82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84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Advanced SQLizing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marL="609600" indent="-609600" eaLnBrk="1" hangingPunct="1">
              <a:buFont typeface="Times" pitchFamily="18" charset="0"/>
              <a:buAutoNum type="arabicPeriod"/>
            </a:pPr>
            <a:r>
              <a:rPr lang="en-US" smtClean="0"/>
              <a:t>Unnesting Aggregates</a:t>
            </a:r>
          </a:p>
          <a:p>
            <a:pPr marL="609600" indent="-609600" eaLnBrk="1" hangingPunct="1">
              <a:buFont typeface="Times" pitchFamily="18" charset="0"/>
              <a:buAutoNum type="arabicPeriod"/>
            </a:pPr>
            <a:endParaRPr lang="en-US" smtClean="0"/>
          </a:p>
          <a:p>
            <a:pPr marL="609600" indent="-609600" eaLnBrk="1" hangingPunct="1">
              <a:buFont typeface="Times" pitchFamily="18" charset="0"/>
              <a:buAutoNum type="arabicPeriod"/>
            </a:pPr>
            <a:r>
              <a:rPr lang="en-US" smtClean="0"/>
              <a:t>Finding witnesses</a:t>
            </a:r>
          </a:p>
        </p:txBody>
      </p:sp>
      <p:sp>
        <p:nvSpPr>
          <p:cNvPr id="36147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B2CB7B2-97AB-4891-B65E-60D1B574215E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85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Unnesting Aggregates</a:t>
            </a:r>
          </a:p>
        </p:txBody>
      </p:sp>
      <p:sp>
        <p:nvSpPr>
          <p:cNvPr id="363523" name="Rectangle 3"/>
          <p:cNvSpPr>
            <a:spLocks noChangeArrowheads="1"/>
          </p:cNvSpPr>
          <p:nvPr/>
        </p:nvSpPr>
        <p:spPr bwMode="auto">
          <a:xfrm>
            <a:off x="914400" y="2057400"/>
            <a:ext cx="48609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CC"/>
                </a:solidFill>
                <a:latin typeface="Arial" charset="0"/>
              </a:rPr>
              <a:t>Product ( pname,  price, company)</a:t>
            </a:r>
          </a:p>
          <a:p>
            <a:r>
              <a:rPr lang="en-US">
                <a:solidFill>
                  <a:srgbClr val="3333CC"/>
                </a:solidFill>
                <a:latin typeface="Arial" charset="0"/>
              </a:rPr>
              <a:t>Company(cname, city)</a:t>
            </a:r>
          </a:p>
        </p:txBody>
      </p:sp>
      <p:sp>
        <p:nvSpPr>
          <p:cNvPr id="363524" name="Text Box 4"/>
          <p:cNvSpPr txBox="1">
            <a:spLocks noChangeArrowheads="1"/>
          </p:cNvSpPr>
          <p:nvPr/>
        </p:nvSpPr>
        <p:spPr bwMode="auto">
          <a:xfrm>
            <a:off x="609600" y="3048000"/>
            <a:ext cx="5913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Find the number of companies in each city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457200" y="3657600"/>
            <a:ext cx="6735763" cy="1200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solidFill>
                  <a:srgbClr val="3333CC"/>
                </a:solidFill>
                <a:latin typeface="Arial"/>
                <a:cs typeface="+mn-cs"/>
              </a:rPr>
              <a:t>SELECT DISTINCT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+mn-cs"/>
              </a:rPr>
              <a:t> city, (</a:t>
            </a:r>
            <a:r>
              <a:rPr lang="en-US" sz="2000" dirty="0">
                <a:solidFill>
                  <a:srgbClr val="3333CC"/>
                </a:solidFill>
                <a:latin typeface="Arial"/>
                <a:cs typeface="+mn-cs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+mn-cs"/>
              </a:rPr>
              <a:t> count(*) </a:t>
            </a:r>
            <a:br>
              <a:rPr lang="en-US" sz="2000" dirty="0">
                <a:solidFill>
                  <a:srgbClr val="000000"/>
                </a:solidFill>
                <a:latin typeface="Arial"/>
                <a:cs typeface="+mn-cs"/>
              </a:rPr>
            </a:br>
            <a:r>
              <a:rPr lang="en-US" sz="2000" dirty="0">
                <a:solidFill>
                  <a:srgbClr val="000000"/>
                </a:solidFill>
                <a:latin typeface="Arial"/>
                <a:cs typeface="+mn-cs"/>
              </a:rPr>
              <a:t>                                                        </a:t>
            </a:r>
            <a:r>
              <a:rPr lang="en-US" sz="2000" dirty="0">
                <a:solidFill>
                  <a:srgbClr val="3333CC"/>
                </a:solidFill>
                <a:latin typeface="Arial"/>
                <a:cs typeface="+mn-cs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+mn-cs"/>
              </a:rPr>
              <a:t> Company Y </a:t>
            </a:r>
            <a:br>
              <a:rPr lang="en-US" sz="2000" dirty="0">
                <a:solidFill>
                  <a:srgbClr val="000000"/>
                </a:solidFill>
                <a:latin typeface="Arial"/>
                <a:cs typeface="+mn-cs"/>
              </a:rPr>
            </a:br>
            <a:r>
              <a:rPr lang="en-US" sz="2000" dirty="0">
                <a:solidFill>
                  <a:srgbClr val="000000"/>
                </a:solidFill>
                <a:latin typeface="Arial"/>
                <a:cs typeface="+mn-cs"/>
              </a:rPr>
              <a:t>                                                        </a:t>
            </a:r>
            <a:r>
              <a:rPr lang="en-US" sz="2000" dirty="0">
                <a:solidFill>
                  <a:srgbClr val="3333CC"/>
                </a:solidFill>
                <a:latin typeface="Arial"/>
                <a:cs typeface="+mn-cs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cs typeface="+mn-cs"/>
              </a:rPr>
              <a:t>X.city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+mn-cs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Arial"/>
                <a:cs typeface="+mn-cs"/>
              </a:rPr>
              <a:t>Y.city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+mn-cs"/>
              </a:rPr>
              <a:t>)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solidFill>
                  <a:srgbClr val="3333CC"/>
                </a:solidFill>
                <a:latin typeface="Arial"/>
                <a:cs typeface="+mn-cs"/>
              </a:rPr>
              <a:t>FROM 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+mn-cs"/>
              </a:rPr>
              <a:t> Company X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09600" y="5030788"/>
            <a:ext cx="8658225" cy="1598612"/>
            <a:chOff x="609600" y="5030058"/>
            <a:chExt cx="8659003" cy="1600069"/>
          </a:xfrm>
        </p:grpSpPr>
        <p:sp>
          <p:nvSpPr>
            <p:cNvPr id="263174" name="Rectangle 6"/>
            <p:cNvSpPr>
              <a:spLocks noChangeArrowheads="1"/>
            </p:cNvSpPr>
            <p:nvPr/>
          </p:nvSpPr>
          <p:spPr bwMode="auto">
            <a:xfrm>
              <a:off x="609600" y="5409816"/>
              <a:ext cx="2662477" cy="9263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2000" dirty="0">
                  <a:solidFill>
                    <a:srgbClr val="3333CC"/>
                  </a:solidFill>
                  <a:latin typeface="Arial"/>
                  <a:cs typeface="+mn-cs"/>
                </a:rPr>
                <a:t>SELECT</a:t>
              </a:r>
              <a:r>
                <a:rPr lang="en-US" sz="2000" dirty="0">
                  <a:solidFill>
                    <a:srgbClr val="000000"/>
                  </a:solidFill>
                  <a:latin typeface="Arial"/>
                  <a:cs typeface="+mn-cs"/>
                </a:rPr>
                <a:t> city, count(*)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2000" dirty="0">
                  <a:solidFill>
                    <a:srgbClr val="3333CC"/>
                  </a:solidFill>
                  <a:latin typeface="Arial"/>
                  <a:cs typeface="+mn-cs"/>
                </a:rPr>
                <a:t>FROM  </a:t>
              </a:r>
              <a:r>
                <a:rPr lang="en-US" sz="2000" dirty="0">
                  <a:solidFill>
                    <a:srgbClr val="000000"/>
                  </a:solidFill>
                  <a:latin typeface="Arial"/>
                  <a:cs typeface="+mn-cs"/>
                </a:rPr>
                <a:t> Company</a:t>
              </a:r>
              <a:br>
                <a:rPr lang="en-US" sz="2000" dirty="0">
                  <a:solidFill>
                    <a:srgbClr val="000000"/>
                  </a:solidFill>
                  <a:latin typeface="Arial"/>
                  <a:cs typeface="+mn-cs"/>
                </a:rPr>
              </a:br>
              <a:r>
                <a:rPr lang="en-US" sz="2000" dirty="0">
                  <a:solidFill>
                    <a:srgbClr val="3333CC"/>
                  </a:solidFill>
                  <a:latin typeface="Arial"/>
                  <a:cs typeface="+mn-cs"/>
                </a:rPr>
                <a:t>GROUP BY</a:t>
              </a:r>
              <a:r>
                <a:rPr lang="en-US" sz="2000" dirty="0">
                  <a:solidFill>
                    <a:srgbClr val="000000"/>
                  </a:solidFill>
                  <a:latin typeface="Arial"/>
                  <a:cs typeface="+mn-cs"/>
                </a:rPr>
                <a:t> city</a:t>
              </a:r>
            </a:p>
          </p:txBody>
        </p:sp>
        <p:sp>
          <p:nvSpPr>
            <p:cNvPr id="363529" name="Oval 8"/>
            <p:cNvSpPr>
              <a:spLocks noChangeArrowheads="1"/>
            </p:cNvSpPr>
            <p:nvPr/>
          </p:nvSpPr>
          <p:spPr bwMode="auto">
            <a:xfrm>
              <a:off x="5015308" y="5030058"/>
              <a:ext cx="3745249" cy="618100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Arial" charset="0"/>
                </a:rPr>
                <a:t>Equivalent queries</a:t>
              </a:r>
            </a:p>
          </p:txBody>
        </p:sp>
        <p:sp>
          <p:nvSpPr>
            <p:cNvPr id="363530" name="Rectangle 9"/>
            <p:cNvSpPr>
              <a:spLocks noChangeArrowheads="1"/>
            </p:cNvSpPr>
            <p:nvPr/>
          </p:nvSpPr>
          <p:spPr bwMode="auto">
            <a:xfrm>
              <a:off x="3734081" y="5807053"/>
              <a:ext cx="5534522" cy="823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Arial" charset="0"/>
                </a:rPr>
                <a:t>Note: no need for DISTINCT</a:t>
              </a:r>
            </a:p>
            <a:p>
              <a:r>
                <a:rPr lang="en-US">
                  <a:solidFill>
                    <a:srgbClr val="000000"/>
                  </a:solidFill>
                  <a:latin typeface="Arial" charset="0"/>
                </a:rPr>
                <a:t>(DISTINCT </a:t>
              </a:r>
              <a:r>
                <a:rPr lang="en-US" i="1" u="sng">
                  <a:solidFill>
                    <a:srgbClr val="000000"/>
                  </a:solidFill>
                  <a:latin typeface="Arial" charset="0"/>
                </a:rPr>
                <a:t>is the same</a:t>
              </a:r>
              <a:r>
                <a:rPr lang="en-US">
                  <a:solidFill>
                    <a:srgbClr val="000000"/>
                  </a:solidFill>
                  <a:latin typeface="Arial" charset="0"/>
                </a:rPr>
                <a:t> as GROUP BY)</a:t>
              </a:r>
            </a:p>
          </p:txBody>
        </p:sp>
      </p:grpSp>
      <p:sp>
        <p:nvSpPr>
          <p:cNvPr id="363527" name="Footer Placeholder 10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421F7E3-48FA-486B-8838-59DA30A1D8C6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86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Unnesting Aggregates</a:t>
            </a:r>
          </a:p>
        </p:txBody>
      </p:sp>
      <p:sp>
        <p:nvSpPr>
          <p:cNvPr id="364547" name="Rectangle 3"/>
          <p:cNvSpPr>
            <a:spLocks noChangeArrowheads="1"/>
          </p:cNvSpPr>
          <p:nvPr/>
        </p:nvSpPr>
        <p:spPr bwMode="auto">
          <a:xfrm>
            <a:off x="914400" y="2057400"/>
            <a:ext cx="48609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CC"/>
                </a:solidFill>
                <a:latin typeface="Arial" charset="0"/>
              </a:rPr>
              <a:t>Product ( pname,  price, company)</a:t>
            </a:r>
          </a:p>
          <a:p>
            <a:r>
              <a:rPr lang="en-US">
                <a:solidFill>
                  <a:srgbClr val="3333CC"/>
                </a:solidFill>
                <a:latin typeface="Arial" charset="0"/>
              </a:rPr>
              <a:t>Company(cname, city)</a:t>
            </a:r>
          </a:p>
        </p:txBody>
      </p:sp>
      <p:sp>
        <p:nvSpPr>
          <p:cNvPr id="364548" name="Text Box 4"/>
          <p:cNvSpPr txBox="1">
            <a:spLocks noChangeArrowheads="1"/>
          </p:cNvSpPr>
          <p:nvPr/>
        </p:nvSpPr>
        <p:spPr bwMode="auto">
          <a:xfrm>
            <a:off x="609600" y="3048000"/>
            <a:ext cx="6454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Find the number of products made in each city</a:t>
            </a:r>
          </a:p>
        </p:txBody>
      </p:sp>
      <p:sp>
        <p:nvSpPr>
          <p:cNvPr id="264197" name="Rectangle 5"/>
          <p:cNvSpPr>
            <a:spLocks noChangeArrowheads="1"/>
          </p:cNvSpPr>
          <p:nvPr/>
        </p:nvSpPr>
        <p:spPr bwMode="auto">
          <a:xfrm>
            <a:off x="1524000" y="3657600"/>
            <a:ext cx="6969125" cy="1474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solidFill>
                  <a:srgbClr val="3333CC"/>
                </a:solidFill>
                <a:latin typeface="Arial"/>
                <a:cs typeface="+mn-cs"/>
              </a:rPr>
              <a:t>SELECT DISTINCT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cs typeface="+mn-cs"/>
              </a:rPr>
              <a:t>X.city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+mn-cs"/>
              </a:rPr>
              <a:t>, (</a:t>
            </a:r>
            <a:r>
              <a:rPr lang="en-US" sz="2000" dirty="0">
                <a:solidFill>
                  <a:srgbClr val="3333CC"/>
                </a:solidFill>
                <a:latin typeface="Arial"/>
                <a:cs typeface="+mn-cs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+mn-cs"/>
              </a:rPr>
              <a:t> count(*) </a:t>
            </a:r>
            <a:br>
              <a:rPr lang="en-US" sz="2000" dirty="0">
                <a:solidFill>
                  <a:srgbClr val="000000"/>
                </a:solidFill>
                <a:latin typeface="Arial"/>
                <a:cs typeface="+mn-cs"/>
              </a:rPr>
            </a:br>
            <a:r>
              <a:rPr lang="en-US" sz="2000" dirty="0">
                <a:solidFill>
                  <a:srgbClr val="000000"/>
                </a:solidFill>
                <a:latin typeface="Arial"/>
                <a:cs typeface="+mn-cs"/>
              </a:rPr>
              <a:t>                                                </a:t>
            </a:r>
            <a:r>
              <a:rPr lang="en-US" sz="2000" dirty="0">
                <a:solidFill>
                  <a:srgbClr val="3333CC"/>
                </a:solidFill>
                <a:latin typeface="Arial"/>
                <a:cs typeface="+mn-cs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+mn-cs"/>
              </a:rPr>
              <a:t> Product Y, Company Z</a:t>
            </a:r>
            <a:br>
              <a:rPr lang="en-US" sz="2000" dirty="0">
                <a:solidFill>
                  <a:srgbClr val="000000"/>
                </a:solidFill>
                <a:latin typeface="Arial"/>
                <a:cs typeface="+mn-cs"/>
              </a:rPr>
            </a:br>
            <a:r>
              <a:rPr lang="en-US" sz="2000" dirty="0">
                <a:solidFill>
                  <a:srgbClr val="000000"/>
                </a:solidFill>
                <a:latin typeface="Arial"/>
                <a:cs typeface="+mn-cs"/>
              </a:rPr>
              <a:t>                                                </a:t>
            </a:r>
            <a:r>
              <a:rPr lang="en-US" sz="2000" dirty="0">
                <a:solidFill>
                  <a:srgbClr val="3333CC"/>
                </a:solidFill>
                <a:latin typeface="Arial"/>
                <a:cs typeface="+mn-cs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cs typeface="+mn-cs"/>
              </a:rPr>
              <a:t>Y.cname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+mn-cs"/>
              </a:rPr>
              <a:t>=</a:t>
            </a:r>
            <a:r>
              <a:rPr lang="en-US" sz="2000" dirty="0" err="1">
                <a:solidFill>
                  <a:srgbClr val="000000"/>
                </a:solidFill>
                <a:latin typeface="Arial"/>
                <a:cs typeface="+mn-cs"/>
              </a:rPr>
              <a:t>Z.company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+mn-cs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Arial"/>
                <a:cs typeface="+mn-cs"/>
              </a:rPr>
            </a:br>
            <a:r>
              <a:rPr lang="en-US" sz="2000" dirty="0">
                <a:solidFill>
                  <a:srgbClr val="000000"/>
                </a:solidFill>
                <a:latin typeface="Arial"/>
                <a:cs typeface="+mn-cs"/>
              </a:rPr>
              <a:t>                                                     AND </a:t>
            </a:r>
            <a:r>
              <a:rPr lang="en-US" sz="2000" dirty="0" err="1">
                <a:solidFill>
                  <a:srgbClr val="000000"/>
                </a:solidFill>
                <a:latin typeface="Arial"/>
                <a:cs typeface="+mn-cs"/>
              </a:rPr>
              <a:t>Z.city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+mn-cs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Arial"/>
                <a:cs typeface="+mn-cs"/>
              </a:rPr>
              <a:t>X.city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+mn-cs"/>
              </a:rPr>
              <a:t>)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solidFill>
                  <a:srgbClr val="3333CC"/>
                </a:solidFill>
                <a:latin typeface="Arial"/>
                <a:cs typeface="+mn-cs"/>
              </a:rPr>
              <a:t>FROM 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+mn-cs"/>
              </a:rPr>
              <a:t> Company X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676400" y="4978400"/>
            <a:ext cx="7270750" cy="1651000"/>
            <a:chOff x="1676400" y="4978992"/>
            <a:chExt cx="7271318" cy="1649817"/>
          </a:xfrm>
        </p:grpSpPr>
        <p:sp>
          <p:nvSpPr>
            <p:cNvPr id="264198" name="Rectangle 6"/>
            <p:cNvSpPr>
              <a:spLocks noChangeArrowheads="1"/>
            </p:cNvSpPr>
            <p:nvPr/>
          </p:nvSpPr>
          <p:spPr bwMode="auto">
            <a:xfrm>
              <a:off x="1676400" y="5410483"/>
              <a:ext cx="3700752" cy="11992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2000" dirty="0">
                  <a:solidFill>
                    <a:srgbClr val="3333CC"/>
                  </a:solidFill>
                  <a:latin typeface="Arial"/>
                  <a:cs typeface="+mn-cs"/>
                </a:rPr>
                <a:t>SELECT</a:t>
              </a:r>
              <a:r>
                <a:rPr lang="en-US" sz="2000" dirty="0">
                  <a:solidFill>
                    <a:srgbClr val="000000"/>
                  </a:solidFill>
                  <a:latin typeface="Arial"/>
                  <a:cs typeface="+mn-cs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Arial"/>
                  <a:cs typeface="+mn-cs"/>
                </a:rPr>
                <a:t>X.city</a:t>
              </a:r>
              <a:r>
                <a:rPr lang="en-US" sz="2000" dirty="0">
                  <a:solidFill>
                    <a:srgbClr val="000000"/>
                  </a:solidFill>
                  <a:latin typeface="Arial"/>
                  <a:cs typeface="+mn-cs"/>
                </a:rPr>
                <a:t>, count(*)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2000" dirty="0">
                  <a:solidFill>
                    <a:srgbClr val="3333CC"/>
                  </a:solidFill>
                  <a:latin typeface="Arial"/>
                  <a:cs typeface="+mn-cs"/>
                </a:rPr>
                <a:t>FROM </a:t>
              </a:r>
              <a:r>
                <a:rPr lang="en-US" sz="2000" dirty="0">
                  <a:solidFill>
                    <a:srgbClr val="000000"/>
                  </a:solidFill>
                  <a:latin typeface="Arial"/>
                  <a:cs typeface="+mn-cs"/>
                </a:rPr>
                <a:t>Company X, Product Y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2000" dirty="0">
                  <a:solidFill>
                    <a:srgbClr val="3333CC"/>
                  </a:solidFill>
                  <a:latin typeface="Arial"/>
                  <a:cs typeface="+mn-cs"/>
                </a:rPr>
                <a:t>WHERE</a:t>
              </a:r>
              <a:r>
                <a:rPr lang="en-US" sz="2000" dirty="0">
                  <a:solidFill>
                    <a:srgbClr val="000000"/>
                  </a:solidFill>
                  <a:latin typeface="Arial"/>
                  <a:cs typeface="+mn-cs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Arial"/>
                  <a:cs typeface="+mn-cs"/>
                </a:rPr>
                <a:t>X.cname</a:t>
              </a:r>
              <a:r>
                <a:rPr lang="en-US" sz="2000" dirty="0">
                  <a:solidFill>
                    <a:srgbClr val="000000"/>
                  </a:solidFill>
                  <a:latin typeface="Arial"/>
                  <a:cs typeface="+mn-cs"/>
                </a:rPr>
                <a:t>=</a:t>
              </a:r>
              <a:r>
                <a:rPr lang="en-US" sz="2000" dirty="0" err="1">
                  <a:solidFill>
                    <a:srgbClr val="000000"/>
                  </a:solidFill>
                  <a:latin typeface="Arial"/>
                  <a:cs typeface="+mn-cs"/>
                </a:rPr>
                <a:t>Y.company</a:t>
              </a:r>
              <a:r>
                <a:rPr lang="en-US" sz="2000" dirty="0">
                  <a:solidFill>
                    <a:srgbClr val="000000"/>
                  </a:solidFill>
                  <a:latin typeface="Arial"/>
                  <a:cs typeface="+mn-cs"/>
                </a:rPr>
                <a:t> </a:t>
              </a:r>
              <a:br>
                <a:rPr lang="en-US" sz="2000" dirty="0">
                  <a:solidFill>
                    <a:srgbClr val="000000"/>
                  </a:solidFill>
                  <a:latin typeface="Arial"/>
                  <a:cs typeface="+mn-cs"/>
                </a:rPr>
              </a:br>
              <a:r>
                <a:rPr lang="en-US" sz="2000" dirty="0">
                  <a:solidFill>
                    <a:srgbClr val="3333CC"/>
                  </a:solidFill>
                  <a:latin typeface="Arial"/>
                  <a:cs typeface="+mn-cs"/>
                </a:rPr>
                <a:t>GROUP BY</a:t>
              </a:r>
              <a:r>
                <a:rPr lang="en-US" sz="2000" dirty="0">
                  <a:solidFill>
                    <a:srgbClr val="000000"/>
                  </a:solidFill>
                  <a:latin typeface="Arial"/>
                  <a:cs typeface="+mn-cs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Arial"/>
                  <a:cs typeface="+mn-cs"/>
                </a:rPr>
                <a:t>X.city</a:t>
              </a:r>
              <a:endParaRPr lang="en-US" sz="2000" dirty="0">
                <a:solidFill>
                  <a:srgbClr val="000000"/>
                </a:solidFill>
                <a:latin typeface="Arial"/>
                <a:cs typeface="+mn-cs"/>
              </a:endParaRPr>
            </a:p>
          </p:txBody>
        </p:sp>
        <p:sp>
          <p:nvSpPr>
            <p:cNvPr id="364553" name="Oval 7"/>
            <p:cNvSpPr>
              <a:spLocks noChangeArrowheads="1"/>
            </p:cNvSpPr>
            <p:nvPr/>
          </p:nvSpPr>
          <p:spPr bwMode="auto">
            <a:xfrm>
              <a:off x="6023315" y="4978992"/>
              <a:ext cx="2924403" cy="1649817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Arial" charset="0"/>
                </a:rPr>
                <a:t>They are NOT</a:t>
              </a:r>
              <a:br>
                <a:rPr lang="en-US">
                  <a:solidFill>
                    <a:srgbClr val="000000"/>
                  </a:solidFill>
                  <a:latin typeface="Arial" charset="0"/>
                </a:rPr>
              </a:br>
              <a:r>
                <a:rPr lang="en-US">
                  <a:solidFill>
                    <a:srgbClr val="000000"/>
                  </a:solidFill>
                  <a:latin typeface="Arial" charset="0"/>
                </a:rPr>
                <a:t>equivalent !</a:t>
              </a:r>
              <a:br>
                <a:rPr lang="en-US">
                  <a:solidFill>
                    <a:srgbClr val="000000"/>
                  </a:solidFill>
                  <a:latin typeface="Arial" charset="0"/>
                </a:rPr>
              </a:br>
              <a:r>
                <a:rPr lang="en-US">
                  <a:solidFill>
                    <a:srgbClr val="000000"/>
                  </a:solidFill>
                  <a:latin typeface="Arial" charset="0"/>
                </a:rPr>
                <a:t>(WHY?)</a:t>
              </a:r>
            </a:p>
          </p:txBody>
        </p:sp>
      </p:grpSp>
      <p:sp>
        <p:nvSpPr>
          <p:cNvPr id="364551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2A6E18E-E9DE-4B4D-9171-75C300AF9B6B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87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Unnesting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667000"/>
            <a:ext cx="7772400" cy="2209800"/>
          </a:xfrm>
        </p:spPr>
        <p:txBody>
          <a:bodyPr/>
          <a:lstStyle/>
          <a:p>
            <a:pPr eaLnBrk="1" hangingPunct="1"/>
            <a:r>
              <a:rPr lang="en-US" smtClean="0"/>
              <a:t>Find authors who wrote </a:t>
            </a:r>
            <a:r>
              <a:rPr lang="en-US" smtClean="0">
                <a:latin typeface="Symbol" pitchFamily="18" charset="2"/>
              </a:rPr>
              <a:t>³</a:t>
            </a:r>
            <a:r>
              <a:rPr lang="en-US" smtClean="0"/>
              <a:t> 10 documents:</a:t>
            </a:r>
          </a:p>
          <a:p>
            <a:pPr eaLnBrk="1" hangingPunct="1"/>
            <a:r>
              <a:rPr lang="en-US" smtClean="0"/>
              <a:t>Attempt 1: with nested queries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990600" y="4038600"/>
            <a:ext cx="7640638" cy="229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DISTINCT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Author.name</a:t>
            </a: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  <a:p>
            <a:pPr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FROM   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Author</a:t>
            </a:r>
          </a:p>
          <a:p>
            <a:pPr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WHERE       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count(</a:t>
            </a:r>
            <a:r>
              <a:rPr lang="en-US" dirty="0" err="1">
                <a:solidFill>
                  <a:srgbClr val="3333CC"/>
                </a:solidFill>
                <a:latin typeface="Arial"/>
                <a:cs typeface="+mn-c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Wrote.url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/>
            </a:r>
            <a:br>
              <a:rPr lang="en-US" dirty="0">
                <a:solidFill>
                  <a:srgbClr val="000000"/>
                </a:solidFill>
                <a:latin typeface="Arial"/>
                <a:cs typeface="+mn-cs"/>
              </a:rPr>
            </a:b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                          </a:t>
            </a: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Wrote</a:t>
            </a:r>
            <a:br>
              <a:rPr lang="en-US" dirty="0">
                <a:solidFill>
                  <a:srgbClr val="000000"/>
                </a:solidFill>
                <a:latin typeface="Arial"/>
                <a:cs typeface="+mn-cs"/>
              </a:rPr>
            </a:b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                          </a:t>
            </a: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Author.login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Wrote.login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)</a:t>
            </a:r>
            <a:br>
              <a:rPr lang="en-US" dirty="0">
                <a:solidFill>
                  <a:srgbClr val="000000"/>
                </a:solidFill>
                <a:latin typeface="Arial"/>
                <a:cs typeface="+mn-cs"/>
              </a:rPr>
            </a:b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                   &gt; 10</a:t>
            </a:r>
          </a:p>
        </p:txBody>
      </p:sp>
      <p:sp>
        <p:nvSpPr>
          <p:cNvPr id="164872" name="AutoShape 8"/>
          <p:cNvSpPr>
            <a:spLocks noChangeArrowheads="1"/>
          </p:cNvSpPr>
          <p:nvPr/>
        </p:nvSpPr>
        <p:spPr bwMode="auto">
          <a:xfrm>
            <a:off x="7010400" y="2673350"/>
            <a:ext cx="1801813" cy="1651000"/>
          </a:xfrm>
          <a:prstGeom prst="wedgeEllipseCallout">
            <a:avLst>
              <a:gd name="adj1" fmla="val -101056"/>
              <a:gd name="adj2" fmla="val 35384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Arial" charset="0"/>
              </a:rPr>
              <a:t>This is</a:t>
            </a:r>
            <a:br>
              <a:rPr lang="en-US">
                <a:solidFill>
                  <a:srgbClr val="000000"/>
                </a:solidFill>
                <a:latin typeface="Arial" charset="0"/>
              </a:rPr>
            </a:br>
            <a:r>
              <a:rPr lang="en-US">
                <a:solidFill>
                  <a:srgbClr val="000000"/>
                </a:solidFill>
                <a:latin typeface="Arial" charset="0"/>
              </a:rPr>
              <a:t>SQL by</a:t>
            </a:r>
            <a:br>
              <a:rPr lang="en-US">
                <a:solidFill>
                  <a:srgbClr val="000000"/>
                </a:solidFill>
                <a:latin typeface="Arial" charset="0"/>
              </a:rPr>
            </a:br>
            <a:r>
              <a:rPr lang="en-US">
                <a:solidFill>
                  <a:srgbClr val="000000"/>
                </a:solidFill>
                <a:latin typeface="Arial" charset="0"/>
              </a:rPr>
              <a:t>a novice</a:t>
            </a:r>
          </a:p>
        </p:txBody>
      </p:sp>
      <p:sp>
        <p:nvSpPr>
          <p:cNvPr id="365574" name="Rectangle 9"/>
          <p:cNvSpPr>
            <a:spLocks noChangeArrowheads="1"/>
          </p:cNvSpPr>
          <p:nvPr/>
        </p:nvSpPr>
        <p:spPr bwMode="auto">
          <a:xfrm>
            <a:off x="304800" y="1447800"/>
            <a:ext cx="3633788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>
                <a:solidFill>
                  <a:srgbClr val="3333CC"/>
                </a:solidFill>
                <a:latin typeface="Arial" charset="0"/>
              </a:rPr>
              <a:t>Author(</a:t>
            </a:r>
            <a:r>
              <a:rPr lang="en-US" sz="3200" u="sng">
                <a:solidFill>
                  <a:srgbClr val="3333CC"/>
                </a:solidFill>
                <a:latin typeface="Arial" charset="0"/>
              </a:rPr>
              <a:t>login</a:t>
            </a:r>
            <a:r>
              <a:rPr lang="en-US" sz="3200">
                <a:solidFill>
                  <a:srgbClr val="3333CC"/>
                </a:solidFill>
                <a:latin typeface="Arial" charset="0"/>
              </a:rPr>
              <a:t>,name)</a:t>
            </a:r>
          </a:p>
          <a:p>
            <a:pPr>
              <a:spcBef>
                <a:spcPct val="20000"/>
              </a:spcBef>
            </a:pPr>
            <a:r>
              <a:rPr lang="en-US" sz="3200">
                <a:solidFill>
                  <a:srgbClr val="3333CC"/>
                </a:solidFill>
                <a:latin typeface="Arial" charset="0"/>
              </a:rPr>
              <a:t>Wrote(login,url)</a:t>
            </a:r>
          </a:p>
        </p:txBody>
      </p:sp>
      <p:sp>
        <p:nvSpPr>
          <p:cNvPr id="365575" name="Footer Placeholder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2" grpId="0" animBg="1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8F639E1-CB48-4A89-BB75-5906230641F6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88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Unnesting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 all authors who wrote at least 10 documents:</a:t>
            </a:r>
          </a:p>
          <a:p>
            <a:pPr eaLnBrk="1" hangingPunct="1"/>
            <a:r>
              <a:rPr lang="en-US" smtClean="0"/>
              <a:t>Attempt 2: SQL style (with GROUP BY)</a:t>
            </a: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1828800" y="3962400"/>
            <a:ext cx="5267325" cy="192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Author.name</a:t>
            </a: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  <a:p>
            <a:pPr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FROM   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Author, Wrote</a:t>
            </a:r>
          </a:p>
          <a:p>
            <a:pPr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Author.login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Wrote.login</a:t>
            </a: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  <a:p>
            <a:pPr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GROUP BY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Author.name</a:t>
            </a: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  <a:p>
            <a:pPr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HAVING     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count(wrote.url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) &gt; 10</a:t>
            </a:r>
          </a:p>
        </p:txBody>
      </p:sp>
      <p:sp>
        <p:nvSpPr>
          <p:cNvPr id="195589" name="AutoShape 5"/>
          <p:cNvSpPr>
            <a:spLocks noChangeArrowheads="1"/>
          </p:cNvSpPr>
          <p:nvPr/>
        </p:nvSpPr>
        <p:spPr bwMode="auto">
          <a:xfrm>
            <a:off x="6916738" y="3740150"/>
            <a:ext cx="1992312" cy="1651000"/>
          </a:xfrm>
          <a:prstGeom prst="wedgeEllipseCallout">
            <a:avLst>
              <a:gd name="adj1" fmla="val -97157"/>
              <a:gd name="adj2" fmla="val -33847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Arial" charset="0"/>
              </a:rPr>
              <a:t>This is</a:t>
            </a:r>
            <a:br>
              <a:rPr lang="en-US">
                <a:solidFill>
                  <a:srgbClr val="000000"/>
                </a:solidFill>
                <a:latin typeface="Arial" charset="0"/>
              </a:rPr>
            </a:br>
            <a:r>
              <a:rPr lang="en-US">
                <a:solidFill>
                  <a:srgbClr val="000000"/>
                </a:solidFill>
                <a:latin typeface="Arial" charset="0"/>
              </a:rPr>
              <a:t>SQL  by</a:t>
            </a:r>
            <a:br>
              <a:rPr lang="en-US">
                <a:solidFill>
                  <a:srgbClr val="000000"/>
                </a:solidFill>
                <a:latin typeface="Arial" charset="0"/>
              </a:rPr>
            </a:br>
            <a:r>
              <a:rPr lang="en-US">
                <a:solidFill>
                  <a:srgbClr val="000000"/>
                </a:solidFill>
                <a:latin typeface="Arial" charset="0"/>
              </a:rPr>
              <a:t>an expert</a:t>
            </a:r>
          </a:p>
        </p:txBody>
      </p:sp>
      <p:sp>
        <p:nvSpPr>
          <p:cNvPr id="367622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9" grpId="0" animBg="1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A108EBC-FD6C-4CC7-A387-02A4E5E5D255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89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Witnesses</a:t>
            </a:r>
          </a:p>
        </p:txBody>
      </p:sp>
      <p:sp>
        <p:nvSpPr>
          <p:cNvPr id="369667" name="Rectangle 3"/>
          <p:cNvSpPr>
            <a:spLocks noChangeArrowheads="1"/>
          </p:cNvSpPr>
          <p:nvPr/>
        </p:nvSpPr>
        <p:spPr bwMode="auto">
          <a:xfrm>
            <a:off x="685800" y="2187575"/>
            <a:ext cx="50355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solidFill>
                  <a:srgbClr val="3333CC"/>
                </a:solidFill>
                <a:latin typeface="Arial" charset="0"/>
              </a:rPr>
              <a:t>Store(</a:t>
            </a:r>
            <a:r>
              <a:rPr lang="en-US" sz="2800" u="sng">
                <a:solidFill>
                  <a:srgbClr val="3333CC"/>
                </a:solidFill>
                <a:latin typeface="Arial" charset="0"/>
              </a:rPr>
              <a:t>sid</a:t>
            </a:r>
            <a:r>
              <a:rPr lang="en-US" sz="2800">
                <a:solidFill>
                  <a:srgbClr val="3333CC"/>
                </a:solidFill>
                <a:latin typeface="Arial" charset="0"/>
              </a:rPr>
              <a:t>, sname)</a:t>
            </a:r>
          </a:p>
          <a:p>
            <a:pPr eaLnBrk="0" hangingPunct="0"/>
            <a:r>
              <a:rPr lang="en-US" sz="2800">
                <a:solidFill>
                  <a:srgbClr val="3333CC"/>
                </a:solidFill>
                <a:latin typeface="Arial" charset="0"/>
              </a:rPr>
              <a:t>Product(</a:t>
            </a:r>
            <a:r>
              <a:rPr lang="en-US" sz="2800" u="sng">
                <a:solidFill>
                  <a:srgbClr val="3333CC"/>
                </a:solidFill>
                <a:latin typeface="Arial" charset="0"/>
              </a:rPr>
              <a:t>pid</a:t>
            </a:r>
            <a:r>
              <a:rPr lang="en-US" sz="2800">
                <a:solidFill>
                  <a:srgbClr val="3333CC"/>
                </a:solidFill>
                <a:latin typeface="Arial" charset="0"/>
              </a:rPr>
              <a:t>, pname, price, sid)</a:t>
            </a:r>
          </a:p>
        </p:txBody>
      </p:sp>
      <p:sp>
        <p:nvSpPr>
          <p:cNvPr id="369668" name="Text Box 4"/>
          <p:cNvSpPr txBox="1">
            <a:spLocks noChangeArrowheads="1"/>
          </p:cNvSpPr>
          <p:nvPr/>
        </p:nvSpPr>
        <p:spPr bwMode="auto">
          <a:xfrm>
            <a:off x="914400" y="3886200"/>
            <a:ext cx="52514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Arial" charset="0"/>
              </a:rPr>
              <a:t>For each store, </a:t>
            </a:r>
            <a:br>
              <a:rPr lang="en-US" sz="2800">
                <a:solidFill>
                  <a:srgbClr val="000000"/>
                </a:solidFill>
                <a:latin typeface="Arial" charset="0"/>
              </a:rPr>
            </a:br>
            <a:r>
              <a:rPr lang="en-US" sz="2800">
                <a:solidFill>
                  <a:srgbClr val="000000"/>
                </a:solidFill>
                <a:latin typeface="Arial" charset="0"/>
              </a:rPr>
              <a:t>find its most expensive products</a:t>
            </a:r>
          </a:p>
        </p:txBody>
      </p:sp>
      <p:sp>
        <p:nvSpPr>
          <p:cNvPr id="369669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Management System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What is a DBMS 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Give examples of DBMS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450CD-9C17-41F9-B1E2-AC0DB8171761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1748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020C19D-AB11-4954-A19A-2EC8E3E92346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90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Witnesses</a:t>
            </a:r>
          </a:p>
        </p:txBody>
      </p:sp>
      <p:sp>
        <p:nvSpPr>
          <p:cNvPr id="259075" name="Rectangle 3"/>
          <p:cNvSpPr>
            <a:spLocks noChangeArrowheads="1"/>
          </p:cNvSpPr>
          <p:nvPr/>
        </p:nvSpPr>
        <p:spPr bwMode="auto">
          <a:xfrm>
            <a:off x="1447800" y="3200400"/>
            <a:ext cx="5411788" cy="156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Store.sid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max(Product.price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)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Store, Product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Store.sid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Product.sid</a:t>
            </a: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GROUP BY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Store.sid</a:t>
            </a: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371716" name="Text Box 5"/>
          <p:cNvSpPr txBox="1">
            <a:spLocks noChangeArrowheads="1"/>
          </p:cNvSpPr>
          <p:nvPr/>
        </p:nvSpPr>
        <p:spPr bwMode="auto">
          <a:xfrm>
            <a:off x="685800" y="2133600"/>
            <a:ext cx="5184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Finding the maximum price is easy…</a:t>
            </a:r>
          </a:p>
        </p:txBody>
      </p:sp>
      <p:sp>
        <p:nvSpPr>
          <p:cNvPr id="371717" name="TextBox 5"/>
          <p:cNvSpPr txBox="1">
            <a:spLocks noChangeArrowheads="1"/>
          </p:cNvSpPr>
          <p:nvPr/>
        </p:nvSpPr>
        <p:spPr bwMode="auto">
          <a:xfrm>
            <a:off x="838200" y="5715000"/>
            <a:ext cx="8181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But we need the </a:t>
            </a:r>
            <a:r>
              <a:rPr lang="en-US" i="1">
                <a:solidFill>
                  <a:srgbClr val="000000"/>
                </a:solidFill>
                <a:latin typeface="Arial" charset="0"/>
              </a:rPr>
              <a:t>witnesses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, i.e. the products with max price</a:t>
            </a:r>
          </a:p>
        </p:txBody>
      </p:sp>
      <p:sp>
        <p:nvSpPr>
          <p:cNvPr id="371718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48996CA-2C6F-4476-B787-E70FE3E980D6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91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Witnesses</a:t>
            </a:r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609600" y="2971800"/>
            <a:ext cx="8232775" cy="302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Store.sname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Product.pname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/>
            </a:r>
            <a:br>
              <a:rPr lang="en-US" dirty="0">
                <a:solidFill>
                  <a:srgbClr val="000000"/>
                </a:solidFill>
                <a:latin typeface="Arial"/>
                <a:cs typeface="+mn-cs"/>
              </a:rPr>
            </a:b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FROM 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Store, Product, </a:t>
            </a:r>
            <a:br>
              <a:rPr lang="en-US" dirty="0">
                <a:solidFill>
                  <a:srgbClr val="000000"/>
                </a:solidFill>
                <a:latin typeface="Arial"/>
                <a:cs typeface="+mn-cs"/>
              </a:rPr>
            </a:b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     </a:t>
            </a: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(SELECT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Store.sid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AS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sid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max(Product.price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) AS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p</a:t>
            </a: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             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Store, Product 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             WHERE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Store.sid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Product.sid</a:t>
            </a: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              GROUP BY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Store.sid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Store.sname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) X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Store.sid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Product.sid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br>
              <a:rPr lang="en-US" dirty="0">
                <a:solidFill>
                  <a:srgbClr val="000000"/>
                </a:solidFill>
                <a:latin typeface="Arial"/>
                <a:cs typeface="+mn-cs"/>
              </a:rPr>
            </a:b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   and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Store.sid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X.sid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and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Product.price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X.p</a:t>
            </a: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373764" name="Rectangle 6"/>
          <p:cNvSpPr>
            <a:spLocks noChangeArrowheads="1"/>
          </p:cNvSpPr>
          <p:nvPr/>
        </p:nvSpPr>
        <p:spPr bwMode="auto">
          <a:xfrm>
            <a:off x="609600" y="1600200"/>
            <a:ext cx="70469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To find the witnesses, compute the maximum price</a:t>
            </a:r>
            <a:br>
              <a:rPr lang="en-US">
                <a:solidFill>
                  <a:srgbClr val="000000"/>
                </a:solidFill>
                <a:latin typeface="Arial" charset="0"/>
              </a:rPr>
            </a:br>
            <a:r>
              <a:rPr lang="en-US">
                <a:solidFill>
                  <a:srgbClr val="000000"/>
                </a:solidFill>
                <a:latin typeface="Arial" charset="0"/>
              </a:rPr>
              <a:t>in a subquery</a:t>
            </a:r>
          </a:p>
        </p:txBody>
      </p:sp>
      <p:sp>
        <p:nvSpPr>
          <p:cNvPr id="373765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043D8DA-57FD-4550-8F26-6C1EE85F59DE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92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Witnesses</a:t>
            </a:r>
          </a:p>
        </p:txBody>
      </p:sp>
      <p:sp>
        <p:nvSpPr>
          <p:cNvPr id="375811" name="Text Box 4"/>
          <p:cNvSpPr txBox="1">
            <a:spLocks noChangeArrowheads="1"/>
          </p:cNvSpPr>
          <p:nvPr/>
        </p:nvSpPr>
        <p:spPr bwMode="auto">
          <a:xfrm>
            <a:off x="685800" y="1905000"/>
            <a:ext cx="5354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There is a more concise solution here:</a:t>
            </a:r>
          </a:p>
        </p:txBody>
      </p:sp>
      <p:sp>
        <p:nvSpPr>
          <p:cNvPr id="261125" name="Rectangle 5"/>
          <p:cNvSpPr>
            <a:spLocks noChangeArrowheads="1"/>
          </p:cNvSpPr>
          <p:nvPr/>
        </p:nvSpPr>
        <p:spPr bwMode="auto">
          <a:xfrm>
            <a:off x="1371600" y="3124200"/>
            <a:ext cx="6383338" cy="2657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Store.sname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x.pname</a:t>
            </a: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Store, Product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x</a:t>
            </a: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Store.sid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x.sid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and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x.price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&gt;= </a:t>
            </a:r>
            <a:br>
              <a:rPr lang="en-US" dirty="0">
                <a:solidFill>
                  <a:srgbClr val="000000"/>
                </a:solidFill>
                <a:latin typeface="Arial"/>
                <a:cs typeface="+mn-cs"/>
              </a:rPr>
            </a:b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               </a:t>
            </a: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ALL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(</a:t>
            </a: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y.price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/>
            </a:r>
            <a:br>
              <a:rPr lang="en-US" dirty="0">
                <a:solidFill>
                  <a:srgbClr val="000000"/>
                </a:solidFill>
                <a:latin typeface="Arial"/>
                <a:cs typeface="+mn-cs"/>
              </a:rPr>
            </a:b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                         </a:t>
            </a: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Product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y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/>
            </a:r>
            <a:br>
              <a:rPr lang="en-US" dirty="0">
                <a:solidFill>
                  <a:srgbClr val="000000"/>
                </a:solidFill>
                <a:latin typeface="Arial"/>
                <a:cs typeface="+mn-cs"/>
              </a:rPr>
            </a:b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                         </a:t>
            </a: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Store.sid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y.sid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)</a:t>
            </a:r>
          </a:p>
        </p:txBody>
      </p:sp>
      <p:sp>
        <p:nvSpPr>
          <p:cNvPr id="375813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29CE9AD-DF26-44B7-AA12-6205F99EF3AF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93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NULLS in SQL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Whenever we don’t have a value, we can put a NULL</a:t>
            </a:r>
          </a:p>
          <a:p>
            <a:pPr eaLnBrk="1" hangingPunct="1"/>
            <a:r>
              <a:rPr lang="en-US" sz="2800" smtClean="0"/>
              <a:t>Can mean many things:</a:t>
            </a:r>
          </a:p>
          <a:p>
            <a:pPr lvl="1" eaLnBrk="1" hangingPunct="1"/>
            <a:r>
              <a:rPr lang="en-US" sz="2400" smtClean="0"/>
              <a:t>Value does not exists</a:t>
            </a:r>
          </a:p>
          <a:p>
            <a:pPr lvl="1" eaLnBrk="1" hangingPunct="1"/>
            <a:r>
              <a:rPr lang="en-US" sz="2400" smtClean="0"/>
              <a:t>Value exists but is unknown</a:t>
            </a:r>
          </a:p>
          <a:p>
            <a:pPr lvl="1" eaLnBrk="1" hangingPunct="1"/>
            <a:r>
              <a:rPr lang="en-US" sz="2400" smtClean="0"/>
              <a:t>Value not applicable</a:t>
            </a:r>
          </a:p>
          <a:p>
            <a:pPr lvl="1" eaLnBrk="1" hangingPunct="1"/>
            <a:r>
              <a:rPr lang="en-US" sz="2400" smtClean="0"/>
              <a:t>Etc.</a:t>
            </a:r>
          </a:p>
          <a:p>
            <a:pPr eaLnBrk="1" hangingPunct="1"/>
            <a:r>
              <a:rPr lang="en-US" sz="2800" smtClean="0"/>
              <a:t>The schema specifies for each attribute if can be null (</a:t>
            </a:r>
            <a:r>
              <a:rPr lang="en-US" sz="2800" i="1" smtClean="0"/>
              <a:t>nullable </a:t>
            </a:r>
            <a:r>
              <a:rPr lang="en-US" sz="2800" smtClean="0"/>
              <a:t>attribute) or not</a:t>
            </a:r>
          </a:p>
          <a:p>
            <a:pPr eaLnBrk="1" hangingPunct="1"/>
            <a:r>
              <a:rPr lang="en-US" sz="2800" smtClean="0"/>
              <a:t>How does SQL cope with tables that have NULLs ?</a:t>
            </a:r>
          </a:p>
        </p:txBody>
      </p:sp>
      <p:sp>
        <p:nvSpPr>
          <p:cNvPr id="37786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3EDADEF-EBDE-42FF-84AD-FE4F14966F3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94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Null Values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x= NULL then 4*(3-x)/7 is still NULL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If x= NULL then x=‘Joe’    is UNKNOWN</a:t>
            </a:r>
          </a:p>
          <a:p>
            <a:pPr eaLnBrk="1" hangingPunct="1"/>
            <a:r>
              <a:rPr lang="en-US" smtClean="0"/>
              <a:t>In SQL there are three boolean values:</a:t>
            </a:r>
          </a:p>
          <a:p>
            <a:pPr lvl="1" eaLnBrk="1" hangingPunct="1">
              <a:buFontTx/>
              <a:buNone/>
            </a:pPr>
            <a:r>
              <a:rPr lang="en-US" smtClean="0"/>
              <a:t>FALSE             = 	0</a:t>
            </a:r>
          </a:p>
          <a:p>
            <a:pPr lvl="1" eaLnBrk="1" hangingPunct="1">
              <a:buFontTx/>
              <a:buNone/>
            </a:pPr>
            <a:r>
              <a:rPr lang="en-US" smtClean="0"/>
              <a:t>UNKNOWN    = 	0.5</a:t>
            </a:r>
          </a:p>
          <a:p>
            <a:pPr lvl="1" eaLnBrk="1" hangingPunct="1">
              <a:buFontTx/>
              <a:buNone/>
            </a:pPr>
            <a:r>
              <a:rPr lang="en-US" smtClean="0"/>
              <a:t>TRUE               = 	1</a:t>
            </a:r>
          </a:p>
        </p:txBody>
      </p:sp>
      <p:sp>
        <p:nvSpPr>
          <p:cNvPr id="37990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382C486-A7FA-4D64-8B6E-92D4074F9FFB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95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Null Values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C1 AND C2   =  min(C1, C2)</a:t>
            </a:r>
          </a:p>
          <a:p>
            <a:pPr eaLnBrk="1" hangingPunct="1"/>
            <a:r>
              <a:rPr lang="en-US" sz="2800" smtClean="0"/>
              <a:t>C1  OR    C2  =  max(C1, C2)</a:t>
            </a:r>
          </a:p>
          <a:p>
            <a:pPr eaLnBrk="1" hangingPunct="1"/>
            <a:r>
              <a:rPr lang="en-US" sz="2800" smtClean="0"/>
              <a:t>NOT C1         =  1 – C1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r>
              <a:rPr lang="en-US" sz="2800" smtClean="0"/>
              <a:t>Rule in SQL: include only tuples that yield TRUE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762000" y="3581400"/>
            <a:ext cx="5454650" cy="1416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*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Person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(age &lt; 25) AND 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         (height &gt; 6 OR weight &gt; 190)</a:t>
            </a:r>
          </a:p>
        </p:txBody>
      </p:sp>
      <p:sp>
        <p:nvSpPr>
          <p:cNvPr id="381957" name="Text Box 5"/>
          <p:cNvSpPr txBox="1">
            <a:spLocks noChangeArrowheads="1"/>
          </p:cNvSpPr>
          <p:nvPr/>
        </p:nvSpPr>
        <p:spPr bwMode="auto">
          <a:xfrm>
            <a:off x="7239000" y="3733800"/>
            <a:ext cx="16748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 charset="0"/>
              </a:rPr>
              <a:t>E.g.</a:t>
            </a:r>
            <a:br>
              <a:rPr lang="en-US" sz="2000">
                <a:solidFill>
                  <a:srgbClr val="000000"/>
                </a:solidFill>
                <a:latin typeface="Arial" charset="0"/>
              </a:rPr>
            </a:br>
            <a:r>
              <a:rPr lang="en-US" sz="2000">
                <a:solidFill>
                  <a:srgbClr val="000000"/>
                </a:solidFill>
                <a:latin typeface="Arial" charset="0"/>
              </a:rPr>
              <a:t>age=20</a:t>
            </a:r>
            <a:br>
              <a:rPr lang="en-US" sz="2000">
                <a:solidFill>
                  <a:srgbClr val="000000"/>
                </a:solidFill>
                <a:latin typeface="Arial" charset="0"/>
              </a:rPr>
            </a:br>
            <a:r>
              <a:rPr lang="en-US" sz="2000">
                <a:solidFill>
                  <a:srgbClr val="000000"/>
                </a:solidFill>
                <a:latin typeface="Arial" charset="0"/>
              </a:rPr>
              <a:t>heigth=NULL</a:t>
            </a:r>
            <a:br>
              <a:rPr lang="en-US" sz="2000">
                <a:solidFill>
                  <a:srgbClr val="000000"/>
                </a:solidFill>
                <a:latin typeface="Arial" charset="0"/>
              </a:rPr>
            </a:br>
            <a:r>
              <a:rPr lang="en-US" sz="2000">
                <a:solidFill>
                  <a:srgbClr val="000000"/>
                </a:solidFill>
                <a:latin typeface="Arial" charset="0"/>
              </a:rPr>
              <a:t>weight=200</a:t>
            </a:r>
          </a:p>
        </p:txBody>
      </p:sp>
      <p:sp>
        <p:nvSpPr>
          <p:cNvPr id="381958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1D42AE6-F8DD-49C9-BFBF-B5439FDAC9C8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96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Null Values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Unexpected behavior: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Some Persons are not included !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914400" y="3048000"/>
            <a:ext cx="6413500" cy="15636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3333CC"/>
                </a:solidFill>
                <a:latin typeface="Arial"/>
                <a:cs typeface="+mn-cs"/>
              </a:rPr>
              <a:t>SELECT</a:t>
            </a:r>
            <a:r>
              <a:rPr lang="en-US" sz="3200" dirty="0">
                <a:solidFill>
                  <a:srgbClr val="000000"/>
                </a:solidFill>
                <a:latin typeface="Arial"/>
                <a:cs typeface="+mn-cs"/>
              </a:rPr>
              <a:t> *</a:t>
            </a:r>
          </a:p>
          <a:p>
            <a:pPr>
              <a:defRPr/>
            </a:pPr>
            <a:r>
              <a:rPr lang="en-US" sz="3200" dirty="0">
                <a:solidFill>
                  <a:srgbClr val="3333CC"/>
                </a:solidFill>
                <a:latin typeface="Arial"/>
                <a:cs typeface="+mn-cs"/>
              </a:rPr>
              <a:t>FROM</a:t>
            </a:r>
            <a:r>
              <a:rPr lang="en-US" sz="3200" dirty="0">
                <a:solidFill>
                  <a:srgbClr val="000000"/>
                </a:solidFill>
                <a:latin typeface="Arial"/>
                <a:cs typeface="+mn-cs"/>
              </a:rPr>
              <a:t>     Person</a:t>
            </a:r>
          </a:p>
          <a:p>
            <a:pPr>
              <a:defRPr/>
            </a:pPr>
            <a:r>
              <a:rPr lang="en-US" sz="3200" dirty="0">
                <a:solidFill>
                  <a:srgbClr val="3333CC"/>
                </a:solidFill>
                <a:latin typeface="Arial"/>
                <a:cs typeface="+mn-cs"/>
              </a:rPr>
              <a:t>WHERE</a:t>
            </a:r>
            <a:r>
              <a:rPr lang="en-US" sz="3200" dirty="0">
                <a:solidFill>
                  <a:srgbClr val="000000"/>
                </a:solidFill>
                <a:latin typeface="Arial"/>
                <a:cs typeface="+mn-cs"/>
              </a:rPr>
              <a:t>  age &lt; 25  OR  age &gt;= 25</a:t>
            </a:r>
          </a:p>
        </p:txBody>
      </p:sp>
      <p:sp>
        <p:nvSpPr>
          <p:cNvPr id="384005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8873C23-CD5A-431D-B25B-897A57FF2A8D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97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Null Values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Can test for NULL explicitly: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x IS NULL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x IS NOT NULL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Now it includes all Persons</a:t>
            </a:r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609600" y="3505200"/>
            <a:ext cx="7231063" cy="1087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*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Person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age &lt; 25  OR  age &gt;= 25 OR age </a:t>
            </a:r>
            <a:r>
              <a:rPr lang="en-US" dirty="0">
                <a:solidFill>
                  <a:srgbClr val="FF5050"/>
                </a:solidFill>
                <a:latin typeface="Arial"/>
                <a:cs typeface="+mn-cs"/>
              </a:rPr>
              <a:t>IS NULL</a:t>
            </a: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386053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Outerjoins</a:t>
            </a:r>
          </a:p>
        </p:txBody>
      </p:sp>
      <p:sp>
        <p:nvSpPr>
          <p:cNvPr id="3880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6BF02AC-20F5-4FC4-81D0-FD941E851485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98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914400" y="4572000"/>
            <a:ext cx="7761288" cy="1233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Product.name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Purchase.store</a:t>
            </a: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Product </a:t>
            </a: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JOIN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Purchase </a:t>
            </a: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ON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                      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Product.name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Purchase.prodName</a:t>
            </a: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1828800" y="2819400"/>
            <a:ext cx="6624638" cy="1233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Product.name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Purchase.store</a:t>
            </a: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Product, Purchase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Product.name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Purchase.prodName</a:t>
            </a: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388101" name="Rectangle 6"/>
          <p:cNvSpPr>
            <a:spLocks noChangeArrowheads="1"/>
          </p:cNvSpPr>
          <p:nvPr/>
        </p:nvSpPr>
        <p:spPr bwMode="auto">
          <a:xfrm>
            <a:off x="381000" y="4038600"/>
            <a:ext cx="1471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Same as:</a:t>
            </a:r>
          </a:p>
        </p:txBody>
      </p:sp>
      <p:sp>
        <p:nvSpPr>
          <p:cNvPr id="388102" name="Rectangle 7"/>
          <p:cNvSpPr>
            <a:spLocks noChangeArrowheads="1"/>
          </p:cNvSpPr>
          <p:nvPr/>
        </p:nvSpPr>
        <p:spPr bwMode="auto">
          <a:xfrm>
            <a:off x="1524000" y="5943600"/>
            <a:ext cx="56737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>
                <a:solidFill>
                  <a:srgbClr val="000000"/>
                </a:solidFill>
                <a:latin typeface="Arial" charset="0"/>
              </a:rPr>
              <a:t>But Products that never sold will be lost !</a:t>
            </a:r>
          </a:p>
        </p:txBody>
      </p:sp>
      <p:sp>
        <p:nvSpPr>
          <p:cNvPr id="388103" name="Rectangle 8"/>
          <p:cNvSpPr>
            <a:spLocks noChangeArrowheads="1"/>
          </p:cNvSpPr>
          <p:nvPr/>
        </p:nvSpPr>
        <p:spPr bwMode="auto">
          <a:xfrm>
            <a:off x="304800" y="1295400"/>
            <a:ext cx="45720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3333CC"/>
                </a:solidFill>
                <a:latin typeface="Arial" charset="0"/>
              </a:rPr>
              <a:t>Product(</a:t>
            </a:r>
            <a:r>
              <a:rPr lang="en-US" sz="2800" u="sng">
                <a:solidFill>
                  <a:srgbClr val="3333CC"/>
                </a:solidFill>
                <a:latin typeface="Arial" charset="0"/>
              </a:rPr>
              <a:t>name</a:t>
            </a:r>
            <a:r>
              <a:rPr lang="en-US" sz="2800">
                <a:solidFill>
                  <a:srgbClr val="3333CC"/>
                </a:solidFill>
                <a:latin typeface="Arial" charset="0"/>
              </a:rPr>
              <a:t>, category)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3333CC"/>
                </a:solidFill>
                <a:latin typeface="Arial" charset="0"/>
              </a:rPr>
              <a:t>Purchase(prodName,store)</a:t>
            </a:r>
            <a:endParaRPr lang="en-US" sz="2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88104" name="Rectangle 6"/>
          <p:cNvSpPr>
            <a:spLocks noChangeArrowheads="1"/>
          </p:cNvSpPr>
          <p:nvPr/>
        </p:nvSpPr>
        <p:spPr bwMode="auto">
          <a:xfrm>
            <a:off x="381000" y="2209800"/>
            <a:ext cx="2168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An “inner join”:</a:t>
            </a:r>
          </a:p>
        </p:txBody>
      </p:sp>
      <p:sp>
        <p:nvSpPr>
          <p:cNvPr id="388105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Outerjoins</a:t>
            </a:r>
          </a:p>
        </p:txBody>
      </p:sp>
      <p:sp>
        <p:nvSpPr>
          <p:cNvPr id="3901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DEE8D61-4765-4BD5-83DA-762EA6D3A3C2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99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1524000" y="4191000"/>
            <a:ext cx="7424738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Product.name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Purchase.store</a:t>
            </a: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Product </a:t>
            </a: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LEFT OUTER JOIN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Purchase </a:t>
            </a:r>
            <a:r>
              <a:rPr lang="en-US" dirty="0">
                <a:solidFill>
                  <a:srgbClr val="3333CC"/>
                </a:solidFill>
                <a:latin typeface="Arial"/>
                <a:cs typeface="+mn-cs"/>
              </a:rPr>
              <a:t>ON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                  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Product.name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Purchase.prodName</a:t>
            </a: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390148" name="Rectangle 5"/>
          <p:cNvSpPr>
            <a:spLocks noChangeArrowheads="1"/>
          </p:cNvSpPr>
          <p:nvPr/>
        </p:nvSpPr>
        <p:spPr bwMode="auto">
          <a:xfrm>
            <a:off x="304800" y="1752600"/>
            <a:ext cx="457200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3333CC"/>
                </a:solidFill>
                <a:latin typeface="Arial" charset="0"/>
              </a:rPr>
              <a:t>Product(</a:t>
            </a:r>
            <a:r>
              <a:rPr lang="en-US" sz="2800" u="sng">
                <a:solidFill>
                  <a:srgbClr val="3333CC"/>
                </a:solidFill>
                <a:latin typeface="Arial" charset="0"/>
              </a:rPr>
              <a:t>name</a:t>
            </a:r>
            <a:r>
              <a:rPr lang="en-US" sz="2800">
                <a:solidFill>
                  <a:srgbClr val="3333CC"/>
                </a:solidFill>
                <a:latin typeface="Arial" charset="0"/>
              </a:rPr>
              <a:t>, category)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3333CC"/>
                </a:solidFill>
                <a:latin typeface="Arial" charset="0"/>
              </a:rPr>
              <a:t>Purchase(prodName, store)</a:t>
            </a:r>
            <a:endParaRPr lang="en-US" sz="2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90149" name="Rectangle 6"/>
          <p:cNvSpPr>
            <a:spLocks noChangeArrowheads="1"/>
          </p:cNvSpPr>
          <p:nvPr/>
        </p:nvSpPr>
        <p:spPr bwMode="auto">
          <a:xfrm>
            <a:off x="457200" y="3276600"/>
            <a:ext cx="7642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If we want the never-sold products, need an “outerjoin”:</a:t>
            </a:r>
          </a:p>
        </p:txBody>
      </p:sp>
      <p:sp>
        <p:nvSpPr>
          <p:cNvPr id="390150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5601</TotalTime>
  <Words>4287</Words>
  <Application>Microsoft Office PowerPoint</Application>
  <PresentationFormat>On-screen Show (4:3)</PresentationFormat>
  <Paragraphs>1341</Paragraphs>
  <Slides>103</Slides>
  <Notes>93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5" baseType="lpstr">
      <vt:lpstr>Office Theme</vt:lpstr>
      <vt:lpstr>Equation</vt:lpstr>
      <vt:lpstr>  Database Management Systems  </vt:lpstr>
      <vt:lpstr>Lecturer and Communication</vt:lpstr>
      <vt:lpstr>Textbook(s)</vt:lpstr>
      <vt:lpstr>Course Outline</vt:lpstr>
      <vt:lpstr>Grading</vt:lpstr>
      <vt:lpstr>Rest of Today’s Lecture</vt:lpstr>
      <vt:lpstr>Database</vt:lpstr>
      <vt:lpstr>Database</vt:lpstr>
      <vt:lpstr>Database Management System</vt:lpstr>
      <vt:lpstr>Database Management System</vt:lpstr>
      <vt:lpstr> DBMS High-level Architecture </vt:lpstr>
      <vt:lpstr>Advantages of a DBMS  </vt:lpstr>
      <vt:lpstr>Market Shares</vt:lpstr>
      <vt:lpstr>An Example</vt:lpstr>
      <vt:lpstr>Tables</vt:lpstr>
      <vt:lpstr>SQL</vt:lpstr>
      <vt:lpstr>SQL</vt:lpstr>
      <vt:lpstr>SQL</vt:lpstr>
      <vt:lpstr>SQL</vt:lpstr>
      <vt:lpstr>How Can We Evaluate the Query ?</vt:lpstr>
      <vt:lpstr>Evaluating Tom Hanks</vt:lpstr>
      <vt:lpstr>Optimization and Query Execution</vt:lpstr>
      <vt:lpstr>Recovery</vt:lpstr>
      <vt:lpstr>Recovery</vt:lpstr>
      <vt:lpstr>Concurrency Control</vt:lpstr>
      <vt:lpstr>Transactions</vt:lpstr>
      <vt:lpstr>Client/Server Database Architecture</vt:lpstr>
      <vt:lpstr>Types of Usages for Databases</vt:lpstr>
      <vt:lpstr>SQL v.s. noSQL</vt:lpstr>
      <vt:lpstr>Data Management</vt:lpstr>
      <vt:lpstr>Outline for Today</vt:lpstr>
      <vt:lpstr>SQL</vt:lpstr>
      <vt:lpstr>Tables in SQL</vt:lpstr>
      <vt:lpstr>Data Types in SQL</vt:lpstr>
      <vt:lpstr>Simple SQL Query</vt:lpstr>
      <vt:lpstr>Simple SQL Query</vt:lpstr>
      <vt:lpstr>Details</vt:lpstr>
      <vt:lpstr>Eliminating Duplicates</vt:lpstr>
      <vt:lpstr>Ordering the Results</vt:lpstr>
      <vt:lpstr>Slide 40</vt:lpstr>
      <vt:lpstr>Keys and Foreign Keys</vt:lpstr>
      <vt:lpstr>Joins</vt:lpstr>
      <vt:lpstr>Joins</vt:lpstr>
      <vt:lpstr>Tuple Variables</vt:lpstr>
      <vt:lpstr>In Class</vt:lpstr>
      <vt:lpstr>In Class</vt:lpstr>
      <vt:lpstr>Meaning (Semantics) of SQL Queries</vt:lpstr>
      <vt:lpstr>Using the Formal Semantics</vt:lpstr>
      <vt:lpstr> What does SQL *really* look like? </vt:lpstr>
      <vt:lpstr>Joins Introduce Duplicates</vt:lpstr>
      <vt:lpstr>Joins Introduce Duplicates</vt:lpstr>
      <vt:lpstr>Subqueries</vt:lpstr>
      <vt:lpstr>1. Subqueries in SELECT</vt:lpstr>
      <vt:lpstr>1. Subqueries in SELECT</vt:lpstr>
      <vt:lpstr>1. Subqueries in SELECT</vt:lpstr>
      <vt:lpstr>2. Subqueries in FROM</vt:lpstr>
      <vt:lpstr>3. Subqueries in WHERE</vt:lpstr>
      <vt:lpstr>3. Subqueries in WHERE</vt:lpstr>
      <vt:lpstr>3. Subqueries in WHERE</vt:lpstr>
      <vt:lpstr>3. Subqueries in WHERE</vt:lpstr>
      <vt:lpstr>3. Subqueries in WHERE</vt:lpstr>
      <vt:lpstr>3. Subqueries in WHERE</vt:lpstr>
      <vt:lpstr>3. Subqueries in WHERE</vt:lpstr>
      <vt:lpstr>3. Subqueries in WHERE</vt:lpstr>
      <vt:lpstr>3. Subqueries in WHERE</vt:lpstr>
      <vt:lpstr>3. Subqueries in WHERE</vt:lpstr>
      <vt:lpstr>3. Subqueries in WHERE</vt:lpstr>
      <vt:lpstr>Monotone Queries</vt:lpstr>
      <vt:lpstr>Queries that must be nested</vt:lpstr>
      <vt:lpstr>The drinkers-bars-beers example</vt:lpstr>
      <vt:lpstr>Aggregation</vt:lpstr>
      <vt:lpstr>Aggregation: Count</vt:lpstr>
      <vt:lpstr>More Examples</vt:lpstr>
      <vt:lpstr>Simple Aggregations</vt:lpstr>
      <vt:lpstr>Grouping and Aggregation</vt:lpstr>
      <vt:lpstr>Grouping and Aggregation</vt:lpstr>
      <vt:lpstr>1&amp;2. FROM-WHERE-GROUPBY</vt:lpstr>
      <vt:lpstr>3. SELECT</vt:lpstr>
      <vt:lpstr>GROUP BY v.s. Nested Quereis</vt:lpstr>
      <vt:lpstr>Another Example</vt:lpstr>
      <vt:lpstr>HAVING Clause</vt:lpstr>
      <vt:lpstr>General form of Grouping and Aggregation</vt:lpstr>
      <vt:lpstr>General form of Grouping and Aggregation</vt:lpstr>
      <vt:lpstr>Advanced SQLizing</vt:lpstr>
      <vt:lpstr>Unnesting Aggregates</vt:lpstr>
      <vt:lpstr>Unnesting Aggregates</vt:lpstr>
      <vt:lpstr>More Unnesting</vt:lpstr>
      <vt:lpstr>More Unnesting</vt:lpstr>
      <vt:lpstr>Finding Witnesses</vt:lpstr>
      <vt:lpstr>Finding Witnesses</vt:lpstr>
      <vt:lpstr>Finding Witnesses</vt:lpstr>
      <vt:lpstr>Finding Witnesses</vt:lpstr>
      <vt:lpstr>NULLS in SQL</vt:lpstr>
      <vt:lpstr>Null Values</vt:lpstr>
      <vt:lpstr>Null Values</vt:lpstr>
      <vt:lpstr>Null Values</vt:lpstr>
      <vt:lpstr>Null Values</vt:lpstr>
      <vt:lpstr>Outerjoins</vt:lpstr>
      <vt:lpstr>Outerjoins</vt:lpstr>
      <vt:lpstr>Slide 100</vt:lpstr>
      <vt:lpstr>Application</vt:lpstr>
      <vt:lpstr>Application</vt:lpstr>
      <vt:lpstr>Outer Joins</vt:lpstr>
    </vt:vector>
  </TitlesOfParts>
  <Company>uw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 Systems</dc:title>
  <dc:creator>Dan Suciu</dc:creator>
  <cp:lastModifiedBy>ADMINIBM</cp:lastModifiedBy>
  <cp:revision>703</cp:revision>
  <cp:lastPrinted>1998-09-26T21:35:18Z</cp:lastPrinted>
  <dcterms:created xsi:type="dcterms:W3CDTF">2010-10-01T05:20:15Z</dcterms:created>
  <dcterms:modified xsi:type="dcterms:W3CDTF">2013-09-25T21:03:44Z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95</vt:i4>
  </property>
  <property fmtid="{D5CDD505-2E9C-101B-9397-08002B2CF9AE}" pid="5" name="ScreenSize">
    <vt:i4>2</vt:i4>
  </property>
  <property fmtid="{D5CDD505-2E9C-101B-9397-08002B2CF9AE}" pid="6" name="ScreenUsage">
    <vt:i4>3</vt:i4>
  </property>
  <property fmtid="{D5CDD505-2E9C-101B-9397-08002B2CF9AE}" pid="7" name="MailAddress">
    <vt:lpwstr>alon@cs.washington.edu</vt:lpwstr>
  </property>
  <property fmtid="{D5CDD505-2E9C-101B-9397-08002B2CF9AE}" pid="8" name="HomePage">
    <vt:lpwstr>http://www.cs.washington.edu/homes/alon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G:\taweb\lectures\lecture1\lecture1\</vt:lpwstr>
  </property>
</Properties>
</file>