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00" r:id="rId2"/>
    <p:sldMasterId id="2147483705" r:id="rId3"/>
    <p:sldMasterId id="2147483707" r:id="rId4"/>
  </p:sldMasterIdLst>
  <p:notesMasterIdLst>
    <p:notesMasterId r:id="rId100"/>
  </p:notesMasterIdLst>
  <p:handoutMasterIdLst>
    <p:handoutMasterId r:id="rId101"/>
  </p:handoutMasterIdLst>
  <p:sldIdLst>
    <p:sldId id="256" r:id="rId5"/>
    <p:sldId id="351" r:id="rId6"/>
    <p:sldId id="298" r:id="rId7"/>
    <p:sldId id="257" r:id="rId8"/>
    <p:sldId id="258" r:id="rId9"/>
    <p:sldId id="259" r:id="rId10"/>
    <p:sldId id="355" r:id="rId11"/>
    <p:sldId id="358" r:id="rId12"/>
    <p:sldId id="356" r:id="rId13"/>
    <p:sldId id="261" r:id="rId14"/>
    <p:sldId id="262" r:id="rId15"/>
    <p:sldId id="263" r:id="rId16"/>
    <p:sldId id="354" r:id="rId17"/>
    <p:sldId id="264" r:id="rId18"/>
    <p:sldId id="265" r:id="rId19"/>
    <p:sldId id="269" r:id="rId20"/>
    <p:sldId id="270" r:id="rId21"/>
    <p:sldId id="271" r:id="rId22"/>
    <p:sldId id="272" r:id="rId23"/>
    <p:sldId id="273" r:id="rId24"/>
    <p:sldId id="274" r:id="rId25"/>
    <p:sldId id="295" r:id="rId26"/>
    <p:sldId id="296" r:id="rId27"/>
    <p:sldId id="297" r:id="rId28"/>
    <p:sldId id="277" r:id="rId29"/>
    <p:sldId id="278" r:id="rId30"/>
    <p:sldId id="279" r:id="rId31"/>
    <p:sldId id="280" r:id="rId32"/>
    <p:sldId id="281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52" r:id="rId44"/>
    <p:sldId id="353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59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60" r:id="rId93"/>
    <p:sldId id="346" r:id="rId94"/>
    <p:sldId id="361" r:id="rId95"/>
    <p:sldId id="347" r:id="rId96"/>
    <p:sldId id="348" r:id="rId97"/>
    <p:sldId id="349" r:id="rId98"/>
    <p:sldId id="350" r:id="rId99"/>
  </p:sldIdLst>
  <p:sldSz cx="9144000" cy="6858000" type="screen4x3"/>
  <p:notesSz cx="6997700" cy="9283700"/>
  <p:custDataLst>
    <p:tags r:id="rId10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CFF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90929"/>
  </p:normalViewPr>
  <p:slideViewPr>
    <p:cSldViewPr>
      <p:cViewPr varScale="1">
        <p:scale>
          <a:sx n="80" d="100"/>
          <a:sy n="80" d="100"/>
        </p:scale>
        <p:origin x="-13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FontTx/>
              <a:buNone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FontTx/>
              <a:buNone/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EBAEDFF0-D808-4CB0-A7A4-5E96AB2D5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20000"/>
              </a:spcBef>
              <a:buFontTx/>
              <a:buChar char="•"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20000"/>
              </a:spcBef>
              <a:buFontTx/>
              <a:buChar char="•"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20000"/>
              </a:spcBef>
              <a:buFontTx/>
              <a:buChar char="•"/>
              <a:defRPr sz="12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20000"/>
              </a:spcBef>
              <a:buFontTx/>
              <a:buChar char="•"/>
              <a:defRPr sz="1200" smtClean="0">
                <a:latin typeface="Arial"/>
                <a:cs typeface="+mn-cs"/>
              </a:defRPr>
            </a:lvl1pPr>
          </a:lstStyle>
          <a:p>
            <a:pPr>
              <a:defRPr/>
            </a:pPr>
            <a:fld id="{BA64FDD6-4A61-4F0B-B724-9263ECEA4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C0E7-F985-4725-A713-6896BE752F2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D3ACA-6B7A-4607-BC92-4F48CF7F1F4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9782B-3A28-4A78-9312-43311F4053A9}" type="slidenum">
              <a:rPr lang="en-US">
                <a:latin typeface="Arial" charset="0"/>
                <a:cs typeface="Arial" charset="0"/>
              </a:rPr>
              <a:pPr/>
              <a:t>42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BA947-1D0A-4F31-BFE9-36A7F7E2109D}" type="slidenum">
              <a:rPr lang="en-US">
                <a:latin typeface="Arial" charset="0"/>
                <a:cs typeface="Arial" charset="0"/>
              </a:rPr>
              <a:pPr/>
              <a:t>43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22B50-9EB6-4788-8C6F-0FD21D69CE6A}" type="slidenum">
              <a:rPr lang="en-US">
                <a:latin typeface="Arial" charset="0"/>
                <a:cs typeface="Arial" charset="0"/>
              </a:rPr>
              <a:pPr/>
              <a:t>44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A7A3F-C0CC-4D88-BE5D-055BC7A9352D}" type="slidenum">
              <a:rPr lang="en-US">
                <a:latin typeface="Arial" charset="0"/>
                <a:cs typeface="Arial" charset="0"/>
              </a:rPr>
              <a:pPr/>
              <a:t>45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D8A76-3E03-4DDD-A68B-D177E951C887}" type="slidenum">
              <a:rPr lang="en-US">
                <a:latin typeface="Arial" charset="0"/>
                <a:cs typeface="Arial" charset="0"/>
              </a:rPr>
              <a:pPr/>
              <a:t>46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6345B-4B7F-426F-B0AB-2ABB97786DEA}" type="slidenum">
              <a:rPr lang="en-US">
                <a:latin typeface="Arial" charset="0"/>
                <a:cs typeface="Arial" charset="0"/>
              </a:rPr>
              <a:pPr/>
              <a:t>47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635D0-21C0-4D6A-AE69-2E7FABB85437}" type="slidenum">
              <a:rPr lang="en-US">
                <a:latin typeface="Arial" charset="0"/>
                <a:cs typeface="Arial" charset="0"/>
              </a:rPr>
              <a:pPr/>
              <a:t>48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3D918-68B4-447B-B1BE-FE78EB525663}" type="slidenum">
              <a:rPr lang="en-US">
                <a:latin typeface="Arial" charset="0"/>
                <a:cs typeface="Arial" charset="0"/>
              </a:rPr>
              <a:pPr/>
              <a:t>49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1FC99-920D-4793-A683-AB92018C7AC1}" type="slidenum">
              <a:rPr lang="en-US">
                <a:latin typeface="Arial" charset="0"/>
                <a:cs typeface="Arial" charset="0"/>
              </a:rPr>
              <a:pPr/>
              <a:t>50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F69FC-4795-408A-AAD5-704F3EDCA4C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1392F-A847-425F-AA17-CF5C63199524}" type="slidenum">
              <a:rPr lang="en-US">
                <a:latin typeface="Arial" charset="0"/>
                <a:cs typeface="Arial" charset="0"/>
              </a:rPr>
              <a:pPr/>
              <a:t>51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BC39B-B8D1-40FF-8EB2-5B1E31CB38A3}" type="slidenum">
              <a:rPr lang="en-US">
                <a:latin typeface="Arial" charset="0"/>
                <a:cs typeface="Arial" charset="0"/>
              </a:rPr>
              <a:pPr/>
              <a:t>52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0C20-5884-4C9E-91B3-5AACF5D04E84}" type="slidenum">
              <a:rPr lang="en-US">
                <a:latin typeface="Arial" charset="0"/>
                <a:cs typeface="Arial" charset="0"/>
              </a:rPr>
              <a:pPr/>
              <a:t>53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45BA7-29BD-443E-8598-0AE97D08EB9A}" type="slidenum">
              <a:rPr lang="en-US">
                <a:latin typeface="Arial" charset="0"/>
                <a:cs typeface="Arial" charset="0"/>
              </a:rPr>
              <a:pPr/>
              <a:t>54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04B6A-4873-4E21-95D8-76E8848788A9}" type="slidenum">
              <a:rPr lang="en-US">
                <a:latin typeface="Arial" charset="0"/>
                <a:cs typeface="Arial" charset="0"/>
              </a:rPr>
              <a:pPr/>
              <a:t>55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329B8-3747-4628-BA28-B12D94A6E75A}" type="slidenum">
              <a:rPr lang="en-US">
                <a:latin typeface="Arial" charset="0"/>
                <a:cs typeface="Arial" charset="0"/>
              </a:rPr>
              <a:pPr/>
              <a:t>56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No: color,category </a:t>
            </a:r>
            <a:r>
              <a:rPr lang="en-US" smtClean="0">
                <a:latin typeface="Arial" charset="0"/>
                <a:sym typeface="Wingdings" pitchFamily="2" charset="2"/>
              </a:rPr>
              <a:t> price doesn’t hold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14607-B573-43E2-A36D-8D1A4F2A2555}" type="slidenum">
              <a:rPr lang="en-US">
                <a:latin typeface="Arial" charset="0"/>
                <a:cs typeface="Arial" charset="0"/>
              </a:rPr>
              <a:pPr/>
              <a:t>57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yes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B9CC4-655F-492E-B7F3-BA53DD7501CD}" type="slidenum">
              <a:rPr lang="en-US">
                <a:latin typeface="Arial" charset="0"/>
                <a:cs typeface="Arial" charset="0"/>
              </a:rPr>
              <a:pPr/>
              <a:t>58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08C7E-C51B-4159-8DBD-7D3410726137}" type="slidenum">
              <a:rPr lang="en-US">
                <a:latin typeface="Arial" charset="0"/>
                <a:cs typeface="Arial" charset="0"/>
              </a:rPr>
              <a:pPr/>
              <a:t>59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92DA3-3E85-4112-852A-FC9C3FC4D8DE}" type="slidenum">
              <a:rPr lang="en-US">
                <a:latin typeface="Arial" charset="0"/>
                <a:cs typeface="Arial" charset="0"/>
              </a:rPr>
              <a:pPr/>
              <a:t>60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37BB8-2799-45F5-BBFB-21AD4194D3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58E80-2B9B-4A00-B2F8-14729B6BB196}" type="slidenum">
              <a:rPr lang="en-US">
                <a:latin typeface="Arial" charset="0"/>
                <a:cs typeface="Arial" charset="0"/>
              </a:rPr>
              <a:pPr/>
              <a:t>61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E084A-6509-4E11-BA54-E2BC813048EF}" type="slidenum">
              <a:rPr lang="en-US">
                <a:latin typeface="Arial" charset="0"/>
                <a:cs typeface="Arial" charset="0"/>
              </a:rPr>
              <a:pPr/>
              <a:t>62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D103C-7753-4984-B048-76B3BAF32EED}" type="slidenum">
              <a:rPr lang="en-US">
                <a:latin typeface="Arial" charset="0"/>
                <a:cs typeface="Arial" charset="0"/>
              </a:rPr>
              <a:pPr/>
              <a:t>63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3944F-2CBD-4FA3-B515-C7D21F1BAEFE}" type="slidenum">
              <a:rPr lang="en-US">
                <a:latin typeface="Arial" charset="0"/>
                <a:cs typeface="Arial" charset="0"/>
              </a:rPr>
              <a:pPr/>
              <a:t>64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7A671-1CF9-4CBC-B7CE-1C33FDAE218B}" type="slidenum">
              <a:rPr lang="en-US">
                <a:latin typeface="Arial" charset="0"/>
                <a:cs typeface="Arial" charset="0"/>
              </a:rPr>
              <a:pPr/>
              <a:t>65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AFC0A-D05A-443F-9545-93D9BD44B71C}" type="slidenum">
              <a:rPr lang="en-US">
                <a:latin typeface="Arial" charset="0"/>
                <a:cs typeface="Arial" charset="0"/>
              </a:rPr>
              <a:pPr/>
              <a:t>66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E08AE-F431-424C-9DDA-F9EA86B11E02}" type="slidenum">
              <a:rPr lang="en-US">
                <a:latin typeface="Arial" charset="0"/>
                <a:cs typeface="Arial" charset="0"/>
              </a:rPr>
              <a:pPr/>
              <a:t>67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name, category, color, department, price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7D681-1DC9-47FB-B90E-B223CB56B7E2}" type="slidenum">
              <a:rPr lang="en-US">
                <a:latin typeface="Arial" charset="0"/>
                <a:cs typeface="Arial" charset="0"/>
              </a:rPr>
              <a:pPr/>
              <a:t>68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A5488-10FE-40E5-9CF1-73AAD944398D}" type="slidenum">
              <a:rPr lang="en-US">
                <a:latin typeface="Arial" charset="0"/>
                <a:cs typeface="Arial" charset="0"/>
              </a:rPr>
              <a:pPr/>
              <a:t>69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894BC-DCD3-4F6B-B052-FFA07C1DD7D9}" type="slidenum">
              <a:rPr lang="en-US">
                <a:latin typeface="Arial" charset="0"/>
                <a:cs typeface="Arial" charset="0"/>
              </a:rPr>
              <a:pPr/>
              <a:t>70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8F559-1615-4874-91B2-C854AC896CB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4C7CF-15F7-4F05-9515-CCB3F4CE093D}" type="slidenum">
              <a:rPr lang="en-US">
                <a:latin typeface="Arial" charset="0"/>
                <a:cs typeface="Arial" charset="0"/>
              </a:rPr>
              <a:pPr/>
              <a:t>71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6433E-5A1B-4DDA-B671-B466E2B8224D}" type="slidenum">
              <a:rPr lang="en-US">
                <a:latin typeface="Arial" charset="0"/>
                <a:cs typeface="Arial" charset="0"/>
              </a:rPr>
              <a:pPr/>
              <a:t>72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7E963-6D3F-461C-BB94-C848F4B1A8E3}" type="slidenum">
              <a:rPr lang="en-US">
                <a:latin typeface="Arial" charset="0"/>
                <a:cs typeface="Arial" charset="0"/>
              </a:rPr>
              <a:pPr/>
              <a:t>73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2E4DA-6C16-4F9F-A44A-1E7892960D1F}" type="slidenum">
              <a:rPr lang="en-US">
                <a:latin typeface="Arial" charset="0"/>
                <a:cs typeface="Arial" charset="0"/>
              </a:rPr>
              <a:pPr/>
              <a:t>74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4F2A5-16A6-4663-8CC6-987A2E1C2C5C}" type="slidenum">
              <a:rPr lang="en-US">
                <a:latin typeface="Arial" charset="0"/>
                <a:cs typeface="Arial" charset="0"/>
              </a:rPr>
              <a:pPr/>
              <a:t>75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56ED-8C6C-43BD-94F3-E586FA5C7CE8}" type="slidenum">
              <a:rPr lang="en-US">
                <a:latin typeface="Arial" charset="0"/>
                <a:cs typeface="Arial" charset="0"/>
              </a:rPr>
              <a:pPr/>
              <a:t>76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r>
              <a:rPr lang="en-US" smtClean="0">
                <a:latin typeface="Arial" charset="0"/>
              </a:rPr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9E755-3AD7-47E9-9776-83FA334B846E}" type="slidenum">
              <a:rPr lang="en-US">
                <a:latin typeface="Arial" charset="0"/>
                <a:cs typeface="Arial" charset="0"/>
              </a:rPr>
              <a:pPr/>
              <a:t>77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DCE12-A8B7-4180-9E1E-2B7767A5EFB6}" type="slidenum">
              <a:rPr lang="en-US">
                <a:latin typeface="Arial" charset="0"/>
                <a:cs typeface="Arial" charset="0"/>
              </a:rPr>
              <a:pPr/>
              <a:t>78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1DB95-2B65-44DE-B82A-4264941552E6}" type="slidenum">
              <a:rPr lang="en-US">
                <a:latin typeface="Arial" charset="0"/>
                <a:cs typeface="Arial" charset="0"/>
              </a:rPr>
              <a:pPr/>
              <a:t>79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9BA08-093D-4B9E-A34B-515FF8E76423}" type="slidenum">
              <a:rPr lang="en-US">
                <a:latin typeface="Arial" charset="0"/>
                <a:cs typeface="Arial" charset="0"/>
              </a:rPr>
              <a:pPr/>
              <a:t>80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CE427-0F58-445B-8B10-FB116E76A7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20E38-42EF-4589-A60C-0A3571C64878}" type="slidenum">
              <a:rPr lang="en-US">
                <a:latin typeface="Arial" charset="0"/>
                <a:cs typeface="Arial" charset="0"/>
              </a:rPr>
              <a:pPr/>
              <a:t>81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FFDCA-EDD8-4C66-9160-5D4F043002AF}" type="slidenum">
              <a:rPr lang="en-US">
                <a:latin typeface="Arial" charset="0"/>
                <a:cs typeface="Arial" charset="0"/>
              </a:rPr>
              <a:pPr/>
              <a:t>82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20D58-0D4B-45C9-B7BC-BE1015352897}" type="slidenum">
              <a:rPr lang="en-US">
                <a:latin typeface="Arial" charset="0"/>
                <a:cs typeface="Arial" charset="0"/>
              </a:rPr>
              <a:pPr/>
              <a:t>83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6DFD4-D5D6-47CD-9FC3-368713FE22BA}" type="slidenum">
              <a:rPr lang="en-US">
                <a:latin typeface="Arial" charset="0"/>
                <a:cs typeface="Arial" charset="0"/>
              </a:rPr>
              <a:pPr/>
              <a:t>84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B3CD2-6C6C-4013-8651-FEF89459022D}" type="slidenum">
              <a:rPr lang="en-US">
                <a:latin typeface="Arial" charset="0"/>
                <a:cs typeface="Arial" charset="0"/>
              </a:rPr>
              <a:pPr/>
              <a:t>85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6768-9494-4A11-BF5D-5935656F3104}" type="slidenum">
              <a:rPr lang="en-US">
                <a:latin typeface="Arial" charset="0"/>
                <a:cs typeface="Arial" charset="0"/>
              </a:rPr>
              <a:pPr/>
              <a:t>86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11FC2-725F-4FBF-B796-B971E801F59B}" type="slidenum">
              <a:rPr lang="en-US">
                <a:latin typeface="Arial" charset="0"/>
                <a:cs typeface="Arial" charset="0"/>
              </a:rPr>
              <a:pPr/>
              <a:t>87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CFA29-E4A5-4939-A637-5039DC3BE5A1}" type="slidenum">
              <a:rPr lang="en-US">
                <a:latin typeface="Arial" charset="0"/>
                <a:cs typeface="Arial" charset="0"/>
              </a:rPr>
              <a:pPr/>
              <a:t>88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ECD7C-170D-4042-B967-866160D6B302}" type="slidenum">
              <a:rPr lang="en-US">
                <a:latin typeface="Arial" charset="0"/>
                <a:cs typeface="Arial" charset="0"/>
              </a:rPr>
              <a:pPr/>
              <a:t>89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FE96C-079E-4018-994C-89C4071AF49C}" type="slidenum">
              <a:rPr lang="en-US">
                <a:latin typeface="Arial" charset="0"/>
                <a:cs typeface="Arial" charset="0"/>
              </a:rPr>
              <a:pPr/>
              <a:t>90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B5320-7208-434E-AD57-D13C8066CCD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8DD15-9198-4875-BC1C-F863C4839DD9}" type="slidenum">
              <a:rPr lang="en-US">
                <a:latin typeface="Arial" charset="0"/>
                <a:cs typeface="Arial" charset="0"/>
              </a:rPr>
              <a:pPr/>
              <a:t>91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1306D-B367-4279-AA56-763184C79479}" type="slidenum">
              <a:rPr lang="en-US">
                <a:latin typeface="Arial" charset="0"/>
                <a:cs typeface="Arial" charset="0"/>
              </a:rPr>
              <a:pPr/>
              <a:t>92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08839-D595-421E-8BAF-C43B0FED9E9E}" type="slidenum">
              <a:rPr lang="en-US">
                <a:latin typeface="Arial" charset="0"/>
                <a:cs typeface="Arial" charset="0"/>
              </a:rPr>
              <a:pPr/>
              <a:t>93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F3EDD-F67F-4F6A-A261-174582C19FC3}" type="slidenum">
              <a:rPr lang="en-US">
                <a:latin typeface="Arial" charset="0"/>
                <a:cs typeface="Arial" charset="0"/>
              </a:rPr>
              <a:pPr/>
              <a:t>94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CE060-119D-4AE0-ABE8-F78C93774954}" type="slidenum">
              <a:rPr lang="en-US">
                <a:latin typeface="Arial" charset="0"/>
                <a:cs typeface="Arial" charset="0"/>
              </a:rPr>
              <a:pPr/>
              <a:t>95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22" tIns="46511" rIns="93022" bIns="46511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DB14-862A-460E-9E28-7AF58509C7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737D3-A5A8-46E8-9A0C-FC62732911C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0C0D9-3CB8-49E6-B35E-6179079F26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2400B-2DB3-41A4-87C1-C423B6BD36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71BC-897E-4044-9563-62A10C1F0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993A-2E80-496C-BE54-F0E8C37320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E1834-7BBE-44CF-852C-2C0406F11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fld id="{BE40307B-11ED-4E3F-AE1B-AAA0F4D73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/>
            </a:lvl1pPr>
          </a:lstStyle>
          <a:p>
            <a:pPr>
              <a:defRPr/>
            </a:pPr>
            <a:fld id="{190E9AFD-C9CD-4797-80E0-C9479D9BC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 dirty="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 smtClean="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3CD43337-F84A-426E-9C63-170A385BE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 dirty="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 smtClean="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0239191A-1CB1-4866-B105-2F3B5AF1D4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DDB45C7-8311-4B53-8640-CE6A58DE4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18" charset="-128"/>
          <a:cs typeface="ＭＳ Ｐゴシック" pitchFamily="1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18" charset="-128"/>
          <a:cs typeface="ＭＳ Ｐゴシック" pitchFamily="1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C9CA62E-724A-4B5B-97C5-D183B9397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18" charset="-128"/>
          <a:cs typeface="ＭＳ Ｐゴシック" pitchFamily="1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pitchFamily="18" charset="-128"/>
          <a:cs typeface="ＭＳ Ｐゴシック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18" charset="-128"/>
          <a:cs typeface="ＭＳ Ｐゴシック" pitchFamily="1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EF1F8-A921-4BCB-A8F9-1E595246C456}" type="slidenum">
              <a:rPr lang="en-US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02: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Conceptual Design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80FB34-4BDF-48FF-977E-0D2D52D97331}" type="slidenum">
              <a:rPr lang="en-US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Keys in E/R Diagrams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Every entity set must have a key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May be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multi-attribute key: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9200" y="48768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524000" y="30480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124200" y="30480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81000" y="39624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1524000" y="4572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2286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2895600" y="3733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9708" name="Rectangle 4"/>
          <p:cNvSpPr>
            <a:spLocks noChangeArrowheads="1"/>
          </p:cNvSpPr>
          <p:nvPr/>
        </p:nvSpPr>
        <p:spPr bwMode="auto">
          <a:xfrm>
            <a:off x="5486400" y="50292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Order</a:t>
            </a:r>
          </a:p>
        </p:txBody>
      </p:sp>
      <p:sp>
        <p:nvSpPr>
          <p:cNvPr id="29709" name="Oval 5"/>
          <p:cNvSpPr>
            <a:spLocks noChangeArrowheads="1"/>
          </p:cNvSpPr>
          <p:nvPr/>
        </p:nvSpPr>
        <p:spPr bwMode="auto">
          <a:xfrm>
            <a:off x="5791200" y="32004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29710" name="Oval 6"/>
          <p:cNvSpPr>
            <a:spLocks noChangeArrowheads="1"/>
          </p:cNvSpPr>
          <p:nvPr/>
        </p:nvSpPr>
        <p:spPr bwMode="auto">
          <a:xfrm>
            <a:off x="7391400" y="32004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cust-ID</a:t>
            </a:r>
          </a:p>
        </p:txBody>
      </p:sp>
      <p:sp>
        <p:nvSpPr>
          <p:cNvPr id="29711" name="Oval 7"/>
          <p:cNvSpPr>
            <a:spLocks noChangeArrowheads="1"/>
          </p:cNvSpPr>
          <p:nvPr/>
        </p:nvSpPr>
        <p:spPr bwMode="auto">
          <a:xfrm>
            <a:off x="4648200" y="4114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29712" name="Line 8"/>
          <p:cNvSpPr>
            <a:spLocks noChangeShapeType="1"/>
          </p:cNvSpPr>
          <p:nvPr/>
        </p:nvSpPr>
        <p:spPr bwMode="auto">
          <a:xfrm flipH="1" flipV="1">
            <a:off x="57912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9"/>
          <p:cNvSpPr>
            <a:spLocks noChangeShapeType="1"/>
          </p:cNvSpPr>
          <p:nvPr/>
        </p:nvSpPr>
        <p:spPr bwMode="auto">
          <a:xfrm flipV="1">
            <a:off x="65532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0"/>
          <p:cNvSpPr>
            <a:spLocks noChangeShapeType="1"/>
          </p:cNvSpPr>
          <p:nvPr/>
        </p:nvSpPr>
        <p:spPr bwMode="auto">
          <a:xfrm flipV="1">
            <a:off x="7162800" y="38862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D57D7-524A-4942-A06D-1798D2774806}" type="slidenum">
              <a:rPr lang="en-US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What is a Relation 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if A, B are sets, then a relation R is a subset of A </a:t>
            </a:r>
            <a:r>
              <a:rPr lang="en-US" smtClean="0">
                <a:latin typeface="Arial" charset="0"/>
                <a:ea typeface="ＭＳ Ｐゴシック" pitchFamily="34" charset="-128"/>
                <a:sym typeface="Symbol" pitchFamily="18" charset="2"/>
              </a:rPr>
              <a:t>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A={1,2,3},   B={a,b,c,d},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smtClean="0">
                <a:latin typeface="Arial" charset="0"/>
                <a:ea typeface="ＭＳ Ｐゴシック" pitchFamily="34" charset="-128"/>
                <a:sym typeface="Symbol" pitchFamily="18" charset="2"/>
              </a:rPr>
              <a:t> B = {(1,a),(1,b), . . ., (3,d)}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 = {(1,a), (1,c), (3,b)}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-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makes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is a subset of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Product </a:t>
            </a:r>
            <a:r>
              <a:rPr lang="en-US" b="1" smtClean="0">
                <a:latin typeface="Arial" charset="0"/>
                <a:ea typeface="ＭＳ Ｐゴシック" pitchFamily="34" charset="-128"/>
                <a:sym typeface="Symbol" pitchFamily="18" charset="2"/>
              </a:rPr>
              <a:t>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 Company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019800" y="3048000"/>
            <a:ext cx="2895600" cy="2320925"/>
            <a:chOff x="1296" y="2858"/>
            <a:chExt cx="1824" cy="1462"/>
          </a:xfrm>
        </p:grpSpPr>
        <p:sp>
          <p:nvSpPr>
            <p:cNvPr id="31754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755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1756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1757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1758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31759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762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763" name="Line 14"/>
            <p:cNvSpPr>
              <a:spLocks noChangeShapeType="1"/>
            </p:cNvSpPr>
            <p:nvPr/>
          </p:nvSpPr>
          <p:spPr bwMode="auto">
            <a:xfrm>
              <a:off x="187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15"/>
            <p:cNvSpPr>
              <a:spLocks noChangeShapeType="1"/>
            </p:cNvSpPr>
            <p:nvPr/>
          </p:nvSpPr>
          <p:spPr bwMode="auto">
            <a:xfrm>
              <a:off x="1872" y="3072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16"/>
            <p:cNvSpPr>
              <a:spLocks noChangeShapeType="1"/>
            </p:cNvSpPr>
            <p:nvPr/>
          </p:nvSpPr>
          <p:spPr bwMode="auto">
            <a:xfrm flipV="1">
              <a:off x="1872" y="3408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1296" y="353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A=</a:t>
              </a:r>
            </a:p>
          </p:txBody>
        </p:sp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2304" y="381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B=</a:t>
              </a:r>
            </a:p>
          </p:txBody>
        </p:sp>
      </p:grpSp>
      <p:sp>
        <p:nvSpPr>
          <p:cNvPr id="31749" name="AutoShape 19"/>
          <p:cNvSpPr>
            <a:spLocks noChangeAspect="1" noChangeArrowheads="1"/>
          </p:cNvSpPr>
          <p:nvPr/>
        </p:nvSpPr>
        <p:spPr bwMode="auto">
          <a:xfrm>
            <a:off x="3570288" y="5967413"/>
            <a:ext cx="1539875" cy="650875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31750" name="Rectangle 20"/>
          <p:cNvSpPr>
            <a:spLocks noChangeAspect="1" noChangeArrowheads="1"/>
          </p:cNvSpPr>
          <p:nvPr/>
        </p:nvSpPr>
        <p:spPr bwMode="auto">
          <a:xfrm>
            <a:off x="5913438" y="6105525"/>
            <a:ext cx="11715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31751" name="Rectangle 21"/>
          <p:cNvSpPr>
            <a:spLocks noChangeAspect="1" noChangeArrowheads="1"/>
          </p:cNvSpPr>
          <p:nvPr/>
        </p:nvSpPr>
        <p:spPr bwMode="auto">
          <a:xfrm>
            <a:off x="1785938" y="6105525"/>
            <a:ext cx="981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cxnSp>
        <p:nvCxnSpPr>
          <p:cNvPr id="31752" name="Straight Connector 26"/>
          <p:cNvCxnSpPr>
            <a:cxnSpLocks noChangeShapeType="1"/>
            <a:stCxn id="31751" idx="3"/>
            <a:endCxn id="31749" idx="1"/>
          </p:cNvCxnSpPr>
          <p:nvPr/>
        </p:nvCxnSpPr>
        <p:spPr bwMode="auto">
          <a:xfrm flipV="1">
            <a:off x="2767013" y="6292850"/>
            <a:ext cx="8032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3" name="Straight Connector 28"/>
          <p:cNvCxnSpPr>
            <a:cxnSpLocks noChangeShapeType="1"/>
            <a:stCxn id="31749" idx="3"/>
            <a:endCxn id="31750" idx="1"/>
          </p:cNvCxnSpPr>
          <p:nvPr/>
        </p:nvCxnSpPr>
        <p:spPr bwMode="auto">
          <a:xfrm>
            <a:off x="5110163" y="6292850"/>
            <a:ext cx="8032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9C37B-2558-43A9-B58E-C8F4279411B0}" type="slidenum">
              <a:rPr lang="en-US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Multiplicity of E/R Relations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one-one: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many-one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many-many</a:t>
            </a:r>
          </a:p>
        </p:txBody>
      </p:sp>
      <p:sp>
        <p:nvSpPr>
          <p:cNvPr id="33796" name="AutoShape 4"/>
          <p:cNvSpPr>
            <a:spLocks noChangeAspect="1" noChangeArrowheads="1"/>
          </p:cNvSpPr>
          <p:nvPr/>
        </p:nvSpPr>
        <p:spPr bwMode="auto">
          <a:xfrm>
            <a:off x="5638800" y="1981200"/>
            <a:ext cx="838200" cy="7556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7" name="AutoShape 5"/>
          <p:cNvSpPr>
            <a:spLocks noChangeAspect="1" noChangeArrowheads="1"/>
          </p:cNvSpPr>
          <p:nvPr/>
        </p:nvSpPr>
        <p:spPr bwMode="auto">
          <a:xfrm>
            <a:off x="5638800" y="3124200"/>
            <a:ext cx="838200" cy="7556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8" name="AutoShape 6"/>
          <p:cNvSpPr>
            <a:spLocks noChangeAspect="1" noChangeArrowheads="1"/>
          </p:cNvSpPr>
          <p:nvPr/>
        </p:nvSpPr>
        <p:spPr bwMode="auto">
          <a:xfrm>
            <a:off x="5638800" y="4267200"/>
            <a:ext cx="838200" cy="7556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4943475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477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477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5029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477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50292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2438400" y="2378075"/>
            <a:ext cx="1143000" cy="1008063"/>
            <a:chOff x="1536" y="1498"/>
            <a:chExt cx="720" cy="635"/>
          </a:xfrm>
        </p:grpSpPr>
        <p:sp>
          <p:nvSpPr>
            <p:cNvPr id="33825" name="Oval 14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826" name="Oval 15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33806" name="Line 16"/>
          <p:cNvSpPr>
            <a:spLocks noChangeShapeType="1"/>
          </p:cNvSpPr>
          <p:nvPr/>
        </p:nvSpPr>
        <p:spPr bwMode="auto">
          <a:xfrm>
            <a:off x="274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7"/>
          <p:cNvSpPr>
            <a:spLocks noChangeShapeType="1"/>
          </p:cNvSpPr>
          <p:nvPr/>
        </p:nvSpPr>
        <p:spPr bwMode="auto">
          <a:xfrm flipV="1">
            <a:off x="2743200" y="2590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auto">
          <a:xfrm>
            <a:off x="2743200" y="2971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9" name="Group 19"/>
          <p:cNvGrpSpPr>
            <a:grpSpLocks/>
          </p:cNvGrpSpPr>
          <p:nvPr/>
        </p:nvGrpSpPr>
        <p:grpSpPr bwMode="auto">
          <a:xfrm>
            <a:off x="2514600" y="3581400"/>
            <a:ext cx="1143000" cy="1008063"/>
            <a:chOff x="1536" y="1498"/>
            <a:chExt cx="720" cy="635"/>
          </a:xfrm>
        </p:grpSpPr>
        <p:sp>
          <p:nvSpPr>
            <p:cNvPr id="33823" name="Oval 20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824" name="Oval 21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grpSp>
        <p:nvGrpSpPr>
          <p:cNvPr id="33810" name="Group 22"/>
          <p:cNvGrpSpPr>
            <a:grpSpLocks/>
          </p:cNvGrpSpPr>
          <p:nvPr/>
        </p:nvGrpSpPr>
        <p:grpSpPr bwMode="auto">
          <a:xfrm>
            <a:off x="2590800" y="5105400"/>
            <a:ext cx="1143000" cy="1008063"/>
            <a:chOff x="1536" y="1498"/>
            <a:chExt cx="720" cy="635"/>
          </a:xfrm>
        </p:grpSpPr>
        <p:sp>
          <p:nvSpPr>
            <p:cNvPr id="33821" name="Oval 23"/>
            <p:cNvSpPr>
              <a:spLocks noChangeAspect="1" noChangeArrowheads="1"/>
            </p:cNvSpPr>
            <p:nvPr/>
          </p:nvSpPr>
          <p:spPr bwMode="auto">
            <a:xfrm>
              <a:off x="1536" y="1498"/>
              <a:ext cx="254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822" name="Oval 24"/>
            <p:cNvSpPr>
              <a:spLocks noChangeAspect="1" noChangeArrowheads="1"/>
            </p:cNvSpPr>
            <p:nvPr/>
          </p:nvSpPr>
          <p:spPr bwMode="auto">
            <a:xfrm>
              <a:off x="2002" y="1498"/>
              <a:ext cx="25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</a:t>
              </a:r>
            </a:p>
            <a:p>
              <a:pPr algn="ctr"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33811" name="Line 25"/>
          <p:cNvSpPr>
            <a:spLocks noChangeShapeType="1"/>
          </p:cNvSpPr>
          <p:nvPr/>
        </p:nvSpPr>
        <p:spPr bwMode="auto">
          <a:xfrm>
            <a:off x="28194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6"/>
          <p:cNvSpPr>
            <a:spLocks noChangeShapeType="1"/>
          </p:cNvSpPr>
          <p:nvPr/>
        </p:nvSpPr>
        <p:spPr bwMode="auto">
          <a:xfrm>
            <a:off x="28194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2819400" y="4191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8"/>
          <p:cNvSpPr>
            <a:spLocks noChangeShapeType="1"/>
          </p:cNvSpPr>
          <p:nvPr/>
        </p:nvSpPr>
        <p:spPr bwMode="auto">
          <a:xfrm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2895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30"/>
          <p:cNvSpPr>
            <a:spLocks noChangeShapeType="1"/>
          </p:cNvSpPr>
          <p:nvPr/>
        </p:nvSpPr>
        <p:spPr bwMode="auto">
          <a:xfrm flipH="1">
            <a:off x="2895600" y="5257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31"/>
          <p:cNvSpPr>
            <a:spLocks noChangeShapeType="1"/>
          </p:cNvSpPr>
          <p:nvPr/>
        </p:nvSpPr>
        <p:spPr bwMode="auto">
          <a:xfrm>
            <a:off x="2895600" y="5486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2"/>
          <p:cNvSpPr>
            <a:spLocks noChangeShapeType="1"/>
          </p:cNvSpPr>
          <p:nvPr/>
        </p:nvSpPr>
        <p:spPr bwMode="auto">
          <a:xfrm flipH="1">
            <a:off x="28956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3"/>
          <p:cNvSpPr>
            <a:spLocks noChangeShapeType="1"/>
          </p:cNvSpPr>
          <p:nvPr/>
        </p:nvSpPr>
        <p:spPr bwMode="auto">
          <a:xfrm>
            <a:off x="2895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Footer Placeholder 3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 in Class v.s. the Book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C556189E-68B5-41AB-ADC5-3111556D4CB4}" type="slidenum">
              <a:rPr lang="en-US" smtClean="0">
                <a:latin typeface="Times New Roman" pitchFamily="18" charset="0"/>
                <a:cs typeface="Arial" charset="0"/>
              </a:rPr>
              <a:pPr>
                <a:buFontTx/>
                <a:buNone/>
              </a:pPr>
              <a:t>13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5843" name="AutoShape 8"/>
          <p:cNvSpPr>
            <a:spLocks noChangeArrowheads="1"/>
          </p:cNvSpPr>
          <p:nvPr/>
        </p:nvSpPr>
        <p:spPr bwMode="auto">
          <a:xfrm>
            <a:off x="3924300" y="22098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6400800" y="2514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838200" y="2514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cxnSp>
        <p:nvCxnSpPr>
          <p:cNvPr id="35846" name="Straight Connector 11"/>
          <p:cNvCxnSpPr>
            <a:cxnSpLocks noChangeShapeType="1"/>
            <a:stCxn id="35843" idx="1"/>
            <a:endCxn id="35845" idx="3"/>
          </p:cNvCxnSpPr>
          <p:nvPr/>
        </p:nvCxnSpPr>
        <p:spPr bwMode="auto">
          <a:xfrm rot="10800000">
            <a:off x="2971800" y="2895600"/>
            <a:ext cx="952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47" name="Straight Arrow Connector 13"/>
          <p:cNvCxnSpPr>
            <a:cxnSpLocks noChangeShapeType="1"/>
            <a:stCxn id="35843" idx="3"/>
            <a:endCxn id="35844" idx="1"/>
          </p:cNvCxnSpPr>
          <p:nvPr/>
        </p:nvCxnSpPr>
        <p:spPr bwMode="auto">
          <a:xfrm>
            <a:off x="5448300" y="2895600"/>
            <a:ext cx="9525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3924300" y="43434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6400800" y="46482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838200" y="46482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cxnSp>
        <p:nvCxnSpPr>
          <p:cNvPr id="35851" name="Straight Connector 19"/>
          <p:cNvCxnSpPr>
            <a:cxnSpLocks noChangeShapeType="1"/>
            <a:stCxn id="35849" idx="1"/>
            <a:endCxn id="35848" idx="3"/>
          </p:cNvCxnSpPr>
          <p:nvPr/>
        </p:nvCxnSpPr>
        <p:spPr bwMode="auto">
          <a:xfrm rot="10800000">
            <a:off x="5448300" y="5029200"/>
            <a:ext cx="952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Straight Arrow Connector 20"/>
          <p:cNvCxnSpPr>
            <a:cxnSpLocks noChangeShapeType="1"/>
            <a:stCxn id="35850" idx="3"/>
            <a:endCxn id="35848" idx="1"/>
          </p:cNvCxnSpPr>
          <p:nvPr/>
        </p:nvCxnSpPr>
        <p:spPr bwMode="auto">
          <a:xfrm>
            <a:off x="2971800" y="5029200"/>
            <a:ext cx="9525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381000" y="1828800"/>
            <a:ext cx="1200150" cy="466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 class: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3962400"/>
            <a:ext cx="1665288" cy="466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 the book: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7650" y="6248400"/>
            <a:ext cx="1905000" cy="457200"/>
          </a:xfrm>
          <a:noFill/>
        </p:spPr>
        <p:txBody>
          <a:bodyPr/>
          <a:lstStyle/>
          <a:p>
            <a:fld id="{B20DBFE2-E98E-4FF5-B15E-EBA8E5E7C944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1339850" y="6019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393065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659765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168650" y="4724400"/>
            <a:ext cx="2514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1416050" y="35052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buys</a:t>
            </a:r>
          </a:p>
        </p:txBody>
      </p:sp>
      <p:sp>
        <p:nvSpPr>
          <p:cNvPr id="36871" name="AutoShape 8"/>
          <p:cNvSpPr>
            <a:spLocks noChangeArrowheads="1"/>
          </p:cNvSpPr>
          <p:nvPr/>
        </p:nvSpPr>
        <p:spPr bwMode="auto">
          <a:xfrm>
            <a:off x="3702050" y="16002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36872" name="AutoShape 9"/>
          <p:cNvSpPr>
            <a:spLocks noChangeArrowheads="1"/>
          </p:cNvSpPr>
          <p:nvPr/>
        </p:nvSpPr>
        <p:spPr bwMode="auto">
          <a:xfrm>
            <a:off x="6292850" y="3657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employs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6445250" y="1905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88265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118745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36876" name="Oval 13"/>
          <p:cNvSpPr>
            <a:spLocks noChangeArrowheads="1"/>
          </p:cNvSpPr>
          <p:nvPr/>
        </p:nvSpPr>
        <p:spPr bwMode="auto">
          <a:xfrm>
            <a:off x="278765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36877" name="Oval 14"/>
          <p:cNvSpPr>
            <a:spLocks noChangeArrowheads="1"/>
          </p:cNvSpPr>
          <p:nvPr/>
        </p:nvSpPr>
        <p:spPr bwMode="auto">
          <a:xfrm>
            <a:off x="7740650" y="2971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stockprice</a:t>
            </a:r>
          </a:p>
        </p:txBody>
      </p: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7588250" y="685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36879" name="Oval 16"/>
          <p:cNvSpPr>
            <a:spLocks noChangeArrowheads="1"/>
          </p:cNvSpPr>
          <p:nvPr/>
        </p:nvSpPr>
        <p:spPr bwMode="auto">
          <a:xfrm>
            <a:off x="44450" y="1371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>
            <a:off x="522605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 flipH="1" flipV="1">
            <a:off x="118745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 flipV="1">
            <a:off x="194945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20"/>
          <p:cNvSpPr>
            <a:spLocks noChangeShapeType="1"/>
          </p:cNvSpPr>
          <p:nvPr/>
        </p:nvSpPr>
        <p:spPr bwMode="auto">
          <a:xfrm flipV="1">
            <a:off x="255905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 flipH="1">
            <a:off x="301625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2"/>
          <p:cNvSpPr>
            <a:spLocks noChangeShapeType="1"/>
          </p:cNvSpPr>
          <p:nvPr/>
        </p:nvSpPr>
        <p:spPr bwMode="auto">
          <a:xfrm flipV="1">
            <a:off x="217805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3"/>
          <p:cNvSpPr>
            <a:spLocks noChangeShapeType="1"/>
          </p:cNvSpPr>
          <p:nvPr/>
        </p:nvSpPr>
        <p:spPr bwMode="auto">
          <a:xfrm>
            <a:off x="2178050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4"/>
          <p:cNvSpPr>
            <a:spLocks noChangeShapeType="1"/>
          </p:cNvSpPr>
          <p:nvPr/>
        </p:nvSpPr>
        <p:spPr bwMode="auto">
          <a:xfrm flipV="1">
            <a:off x="781685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5"/>
          <p:cNvSpPr>
            <a:spLocks noChangeShapeType="1"/>
          </p:cNvSpPr>
          <p:nvPr/>
        </p:nvSpPr>
        <p:spPr bwMode="auto">
          <a:xfrm flipH="1">
            <a:off x="568325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26"/>
          <p:cNvSpPr>
            <a:spLocks noChangeShapeType="1"/>
          </p:cNvSpPr>
          <p:nvPr/>
        </p:nvSpPr>
        <p:spPr bwMode="auto">
          <a:xfrm flipH="1">
            <a:off x="263525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27"/>
          <p:cNvSpPr>
            <a:spLocks noChangeShapeType="1"/>
          </p:cNvSpPr>
          <p:nvPr/>
        </p:nvSpPr>
        <p:spPr bwMode="auto">
          <a:xfrm>
            <a:off x="431165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>
            <a:off x="507365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2" name="AutoShape 29"/>
          <p:cNvCxnSpPr>
            <a:cxnSpLocks noChangeShapeType="1"/>
            <a:stCxn id="36872" idx="0"/>
            <a:endCxn id="36873" idx="2"/>
          </p:cNvCxnSpPr>
          <p:nvPr/>
        </p:nvCxnSpPr>
        <p:spPr bwMode="auto">
          <a:xfrm flipV="1">
            <a:off x="7054850" y="2667000"/>
            <a:ext cx="4953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6893" name="AutoShape 30"/>
          <p:cNvCxnSpPr>
            <a:cxnSpLocks noChangeShapeType="1"/>
            <a:stCxn id="36873" idx="2"/>
            <a:endCxn id="36877" idx="0"/>
          </p:cNvCxnSpPr>
          <p:nvPr/>
        </p:nvCxnSpPr>
        <p:spPr bwMode="auto">
          <a:xfrm>
            <a:off x="7550150" y="26670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4" name="AutoShape 31"/>
          <p:cNvSpPr>
            <a:spLocks noChangeArrowheads="1"/>
          </p:cNvSpPr>
          <p:nvPr/>
        </p:nvSpPr>
        <p:spPr bwMode="auto">
          <a:xfrm>
            <a:off x="3663950" y="3205163"/>
            <a:ext cx="2254250" cy="1135062"/>
          </a:xfrm>
          <a:prstGeom prst="wedgeEllipseCallout">
            <a:avLst>
              <a:gd name="adj1" fmla="val 80116"/>
              <a:gd name="adj2" fmla="val -6815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What does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this say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43AEC-C625-4AA9-96EA-977C57001F8D}" type="slidenum">
              <a:rPr lang="en-US">
                <a:latin typeface="Arial" charset="0"/>
                <a:cs typeface="Arial" charset="0"/>
              </a:rPr>
              <a:pPr/>
              <a:t>15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Multi-way Relationships</a:t>
            </a:r>
          </a:p>
        </p:txBody>
      </p:sp>
      <p:grpSp>
        <p:nvGrpSpPr>
          <p:cNvPr id="38915" name="Group 4"/>
          <p:cNvGrpSpPr>
            <a:grpSpLocks noChangeAspect="1"/>
          </p:cNvGrpSpPr>
          <p:nvPr/>
        </p:nvGrpSpPr>
        <p:grpSpPr bwMode="auto">
          <a:xfrm>
            <a:off x="914400" y="2667000"/>
            <a:ext cx="7391400" cy="3416300"/>
            <a:chOff x="192" y="1872"/>
            <a:chExt cx="5088" cy="2352"/>
          </a:xfrm>
        </p:grpSpPr>
        <p:sp>
          <p:nvSpPr>
            <p:cNvPr id="38919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Purchase</a:t>
              </a:r>
            </a:p>
          </p:txBody>
        </p:sp>
        <p:sp>
          <p:nvSpPr>
            <p:cNvPr id="38920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Product</a:t>
              </a:r>
            </a:p>
          </p:txBody>
        </p:sp>
        <p:sp>
          <p:nvSpPr>
            <p:cNvPr id="38921" name="Rectangle 7"/>
            <p:cNvSpPr>
              <a:spLocks noChangeAspect="1" noChangeArrowheads="1"/>
            </p:cNvSpPr>
            <p:nvPr/>
          </p:nvSpPr>
          <p:spPr bwMode="auto">
            <a:xfrm>
              <a:off x="1872" y="3744"/>
              <a:ext cx="139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38922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Store</a:t>
              </a:r>
            </a:p>
          </p:txBody>
        </p:sp>
        <p:sp>
          <p:nvSpPr>
            <p:cNvPr id="38923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6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8917" name="Oval 16"/>
          <p:cNvSpPr>
            <a:spLocks noChangeArrowheads="1"/>
          </p:cNvSpPr>
          <p:nvPr/>
        </p:nvSpPr>
        <p:spPr bwMode="auto">
          <a:xfrm>
            <a:off x="5029200" y="2362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cxnSp>
        <p:nvCxnSpPr>
          <p:cNvPr id="38918" name="Straight Connector 16"/>
          <p:cNvCxnSpPr>
            <a:cxnSpLocks noChangeShapeType="1"/>
            <a:stCxn id="38917" idx="3"/>
            <a:endCxn id="38919" idx="0"/>
          </p:cNvCxnSpPr>
          <p:nvPr/>
        </p:nvCxnSpPr>
        <p:spPr bwMode="auto">
          <a:xfrm rot="5400000">
            <a:off x="4578350" y="2770188"/>
            <a:ext cx="485775" cy="841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4EDA5-D2C4-4E5B-B56D-BC21B1D31290}" type="slidenum">
              <a:rPr lang="en-US">
                <a:latin typeface="Arial" charset="0"/>
                <a:cs typeface="Arial" charset="0"/>
              </a:rPr>
              <a:pPr/>
              <a:t>16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Converting Multi-way Relationships to Binary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35814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172200" y="5638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96000" y="39624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0" y="2133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352800" y="3657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StoreOf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352800" y="18288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ProductOf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352800" y="52578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BuyerOf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1676400" y="2514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H="1" flipV="1">
            <a:off x="1447800" y="43434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25146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8768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48768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876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838200" y="19050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1219200" y="25908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Box 19"/>
          <p:cNvSpPr txBox="1">
            <a:spLocks noChangeArrowheads="1"/>
          </p:cNvSpPr>
          <p:nvPr/>
        </p:nvSpPr>
        <p:spPr bwMode="auto">
          <a:xfrm>
            <a:off x="228600" y="5799138"/>
            <a:ext cx="2655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Arrows are missing:</a:t>
            </a:r>
            <a:br>
              <a:rPr lang="en-US"/>
            </a:br>
            <a:r>
              <a:rPr lang="en-US"/>
              <a:t>which ones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D1CAD4-5489-4025-BECE-719EF46AFE51}" type="slidenum">
              <a:rPr lang="en-US">
                <a:latin typeface="Arial" charset="0"/>
                <a:cs typeface="Arial" charset="0"/>
              </a:rPr>
              <a:pPr/>
              <a:t>17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3. Design Principles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" y="2133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248400" y="2209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2438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1816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04800" y="1371600"/>
            <a:ext cx="236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0000"/>
                </a:solidFill>
                <a:latin typeface="Arial" charset="0"/>
              </a:rPr>
              <a:t>What’s wrong?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3429000" y="4800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President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248400" y="5181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52400" y="5181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Country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9530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2362200" y="548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36525" y="6289675"/>
            <a:ext cx="290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Moral:   be faithful!</a:t>
            </a:r>
          </a:p>
        </p:txBody>
      </p:sp>
      <p:sp>
        <p:nvSpPr>
          <p:cNvPr id="41999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A78BD-2D61-409C-AC11-A6F682053551}" type="slidenum">
              <a:rPr lang="en-US">
                <a:latin typeface="Arial" charset="0"/>
                <a:cs typeface="Arial" charset="0"/>
              </a:rPr>
              <a:pPr/>
              <a:t>18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Design Principles: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What’s Wrong?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352800" y="38100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2971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172200" y="4114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Store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87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5029200" y="2514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4114800" y="3048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886200" y="5943600"/>
            <a:ext cx="1828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personName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114800" y="5181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514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676400" y="5638800"/>
            <a:ext cx="17526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personAddr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2438400" y="51816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851525" y="5146675"/>
            <a:ext cx="3094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Moral: pick the right</a:t>
            </a:r>
          </a:p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   kind of entities.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9694E-D837-40AF-8630-2E7F8DEBEFB1}" type="slidenum">
              <a:rPr lang="en-US">
                <a:latin typeface="Arial" charset="0"/>
                <a:cs typeface="Arial" charset="0"/>
              </a:rPr>
              <a:pPr/>
              <a:t>19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Design Principles: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What’s Wrong?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352800" y="38100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2971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971800" y="59436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172200" y="41148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Store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87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1148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7467600" y="2209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4114800" y="3048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191000" y="2286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Dates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6400800" y="2590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514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0325" y="4918075"/>
            <a:ext cx="3382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Moral: don’t </a:t>
            </a:r>
          </a:p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   complicate life more</a:t>
            </a:r>
          </a:p>
          <a:p>
            <a:pPr eaLnBrk="0" hangingPunct="0"/>
            <a:r>
              <a:rPr lang="en-US" b="1">
                <a:solidFill>
                  <a:srgbClr val="3333CC"/>
                </a:solidFill>
                <a:latin typeface="Arial" charset="0"/>
              </a:rPr>
              <a:t>   than it already is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Nulls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count(category) != count(*)  WHY ?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6954D-05F7-495E-BDAC-B0C3D421C540}" type="slidenum">
              <a:rPr lang="en-US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8F2CE-9681-429C-BD99-DD549B34C933}" type="slidenum">
              <a:rPr lang="en-US">
                <a:latin typeface="Arial" charset="0"/>
                <a:cs typeface="Arial" charset="0"/>
              </a:rPr>
              <a:pPr/>
              <a:t>20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From E/R Diagrams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to Relational Schema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Entity set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relation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Relationship  relation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Entity Set to Relation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3429000" y="35052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3733800" y="1676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5334000" y="1676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46085" name="Oval 6"/>
          <p:cNvSpPr>
            <a:spLocks noChangeArrowheads="1"/>
          </p:cNvSpPr>
          <p:nvPr/>
        </p:nvSpPr>
        <p:spPr bwMode="auto">
          <a:xfrm>
            <a:off x="2590800" y="25908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 flipV="1">
            <a:off x="3733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V="1">
            <a:off x="44958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 flipV="1">
            <a:off x="5105400" y="23622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33400" y="4419600"/>
            <a:ext cx="548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3333CC"/>
                </a:solidFill>
                <a:latin typeface="Arial" charset="0"/>
              </a:rPr>
              <a:t>Product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prod-ID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category, price)</a:t>
            </a:r>
          </a:p>
        </p:txBody>
      </p:sp>
      <p:sp>
        <p:nvSpPr>
          <p:cNvPr id="460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D2FA1-F58F-49D8-83FD-BBF578501B57}" type="slidenum">
              <a:rPr lang="en-US">
                <a:latin typeface="Arial" charset="0"/>
                <a:cs typeface="Arial" charset="0"/>
              </a:rPr>
              <a:pPr/>
              <a:t>21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609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71600" y="518160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prod-ID</a:t>
                      </a:r>
                      <a:endParaRPr lang="en-US" sz="2400" u="sng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  <a:endParaRPr lang="en-US" sz="2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</a:t>
                      </a:r>
                      <a:endParaRPr lang="en-US" sz="2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Gizmo55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Camera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99.99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Pokemn19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29.99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Create Table (SQL)</a:t>
            </a:r>
          </a:p>
        </p:txBody>
      </p:sp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01DCA-DA21-4566-857E-6FADD5FCAB3B}" type="slidenum">
              <a:rPr lang="en-US">
                <a:latin typeface="Arial" charset="0"/>
                <a:cs typeface="Arial" charset="0"/>
              </a:rPr>
              <a:pPr/>
              <a:t>22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586038"/>
            <a:ext cx="7316788" cy="205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3333CC"/>
                </a:solidFill>
                <a:latin typeface="Times New Roman" charset="0"/>
                <a:cs typeface="+mn-cs"/>
              </a:rPr>
              <a:t>CREATE TABLE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Product (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	prod-ID CHAR(30) </a:t>
            </a:r>
            <a:r>
              <a:rPr lang="en-US" sz="3200" dirty="0">
                <a:solidFill>
                  <a:srgbClr val="3333CC"/>
                </a:solidFill>
                <a:latin typeface="Times New Roman" charset="0"/>
                <a:cs typeface="+mn-cs"/>
              </a:rPr>
              <a:t>PRIMARY KEY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,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	category VARCHAR(20),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        price double)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Relationships to Relations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9FC3C-B9FB-42C0-AD72-53BDAAA60175}" type="slidenum">
              <a:rPr lang="en-US">
                <a:latin typeface="Arial" charset="0"/>
                <a:cs typeface="Arial" charset="0"/>
              </a:rPr>
              <a:pPr/>
              <a:t>23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Orders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1371600" y="1828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2971800" y="1828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cust-ID</a:t>
            </a: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228600" y="2743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V="1">
            <a:off x="2743200" y="25146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AutoShape 4"/>
          <p:cNvSpPr>
            <a:spLocks noChangeArrowheads="1"/>
          </p:cNvSpPr>
          <p:nvPr/>
        </p:nvSpPr>
        <p:spPr bwMode="auto">
          <a:xfrm>
            <a:off x="3962400" y="3276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Shipment</a:t>
            </a:r>
          </a:p>
        </p:txBody>
      </p:sp>
      <p:sp>
        <p:nvSpPr>
          <p:cNvPr id="48139" name="Rectangle 5"/>
          <p:cNvSpPr>
            <a:spLocks noChangeArrowheads="1"/>
          </p:cNvSpPr>
          <p:nvPr/>
        </p:nvSpPr>
        <p:spPr bwMode="auto">
          <a:xfrm>
            <a:off x="6248400" y="35814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Shipping-Co</a:t>
            </a:r>
          </a:p>
        </p:txBody>
      </p:sp>
      <p:sp>
        <p:nvSpPr>
          <p:cNvPr id="48140" name="Oval 9"/>
          <p:cNvSpPr>
            <a:spLocks noChangeArrowheads="1"/>
          </p:cNvSpPr>
          <p:nvPr/>
        </p:nvSpPr>
        <p:spPr bwMode="auto">
          <a:xfrm>
            <a:off x="7543800" y="4648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48141" name="Oval 10"/>
          <p:cNvSpPr>
            <a:spLocks noChangeArrowheads="1"/>
          </p:cNvSpPr>
          <p:nvPr/>
        </p:nvSpPr>
        <p:spPr bwMode="auto">
          <a:xfrm>
            <a:off x="7391400" y="2362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8142" name="AutoShape 26"/>
          <p:cNvCxnSpPr>
            <a:cxnSpLocks noChangeShapeType="1"/>
            <a:stCxn id="48138" idx="3"/>
            <a:endCxn id="48139" idx="1"/>
          </p:cNvCxnSpPr>
          <p:nvPr/>
        </p:nvCxnSpPr>
        <p:spPr bwMode="auto">
          <a:xfrm>
            <a:off x="5486400" y="3962400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3" name="Straight Connector 17"/>
          <p:cNvCxnSpPr>
            <a:cxnSpLocks noChangeShapeType="1"/>
            <a:stCxn id="48138" idx="1"/>
            <a:endCxn id="48131" idx="3"/>
          </p:cNvCxnSpPr>
          <p:nvPr/>
        </p:nvCxnSpPr>
        <p:spPr bwMode="auto">
          <a:xfrm rot="10800000" flipV="1">
            <a:off x="3200400" y="3962400"/>
            <a:ext cx="7620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4" name="Straight Connector 19"/>
          <p:cNvCxnSpPr>
            <a:cxnSpLocks noChangeShapeType="1"/>
            <a:stCxn id="48141" idx="3"/>
            <a:endCxn id="48139" idx="0"/>
          </p:cNvCxnSpPr>
          <p:nvPr/>
        </p:nvCxnSpPr>
        <p:spPr bwMode="auto">
          <a:xfrm rot="5400000">
            <a:off x="7162007" y="3139281"/>
            <a:ext cx="633412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5" name="Straight Connector 21"/>
          <p:cNvCxnSpPr>
            <a:cxnSpLocks noChangeShapeType="1"/>
            <a:stCxn id="48140" idx="1"/>
            <a:endCxn id="48139" idx="2"/>
          </p:cNvCxnSpPr>
          <p:nvPr/>
        </p:nvCxnSpPr>
        <p:spPr bwMode="auto">
          <a:xfrm rot="16200000" flipV="1">
            <a:off x="7352506" y="4344194"/>
            <a:ext cx="404813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146" name="Text Box 10"/>
          <p:cNvSpPr txBox="1">
            <a:spLocks noChangeArrowheads="1"/>
          </p:cNvSpPr>
          <p:nvPr/>
        </p:nvSpPr>
        <p:spPr bwMode="auto">
          <a:xfrm>
            <a:off x="533400" y="4505325"/>
            <a:ext cx="6437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3333CC"/>
                </a:solidFill>
                <a:latin typeface="Arial" charset="0"/>
              </a:rPr>
              <a:t>Shipment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(</a:t>
            </a:r>
            <a:r>
              <a:rPr lang="en-US" sz="2800" u="sng">
                <a:solidFill>
                  <a:srgbClr val="3333CC"/>
                </a:solidFill>
                <a:latin typeface="Arial" charset="0"/>
              </a:rPr>
              <a:t>prod-ID,cust-ID, name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, date)</a:t>
            </a:r>
          </a:p>
        </p:txBody>
      </p:sp>
      <p:sp>
        <p:nvSpPr>
          <p:cNvPr id="48147" name="Oval 9"/>
          <p:cNvSpPr>
            <a:spLocks noChangeArrowheads="1"/>
          </p:cNvSpPr>
          <p:nvPr/>
        </p:nvSpPr>
        <p:spPr bwMode="auto">
          <a:xfrm>
            <a:off x="5181600" y="213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cxnSp>
        <p:nvCxnSpPr>
          <p:cNvPr id="48148" name="Straight Connector 26"/>
          <p:cNvCxnSpPr>
            <a:cxnSpLocks noChangeShapeType="1"/>
            <a:stCxn id="48147" idx="3"/>
            <a:endCxn id="48138" idx="0"/>
          </p:cNvCxnSpPr>
          <p:nvPr/>
        </p:nvCxnSpPr>
        <p:spPr bwMode="auto">
          <a:xfrm rot="5400000">
            <a:off x="4780757" y="2663031"/>
            <a:ext cx="557212" cy="669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149" name="Footer Placeholder 2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5181600"/>
          <a:ext cx="6477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prod-ID</a:t>
                      </a:r>
                      <a:endParaRPr lang="en-US" sz="2400" u="sng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 err="1" smtClean="0"/>
                        <a:t>cust</a:t>
                      </a:r>
                      <a:r>
                        <a:rPr lang="en-US" sz="2400" u="sng" dirty="0" smtClean="0"/>
                        <a:t>-ID</a:t>
                      </a:r>
                      <a:endParaRPr lang="en-US" sz="2400" u="sng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name</a:t>
                      </a:r>
                      <a:endParaRPr lang="en-US" sz="2400" u="sng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Gizmo55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Joe12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UPS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4/10/2010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Gizmo55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Joe12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FEDEX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4/9/2010</a:t>
                      </a:r>
                      <a:endParaRPr lang="en-US" sz="2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Create Table (SQL)</a:t>
            </a:r>
          </a:p>
        </p:txBody>
      </p:sp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38E6D-4D23-44A5-8D58-BA4A6B44AE94}" type="slidenum">
              <a:rPr lang="en-US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3900" y="1600200"/>
            <a:ext cx="7270750" cy="4975225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CREATE TABLE</a:t>
            </a: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 Shipment(</a:t>
            </a:r>
          </a:p>
          <a:p>
            <a:pPr>
              <a:defRPr/>
            </a:pP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	name CHAR(30)</a:t>
            </a:r>
          </a:p>
          <a:p>
            <a:pPr>
              <a:defRPr/>
            </a:pP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		</a:t>
            </a:r>
            <a:r>
              <a:rPr lang="en-US" sz="32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REFERENCES</a:t>
            </a: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 Shipping-Co,</a:t>
            </a:r>
          </a:p>
          <a:p>
            <a:pPr>
              <a:defRPr/>
            </a:pP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         prod-ID 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CHAR(30),</a:t>
            </a:r>
          </a:p>
          <a:p>
            <a:pPr>
              <a:defRPr/>
            </a:pPr>
            <a:r>
              <a:rPr lang="en-US" sz="3200" kern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3200" kern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cust</a:t>
            </a:r>
            <a:r>
              <a:rPr lang="en-US" sz="3200" kern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-ID VARCHAR(20),</a:t>
            </a:r>
            <a:endParaRPr lang="en-US" sz="3200" kern="0" dirty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    	date DATETIME,</a:t>
            </a:r>
          </a:p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charset="0"/>
                <a:cs typeface="+mn-cs"/>
              </a:rPr>
              <a:t>PRIMARY KEY</a:t>
            </a:r>
            <a:r>
              <a:rPr lang="en-US" sz="3200" dirty="0">
                <a:latin typeface="Times New Roman" charset="0"/>
                <a:cs typeface="+mn-cs"/>
              </a:rPr>
              <a:t> (name, prod-ID, </a:t>
            </a:r>
            <a:r>
              <a:rPr lang="en-US" sz="3200" dirty="0" err="1">
                <a:latin typeface="Times New Roman" charset="0"/>
                <a:cs typeface="+mn-cs"/>
              </a:rPr>
              <a:t>cust</a:t>
            </a:r>
            <a:r>
              <a:rPr lang="en-US" sz="3200" dirty="0">
                <a:latin typeface="Times New Roman" charset="0"/>
                <a:cs typeface="+mn-cs"/>
              </a:rPr>
              <a:t>-ID),</a:t>
            </a:r>
            <a:endParaRPr lang="en-US" sz="3200" kern="0" dirty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3200" dirty="0">
                <a:solidFill>
                  <a:srgbClr val="3333CC"/>
                </a:solidFill>
                <a:latin typeface="Times New Roman" charset="0"/>
                <a:cs typeface="+mn-cs"/>
              </a:rPr>
              <a:t>FOREIGN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</a:t>
            </a:r>
            <a:r>
              <a:rPr lang="en-US" sz="3200" dirty="0">
                <a:solidFill>
                  <a:srgbClr val="3333CC"/>
                </a:solidFill>
                <a:latin typeface="Times New Roman" charset="0"/>
                <a:cs typeface="+mn-cs"/>
              </a:rPr>
              <a:t>KEY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(prod-ID, </a:t>
            </a:r>
            <a:r>
              <a:rPr lang="en-US" sz="3200" dirty="0" err="1">
                <a:solidFill>
                  <a:srgbClr val="000000"/>
                </a:solidFill>
                <a:latin typeface="Times New Roman" charset="0"/>
                <a:cs typeface="+mn-cs"/>
              </a:rPr>
              <a:t>cust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-ID) </a:t>
            </a:r>
          </a:p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       	   </a:t>
            </a:r>
            <a:r>
              <a:rPr lang="en-US" sz="3200" dirty="0">
                <a:solidFill>
                  <a:srgbClr val="3333CC"/>
                </a:solidFill>
                <a:latin typeface="Times New Roman" charset="0"/>
                <a:cs typeface="+mn-cs"/>
              </a:rPr>
              <a:t>REFERENCES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cs typeface="+mn-cs"/>
              </a:rPr>
              <a:t>  Orders</a:t>
            </a:r>
            <a:endParaRPr lang="en-US" sz="3200" kern="0" dirty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3200" kern="0" dirty="0"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70C88-030D-4EDC-A743-4098F02E76E9}" type="slidenum">
              <a:rPr lang="en-US">
                <a:latin typeface="Arial" charset="0"/>
                <a:cs typeface="Arial" charset="0"/>
              </a:rPr>
              <a:pPr/>
              <a:t>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Multi-way Relationships to Relations</a:t>
            </a:r>
          </a:p>
        </p:txBody>
      </p:sp>
      <p:sp>
        <p:nvSpPr>
          <p:cNvPr id="50179" name="AutoShape 3"/>
          <p:cNvSpPr>
            <a:spLocks noChangeAspect="1" noChangeArrowheads="1"/>
          </p:cNvSpPr>
          <p:nvPr/>
        </p:nvSpPr>
        <p:spPr bwMode="auto">
          <a:xfrm>
            <a:off x="3246438" y="2824163"/>
            <a:ext cx="1393825" cy="1255712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50180" name="Rectangle 4"/>
          <p:cNvSpPr>
            <a:spLocks noChangeAspect="1" noChangeArrowheads="1"/>
          </p:cNvSpPr>
          <p:nvPr/>
        </p:nvSpPr>
        <p:spPr bwMode="auto">
          <a:xfrm>
            <a:off x="457200" y="2057400"/>
            <a:ext cx="2022475" cy="6969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50181" name="Rectangle 5"/>
          <p:cNvSpPr>
            <a:spLocks noChangeAspect="1" noChangeArrowheads="1"/>
          </p:cNvSpPr>
          <p:nvPr/>
        </p:nvSpPr>
        <p:spPr bwMode="auto">
          <a:xfrm>
            <a:off x="2897188" y="4776788"/>
            <a:ext cx="2022475" cy="696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50182" name="Rectangle 6"/>
          <p:cNvSpPr>
            <a:spLocks noChangeAspect="1" noChangeArrowheads="1"/>
          </p:cNvSpPr>
          <p:nvPr/>
        </p:nvSpPr>
        <p:spPr bwMode="auto">
          <a:xfrm>
            <a:off x="5826125" y="3103563"/>
            <a:ext cx="2022475" cy="696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Store</a:t>
            </a:r>
          </a:p>
        </p:txBody>
      </p:sp>
      <p:sp>
        <p:nvSpPr>
          <p:cNvPr id="50183" name="Line 7"/>
          <p:cNvSpPr>
            <a:spLocks noChangeAspect="1" noChangeShapeType="1"/>
          </p:cNvSpPr>
          <p:nvPr/>
        </p:nvSpPr>
        <p:spPr bwMode="auto">
          <a:xfrm>
            <a:off x="4640263" y="3451225"/>
            <a:ext cx="1185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Aspect="1" noChangeShapeType="1"/>
          </p:cNvSpPr>
          <p:nvPr/>
        </p:nvSpPr>
        <p:spPr bwMode="auto">
          <a:xfrm>
            <a:off x="3943350" y="4079875"/>
            <a:ext cx="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Aspect="1" noChangeShapeType="1"/>
          </p:cNvSpPr>
          <p:nvPr/>
        </p:nvSpPr>
        <p:spPr bwMode="auto">
          <a:xfrm>
            <a:off x="2479675" y="2754313"/>
            <a:ext cx="766763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381000" y="32004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752600" y="31242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1828800" y="57150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733800" y="57150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867400" y="18288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7391400" y="1752600"/>
            <a:ext cx="11430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9906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8288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64770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74676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2743200" y="548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4191000" y="5486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8" name="Footer Placeholder 2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0199" name="TextBox 24"/>
          <p:cNvSpPr txBox="1">
            <a:spLocks noChangeArrowheads="1"/>
          </p:cNvSpPr>
          <p:nvPr/>
        </p:nvSpPr>
        <p:spPr bwMode="auto">
          <a:xfrm>
            <a:off x="5181600" y="4484688"/>
            <a:ext cx="3854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b="1"/>
              <a:t>How do we represent</a:t>
            </a:r>
            <a:br>
              <a:rPr lang="en-US" sz="3200" b="1"/>
            </a:br>
            <a:r>
              <a:rPr lang="en-US" sz="3200" b="1"/>
              <a:t>that in a relation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090C8-4F5B-4A45-BC3A-2D0AD8423D50}" type="slidenum">
              <a:rPr lang="en-US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Modeling Subclasses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641725" y="28956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Arial" charset="0"/>
              </a:rPr>
              <a:t>Products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05000" y="3768725"/>
            <a:ext cx="189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Arial" charset="0"/>
              </a:rPr>
              <a:t>Software </a:t>
            </a:r>
          </a:p>
          <a:p>
            <a:pPr eaLnBrk="0" hangingPunct="0"/>
            <a:r>
              <a:rPr lang="en-US" sz="3200">
                <a:solidFill>
                  <a:srgbClr val="000000"/>
                </a:solidFill>
                <a:latin typeface="Arial" charset="0"/>
              </a:rPr>
              <a:t>products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4524375" y="3768725"/>
            <a:ext cx="2417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Arial" charset="0"/>
              </a:rPr>
              <a:t>Educational </a:t>
            </a:r>
          </a:p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Arial" charset="0"/>
              </a:rPr>
              <a:t>products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H="1">
            <a:off x="2514600" y="3387725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4267200" y="3387725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618C9-E02C-40B1-92AD-C62782901695}" type="slidenum">
              <a:rPr lang="en-US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276600" y="2667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581400" y="838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181600" y="838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2438400" y="1752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35814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V="1">
            <a:off x="43434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4953000" y="1524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2286000" y="3733800"/>
            <a:ext cx="990600" cy="838200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isa</a:t>
            </a:r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5638800" y="3733800"/>
            <a:ext cx="990600" cy="838200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isa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5562600" y="5257800"/>
            <a:ext cx="26670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Educational Product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09600" y="5257800"/>
            <a:ext cx="2362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Software Product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6764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6172200" y="4572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2819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7620000" y="6096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Age Group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152400" y="6096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platforms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1600200" y="6019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553200" y="6019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410200" y="3429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371600" y="228600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0000"/>
                </a:solidFill>
                <a:latin typeface="Arial" charset="0"/>
              </a:rPr>
              <a:t>Subclasses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47" name="Footer Placeholder 2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091D7-0D7A-4FC2-8E44-946EAF3D4D78}" type="slidenum">
              <a:rPr lang="en-US">
                <a:latin typeface="Arial" charset="0"/>
                <a:cs typeface="Arial" charset="0"/>
              </a:rPr>
              <a:pPr/>
              <a:t>28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Understanding Subclasses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770438" cy="314325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Think in terms of records: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Product</a:t>
            </a:r>
          </a:p>
          <a:p>
            <a:pPr lvl="1" eaLnBrk="1" hangingPunct="1"/>
            <a:endParaRPr lang="en-US" smtClean="0">
              <a:solidFill>
                <a:schemeClr val="accent2"/>
              </a:solidFill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SoftwareProduct</a:t>
            </a:r>
          </a:p>
          <a:p>
            <a:pPr lvl="1" eaLnBrk="1" hangingPunct="1"/>
            <a:endParaRPr lang="en-US" smtClean="0">
              <a:solidFill>
                <a:schemeClr val="accent2"/>
              </a:solidFill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EducationalProduct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257800" y="2514600"/>
            <a:ext cx="1219200" cy="838200"/>
            <a:chOff x="3360" y="1632"/>
            <a:chExt cx="768" cy="528"/>
          </a:xfrm>
        </p:grpSpPr>
        <p:sp>
          <p:nvSpPr>
            <p:cNvPr id="53280" name="Rectangle 5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81" name="Line 6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3" name="Group 7"/>
          <p:cNvGrpSpPr>
            <a:grpSpLocks/>
          </p:cNvGrpSpPr>
          <p:nvPr/>
        </p:nvGrpSpPr>
        <p:grpSpPr bwMode="auto">
          <a:xfrm>
            <a:off x="5257800" y="3733800"/>
            <a:ext cx="1219200" cy="838200"/>
            <a:chOff x="3360" y="1632"/>
            <a:chExt cx="768" cy="528"/>
          </a:xfrm>
        </p:grpSpPr>
        <p:sp>
          <p:nvSpPr>
            <p:cNvPr id="53278" name="Rectangle 8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79" name="Line 9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4" name="Group 10"/>
          <p:cNvGrpSpPr>
            <a:grpSpLocks/>
          </p:cNvGrpSpPr>
          <p:nvPr/>
        </p:nvGrpSpPr>
        <p:grpSpPr bwMode="auto">
          <a:xfrm>
            <a:off x="5257800" y="5257800"/>
            <a:ext cx="1219200" cy="838200"/>
            <a:chOff x="3360" y="1632"/>
            <a:chExt cx="768" cy="528"/>
          </a:xfrm>
        </p:grpSpPr>
        <p:sp>
          <p:nvSpPr>
            <p:cNvPr id="53276" name="Rectangle 11"/>
            <p:cNvSpPr>
              <a:spLocks noChangeArrowheads="1"/>
            </p:cNvSpPr>
            <p:nvPr/>
          </p:nvSpPr>
          <p:spPr bwMode="auto">
            <a:xfrm>
              <a:off x="3360" y="163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77" name="Line 12"/>
            <p:cNvSpPr>
              <a:spLocks noChangeShapeType="1"/>
            </p:cNvSpPr>
            <p:nvPr/>
          </p:nvSpPr>
          <p:spPr bwMode="auto">
            <a:xfrm>
              <a:off x="3360" y="19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5" name="Line 13"/>
          <p:cNvSpPr>
            <a:spLocks noChangeShapeType="1"/>
          </p:cNvSpPr>
          <p:nvPr/>
        </p:nvSpPr>
        <p:spPr bwMode="auto">
          <a:xfrm>
            <a:off x="5257800" y="4572000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5257800" y="4876800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5"/>
          <p:cNvSpPr>
            <a:spLocks noChangeShapeType="1"/>
          </p:cNvSpPr>
          <p:nvPr/>
        </p:nvSpPr>
        <p:spPr bwMode="auto">
          <a:xfrm flipV="1">
            <a:off x="6477000" y="4572000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6"/>
          <p:cNvSpPr>
            <a:spLocks noChangeShapeType="1"/>
          </p:cNvSpPr>
          <p:nvPr/>
        </p:nvSpPr>
        <p:spPr bwMode="auto">
          <a:xfrm>
            <a:off x="5257800" y="60960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7"/>
          <p:cNvSpPr>
            <a:spLocks noChangeShapeType="1"/>
          </p:cNvSpPr>
          <p:nvPr/>
        </p:nvSpPr>
        <p:spPr bwMode="auto">
          <a:xfrm>
            <a:off x="5257800" y="6324600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6477000" y="60960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5257800" y="63246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>
            <a:off x="5257800" y="6553200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 flipV="1">
            <a:off x="6477000" y="63246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4" name="Group 22"/>
          <p:cNvGrpSpPr>
            <a:grpSpLocks/>
          </p:cNvGrpSpPr>
          <p:nvPr/>
        </p:nvGrpSpPr>
        <p:grpSpPr bwMode="auto">
          <a:xfrm>
            <a:off x="5394325" y="2479675"/>
            <a:ext cx="914400" cy="914400"/>
            <a:chOff x="3398" y="1562"/>
            <a:chExt cx="576" cy="576"/>
          </a:xfrm>
        </p:grpSpPr>
        <p:sp>
          <p:nvSpPr>
            <p:cNvPr id="53274" name="Text Box 23"/>
            <p:cNvSpPr txBox="1">
              <a:spLocks noChangeArrowheads="1"/>
            </p:cNvSpPr>
            <p:nvPr/>
          </p:nvSpPr>
          <p:spPr bwMode="auto">
            <a:xfrm>
              <a:off x="3398" y="156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field1</a:t>
              </a:r>
            </a:p>
          </p:txBody>
        </p:sp>
        <p:sp>
          <p:nvSpPr>
            <p:cNvPr id="53275" name="Text Box 24"/>
            <p:cNvSpPr txBox="1">
              <a:spLocks noChangeArrowheads="1"/>
            </p:cNvSpPr>
            <p:nvPr/>
          </p:nvSpPr>
          <p:spPr bwMode="auto">
            <a:xfrm>
              <a:off x="3398" y="185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field2</a:t>
              </a:r>
            </a:p>
          </p:txBody>
        </p:sp>
      </p:grpSp>
      <p:grpSp>
        <p:nvGrpSpPr>
          <p:cNvPr id="53265" name="Group 25"/>
          <p:cNvGrpSpPr>
            <a:grpSpLocks/>
          </p:cNvGrpSpPr>
          <p:nvPr/>
        </p:nvGrpSpPr>
        <p:grpSpPr bwMode="auto">
          <a:xfrm>
            <a:off x="5410200" y="3733800"/>
            <a:ext cx="914400" cy="914400"/>
            <a:chOff x="3398" y="1562"/>
            <a:chExt cx="576" cy="576"/>
          </a:xfrm>
        </p:grpSpPr>
        <p:sp>
          <p:nvSpPr>
            <p:cNvPr id="53272" name="Text Box 26"/>
            <p:cNvSpPr txBox="1">
              <a:spLocks noChangeArrowheads="1"/>
            </p:cNvSpPr>
            <p:nvPr/>
          </p:nvSpPr>
          <p:spPr bwMode="auto">
            <a:xfrm>
              <a:off x="3398" y="156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field1</a:t>
              </a:r>
            </a:p>
          </p:txBody>
        </p:sp>
        <p:sp>
          <p:nvSpPr>
            <p:cNvPr id="53273" name="Text Box 27"/>
            <p:cNvSpPr txBox="1">
              <a:spLocks noChangeArrowheads="1"/>
            </p:cNvSpPr>
            <p:nvPr/>
          </p:nvSpPr>
          <p:spPr bwMode="auto">
            <a:xfrm>
              <a:off x="3398" y="185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field2</a:t>
              </a:r>
            </a:p>
          </p:txBody>
        </p:sp>
      </p:grpSp>
      <p:grpSp>
        <p:nvGrpSpPr>
          <p:cNvPr id="53266" name="Group 28"/>
          <p:cNvGrpSpPr>
            <a:grpSpLocks/>
          </p:cNvGrpSpPr>
          <p:nvPr/>
        </p:nvGrpSpPr>
        <p:grpSpPr bwMode="auto">
          <a:xfrm>
            <a:off x="5410200" y="5257800"/>
            <a:ext cx="914400" cy="914400"/>
            <a:chOff x="3398" y="1562"/>
            <a:chExt cx="576" cy="576"/>
          </a:xfrm>
        </p:grpSpPr>
        <p:sp>
          <p:nvSpPr>
            <p:cNvPr id="53270" name="Text Box 29"/>
            <p:cNvSpPr txBox="1">
              <a:spLocks noChangeArrowheads="1"/>
            </p:cNvSpPr>
            <p:nvPr/>
          </p:nvSpPr>
          <p:spPr bwMode="auto">
            <a:xfrm>
              <a:off x="3398" y="156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field1</a:t>
              </a:r>
            </a:p>
          </p:txBody>
        </p:sp>
        <p:sp>
          <p:nvSpPr>
            <p:cNvPr id="53271" name="Text Box 30"/>
            <p:cNvSpPr txBox="1">
              <a:spLocks noChangeArrowheads="1"/>
            </p:cNvSpPr>
            <p:nvPr/>
          </p:nvSpPr>
          <p:spPr bwMode="auto">
            <a:xfrm>
              <a:off x="3398" y="185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field2</a:t>
              </a:r>
            </a:p>
          </p:txBody>
        </p:sp>
      </p:grpSp>
      <p:sp>
        <p:nvSpPr>
          <p:cNvPr id="53267" name="Text Box 31"/>
          <p:cNvSpPr txBox="1">
            <a:spLocks noChangeArrowheads="1"/>
          </p:cNvSpPr>
          <p:nvPr/>
        </p:nvSpPr>
        <p:spPr bwMode="auto">
          <a:xfrm>
            <a:off x="5470525" y="45339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field3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8" name="Text Box 32"/>
          <p:cNvSpPr txBox="1">
            <a:spLocks noChangeArrowheads="1"/>
          </p:cNvSpPr>
          <p:nvPr/>
        </p:nvSpPr>
        <p:spPr bwMode="auto">
          <a:xfrm>
            <a:off x="5486400" y="60436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field4</a:t>
            </a:r>
          </a:p>
        </p:txBody>
      </p:sp>
      <p:sp>
        <p:nvSpPr>
          <p:cNvPr id="53269" name="Text Box 33"/>
          <p:cNvSpPr txBox="1">
            <a:spLocks noChangeArrowheads="1"/>
          </p:cNvSpPr>
          <p:nvPr/>
        </p:nvSpPr>
        <p:spPr bwMode="auto">
          <a:xfrm>
            <a:off x="5486400" y="62722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field5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800600" cy="60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z="360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Subclasses to Relations</a:t>
            </a:r>
            <a:r>
              <a:rPr lang="en-US" sz="240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endParaRPr lang="en-US" sz="2400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54274" name="Group 3"/>
          <p:cNvGrpSpPr>
            <a:grpSpLocks noChangeAspect="1"/>
          </p:cNvGrpSpPr>
          <p:nvPr/>
        </p:nvGrpSpPr>
        <p:grpSpPr bwMode="auto">
          <a:xfrm>
            <a:off x="76200" y="1981200"/>
            <a:ext cx="5867400" cy="3927475"/>
            <a:chOff x="96" y="528"/>
            <a:chExt cx="5664" cy="3792"/>
          </a:xfrm>
        </p:grpSpPr>
        <p:sp>
          <p:nvSpPr>
            <p:cNvPr id="54326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Product</a:t>
              </a:r>
            </a:p>
          </p:txBody>
        </p:sp>
        <p:sp>
          <p:nvSpPr>
            <p:cNvPr id="54327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u="sng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54328" name="Oval 6"/>
            <p:cNvSpPr>
              <a:spLocks noChangeAspect="1" noChangeArrowheads="1"/>
            </p:cNvSpPr>
            <p:nvPr/>
          </p:nvSpPr>
          <p:spPr bwMode="auto">
            <a:xfrm>
              <a:off x="3264" y="52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category</a:t>
              </a:r>
            </a:p>
          </p:txBody>
        </p:sp>
        <p:sp>
          <p:nvSpPr>
            <p:cNvPr id="54329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</a:p>
          </p:txBody>
        </p:sp>
        <p:sp>
          <p:nvSpPr>
            <p:cNvPr id="54330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1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2" name="Line 10"/>
            <p:cNvSpPr>
              <a:spLocks noChangeAspect="1" noChangeShapeType="1"/>
            </p:cNvSpPr>
            <p:nvPr/>
          </p:nvSpPr>
          <p:spPr bwMode="auto">
            <a:xfrm flipV="1">
              <a:off x="3120" y="960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3" name="AutoShape 11"/>
            <p:cNvSpPr>
              <a:spLocks noChangeAspect="1" noChangeArrowheads="1"/>
            </p:cNvSpPr>
            <p:nvPr/>
          </p:nvSpPr>
          <p:spPr bwMode="auto">
            <a:xfrm>
              <a:off x="1440" y="235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isa</a:t>
              </a:r>
            </a:p>
          </p:txBody>
        </p:sp>
        <p:sp>
          <p:nvSpPr>
            <p:cNvPr id="54334" name="AutoShape 12"/>
            <p:cNvSpPr>
              <a:spLocks noChangeAspect="1" noChangeArrowheads="1"/>
            </p:cNvSpPr>
            <p:nvPr/>
          </p:nvSpPr>
          <p:spPr bwMode="auto">
            <a:xfrm>
              <a:off x="3552" y="235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isa</a:t>
              </a:r>
            </a:p>
          </p:txBody>
        </p:sp>
        <p:sp>
          <p:nvSpPr>
            <p:cNvPr id="54335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Educational Product</a:t>
              </a:r>
            </a:p>
          </p:txBody>
        </p:sp>
        <p:sp>
          <p:nvSpPr>
            <p:cNvPr id="54336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Software Product</a:t>
              </a:r>
            </a:p>
          </p:txBody>
        </p:sp>
        <p:sp>
          <p:nvSpPr>
            <p:cNvPr id="54337" name="Line 15"/>
            <p:cNvSpPr>
              <a:spLocks noChangeAspect="1" noChangeShapeType="1"/>
            </p:cNvSpPr>
            <p:nvPr/>
          </p:nvSpPr>
          <p:spPr bwMode="auto">
            <a:xfrm flipH="1">
              <a:off x="1056" y="28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8" name="Line 16"/>
            <p:cNvSpPr>
              <a:spLocks noChangeAspect="1" noChangeShapeType="1"/>
            </p:cNvSpPr>
            <p:nvPr/>
          </p:nvSpPr>
          <p:spPr bwMode="auto">
            <a:xfrm>
              <a:off x="3888" y="28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9" name="Line 17"/>
            <p:cNvSpPr>
              <a:spLocks noChangeAspect="1" noChangeShapeType="1"/>
            </p:cNvSpPr>
            <p:nvPr/>
          </p:nvSpPr>
          <p:spPr bwMode="auto">
            <a:xfrm flipH="1">
              <a:off x="1776" y="21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0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Age Group</a:t>
              </a:r>
            </a:p>
          </p:txBody>
        </p:sp>
        <p:sp>
          <p:nvSpPr>
            <p:cNvPr id="54341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platforms</a:t>
              </a:r>
            </a:p>
          </p:txBody>
        </p:sp>
        <p:sp>
          <p:nvSpPr>
            <p:cNvPr id="54342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3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4" name="Line 22"/>
            <p:cNvSpPr>
              <a:spLocks noChangeAspect="1" noChangeShapeType="1"/>
            </p:cNvSpPr>
            <p:nvPr/>
          </p:nvSpPr>
          <p:spPr bwMode="auto">
            <a:xfrm>
              <a:off x="3408" y="216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/>
        </p:nvGraphicFramePr>
        <p:xfrm>
          <a:off x="5257800" y="914400"/>
          <a:ext cx="3657600" cy="1981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371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/>
        </p:nvGraphicFramePr>
        <p:xfrm>
          <a:off x="6248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/>
        </p:nvGraphicFramePr>
        <p:xfrm>
          <a:off x="6172200" y="4800600"/>
          <a:ext cx="2667000" cy="169164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Age Group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22" name="Text Box 70"/>
          <p:cNvSpPr txBox="1">
            <a:spLocks noChangeArrowheads="1"/>
          </p:cNvSpPr>
          <p:nvPr/>
        </p:nvSpPr>
        <p:spPr bwMode="auto">
          <a:xfrm>
            <a:off x="5562600" y="1524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Product</a:t>
            </a:r>
          </a:p>
        </p:txBody>
      </p:sp>
      <p:sp>
        <p:nvSpPr>
          <p:cNvPr id="54323" name="Text Box 71"/>
          <p:cNvSpPr txBox="1">
            <a:spLocks noChangeArrowheads="1"/>
          </p:cNvSpPr>
          <p:nvPr/>
        </p:nvSpPr>
        <p:spPr bwMode="auto">
          <a:xfrm>
            <a:off x="4572000" y="32004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Sw.Product</a:t>
            </a:r>
          </a:p>
        </p:txBody>
      </p:sp>
      <p:sp>
        <p:nvSpPr>
          <p:cNvPr id="54324" name="Text Box 72"/>
          <p:cNvSpPr txBox="1">
            <a:spLocks noChangeArrowheads="1"/>
          </p:cNvSpPr>
          <p:nvPr/>
        </p:nvSpPr>
        <p:spPr bwMode="auto">
          <a:xfrm>
            <a:off x="5105400" y="42672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Arial" charset="0"/>
              </a:rPr>
              <a:t>Ed.Product</a:t>
            </a:r>
          </a:p>
        </p:txBody>
      </p:sp>
      <p:sp>
        <p:nvSpPr>
          <p:cNvPr id="54325" name="Footer Placeholder 2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Announcements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3434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book about CREATE TABLE, INSERT, DELETE, UPDATE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2E95C-508E-43BB-9FA3-C695810F3BA4}" type="slidenum">
              <a:rPr lang="en-US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929DE-E264-4631-B399-F89A48874075}" type="slidenum">
              <a:rPr lang="en-US">
                <a:latin typeface="Arial" charset="0"/>
                <a:cs typeface="Arial" charset="0"/>
              </a:rPr>
              <a:pPr/>
              <a:t>30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Modeling UnionTypes With Subclasses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2368550" y="2516188"/>
            <a:ext cx="4770438" cy="1685925"/>
            <a:chOff x="1492" y="1585"/>
            <a:chExt cx="3005" cy="1062"/>
          </a:xfrm>
        </p:grpSpPr>
        <p:sp>
          <p:nvSpPr>
            <p:cNvPr id="55302" name="Rectangle 4"/>
            <p:cNvSpPr>
              <a:spLocks noChangeArrowheads="1"/>
            </p:cNvSpPr>
            <p:nvPr/>
          </p:nvSpPr>
          <p:spPr bwMode="auto">
            <a:xfrm>
              <a:off x="2195" y="1585"/>
              <a:ext cx="13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FurniturePiece</a:t>
              </a: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1492" y="2353"/>
              <a:ext cx="731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3552" y="2256"/>
              <a:ext cx="945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Company</a:t>
              </a:r>
            </a:p>
          </p:txBody>
        </p:sp>
      </p:grp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1371600" y="4967288"/>
            <a:ext cx="670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Say: each piece of furniture is owned either by a person, or by a company</a:t>
            </a:r>
          </a:p>
        </p:txBody>
      </p:sp>
      <p:sp>
        <p:nvSpPr>
          <p:cNvPr id="5530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4C79E-94B6-4898-AA3F-58FB703374AC}" type="slidenum">
              <a:rPr lang="en-US">
                <a:latin typeface="Arial" charset="0"/>
                <a:cs typeface="Arial" charset="0"/>
              </a:rPr>
              <a:pPr/>
              <a:t>31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Modeling Union Types with Subclasses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Say: each piece of furniture is owned either by a person, or by a company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Solution 1. Acceptable  (What’s wrong ?)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150938" y="3810000"/>
            <a:ext cx="7283450" cy="2559050"/>
            <a:chOff x="869" y="2064"/>
            <a:chExt cx="4588" cy="1612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2387" y="2065"/>
              <a:ext cx="13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FurniturePiece</a:t>
              </a: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869" y="2065"/>
              <a:ext cx="731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4512" y="2064"/>
              <a:ext cx="945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Company</a:t>
              </a:r>
            </a:p>
          </p:txBody>
        </p: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1392" y="2784"/>
              <a:ext cx="1440" cy="892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ownedByPerson</a:t>
              </a:r>
            </a:p>
          </p:txBody>
        </p:sp>
        <p:sp>
          <p:nvSpPr>
            <p:cNvPr id="56330" name="AutoShape 9"/>
            <p:cNvSpPr>
              <a:spLocks noChangeArrowheads="1"/>
            </p:cNvSpPr>
            <p:nvPr/>
          </p:nvSpPr>
          <p:spPr bwMode="auto">
            <a:xfrm>
              <a:off x="3456" y="2784"/>
              <a:ext cx="1440" cy="892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ownedByPerson</a:t>
              </a:r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 flipV="1">
              <a:off x="283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 flipH="1" flipV="1">
              <a:off x="340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 flipH="1" flipV="1">
              <a:off x="4848" y="2352"/>
              <a:ext cx="4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5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21E9D-738B-4D6E-A2F6-255EA2A84D52}" type="slidenum">
              <a:rPr lang="en-US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Modeling Union Types with Subclasses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Solution 2: More faithful</a:t>
            </a:r>
          </a:p>
        </p:txBody>
      </p:sp>
      <p:sp>
        <p:nvSpPr>
          <p:cNvPr id="57348" name="AutoShape 4"/>
          <p:cNvSpPr>
            <a:spLocks noChangeAspect="1" noChangeArrowheads="1"/>
          </p:cNvSpPr>
          <p:nvPr/>
        </p:nvSpPr>
        <p:spPr bwMode="auto">
          <a:xfrm>
            <a:off x="1295400" y="3429000"/>
            <a:ext cx="762000" cy="644525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isa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560763" y="5867400"/>
            <a:ext cx="21780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FurniturePiece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098550" y="4800600"/>
            <a:ext cx="1160463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05600" y="4800600"/>
            <a:ext cx="1377950" cy="466725"/>
          </a:xfrm>
          <a:solidFill>
            <a:schemeClr val="hlink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Company</a:t>
            </a: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3505200" y="3962400"/>
            <a:ext cx="2286000" cy="14160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ownedBy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081463" y="2743200"/>
            <a:ext cx="1092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Owner</a:t>
            </a:r>
          </a:p>
        </p:txBody>
      </p:sp>
      <p:sp>
        <p:nvSpPr>
          <p:cNvPr id="57354" name="AutoShape 10"/>
          <p:cNvSpPr>
            <a:spLocks noChangeAspect="1" noChangeArrowheads="1"/>
          </p:cNvSpPr>
          <p:nvPr/>
        </p:nvSpPr>
        <p:spPr bwMode="auto">
          <a:xfrm>
            <a:off x="7010400" y="3429000"/>
            <a:ext cx="762000" cy="644525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isa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46482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57" name="AutoShape 13"/>
          <p:cNvCxnSpPr>
            <a:cxnSpLocks noChangeShapeType="1"/>
            <a:stCxn id="57350" idx="0"/>
            <a:endCxn id="57348" idx="3"/>
          </p:cNvCxnSpPr>
          <p:nvPr/>
        </p:nvCxnSpPr>
        <p:spPr bwMode="auto">
          <a:xfrm flipH="1" flipV="1">
            <a:off x="1676400" y="4073525"/>
            <a:ext cx="317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58" name="AutoShape 14"/>
          <p:cNvCxnSpPr>
            <a:cxnSpLocks noChangeShapeType="1"/>
            <a:stCxn id="57351" idx="0"/>
            <a:endCxn id="57354" idx="3"/>
          </p:cNvCxnSpPr>
          <p:nvPr/>
        </p:nvCxnSpPr>
        <p:spPr bwMode="auto">
          <a:xfrm flipH="1" flipV="1">
            <a:off x="7391400" y="4073525"/>
            <a:ext cx="317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59" name="AutoShape 15"/>
          <p:cNvCxnSpPr>
            <a:cxnSpLocks noChangeShapeType="1"/>
            <a:stCxn id="57348" idx="0"/>
            <a:endCxn id="57353" idx="1"/>
          </p:cNvCxnSpPr>
          <p:nvPr/>
        </p:nvCxnSpPr>
        <p:spPr bwMode="auto">
          <a:xfrm rot="16200000">
            <a:off x="2652713" y="2000250"/>
            <a:ext cx="452437" cy="24050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7360" name="AutoShape 16"/>
          <p:cNvCxnSpPr>
            <a:cxnSpLocks noChangeShapeType="1"/>
            <a:stCxn id="57354" idx="0"/>
            <a:endCxn id="57353" idx="3"/>
          </p:cNvCxnSpPr>
          <p:nvPr/>
        </p:nvCxnSpPr>
        <p:spPr bwMode="auto">
          <a:xfrm rot="5400000" flipH="1">
            <a:off x="6056313" y="2093913"/>
            <a:ext cx="452437" cy="2217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7361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32F01-22F0-40A6-9D19-1F52AA91BCFA}" type="slidenum">
              <a:rPr lang="en-US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Constraints in E/R Diagrams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2488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Finding constraints is part of the modeling process. 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Commonly used constraints:</a:t>
            </a:r>
          </a:p>
          <a:p>
            <a:pPr eaLnBrk="0" hangingPunct="0"/>
            <a:endParaRPr lang="en-US">
              <a:solidFill>
                <a:srgbClr val="3333CC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Keys: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social security number uniquely identifies a person.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Single-value constraints: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 a person can have only one father.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Referential integrity constraints: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if you work for a company, it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                                                     must exist in the database.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Other constraints: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 peoples’ ages are between 0 and 150.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4DB8E-5C73-4100-9098-0CD906E08577}" type="slidenum">
              <a:rPr lang="en-US">
                <a:latin typeface="Arial" charset="0"/>
                <a:cs typeface="Arial" charset="0"/>
              </a:rPr>
              <a:pPr/>
              <a:t>34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Keys in E/R Diagrams</a:t>
            </a:r>
          </a:p>
        </p:txBody>
      </p:sp>
      <p:sp>
        <p:nvSpPr>
          <p:cNvPr id="59395" name="Rectangle 7"/>
          <p:cNvSpPr>
            <a:spLocks noChangeArrowheads="1"/>
          </p:cNvSpPr>
          <p:nvPr/>
        </p:nvSpPr>
        <p:spPr bwMode="auto">
          <a:xfrm>
            <a:off x="3429000" y="3429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59396" name="Oval 8"/>
          <p:cNvSpPr>
            <a:spLocks noChangeArrowheads="1"/>
          </p:cNvSpPr>
          <p:nvPr/>
        </p:nvSpPr>
        <p:spPr bwMode="auto">
          <a:xfrm>
            <a:off x="37338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59397" name="Oval 9"/>
          <p:cNvSpPr>
            <a:spLocks noChangeArrowheads="1"/>
          </p:cNvSpPr>
          <p:nvPr/>
        </p:nvSpPr>
        <p:spPr bwMode="auto">
          <a:xfrm>
            <a:off x="53340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2590800" y="2514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59399" name="Line 11"/>
          <p:cNvSpPr>
            <a:spLocks noChangeShapeType="1"/>
          </p:cNvSpPr>
          <p:nvPr/>
        </p:nvSpPr>
        <p:spPr bwMode="auto">
          <a:xfrm flipH="1" flipV="1">
            <a:off x="3733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12"/>
          <p:cNvSpPr>
            <a:spLocks noChangeShapeType="1"/>
          </p:cNvSpPr>
          <p:nvPr/>
        </p:nvSpPr>
        <p:spPr bwMode="auto">
          <a:xfrm flipV="1">
            <a:off x="44958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3"/>
          <p:cNvSpPr>
            <a:spLocks noChangeShapeType="1"/>
          </p:cNvSpPr>
          <p:nvPr/>
        </p:nvSpPr>
        <p:spPr bwMode="auto">
          <a:xfrm flipV="1">
            <a:off x="5105400" y="2286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7"/>
          <p:cNvSpPr>
            <a:spLocks noChangeShapeType="1"/>
          </p:cNvSpPr>
          <p:nvPr/>
        </p:nvSpPr>
        <p:spPr bwMode="auto">
          <a:xfrm>
            <a:off x="4114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8"/>
          <p:cNvSpPr>
            <a:spLocks noChangeShapeType="1"/>
          </p:cNvSpPr>
          <p:nvPr/>
        </p:nvSpPr>
        <p:spPr bwMode="auto">
          <a:xfrm>
            <a:off x="5562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Text Box 21"/>
          <p:cNvSpPr txBox="1">
            <a:spLocks noChangeArrowheads="1"/>
          </p:cNvSpPr>
          <p:nvPr/>
        </p:nvSpPr>
        <p:spPr bwMode="auto">
          <a:xfrm>
            <a:off x="669925" y="1946275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Underline: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5059363"/>
            <a:ext cx="3275013" cy="588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3200" dirty="0"/>
              <a:t>Multi-attribute key</a:t>
            </a:r>
          </a:p>
        </p:txBody>
      </p:sp>
      <p:sp>
        <p:nvSpPr>
          <p:cNvPr id="59406" name="TextBox 24"/>
          <p:cNvSpPr txBox="1">
            <a:spLocks noChangeArrowheads="1"/>
          </p:cNvSpPr>
          <p:nvPr/>
        </p:nvSpPr>
        <p:spPr bwMode="auto">
          <a:xfrm>
            <a:off x="4291013" y="5029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/>
              <a:t>v.s.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4513" y="5059363"/>
            <a:ext cx="2441575" cy="588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3200" dirty="0"/>
              <a:t>Multiple keys</a:t>
            </a:r>
          </a:p>
        </p:txBody>
      </p:sp>
      <p:sp>
        <p:nvSpPr>
          <p:cNvPr id="59408" name="Oval Callout 26"/>
          <p:cNvSpPr>
            <a:spLocks noChangeArrowheads="1"/>
          </p:cNvSpPr>
          <p:nvPr/>
        </p:nvSpPr>
        <p:spPr bwMode="auto">
          <a:xfrm>
            <a:off x="4129088" y="6024563"/>
            <a:ext cx="3579812" cy="617537"/>
          </a:xfrm>
          <a:prstGeom prst="wedgeEllipseCallout">
            <a:avLst>
              <a:gd name="adj1" fmla="val 10681"/>
              <a:gd name="adj2" fmla="val -92588"/>
            </a:avLst>
          </a:prstGeom>
          <a:solidFill>
            <a:srgbClr val="C0C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 possible in E/R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E4162E-E92C-4E77-AFA9-F7302416E491}" type="slidenum">
              <a:rPr lang="en-US">
                <a:latin typeface="Arial" charset="0"/>
                <a:cs typeface="Arial" charset="0"/>
              </a:rPr>
              <a:pPr/>
              <a:t>35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Single Value Constraints</a:t>
            </a:r>
          </a:p>
        </p:txBody>
      </p:sp>
      <p:sp>
        <p:nvSpPr>
          <p:cNvPr id="60419" name="AutoShape 3"/>
          <p:cNvSpPr>
            <a:spLocks noChangeAspect="1" noChangeArrowheads="1"/>
          </p:cNvSpPr>
          <p:nvPr/>
        </p:nvSpPr>
        <p:spPr bwMode="auto">
          <a:xfrm>
            <a:off x="3149600" y="3352800"/>
            <a:ext cx="1990725" cy="8318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60420" name="Line 4"/>
          <p:cNvSpPr>
            <a:spLocks noChangeAspect="1" noChangeShapeType="1"/>
          </p:cNvSpPr>
          <p:nvPr/>
        </p:nvSpPr>
        <p:spPr bwMode="auto">
          <a:xfrm flipH="1">
            <a:off x="2514600" y="37687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1" name="Line 5"/>
          <p:cNvSpPr>
            <a:spLocks noChangeAspect="1" noChangeShapeType="1"/>
          </p:cNvSpPr>
          <p:nvPr/>
        </p:nvSpPr>
        <p:spPr bwMode="auto">
          <a:xfrm>
            <a:off x="5208588" y="3768725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2" name="AutoShape 6"/>
          <p:cNvSpPr>
            <a:spLocks noChangeAspect="1" noChangeArrowheads="1"/>
          </p:cNvSpPr>
          <p:nvPr/>
        </p:nvSpPr>
        <p:spPr bwMode="auto">
          <a:xfrm>
            <a:off x="3168650" y="5264150"/>
            <a:ext cx="1990725" cy="83185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60423" name="Line 7"/>
          <p:cNvSpPr>
            <a:spLocks noChangeAspect="1" noChangeShapeType="1"/>
          </p:cNvSpPr>
          <p:nvPr/>
        </p:nvSpPr>
        <p:spPr bwMode="auto">
          <a:xfrm flipH="1">
            <a:off x="2514600" y="568007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4" name="Line 8"/>
          <p:cNvSpPr>
            <a:spLocks noChangeAspect="1" noChangeShapeType="1"/>
          </p:cNvSpPr>
          <p:nvPr/>
        </p:nvSpPr>
        <p:spPr bwMode="auto">
          <a:xfrm>
            <a:off x="5284788" y="5680075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735388" y="449580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v. s.</a:t>
            </a:r>
          </a:p>
        </p:txBody>
      </p:sp>
      <p:sp>
        <p:nvSpPr>
          <p:cNvPr id="60426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2546E-3AEB-4F96-9B62-40C4AF2CF341}" type="slidenum">
              <a:rPr lang="en-US">
                <a:latin typeface="Arial" charset="0"/>
                <a:cs typeface="Arial" charset="0"/>
              </a:rPr>
              <a:pPr/>
              <a:t>36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Referential Integrity Constraints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1722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620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3810000" y="19050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28956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3340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172200" y="4800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62000" y="4800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3810000" y="4419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28956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340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Arc 13"/>
          <p:cNvSpPr>
            <a:spLocks noChangeAspect="1"/>
          </p:cNvSpPr>
          <p:nvPr/>
        </p:nvSpPr>
        <p:spPr bwMode="auto">
          <a:xfrm>
            <a:off x="5867400" y="4800600"/>
            <a:ext cx="304800" cy="533400"/>
          </a:xfrm>
          <a:custGeom>
            <a:avLst/>
            <a:gdLst>
              <a:gd name="T0" fmla="*/ 475245 w 24728"/>
              <a:gd name="T1" fmla="*/ 0 h 43200"/>
              <a:gd name="T2" fmla="*/ 0 w 24728"/>
              <a:gd name="T3" fmla="*/ 6551252 h 43200"/>
              <a:gd name="T4" fmla="*/ 475245 w 24728"/>
              <a:gd name="T5" fmla="*/ 3293005 h 43200"/>
              <a:gd name="T6" fmla="*/ 0 60000 65536"/>
              <a:gd name="T7" fmla="*/ 0 60000 65536"/>
              <a:gd name="T8" fmla="*/ 0 60000 65536"/>
              <a:gd name="T9" fmla="*/ 0 w 24728"/>
              <a:gd name="T10" fmla="*/ 0 h 43200"/>
              <a:gd name="T11" fmla="*/ 24728 w 247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728" h="43200" fill="none" extrusionOk="0">
                <a:moveTo>
                  <a:pt x="3128" y="-1"/>
                </a:moveTo>
                <a:cubicBezTo>
                  <a:pt x="15057" y="0"/>
                  <a:pt x="24728" y="9670"/>
                  <a:pt x="24728" y="21600"/>
                </a:cubicBezTo>
                <a:cubicBezTo>
                  <a:pt x="24728" y="33529"/>
                  <a:pt x="15057" y="43200"/>
                  <a:pt x="3128" y="43200"/>
                </a:cubicBezTo>
                <a:cubicBezTo>
                  <a:pt x="2081" y="43199"/>
                  <a:pt x="1035" y="43123"/>
                  <a:pt x="-1" y="42972"/>
                </a:cubicBezTo>
              </a:path>
              <a:path w="24728" h="43200" stroke="0" extrusionOk="0">
                <a:moveTo>
                  <a:pt x="3128" y="-1"/>
                </a:moveTo>
                <a:cubicBezTo>
                  <a:pt x="15057" y="0"/>
                  <a:pt x="24728" y="9670"/>
                  <a:pt x="24728" y="21600"/>
                </a:cubicBezTo>
                <a:cubicBezTo>
                  <a:pt x="24728" y="33529"/>
                  <a:pt x="15057" y="43200"/>
                  <a:pt x="3128" y="43200"/>
                </a:cubicBezTo>
                <a:cubicBezTo>
                  <a:pt x="2081" y="43199"/>
                  <a:pt x="1035" y="43123"/>
                  <a:pt x="-1" y="42972"/>
                </a:cubicBezTo>
                <a:lnTo>
                  <a:pt x="312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066800" y="3276600"/>
            <a:ext cx="6318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Each product made by at most one company.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Some products made by no company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990600" y="6019800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Each product made by </a:t>
            </a:r>
            <a:r>
              <a:rPr lang="en-US" i="1" u="sng">
                <a:solidFill>
                  <a:srgbClr val="000000"/>
                </a:solidFill>
                <a:latin typeface="Arial" charset="0"/>
              </a:rPr>
              <a:t>exactly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one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1EA53-7A79-4BA2-A335-DC3EFD3E8A4E}" type="slidenum">
              <a:rPr lang="en-US">
                <a:latin typeface="Arial" charset="0"/>
                <a:cs typeface="Arial" charset="0"/>
              </a:rPr>
              <a:pPr/>
              <a:t>37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Other Constraints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172200" y="33528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3810000" y="29718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makes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2895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53340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955925" y="3089275"/>
            <a:ext cx="87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&lt;100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270125" y="5222875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What does this mean ?</a:t>
            </a:r>
          </a:p>
        </p:txBody>
      </p:sp>
      <p:sp>
        <p:nvSpPr>
          <p:cNvPr id="62474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120E-491A-454A-A18C-987245E943DE}" type="slidenum">
              <a:rPr lang="en-US">
                <a:latin typeface="Arial" charset="0"/>
                <a:cs typeface="Arial" charset="0"/>
              </a:rPr>
              <a:pPr/>
              <a:t>38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Weak Entity Sets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418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Entity sets are weak when their key comes from other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classes to which they are related.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324600" y="4038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University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914400" y="4038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Team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3962400" y="3657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affiliation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3048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4864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514600" y="5105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number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81000" y="5105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sport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248400" y="5105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838200" y="3962400"/>
            <a:ext cx="228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3810000" y="3581400"/>
            <a:ext cx="18288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2743200" y="5562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66294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13716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2057400" y="4876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H="1">
            <a:off x="68580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62000" y="5943600"/>
            <a:ext cx="6254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Notice: we encountered this when converting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multiway relationships to binary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A149C-3BAD-4CF7-881A-10B2BBDB7478}" type="slidenum">
              <a:rPr lang="en-US">
                <a:latin typeface="Arial" charset="0"/>
                <a:cs typeface="Arial" charset="0"/>
              </a:rPr>
              <a:pPr/>
              <a:t>39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Handling Weak Entity Sets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172200" y="1752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University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62000" y="17526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Team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3810000" y="1371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affiliation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28956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5334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2362200" y="2819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number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28600" y="2819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sport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096000" y="2819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85800" y="1676400"/>
            <a:ext cx="228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4" name="AutoShape 12"/>
          <p:cNvSpPr>
            <a:spLocks noChangeArrowheads="1"/>
          </p:cNvSpPr>
          <p:nvPr/>
        </p:nvSpPr>
        <p:spPr bwMode="auto">
          <a:xfrm>
            <a:off x="3657600" y="1295400"/>
            <a:ext cx="18288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>
            <a:off x="12192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905000" y="2590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H="1">
            <a:off x="6705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746125" y="4079875"/>
            <a:ext cx="6678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How do we represent this with relations ?</a:t>
            </a:r>
          </a:p>
        </p:txBody>
      </p:sp>
      <p:sp>
        <p:nvSpPr>
          <p:cNvPr id="64529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5C943-8825-4781-B132-1A23BE96C021}" type="slidenum">
              <a:rPr lang="en-US">
                <a:latin typeface="Arial" charset="0"/>
                <a:cs typeface="Arial" charset="0"/>
              </a:rPr>
              <a:pPr/>
              <a:t>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E/R diagrams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From E/R diagrams to relations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D7798C93-63A0-48D8-8404-905A91C4A64C}" type="slidenum">
              <a:rPr lang="en-US" smtClean="0">
                <a:latin typeface="Times New Roman" pitchFamily="18" charset="0"/>
                <a:cs typeface="Arial" charset="0"/>
              </a:rPr>
              <a:pPr>
                <a:buFontTx/>
                <a:buNone/>
              </a:pPr>
              <a:t>40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Weak Entity Sets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26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Weak entity set = entity where part of the key comes from another</a:t>
            </a:r>
          </a:p>
        </p:txBody>
      </p:sp>
      <p:sp>
        <p:nvSpPr>
          <p:cNvPr id="65540" name="Oval 9"/>
          <p:cNvSpPr>
            <a:spLocks noChangeArrowheads="1"/>
          </p:cNvSpPr>
          <p:nvPr/>
        </p:nvSpPr>
        <p:spPr bwMode="auto">
          <a:xfrm>
            <a:off x="609600" y="47244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65541" name="Oval 10"/>
          <p:cNvSpPr>
            <a:spLocks noChangeArrowheads="1"/>
          </p:cNvSpPr>
          <p:nvPr/>
        </p:nvSpPr>
        <p:spPr bwMode="auto">
          <a:xfrm>
            <a:off x="609600" y="2286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sport</a:t>
            </a:r>
          </a:p>
        </p:txBody>
      </p:sp>
      <p:sp>
        <p:nvSpPr>
          <p:cNvPr id="65542" name="Oval 11"/>
          <p:cNvSpPr>
            <a:spLocks noChangeArrowheads="1"/>
          </p:cNvSpPr>
          <p:nvPr/>
        </p:nvSpPr>
        <p:spPr bwMode="auto">
          <a:xfrm>
            <a:off x="6799263" y="4572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5543" name="Text Box 16"/>
          <p:cNvSpPr txBox="1">
            <a:spLocks noChangeArrowheads="1"/>
          </p:cNvSpPr>
          <p:nvPr/>
        </p:nvSpPr>
        <p:spPr bwMode="auto">
          <a:xfrm>
            <a:off x="2133600" y="594360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Convert to a relational schema (in class)</a:t>
            </a:r>
          </a:p>
        </p:txBody>
      </p:sp>
      <p:sp>
        <p:nvSpPr>
          <p:cNvPr id="65544" name="Diamond 17"/>
          <p:cNvSpPr>
            <a:spLocks noChangeAspect="1" noChangeArrowheads="1"/>
          </p:cNvSpPr>
          <p:nvPr/>
        </p:nvSpPr>
        <p:spPr bwMode="auto">
          <a:xfrm>
            <a:off x="2947988" y="3354388"/>
            <a:ext cx="2660650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affiliation</a:t>
            </a:r>
          </a:p>
        </p:txBody>
      </p:sp>
      <p:sp>
        <p:nvSpPr>
          <p:cNvPr id="65545" name="Rectangle 18"/>
          <p:cNvSpPr>
            <a:spLocks noChangeArrowheads="1"/>
          </p:cNvSpPr>
          <p:nvPr/>
        </p:nvSpPr>
        <p:spPr bwMode="auto">
          <a:xfrm>
            <a:off x="800100" y="3503613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65546" name="Rectangle 26"/>
          <p:cNvSpPr>
            <a:spLocks noChangeArrowheads="1"/>
          </p:cNvSpPr>
          <p:nvPr/>
        </p:nvSpPr>
        <p:spPr bwMode="auto">
          <a:xfrm>
            <a:off x="6786563" y="3578225"/>
            <a:ext cx="1473200" cy="460375"/>
          </a:xfrm>
          <a:prstGeom prst="rect">
            <a:avLst/>
          </a:prstGeom>
          <a:solidFill>
            <a:srgbClr val="CCCCFE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University</a:t>
            </a:r>
          </a:p>
        </p:txBody>
      </p:sp>
      <p:cxnSp>
        <p:nvCxnSpPr>
          <p:cNvPr id="65547" name="Straight Connector 22"/>
          <p:cNvCxnSpPr>
            <a:cxnSpLocks noChangeShapeType="1"/>
            <a:stCxn id="65545" idx="3"/>
            <a:endCxn id="65544" idx="1"/>
          </p:cNvCxnSpPr>
          <p:nvPr/>
        </p:nvCxnSpPr>
        <p:spPr bwMode="auto">
          <a:xfrm flipV="1">
            <a:off x="1905000" y="3805238"/>
            <a:ext cx="10033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8" name="Straight Arrow Connector 24"/>
          <p:cNvCxnSpPr>
            <a:cxnSpLocks noChangeShapeType="1"/>
            <a:stCxn id="65544" idx="3"/>
            <a:endCxn id="65546" idx="1"/>
          </p:cNvCxnSpPr>
          <p:nvPr/>
        </p:nvCxnSpPr>
        <p:spPr bwMode="auto">
          <a:xfrm>
            <a:off x="5648325" y="3805238"/>
            <a:ext cx="11382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49" name="Straight Connector 26"/>
          <p:cNvCxnSpPr>
            <a:cxnSpLocks noChangeShapeType="1"/>
            <a:stCxn id="65541" idx="4"/>
            <a:endCxn id="65545" idx="0"/>
          </p:cNvCxnSpPr>
          <p:nvPr/>
        </p:nvCxnSpPr>
        <p:spPr bwMode="auto">
          <a:xfrm rot="5400000">
            <a:off x="1067595" y="3237706"/>
            <a:ext cx="531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Straight Connector 28"/>
          <p:cNvCxnSpPr>
            <a:cxnSpLocks noChangeShapeType="1"/>
            <a:stCxn id="65545" idx="2"/>
            <a:endCxn id="65540" idx="0"/>
          </p:cNvCxnSpPr>
          <p:nvPr/>
        </p:nvCxnSpPr>
        <p:spPr bwMode="auto">
          <a:xfrm rot="5400000">
            <a:off x="1027907" y="4418806"/>
            <a:ext cx="6111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Straight Connector 30"/>
          <p:cNvCxnSpPr>
            <a:cxnSpLocks noChangeShapeType="1"/>
            <a:stCxn id="65546" idx="2"/>
            <a:endCxn id="65542" idx="0"/>
          </p:cNvCxnSpPr>
          <p:nvPr/>
        </p:nvCxnSpPr>
        <p:spPr bwMode="auto">
          <a:xfrm>
            <a:off x="7523163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03EA7EE5-2DC3-4125-9F0B-186E75A369EE}" type="slidenum">
              <a:rPr lang="en-US" smtClean="0">
                <a:latin typeface="Times New Roman" pitchFamily="18" charset="0"/>
                <a:cs typeface="Arial" charset="0"/>
              </a:rPr>
              <a:pPr>
                <a:buFontTx/>
                <a:buNone/>
              </a:pPr>
              <a:t>41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Are the Keys of R ?</a:t>
            </a:r>
          </a:p>
        </p:txBody>
      </p:sp>
      <p:sp>
        <p:nvSpPr>
          <p:cNvPr id="66563" name="Diamond 17"/>
          <p:cNvSpPr>
            <a:spLocks noChangeArrowheads="1"/>
          </p:cNvSpPr>
          <p:nvPr/>
        </p:nvSpPr>
        <p:spPr bwMode="auto">
          <a:xfrm>
            <a:off x="4583113" y="1603375"/>
            <a:ext cx="263525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64" name="Rectangle 18"/>
          <p:cNvSpPr>
            <a:spLocks noChangeArrowheads="1"/>
          </p:cNvSpPr>
          <p:nvPr/>
        </p:nvSpPr>
        <p:spPr bwMode="auto">
          <a:xfrm>
            <a:off x="1943100" y="1752600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66565" name="Oval 9"/>
          <p:cNvSpPr>
            <a:spLocks noChangeArrowheads="1"/>
          </p:cNvSpPr>
          <p:nvPr/>
        </p:nvSpPr>
        <p:spPr bwMode="auto">
          <a:xfrm>
            <a:off x="762000" y="1006475"/>
            <a:ext cx="5064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6566" name="Oval 9"/>
          <p:cNvSpPr>
            <a:spLocks noChangeArrowheads="1"/>
          </p:cNvSpPr>
          <p:nvPr/>
        </p:nvSpPr>
        <p:spPr bwMode="auto">
          <a:xfrm>
            <a:off x="774700" y="1747838"/>
            <a:ext cx="481013" cy="617537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6567" name="Rectangle 21"/>
          <p:cNvSpPr>
            <a:spLocks noChangeArrowheads="1"/>
          </p:cNvSpPr>
          <p:nvPr/>
        </p:nvSpPr>
        <p:spPr bwMode="auto">
          <a:xfrm>
            <a:off x="6019800" y="2590800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6568" name="Rectangle 22"/>
          <p:cNvSpPr>
            <a:spLocks noChangeArrowheads="1"/>
          </p:cNvSpPr>
          <p:nvPr/>
        </p:nvSpPr>
        <p:spPr bwMode="auto">
          <a:xfrm>
            <a:off x="1943100" y="4114800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66569" name="Rectangle 23"/>
          <p:cNvSpPr>
            <a:spLocks noChangeArrowheads="1"/>
          </p:cNvSpPr>
          <p:nvPr/>
        </p:nvSpPr>
        <p:spPr bwMode="auto">
          <a:xfrm>
            <a:off x="7905750" y="4762500"/>
            <a:ext cx="1066800" cy="609600"/>
          </a:xfrm>
          <a:prstGeom prst="rect">
            <a:avLst/>
          </a:prstGeom>
          <a:solidFill>
            <a:srgbClr val="CCCCFE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66570" name="Diamond 24"/>
          <p:cNvSpPr>
            <a:spLocks noChangeArrowheads="1"/>
          </p:cNvSpPr>
          <p:nvPr/>
        </p:nvSpPr>
        <p:spPr bwMode="auto">
          <a:xfrm>
            <a:off x="4354513" y="3508375"/>
            <a:ext cx="263525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71" name="Diamond 25"/>
          <p:cNvSpPr>
            <a:spLocks noChangeArrowheads="1"/>
          </p:cNvSpPr>
          <p:nvPr/>
        </p:nvSpPr>
        <p:spPr bwMode="auto">
          <a:xfrm>
            <a:off x="2182813" y="2822575"/>
            <a:ext cx="263525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72" name="Rectangle 26"/>
          <p:cNvSpPr>
            <a:spLocks noChangeArrowheads="1"/>
          </p:cNvSpPr>
          <p:nvPr/>
        </p:nvSpPr>
        <p:spPr bwMode="auto">
          <a:xfrm>
            <a:off x="2971800" y="5972175"/>
            <a:ext cx="1066800" cy="609600"/>
          </a:xfrm>
          <a:prstGeom prst="rect">
            <a:avLst/>
          </a:prstGeom>
          <a:solidFill>
            <a:srgbClr val="CCCCFE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66573" name="Rectangle 27"/>
          <p:cNvSpPr>
            <a:spLocks noChangeArrowheads="1"/>
          </p:cNvSpPr>
          <p:nvPr/>
        </p:nvSpPr>
        <p:spPr bwMode="auto">
          <a:xfrm>
            <a:off x="6019800" y="4762500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66574" name="Diamond 28"/>
          <p:cNvSpPr>
            <a:spLocks noChangeArrowheads="1"/>
          </p:cNvSpPr>
          <p:nvPr/>
        </p:nvSpPr>
        <p:spPr bwMode="auto">
          <a:xfrm>
            <a:off x="8145463" y="3508375"/>
            <a:ext cx="263525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75" name="Diamond 29"/>
          <p:cNvSpPr>
            <a:spLocks noChangeArrowheads="1"/>
          </p:cNvSpPr>
          <p:nvPr/>
        </p:nvSpPr>
        <p:spPr bwMode="auto">
          <a:xfrm>
            <a:off x="6278563" y="3527425"/>
            <a:ext cx="187325" cy="825500"/>
          </a:xfrm>
          <a:prstGeom prst="diamond">
            <a:avLst/>
          </a:prstGeom>
          <a:solidFill>
            <a:srgbClr val="C0C0C0">
              <a:alpha val="50195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4114800" y="4762500"/>
            <a:ext cx="1066800" cy="609600"/>
          </a:xfrm>
          <a:prstGeom prst="rect">
            <a:avLst/>
          </a:prstGeom>
          <a:solidFill>
            <a:srgbClr val="CCCCFE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66577" name="Diamond 32"/>
          <p:cNvSpPr>
            <a:spLocks noChangeArrowheads="1"/>
          </p:cNvSpPr>
          <p:nvPr/>
        </p:nvSpPr>
        <p:spPr bwMode="auto">
          <a:xfrm>
            <a:off x="696913" y="3965575"/>
            <a:ext cx="263525" cy="9017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78" name="Rectangle 33"/>
          <p:cNvSpPr>
            <a:spLocks noChangeArrowheads="1"/>
          </p:cNvSpPr>
          <p:nvPr/>
        </p:nvSpPr>
        <p:spPr bwMode="auto">
          <a:xfrm>
            <a:off x="457200" y="5410200"/>
            <a:ext cx="1066800" cy="609600"/>
          </a:xfrm>
          <a:prstGeom prst="rect">
            <a:avLst/>
          </a:prstGeom>
          <a:solidFill>
            <a:srgbClr val="CCCCFE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66579" name="Rectangle 34"/>
          <p:cNvSpPr>
            <a:spLocks noChangeArrowheads="1"/>
          </p:cNvSpPr>
          <p:nvPr/>
        </p:nvSpPr>
        <p:spPr bwMode="auto">
          <a:xfrm>
            <a:off x="6934200" y="6057900"/>
            <a:ext cx="1066800" cy="609600"/>
          </a:xfrm>
          <a:prstGeom prst="rect">
            <a:avLst/>
          </a:prstGeom>
          <a:solidFill>
            <a:srgbClr val="CCCCFE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66580" name="Oval 9"/>
          <p:cNvSpPr>
            <a:spLocks noChangeArrowheads="1"/>
          </p:cNvSpPr>
          <p:nvPr/>
        </p:nvSpPr>
        <p:spPr bwMode="auto">
          <a:xfrm>
            <a:off x="3309938" y="4110038"/>
            <a:ext cx="481012" cy="617537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6581" name="Oval 9"/>
          <p:cNvSpPr>
            <a:spLocks noChangeArrowheads="1"/>
          </p:cNvSpPr>
          <p:nvPr/>
        </p:nvSpPr>
        <p:spPr bwMode="auto">
          <a:xfrm>
            <a:off x="717550" y="6188075"/>
            <a:ext cx="5064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6582" name="Oval 9"/>
          <p:cNvSpPr>
            <a:spLocks noChangeArrowheads="1"/>
          </p:cNvSpPr>
          <p:nvPr/>
        </p:nvSpPr>
        <p:spPr bwMode="auto">
          <a:xfrm>
            <a:off x="2244725" y="5969000"/>
            <a:ext cx="4556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66583" name="Oval 9"/>
          <p:cNvSpPr>
            <a:spLocks noChangeArrowheads="1"/>
          </p:cNvSpPr>
          <p:nvPr/>
        </p:nvSpPr>
        <p:spPr bwMode="auto">
          <a:xfrm>
            <a:off x="6127750" y="6053138"/>
            <a:ext cx="506413" cy="617537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66584" name="Oval 9"/>
          <p:cNvSpPr>
            <a:spLocks noChangeArrowheads="1"/>
          </p:cNvSpPr>
          <p:nvPr/>
        </p:nvSpPr>
        <p:spPr bwMode="auto">
          <a:xfrm>
            <a:off x="8185150" y="5730875"/>
            <a:ext cx="5064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6585" name="Oval 9"/>
          <p:cNvSpPr>
            <a:spLocks noChangeArrowheads="1"/>
          </p:cNvSpPr>
          <p:nvPr/>
        </p:nvSpPr>
        <p:spPr bwMode="auto">
          <a:xfrm>
            <a:off x="7727950" y="1920875"/>
            <a:ext cx="5064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6586" name="Oval 9"/>
          <p:cNvSpPr>
            <a:spLocks noChangeArrowheads="1"/>
          </p:cNvSpPr>
          <p:nvPr/>
        </p:nvSpPr>
        <p:spPr bwMode="auto">
          <a:xfrm>
            <a:off x="4432300" y="5767388"/>
            <a:ext cx="433388" cy="617537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66587" name="Shape 43"/>
          <p:cNvCxnSpPr>
            <a:cxnSpLocks noChangeShapeType="1"/>
            <a:stCxn id="66565" idx="6"/>
            <a:endCxn id="66564" idx="0"/>
          </p:cNvCxnSpPr>
          <p:nvPr/>
        </p:nvCxnSpPr>
        <p:spPr bwMode="auto">
          <a:xfrm>
            <a:off x="1268413" y="1316038"/>
            <a:ext cx="1208087" cy="3984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8" name="Straight Connector 45"/>
          <p:cNvCxnSpPr>
            <a:cxnSpLocks noChangeShapeType="1"/>
            <a:stCxn id="66566" idx="6"/>
            <a:endCxn id="66564" idx="1"/>
          </p:cNvCxnSpPr>
          <p:nvPr/>
        </p:nvCxnSpPr>
        <p:spPr bwMode="auto">
          <a:xfrm>
            <a:off x="1255713" y="205740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9" name="Straight Connector 50"/>
          <p:cNvCxnSpPr>
            <a:cxnSpLocks noChangeShapeType="1"/>
            <a:stCxn id="66568" idx="3"/>
            <a:endCxn id="66580" idx="2"/>
          </p:cNvCxnSpPr>
          <p:nvPr/>
        </p:nvCxnSpPr>
        <p:spPr bwMode="auto">
          <a:xfrm>
            <a:off x="3048000" y="4419600"/>
            <a:ext cx="261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0" name="Straight Connector 53"/>
          <p:cNvCxnSpPr>
            <a:cxnSpLocks noChangeShapeType="1"/>
            <a:stCxn id="66578" idx="2"/>
            <a:endCxn id="66581" idx="0"/>
          </p:cNvCxnSpPr>
          <p:nvPr/>
        </p:nvCxnSpPr>
        <p:spPr bwMode="auto">
          <a:xfrm flipH="1">
            <a:off x="971550" y="6019800"/>
            <a:ext cx="190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1" name="Straight Connector 56"/>
          <p:cNvCxnSpPr>
            <a:cxnSpLocks noChangeShapeType="1"/>
            <a:stCxn id="66582" idx="6"/>
            <a:endCxn id="66572" idx="1"/>
          </p:cNvCxnSpPr>
          <p:nvPr/>
        </p:nvCxnSpPr>
        <p:spPr bwMode="auto">
          <a:xfrm flipV="1">
            <a:off x="2700338" y="6276975"/>
            <a:ext cx="271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2" name="Straight Connector 59"/>
          <p:cNvCxnSpPr>
            <a:cxnSpLocks noChangeShapeType="1"/>
            <a:stCxn id="66576" idx="2"/>
            <a:endCxn id="66586" idx="0"/>
          </p:cNvCxnSpPr>
          <p:nvPr/>
        </p:nvCxnSpPr>
        <p:spPr bwMode="auto">
          <a:xfrm>
            <a:off x="4648200" y="5410200"/>
            <a:ext cx="1588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3" name="Straight Connector 61"/>
          <p:cNvCxnSpPr>
            <a:cxnSpLocks noChangeShapeType="1"/>
            <a:stCxn id="66567" idx="3"/>
            <a:endCxn id="66585" idx="2"/>
          </p:cNvCxnSpPr>
          <p:nvPr/>
        </p:nvCxnSpPr>
        <p:spPr bwMode="auto">
          <a:xfrm flipV="1">
            <a:off x="7124700" y="2230438"/>
            <a:ext cx="60325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4" name="Straight Connector 63"/>
          <p:cNvCxnSpPr>
            <a:cxnSpLocks noChangeShapeType="1"/>
            <a:stCxn id="66583" idx="6"/>
            <a:endCxn id="66579" idx="1"/>
          </p:cNvCxnSpPr>
          <p:nvPr/>
        </p:nvCxnSpPr>
        <p:spPr bwMode="auto">
          <a:xfrm>
            <a:off x="6634163" y="6362700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95" name="Oval 9"/>
          <p:cNvSpPr>
            <a:spLocks noChangeArrowheads="1"/>
          </p:cNvSpPr>
          <p:nvPr/>
        </p:nvSpPr>
        <p:spPr bwMode="auto">
          <a:xfrm>
            <a:off x="5514975" y="5578475"/>
            <a:ext cx="455613" cy="617538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</a:rPr>
              <a:t>L</a:t>
            </a:r>
          </a:p>
        </p:txBody>
      </p:sp>
      <p:cxnSp>
        <p:nvCxnSpPr>
          <p:cNvPr id="66596" name="Shape 67"/>
          <p:cNvCxnSpPr>
            <a:cxnSpLocks noChangeShapeType="1"/>
            <a:stCxn id="66573" idx="2"/>
            <a:endCxn id="66595" idx="6"/>
          </p:cNvCxnSpPr>
          <p:nvPr/>
        </p:nvCxnSpPr>
        <p:spPr bwMode="auto">
          <a:xfrm rot="5400000">
            <a:off x="6022975" y="5357813"/>
            <a:ext cx="477838" cy="58261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7" name="Straight Connector 69"/>
          <p:cNvCxnSpPr>
            <a:cxnSpLocks noChangeShapeType="1"/>
            <a:stCxn id="66584" idx="0"/>
            <a:endCxn id="66569" idx="2"/>
          </p:cNvCxnSpPr>
          <p:nvPr/>
        </p:nvCxnSpPr>
        <p:spPr bwMode="auto">
          <a:xfrm flipV="1">
            <a:off x="8439150" y="5372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8" name="Straight Connector 71"/>
          <p:cNvCxnSpPr>
            <a:cxnSpLocks noChangeShapeType="1"/>
            <a:stCxn id="66564" idx="2"/>
            <a:endCxn id="66571" idx="0"/>
          </p:cNvCxnSpPr>
          <p:nvPr/>
        </p:nvCxnSpPr>
        <p:spPr bwMode="auto">
          <a:xfrm flipH="1">
            <a:off x="2314575" y="2400300"/>
            <a:ext cx="161925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99" name="Straight Connector 73"/>
          <p:cNvCxnSpPr>
            <a:cxnSpLocks noChangeShapeType="1"/>
            <a:stCxn id="66568" idx="1"/>
            <a:endCxn id="66577" idx="3"/>
          </p:cNvCxnSpPr>
          <p:nvPr/>
        </p:nvCxnSpPr>
        <p:spPr bwMode="auto">
          <a:xfrm flipH="1" flipV="1">
            <a:off x="1000125" y="4416425"/>
            <a:ext cx="9048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600" name="Straight Connector 75"/>
          <p:cNvCxnSpPr>
            <a:cxnSpLocks noChangeShapeType="1"/>
            <a:stCxn id="66564" idx="3"/>
            <a:endCxn id="66563" idx="1"/>
          </p:cNvCxnSpPr>
          <p:nvPr/>
        </p:nvCxnSpPr>
        <p:spPr bwMode="auto">
          <a:xfrm flipV="1">
            <a:off x="3048000" y="2054225"/>
            <a:ext cx="1495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601" name="Shape 77"/>
          <p:cNvCxnSpPr>
            <a:cxnSpLocks noChangeShapeType="1"/>
            <a:stCxn id="66563" idx="3"/>
            <a:endCxn id="66567" idx="0"/>
          </p:cNvCxnSpPr>
          <p:nvPr/>
        </p:nvCxnSpPr>
        <p:spPr bwMode="auto">
          <a:xfrm>
            <a:off x="4886325" y="2054225"/>
            <a:ext cx="1666875" cy="498475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2" name="Straight Arrow Connector 79"/>
          <p:cNvCxnSpPr>
            <a:cxnSpLocks noChangeShapeType="1"/>
            <a:stCxn id="66571" idx="2"/>
            <a:endCxn id="66568" idx="0"/>
          </p:cNvCxnSpPr>
          <p:nvPr/>
        </p:nvCxnSpPr>
        <p:spPr bwMode="auto">
          <a:xfrm>
            <a:off x="2314575" y="3763963"/>
            <a:ext cx="161925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3" name="Straight Arrow Connector 81"/>
          <p:cNvCxnSpPr>
            <a:cxnSpLocks noChangeShapeType="1"/>
            <a:stCxn id="66577" idx="2"/>
            <a:endCxn id="66578" idx="0"/>
          </p:cNvCxnSpPr>
          <p:nvPr/>
        </p:nvCxnSpPr>
        <p:spPr bwMode="auto">
          <a:xfrm>
            <a:off x="828675" y="4906963"/>
            <a:ext cx="1619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4" name="Straight Arrow Connector 83"/>
          <p:cNvCxnSpPr>
            <a:cxnSpLocks noChangeShapeType="1"/>
            <a:stCxn id="66567" idx="2"/>
            <a:endCxn id="66575" idx="0"/>
          </p:cNvCxnSpPr>
          <p:nvPr/>
        </p:nvCxnSpPr>
        <p:spPr bwMode="auto">
          <a:xfrm flipH="1">
            <a:off x="6372225" y="3238500"/>
            <a:ext cx="18097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5" name="Shape 85"/>
          <p:cNvCxnSpPr>
            <a:cxnSpLocks noChangeShapeType="1"/>
            <a:stCxn id="66567" idx="1"/>
            <a:endCxn id="66570" idx="0"/>
          </p:cNvCxnSpPr>
          <p:nvPr/>
        </p:nvCxnSpPr>
        <p:spPr bwMode="auto">
          <a:xfrm rot="10800000" flipV="1">
            <a:off x="4486275" y="2895600"/>
            <a:ext cx="1495425" cy="57308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6" name="Shape 88"/>
          <p:cNvCxnSpPr>
            <a:cxnSpLocks noChangeShapeType="1"/>
            <a:stCxn id="66567" idx="3"/>
            <a:endCxn id="66574" idx="0"/>
          </p:cNvCxnSpPr>
          <p:nvPr/>
        </p:nvCxnSpPr>
        <p:spPr bwMode="auto">
          <a:xfrm>
            <a:off x="7124700" y="2895600"/>
            <a:ext cx="1152525" cy="57308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7" name="Straight Arrow Connector 90"/>
          <p:cNvCxnSpPr>
            <a:cxnSpLocks noChangeShapeType="1"/>
            <a:stCxn id="66570" idx="2"/>
            <a:endCxn id="66576" idx="0"/>
          </p:cNvCxnSpPr>
          <p:nvPr/>
        </p:nvCxnSpPr>
        <p:spPr bwMode="auto">
          <a:xfrm>
            <a:off x="4486275" y="4449763"/>
            <a:ext cx="161925" cy="274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8" name="Straight Arrow Connector 92"/>
          <p:cNvCxnSpPr>
            <a:cxnSpLocks noChangeShapeType="1"/>
            <a:stCxn id="66575" idx="2"/>
            <a:endCxn id="66573" idx="0"/>
          </p:cNvCxnSpPr>
          <p:nvPr/>
        </p:nvCxnSpPr>
        <p:spPr bwMode="auto">
          <a:xfrm>
            <a:off x="6372225" y="4352925"/>
            <a:ext cx="1809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9" name="Straight Arrow Connector 94"/>
          <p:cNvCxnSpPr>
            <a:cxnSpLocks noChangeShapeType="1"/>
            <a:stCxn id="66574" idx="2"/>
            <a:endCxn id="66569" idx="0"/>
          </p:cNvCxnSpPr>
          <p:nvPr/>
        </p:nvCxnSpPr>
        <p:spPr bwMode="auto">
          <a:xfrm>
            <a:off x="8277225" y="4449763"/>
            <a:ext cx="161925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610" name="Diamond 95"/>
          <p:cNvSpPr>
            <a:spLocks noChangeAspect="1"/>
          </p:cNvSpPr>
          <p:nvPr/>
        </p:nvSpPr>
        <p:spPr bwMode="auto">
          <a:xfrm>
            <a:off x="3238500" y="5257800"/>
            <a:ext cx="533400" cy="5334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611" name="Diamond 96"/>
          <p:cNvSpPr>
            <a:spLocks noChangeAspect="1"/>
          </p:cNvSpPr>
          <p:nvPr/>
        </p:nvSpPr>
        <p:spPr bwMode="auto">
          <a:xfrm>
            <a:off x="7200900" y="5334000"/>
            <a:ext cx="533400" cy="533400"/>
          </a:xfrm>
          <a:prstGeom prst="diamond">
            <a:avLst/>
          </a:prstGeom>
          <a:solidFill>
            <a:srgbClr val="C0C0C0">
              <a:alpha val="50195"/>
            </a:srgbClr>
          </a:solidFill>
          <a:ln w="79375" cmpd="dbl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6612" name="Shape 98"/>
          <p:cNvCxnSpPr>
            <a:cxnSpLocks noChangeShapeType="1"/>
            <a:stCxn id="66576" idx="1"/>
            <a:endCxn id="66610" idx="0"/>
          </p:cNvCxnSpPr>
          <p:nvPr/>
        </p:nvCxnSpPr>
        <p:spPr bwMode="auto">
          <a:xfrm rot="10800000" flipV="1">
            <a:off x="3505200" y="5067300"/>
            <a:ext cx="609600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13" name="Straight Arrow Connector 100"/>
          <p:cNvCxnSpPr>
            <a:cxnSpLocks noChangeShapeType="1"/>
            <a:stCxn id="66610" idx="2"/>
            <a:endCxn id="66572" idx="0"/>
          </p:cNvCxnSpPr>
          <p:nvPr/>
        </p:nvCxnSpPr>
        <p:spPr bwMode="auto">
          <a:xfrm rot="5400000">
            <a:off x="3414712" y="5881688"/>
            <a:ext cx="1825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14" name="Straight Arrow Connector 102"/>
          <p:cNvCxnSpPr>
            <a:cxnSpLocks noChangeShapeType="1"/>
            <a:stCxn id="66611" idx="2"/>
            <a:endCxn id="66579" idx="0"/>
          </p:cNvCxnSpPr>
          <p:nvPr/>
        </p:nvCxnSpPr>
        <p:spPr bwMode="auto">
          <a:xfrm rot="5400000">
            <a:off x="7372351" y="5962650"/>
            <a:ext cx="190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15" name="Shape 104"/>
          <p:cNvCxnSpPr>
            <a:cxnSpLocks noChangeShapeType="1"/>
            <a:stCxn id="66573" idx="3"/>
            <a:endCxn id="66611" idx="0"/>
          </p:cNvCxnSpPr>
          <p:nvPr/>
        </p:nvCxnSpPr>
        <p:spPr bwMode="auto">
          <a:xfrm>
            <a:off x="7086600" y="5067300"/>
            <a:ext cx="381000" cy="2667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Design Theory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382BE-BB1B-4F28-9A50-AE5F07451DD5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0CA46-6674-45B8-B2AF-878DED75CE97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Schema Refinements = Normal Forms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1st Normal Form = all tables are flat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2nd Normal Form = obsolete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Boyce Codd Normal Form = will study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3rd Normal Form = see book</a:t>
            </a: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C332A-5C10-4285-BF55-7B8006472F3C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First Normal Form (1NF)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database schema is in First Normal Form if all tables are flat</a:t>
            </a:r>
          </a:p>
        </p:txBody>
      </p:sp>
      <p:graphicFrame>
        <p:nvGraphicFramePr>
          <p:cNvPr id="437252" name="Group 4"/>
          <p:cNvGraphicFramePr>
            <a:graphicFrameLocks noGrp="1"/>
          </p:cNvGraphicFramePr>
          <p:nvPr/>
        </p:nvGraphicFramePr>
        <p:xfrm>
          <a:off x="609600" y="3200400"/>
          <a:ext cx="2743200" cy="3429002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912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Courses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Carol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74" name="Group 26"/>
          <p:cNvGraphicFramePr>
            <a:graphicFrameLocks noGrp="1"/>
          </p:cNvGraphicFramePr>
          <p:nvPr/>
        </p:nvGraphicFramePr>
        <p:xfrm>
          <a:off x="2667000" y="4171950"/>
          <a:ext cx="457200" cy="73152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84" name="Group 36"/>
          <p:cNvGraphicFramePr>
            <a:graphicFrameLocks noGrp="1"/>
          </p:cNvGraphicFramePr>
          <p:nvPr/>
        </p:nvGraphicFramePr>
        <p:xfrm>
          <a:off x="2667000" y="5153025"/>
          <a:ext cx="457200" cy="48768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92" name="Group 44"/>
          <p:cNvGraphicFramePr>
            <a:graphicFrameLocks noGrp="1"/>
          </p:cNvGraphicFramePr>
          <p:nvPr/>
        </p:nvGraphicFramePr>
        <p:xfrm>
          <a:off x="2676525" y="5972175"/>
          <a:ext cx="457200" cy="48768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2" name="Text Box 52"/>
          <p:cNvSpPr txBox="1">
            <a:spLocks noChangeArrowheads="1"/>
          </p:cNvSpPr>
          <p:nvPr/>
        </p:nvSpPr>
        <p:spPr bwMode="auto">
          <a:xfrm>
            <a:off x="212725" y="2708275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Student</a:t>
            </a:r>
          </a:p>
        </p:txBody>
      </p:sp>
      <p:graphicFrame>
        <p:nvGraphicFramePr>
          <p:cNvPr id="437301" name="Group 53"/>
          <p:cNvGraphicFramePr>
            <a:graphicFrameLocks noGrp="1"/>
          </p:cNvGraphicFramePr>
          <p:nvPr/>
        </p:nvGraphicFramePr>
        <p:xfrm>
          <a:off x="5410200" y="2743200"/>
          <a:ext cx="1828800" cy="137350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Carol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50" name="Text Box 70"/>
          <p:cNvSpPr txBox="1">
            <a:spLocks noChangeArrowheads="1"/>
          </p:cNvSpPr>
          <p:nvPr/>
        </p:nvSpPr>
        <p:spPr bwMode="auto">
          <a:xfrm>
            <a:off x="5410200" y="22098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Student</a:t>
            </a:r>
          </a:p>
        </p:txBody>
      </p:sp>
      <p:graphicFrame>
        <p:nvGraphicFramePr>
          <p:cNvPr id="437319" name="Group 71"/>
          <p:cNvGraphicFramePr>
            <a:graphicFrameLocks noGrp="1"/>
          </p:cNvGraphicFramePr>
          <p:nvPr/>
        </p:nvGraphicFramePr>
        <p:xfrm>
          <a:off x="7772400" y="4876800"/>
          <a:ext cx="914400" cy="12192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331" name="Group 83"/>
          <p:cNvGraphicFramePr>
            <a:graphicFrameLocks noGrp="1"/>
          </p:cNvGraphicFramePr>
          <p:nvPr/>
        </p:nvGraphicFramePr>
        <p:xfrm>
          <a:off x="5486400" y="4583113"/>
          <a:ext cx="1828800" cy="2133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89" name="Text Box 109"/>
          <p:cNvSpPr txBox="1">
            <a:spLocks noChangeArrowheads="1"/>
          </p:cNvSpPr>
          <p:nvPr/>
        </p:nvSpPr>
        <p:spPr bwMode="auto">
          <a:xfrm>
            <a:off x="5410200" y="4181475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Takes</a:t>
            </a:r>
          </a:p>
        </p:txBody>
      </p:sp>
      <p:sp>
        <p:nvSpPr>
          <p:cNvPr id="71790" name="Text Box 110"/>
          <p:cNvSpPr txBox="1">
            <a:spLocks noChangeArrowheads="1"/>
          </p:cNvSpPr>
          <p:nvPr/>
        </p:nvSpPr>
        <p:spPr bwMode="auto">
          <a:xfrm>
            <a:off x="7623175" y="42672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Course</a:t>
            </a:r>
          </a:p>
        </p:txBody>
      </p:sp>
      <p:sp>
        <p:nvSpPr>
          <p:cNvPr id="71791" name="Line 111"/>
          <p:cNvSpPr>
            <a:spLocks noChangeShapeType="1"/>
          </p:cNvSpPr>
          <p:nvPr/>
        </p:nvSpPr>
        <p:spPr bwMode="auto">
          <a:xfrm>
            <a:off x="3657600" y="4800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2" name="AutoShape 112"/>
          <p:cNvSpPr>
            <a:spLocks noChangeArrowheads="1"/>
          </p:cNvSpPr>
          <p:nvPr/>
        </p:nvSpPr>
        <p:spPr bwMode="auto">
          <a:xfrm>
            <a:off x="3743325" y="5510213"/>
            <a:ext cx="1666875" cy="877887"/>
          </a:xfrm>
          <a:prstGeom prst="wedgeEllipseCallout">
            <a:avLst>
              <a:gd name="adj1" fmla="val 2380"/>
              <a:gd name="adj2" fmla="val -10126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800"/>
              <a:t>May need</a:t>
            </a:r>
            <a:br>
              <a:rPr lang="en-US" sz="1800"/>
            </a:br>
            <a:r>
              <a:rPr lang="en-US" sz="1800"/>
              <a:t>to add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DEE57-3B31-4F58-915F-EF59C3E5D37C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Schema Design</a:t>
            </a:r>
          </a:p>
        </p:txBody>
      </p:sp>
      <p:grpSp>
        <p:nvGrpSpPr>
          <p:cNvPr id="73731" name="Group 3"/>
          <p:cNvGrpSpPr>
            <a:grpSpLocks noChangeAspect="1"/>
          </p:cNvGrpSpPr>
          <p:nvPr/>
        </p:nvGrpSpPr>
        <p:grpSpPr bwMode="auto">
          <a:xfrm>
            <a:off x="3657600" y="1905000"/>
            <a:ext cx="3581400" cy="865188"/>
            <a:chOff x="0" y="624"/>
            <a:chExt cx="5760" cy="1392"/>
          </a:xfrm>
        </p:grpSpPr>
        <p:sp>
          <p:nvSpPr>
            <p:cNvPr id="73864" name="Rectangle 4"/>
            <p:cNvSpPr>
              <a:spLocks noChangeAspect="1" noChangeArrowheads="1"/>
            </p:cNvSpPr>
            <p:nvPr/>
          </p:nvSpPr>
          <p:spPr bwMode="auto">
            <a:xfrm>
              <a:off x="4176" y="960"/>
              <a:ext cx="158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Person</a:t>
              </a:r>
            </a:p>
          </p:txBody>
        </p:sp>
        <p:sp>
          <p:nvSpPr>
            <p:cNvPr id="73865" name="AutoShape 5"/>
            <p:cNvSpPr>
              <a:spLocks noChangeAspect="1" noChangeArrowheads="1"/>
            </p:cNvSpPr>
            <p:nvPr/>
          </p:nvSpPr>
          <p:spPr bwMode="auto">
            <a:xfrm>
              <a:off x="2400" y="816"/>
              <a:ext cx="960" cy="864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buys</a:t>
              </a:r>
            </a:p>
          </p:txBody>
        </p:sp>
        <p:sp>
          <p:nvSpPr>
            <p:cNvPr id="73866" name="Rectangle 6"/>
            <p:cNvSpPr>
              <a:spLocks noChangeAspect="1" noChangeArrowheads="1"/>
            </p:cNvSpPr>
            <p:nvPr/>
          </p:nvSpPr>
          <p:spPr bwMode="auto">
            <a:xfrm>
              <a:off x="720" y="1056"/>
              <a:ext cx="134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Product</a:t>
              </a:r>
            </a:p>
          </p:txBody>
        </p:sp>
        <p:sp>
          <p:nvSpPr>
            <p:cNvPr id="73867" name="Oval 7"/>
            <p:cNvSpPr>
              <a:spLocks noChangeAspect="1" noChangeArrowheads="1"/>
            </p:cNvSpPr>
            <p:nvPr/>
          </p:nvSpPr>
          <p:spPr bwMode="auto">
            <a:xfrm>
              <a:off x="0" y="62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name</a:t>
              </a:r>
            </a:p>
          </p:txBody>
        </p:sp>
        <p:sp>
          <p:nvSpPr>
            <p:cNvPr id="73868" name="Oval 8"/>
            <p:cNvSpPr>
              <a:spLocks noChangeAspect="1" noChangeArrowheads="1"/>
            </p:cNvSpPr>
            <p:nvPr/>
          </p:nvSpPr>
          <p:spPr bwMode="auto">
            <a:xfrm>
              <a:off x="0" y="158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price</a:t>
              </a:r>
            </a:p>
          </p:txBody>
        </p:sp>
        <p:sp>
          <p:nvSpPr>
            <p:cNvPr id="73869" name="Oval 9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name</a:t>
              </a:r>
            </a:p>
          </p:txBody>
        </p:sp>
        <p:sp>
          <p:nvSpPr>
            <p:cNvPr id="73870" name="Oval 10"/>
            <p:cNvSpPr>
              <a:spLocks noChangeAspect="1" noChangeArrowheads="1"/>
            </p:cNvSpPr>
            <p:nvPr/>
          </p:nvSpPr>
          <p:spPr bwMode="auto">
            <a:xfrm>
              <a:off x="4848" y="158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r>
                <a:rPr lang="en-US" sz="1000"/>
                <a:t>ssn</a:t>
              </a:r>
            </a:p>
          </p:txBody>
        </p:sp>
        <p:sp>
          <p:nvSpPr>
            <p:cNvPr id="73871" name="Line 11"/>
            <p:cNvSpPr>
              <a:spLocks noChangeAspect="1" noChangeShapeType="1"/>
            </p:cNvSpPr>
            <p:nvPr/>
          </p:nvSpPr>
          <p:spPr bwMode="auto">
            <a:xfrm flipH="1" flipV="1">
              <a:off x="81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72" name="Line 12"/>
            <p:cNvSpPr>
              <a:spLocks noChangeAspect="1" noChangeShapeType="1"/>
            </p:cNvSpPr>
            <p:nvPr/>
          </p:nvSpPr>
          <p:spPr bwMode="auto">
            <a:xfrm flipH="1">
              <a:off x="86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73" name="Line 13"/>
            <p:cNvSpPr>
              <a:spLocks noChangeAspect="1" noChangeShapeType="1"/>
            </p:cNvSpPr>
            <p:nvPr/>
          </p:nvSpPr>
          <p:spPr bwMode="auto">
            <a:xfrm>
              <a:off x="206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74" name="Line 14"/>
            <p:cNvSpPr>
              <a:spLocks noChangeAspect="1" noChangeShapeType="1"/>
            </p:cNvSpPr>
            <p:nvPr/>
          </p:nvSpPr>
          <p:spPr bwMode="auto">
            <a:xfrm>
              <a:off x="3360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75" name="Line 15"/>
            <p:cNvSpPr>
              <a:spLocks noChangeAspect="1" noChangeShapeType="1"/>
            </p:cNvSpPr>
            <p:nvPr/>
          </p:nvSpPr>
          <p:spPr bwMode="auto">
            <a:xfrm flipH="1">
              <a:off x="4464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76" name="Line 16"/>
            <p:cNvSpPr>
              <a:spLocks noChangeAspect="1" noChangeShapeType="1"/>
            </p:cNvSpPr>
            <p:nvPr/>
          </p:nvSpPr>
          <p:spPr bwMode="auto">
            <a:xfrm>
              <a:off x="4800" y="14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2" name="Text Box 17"/>
          <p:cNvSpPr txBox="1">
            <a:spLocks noChangeArrowheads="1"/>
          </p:cNvSpPr>
          <p:nvPr/>
        </p:nvSpPr>
        <p:spPr bwMode="auto">
          <a:xfrm>
            <a:off x="517525" y="1946275"/>
            <a:ext cx="252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Conceptual Model:</a:t>
            </a:r>
          </a:p>
        </p:txBody>
      </p:sp>
      <p:sp>
        <p:nvSpPr>
          <p:cNvPr id="73733" name="Text Box 18"/>
          <p:cNvSpPr txBox="1">
            <a:spLocks noChangeArrowheads="1"/>
          </p:cNvSpPr>
          <p:nvPr/>
        </p:nvSpPr>
        <p:spPr bwMode="auto">
          <a:xfrm>
            <a:off x="609600" y="3657600"/>
            <a:ext cx="23891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Relational Model: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plus FD’s</a:t>
            </a:r>
          </a:p>
        </p:txBody>
      </p:sp>
      <p:sp>
        <p:nvSpPr>
          <p:cNvPr id="73734" name="Text Box 19"/>
          <p:cNvSpPr txBox="1">
            <a:spLocks noChangeArrowheads="1"/>
          </p:cNvSpPr>
          <p:nvPr/>
        </p:nvSpPr>
        <p:spPr bwMode="auto">
          <a:xfrm>
            <a:off x="609600" y="5181600"/>
            <a:ext cx="28463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Normalization: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Eliminates </a:t>
            </a:r>
            <a:r>
              <a:rPr lang="en-US" b="1" i="1" u="sng"/>
              <a:t>anomalies</a:t>
            </a:r>
            <a:endParaRPr lang="en-US"/>
          </a:p>
        </p:txBody>
      </p:sp>
      <p:graphicFrame>
        <p:nvGraphicFramePr>
          <p:cNvPr id="439316" name="Group 20"/>
          <p:cNvGraphicFramePr>
            <a:graphicFrameLocks noGrp="1"/>
          </p:cNvGraphicFramePr>
          <p:nvPr/>
        </p:nvGraphicFramePr>
        <p:xfrm>
          <a:off x="3810000" y="3810000"/>
          <a:ext cx="1524000" cy="7924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43" name="Group 47"/>
          <p:cNvGraphicFramePr>
            <a:graphicFrameLocks noGrp="1"/>
          </p:cNvGraphicFramePr>
          <p:nvPr/>
        </p:nvGraphicFramePr>
        <p:xfrm>
          <a:off x="5867400" y="3810000"/>
          <a:ext cx="1905000" cy="5943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69" name="Group 73"/>
          <p:cNvGraphicFramePr>
            <a:graphicFrameLocks noGrp="1"/>
          </p:cNvGraphicFramePr>
          <p:nvPr/>
        </p:nvGraphicFramePr>
        <p:xfrm>
          <a:off x="4800600" y="5181600"/>
          <a:ext cx="1143000" cy="7924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91" name="Group 95"/>
          <p:cNvGraphicFramePr>
            <a:graphicFrameLocks noGrp="1"/>
          </p:cNvGraphicFramePr>
          <p:nvPr/>
        </p:nvGraphicFramePr>
        <p:xfrm>
          <a:off x="6248400" y="5181600"/>
          <a:ext cx="381000" cy="79248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03" name="Group 107"/>
          <p:cNvGraphicFramePr>
            <a:graphicFrameLocks noGrp="1"/>
          </p:cNvGraphicFramePr>
          <p:nvPr/>
        </p:nvGraphicFramePr>
        <p:xfrm>
          <a:off x="7010400" y="5181600"/>
          <a:ext cx="762000" cy="7924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20" name="Group 124"/>
          <p:cNvGraphicFramePr>
            <a:graphicFrameLocks noGrp="1"/>
          </p:cNvGraphicFramePr>
          <p:nvPr/>
        </p:nvGraphicFramePr>
        <p:xfrm>
          <a:off x="3581400" y="5181600"/>
          <a:ext cx="762000" cy="79248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856" name="Line 141"/>
          <p:cNvSpPr>
            <a:spLocks noChangeShapeType="1"/>
          </p:cNvSpPr>
          <p:nvPr/>
        </p:nvSpPr>
        <p:spPr bwMode="auto">
          <a:xfrm>
            <a:off x="5562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857" name="Line 142"/>
          <p:cNvSpPr>
            <a:spLocks noChangeShapeType="1"/>
          </p:cNvSpPr>
          <p:nvPr/>
        </p:nvSpPr>
        <p:spPr bwMode="auto">
          <a:xfrm flipH="1">
            <a:off x="39624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858" name="Line 143"/>
          <p:cNvSpPr>
            <a:spLocks noChangeShapeType="1"/>
          </p:cNvSpPr>
          <p:nvPr/>
        </p:nvSpPr>
        <p:spPr bwMode="auto">
          <a:xfrm>
            <a:off x="46482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859" name="Line 144"/>
          <p:cNvSpPr>
            <a:spLocks noChangeShapeType="1"/>
          </p:cNvSpPr>
          <p:nvPr/>
        </p:nvSpPr>
        <p:spPr bwMode="auto">
          <a:xfrm flipH="1">
            <a:off x="6477000" y="457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860" name="Line 145"/>
          <p:cNvSpPr>
            <a:spLocks noChangeShapeType="1"/>
          </p:cNvSpPr>
          <p:nvPr/>
        </p:nvSpPr>
        <p:spPr bwMode="auto">
          <a:xfrm>
            <a:off x="70104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861" name="Line 146"/>
          <p:cNvSpPr>
            <a:spLocks noChangeShapeType="1"/>
          </p:cNvSpPr>
          <p:nvPr/>
        </p:nvSpPr>
        <p:spPr bwMode="auto">
          <a:xfrm>
            <a:off x="152400" y="3200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62" name="Line 147"/>
          <p:cNvSpPr>
            <a:spLocks noChangeShapeType="1"/>
          </p:cNvSpPr>
          <p:nvPr/>
        </p:nvSpPr>
        <p:spPr bwMode="auto">
          <a:xfrm>
            <a:off x="152400" y="487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63" name="Footer Placeholder 3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FF516-CE82-47D2-A48C-05AF66EB69E6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46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Data Anomalies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When a database is poorly designed we get anomalies: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b="1" u="sng" smtClean="0">
                <a:latin typeface="Arial" charset="0"/>
                <a:ea typeface="ＭＳ Ｐゴシック" pitchFamily="34" charset="-128"/>
              </a:rPr>
              <a:t>Redundancy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data is repeated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b="1" u="sng" smtClean="0">
                <a:latin typeface="Arial" charset="0"/>
                <a:ea typeface="ＭＳ Ｐゴシック" pitchFamily="34" charset="-128"/>
              </a:rPr>
              <a:t>Updated anomalies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need to change in several places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400" b="1" u="sng" smtClean="0">
                <a:latin typeface="Arial" charset="0"/>
                <a:ea typeface="ＭＳ Ｐゴシック" pitchFamily="34" charset="-128"/>
              </a:rPr>
              <a:t>Delete anomalies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may lose data when we don’t want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214B6-F3FF-4AAD-B47E-BC31EEE140D7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47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Schema Design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85800" y="4495800"/>
            <a:ext cx="67183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</a:rPr>
              <a:t>Anomalies:</a:t>
            </a:r>
            <a:endParaRPr lang="en-US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Redundancy        = repeat data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Update anomalies = Fred moves to “Bellevue”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Deletion anomalies = Joe deletes his phone number:</a:t>
            </a:r>
            <a:br>
              <a:rPr lang="en-US"/>
            </a:br>
            <a:r>
              <a:rPr lang="en-US"/>
              <a:t>			what is his city ?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637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Recall set attributes (persons with several phones):</a:t>
            </a:r>
          </a:p>
        </p:txBody>
      </p:sp>
      <p:graphicFrame>
        <p:nvGraphicFramePr>
          <p:cNvPr id="443397" name="Group 5"/>
          <p:cNvGraphicFramePr>
            <a:graphicFrameLocks noGrp="1"/>
          </p:cNvGraphicFramePr>
          <p:nvPr/>
        </p:nvGraphicFramePr>
        <p:xfrm>
          <a:off x="1066800" y="2209800"/>
          <a:ext cx="7010400" cy="158496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533400" y="4038600"/>
            <a:ext cx="803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One person may have multiple phones, but lives in only one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79A21-1DF1-46B6-93A5-3E86A073BF7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48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 Decomposition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12725" y="1489075"/>
            <a:ext cx="379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</a:rPr>
              <a:t>Break the relation into two:</a:t>
            </a:r>
            <a:endParaRPr lang="en-US"/>
          </a:p>
        </p:txBody>
      </p:sp>
      <p:graphicFrame>
        <p:nvGraphicFramePr>
          <p:cNvPr id="445444" name="Group 4"/>
          <p:cNvGraphicFramePr>
            <a:graphicFrameLocks noGrp="1"/>
          </p:cNvGraphicFramePr>
          <p:nvPr/>
        </p:nvGraphicFramePr>
        <p:xfrm>
          <a:off x="304800" y="3841750"/>
          <a:ext cx="4514850" cy="1097280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1504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5462" name="Group 22"/>
          <p:cNvGraphicFramePr>
            <a:graphicFrameLocks noGrp="1"/>
          </p:cNvGraphicFramePr>
          <p:nvPr/>
        </p:nvGraphicFramePr>
        <p:xfrm>
          <a:off x="5029200" y="3886200"/>
          <a:ext cx="3657600" cy="1463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381000" y="5014913"/>
            <a:ext cx="5999163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</a:rPr>
              <a:t>Anomalies have gone:</a:t>
            </a:r>
            <a:endParaRPr lang="en-US"/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No more repeated data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Easy to move Fred to “Bellevue” (how ?)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 Easy to delete all Joe’s phone number (how ?)</a:t>
            </a:r>
          </a:p>
        </p:txBody>
      </p:sp>
      <p:graphicFrame>
        <p:nvGraphicFramePr>
          <p:cNvPr id="445480" name="Group 40"/>
          <p:cNvGraphicFramePr>
            <a:graphicFrameLocks noGrp="1"/>
          </p:cNvGraphicFramePr>
          <p:nvPr/>
        </p:nvGraphicFramePr>
        <p:xfrm>
          <a:off x="1981200" y="2057400"/>
          <a:ext cx="6248400" cy="146304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  <a:gridCol w="1562100"/>
                <a:gridCol w="15621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39" name="Line 67"/>
          <p:cNvSpPr>
            <a:spLocks noChangeShapeType="1"/>
          </p:cNvSpPr>
          <p:nvPr/>
        </p:nvSpPr>
        <p:spPr bwMode="auto">
          <a:xfrm flipH="1">
            <a:off x="914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 rot="2354864">
            <a:off x="7991475" y="3071813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A5498B-B8C8-462E-B1AD-E79FE25830F9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49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Schema Design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(or Logical Design)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Main idea: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Start with some relational schema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Find out its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functional dependencies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Use them to design a better relational schema</a:t>
            </a: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BFC90D-2927-4D16-B8EC-04C5554BB1BF}" type="slidenum">
              <a:rPr lang="en-US">
                <a:latin typeface="Arial" charset="0"/>
                <a:cs typeface="Arial" charset="0"/>
              </a:rPr>
              <a:pPr/>
              <a:t>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 Agree on structure of the database before deciding on a particular implementation.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How to achieve </a:t>
            </a:r>
            <a:r>
              <a:rPr lang="en-US" sz="2400" b="1" i="1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good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designs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Several formalisms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We discuss E/R diagrams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0F88C4-D759-4850-A66C-A1B7FFC4202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50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form of constraint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hence, part of the schema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Finding them is part of the database design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Also used in normalizing the relations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8F8D8-0E97-4631-AA39-226B40A4092A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51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41325" y="1919288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5715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Definition:</a:t>
            </a:r>
            <a:endParaRPr lang="en-US"/>
          </a:p>
          <a:p>
            <a:pPr eaLnBrk="0" hangingPunct="0">
              <a:spcBef>
                <a:spcPct val="20000"/>
              </a:spcBef>
            </a:pPr>
            <a:endParaRPr lang="en-US"/>
          </a:p>
          <a:p>
            <a:pPr eaLnBrk="0" hangingPunct="0">
              <a:spcBef>
                <a:spcPct val="20000"/>
              </a:spcBef>
            </a:pPr>
            <a:r>
              <a:rPr lang="en-US"/>
              <a:t>               If two tuples agree on the attributes 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539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 then they must also agree on the attributes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41325" y="4613275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Formally:</a:t>
            </a:r>
            <a:r>
              <a:rPr lang="en-US"/>
              <a:t>  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1752600" y="5638800"/>
            <a:ext cx="4105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</a:t>
            </a:r>
            <a:endParaRPr lang="en-US" baseline="-25000">
              <a:latin typeface="Times New Roman" charset="0"/>
              <a:cs typeface="+mn-cs"/>
            </a:endParaRP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2971800" y="3062288"/>
            <a:ext cx="19208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A</a:t>
            </a:r>
            <a:r>
              <a:rPr lang="en-US" baseline="-25000" dirty="0">
                <a:latin typeface="Times New Roman" charset="0"/>
                <a:cs typeface="+mn-cs"/>
              </a:rPr>
              <a:t>1</a:t>
            </a:r>
            <a:r>
              <a:rPr lang="en-US" dirty="0">
                <a:latin typeface="Times New Roman" charset="0"/>
                <a:cs typeface="+mn-cs"/>
              </a:rPr>
              <a:t>, A</a:t>
            </a:r>
            <a:r>
              <a:rPr lang="en-US" baseline="-25000" dirty="0">
                <a:latin typeface="Times New Roman" charset="0"/>
                <a:cs typeface="+mn-cs"/>
              </a:rPr>
              <a:t>2</a:t>
            </a:r>
            <a:r>
              <a:rPr lang="en-US" dirty="0">
                <a:latin typeface="Times New Roman" charset="0"/>
                <a:cs typeface="+mn-cs"/>
              </a:rPr>
              <a:t>, …, A</a:t>
            </a:r>
            <a:r>
              <a:rPr lang="en-US" baseline="-25000" dirty="0">
                <a:latin typeface="Times New Roman" charset="0"/>
                <a:cs typeface="+mn-cs"/>
              </a:rPr>
              <a:t>n</a:t>
            </a: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2971800" y="4114800"/>
            <a:ext cx="19272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  <a:sym typeface="Wingdings" charset="2"/>
              </a:rPr>
              <a:t>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</a:t>
            </a:r>
            <a:endParaRPr lang="en-US" baseline="-25000">
              <a:latin typeface="Times New Roman" charset="0"/>
              <a:cs typeface="+mn-cs"/>
            </a:endParaRPr>
          </a:p>
        </p:txBody>
      </p:sp>
      <p:sp>
        <p:nvSpPr>
          <p:cNvPr id="86026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2AF63-DC33-49A5-A8DF-D18DCD5D1672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When Does an FD Hold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Definition:    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, ..., 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m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1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, ..., 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n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holds in R if: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t, t’  R, (t.A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=t’.A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1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 ...  t.A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m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=t’.A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m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 t.B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=t’.B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1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 ...  t.B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=t’.B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sym typeface="Symbol" pitchFamily="18" charset="2"/>
              </a:rPr>
              <a:t>n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z="2400" baseline="-250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/>
        </p:nvGraphicFramePr>
        <p:xfrm>
          <a:off x="1066800" y="3622675"/>
          <a:ext cx="6400800" cy="2246313"/>
        </p:xfrm>
        <a:graphic>
          <a:graphicData uri="http://schemas.openxmlformats.org/drawingml/2006/table">
            <a:tbl>
              <a:tblPr/>
              <a:tblGrid>
                <a:gridCol w="639763"/>
                <a:gridCol w="641350"/>
                <a:gridCol w="638175"/>
                <a:gridCol w="641350"/>
                <a:gridCol w="639762"/>
                <a:gridCol w="639763"/>
                <a:gridCol w="641350"/>
                <a:gridCol w="638175"/>
                <a:gridCol w="641350"/>
                <a:gridCol w="63976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88147" name="AutoShape 83"/>
          <p:cNvSpPr>
            <a:spLocks/>
          </p:cNvSpPr>
          <p:nvPr/>
        </p:nvSpPr>
        <p:spPr bwMode="auto">
          <a:xfrm rot="-5400000">
            <a:off x="26289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if t, t’ agree here</a:t>
            </a:r>
          </a:p>
        </p:txBody>
      </p:sp>
      <p:sp>
        <p:nvSpPr>
          <p:cNvPr id="88148" name="AutoShape 84"/>
          <p:cNvSpPr>
            <a:spLocks/>
          </p:cNvSpPr>
          <p:nvPr/>
        </p:nvSpPr>
        <p:spPr bwMode="auto">
          <a:xfrm rot="-5400000">
            <a:off x="51435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then t, t’ agree here</a:t>
            </a:r>
          </a:p>
        </p:txBody>
      </p:sp>
      <p:sp>
        <p:nvSpPr>
          <p:cNvPr id="88149" name="Text Box 85"/>
          <p:cNvSpPr txBox="1">
            <a:spLocks noChangeArrowheads="1"/>
          </p:cNvSpPr>
          <p:nvPr/>
        </p:nvSpPr>
        <p:spPr bwMode="auto">
          <a:xfrm>
            <a:off x="685800" y="4495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t</a:t>
            </a:r>
          </a:p>
        </p:txBody>
      </p:sp>
      <p:sp>
        <p:nvSpPr>
          <p:cNvPr id="88150" name="Text Box 86"/>
          <p:cNvSpPr txBox="1">
            <a:spLocks noChangeArrowheads="1"/>
          </p:cNvSpPr>
          <p:nvPr/>
        </p:nvSpPr>
        <p:spPr bwMode="auto">
          <a:xfrm>
            <a:off x="685800" y="5181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t’</a:t>
            </a:r>
          </a:p>
        </p:txBody>
      </p:sp>
      <p:sp>
        <p:nvSpPr>
          <p:cNvPr id="88151" name="Text Box 87"/>
          <p:cNvSpPr txBox="1">
            <a:spLocks noChangeArrowheads="1"/>
          </p:cNvSpPr>
          <p:nvPr/>
        </p:nvSpPr>
        <p:spPr bwMode="auto">
          <a:xfrm>
            <a:off x="381000" y="3505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8379C-179B-45A1-8184-4C1D531E800B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EmpID 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  Name, Phone, Position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Position 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  Phone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7C80"/>
                </a:solidFill>
                <a:latin typeface="Arial" charset="0"/>
                <a:ea typeface="ＭＳ Ｐゴシック" pitchFamily="34" charset="-128"/>
              </a:rPr>
              <a:t>but  not   Phone  </a:t>
            </a:r>
            <a:r>
              <a:rPr lang="en-US" sz="2400" smtClean="0">
                <a:solidFill>
                  <a:srgbClr val="FF7C80"/>
                </a:solidFill>
                <a:latin typeface="Arial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400" smtClean="0">
                <a:solidFill>
                  <a:srgbClr val="FF7C80"/>
                </a:solidFill>
                <a:latin typeface="Arial" charset="0"/>
                <a:ea typeface="ＭＳ Ｐゴシック" pitchFamily="34" charset="-128"/>
              </a:rPr>
              <a:t>    Position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15925" y="1533525"/>
            <a:ext cx="578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An FD </a:t>
            </a:r>
            <a:r>
              <a:rPr lang="en-US" u="sng"/>
              <a:t>holds</a:t>
            </a:r>
            <a:r>
              <a:rPr lang="en-US"/>
              <a:t>, or </a:t>
            </a:r>
            <a:r>
              <a:rPr lang="en-US" u="sng"/>
              <a:t>does not hold</a:t>
            </a:r>
            <a:r>
              <a:rPr lang="en-US"/>
              <a:t> on an instance:</a:t>
            </a:r>
          </a:p>
        </p:txBody>
      </p:sp>
      <p:graphicFrame>
        <p:nvGraphicFramePr>
          <p:cNvPr id="455685" name="Group 5"/>
          <p:cNvGraphicFramePr>
            <a:graphicFrameLocks noGrp="1"/>
          </p:cNvGraphicFramePr>
          <p:nvPr/>
        </p:nvGraphicFramePr>
        <p:xfrm>
          <a:off x="914400" y="2133600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DE473-2B44-45E6-927E-255D95EEB1F9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200400" y="5334000"/>
            <a:ext cx="262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Position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  Phone</a:t>
            </a:r>
          </a:p>
        </p:txBody>
      </p:sp>
      <p:graphicFrame>
        <p:nvGraphicFramePr>
          <p:cNvPr id="457744" name="Group 16"/>
          <p:cNvGraphicFramePr>
            <a:graphicFrameLocks noGrp="1"/>
          </p:cNvGraphicFramePr>
          <p:nvPr/>
        </p:nvGraphicFramePr>
        <p:xfrm>
          <a:off x="990600" y="2362200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208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AADD9-4450-4119-8630-32835F830D7C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14688" y="2319338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459792" name="Group 16"/>
          <p:cNvGraphicFramePr>
            <a:graphicFrameLocks noGrp="1"/>
          </p:cNvGraphicFramePr>
          <p:nvPr/>
        </p:nvGraphicFramePr>
        <p:xfrm>
          <a:off x="914400" y="2133600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2819400" y="52578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7C80"/>
                </a:solidFill>
              </a:rPr>
              <a:t> but not Phone  </a:t>
            </a:r>
            <a:r>
              <a:rPr lang="en-US">
                <a:solidFill>
                  <a:srgbClr val="FF7C8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rgbClr val="FF7C80"/>
                </a:solidFill>
              </a:rPr>
              <a:t>    Position</a:t>
            </a:r>
          </a:p>
        </p:txBody>
      </p:sp>
      <p:sp>
        <p:nvSpPr>
          <p:cNvPr id="94257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F25E3-8FB5-483C-8295-5E3FB4EC54FB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56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04800" y="1676400"/>
            <a:ext cx="3762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FD’s are constraints: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 On some instances they hold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 On others they don’t</a:t>
            </a:r>
          </a:p>
        </p:txBody>
      </p:sp>
      <p:graphicFrame>
        <p:nvGraphicFramePr>
          <p:cNvPr id="461828" name="Group 4"/>
          <p:cNvGraphicFramePr>
            <a:graphicFrameLocks noGrp="1"/>
          </p:cNvGraphicFramePr>
          <p:nvPr/>
        </p:nvGraphicFramePr>
        <p:xfrm>
          <a:off x="914400" y="3352800"/>
          <a:ext cx="7391400" cy="2413000"/>
        </p:xfrm>
        <a:graphic>
          <a:graphicData uri="http://schemas.openxmlformats.org/drawingml/2006/table">
            <a:tbl>
              <a:tblPr/>
              <a:tblGrid>
                <a:gridCol w="1477963"/>
                <a:gridCol w="1477962"/>
                <a:gridCol w="1479550"/>
                <a:gridCol w="1477963"/>
                <a:gridCol w="1477962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533400" y="5791200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Does this instance satisfy all the FDs ?</a:t>
            </a:r>
          </a:p>
        </p:txBody>
      </p:sp>
      <p:sp>
        <p:nvSpPr>
          <p:cNvPr id="461855" name="Text Box 31"/>
          <p:cNvSpPr txBox="1">
            <a:spLocks noChangeArrowheads="1"/>
          </p:cNvSpPr>
          <p:nvPr/>
        </p:nvSpPr>
        <p:spPr bwMode="auto">
          <a:xfrm>
            <a:off x="5715000" y="1831975"/>
            <a:ext cx="30781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9628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C4F3ED-FFA2-42D2-AC78-FC53AD53E74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57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685800" y="2514600"/>
          <a:ext cx="7391400" cy="3216275"/>
        </p:xfrm>
        <a:graphic>
          <a:graphicData uri="http://schemas.openxmlformats.org/drawingml/2006/table">
            <a:tbl>
              <a:tblPr/>
              <a:tblGrid>
                <a:gridCol w="1477963"/>
                <a:gridCol w="1477962"/>
                <a:gridCol w="1479550"/>
                <a:gridCol w="1477963"/>
                <a:gridCol w="1477962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533400" y="6172200"/>
            <a:ext cx="283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about this one ?</a:t>
            </a:r>
          </a:p>
        </p:txBody>
      </p:sp>
      <p:sp>
        <p:nvSpPr>
          <p:cNvPr id="463908" name="Text Box 36"/>
          <p:cNvSpPr txBox="1">
            <a:spLocks noChangeArrowheads="1"/>
          </p:cNvSpPr>
          <p:nvPr/>
        </p:nvSpPr>
        <p:spPr bwMode="auto">
          <a:xfrm>
            <a:off x="5867400" y="841375"/>
            <a:ext cx="30781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B7F68-7A08-4309-BB73-2835819894CA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58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 Interesting Observation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43000" y="3733800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If all these FDs are true: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724400" y="3279775"/>
            <a:ext cx="30781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143000" y="5280025"/>
            <a:ext cx="318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Then this FD also holds: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4724400" y="5264150"/>
            <a:ext cx="31115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1981200" y="6096000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5050"/>
                </a:solidFill>
              </a:rPr>
              <a:t>Why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F28DB-05FE-4EFB-8E8D-C746D4A61AFF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59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Goal: Find ALL Functional Dependencies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Anomalies occur when certain “bad” FDs hold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 know some of the FDs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find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all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FDs, then look for the bad ones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874EB-D245-4B53-8DE8-B438C1452B51}" type="slidenum">
              <a:rPr lang="en-US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Entity / Relationship Diagrams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0564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Objects     </a:t>
            </a:r>
            <a:r>
              <a:rPr lang="en-US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      entities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Classes    </a:t>
            </a:r>
            <a:r>
              <a:rPr lang="en-US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      entity sets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Attributes: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Relationships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- first class citizens (not associated with classes)</a:t>
            </a:r>
          </a:p>
          <a:p>
            <a:pPr eaLnBrk="0" hangingPunct="0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   - not necessarily binary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257800" y="25908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4953000" y="3352800"/>
            <a:ext cx="1295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5181600" y="4114800"/>
            <a:ext cx="1828800" cy="6858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buys</a:t>
            </a:r>
          </a:p>
        </p:txBody>
      </p:sp>
      <p:sp>
        <p:nvSpPr>
          <p:cNvPr id="2151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2F603-7004-4245-A153-354A9CB02968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60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Armstrong’s Rules (1/3)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914400" y="3352800"/>
            <a:ext cx="206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Is equivalent to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096000" y="2638425"/>
            <a:ext cx="2289175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Splitting rule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       and 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Combing rule</a:t>
            </a:r>
            <a:endParaRPr lang="en-US" sz="2800" b="1"/>
          </a:p>
        </p:txBody>
      </p:sp>
      <p:graphicFrame>
        <p:nvGraphicFramePr>
          <p:cNvPr id="470021" name="Group 5"/>
          <p:cNvGraphicFramePr>
            <a:graphicFrameLocks noGrp="1"/>
          </p:cNvGraphicFramePr>
          <p:nvPr/>
        </p:nvGraphicFramePr>
        <p:xfrm>
          <a:off x="5562600" y="4419600"/>
          <a:ext cx="3222625" cy="1752600"/>
        </p:xfrm>
        <a:graphic>
          <a:graphicData uri="http://schemas.openxmlformats.org/drawingml/2006/table">
            <a:tbl>
              <a:tblPr/>
              <a:tblGrid>
                <a:gridCol w="358775"/>
                <a:gridCol w="357188"/>
                <a:gridCol w="358775"/>
                <a:gridCol w="357187"/>
                <a:gridCol w="358775"/>
                <a:gridCol w="358775"/>
                <a:gridCol w="357188"/>
                <a:gridCol w="358775"/>
                <a:gridCol w="35718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470093" name="Text Box 77"/>
          <p:cNvSpPr txBox="1">
            <a:spLocks noChangeArrowheads="1"/>
          </p:cNvSpPr>
          <p:nvPr/>
        </p:nvSpPr>
        <p:spPr bwMode="auto">
          <a:xfrm>
            <a:off x="762000" y="2286000"/>
            <a:ext cx="4105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</a:t>
            </a:r>
            <a:endParaRPr lang="en-US" baseline="-25000">
              <a:latin typeface="Times New Roman" charset="0"/>
              <a:cs typeface="+mn-cs"/>
            </a:endParaRPr>
          </a:p>
        </p:txBody>
      </p:sp>
      <p:sp>
        <p:nvSpPr>
          <p:cNvPr id="470094" name="Text Box 78"/>
          <p:cNvSpPr txBox="1">
            <a:spLocks noChangeArrowheads="1"/>
          </p:cNvSpPr>
          <p:nvPr/>
        </p:nvSpPr>
        <p:spPr bwMode="auto">
          <a:xfrm>
            <a:off x="1371600" y="4386263"/>
            <a:ext cx="2735263" cy="178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endParaRPr lang="en-US" baseline="-25000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    . . . . .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0452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787AFB-D1AD-443E-9EDA-8B373D84D8D8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61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Armstrong’s Rules (2/3)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Trivial Rule</a:t>
            </a:r>
            <a:endParaRPr lang="en-US" b="1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79525" y="5070475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Why ?</a:t>
            </a:r>
          </a:p>
        </p:txBody>
      </p:sp>
      <p:graphicFrame>
        <p:nvGraphicFramePr>
          <p:cNvPr id="472069" name="Group 5"/>
          <p:cNvGraphicFramePr>
            <a:graphicFrameLocks noGrp="1"/>
          </p:cNvGraphicFramePr>
          <p:nvPr/>
        </p:nvGraphicFramePr>
        <p:xfrm>
          <a:off x="4419600" y="4191000"/>
          <a:ext cx="3086100" cy="18288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06545" name="Text Box 49"/>
          <p:cNvSpPr txBox="1">
            <a:spLocks noChangeArrowheads="1"/>
          </p:cNvSpPr>
          <p:nvPr/>
        </p:nvSpPr>
        <p:spPr bwMode="auto">
          <a:xfrm>
            <a:off x="3641725" y="31654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where i = 1, 2, ..., n</a:t>
            </a:r>
          </a:p>
        </p:txBody>
      </p:sp>
      <p:sp>
        <p:nvSpPr>
          <p:cNvPr id="472114" name="Text Box 50"/>
          <p:cNvSpPr txBox="1">
            <a:spLocks noChangeArrowheads="1"/>
          </p:cNvSpPr>
          <p:nvPr/>
        </p:nvSpPr>
        <p:spPr bwMode="auto">
          <a:xfrm>
            <a:off x="685800" y="2438400"/>
            <a:ext cx="26511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A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i</a:t>
            </a:r>
            <a:endParaRPr lang="en-US" baseline="-25000">
              <a:latin typeface="Times New Roman" charset="0"/>
              <a:cs typeface="+mn-cs"/>
            </a:endParaRPr>
          </a:p>
        </p:txBody>
      </p:sp>
      <p:sp>
        <p:nvSpPr>
          <p:cNvPr id="10654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91146-49EA-42FB-95B6-629F09766145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Armstrong’s Rules (3/3)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27125" y="2057400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Transitive Closure Rule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279525" y="302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If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355725" y="40132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and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279525" y="5080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then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352800" y="5648325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Why ?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2895600" y="2981325"/>
            <a:ext cx="4105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</a:t>
            </a:r>
            <a:endParaRPr lang="en-US" baseline="-25000">
              <a:latin typeface="Times New Roman" charset="0"/>
              <a:cs typeface="+mn-cs"/>
            </a:endParaRP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2903538" y="4048125"/>
            <a:ext cx="4105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  <a:sym typeface="Wingdings" charset="2"/>
              </a:rPr>
              <a:t>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m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  </a:t>
            </a:r>
            <a:r>
              <a:rPr lang="en-US">
                <a:latin typeface="Times New Roman" charset="0"/>
                <a:cs typeface="+mn-cs"/>
              </a:rPr>
              <a:t>C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C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C</a:t>
            </a:r>
            <a:r>
              <a:rPr lang="en-US" baseline="-25000">
                <a:latin typeface="Times New Roman" charset="0"/>
                <a:cs typeface="+mn-cs"/>
              </a:rPr>
              <a:t>p</a:t>
            </a:r>
            <a:endParaRPr lang="en-US">
              <a:latin typeface="Times New Roman" charset="0"/>
              <a:cs typeface="+mn-cs"/>
              <a:sym typeface="Wingdings" charset="2"/>
            </a:endParaRPr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2895600" y="5038725"/>
            <a:ext cx="40481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A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</a:t>
            </a:r>
            <a:r>
              <a:rPr lang="en-US">
                <a:latin typeface="Times New Roman" charset="0"/>
                <a:cs typeface="+mn-cs"/>
              </a:rPr>
              <a:t>C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C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>, …, C</a:t>
            </a:r>
            <a:r>
              <a:rPr lang="en-US" baseline="-25000">
                <a:latin typeface="Times New Roman" charset="0"/>
                <a:cs typeface="+mn-cs"/>
              </a:rPr>
              <a:t>p</a:t>
            </a:r>
          </a:p>
        </p:txBody>
      </p:sp>
      <p:sp>
        <p:nvSpPr>
          <p:cNvPr id="10855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4313B3-38AF-414A-8979-FA7A662BDC8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76162" name="Group 2"/>
          <p:cNvGraphicFramePr>
            <a:graphicFrameLocks noGrp="1"/>
          </p:cNvGraphicFramePr>
          <p:nvPr/>
        </p:nvGraphicFramePr>
        <p:xfrm>
          <a:off x="533400" y="2514600"/>
          <a:ext cx="8024813" cy="18288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7538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106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C8A70-428C-486E-84C1-1379DF105ECD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(continued)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62000" y="2057400"/>
            <a:ext cx="380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Start from the following FDs: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Infer the following FDs: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5029200" y="1908175"/>
            <a:ext cx="33829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1. 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2. 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3. 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graphicFrame>
        <p:nvGraphicFramePr>
          <p:cNvPr id="478214" name="Group 6"/>
          <p:cNvGraphicFramePr>
            <a:graphicFrameLocks noGrp="1"/>
          </p:cNvGraphicFramePr>
          <p:nvPr/>
        </p:nvGraphicFramePr>
        <p:xfrm>
          <a:off x="838200" y="3581400"/>
          <a:ext cx="6781800" cy="3108960"/>
        </p:xfrm>
        <a:graphic>
          <a:graphicData uri="http://schemas.openxmlformats.org/drawingml/2006/table">
            <a:tbl>
              <a:tblPr/>
              <a:tblGrid>
                <a:gridCol w="4724400"/>
                <a:gridCol w="20574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C9F0E-7AB8-4762-9C4B-5B655444DB02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(continued)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Answers:</a:t>
            </a:r>
          </a:p>
        </p:txBody>
      </p:sp>
      <p:graphicFrame>
        <p:nvGraphicFramePr>
          <p:cNvPr id="480260" name="Group 4"/>
          <p:cNvGraphicFramePr>
            <a:graphicFrameLocks noGrp="1"/>
          </p:cNvGraphicFramePr>
          <p:nvPr/>
        </p:nvGraphicFramePr>
        <p:xfrm>
          <a:off x="838200" y="3048000"/>
          <a:ext cx="7772400" cy="3108960"/>
        </p:xfrm>
        <a:graphic>
          <a:graphicData uri="http://schemas.openxmlformats.org/drawingml/2006/table">
            <a:tbl>
              <a:tblPr/>
              <a:tblGrid>
                <a:gridCol w="4724400"/>
                <a:gridCol w="30480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Transitivity on 4,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Split/combine on 5,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Transitivity on 3,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0283" name="Text Box 27"/>
          <p:cNvSpPr txBox="1">
            <a:spLocks noChangeArrowheads="1"/>
          </p:cNvSpPr>
          <p:nvPr/>
        </p:nvSpPr>
        <p:spPr bwMode="auto">
          <a:xfrm>
            <a:off x="5105400" y="1450975"/>
            <a:ext cx="33829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1. 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2. 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3. 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836613" y="6240463"/>
            <a:ext cx="608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THIS IS TOO HARD !  Let’s see an easier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9336D-81EF-49F3-8F0D-F0C3FB9AFFC7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66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Closure of a set of Attributes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685800" y="1625600"/>
            <a:ext cx="7546975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b="1">
                <a:latin typeface="Times New Roman" charset="0"/>
                <a:cs typeface="+mn-cs"/>
              </a:rPr>
              <a:t>Given</a:t>
            </a:r>
            <a:r>
              <a:rPr lang="en-US" sz="2800">
                <a:latin typeface="Times New Roman" charset="0"/>
                <a:cs typeface="+mn-cs"/>
              </a:rPr>
              <a:t> a set of attributes  A</a:t>
            </a:r>
            <a:r>
              <a:rPr lang="en-US" sz="2800" baseline="-25000">
                <a:latin typeface="Times New Roman" charset="0"/>
                <a:cs typeface="+mn-cs"/>
              </a:rPr>
              <a:t>1</a:t>
            </a:r>
            <a:r>
              <a:rPr lang="en-US" sz="2800">
                <a:latin typeface="Times New Roman" charset="0"/>
                <a:cs typeface="+mn-cs"/>
              </a:rPr>
              <a:t>, …, A</a:t>
            </a:r>
            <a:r>
              <a:rPr lang="en-US" sz="2800" baseline="-25000">
                <a:latin typeface="Times New Roman" charset="0"/>
                <a:cs typeface="+mn-cs"/>
              </a:rPr>
              <a:t>n</a:t>
            </a:r>
            <a:r>
              <a:rPr lang="en-US" sz="2800">
                <a:latin typeface="Times New Roman" charset="0"/>
                <a:cs typeface="+mn-cs"/>
              </a:rPr>
              <a:t> 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800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The </a:t>
            </a:r>
            <a:r>
              <a:rPr lang="en-US" sz="2800" b="1">
                <a:latin typeface="Times New Roman" charset="0"/>
                <a:cs typeface="+mn-cs"/>
              </a:rPr>
              <a:t>closure</a:t>
            </a:r>
            <a:r>
              <a:rPr lang="en-US" sz="2800">
                <a:latin typeface="Times New Roman" charset="0"/>
                <a:cs typeface="+mn-cs"/>
              </a:rPr>
              <a:t>, {A</a:t>
            </a:r>
            <a:r>
              <a:rPr lang="en-US" sz="2800" baseline="-25000">
                <a:latin typeface="Times New Roman" charset="0"/>
                <a:cs typeface="+mn-cs"/>
              </a:rPr>
              <a:t>1</a:t>
            </a:r>
            <a:r>
              <a:rPr lang="en-US" sz="2800">
                <a:latin typeface="Times New Roman" charset="0"/>
                <a:cs typeface="+mn-cs"/>
              </a:rPr>
              <a:t>, …, A</a:t>
            </a:r>
            <a:r>
              <a:rPr lang="en-US" sz="2800" baseline="-25000">
                <a:latin typeface="Times New Roman" charset="0"/>
                <a:cs typeface="+mn-cs"/>
              </a:rPr>
              <a:t>n</a:t>
            </a:r>
            <a:r>
              <a:rPr lang="en-US" sz="2800">
                <a:latin typeface="Times New Roman" charset="0"/>
                <a:cs typeface="+mn-cs"/>
              </a:rPr>
              <a:t>}</a:t>
            </a:r>
            <a:r>
              <a:rPr lang="en-US" sz="2800" baseline="30000">
                <a:latin typeface="Times New Roman" charset="0"/>
                <a:cs typeface="+mn-cs"/>
              </a:rPr>
              <a:t>+</a:t>
            </a:r>
            <a:r>
              <a:rPr lang="en-US" sz="2800">
                <a:latin typeface="Times New Roman" charset="0"/>
                <a:cs typeface="+mn-cs"/>
              </a:rPr>
              <a:t>  = the set of attributes B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                                                 s.t. A</a:t>
            </a:r>
            <a:r>
              <a:rPr lang="en-US" sz="2800" baseline="-25000">
                <a:latin typeface="Times New Roman" charset="0"/>
                <a:cs typeface="+mn-cs"/>
              </a:rPr>
              <a:t>1</a:t>
            </a:r>
            <a:r>
              <a:rPr lang="en-US" sz="2800">
                <a:latin typeface="Times New Roman" charset="0"/>
                <a:cs typeface="+mn-cs"/>
              </a:rPr>
              <a:t>, …, A</a:t>
            </a:r>
            <a:r>
              <a:rPr lang="en-US" sz="2800" baseline="-25000">
                <a:latin typeface="Times New Roman" charset="0"/>
                <a:cs typeface="+mn-cs"/>
              </a:rPr>
              <a:t>n</a:t>
            </a:r>
            <a:r>
              <a:rPr lang="en-US" sz="2800">
                <a:latin typeface="Times New Roman" charset="0"/>
                <a:cs typeface="+mn-cs"/>
              </a:rPr>
              <a:t> 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 B</a:t>
            </a:r>
            <a:endParaRPr lang="en-US" sz="2800">
              <a:latin typeface="Times New Roman" charset="0"/>
              <a:cs typeface="+mn-cs"/>
            </a:endParaRP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286000" y="3965575"/>
            <a:ext cx="30781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Example: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04800" y="5029200"/>
            <a:ext cx="85169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Closures:</a:t>
            </a:r>
            <a:br>
              <a:rPr lang="en-US"/>
            </a:br>
            <a:r>
              <a:rPr lang="en-US"/>
              <a:t>       name</a:t>
            </a:r>
            <a:r>
              <a:rPr lang="en-US" baseline="30000"/>
              <a:t>+</a:t>
            </a:r>
            <a:r>
              <a:rPr lang="en-US"/>
              <a:t>  =  {name, color}</a:t>
            </a:r>
            <a:br>
              <a:rPr lang="en-US"/>
            </a:br>
            <a:r>
              <a:rPr lang="en-US"/>
              <a:t>       {name, category}</a:t>
            </a:r>
            <a:r>
              <a:rPr lang="en-US" baseline="30000"/>
              <a:t>+</a:t>
            </a:r>
            <a:r>
              <a:rPr lang="en-US"/>
              <a:t> = {name, category, color, department, price}</a:t>
            </a:r>
            <a:br>
              <a:rPr lang="en-US"/>
            </a:br>
            <a:r>
              <a:rPr lang="en-US"/>
              <a:t>       color</a:t>
            </a:r>
            <a:r>
              <a:rPr lang="en-US" baseline="30000"/>
              <a:t>+</a:t>
            </a:r>
            <a:r>
              <a:rPr lang="en-US"/>
              <a:t> = {color}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AE39D-80CD-4044-BEC4-B396602D9A5B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67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Closure Algorithm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441325" y="1946275"/>
            <a:ext cx="4692650" cy="309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X={A1, …, An}.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b="1">
                <a:latin typeface="Times New Roman" charset="0"/>
                <a:cs typeface="+mn-cs"/>
              </a:rPr>
              <a:t>Repeat until</a:t>
            </a:r>
            <a:r>
              <a:rPr lang="en-US">
                <a:latin typeface="Times New Roman" charset="0"/>
                <a:cs typeface="+mn-cs"/>
              </a:rPr>
              <a:t> X doesn’t change  </a:t>
            </a:r>
            <a:r>
              <a:rPr lang="en-US" b="1">
                <a:latin typeface="Times New Roman" charset="0"/>
                <a:cs typeface="+mn-cs"/>
              </a:rPr>
              <a:t>do</a:t>
            </a:r>
            <a:r>
              <a:rPr lang="en-US">
                <a:latin typeface="Times New Roman" charset="0"/>
                <a:cs typeface="+mn-cs"/>
              </a:rPr>
              <a:t>: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    </a:t>
            </a:r>
            <a:r>
              <a:rPr lang="en-US" b="1">
                <a:latin typeface="Times New Roman" charset="0"/>
                <a:cs typeface="+mn-cs"/>
              </a:rPr>
              <a:t>if</a:t>
            </a:r>
            <a:r>
              <a:rPr lang="en-US">
                <a:latin typeface="Times New Roman" charset="0"/>
                <a:cs typeface="+mn-cs"/>
              </a:rPr>
              <a:t>      B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…, B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C</a:t>
            </a:r>
            <a:r>
              <a:rPr lang="en-US">
                <a:latin typeface="Times New Roman" charset="0"/>
                <a:cs typeface="+mn-cs"/>
              </a:rPr>
              <a:t>   is a FD </a:t>
            </a:r>
            <a:r>
              <a:rPr lang="en-US" b="1">
                <a:latin typeface="Times New Roman" charset="0"/>
                <a:cs typeface="+mn-cs"/>
              </a:rPr>
              <a:t>and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             B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…, B</a:t>
            </a:r>
            <a:r>
              <a:rPr lang="en-US" baseline="-25000">
                <a:latin typeface="Times New Roman" charset="0"/>
                <a:cs typeface="+mn-cs"/>
              </a:rPr>
              <a:t>n</a:t>
            </a:r>
            <a:r>
              <a:rPr lang="en-US">
                <a:latin typeface="Times New Roman" charset="0"/>
                <a:cs typeface="+mn-cs"/>
              </a:rPr>
              <a:t>  are all in X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    </a:t>
            </a:r>
            <a:r>
              <a:rPr lang="en-US" b="1">
                <a:latin typeface="Times New Roman" charset="0"/>
                <a:cs typeface="+mn-cs"/>
              </a:rPr>
              <a:t>then</a:t>
            </a:r>
            <a:r>
              <a:rPr lang="en-US">
                <a:latin typeface="Times New Roman" charset="0"/>
                <a:cs typeface="+mn-cs"/>
              </a:rPr>
              <a:t>  add C to X.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90600" y="5029200"/>
            <a:ext cx="617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{name, category}</a:t>
            </a:r>
            <a:r>
              <a:rPr lang="en-US" baseline="30000"/>
              <a:t>+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{                                                                    }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5410200" y="2517775"/>
            <a:ext cx="3078163" cy="134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department</a:t>
            </a:r>
            <a:endParaRPr lang="en-US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price</a:t>
            </a: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5410200" y="1981200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Example:</a:t>
            </a:r>
          </a:p>
        </p:txBody>
      </p:sp>
      <p:sp>
        <p:nvSpPr>
          <p:cNvPr id="118791" name="Rectangle 8"/>
          <p:cNvSpPr>
            <a:spLocks noChangeArrowheads="1"/>
          </p:cNvSpPr>
          <p:nvPr/>
        </p:nvSpPr>
        <p:spPr bwMode="auto">
          <a:xfrm>
            <a:off x="1035050" y="6026150"/>
            <a:ext cx="112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Hence: 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2209800" y="6019800"/>
            <a:ext cx="5410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name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category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color, department, price</a:t>
            </a: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C8B19-2AF9-4FDD-BF75-BE7D94C0DFDB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68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6362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Compute {A,B}</a:t>
            </a:r>
            <a:r>
              <a:rPr lang="en-US" baseline="30000"/>
              <a:t>+</a:t>
            </a:r>
            <a:r>
              <a:rPr lang="en-US"/>
              <a:t>     X = {A, B,                             }</a:t>
            </a:r>
          </a:p>
          <a:p>
            <a:pPr eaLnBrk="0" hangingPunct="0">
              <a:spcBef>
                <a:spcPct val="20000"/>
              </a:spcBef>
            </a:pPr>
            <a:endParaRPr lang="en-US"/>
          </a:p>
          <a:p>
            <a:pPr eaLnBrk="0" hangingPunct="0">
              <a:spcBef>
                <a:spcPct val="20000"/>
              </a:spcBef>
            </a:pPr>
            <a:r>
              <a:rPr lang="en-US"/>
              <a:t>Compute {A, F}</a:t>
            </a:r>
            <a:r>
              <a:rPr lang="en-US" baseline="30000"/>
              <a:t>+</a:t>
            </a:r>
            <a:r>
              <a:rPr lang="en-US"/>
              <a:t>    X = {A, F,                             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17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R(A,B,C,D,E,F)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495800" y="2176463"/>
            <a:ext cx="1601788" cy="178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A, B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C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A, D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E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B     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D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A,  F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B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In class:</a:t>
            </a:r>
          </a:p>
        </p:txBody>
      </p:sp>
      <p:sp>
        <p:nvSpPr>
          <p:cNvPr id="12083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9F4223-8D0E-4453-876D-1C62485CB474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69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Why Do We Need Closure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With closure we can find all FD’s easily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 check if X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®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Compute X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+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Check if A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Î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X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28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23554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23555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3556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85BE6-6AE4-421C-92AB-3D38A2E15A83}" type="slidenum">
              <a:rPr lang="en-US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254C3-DD9F-4CB8-8AC4-7E522D8D4A03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70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Using Closure to Infer ALL FDs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4850"/>
            <a:ext cx="1601788" cy="1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A, B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C</a:t>
            </a:r>
            <a:b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</a:b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A, D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B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B      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 D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36525" y="1717675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Example: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428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Step 1: Compute X</a:t>
            </a:r>
            <a:r>
              <a:rPr lang="en-US" baseline="30000"/>
              <a:t>+</a:t>
            </a:r>
            <a:r>
              <a:rPr lang="en-US"/>
              <a:t>, for every X: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03213" y="3670300"/>
            <a:ext cx="7997825" cy="2146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A+ = A,   B+ = BD,   C+ = C,   D+ = D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AB+ =ABCD, AC+=AC, AD+=ABCD,</a:t>
            </a:r>
            <a:br>
              <a:rPr lang="en-US">
                <a:latin typeface="Times New Roman" charset="0"/>
                <a:cs typeface="+mn-cs"/>
              </a:rPr>
            </a:br>
            <a:r>
              <a:rPr lang="en-US">
                <a:latin typeface="Times New Roman" charset="0"/>
                <a:cs typeface="+mn-cs"/>
              </a:rPr>
              <a:t>                     BC+=BCD,  BD+=BD,  CD+=CD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ABC+ = ABD+ = ACD</a:t>
            </a:r>
            <a:r>
              <a:rPr lang="en-US" baseline="30000">
                <a:latin typeface="Times New Roman" charset="0"/>
                <a:cs typeface="+mn-cs"/>
              </a:rPr>
              <a:t>+ </a:t>
            </a:r>
            <a:r>
              <a:rPr lang="en-US">
                <a:latin typeface="Times New Roman" charset="0"/>
                <a:cs typeface="+mn-cs"/>
              </a:rPr>
              <a:t>= ABCD (no need to compute– why ?)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BCD</a:t>
            </a:r>
            <a:r>
              <a:rPr lang="en-US" baseline="30000">
                <a:latin typeface="Times New Roman" charset="0"/>
                <a:cs typeface="+mn-cs"/>
              </a:rPr>
              <a:t>+ </a:t>
            </a:r>
            <a:r>
              <a:rPr lang="en-US">
                <a:latin typeface="Times New Roman" charset="0"/>
                <a:cs typeface="+mn-cs"/>
              </a:rPr>
              <a:t>= BCD,    ABCD+ = ABCD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09600" y="5791200"/>
            <a:ext cx="790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Step 2: Enumerate all FD’s X </a:t>
            </a:r>
            <a:r>
              <a:rPr lang="en-US">
                <a:sym typeface="Wingdings" pitchFamily="2" charset="2"/>
              </a:rPr>
              <a:t> Y, s.t. Y </a:t>
            </a:r>
            <a:r>
              <a:rPr lang="en-US">
                <a:sym typeface="Symbol" pitchFamily="18" charset="2"/>
              </a:rPr>
              <a:t>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X</a:t>
            </a:r>
            <a:r>
              <a:rPr lang="en-US" baseline="30000"/>
              <a:t>+</a:t>
            </a:r>
            <a:r>
              <a:rPr lang="en-US"/>
              <a:t> and X</a:t>
            </a:r>
            <a:r>
              <a:rPr lang="en-US">
                <a:sym typeface="Symbol" pitchFamily="18" charset="2"/>
              </a:rPr>
              <a:t>Y = :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609600" y="6224588"/>
            <a:ext cx="72199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AB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CD, </a:t>
            </a:r>
            <a:r>
              <a:rPr lang="en-US">
                <a:latin typeface="Times New Roman" charset="0"/>
                <a:cs typeface="+mn-cs"/>
              </a:rPr>
              <a:t>AD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BC,  ABC  D, ABD  C, ACD  B</a:t>
            </a: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98A94-F47A-4424-8A3C-EF6B81CFF1A2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71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Another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Enrollment(student, major, course, room, time)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student 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major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major, course  room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course  time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What else can we infer ? [in class, or at home]</a:t>
            </a:r>
          </a:p>
        </p:txBody>
      </p:sp>
      <p:sp>
        <p:nvSpPr>
          <p:cNvPr id="1269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1A542-0A4F-444D-8745-B2F2C546FB1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superkey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is a set of attributes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...,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s.t. for any other attribute B, we have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...,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B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key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is a minimal superkey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I.e. set of attributes which is a superkey and for which no subset is a superkey</a:t>
            </a:r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9C164-7F71-49D2-8A1C-A21FEFA5BCFF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Computing (Super)Keys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Compute X</a:t>
            </a:r>
            <a:r>
              <a:rPr lang="en-US" baseline="30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+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 for all sets X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If X</a:t>
            </a:r>
            <a:r>
              <a:rPr lang="en-US" baseline="30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+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 = all attributes, then X is a key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List only the minimal X’s</a:t>
            </a:r>
          </a:p>
        </p:txBody>
      </p:sp>
      <p:sp>
        <p:nvSpPr>
          <p:cNvPr id="131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3826A-A422-4D1D-AD5F-57AAACCD6A35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Product(name, price, category, color)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2590800" y="2971800"/>
            <a:ext cx="3597275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name, category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 price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  <a:sym typeface="Wingdings" charset="2"/>
              </a:rPr>
              <a:t>category  color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135063" y="4584700"/>
            <a:ext cx="229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is the key ?</a:t>
            </a:r>
          </a:p>
        </p:txBody>
      </p:sp>
      <p:sp>
        <p:nvSpPr>
          <p:cNvPr id="13312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00D9A-02AD-4005-B1FA-9A54CED235D9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Product(name, price, category, color)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2590800" y="2971800"/>
            <a:ext cx="3597275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name, category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 price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  <a:sym typeface="Wingdings" charset="2"/>
              </a:rPr>
              <a:t>category  color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135063" y="4584700"/>
            <a:ext cx="229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is the key ?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2057400" y="5334000"/>
            <a:ext cx="629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(name, category) +  = name, category, price, color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2057400" y="5943600"/>
            <a:ext cx="410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Hence (name, category) is a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411D1A-5BEF-40BD-8FE7-57241B36F426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76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Examples of Keys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Enrollment(student, address, course, room, time)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2590800" y="3016250"/>
            <a:ext cx="3806825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student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address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room, time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course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  <a:sym typeface="Wingdings" charset="2"/>
              </a:rPr>
              <a:t>student, course  room, time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771775" y="5078413"/>
            <a:ext cx="256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(find keys at home)</a:t>
            </a:r>
          </a:p>
        </p:txBody>
      </p:sp>
      <p:sp>
        <p:nvSpPr>
          <p:cNvPr id="1372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377A7-7617-4BF7-936E-C76AD404A18F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77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Eliminating Anomalies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Main idea: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X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®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 is OK if X is a (super)key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X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®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 is not OK otherwise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94ECB-B74B-46AA-992B-AF38A72CB8C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78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762000" y="541020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the key?</a:t>
            </a:r>
            <a:r>
              <a:rPr lang="en-US">
                <a:solidFill>
                  <a:schemeClr val="accent2"/>
                </a:solidFill>
              </a:rPr>
              <a:t>}</a:t>
            </a:r>
          </a:p>
        </p:txBody>
      </p:sp>
      <p:graphicFrame>
        <p:nvGraphicFramePr>
          <p:cNvPr id="506884" name="Group 4"/>
          <p:cNvGraphicFramePr>
            <a:graphicFrameLocks noGrp="1"/>
          </p:cNvGraphicFramePr>
          <p:nvPr/>
        </p:nvGraphicFramePr>
        <p:xfrm>
          <a:off x="1143000" y="182880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6844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SSN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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Name,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66E5E-4A79-4409-8761-1C18BF8A3824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79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762000" y="5410200"/>
            <a:ext cx="3863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the key?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	{</a:t>
            </a:r>
            <a:r>
              <a:rPr lang="en-US">
                <a:solidFill>
                  <a:schemeClr val="accent2"/>
                </a:solidFill>
              </a:rPr>
              <a:t>SSN, PhoneNumber}</a:t>
            </a:r>
          </a:p>
        </p:txBody>
      </p:sp>
      <p:graphicFrame>
        <p:nvGraphicFramePr>
          <p:cNvPr id="506884" name="Group 4"/>
          <p:cNvGraphicFramePr>
            <a:graphicFrameLocks noGrp="1"/>
          </p:cNvGraphicFramePr>
          <p:nvPr/>
        </p:nvGraphicFramePr>
        <p:xfrm>
          <a:off x="1143000" y="182880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6844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SSN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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Name, City</a:t>
            </a:r>
          </a:p>
        </p:txBody>
      </p:sp>
      <p:sp>
        <p:nvSpPr>
          <p:cNvPr id="143397" name="Rectangle 37"/>
          <p:cNvSpPr>
            <a:spLocks noChangeArrowheads="1"/>
          </p:cNvSpPr>
          <p:nvPr/>
        </p:nvSpPr>
        <p:spPr bwMode="auto">
          <a:xfrm>
            <a:off x="4953000" y="5715000"/>
            <a:ext cx="35290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Hence </a:t>
            </a:r>
            <a:r>
              <a:rPr lang="en-US">
                <a:solidFill>
                  <a:schemeClr val="accent2"/>
                </a:solidFill>
              </a:rPr>
              <a:t>SSN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 Name, City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is a “bad” 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CB3E8-571E-422F-A983-68E4AA61F0E7}" type="slidenum">
              <a:rPr lang="en-US">
                <a:latin typeface="Arial" charset="0"/>
                <a:cs typeface="Arial" charset="0"/>
              </a:rPr>
              <a:pPr/>
              <a:t>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5606" name="Oval 12"/>
          <p:cNvSpPr>
            <a:spLocks noChangeArrowheads="1"/>
          </p:cNvSpPr>
          <p:nvPr/>
        </p:nvSpPr>
        <p:spPr bwMode="auto">
          <a:xfrm>
            <a:off x="11430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prod-ID</a:t>
            </a:r>
          </a:p>
        </p:txBody>
      </p:sp>
      <p:sp>
        <p:nvSpPr>
          <p:cNvPr id="25607" name="Oval 13"/>
          <p:cNvSpPr>
            <a:spLocks noChangeArrowheads="1"/>
          </p:cNvSpPr>
          <p:nvPr/>
        </p:nvSpPr>
        <p:spPr bwMode="auto">
          <a:xfrm>
            <a:off x="27432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category</a:t>
            </a:r>
          </a:p>
        </p:txBody>
      </p:sp>
      <p:sp>
        <p:nvSpPr>
          <p:cNvPr id="25608" name="Oval 16"/>
          <p:cNvSpPr>
            <a:spLocks noChangeArrowheads="1"/>
          </p:cNvSpPr>
          <p:nvPr/>
        </p:nvSpPr>
        <p:spPr bwMode="auto">
          <a:xfrm>
            <a:off x="152400" y="1371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price</a:t>
            </a:r>
          </a:p>
        </p:txBody>
      </p:sp>
      <p:sp>
        <p:nvSpPr>
          <p:cNvPr id="25609" name="Line 18"/>
          <p:cNvSpPr>
            <a:spLocks noChangeShapeType="1"/>
          </p:cNvSpPr>
          <p:nvPr/>
        </p:nvSpPr>
        <p:spPr bwMode="auto">
          <a:xfrm flipH="1" flipV="1">
            <a:off x="11430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9"/>
          <p:cNvSpPr>
            <a:spLocks noChangeShapeType="1"/>
          </p:cNvSpPr>
          <p:nvPr/>
        </p:nvSpPr>
        <p:spPr bwMode="auto">
          <a:xfrm flipV="1">
            <a:off x="1905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20"/>
          <p:cNvSpPr>
            <a:spLocks noChangeShapeType="1"/>
          </p:cNvSpPr>
          <p:nvPr/>
        </p:nvSpPr>
        <p:spPr bwMode="auto">
          <a:xfrm flipV="1">
            <a:off x="251460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Oval 3"/>
          <p:cNvSpPr>
            <a:spLocks noChangeArrowheads="1"/>
          </p:cNvSpPr>
          <p:nvPr/>
        </p:nvSpPr>
        <p:spPr bwMode="auto">
          <a:xfrm>
            <a:off x="1295400" y="6019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25613" name="Oval 4"/>
          <p:cNvSpPr>
            <a:spLocks noChangeArrowheads="1"/>
          </p:cNvSpPr>
          <p:nvPr/>
        </p:nvSpPr>
        <p:spPr bwMode="auto">
          <a:xfrm>
            <a:off x="3886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25614" name="Oval 5"/>
          <p:cNvSpPr>
            <a:spLocks noChangeArrowheads="1"/>
          </p:cNvSpPr>
          <p:nvPr/>
        </p:nvSpPr>
        <p:spPr bwMode="auto">
          <a:xfrm>
            <a:off x="6553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25615" name="Line 26"/>
          <p:cNvSpPr>
            <a:spLocks noChangeShapeType="1"/>
          </p:cNvSpPr>
          <p:nvPr/>
        </p:nvSpPr>
        <p:spPr bwMode="auto">
          <a:xfrm flipH="1">
            <a:off x="2590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27"/>
          <p:cNvSpPr>
            <a:spLocks noChangeShapeType="1"/>
          </p:cNvSpPr>
          <p:nvPr/>
        </p:nvSpPr>
        <p:spPr bwMode="auto">
          <a:xfrm>
            <a:off x="4267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8"/>
          <p:cNvSpPr>
            <a:spLocks noChangeShapeType="1"/>
          </p:cNvSpPr>
          <p:nvPr/>
        </p:nvSpPr>
        <p:spPr bwMode="auto">
          <a:xfrm>
            <a:off x="5029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4"/>
          <p:cNvSpPr>
            <a:spLocks noChangeArrowheads="1"/>
          </p:cNvSpPr>
          <p:nvPr/>
        </p:nvSpPr>
        <p:spPr bwMode="auto">
          <a:xfrm>
            <a:off x="7543800" y="2971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stockprice</a:t>
            </a:r>
          </a:p>
        </p:txBody>
      </p:sp>
      <p:sp>
        <p:nvSpPr>
          <p:cNvPr id="25619" name="Oval 15"/>
          <p:cNvSpPr>
            <a:spLocks noChangeArrowheads="1"/>
          </p:cNvSpPr>
          <p:nvPr/>
        </p:nvSpPr>
        <p:spPr bwMode="auto">
          <a:xfrm>
            <a:off x="7391400" y="685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u="sng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7724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1" name="AutoShape 30"/>
          <p:cNvCxnSpPr>
            <a:cxnSpLocks noChangeShapeType="1"/>
            <a:stCxn id="25604" idx="2"/>
            <a:endCxn id="25618" idx="0"/>
          </p:cNvCxnSpPr>
          <p:nvPr/>
        </p:nvCxnSpPr>
        <p:spPr bwMode="auto">
          <a:xfrm>
            <a:off x="7505700" y="26670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EA9ED-C62A-4563-A1EA-5FC818E15254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80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 or Keys 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Given R(A,B,C) define FD’s s.t. there are two or more keys</a:t>
            </a:r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8D59E-7707-4BA4-93A3-8E15D121A45C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81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 or Keys 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Given R(A,B,C) define FD’s s.t. there are two or more keys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1600200" y="4419600"/>
            <a:ext cx="11191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AB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C</a:t>
            </a:r>
            <a:br>
              <a:rPr lang="en-US">
                <a:latin typeface="Times New Roman" charset="0"/>
                <a:cs typeface="+mn-cs"/>
                <a:sym typeface="Wingdings" charset="2"/>
              </a:rPr>
            </a:br>
            <a:r>
              <a:rPr lang="en-US">
                <a:latin typeface="Times New Roman" charset="0"/>
                <a:cs typeface="+mn-cs"/>
                <a:sym typeface="Wingdings" charset="2"/>
              </a:rPr>
              <a:t>BCA</a:t>
            </a:r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4648200" y="4419600"/>
            <a:ext cx="11191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BC</a:t>
            </a:r>
            <a:br>
              <a:rPr lang="en-US">
                <a:latin typeface="Times New Roman" charset="0"/>
                <a:cs typeface="+mn-cs"/>
                <a:sym typeface="Wingdings" charset="2"/>
              </a:rPr>
            </a:br>
            <a:r>
              <a:rPr lang="en-US">
                <a:latin typeface="Times New Roman" charset="0"/>
                <a:cs typeface="+mn-cs"/>
                <a:sym typeface="Wingdings" charset="2"/>
              </a:rPr>
              <a:t>BAC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3657600" y="4800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or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2590800" y="5791200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are the keys here ?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108075" y="6235700"/>
            <a:ext cx="651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Can you design FDs such that there are </a:t>
            </a:r>
            <a:r>
              <a:rPr lang="en-US" i="1"/>
              <a:t>three</a:t>
            </a:r>
            <a:r>
              <a:rPr lang="en-US"/>
              <a:t> keys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DC28EC-31AE-4188-B795-E906079014B4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737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 simple condition for removing anomalies from relations: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12725" y="4572000"/>
            <a:ext cx="493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In other words: there are no “bad” FDs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685800" y="2667000"/>
            <a:ext cx="617855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</a:rPr>
              <a:t>A relation R is in BCNF if:</a:t>
            </a:r>
            <a:endParaRPr lang="en-US" dirty="0">
              <a:latin typeface="Times New Roman" charset="0"/>
              <a:cs typeface="+mn-cs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     If A</a:t>
            </a:r>
            <a:r>
              <a:rPr lang="en-US" baseline="-25000" dirty="0">
                <a:latin typeface="Times New Roman" charset="0"/>
                <a:cs typeface="+mn-cs"/>
              </a:rPr>
              <a:t>1</a:t>
            </a:r>
            <a:r>
              <a:rPr lang="en-US" dirty="0">
                <a:latin typeface="Times New Roman" charset="0"/>
                <a:cs typeface="+mn-cs"/>
              </a:rPr>
              <a:t>, ..., A</a:t>
            </a:r>
            <a:r>
              <a:rPr lang="en-US" baseline="-25000" dirty="0">
                <a:latin typeface="Times New Roman" charset="0"/>
                <a:cs typeface="+mn-cs"/>
              </a:rPr>
              <a:t>n</a:t>
            </a:r>
            <a:r>
              <a:rPr lang="en-US" dirty="0">
                <a:latin typeface="Times New Roman" charset="0"/>
                <a:cs typeface="+mn-cs"/>
              </a:rPr>
              <a:t> </a:t>
            </a:r>
            <a:r>
              <a:rPr lang="en-US" dirty="0" err="1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 B is a non-trivial dependency</a:t>
            </a:r>
            <a:endParaRPr lang="en-US" dirty="0">
              <a:latin typeface="Times New Roman" charset="0"/>
              <a:cs typeface="+mn-cs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     in  R ,   then {A</a:t>
            </a:r>
            <a:r>
              <a:rPr lang="en-US" baseline="-25000" dirty="0">
                <a:latin typeface="Times New Roman" charset="0"/>
                <a:cs typeface="+mn-cs"/>
              </a:rPr>
              <a:t>1</a:t>
            </a:r>
            <a:r>
              <a:rPr lang="en-US" dirty="0">
                <a:latin typeface="Times New Roman" charset="0"/>
                <a:cs typeface="+mn-cs"/>
              </a:rPr>
              <a:t>, ..., A</a:t>
            </a:r>
            <a:r>
              <a:rPr lang="en-US" baseline="-25000" dirty="0">
                <a:latin typeface="Times New Roman" charset="0"/>
                <a:cs typeface="+mn-cs"/>
              </a:rPr>
              <a:t>n</a:t>
            </a:r>
            <a:r>
              <a:rPr lang="en-US" dirty="0">
                <a:latin typeface="Times New Roman" charset="0"/>
                <a:cs typeface="+mn-cs"/>
              </a:rPr>
              <a:t>}  is a </a:t>
            </a:r>
            <a:r>
              <a:rPr lang="en-US" dirty="0" err="1">
                <a:latin typeface="Times New Roman" charset="0"/>
                <a:cs typeface="+mn-cs"/>
              </a:rPr>
              <a:t>superkey</a:t>
            </a:r>
            <a:r>
              <a:rPr lang="en-US" dirty="0">
                <a:latin typeface="Times New Roman" charset="0"/>
                <a:cs typeface="+mn-cs"/>
              </a:rPr>
              <a:t> for R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838200" y="5334000"/>
            <a:ext cx="60150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Equivalently: 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  </a:t>
            </a:r>
            <a:r>
              <a:rPr lang="en-US">
                <a:latin typeface="Symbol" pitchFamily="18" charset="2"/>
              </a:rPr>
              <a:t>"</a:t>
            </a:r>
            <a:r>
              <a:rPr lang="en-US"/>
              <a:t> X, either (X</a:t>
            </a:r>
            <a:r>
              <a:rPr lang="en-US" baseline="30000"/>
              <a:t>+</a:t>
            </a:r>
            <a:r>
              <a:rPr lang="en-US"/>
              <a:t> = X)    or   (X</a:t>
            </a:r>
            <a:r>
              <a:rPr lang="en-US" baseline="30000"/>
              <a:t>+</a:t>
            </a:r>
            <a:r>
              <a:rPr lang="en-US"/>
              <a:t> = all attributes)</a:t>
            </a:r>
          </a:p>
        </p:txBody>
      </p:sp>
      <p:sp>
        <p:nvSpPr>
          <p:cNvPr id="14951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D2BE6-2D83-460F-B3C1-A3F97F545B5D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990600" y="3921125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2438400" y="3997325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574925" y="4876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A’s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3413125" y="49530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Others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508125" y="4876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B’s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889125" y="6172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867400" y="3886200"/>
            <a:ext cx="197008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Is there a 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2-attribute 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relation that is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not in BCNF ?</a:t>
            </a:r>
            <a:endParaRPr lang="en-US"/>
          </a:p>
        </p:txBody>
      </p:sp>
      <p:sp>
        <p:nvSpPr>
          <p:cNvPr id="515082" name="Rectangle 10"/>
          <p:cNvSpPr>
            <a:spLocks noChangeArrowheads="1"/>
          </p:cNvSpPr>
          <p:nvPr/>
        </p:nvSpPr>
        <p:spPr bwMode="auto">
          <a:xfrm>
            <a:off x="304800" y="1752600"/>
            <a:ext cx="855345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u="sng">
                <a:latin typeface="Times New Roman" charset="0"/>
                <a:cs typeface="+mn-cs"/>
              </a:rPr>
              <a:t>repeat</a:t>
            </a:r>
            <a:r>
              <a:rPr lang="en-US">
                <a:latin typeface="Times New Roman" charset="0"/>
                <a:cs typeface="+mn-cs"/>
              </a:rPr>
              <a:t/>
            </a:r>
            <a:br>
              <a:rPr lang="en-US">
                <a:latin typeface="Times New Roman" charset="0"/>
                <a:cs typeface="+mn-cs"/>
              </a:rPr>
            </a:br>
            <a:r>
              <a:rPr lang="en-US">
                <a:latin typeface="Times New Roman" charset="0"/>
                <a:cs typeface="+mn-cs"/>
              </a:rPr>
              <a:t>   choose 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m</a:t>
            </a:r>
            <a:r>
              <a:rPr lang="en-US">
                <a:latin typeface="Times New Roman" charset="0"/>
                <a:cs typeface="+mn-cs"/>
              </a:rPr>
              <a:t>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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n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 that violates BNCF </a:t>
            </a:r>
            <a:br>
              <a:rPr lang="en-US">
                <a:latin typeface="Times New Roman" charset="0"/>
                <a:cs typeface="+mn-cs"/>
                <a:sym typeface="Wingdings" charset="2"/>
              </a:rPr>
            </a:br>
            <a:r>
              <a:rPr lang="en-US">
                <a:latin typeface="Times New Roman" charset="0"/>
                <a:cs typeface="+mn-cs"/>
                <a:sym typeface="Wingdings" charset="2"/>
              </a:rPr>
              <a:t>   split R into R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(</a:t>
            </a: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m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1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, …, B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n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) and R</a:t>
            </a:r>
            <a:r>
              <a:rPr lang="en-US" baseline="-25000">
                <a:latin typeface="Times New Roman" charset="0"/>
                <a:cs typeface="+mn-cs"/>
                <a:sym typeface="Wingdings" charset="2"/>
              </a:rPr>
              <a:t>2</a:t>
            </a:r>
            <a:r>
              <a:rPr lang="en-US">
                <a:latin typeface="Times New Roman" charset="0"/>
                <a:cs typeface="+mn-cs"/>
                <a:sym typeface="Wingdings" charset="2"/>
              </a:rPr>
              <a:t>(</a:t>
            </a:r>
            <a:r>
              <a:rPr lang="en-US">
                <a:latin typeface="Times New Roman" charset="0"/>
                <a:cs typeface="+mn-cs"/>
              </a:rPr>
              <a:t>A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, …, A</a:t>
            </a:r>
            <a:r>
              <a:rPr lang="en-US" baseline="-25000">
                <a:latin typeface="Times New Roman" charset="0"/>
                <a:cs typeface="+mn-cs"/>
              </a:rPr>
              <a:t>m</a:t>
            </a:r>
            <a:r>
              <a:rPr lang="en-US">
                <a:latin typeface="Times New Roman" charset="0"/>
                <a:cs typeface="+mn-cs"/>
              </a:rPr>
              <a:t>, [others])</a:t>
            </a:r>
            <a:br>
              <a:rPr lang="en-US">
                <a:latin typeface="Times New Roman" charset="0"/>
                <a:cs typeface="+mn-cs"/>
              </a:rPr>
            </a:br>
            <a:r>
              <a:rPr lang="en-US">
                <a:latin typeface="Times New Roman" charset="0"/>
                <a:cs typeface="+mn-cs"/>
              </a:rPr>
              <a:t>   continue with both R</a:t>
            </a:r>
            <a:r>
              <a:rPr lang="en-US" baseline="-25000">
                <a:latin typeface="Times New Roman" charset="0"/>
                <a:cs typeface="+mn-cs"/>
              </a:rPr>
              <a:t>1</a:t>
            </a:r>
            <a:r>
              <a:rPr lang="en-US">
                <a:latin typeface="Times New Roman" charset="0"/>
                <a:cs typeface="+mn-cs"/>
              </a:rPr>
              <a:t> and R</a:t>
            </a:r>
            <a:r>
              <a:rPr lang="en-US" baseline="-25000">
                <a:latin typeface="Times New Roman" charset="0"/>
                <a:cs typeface="+mn-cs"/>
              </a:rPr>
              <a:t>2</a:t>
            </a:r>
            <a:r>
              <a:rPr lang="en-US">
                <a:latin typeface="Times New Roman" charset="0"/>
                <a:cs typeface="+mn-cs"/>
              </a:rPr>
              <a:t/>
            </a:r>
            <a:br>
              <a:rPr lang="en-US">
                <a:latin typeface="Times New Roman" charset="0"/>
                <a:cs typeface="+mn-cs"/>
              </a:rPr>
            </a:br>
            <a:r>
              <a:rPr lang="en-US" b="1" u="sng">
                <a:latin typeface="Times New Roman" charset="0"/>
                <a:cs typeface="+mn-cs"/>
              </a:rPr>
              <a:t>until</a:t>
            </a:r>
            <a:r>
              <a:rPr lang="en-US">
                <a:latin typeface="Times New Roman" charset="0"/>
                <a:cs typeface="+mn-cs"/>
              </a:rPr>
              <a:t> no more violations</a:t>
            </a:r>
            <a:endParaRPr lang="en-US">
              <a:latin typeface="Times New Roman" charset="0"/>
              <a:cs typeface="+mn-cs"/>
              <a:sym typeface="Wingdings" charset="2"/>
            </a:endParaRP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3489325" y="6172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953000" y="5943600"/>
            <a:ext cx="3919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In practice, we have</a:t>
            </a:r>
            <a:br>
              <a:rPr lang="en-US"/>
            </a:br>
            <a:r>
              <a:rPr lang="en-US"/>
              <a:t>a better algorithm (coming 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647195-99D7-4B06-B22D-96475B9539F0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5181600"/>
            <a:ext cx="3863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What the key?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	{</a:t>
            </a:r>
            <a:r>
              <a:rPr lang="en-US">
                <a:solidFill>
                  <a:schemeClr val="accent2"/>
                </a:solidFill>
              </a:rPr>
              <a:t>SSN, PhoneNumber}</a:t>
            </a:r>
          </a:p>
        </p:txBody>
      </p:sp>
      <p:graphicFrame>
        <p:nvGraphicFramePr>
          <p:cNvPr id="517124" name="Group 4"/>
          <p:cNvGraphicFramePr>
            <a:graphicFrameLocks noGrp="1"/>
          </p:cNvGraphicFramePr>
          <p:nvPr/>
        </p:nvGraphicFramePr>
        <p:xfrm>
          <a:off x="1143000" y="182880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156" name="Rectangle 36"/>
          <p:cNvSpPr>
            <a:spLocks noChangeArrowheads="1"/>
          </p:cNvSpPr>
          <p:nvPr/>
        </p:nvSpPr>
        <p:spPr bwMode="auto">
          <a:xfrm>
            <a:off x="609600" y="4419600"/>
            <a:ext cx="26844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SSN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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Name, City</a:t>
            </a: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4953000" y="5486400"/>
            <a:ext cx="3157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SSN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 Name, City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/>
              <a:t>to split</a:t>
            </a:r>
          </a:p>
        </p:txBody>
      </p:sp>
      <p:sp>
        <p:nvSpPr>
          <p:cNvPr id="15363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05EF5-1352-4F67-81B4-7406AD68E78D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graphicFrame>
        <p:nvGraphicFramePr>
          <p:cNvPr id="519171" name="Group 3"/>
          <p:cNvGraphicFramePr>
            <a:graphicFrameLocks noGrp="1"/>
          </p:cNvGraphicFramePr>
          <p:nvPr/>
        </p:nvGraphicFramePr>
        <p:xfrm>
          <a:off x="1600200" y="2209800"/>
          <a:ext cx="4514850" cy="1188720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1504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9189" name="Group 21"/>
          <p:cNvGraphicFramePr>
            <a:graphicFrameLocks noGrp="1"/>
          </p:cNvGraphicFramePr>
          <p:nvPr/>
        </p:nvGraphicFramePr>
        <p:xfrm>
          <a:off x="1676400" y="3886200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9" name="Rectangle 41"/>
          <p:cNvSpPr>
            <a:spLocks noChangeArrowheads="1"/>
          </p:cNvSpPr>
          <p:nvPr/>
        </p:nvSpPr>
        <p:spPr bwMode="auto">
          <a:xfrm>
            <a:off x="6324600" y="2362200"/>
            <a:ext cx="267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SSN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 Name, City</a:t>
            </a:r>
          </a:p>
        </p:txBody>
      </p:sp>
      <p:sp>
        <p:nvSpPr>
          <p:cNvPr id="155690" name="Text Box 42"/>
          <p:cNvSpPr txBox="1">
            <a:spLocks noChangeArrowheads="1"/>
          </p:cNvSpPr>
          <p:nvPr/>
        </p:nvSpPr>
        <p:spPr bwMode="auto">
          <a:xfrm>
            <a:off x="5791200" y="3810000"/>
            <a:ext cx="298926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Let’s check anomalies:</a:t>
            </a:r>
          </a:p>
          <a:p>
            <a:pPr lvl="1" eaLnBrk="0" hangingPunct="0">
              <a:spcBef>
                <a:spcPct val="20000"/>
              </a:spcBef>
            </a:pPr>
            <a:r>
              <a:rPr lang="en-US"/>
              <a:t> Redundancy ?</a:t>
            </a:r>
          </a:p>
          <a:p>
            <a:pPr lvl="1" eaLnBrk="0" hangingPunct="0">
              <a:spcBef>
                <a:spcPct val="20000"/>
              </a:spcBef>
            </a:pPr>
            <a:r>
              <a:rPr lang="en-US"/>
              <a:t> Update ?</a:t>
            </a:r>
          </a:p>
          <a:p>
            <a:pPr lvl="1" eaLnBrk="0" hangingPunct="0">
              <a:spcBef>
                <a:spcPct val="20000"/>
              </a:spcBef>
            </a:pPr>
            <a:r>
              <a:rPr lang="en-US"/>
              <a:t> Delete ?</a:t>
            </a:r>
          </a:p>
        </p:txBody>
      </p:sp>
      <p:sp>
        <p:nvSpPr>
          <p:cNvPr id="15569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26144-0DCF-45F7-83D4-033F7FA4CAF0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86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Decomposition 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6378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Person(name, SSN, age, hairColor, phoneNumber)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	SSN </a:t>
            </a:r>
            <a:r>
              <a:rPr lang="en-US">
                <a:sym typeface="Wingdings" pitchFamily="2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ym typeface="Wingdings" pitchFamily="2" charset="2"/>
              </a:rPr>
              <a:t>	age  hairColor</a:t>
            </a:r>
            <a:endParaRPr 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669925" y="3089275"/>
            <a:ext cx="407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Decompose in BCNF (in class):</a:t>
            </a:r>
          </a:p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1577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D8AA8-F08C-4225-982F-3AB53A6E96D3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87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838200" y="1752600"/>
            <a:ext cx="7008813" cy="4629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BCNF_Decompose(R)</a:t>
            </a:r>
            <a:br>
              <a:rPr lang="en-US" sz="2800">
                <a:latin typeface="Times New Roman" charset="0"/>
                <a:cs typeface="+mn-cs"/>
              </a:rPr>
            </a:br>
            <a:endParaRPr lang="en-US" sz="2800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   find X s.t.: X ≠X</a:t>
            </a:r>
            <a:r>
              <a:rPr lang="en-US" sz="2800" baseline="30000">
                <a:latin typeface="Times New Roman" charset="0"/>
                <a:cs typeface="+mn-cs"/>
              </a:rPr>
              <a:t>+</a:t>
            </a:r>
            <a:r>
              <a:rPr lang="en-US" sz="2800">
                <a:latin typeface="Times New Roman" charset="0"/>
                <a:cs typeface="+mn-cs"/>
              </a:rPr>
              <a:t> ≠ [all attributes]</a:t>
            </a:r>
            <a:br>
              <a:rPr lang="en-US" sz="2800">
                <a:latin typeface="Times New Roman" charset="0"/>
                <a:cs typeface="+mn-cs"/>
              </a:rPr>
            </a:br>
            <a:endParaRPr lang="en-US" sz="2800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   </a:t>
            </a:r>
            <a:r>
              <a:rPr lang="en-US" sz="2800" b="1" u="sng">
                <a:latin typeface="Times New Roman" charset="0"/>
                <a:cs typeface="+mn-cs"/>
              </a:rPr>
              <a:t>if</a:t>
            </a:r>
            <a:r>
              <a:rPr lang="en-US" sz="2800">
                <a:latin typeface="Times New Roman" charset="0"/>
                <a:cs typeface="+mn-cs"/>
              </a:rPr>
              <a:t> (not found) </a:t>
            </a:r>
            <a:r>
              <a:rPr lang="en-US" sz="2800" b="1" u="sng">
                <a:latin typeface="Times New Roman" charset="0"/>
                <a:cs typeface="+mn-cs"/>
              </a:rPr>
              <a:t>then</a:t>
            </a:r>
            <a:r>
              <a:rPr lang="en-US" sz="2800">
                <a:latin typeface="Times New Roman" charset="0"/>
                <a:cs typeface="+mn-cs"/>
              </a:rPr>
              <a:t> “R is in BCNF”</a:t>
            </a:r>
            <a:br>
              <a:rPr lang="en-US" sz="2800">
                <a:latin typeface="Times New Roman" charset="0"/>
                <a:cs typeface="+mn-cs"/>
              </a:rPr>
            </a:br>
            <a:endParaRPr lang="en-US" sz="2800"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   </a:t>
            </a:r>
            <a:r>
              <a:rPr lang="en-US" sz="2800" b="1" u="sng">
                <a:latin typeface="Times New Roman" charset="0"/>
                <a:cs typeface="+mn-cs"/>
              </a:rPr>
              <a:t>let</a:t>
            </a:r>
            <a:r>
              <a:rPr lang="en-US" sz="2800">
                <a:latin typeface="Times New Roman" charset="0"/>
                <a:cs typeface="+mn-cs"/>
              </a:rPr>
              <a:t> Y = X</a:t>
            </a:r>
            <a:r>
              <a:rPr lang="en-US" sz="2800" baseline="30000">
                <a:latin typeface="Times New Roman" charset="0"/>
                <a:cs typeface="+mn-cs"/>
              </a:rPr>
              <a:t>+</a:t>
            </a:r>
            <a:r>
              <a:rPr lang="en-US" sz="2800">
                <a:latin typeface="Times New Roman" charset="0"/>
                <a:cs typeface="+mn-cs"/>
              </a:rPr>
              <a:t> - X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   </a:t>
            </a:r>
            <a:r>
              <a:rPr lang="en-US" sz="2800" b="1" u="sng">
                <a:latin typeface="Times New Roman" charset="0"/>
                <a:cs typeface="+mn-cs"/>
              </a:rPr>
              <a:t>let</a:t>
            </a:r>
            <a:r>
              <a:rPr lang="en-US" sz="2800">
                <a:latin typeface="Times New Roman" charset="0"/>
                <a:cs typeface="+mn-cs"/>
              </a:rPr>
              <a:t>  Z = [all attributes] - X</a:t>
            </a:r>
            <a:r>
              <a:rPr lang="en-US" sz="2800" baseline="30000">
                <a:latin typeface="Times New Roman" charset="0"/>
                <a:cs typeface="+mn-cs"/>
              </a:rPr>
              <a:t>+</a:t>
            </a:r>
            <a:r>
              <a:rPr lang="en-US" sz="2800">
                <a:latin typeface="Times New Roman" charset="0"/>
                <a:cs typeface="+mn-cs"/>
              </a:rPr>
              <a:t> 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   decompose R into R1(X </a:t>
            </a:r>
            <a:r>
              <a:rPr lang="en-US" sz="2800">
                <a:latin typeface="Times New Roman" charset="0"/>
                <a:cs typeface="+mn-cs"/>
                <a:sym typeface="Symbol" charset="2"/>
              </a:rPr>
              <a:t> Y</a:t>
            </a:r>
            <a:r>
              <a:rPr lang="en-US" sz="2800">
                <a:latin typeface="Times New Roman" charset="0"/>
                <a:cs typeface="+mn-cs"/>
              </a:rPr>
              <a:t>) and R2(X </a:t>
            </a:r>
            <a:r>
              <a:rPr lang="en-US" sz="2800">
                <a:latin typeface="Times New Roman" charset="0"/>
                <a:cs typeface="+mn-cs"/>
                <a:sym typeface="Symbol" charset="2"/>
              </a:rPr>
              <a:t> Z</a:t>
            </a:r>
            <a:r>
              <a:rPr lang="en-US" sz="2800">
                <a:latin typeface="Times New Roman" charset="0"/>
                <a:cs typeface="+mn-cs"/>
              </a:rPr>
              <a:t>)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   continue to decompose recursively R1 and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41ED7-6488-4248-A6EB-92ECED8C5AB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88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BCNF Decomposition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6378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Person(name, SSN, age, hairColor, phoneNumber)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	SSN </a:t>
            </a:r>
            <a:r>
              <a:rPr lang="en-US">
                <a:sym typeface="Wingdings" pitchFamily="2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ym typeface="Wingdings" pitchFamily="2" charset="2"/>
              </a:rPr>
              <a:t>	age  hairColor</a:t>
            </a:r>
            <a:endParaRPr lang="en-US"/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4038600" y="228600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Find X s.t.: X ≠X</a:t>
            </a:r>
            <a:r>
              <a:rPr lang="en-US" baseline="30000"/>
              <a:t>+</a:t>
            </a:r>
            <a:r>
              <a:rPr lang="en-US"/>
              <a:t> ≠ [all attributes]</a:t>
            </a:r>
          </a:p>
        </p:txBody>
      </p:sp>
      <p:sp>
        <p:nvSpPr>
          <p:cNvPr id="16179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138987" cy="3341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endParaRPr lang="en-US" dirty="0">
              <a:solidFill>
                <a:schemeClr val="accent2"/>
              </a:solidFill>
              <a:latin typeface="Times New Roman" charset="0"/>
              <a:cs typeface="+mn-cs"/>
              <a:sym typeface="Wing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9EA1C-4EB9-4E8F-9EA5-6B7331BC8D03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89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 BCNF Decomposition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6378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Person(name, SSN, age, hairColor, phoneNumber)</a:t>
            </a:r>
          </a:p>
          <a:p>
            <a:pPr eaLnBrk="0" hangingPunct="0">
              <a:spcBef>
                <a:spcPct val="20000"/>
              </a:spcBef>
            </a:pPr>
            <a:r>
              <a:rPr lang="en-US"/>
              <a:t>	SSN </a:t>
            </a:r>
            <a:r>
              <a:rPr lang="en-US">
                <a:sym typeface="Wingdings" pitchFamily="2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ym typeface="Wingdings" pitchFamily="2" charset="2"/>
              </a:rPr>
              <a:t>	age  hairColor</a:t>
            </a:r>
            <a:endParaRPr lang="en-US"/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4038600" y="228600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Find X s.t.: X ≠X</a:t>
            </a:r>
            <a:r>
              <a:rPr lang="en-US" baseline="30000"/>
              <a:t>+</a:t>
            </a:r>
            <a:r>
              <a:rPr lang="en-US"/>
              <a:t> ≠ [all attributes]</a:t>
            </a:r>
          </a:p>
        </p:txBody>
      </p:sp>
      <p:sp>
        <p:nvSpPr>
          <p:cNvPr id="163845" name="Oval 6"/>
          <p:cNvSpPr>
            <a:spLocks noChangeArrowheads="1"/>
          </p:cNvSpPr>
          <p:nvPr/>
        </p:nvSpPr>
        <p:spPr bwMode="auto">
          <a:xfrm>
            <a:off x="7189788" y="1616075"/>
            <a:ext cx="1916112" cy="11350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/>
              <a:t>What are</a:t>
            </a:r>
            <a:br>
              <a:rPr lang="en-US"/>
            </a:br>
            <a:r>
              <a:rPr lang="en-US"/>
              <a:t>the keys ?</a:t>
            </a:r>
          </a:p>
        </p:txBody>
      </p:sp>
      <p:sp>
        <p:nvSpPr>
          <p:cNvPr id="16384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077075" cy="331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Iteration 1: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</a:rPr>
              <a:t>Person</a:t>
            </a:r>
            <a:r>
              <a:rPr lang="en-US" dirty="0">
                <a:latin typeface="Times New Roman" charset="0"/>
                <a:cs typeface="+mn-cs"/>
              </a:rPr>
              <a:t>:   SSN+ = SSN, 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name, age, </a:t>
            </a:r>
            <a:r>
              <a:rPr lang="en-US" dirty="0" err="1">
                <a:latin typeface="Times New Roman" charset="0"/>
                <a:cs typeface="+mn-cs"/>
                <a:sym typeface="Wingdings" charset="2"/>
              </a:rPr>
              <a:t>hairColor</a:t>
            </a:r>
            <a:endParaRPr lang="en-US" dirty="0">
              <a:latin typeface="Times New Roman" charset="0"/>
              <a:cs typeface="+mn-cs"/>
              <a:sym typeface="Wingdings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latin typeface="Times New Roman" charset="0"/>
                <a:cs typeface="+mn-cs"/>
                <a:sym typeface="Wingdings" charset="2"/>
              </a:rPr>
              <a:t>Decompose into: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SSN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name, age,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hairColor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)</a:t>
            </a:r>
            <a:b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                           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Phone(SSN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phoneNumber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)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dirty="0">
              <a:solidFill>
                <a:schemeClr val="accent2"/>
              </a:solidFill>
              <a:latin typeface="Times New Roman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Iteration 2: 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:    </a:t>
            </a:r>
            <a:r>
              <a:rPr lang="en-US" dirty="0">
                <a:latin typeface="Times New Roman" charset="0"/>
                <a:cs typeface="+mn-cs"/>
              </a:rPr>
              <a:t>age</a:t>
            </a:r>
            <a:r>
              <a:rPr lang="en-US" dirty="0">
                <a:latin typeface="Times New Roman" charset="0"/>
                <a:cs typeface="+mn-cs"/>
                <a:sym typeface="Wingdings" charset="2"/>
              </a:rPr>
              <a:t>+ = age, </a:t>
            </a:r>
            <a:r>
              <a:rPr lang="en-US" dirty="0" err="1">
                <a:latin typeface="Times New Roman" charset="0"/>
                <a:cs typeface="+mn-cs"/>
                <a:sym typeface="Wingdings" charset="2"/>
              </a:rPr>
              <a:t>hairColor</a:t>
            </a:r>
            <a:endParaRPr lang="en-US" dirty="0">
              <a:latin typeface="Times New Roman" charset="0"/>
              <a:cs typeface="+mn-cs"/>
              <a:sym typeface="Wingdings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dirty="0">
                <a:latin typeface="Times New Roman" charset="0"/>
                <a:cs typeface="+mn-cs"/>
                <a:sym typeface="Wingdings" charset="2"/>
              </a:rPr>
              <a:t>Decompose: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People(</a:t>
            </a:r>
            <a:r>
              <a:rPr lang="en-US" u="sng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SSN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, name, age)</a:t>
            </a:r>
            <a:b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                    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Hair(</a:t>
            </a:r>
            <a:r>
              <a:rPr lang="en-US" u="sng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age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hairColor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)</a:t>
            </a:r>
            <a:b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                    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Phone(SSN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phoneNumber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cs typeface="+mn-cs"/>
                <a:sym typeface="Wingdings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DD973-AC4D-47AF-B633-C03B5980C5CA}" type="slidenum">
              <a:rPr lang="en-US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Person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grpSp>
        <p:nvGrpSpPr>
          <p:cNvPr id="27654" name="Group 34"/>
          <p:cNvGrpSpPr>
            <a:grpSpLocks/>
          </p:cNvGrpSpPr>
          <p:nvPr/>
        </p:nvGrpSpPr>
        <p:grpSpPr bwMode="auto">
          <a:xfrm>
            <a:off x="1371600" y="1600200"/>
            <a:ext cx="6400800" cy="3581400"/>
            <a:chOff x="864" y="1008"/>
            <a:chExt cx="4032" cy="2256"/>
          </a:xfrm>
        </p:grpSpPr>
        <p:sp>
          <p:nvSpPr>
            <p:cNvPr id="27675" name="AutoShape 7"/>
            <p:cNvSpPr>
              <a:spLocks noChangeArrowheads="1"/>
            </p:cNvSpPr>
            <p:nvPr/>
          </p:nvSpPr>
          <p:spPr bwMode="auto">
            <a:xfrm>
              <a:off x="864" y="2208"/>
              <a:ext cx="960" cy="864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buys</a:t>
              </a:r>
            </a:p>
          </p:txBody>
        </p:sp>
        <p:sp>
          <p:nvSpPr>
            <p:cNvPr id="27676" name="AutoShape 8"/>
            <p:cNvSpPr>
              <a:spLocks noChangeArrowheads="1"/>
            </p:cNvSpPr>
            <p:nvPr/>
          </p:nvSpPr>
          <p:spPr bwMode="auto">
            <a:xfrm>
              <a:off x="2304" y="1008"/>
              <a:ext cx="960" cy="864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makes</a:t>
              </a:r>
            </a:p>
          </p:txBody>
        </p:sp>
        <p:sp>
          <p:nvSpPr>
            <p:cNvPr id="27677" name="AutoShape 9"/>
            <p:cNvSpPr>
              <a:spLocks noChangeArrowheads="1"/>
            </p:cNvSpPr>
            <p:nvPr/>
          </p:nvSpPr>
          <p:spPr bwMode="auto">
            <a:xfrm>
              <a:off x="3936" y="2304"/>
              <a:ext cx="960" cy="864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employs</a:t>
              </a:r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>
              <a:off x="3264" y="14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1"/>
            <p:cNvSpPr>
              <a:spLocks noChangeShapeType="1"/>
            </p:cNvSpPr>
            <p:nvPr/>
          </p:nvSpPr>
          <p:spPr bwMode="auto">
            <a:xfrm flipH="1">
              <a:off x="1872" y="14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22"/>
            <p:cNvSpPr>
              <a:spLocks noChangeShapeType="1"/>
            </p:cNvSpPr>
            <p:nvPr/>
          </p:nvSpPr>
          <p:spPr bwMode="auto">
            <a:xfrm flipV="1">
              <a:off x="134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25"/>
            <p:cNvSpPr>
              <a:spLocks noChangeShapeType="1"/>
            </p:cNvSpPr>
            <p:nvPr/>
          </p:nvSpPr>
          <p:spPr bwMode="auto">
            <a:xfrm flipH="1">
              <a:off x="3552" y="273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3" name="AutoShape 29"/>
            <p:cNvCxnSpPr>
              <a:cxnSpLocks noChangeShapeType="1"/>
              <a:stCxn id="27677" idx="0"/>
              <a:endCxn id="27652" idx="2"/>
            </p:cNvCxnSpPr>
            <p:nvPr/>
          </p:nvCxnSpPr>
          <p:spPr bwMode="auto">
            <a:xfrm flipV="1">
              <a:off x="4416" y="1680"/>
              <a:ext cx="312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7655" name="Group 35"/>
          <p:cNvGrpSpPr>
            <a:grpSpLocks/>
          </p:cNvGrpSpPr>
          <p:nvPr/>
        </p:nvGrpSpPr>
        <p:grpSpPr bwMode="auto">
          <a:xfrm>
            <a:off x="152400" y="457200"/>
            <a:ext cx="8839200" cy="6248400"/>
            <a:chOff x="96" y="288"/>
            <a:chExt cx="5568" cy="3936"/>
          </a:xfrm>
        </p:grpSpPr>
        <p:grpSp>
          <p:nvGrpSpPr>
            <p:cNvPr id="27656" name="Group 33"/>
            <p:cNvGrpSpPr>
              <a:grpSpLocks/>
            </p:cNvGrpSpPr>
            <p:nvPr/>
          </p:nvGrpSpPr>
          <p:grpSpPr bwMode="auto">
            <a:xfrm>
              <a:off x="96" y="288"/>
              <a:ext cx="2544" cy="1152"/>
              <a:chOff x="96" y="288"/>
              <a:chExt cx="2544" cy="1152"/>
            </a:xfrm>
          </p:grpSpPr>
          <p:sp>
            <p:nvSpPr>
              <p:cNvPr id="27669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u="sng">
                    <a:solidFill>
                      <a:srgbClr val="000000"/>
                    </a:solidFill>
                    <a:latin typeface="Arial" charset="0"/>
                  </a:rPr>
                  <a:t>prod-ID</a:t>
                </a:r>
              </a:p>
            </p:txBody>
          </p:sp>
          <p:sp>
            <p:nvSpPr>
              <p:cNvPr id="27670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category</a:t>
                </a:r>
              </a:p>
            </p:txBody>
          </p:sp>
          <p:sp>
            <p:nvSpPr>
              <p:cNvPr id="27671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price</a:t>
                </a:r>
              </a:p>
            </p:txBody>
          </p:sp>
          <p:sp>
            <p:nvSpPr>
              <p:cNvPr id="27672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7" name="Group 31"/>
            <p:cNvGrpSpPr>
              <a:grpSpLocks/>
            </p:cNvGrpSpPr>
            <p:nvPr/>
          </p:nvGrpSpPr>
          <p:grpSpPr bwMode="auto">
            <a:xfrm>
              <a:off x="816" y="3456"/>
              <a:ext cx="4224" cy="768"/>
              <a:chOff x="816" y="3456"/>
              <a:chExt cx="4224" cy="768"/>
            </a:xfrm>
          </p:grpSpPr>
          <p:sp>
            <p:nvSpPr>
              <p:cNvPr id="27663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</a:p>
            </p:txBody>
          </p:sp>
          <p:sp>
            <p:nvSpPr>
              <p:cNvPr id="27664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name</a:t>
                </a:r>
              </a:p>
            </p:txBody>
          </p:sp>
          <p:sp>
            <p:nvSpPr>
              <p:cNvPr id="27665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u="sng">
                    <a:solidFill>
                      <a:srgbClr val="000000"/>
                    </a:solidFill>
                    <a:latin typeface="Arial" charset="0"/>
                  </a:rPr>
                  <a:t>ssn</a:t>
                </a: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32"/>
            <p:cNvGrpSpPr>
              <a:grpSpLocks/>
            </p:cNvGrpSpPr>
            <p:nvPr/>
          </p:nvGrpSpPr>
          <p:grpSpPr bwMode="auto">
            <a:xfrm>
              <a:off x="4656" y="432"/>
              <a:ext cx="1008" cy="1872"/>
              <a:chOff x="4656" y="432"/>
              <a:chExt cx="1008" cy="1872"/>
            </a:xfrm>
          </p:grpSpPr>
          <p:sp>
            <p:nvSpPr>
              <p:cNvPr id="27659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stockprice</a:t>
                </a:r>
              </a:p>
            </p:txBody>
          </p:sp>
          <p:sp>
            <p:nvSpPr>
              <p:cNvPr id="27660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u="sng">
                    <a:solidFill>
                      <a:srgbClr val="000000"/>
                    </a:solidFill>
                    <a:latin typeface="Arial" charset="0"/>
                  </a:rPr>
                  <a:t>name</a:t>
                </a:r>
              </a:p>
            </p:txBody>
          </p:sp>
          <p:sp>
            <p:nvSpPr>
              <p:cNvPr id="27661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7662" name="AutoShape 30"/>
              <p:cNvCxnSpPr>
                <a:cxnSpLocks noChangeShapeType="1"/>
                <a:stCxn id="27652" idx="2"/>
                <a:endCxn id="27659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932D7-2653-4D7F-9214-7465EFD74713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90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A 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 sz="2800">
                <a:latin typeface="Times New Roman" charset="0"/>
                <a:cs typeface="+mn-cs"/>
              </a:rPr>
              <a:t>  B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B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 sz="2800">
                <a:latin typeface="Times New Roman" charset="0"/>
                <a:cs typeface="+mn-cs"/>
              </a:rPr>
              <a:t> C</a:t>
            </a:r>
          </a:p>
        </p:txBody>
      </p:sp>
      <p:sp>
        <p:nvSpPr>
          <p:cNvPr id="165892" name="Oval 5"/>
          <p:cNvSpPr>
            <a:spLocks noChangeArrowheads="1"/>
          </p:cNvSpPr>
          <p:nvPr/>
        </p:nvSpPr>
        <p:spPr bwMode="auto">
          <a:xfrm>
            <a:off x="2592388" y="1835150"/>
            <a:ext cx="4367212" cy="1187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R(A,B,C,D)</a:t>
            </a:r>
            <a:br>
              <a:rPr lang="en-US" sz="2800"/>
            </a:br>
            <a:r>
              <a:rPr lang="en-US" sz="2800"/>
              <a:t> A</a:t>
            </a:r>
            <a:r>
              <a:rPr lang="en-US" sz="2800" baseline="30000"/>
              <a:t>+</a:t>
            </a:r>
            <a:r>
              <a:rPr lang="en-US" sz="2800"/>
              <a:t> = ABC ≠ ABCD</a:t>
            </a:r>
          </a:p>
        </p:txBody>
      </p:sp>
      <p:sp>
        <p:nvSpPr>
          <p:cNvPr id="165893" name="Rectangle 6"/>
          <p:cNvSpPr>
            <a:spLocks noChangeArrowheads="1"/>
          </p:cNvSpPr>
          <p:nvPr/>
        </p:nvSpPr>
        <p:spPr bwMode="auto">
          <a:xfrm>
            <a:off x="228600" y="177800"/>
            <a:ext cx="1912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/>
              <a:t>R(A,B,C,D)</a:t>
            </a:r>
          </a:p>
        </p:txBody>
      </p:sp>
      <p:sp>
        <p:nvSpPr>
          <p:cNvPr id="165894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B8E1E-5367-47AC-8771-FD351D7C11BE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91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167939" name="Oval 3"/>
          <p:cNvSpPr>
            <a:spLocks noChangeArrowheads="1"/>
          </p:cNvSpPr>
          <p:nvPr/>
        </p:nvSpPr>
        <p:spPr bwMode="auto">
          <a:xfrm>
            <a:off x="6934200" y="4724400"/>
            <a:ext cx="1916113" cy="11350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/>
              <a:t>What are</a:t>
            </a:r>
            <a:br>
              <a:rPr lang="en-US"/>
            </a:br>
            <a:r>
              <a:rPr lang="en-US"/>
              <a:t>the keys ?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A 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 sz="2800">
                <a:latin typeface="Times New Roman" charset="0"/>
                <a:cs typeface="+mn-cs"/>
              </a:rPr>
              <a:t>  B</a:t>
            </a:r>
            <a:br>
              <a:rPr lang="en-US" sz="2800">
                <a:latin typeface="Times New Roman" charset="0"/>
                <a:cs typeface="+mn-cs"/>
              </a:rPr>
            </a:br>
            <a:r>
              <a:rPr lang="en-US" sz="2800">
                <a:latin typeface="Times New Roman" charset="0"/>
                <a:cs typeface="+mn-cs"/>
              </a:rPr>
              <a:t>B </a:t>
            </a:r>
            <a:r>
              <a:rPr lang="en-US" sz="2800">
                <a:latin typeface="Times New Roman" charset="0"/>
                <a:cs typeface="+mn-cs"/>
                <a:sym typeface="Wingdings" charset="2"/>
              </a:rPr>
              <a:t></a:t>
            </a:r>
            <a:r>
              <a:rPr lang="en-US" sz="2800">
                <a:latin typeface="Times New Roman" charset="0"/>
                <a:cs typeface="+mn-cs"/>
              </a:rPr>
              <a:t> C</a:t>
            </a:r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>
            <a:off x="2592388" y="1835150"/>
            <a:ext cx="4367212" cy="1187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R(A,B,C,D)</a:t>
            </a:r>
            <a:br>
              <a:rPr lang="en-US" sz="2800"/>
            </a:br>
            <a:r>
              <a:rPr lang="en-US" sz="2800"/>
              <a:t> A</a:t>
            </a:r>
            <a:r>
              <a:rPr lang="en-US" sz="2800" baseline="30000"/>
              <a:t>+</a:t>
            </a:r>
            <a:r>
              <a:rPr lang="en-US" sz="2800"/>
              <a:t> = ABC ≠ ABCD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228600" y="177800"/>
            <a:ext cx="1912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/>
              <a:t>R(A,B,C,D)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228600" y="5867400"/>
            <a:ext cx="64277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/>
              <a:t>What happens if in R we first pick B</a:t>
            </a:r>
            <a:r>
              <a:rPr lang="en-US" baseline="30000"/>
              <a:t>+</a:t>
            </a:r>
            <a:r>
              <a:rPr lang="en-US"/>
              <a:t>  ?  Or AB</a:t>
            </a:r>
            <a:r>
              <a:rPr lang="en-US" baseline="30000"/>
              <a:t>+</a:t>
            </a:r>
            <a:r>
              <a:rPr lang="en-US"/>
              <a:t>  ?</a:t>
            </a:r>
          </a:p>
        </p:txBody>
      </p: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222375" y="2879725"/>
            <a:ext cx="7146925" cy="2016125"/>
            <a:chOff x="770" y="1814"/>
            <a:chExt cx="4502" cy="1270"/>
          </a:xfrm>
        </p:grpSpPr>
        <p:sp>
          <p:nvSpPr>
            <p:cNvPr id="167951" name="Oval 9"/>
            <p:cNvSpPr>
              <a:spLocks noChangeArrowheads="1"/>
            </p:cNvSpPr>
            <p:nvPr/>
          </p:nvSpPr>
          <p:spPr bwMode="auto">
            <a:xfrm>
              <a:off x="770" y="2259"/>
              <a:ext cx="2274" cy="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/>
                <a:t>R</a:t>
              </a:r>
              <a:r>
                <a:rPr lang="en-US" sz="2800" baseline="-25000"/>
                <a:t>1</a:t>
              </a:r>
              <a:r>
                <a:rPr lang="en-US" sz="2800"/>
                <a:t>(A,B,C)</a:t>
              </a:r>
              <a:br>
                <a:rPr lang="en-US" sz="2800"/>
              </a:br>
              <a:r>
                <a:rPr lang="en-US" sz="2800"/>
                <a:t> B</a:t>
              </a:r>
              <a:r>
                <a:rPr lang="en-US" sz="2800" baseline="30000"/>
                <a:t>+</a:t>
              </a:r>
              <a:r>
                <a:rPr lang="en-US" sz="2800"/>
                <a:t> = BC ≠ ABC</a:t>
              </a:r>
            </a:p>
          </p:txBody>
        </p:sp>
        <p:sp>
          <p:nvSpPr>
            <p:cNvPr id="167952" name="Oval 10"/>
            <p:cNvSpPr>
              <a:spLocks noChangeArrowheads="1"/>
            </p:cNvSpPr>
            <p:nvPr/>
          </p:nvSpPr>
          <p:spPr bwMode="auto">
            <a:xfrm>
              <a:off x="4082" y="2307"/>
              <a:ext cx="1190" cy="4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/>
                <a:t>R</a:t>
              </a:r>
              <a:r>
                <a:rPr lang="en-US" sz="2800" baseline="-25000"/>
                <a:t>2</a:t>
              </a:r>
              <a:r>
                <a:rPr lang="en-US" sz="2800"/>
                <a:t>(A,D)</a:t>
              </a:r>
            </a:p>
          </p:txBody>
        </p:sp>
        <p:cxnSp>
          <p:nvCxnSpPr>
            <p:cNvPr id="167953" name="AutoShape 11"/>
            <p:cNvCxnSpPr>
              <a:cxnSpLocks noChangeShapeType="1"/>
              <a:stCxn id="167941" idx="3"/>
              <a:endCxn id="167951" idx="0"/>
            </p:cNvCxnSpPr>
            <p:nvPr/>
          </p:nvCxnSpPr>
          <p:spPr bwMode="auto">
            <a:xfrm rot="5400000">
              <a:off x="1750" y="1970"/>
              <a:ext cx="44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7954" name="AutoShape 12"/>
            <p:cNvCxnSpPr>
              <a:cxnSpLocks noChangeShapeType="1"/>
              <a:stCxn id="167941" idx="5"/>
              <a:endCxn id="167952" idx="0"/>
            </p:cNvCxnSpPr>
            <p:nvPr/>
          </p:nvCxnSpPr>
          <p:spPr bwMode="auto">
            <a:xfrm rot="16200000" flipH="1">
              <a:off x="4083" y="1710"/>
              <a:ext cx="490" cy="6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7945" name="Group 13"/>
          <p:cNvGrpSpPr>
            <a:grpSpLocks/>
          </p:cNvGrpSpPr>
          <p:nvPr/>
        </p:nvGrpSpPr>
        <p:grpSpPr bwMode="auto">
          <a:xfrm>
            <a:off x="304800" y="4725988"/>
            <a:ext cx="5405438" cy="1089025"/>
            <a:chOff x="192" y="2977"/>
            <a:chExt cx="3405" cy="686"/>
          </a:xfrm>
        </p:grpSpPr>
        <p:sp>
          <p:nvSpPr>
            <p:cNvPr id="167947" name="Oval 14"/>
            <p:cNvSpPr>
              <a:spLocks noChangeArrowheads="1"/>
            </p:cNvSpPr>
            <p:nvPr/>
          </p:nvSpPr>
          <p:spPr bwMode="auto">
            <a:xfrm>
              <a:off x="192" y="3219"/>
              <a:ext cx="1226" cy="4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/>
                <a:t>R</a:t>
              </a:r>
              <a:r>
                <a:rPr lang="en-US" baseline="-25000"/>
                <a:t>11</a:t>
              </a:r>
              <a:r>
                <a:rPr lang="en-US" sz="2800"/>
                <a:t>(B,C)</a:t>
              </a:r>
            </a:p>
          </p:txBody>
        </p:sp>
        <p:sp>
          <p:nvSpPr>
            <p:cNvPr id="167948" name="Oval 15"/>
            <p:cNvSpPr>
              <a:spLocks noChangeArrowheads="1"/>
            </p:cNvSpPr>
            <p:nvPr/>
          </p:nvSpPr>
          <p:spPr bwMode="auto">
            <a:xfrm>
              <a:off x="2352" y="3216"/>
              <a:ext cx="1245" cy="4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/>
                <a:t>R</a:t>
              </a:r>
              <a:r>
                <a:rPr lang="en-US" baseline="-25000"/>
                <a:t>12</a:t>
              </a:r>
              <a:r>
                <a:rPr lang="en-US" sz="2800"/>
                <a:t>(A,B)</a:t>
              </a:r>
            </a:p>
          </p:txBody>
        </p:sp>
        <p:cxnSp>
          <p:nvCxnSpPr>
            <p:cNvPr id="167949" name="AutoShape 16"/>
            <p:cNvCxnSpPr>
              <a:cxnSpLocks noChangeShapeType="1"/>
              <a:stCxn id="167951" idx="3"/>
              <a:endCxn id="167947" idx="0"/>
            </p:cNvCxnSpPr>
            <p:nvPr/>
          </p:nvCxnSpPr>
          <p:spPr bwMode="auto">
            <a:xfrm rot="5400000">
              <a:off x="829" y="2954"/>
              <a:ext cx="239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7950" name="AutoShape 17"/>
            <p:cNvCxnSpPr>
              <a:cxnSpLocks noChangeShapeType="1"/>
              <a:stCxn id="167951" idx="5"/>
              <a:endCxn id="167948" idx="0"/>
            </p:cNvCxnSpPr>
            <p:nvPr/>
          </p:nvCxnSpPr>
          <p:spPr bwMode="auto">
            <a:xfrm rot="16200000" flipH="1">
              <a:off x="2734" y="2966"/>
              <a:ext cx="22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7946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C5875-696B-4BD1-9FB5-3D83AFC449B0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92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Decompositions in General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219200" y="5029200"/>
            <a:ext cx="56943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R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/>
              <a:t> = projection of R on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A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, B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B</a:t>
            </a:r>
            <a:r>
              <a:rPr lang="en-US" baseline="-25000">
                <a:solidFill>
                  <a:schemeClr val="accent2"/>
                </a:solidFill>
              </a:rPr>
              <a:t>m</a:t>
            </a:r>
            <a:r>
              <a:rPr lang="en-US" baseline="-2500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R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/>
              <a:t> = projection of R on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A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, 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C</a:t>
            </a:r>
            <a:r>
              <a:rPr lang="en-US" baseline="-25000">
                <a:solidFill>
                  <a:schemeClr val="accent2"/>
                </a:solidFill>
              </a:rPr>
              <a:t>p</a:t>
            </a:r>
            <a:r>
              <a:rPr lang="en-US" baseline="-25000"/>
              <a:t> 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2209800" y="1752600"/>
            <a:ext cx="45005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m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p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  <a:r>
              <a:rPr lang="en-US">
                <a:latin typeface="Times New Roman" charset="0"/>
                <a:cs typeface="+mn-cs"/>
              </a:rPr>
              <a:t> 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914400" y="3114675"/>
            <a:ext cx="32305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m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4953000" y="3119438"/>
            <a:ext cx="31734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2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p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H="1">
            <a:off x="2667000" y="2362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4724400" y="2362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999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4A3C7-4A34-45D7-A398-CB12AF88203E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93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Theory of Decomposition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Sometimes it is correct: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31460" name="Group 4"/>
          <p:cNvGraphicFramePr>
            <a:graphicFrameLocks noGrp="1"/>
          </p:cNvGraphicFramePr>
          <p:nvPr/>
        </p:nvGraphicFramePr>
        <p:xfrm>
          <a:off x="2819400" y="2590800"/>
          <a:ext cx="342900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1482" name="Group 26"/>
          <p:cNvGraphicFramePr>
            <a:graphicFrameLocks noGrp="1"/>
          </p:cNvGraphicFramePr>
          <p:nvPr/>
        </p:nvGraphicFramePr>
        <p:xfrm>
          <a:off x="1447800" y="4648200"/>
          <a:ext cx="227965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1501" name="Group 45"/>
          <p:cNvGraphicFramePr>
            <a:graphicFrameLocks noGrp="1"/>
          </p:cNvGraphicFramePr>
          <p:nvPr/>
        </p:nvGraphicFramePr>
        <p:xfrm>
          <a:off x="5486400" y="4648200"/>
          <a:ext cx="2408238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94" name="Line 62"/>
          <p:cNvSpPr>
            <a:spLocks noChangeShapeType="1"/>
          </p:cNvSpPr>
          <p:nvPr/>
        </p:nvSpPr>
        <p:spPr bwMode="auto">
          <a:xfrm flipH="1">
            <a:off x="2286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95" name="Line 63"/>
          <p:cNvSpPr>
            <a:spLocks noChangeShapeType="1"/>
          </p:cNvSpPr>
          <p:nvPr/>
        </p:nvSpPr>
        <p:spPr bwMode="auto">
          <a:xfrm>
            <a:off x="57912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96" name="Text Box 64"/>
          <p:cNvSpPr txBox="1">
            <a:spLocks noChangeArrowheads="1"/>
          </p:cNvSpPr>
          <p:nvPr/>
        </p:nvSpPr>
        <p:spPr bwMode="auto">
          <a:xfrm>
            <a:off x="3336925" y="6289675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Lossless 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4D5CF-323E-49B6-95CB-29E7456D84C1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94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Incorrect Decomposition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Sometimes it is not: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33508" name="Group 4"/>
          <p:cNvGraphicFramePr>
            <a:graphicFrameLocks noGrp="1"/>
          </p:cNvGraphicFramePr>
          <p:nvPr/>
        </p:nvGraphicFramePr>
        <p:xfrm>
          <a:off x="2819400" y="2819400"/>
          <a:ext cx="3429000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30" name="Group 26"/>
          <p:cNvGraphicFramePr>
            <a:graphicFrameLocks noGrp="1"/>
          </p:cNvGraphicFramePr>
          <p:nvPr/>
        </p:nvGraphicFramePr>
        <p:xfrm>
          <a:off x="914400" y="4800600"/>
          <a:ext cx="2408238" cy="1452563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47" name="Group 43"/>
          <p:cNvGraphicFramePr>
            <a:graphicFrameLocks noGrp="1"/>
          </p:cNvGraphicFramePr>
          <p:nvPr/>
        </p:nvGraphicFramePr>
        <p:xfrm>
          <a:off x="5715000" y="4876800"/>
          <a:ext cx="2170113" cy="1452563"/>
        </p:xfrm>
        <a:graphic>
          <a:graphicData uri="http://schemas.openxmlformats.org/drawingml/2006/table">
            <a:tbl>
              <a:tblPr/>
              <a:tblGrid>
                <a:gridCol w="1020763"/>
                <a:gridCol w="11493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Line 60"/>
          <p:cNvSpPr>
            <a:spLocks noChangeShapeType="1"/>
          </p:cNvSpPr>
          <p:nvPr/>
        </p:nvSpPr>
        <p:spPr bwMode="auto">
          <a:xfrm flipH="1">
            <a:off x="1752600" y="4191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1" name="Line 61"/>
          <p:cNvSpPr>
            <a:spLocks noChangeShapeType="1"/>
          </p:cNvSpPr>
          <p:nvPr/>
        </p:nvSpPr>
        <p:spPr bwMode="auto">
          <a:xfrm>
            <a:off x="6400800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2" name="Oval 62"/>
          <p:cNvSpPr>
            <a:spLocks noChangeArrowheads="1"/>
          </p:cNvSpPr>
          <p:nvPr/>
        </p:nvSpPr>
        <p:spPr bwMode="auto">
          <a:xfrm>
            <a:off x="6707188" y="3048000"/>
            <a:ext cx="2211387" cy="11350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/>
              <a:t>What’s</a:t>
            </a:r>
            <a:br>
              <a:rPr lang="en-US"/>
            </a:br>
            <a:r>
              <a:rPr lang="en-US"/>
              <a:t>incorrect ??</a:t>
            </a:r>
          </a:p>
        </p:txBody>
      </p:sp>
      <p:sp>
        <p:nvSpPr>
          <p:cNvPr id="174143" name="Text Box 63"/>
          <p:cNvSpPr txBox="1">
            <a:spLocks noChangeArrowheads="1"/>
          </p:cNvSpPr>
          <p:nvPr/>
        </p:nvSpPr>
        <p:spPr bwMode="auto">
          <a:xfrm>
            <a:off x="2895600" y="6262688"/>
            <a:ext cx="278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Lossy 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404BA-C573-42CA-A116-0586091ABD98}" type="slidenum"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95</a:t>
            </a:fld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Decompositions in General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45005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m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p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  <a:r>
              <a:rPr lang="en-US">
                <a:latin typeface="Times New Roman" charset="0"/>
                <a:cs typeface="+mn-cs"/>
              </a:rPr>
              <a:t> </a:t>
            </a:r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>
            <a:off x="1941513" y="4151313"/>
            <a:ext cx="4510087" cy="9921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If 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A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B</a:t>
            </a:r>
            <a:r>
              <a:rPr lang="en-US" baseline="-25000">
                <a:solidFill>
                  <a:schemeClr val="accent2"/>
                </a:solidFill>
              </a:rPr>
              <a:t>m</a:t>
            </a:r>
            <a:r>
              <a:rPr lang="en-US" baseline="-25000"/>
              <a:t> </a:t>
            </a:r>
            <a:endParaRPr lang="en-US">
              <a:solidFill>
                <a:schemeClr val="accent2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US"/>
              <a:t>Then the decomposition is lossless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914400" y="3114675"/>
            <a:ext cx="32305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B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m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4953000" y="3119438"/>
            <a:ext cx="31734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2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A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1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, ..., C</a:t>
            </a:r>
            <a:r>
              <a:rPr lang="en-US" baseline="-25000">
                <a:solidFill>
                  <a:schemeClr val="accent2"/>
                </a:solidFill>
                <a:latin typeface="Times New Roman" charset="0"/>
                <a:cs typeface="+mn-cs"/>
              </a:rPr>
              <a:t>p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)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H="1">
            <a:off x="2667000" y="2362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4724400" y="2362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63588" y="6024563"/>
            <a:ext cx="7237412" cy="5286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800"/>
              <a:t>BCNF decomposition is always lossless.  WHY ?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524000" y="5334000"/>
            <a:ext cx="508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/>
              <a:t>Note: don’t need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A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..., C</a:t>
            </a:r>
            <a:r>
              <a:rPr lang="en-US" baseline="-25000">
                <a:solidFill>
                  <a:schemeClr val="accent2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EXPORTGUID" val="73d8b0e7-1781-4a98-8591-c6329817865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3401</Words>
  <Application>Microsoft Office PowerPoint</Application>
  <PresentationFormat>On-screen Show (4:3)</PresentationFormat>
  <Paragraphs>1323</Paragraphs>
  <Slides>95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>Default Design</vt:lpstr>
      <vt:lpstr>1_Default Design</vt:lpstr>
      <vt:lpstr>2_Default Design</vt:lpstr>
      <vt:lpstr>3_Default Design</vt:lpstr>
      <vt:lpstr>Lecture 02: </vt:lpstr>
      <vt:lpstr>Nulls</vt:lpstr>
      <vt:lpstr>Announcements</vt:lpstr>
      <vt:lpstr>Outline</vt:lpstr>
      <vt:lpstr>Database Design</vt:lpstr>
      <vt:lpstr>Entity / Relationship Diagrams</vt:lpstr>
      <vt:lpstr>Slide 7</vt:lpstr>
      <vt:lpstr>  </vt:lpstr>
      <vt:lpstr>  </vt:lpstr>
      <vt:lpstr>Keys in E/R Diagrams</vt:lpstr>
      <vt:lpstr>What is a Relation ?</vt:lpstr>
      <vt:lpstr>Multiplicity of E/R Relations</vt:lpstr>
      <vt:lpstr>Notation in Class v.s. the Book</vt:lpstr>
      <vt:lpstr>Slide 14</vt:lpstr>
      <vt:lpstr>Multi-way Relationships</vt:lpstr>
      <vt:lpstr>Converting Multi-way Relationships to Binary</vt:lpstr>
      <vt:lpstr>3. Design Principles</vt:lpstr>
      <vt:lpstr>Design Principles: What’s Wrong?</vt:lpstr>
      <vt:lpstr>Design Principles: What’s Wrong?</vt:lpstr>
      <vt:lpstr>From E/R Diagrams to Relational Schema</vt:lpstr>
      <vt:lpstr>Entity Set to Relation</vt:lpstr>
      <vt:lpstr>Create Table (SQL)</vt:lpstr>
      <vt:lpstr>Relationships to Relations</vt:lpstr>
      <vt:lpstr>Create Table (SQL)</vt:lpstr>
      <vt:lpstr>Multi-way Relationships to Relations</vt:lpstr>
      <vt:lpstr>Modeling Subclasses</vt:lpstr>
      <vt:lpstr>  </vt:lpstr>
      <vt:lpstr>Understanding Subclasses</vt:lpstr>
      <vt:lpstr>  Subclasses to Relations </vt:lpstr>
      <vt:lpstr>Modeling UnionTypes With Subclasses</vt:lpstr>
      <vt:lpstr>Modeling Union Types with Subclasses</vt:lpstr>
      <vt:lpstr>Modeling Union Types with Subclasses</vt:lpstr>
      <vt:lpstr>Constraints in E/R Diagrams</vt:lpstr>
      <vt:lpstr> Keys in E/R Diagrams</vt:lpstr>
      <vt:lpstr>Single Value Constraints</vt:lpstr>
      <vt:lpstr>Referential Integrity Constraints</vt:lpstr>
      <vt:lpstr>Other Constraints</vt:lpstr>
      <vt:lpstr>Weak Entity Sets</vt:lpstr>
      <vt:lpstr>Handling Weak Entity Sets</vt:lpstr>
      <vt:lpstr>Weak Entity Sets</vt:lpstr>
      <vt:lpstr>What Are the Keys of R ?</vt:lpstr>
      <vt:lpstr>Design Theory</vt:lpstr>
      <vt:lpstr>Schema Refinements = Normal Forms</vt:lpstr>
      <vt:lpstr>First Normal Form (1NF)</vt:lpstr>
      <vt:lpstr>Relational Schema Design</vt:lpstr>
      <vt:lpstr>Data Anomalies</vt:lpstr>
      <vt:lpstr>Relational Schema Design</vt:lpstr>
      <vt:lpstr>Relation Decomposition</vt:lpstr>
      <vt:lpstr>Relational Schema Design (or Logical Design)</vt:lpstr>
      <vt:lpstr>Functional Dependencies</vt:lpstr>
      <vt:lpstr>Functional Dependencies</vt:lpstr>
      <vt:lpstr>When Does an FD Hold</vt:lpstr>
      <vt:lpstr>Examples</vt:lpstr>
      <vt:lpstr>Example</vt:lpstr>
      <vt:lpstr>Example</vt:lpstr>
      <vt:lpstr>Example</vt:lpstr>
      <vt:lpstr>Example</vt:lpstr>
      <vt:lpstr>An Interesting Observation</vt:lpstr>
      <vt:lpstr>Goal: Find ALL Functional Dependencies</vt:lpstr>
      <vt:lpstr>Armstrong’s Rules (1/3)</vt:lpstr>
      <vt:lpstr>Armstrong’s Rules (2/3)</vt:lpstr>
      <vt:lpstr>Armstrong’s Rules (3/3)</vt:lpstr>
      <vt:lpstr>Slide 63</vt:lpstr>
      <vt:lpstr>Example (continued)</vt:lpstr>
      <vt:lpstr>Example (continued)</vt:lpstr>
      <vt:lpstr>Closure of a set of Attributes</vt:lpstr>
      <vt:lpstr>Closure Algorithm</vt:lpstr>
      <vt:lpstr>Example</vt:lpstr>
      <vt:lpstr>Why Do We Need Closure</vt:lpstr>
      <vt:lpstr>Using Closure to Infer ALL FDs</vt:lpstr>
      <vt:lpstr>Another Example</vt:lpstr>
      <vt:lpstr>Keys</vt:lpstr>
      <vt:lpstr>Computing (Super)Keys</vt:lpstr>
      <vt:lpstr>Example</vt:lpstr>
      <vt:lpstr>Example</vt:lpstr>
      <vt:lpstr>Examples of Keys</vt:lpstr>
      <vt:lpstr>Eliminating Anomalies</vt:lpstr>
      <vt:lpstr>Example</vt:lpstr>
      <vt:lpstr>Example</vt:lpstr>
      <vt:lpstr>Key or Keys ?</vt:lpstr>
      <vt:lpstr>Key or Keys ?</vt:lpstr>
      <vt:lpstr>Boyce-Codd Normal Form</vt:lpstr>
      <vt:lpstr>BCNF Decomposition Algorithm</vt:lpstr>
      <vt:lpstr>Example</vt:lpstr>
      <vt:lpstr>Example</vt:lpstr>
      <vt:lpstr>Example Decomposition </vt:lpstr>
      <vt:lpstr>BCNF Decomposition Algorithm</vt:lpstr>
      <vt:lpstr>Example BCNF Decomposition</vt:lpstr>
      <vt:lpstr>Example BCNF Decomposition</vt:lpstr>
      <vt:lpstr>Example</vt:lpstr>
      <vt:lpstr>Example</vt:lpstr>
      <vt:lpstr>Decompositions in General</vt:lpstr>
      <vt:lpstr>Theory of Decomposition</vt:lpstr>
      <vt:lpstr>Incorrect Decomposition</vt:lpstr>
      <vt:lpstr>Decompositions in General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ADMINIBM</cp:lastModifiedBy>
  <cp:revision>707</cp:revision>
  <cp:lastPrinted>1998-09-26T21:35:18Z</cp:lastPrinted>
  <dcterms:created xsi:type="dcterms:W3CDTF">2010-10-05T17:00:51Z</dcterms:created>
  <dcterms:modified xsi:type="dcterms:W3CDTF">2014-10-06T21:05:13Z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