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03"/>
  </p:notesMasterIdLst>
  <p:handoutMasterIdLst>
    <p:handoutMasterId r:id="rId104"/>
  </p:handoutMasterIdLst>
  <p:sldIdLst>
    <p:sldId id="281" r:id="rId3"/>
    <p:sldId id="412" r:id="rId4"/>
    <p:sldId id="583" r:id="rId5"/>
    <p:sldId id="401" r:id="rId6"/>
    <p:sldId id="425" r:id="rId7"/>
    <p:sldId id="426" r:id="rId8"/>
    <p:sldId id="380" r:id="rId9"/>
    <p:sldId id="378" r:id="rId10"/>
    <p:sldId id="428" r:id="rId11"/>
    <p:sldId id="404" r:id="rId12"/>
    <p:sldId id="427" r:id="rId13"/>
    <p:sldId id="284" r:id="rId14"/>
    <p:sldId id="382" r:id="rId15"/>
    <p:sldId id="432" r:id="rId16"/>
    <p:sldId id="320" r:id="rId17"/>
    <p:sldId id="292" r:id="rId18"/>
    <p:sldId id="375" r:id="rId19"/>
    <p:sldId id="293" r:id="rId20"/>
    <p:sldId id="376" r:id="rId21"/>
    <p:sldId id="291" r:id="rId22"/>
    <p:sldId id="436" r:id="rId23"/>
    <p:sldId id="441" r:id="rId24"/>
    <p:sldId id="442" r:id="rId25"/>
    <p:sldId id="443" r:id="rId26"/>
    <p:sldId id="444" r:id="rId27"/>
    <p:sldId id="445" r:id="rId28"/>
    <p:sldId id="448" r:id="rId29"/>
    <p:sldId id="449" r:id="rId30"/>
    <p:sldId id="450" r:id="rId31"/>
    <p:sldId id="451" r:id="rId32"/>
    <p:sldId id="452" r:id="rId33"/>
    <p:sldId id="453" r:id="rId34"/>
    <p:sldId id="454" r:id="rId35"/>
    <p:sldId id="455" r:id="rId36"/>
    <p:sldId id="456" r:id="rId37"/>
    <p:sldId id="457" r:id="rId38"/>
    <p:sldId id="458" r:id="rId39"/>
    <p:sldId id="459" r:id="rId40"/>
    <p:sldId id="460" r:id="rId41"/>
    <p:sldId id="461" r:id="rId42"/>
    <p:sldId id="462" r:id="rId43"/>
    <p:sldId id="463" r:id="rId44"/>
    <p:sldId id="464" r:id="rId45"/>
    <p:sldId id="465" r:id="rId46"/>
    <p:sldId id="466" r:id="rId47"/>
    <p:sldId id="467" r:id="rId48"/>
    <p:sldId id="468" r:id="rId49"/>
    <p:sldId id="469" r:id="rId50"/>
    <p:sldId id="470" r:id="rId51"/>
    <p:sldId id="471" r:id="rId52"/>
    <p:sldId id="472" r:id="rId53"/>
    <p:sldId id="473" r:id="rId54"/>
    <p:sldId id="474" r:id="rId55"/>
    <p:sldId id="475" r:id="rId56"/>
    <p:sldId id="476" r:id="rId57"/>
    <p:sldId id="477" r:id="rId58"/>
    <p:sldId id="478" r:id="rId59"/>
    <p:sldId id="479" r:id="rId60"/>
    <p:sldId id="480" r:id="rId61"/>
    <p:sldId id="481" r:id="rId62"/>
    <p:sldId id="482" r:id="rId63"/>
    <p:sldId id="483" r:id="rId64"/>
    <p:sldId id="484" r:id="rId65"/>
    <p:sldId id="485" r:id="rId66"/>
    <p:sldId id="486" r:id="rId67"/>
    <p:sldId id="487" r:id="rId68"/>
    <p:sldId id="491" r:id="rId69"/>
    <p:sldId id="492" r:id="rId70"/>
    <p:sldId id="493" r:id="rId71"/>
    <p:sldId id="495" r:id="rId72"/>
    <p:sldId id="499" r:id="rId73"/>
    <p:sldId id="497" r:id="rId74"/>
    <p:sldId id="496" r:id="rId75"/>
    <p:sldId id="498" r:id="rId76"/>
    <p:sldId id="500" r:id="rId77"/>
    <p:sldId id="501" r:id="rId78"/>
    <p:sldId id="502" r:id="rId79"/>
    <p:sldId id="503" r:id="rId80"/>
    <p:sldId id="504" r:id="rId81"/>
    <p:sldId id="505" r:id="rId82"/>
    <p:sldId id="579" r:id="rId83"/>
    <p:sldId id="506" r:id="rId84"/>
    <p:sldId id="508" r:id="rId85"/>
    <p:sldId id="509" r:id="rId86"/>
    <p:sldId id="510" r:id="rId87"/>
    <p:sldId id="581" r:id="rId88"/>
    <p:sldId id="511" r:id="rId89"/>
    <p:sldId id="512" r:id="rId90"/>
    <p:sldId id="582" r:id="rId91"/>
    <p:sldId id="513" r:id="rId92"/>
    <p:sldId id="514" r:id="rId93"/>
    <p:sldId id="515" r:id="rId94"/>
    <p:sldId id="580" r:id="rId95"/>
    <p:sldId id="516" r:id="rId96"/>
    <p:sldId id="517" r:id="rId97"/>
    <p:sldId id="518" r:id="rId98"/>
    <p:sldId id="519" r:id="rId99"/>
    <p:sldId id="520" r:id="rId100"/>
    <p:sldId id="521" r:id="rId101"/>
    <p:sldId id="522" r:id="rId10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6600"/>
    <a:srgbClr val="00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445" autoAdjust="0"/>
    <p:restoredTop sz="89247" autoAdjust="0"/>
  </p:normalViewPr>
  <p:slideViewPr>
    <p:cSldViewPr>
      <p:cViewPr varScale="1">
        <p:scale>
          <a:sx n="65" d="100"/>
          <a:sy n="65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47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theme" Target="theme/theme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fld id="{DDC59479-C219-47E2-8622-0C504843C2D4}" type="datetimeFigureOut">
              <a:rPr lang="en-US"/>
              <a:pPr>
                <a:defRPr/>
              </a:pPr>
              <a:t>3/25/2013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fld id="{9FE98822-1028-4F28-8864-DB586BF854CD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fld id="{21BE11A2-4E3F-403C-B84E-2FD9A477D964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5D5ED0-50BE-4F57-A609-247A74D849A0}" type="slidenum">
              <a:rPr lang="en-US" smtClean="0">
                <a:latin typeface="Arial" charset="0"/>
                <a:cs typeface="Arial" charset="0"/>
              </a:rPr>
              <a:pPr/>
              <a:t>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0C42C-1CEF-4BAC-8FB3-0E3F6D0F03B6}" type="slidenum">
              <a:rPr lang="en-US" smtClean="0">
                <a:latin typeface="Arial" charset="0"/>
                <a:cs typeface="Arial" charset="0"/>
              </a:rPr>
              <a:pPr/>
              <a:t>13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F82D19-ED8D-47EB-B415-5533E58274FD}" type="slidenum">
              <a:rPr lang="en-US" smtClean="0">
                <a:latin typeface="Arial" charset="0"/>
                <a:cs typeface="Arial" charset="0"/>
              </a:rPr>
              <a:pPr/>
              <a:t>15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CDDA7A-3980-4C0B-A68D-80A5B3ED290E}" type="slidenum">
              <a:rPr lang="en-US" smtClean="0">
                <a:latin typeface="Arial" charset="0"/>
                <a:cs typeface="Arial" charset="0"/>
              </a:rPr>
              <a:pPr/>
              <a:t>16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F28995-3F8F-4A27-9A5D-DE8D0728D735}" type="slidenum">
              <a:rPr lang="en-US" smtClean="0">
                <a:latin typeface="Arial" charset="0"/>
                <a:cs typeface="Arial" charset="0"/>
              </a:rPr>
              <a:pPr/>
              <a:t>17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0DDD73-8520-4764-BEC3-04A72F4D35F3}" type="slidenum">
              <a:rPr lang="en-US" smtClean="0">
                <a:latin typeface="Arial" charset="0"/>
                <a:cs typeface="Arial" charset="0"/>
              </a:rPr>
              <a:pPr/>
              <a:t>18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4D8D2B-04AF-495D-A1FB-614008B24A37}" type="slidenum">
              <a:rPr lang="en-US" smtClean="0">
                <a:latin typeface="Arial" charset="0"/>
                <a:cs typeface="Arial" charset="0"/>
              </a:rPr>
              <a:pPr/>
              <a:t>19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D37E1B-3945-41F4-9C6E-91B028AC8548}" type="slidenum">
              <a:rPr lang="en-US" smtClean="0">
                <a:latin typeface="Arial" charset="0"/>
                <a:cs typeface="Arial" charset="0"/>
              </a:rPr>
              <a:pPr/>
              <a:t>20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E2CC3F-AE05-447E-A19F-BDFD62F60384}" type="slidenum">
              <a:rPr lang="en-US" smtClean="0">
                <a:latin typeface="Arial" charset="0"/>
                <a:cs typeface="Arial" charset="0"/>
              </a:rPr>
              <a:pPr/>
              <a:t>21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4FAEB8-BB3B-4E86-A72B-D46187E6267A}" type="slidenum">
              <a:rPr lang="en-US" smtClean="0">
                <a:latin typeface="Arial" charset="0"/>
                <a:cs typeface="Arial" charset="0"/>
              </a:rPr>
              <a:pPr/>
              <a:t>22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935B48-FB3C-4079-8747-2E2045723883}" type="slidenum">
              <a:rPr lang="en-US" smtClean="0">
                <a:latin typeface="Arial" charset="0"/>
                <a:cs typeface="Arial" charset="0"/>
              </a:rPr>
              <a:pPr/>
              <a:t>23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>
              <a:latin typeface="Arial" charset="0"/>
            </a:endParaRP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35" tIns="0" rIns="19035" bIns="0" anchor="b"/>
          <a:lstStyle/>
          <a:p>
            <a:pPr algn="r" eaLnBrk="0" hangingPunct="0"/>
            <a:r>
              <a:rPr lang="en-US" sz="1000" i="1">
                <a:latin typeface="Arial" charset="0"/>
              </a:rPr>
              <a:t>4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>
              <a:latin typeface="Arial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>
              <a:latin typeface="Arial" charset="0"/>
            </a:endParaRPr>
          </a:p>
        </p:txBody>
      </p:sp>
      <p:sp>
        <p:nvSpPr>
          <p:cNvPr id="614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6144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05" tIns="46002" rIns="92005" bIns="46002"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54D357-5286-4B57-9E33-80955F4D9B4F}" type="slidenum">
              <a:rPr lang="en-US" smtClean="0">
                <a:latin typeface="Arial" charset="0"/>
                <a:cs typeface="Arial" charset="0"/>
              </a:rPr>
              <a:pPr/>
              <a:t>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2D5BE9-8D93-4C01-A06D-E4425A9E928A}" type="slidenum">
              <a:rPr lang="en-US" smtClean="0">
                <a:latin typeface="Arial" charset="0"/>
                <a:cs typeface="Arial" charset="0"/>
              </a:rPr>
              <a:pPr/>
              <a:t>24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8F5697-3ED5-4D45-B3DB-3904D5B44769}" type="slidenum">
              <a:rPr lang="en-US" smtClean="0">
                <a:latin typeface="Arial" charset="0"/>
                <a:cs typeface="Arial" charset="0"/>
              </a:rPr>
              <a:pPr/>
              <a:t>25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AD5E0-F797-482B-B7BF-A8E972C720C6}" type="slidenum">
              <a:rPr lang="en-US" smtClean="0">
                <a:latin typeface="Arial" charset="0"/>
                <a:cs typeface="Arial" charset="0"/>
              </a:rPr>
              <a:pPr/>
              <a:t>27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0EFA1E-041C-4421-9F4E-550F5E31960F}" type="slidenum">
              <a:rPr lang="en-US" smtClean="0">
                <a:latin typeface="Arial" charset="0"/>
                <a:cs typeface="Arial" charset="0"/>
              </a:rPr>
              <a:pPr/>
              <a:t>28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A104ED-F686-49A5-9A82-F99B33C422E2}" type="slidenum">
              <a:rPr lang="en-US" smtClean="0">
                <a:latin typeface="Arial" charset="0"/>
                <a:cs typeface="Arial" charset="0"/>
              </a:rPr>
              <a:pPr/>
              <a:t>29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A3B085-DD64-452F-AE7A-D4E36A2CCD16}" type="slidenum">
              <a:rPr lang="en-US" smtClean="0">
                <a:latin typeface="Arial" charset="0"/>
                <a:cs typeface="Arial" charset="0"/>
              </a:rPr>
              <a:pPr/>
              <a:t>30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24EA69-87B9-437A-93CE-259F5B93FB5C}" type="slidenum">
              <a:rPr lang="en-US" smtClean="0">
                <a:latin typeface="Arial" charset="0"/>
                <a:cs typeface="Arial" charset="0"/>
              </a:rPr>
              <a:pPr/>
              <a:t>31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73396B-3621-4DDE-97A6-6F1CAE1CC81D}" type="slidenum">
              <a:rPr lang="en-US" smtClean="0">
                <a:latin typeface="Arial" charset="0"/>
                <a:cs typeface="Arial" charset="0"/>
              </a:rPr>
              <a:pPr/>
              <a:t>32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5231FA-D821-4BA1-8582-80C38AF1AE59}" type="slidenum">
              <a:rPr lang="en-US" smtClean="0">
                <a:latin typeface="Arial" charset="0"/>
                <a:cs typeface="Arial" charset="0"/>
              </a:rPr>
              <a:pPr/>
              <a:t>33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85980-640B-4520-9A95-9E9E4AADB190}" type="slidenum">
              <a:rPr lang="en-US" smtClean="0">
                <a:latin typeface="Arial" charset="0"/>
                <a:cs typeface="Arial" charset="0"/>
              </a:rPr>
              <a:pPr/>
              <a:t>34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2FDD89-F618-4E2E-95F4-8A069D49D54F}" type="slidenum">
              <a:rPr lang="en-US" smtClean="0">
                <a:latin typeface="Arial" charset="0"/>
                <a:cs typeface="Arial" charset="0"/>
              </a:rPr>
              <a:pPr/>
              <a:t>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9D395F-A196-4914-89C9-1AF81CFC8316}" type="slidenum">
              <a:rPr lang="en-US" smtClean="0">
                <a:latin typeface="Arial" charset="0"/>
                <a:cs typeface="Arial" charset="0"/>
              </a:rPr>
              <a:pPr/>
              <a:t>35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F4F133-3482-4391-9FA0-BC0A0DCF6568}" type="slidenum">
              <a:rPr lang="en-US" smtClean="0">
                <a:latin typeface="Arial" charset="0"/>
                <a:cs typeface="Arial" charset="0"/>
              </a:rPr>
              <a:pPr/>
              <a:t>36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93FD6C-4169-4271-B1A5-CACF70E1205D}" type="slidenum">
              <a:rPr lang="en-US" smtClean="0">
                <a:latin typeface="Arial" charset="0"/>
                <a:cs typeface="Arial" charset="0"/>
              </a:rPr>
              <a:pPr/>
              <a:t>37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Were we UNDO the changes, writing back A=8, and B=8.  The transaction is atomic: none of its actions was executed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ACA2DB-61CB-46DC-AF79-437B8D8C462B}" type="slidenum">
              <a:rPr lang="en-US" smtClean="0">
                <a:latin typeface="Arial" charset="0"/>
                <a:cs typeface="Arial" charset="0"/>
              </a:rPr>
              <a:pPr/>
              <a:t>38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11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Here we don’t need to do any recovery actions.  The transaction is still atomic: both actions have been executed.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A34DC7-8630-4175-BB96-1934ACE94E6E}" type="slidenum">
              <a:rPr lang="en-US" smtClean="0">
                <a:latin typeface="Arial" charset="0"/>
                <a:cs typeface="Arial" charset="0"/>
              </a:rPr>
              <a:pPr/>
              <a:t>39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1B8C2A-FBC7-4CA3-8DEC-978D16CE5146}" type="slidenum">
              <a:rPr lang="en-US" smtClean="0">
                <a:latin typeface="Arial" charset="0"/>
                <a:cs typeface="Arial" charset="0"/>
              </a:rPr>
              <a:pPr/>
              <a:t>40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A1CA03-6BC1-4140-99E9-82FA5E8785F4}" type="slidenum">
              <a:rPr lang="en-US" smtClean="0">
                <a:latin typeface="Arial" charset="0"/>
                <a:cs typeface="Arial" charset="0"/>
              </a:rPr>
              <a:pPr/>
              <a:t>41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21AD70-09EC-4692-B175-88BA57F31BA9}" type="slidenum">
              <a:rPr lang="en-US" smtClean="0">
                <a:latin typeface="Arial" charset="0"/>
                <a:cs typeface="Arial" charset="0"/>
              </a:rPr>
              <a:pPr/>
              <a:t>42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5B8509-F216-43D4-BE53-10FB596EBD73}" type="slidenum">
              <a:rPr lang="en-US" smtClean="0">
                <a:latin typeface="Arial" charset="0"/>
                <a:cs typeface="Arial" charset="0"/>
              </a:rPr>
              <a:pPr/>
              <a:t>43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3DA9CA-A30B-48D1-9309-64B8717589F7}" type="slidenum">
              <a:rPr lang="en-US" smtClean="0">
                <a:latin typeface="Arial" charset="0"/>
                <a:cs typeface="Arial" charset="0"/>
              </a:rPr>
              <a:pPr/>
              <a:t>44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65A3FF-D0C7-43D5-8ACD-BC2D14CD85EA}" type="slidenum">
              <a:rPr lang="en-US" smtClean="0">
                <a:latin typeface="Arial" charset="0"/>
                <a:cs typeface="Arial" charset="0"/>
              </a:rPr>
              <a:pPr/>
              <a:t>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0F81FC-7EE5-4221-9B6F-AC3A699C4A62}" type="slidenum">
              <a:rPr lang="en-US" smtClean="0">
                <a:latin typeface="Arial" charset="0"/>
                <a:cs typeface="Arial" charset="0"/>
              </a:rPr>
              <a:pPr/>
              <a:t>45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E73D48-8224-44A8-8441-7EDC0F9A303B}" type="slidenum">
              <a:rPr lang="en-US" smtClean="0">
                <a:latin typeface="Arial" charset="0"/>
                <a:cs typeface="Arial" charset="0"/>
              </a:rPr>
              <a:pPr/>
              <a:t>46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14C975-1BE6-4B22-83D4-65578918A4ED}" type="slidenum">
              <a:rPr lang="en-US" smtClean="0">
                <a:latin typeface="Arial" charset="0"/>
                <a:cs typeface="Arial" charset="0"/>
              </a:rPr>
              <a:pPr/>
              <a:t>47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9D8A6E-D745-4055-A9EA-4D402738B52A}" type="slidenum">
              <a:rPr lang="en-US" smtClean="0">
                <a:latin typeface="Arial" charset="0"/>
                <a:cs typeface="Arial" charset="0"/>
              </a:rPr>
              <a:pPr/>
              <a:t>48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13F605-C0C8-41D8-9411-AE3461E67CC5}" type="slidenum">
              <a:rPr lang="en-US" smtClean="0">
                <a:latin typeface="Arial" charset="0"/>
                <a:cs typeface="Arial" charset="0"/>
              </a:rPr>
              <a:pPr/>
              <a:t>49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70DC9-69E0-4ABB-939A-5998093AA8D5}" type="slidenum">
              <a:rPr lang="en-US" smtClean="0">
                <a:latin typeface="Arial" charset="0"/>
                <a:cs typeface="Arial" charset="0"/>
              </a:rPr>
              <a:pPr/>
              <a:t>50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C9A492-519E-4162-B69F-87E46C31FB83}" type="slidenum">
              <a:rPr lang="en-US" smtClean="0">
                <a:latin typeface="Arial" charset="0"/>
                <a:cs typeface="Arial" charset="0"/>
              </a:rPr>
              <a:pPr/>
              <a:t>51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40" tIns="44970" rIns="89940" bIns="44970"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Answer: not really. If the system crashes before it writes &lt;END CKPT&gt; then we need to look further back until the earliest start of T4, T5, T6.  </a:t>
            </a:r>
            <a:br>
              <a:rPr lang="en-US" smtClean="0">
                <a:latin typeface="Arial" charset="0"/>
                <a:ea typeface="ＭＳ Ｐゴシック" pitchFamily="34" charset="-128"/>
              </a:rPr>
            </a:br>
            <a:r>
              <a:rPr lang="en-US" smtClean="0">
                <a:latin typeface="Arial" charset="0"/>
                <a:ea typeface="ＭＳ Ｐゴシック" pitchFamily="34" charset="-128"/>
              </a:rPr>
              <a:t>On the other hand, if all of T4, T5, T6 have already committed, then it’s like we have seen an END CKPT.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3D0F55-BBB7-489E-9D2F-22EC85ACB7F7}" type="slidenum">
              <a:rPr lang="en-US" smtClean="0">
                <a:latin typeface="Arial" charset="0"/>
                <a:cs typeface="Arial" charset="0"/>
              </a:rPr>
              <a:pPr/>
              <a:t>53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87F848-A94B-4BB2-A8C5-5405C0393255}" type="slidenum">
              <a:rPr lang="en-US" smtClean="0">
                <a:latin typeface="Arial" charset="0"/>
                <a:cs typeface="Arial" charset="0"/>
              </a:rPr>
              <a:pPr/>
              <a:t>54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30363D-86E7-4051-8E09-D65A60915A5C}" type="slidenum">
              <a:rPr lang="en-US" smtClean="0">
                <a:latin typeface="Arial" charset="0"/>
                <a:cs typeface="Arial" charset="0"/>
              </a:rPr>
              <a:pPr/>
              <a:t>55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7960FF-86FE-47A3-B84B-E5EF9C2E7392}" type="slidenum">
              <a:rPr lang="en-US" smtClean="0">
                <a:latin typeface="Arial" charset="0"/>
                <a:cs typeface="Arial" charset="0"/>
              </a:rPr>
              <a:pPr/>
              <a:t>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FF7A21-2780-491C-8597-4C6BCE592F89}" type="slidenum">
              <a:rPr lang="en-US" smtClean="0">
                <a:latin typeface="Arial" charset="0"/>
                <a:cs typeface="Arial" charset="0"/>
              </a:rPr>
              <a:pPr/>
              <a:t>56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303852-F3AA-4009-8698-039511EE1522}" type="slidenum">
              <a:rPr lang="en-US" smtClean="0">
                <a:latin typeface="Arial" charset="0"/>
                <a:cs typeface="Arial" charset="0"/>
              </a:rPr>
              <a:pPr/>
              <a:t>57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94EF51-6CC1-4508-80ED-4F701AF0ED64}" type="slidenum">
              <a:rPr lang="en-US" smtClean="0">
                <a:latin typeface="Arial" charset="0"/>
                <a:cs typeface="Arial" charset="0"/>
              </a:rPr>
              <a:pPr/>
              <a:t>58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D5B4B-2913-425B-B68A-86DB705F5091}" type="slidenum">
              <a:rPr lang="en-US" smtClean="0">
                <a:latin typeface="Arial" charset="0"/>
                <a:cs typeface="Arial" charset="0"/>
              </a:rPr>
              <a:pPr/>
              <a:t>59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3F8430-0747-4FEA-AE7E-66A3A2A12A48}" type="slidenum">
              <a:rPr lang="en-US" smtClean="0">
                <a:latin typeface="Arial" charset="0"/>
                <a:cs typeface="Arial" charset="0"/>
              </a:rPr>
              <a:pPr/>
              <a:t>60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2FE837-1847-4279-B766-B867FF3B792B}" type="slidenum">
              <a:rPr lang="en-US" smtClean="0">
                <a:latin typeface="Arial" charset="0"/>
                <a:cs typeface="Arial" charset="0"/>
              </a:rPr>
              <a:pPr/>
              <a:t>61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ADFAE3-B458-4E54-A2BE-9E25969A719D}" type="slidenum">
              <a:rPr lang="en-US" smtClean="0">
                <a:latin typeface="Arial" charset="0"/>
                <a:cs typeface="Arial" charset="0"/>
              </a:rPr>
              <a:pPr/>
              <a:t>62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AF0AA-FB86-4D14-9430-A802A8563038}" type="slidenum">
              <a:rPr lang="en-US" smtClean="0">
                <a:latin typeface="Arial" charset="0"/>
                <a:cs typeface="Arial" charset="0"/>
              </a:rPr>
              <a:pPr/>
              <a:t>63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73C9F4-D0A0-4471-8CED-65BE32A6CE21}" type="slidenum">
              <a:rPr lang="en-US" smtClean="0">
                <a:latin typeface="Arial" charset="0"/>
                <a:cs typeface="Arial" charset="0"/>
              </a:rPr>
              <a:pPr/>
              <a:t>64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D64944-BA66-4592-B633-CCA496408A18}" type="slidenum">
              <a:rPr lang="en-US" smtClean="0">
                <a:latin typeface="Arial" charset="0"/>
                <a:cs typeface="Arial" charset="0"/>
              </a:rPr>
              <a:pPr/>
              <a:t>65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7B66FC-0CA0-456D-83A6-CFFD5331D690}" type="slidenum">
              <a:rPr lang="en-US" smtClean="0">
                <a:latin typeface="Arial" charset="0"/>
                <a:cs typeface="Arial" charset="0"/>
              </a:rPr>
              <a:pPr/>
              <a:t>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356147-011A-49AB-9F38-B272689FE15A}" type="slidenum">
              <a:rPr lang="en-US" smtClean="0">
                <a:latin typeface="Arial" charset="0"/>
                <a:cs typeface="Arial" charset="0"/>
              </a:rPr>
              <a:pPr/>
              <a:t>66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97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Schedule is serial if it reflects a serial execution.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In this example, two serial schedules are possible.</a:t>
            </a:r>
          </a:p>
        </p:txBody>
      </p:sp>
      <p:sp>
        <p:nvSpPr>
          <p:cNvPr id="1597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6431F5-DAB3-4A0D-B470-96160750B864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77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Reminder: why do we want interleaving? For performance.</a:t>
            </a:r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E34EE4-0CFC-4546-AED5-94158991C8FC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78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69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Example: Two people book two seats each on an airplane (but ignore seat selection).</a:t>
            </a:r>
          </a:p>
        </p:txBody>
      </p:sp>
      <p:sp>
        <p:nvSpPr>
          <p:cNvPr id="166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D23BA4-E558-4493-95DB-41C7CBE07CEF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82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89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Conflict: pair of consecutive actions in schedule s.t. if swapped, then behavior changes.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Conflict serializability is a stronger condition than serializability (although have to be careful because of things like phantom problem)</a:t>
            </a:r>
          </a:p>
        </p:txBody>
      </p:sp>
      <p:sp>
        <p:nvSpPr>
          <p:cNvPr id="168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6455C2-2583-43F9-8B09-B9A1A56B389D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83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20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2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FD689B-C9FD-41E4-A2BF-CAF356D8A148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85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08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Arrow: two transactions, same element, at least one action is a write</a:t>
            </a:r>
          </a:p>
        </p:txBody>
      </p:sp>
      <p:sp>
        <p:nvSpPr>
          <p:cNvPr id="1740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B97D8E-709B-4C16-AECE-15B63D3845BC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86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61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Arrow: two transactions, same element, at least one action is a write</a:t>
            </a:r>
          </a:p>
        </p:txBody>
      </p:sp>
      <p:sp>
        <p:nvSpPr>
          <p:cNvPr id="1761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0232DB-070F-4991-B557-A60D8FDA75C2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87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02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So conflict serializability is a stronger condition (again careful because of phantoms).</a:t>
            </a:r>
          </a:p>
        </p:txBody>
      </p:sp>
      <p:sp>
        <p:nvSpPr>
          <p:cNvPr id="1802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57D85A-CFC1-427E-B3DF-67FE10D121D6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90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2270DB-8614-4EFF-92FC-A5505F4F7056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0CB058-DEB8-493E-8A02-10F3BDFDAAED}" type="slidenum">
              <a:rPr lang="en-US" smtClean="0">
                <a:latin typeface="Arial" charset="0"/>
                <a:cs typeface="Arial" charset="0"/>
              </a:rPr>
              <a:pPr/>
              <a:t>11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13D550-C0A0-407B-9B64-BDD3A097EC5B}" type="slidenum">
              <a:rPr lang="en-US" smtClean="0">
                <a:latin typeface="Arial" charset="0"/>
                <a:cs typeface="Arial" charset="0"/>
              </a:rPr>
              <a:pPr/>
              <a:t>12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B00B9-6D9D-4E4D-95F4-64A08520C045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BB5A8-CCBA-424A-B911-C670B9753A73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3E69E-D9FB-46E4-BDB7-D333300F5103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CCE42-A656-4F96-BC2A-06D403CE1CAA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8C4B8-1539-4760-9E75-4D91AF4BC917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9A858-B3FB-4AC9-ADD8-7830719A6B86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A3D43-EE3F-40F0-A5AC-9AC6EDD2464E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786B5-405C-4269-ABF6-E1C2495E8A75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6B551-A074-433F-973F-5EE5DFFE102D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F8EC8-3EEF-43DA-B0A3-ABB766A303D8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BC8DE-2208-46B9-BDD0-32A3EF680676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EBBCD-AF1B-4E31-B73D-B9AE0B1ED745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82BCA-99F5-4451-915E-FF2B474EEE2A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2EC37-EAA7-457E-A535-53A898D7668B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  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/>
                <a:cs typeface="+mn-cs"/>
              </a:defRPr>
            </a:lvl1pPr>
          </a:lstStyle>
          <a:p>
            <a:pPr>
              <a:defRPr/>
            </a:pPr>
            <a:fld id="{D9B98C3F-3351-4805-BF57-1C14D5B402EC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     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/>
                <a:cs typeface="+mn-cs"/>
              </a:defRPr>
            </a:lvl1pPr>
          </a:lstStyle>
          <a:p>
            <a:pPr>
              <a:defRPr/>
            </a:pPr>
            <a:fld id="{BD97F793-0EE3-422F-8B00-16A634EE3B4E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2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D26719-2A35-497A-87EB-7053641F3A4B}" type="slidenum">
              <a:rPr lang="en-US" smtClean="0">
                <a:latin typeface="Arial" charset="0"/>
                <a:cs typeface="Arial" charset="0"/>
              </a:rPr>
              <a:pPr/>
              <a:t>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Lecture 4:</a:t>
            </a:r>
            <a:br>
              <a:rPr lang="en-US" smtClean="0">
                <a:latin typeface="Arial" charset="0"/>
                <a:ea typeface="ＭＳ Ｐゴシック" pitchFamily="34" charset="-128"/>
              </a:rPr>
            </a:br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267200"/>
            <a:ext cx="6400800" cy="17526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Transactions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44D69F-06EC-46E9-8176-1600B1F47691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3</a:t>
            </a:r>
            <a:r>
              <a:rPr lang="en-US" baseline="30000" smtClean="0">
                <a:latin typeface="Arial" charset="0"/>
                <a:ea typeface="ＭＳ Ｐゴシック" pitchFamily="34" charset="-128"/>
              </a:rPr>
              <a:t>rd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Famous Anomaly: Dirty Reads</a:t>
            </a:r>
          </a:p>
        </p:txBody>
      </p:sp>
      <p:sp>
        <p:nvSpPr>
          <p:cNvPr id="507909" name="Rectangle 5"/>
          <p:cNvSpPr>
            <a:spLocks noChangeArrowheads="1"/>
          </p:cNvSpPr>
          <p:nvPr/>
        </p:nvSpPr>
        <p:spPr bwMode="auto">
          <a:xfrm>
            <a:off x="152400" y="1635125"/>
            <a:ext cx="4338638" cy="254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latin typeface="Arial"/>
                <a:cs typeface="+mn-cs"/>
              </a:rPr>
              <a:t>Client 1</a:t>
            </a:r>
            <a:r>
              <a:rPr lang="en-US" sz="2000" dirty="0">
                <a:latin typeface="Arial"/>
                <a:cs typeface="+mn-cs"/>
              </a:rPr>
              <a:t>: transfer $100  acc1</a:t>
            </a:r>
            <a:r>
              <a:rPr lang="en-US" sz="2000" dirty="0">
                <a:latin typeface="Arial"/>
                <a:cs typeface="+mn-cs"/>
                <a:sym typeface="Wingdings" charset="2"/>
              </a:rPr>
              <a:t> acc2</a:t>
            </a:r>
            <a:endParaRPr lang="en-US" sz="2000" dirty="0">
              <a:latin typeface="Arial"/>
              <a:cs typeface="+mn-cs"/>
            </a:endParaRPr>
          </a:p>
          <a:p>
            <a:pPr eaLnBrk="0" hangingPunct="0">
              <a:defRPr/>
            </a:pPr>
            <a:r>
              <a:rPr lang="en-US" sz="2000" dirty="0">
                <a:latin typeface="Arial"/>
                <a:cs typeface="+mn-cs"/>
              </a:rPr>
              <a:t>X = Account1.balance</a:t>
            </a:r>
          </a:p>
          <a:p>
            <a:pPr eaLnBrk="0" hangingPunct="0">
              <a:defRPr/>
            </a:pPr>
            <a:r>
              <a:rPr lang="en-US" sz="2000" dirty="0">
                <a:latin typeface="Arial"/>
                <a:cs typeface="+mn-cs"/>
              </a:rPr>
              <a:t>Account2.balance += 100</a:t>
            </a:r>
          </a:p>
          <a:p>
            <a:pPr eaLnBrk="0" hangingPunct="0">
              <a:defRPr/>
            </a:pPr>
            <a:endParaRPr lang="en-US" sz="2000" dirty="0">
              <a:latin typeface="Arial"/>
              <a:cs typeface="+mn-cs"/>
            </a:endParaRPr>
          </a:p>
          <a:p>
            <a:pPr eaLnBrk="0" hangingPunct="0">
              <a:defRPr/>
            </a:pPr>
            <a:r>
              <a:rPr lang="en-US" sz="2000" dirty="0">
                <a:latin typeface="Arial"/>
                <a:cs typeface="+mn-cs"/>
              </a:rPr>
              <a:t>If (X&gt;=100) Account1.balance −=100</a:t>
            </a:r>
            <a:br>
              <a:rPr lang="en-US" sz="2000" dirty="0">
                <a:latin typeface="Arial"/>
                <a:cs typeface="+mn-cs"/>
              </a:rPr>
            </a:br>
            <a:r>
              <a:rPr lang="en-US" sz="2000" dirty="0">
                <a:latin typeface="Arial"/>
                <a:cs typeface="+mn-cs"/>
              </a:rPr>
              <a:t>else { /* rollback ! */</a:t>
            </a:r>
          </a:p>
          <a:p>
            <a:pPr eaLnBrk="0" hangingPunct="0">
              <a:defRPr/>
            </a:pPr>
            <a:r>
              <a:rPr lang="en-US" sz="2000" dirty="0">
                <a:latin typeface="Arial"/>
                <a:cs typeface="+mn-cs"/>
              </a:rPr>
              <a:t>          account2.balance −= 100</a:t>
            </a:r>
          </a:p>
          <a:p>
            <a:pPr eaLnBrk="0" hangingPunct="0">
              <a:defRPr/>
            </a:pPr>
            <a:r>
              <a:rPr lang="en-US" sz="2000" dirty="0">
                <a:latin typeface="Arial"/>
                <a:cs typeface="+mn-cs"/>
              </a:rPr>
              <a:t>          </a:t>
            </a:r>
            <a:r>
              <a:rPr lang="en-US" sz="2000" dirty="0" err="1">
                <a:latin typeface="Arial"/>
                <a:cs typeface="+mn-cs"/>
              </a:rPr>
              <a:t>println(“Denied</a:t>
            </a:r>
            <a:r>
              <a:rPr lang="en-US" sz="2000" dirty="0">
                <a:latin typeface="Arial"/>
                <a:cs typeface="+mn-cs"/>
              </a:rPr>
              <a:t> !”)</a:t>
            </a:r>
          </a:p>
        </p:txBody>
      </p:sp>
      <p:sp>
        <p:nvSpPr>
          <p:cNvPr id="34820" name="TextBox 7"/>
          <p:cNvSpPr txBox="1">
            <a:spLocks noChangeArrowheads="1"/>
          </p:cNvSpPr>
          <p:nvPr/>
        </p:nvSpPr>
        <p:spPr bwMode="auto">
          <a:xfrm>
            <a:off x="685800" y="5334000"/>
            <a:ext cx="2981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</a:rPr>
              <a:t>What’s wrong ?</a:t>
            </a:r>
          </a:p>
        </p:txBody>
      </p:sp>
      <p:sp>
        <p:nvSpPr>
          <p:cNvPr id="3482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  <p:sp>
        <p:nvSpPr>
          <p:cNvPr id="507910" name="Rectangle 6"/>
          <p:cNvSpPr>
            <a:spLocks noChangeArrowheads="1"/>
          </p:cNvSpPr>
          <p:nvPr/>
        </p:nvSpPr>
        <p:spPr bwMode="auto">
          <a:xfrm>
            <a:off x="4540250" y="3846513"/>
            <a:ext cx="4344988" cy="254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latin typeface="Arial"/>
                <a:cs typeface="+mn-cs"/>
              </a:rPr>
              <a:t>Client 2</a:t>
            </a:r>
            <a:r>
              <a:rPr lang="en-US" sz="2000" dirty="0">
                <a:latin typeface="Arial"/>
                <a:cs typeface="+mn-cs"/>
              </a:rPr>
              <a:t>: transfer $100  acc2 </a:t>
            </a:r>
            <a:r>
              <a:rPr lang="en-US" sz="2000" dirty="0" err="1">
                <a:latin typeface="Arial"/>
                <a:cs typeface="+mn-cs"/>
                <a:sym typeface="Wingdings" charset="2"/>
              </a:rPr>
              <a:t></a:t>
            </a:r>
            <a:r>
              <a:rPr lang="en-US" sz="2000" dirty="0">
                <a:latin typeface="Arial"/>
                <a:cs typeface="+mn-cs"/>
                <a:sym typeface="Wingdings" charset="2"/>
              </a:rPr>
              <a:t> acc3</a:t>
            </a:r>
            <a:endParaRPr lang="en-US" sz="2000" dirty="0">
              <a:latin typeface="Arial"/>
              <a:cs typeface="+mn-cs"/>
            </a:endParaRPr>
          </a:p>
          <a:p>
            <a:pPr eaLnBrk="0" hangingPunct="0">
              <a:defRPr/>
            </a:pPr>
            <a:r>
              <a:rPr lang="en-US" sz="2000" dirty="0">
                <a:latin typeface="Arial"/>
                <a:cs typeface="+mn-cs"/>
              </a:rPr>
              <a:t>Y = Account2.balance</a:t>
            </a:r>
          </a:p>
          <a:p>
            <a:pPr eaLnBrk="0" hangingPunct="0">
              <a:defRPr/>
            </a:pPr>
            <a:r>
              <a:rPr lang="en-US" sz="2000" dirty="0">
                <a:latin typeface="Arial"/>
                <a:cs typeface="+mn-cs"/>
              </a:rPr>
              <a:t>Account3.balance += 100</a:t>
            </a:r>
          </a:p>
          <a:p>
            <a:pPr eaLnBrk="0" hangingPunct="0">
              <a:defRPr/>
            </a:pPr>
            <a:endParaRPr lang="en-US" sz="2000" dirty="0">
              <a:latin typeface="Arial"/>
              <a:cs typeface="+mn-cs"/>
            </a:endParaRPr>
          </a:p>
          <a:p>
            <a:pPr eaLnBrk="0" hangingPunct="0">
              <a:defRPr/>
            </a:pPr>
            <a:r>
              <a:rPr lang="en-US" sz="2000" dirty="0">
                <a:latin typeface="Arial"/>
                <a:cs typeface="+mn-cs"/>
              </a:rPr>
              <a:t>If (Y&gt;=100) Account2.balance −=100</a:t>
            </a:r>
            <a:br>
              <a:rPr lang="en-US" sz="2000" dirty="0">
                <a:latin typeface="Arial"/>
                <a:cs typeface="+mn-cs"/>
              </a:rPr>
            </a:br>
            <a:r>
              <a:rPr lang="en-US" sz="2000" dirty="0">
                <a:latin typeface="Arial"/>
                <a:cs typeface="+mn-cs"/>
              </a:rPr>
              <a:t>else { /* rollback ! */</a:t>
            </a:r>
          </a:p>
          <a:p>
            <a:pPr eaLnBrk="0" hangingPunct="0">
              <a:defRPr/>
            </a:pPr>
            <a:r>
              <a:rPr lang="en-US" sz="2000" dirty="0">
                <a:latin typeface="Arial"/>
                <a:cs typeface="+mn-cs"/>
              </a:rPr>
              <a:t>          account3.balance −= 100</a:t>
            </a:r>
          </a:p>
          <a:p>
            <a:pPr eaLnBrk="0" hangingPunct="0">
              <a:defRPr/>
            </a:pPr>
            <a:r>
              <a:rPr lang="en-US" sz="2000" dirty="0">
                <a:latin typeface="Arial"/>
                <a:cs typeface="+mn-cs"/>
              </a:rPr>
              <a:t>          </a:t>
            </a:r>
            <a:r>
              <a:rPr lang="en-US" sz="2000" dirty="0" err="1">
                <a:latin typeface="Arial"/>
                <a:cs typeface="+mn-cs"/>
              </a:rPr>
              <a:t>println(“Denied</a:t>
            </a:r>
            <a:r>
              <a:rPr lang="en-US" sz="2000" dirty="0">
                <a:latin typeface="Arial"/>
                <a:cs typeface="+mn-cs"/>
              </a:rPr>
              <a:t> !”)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Review of Schedules</a:t>
            </a:r>
          </a:p>
        </p:txBody>
      </p:sp>
      <p:sp>
        <p:nvSpPr>
          <p:cNvPr id="190466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smtClean="0">
                <a:latin typeface="Arial" charset="0"/>
                <a:ea typeface="ＭＳ Ｐゴシック" pitchFamily="34" charset="-128"/>
              </a:rPr>
              <a:t>Serializability</a:t>
            </a:r>
          </a:p>
        </p:txBody>
      </p:sp>
      <p:sp>
        <p:nvSpPr>
          <p:cNvPr id="190467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3200" smtClean="0">
              <a:latin typeface="Arial" charset="0"/>
              <a:ea typeface="ＭＳ Ｐゴシック" pitchFamily="34" charset="-128"/>
            </a:endParaRPr>
          </a:p>
          <a:p>
            <a:r>
              <a:rPr lang="en-US" sz="3200" smtClean="0">
                <a:latin typeface="Arial" charset="0"/>
                <a:ea typeface="ＭＳ Ｐゴシック" pitchFamily="34" charset="-128"/>
              </a:rPr>
              <a:t>Serial</a:t>
            </a:r>
          </a:p>
          <a:p>
            <a:r>
              <a:rPr lang="en-US" sz="3200" smtClean="0">
                <a:latin typeface="Arial" charset="0"/>
                <a:ea typeface="ＭＳ Ｐゴシック" pitchFamily="34" charset="-128"/>
              </a:rPr>
              <a:t>Serializable</a:t>
            </a:r>
          </a:p>
          <a:p>
            <a:r>
              <a:rPr lang="en-US" sz="3200" smtClean="0">
                <a:latin typeface="Arial" charset="0"/>
                <a:ea typeface="ＭＳ Ｐゴシック" pitchFamily="34" charset="-128"/>
              </a:rPr>
              <a:t>Conflict serializable</a:t>
            </a:r>
          </a:p>
          <a:p>
            <a:r>
              <a:rPr lang="en-US" sz="3200" smtClean="0">
                <a:latin typeface="Arial" charset="0"/>
                <a:ea typeface="ＭＳ Ｐゴシック" pitchFamily="34" charset="-128"/>
              </a:rPr>
              <a:t>View serializable</a:t>
            </a:r>
          </a:p>
        </p:txBody>
      </p:sp>
      <p:sp>
        <p:nvSpPr>
          <p:cNvPr id="190468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smtClean="0">
                <a:latin typeface="Arial" charset="0"/>
                <a:ea typeface="ＭＳ Ｐゴシック" pitchFamily="34" charset="-128"/>
              </a:rPr>
              <a:t>Recoverability</a:t>
            </a:r>
          </a:p>
        </p:txBody>
      </p:sp>
      <p:sp>
        <p:nvSpPr>
          <p:cNvPr id="190469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sz="3200" smtClean="0">
              <a:latin typeface="Arial" charset="0"/>
              <a:ea typeface="ＭＳ Ｐゴシック" pitchFamily="34" charset="-128"/>
            </a:endParaRPr>
          </a:p>
          <a:p>
            <a:r>
              <a:rPr lang="en-US" sz="3200" smtClean="0">
                <a:latin typeface="Arial" charset="0"/>
                <a:ea typeface="ＭＳ Ｐゴシック" pitchFamily="34" charset="-128"/>
              </a:rPr>
              <a:t>Recoverable</a:t>
            </a:r>
          </a:p>
          <a:p>
            <a:r>
              <a:rPr lang="en-US" sz="3200" smtClean="0">
                <a:latin typeface="Arial" charset="0"/>
                <a:ea typeface="ＭＳ Ｐゴシック" pitchFamily="34" charset="-128"/>
              </a:rPr>
              <a:t>Avoiding cascading aborts</a:t>
            </a:r>
          </a:p>
        </p:txBody>
      </p:sp>
      <p:sp>
        <p:nvSpPr>
          <p:cNvPr id="19047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BBF5A3-FA36-43A6-983B-A2B4B7C2E13D}" type="slidenum">
              <a:rPr lang="en-US" smtClean="0">
                <a:latin typeface="Arial" charset="0"/>
                <a:cs typeface="Arial" charset="0"/>
              </a:rPr>
              <a:pPr/>
              <a:t>100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90471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8459B3-0D3E-46BE-91EE-DFC9668E05DA}" type="slidenum">
              <a:rPr lang="en-US" smtClean="0">
                <a:latin typeface="Arial" charset="0"/>
                <a:cs typeface="Arial" charset="0"/>
              </a:rPr>
              <a:pPr/>
              <a:t>11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latin typeface="Arial" charset="0"/>
                <a:ea typeface="ＭＳ Ｐゴシック" pitchFamily="34" charset="-128"/>
              </a:rPr>
              <a:t>The Three Famous anomalies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3820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Lost update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Two tasks T and T’ both modify the same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T and T’ both commit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Final state shows effects of only T, but not of T’</a:t>
            </a:r>
          </a:p>
          <a:p>
            <a:pPr eaLnBrk="1" hangingPunct="1">
              <a:lnSpc>
                <a:spcPct val="80000"/>
              </a:lnSpc>
            </a:pPr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Dirty read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T reads data written by T’ while T’ has not committed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What can go wrong: T’ write more data (which T has already read), or T’ aborts</a:t>
            </a:r>
          </a:p>
          <a:p>
            <a:pPr lvl="1" eaLnBrk="1" hangingPunct="1">
              <a:lnSpc>
                <a:spcPct val="80000"/>
              </a:lnSpc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Inconsistent read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One task T sees some but not all changes made by T’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3E360F-B3C7-4E7F-B20F-5382E22F8266}" type="slidenum">
              <a:rPr lang="en-US" smtClean="0">
                <a:latin typeface="Arial" charset="0"/>
                <a:cs typeface="Arial" charset="0"/>
              </a:rPr>
              <a:pPr/>
              <a:t>12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Transactions: Definition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smtClean="0">
                <a:latin typeface="Arial" charset="0"/>
                <a:ea typeface="ＭＳ Ｐゴシック" pitchFamily="34" charset="-128"/>
              </a:rPr>
              <a:t>A transaction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 = one or more operations, which reflects a single real-world transition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Happens completely or not at all; all-or-nothing</a:t>
            </a:r>
          </a:p>
          <a:p>
            <a:pPr eaLnBrk="1" hangingPunct="1">
              <a:lnSpc>
                <a:spcPct val="80000"/>
              </a:lnSpc>
            </a:pPr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Examples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Transfer money between accounts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Rent a movie;  return a rented movie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Purchase a group of products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Register for a class (either waitlisted or allocated)</a:t>
            </a:r>
          </a:p>
          <a:p>
            <a:pPr lvl="1" eaLnBrk="1" hangingPunct="1">
              <a:lnSpc>
                <a:spcPct val="80000"/>
              </a:lnSpc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By using transactions, all previous problems disappear</a:t>
            </a:r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Transactions in Applications</a:t>
            </a:r>
          </a:p>
        </p:txBody>
      </p:sp>
      <p:sp>
        <p:nvSpPr>
          <p:cNvPr id="4096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97285C-5B75-4ED1-9F85-C5F3DC6D60BB}" type="slidenum">
              <a:rPr lang="en-US" smtClean="0">
                <a:latin typeface="Arial" charset="0"/>
                <a:cs typeface="Arial" charset="0"/>
              </a:rPr>
              <a:pPr/>
              <a:t>13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1905000"/>
            <a:ext cx="5599113" cy="192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START TRANSACTION</a:t>
            </a:r>
          </a:p>
          <a:p>
            <a:pPr>
              <a:defRPr/>
            </a:pPr>
            <a:endParaRPr lang="en-US" dirty="0">
              <a:latin typeface="Arial"/>
              <a:cs typeface="+mn-cs"/>
            </a:endParaRPr>
          </a:p>
          <a:p>
            <a:pPr>
              <a:defRPr/>
            </a:pPr>
            <a:r>
              <a:rPr lang="en-US" dirty="0">
                <a:latin typeface="Arial"/>
                <a:cs typeface="+mn-cs"/>
              </a:rPr>
              <a:t>[SQL statements]</a:t>
            </a:r>
          </a:p>
          <a:p>
            <a:pPr>
              <a:defRPr/>
            </a:pPr>
            <a:endParaRPr lang="en-US" dirty="0">
              <a:latin typeface="Arial"/>
              <a:cs typeface="+mn-cs"/>
            </a:endParaRPr>
          </a:p>
          <a:p>
            <a:pPr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COMMIT    </a:t>
            </a:r>
            <a:r>
              <a:rPr lang="en-US" dirty="0">
                <a:latin typeface="Arial"/>
                <a:cs typeface="+mn-cs"/>
              </a:rPr>
              <a:t>or     </a:t>
            </a: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ROLLBACK </a:t>
            </a:r>
            <a:r>
              <a:rPr lang="en-US" dirty="0">
                <a:latin typeface="Arial"/>
                <a:cs typeface="+mn-cs"/>
              </a:rPr>
              <a:t>(=ABORT)</a:t>
            </a:r>
          </a:p>
        </p:txBody>
      </p:sp>
      <p:sp>
        <p:nvSpPr>
          <p:cNvPr id="40965" name="AutoShape 4"/>
          <p:cNvSpPr>
            <a:spLocks noChangeArrowheads="1"/>
          </p:cNvSpPr>
          <p:nvPr/>
        </p:nvSpPr>
        <p:spPr bwMode="auto">
          <a:xfrm>
            <a:off x="6475413" y="1828800"/>
            <a:ext cx="2362200" cy="1196975"/>
          </a:xfrm>
          <a:prstGeom prst="wedgeRectCallout">
            <a:avLst>
              <a:gd name="adj1" fmla="val -123991"/>
              <a:gd name="adj2" fmla="val -21676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Arial" charset="0"/>
              </a:rPr>
              <a:t>May be omitted: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first SQL query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starts txn</a:t>
            </a:r>
          </a:p>
        </p:txBody>
      </p:sp>
      <p:sp>
        <p:nvSpPr>
          <p:cNvPr id="40966" name="TextBox 7"/>
          <p:cNvSpPr txBox="1">
            <a:spLocks noChangeArrowheads="1"/>
          </p:cNvSpPr>
          <p:nvPr/>
        </p:nvSpPr>
        <p:spPr bwMode="auto">
          <a:xfrm>
            <a:off x="762000" y="4800600"/>
            <a:ext cx="7953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Arial" charset="0"/>
              </a:rPr>
              <a:t>In ad-hoc SQL: each statement = one transaction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Revised Code</a:t>
            </a:r>
          </a:p>
        </p:txBody>
      </p:sp>
      <p:sp>
        <p:nvSpPr>
          <p:cNvPr id="4301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193A50-4B72-4A4E-B03C-4E4D325915E0}" type="slidenum">
              <a:rPr lang="en-US" smtClean="0">
                <a:latin typeface="Arial" charset="0"/>
                <a:cs typeface="Arial" charset="0"/>
              </a:rPr>
              <a:pPr/>
              <a:t>14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81000" y="1752600"/>
            <a:ext cx="7048500" cy="229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Arial"/>
                <a:cs typeface="+mn-cs"/>
              </a:rPr>
              <a:t>Client 1: transfer $100  acc1</a:t>
            </a:r>
            <a:r>
              <a:rPr lang="en-US" dirty="0">
                <a:latin typeface="Arial"/>
                <a:cs typeface="+mn-cs"/>
                <a:sym typeface="Wingdings" charset="2"/>
              </a:rPr>
              <a:t> acc2</a:t>
            </a:r>
            <a:endParaRPr lang="en-US" dirty="0">
              <a:latin typeface="Arial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START TRANSACTION</a:t>
            </a:r>
            <a:r>
              <a:rPr lang="en-US" dirty="0">
                <a:latin typeface="Arial"/>
                <a:cs typeface="+mn-cs"/>
              </a:rPr>
              <a:t/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latin typeface="Arial"/>
                <a:cs typeface="+mn-cs"/>
              </a:rPr>
              <a:t>X = Account1.balance;    Account2.balance += 100</a:t>
            </a:r>
          </a:p>
          <a:p>
            <a:pPr eaLnBrk="0" hangingPunct="0">
              <a:defRPr/>
            </a:pPr>
            <a:endParaRPr lang="en-US" dirty="0">
              <a:latin typeface="Arial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latin typeface="Arial"/>
                <a:cs typeface="+mn-cs"/>
              </a:rPr>
              <a:t>If (X&gt;=100) { Account1.balance -=100;  </a:t>
            </a: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COMMIT </a:t>
            </a:r>
            <a:r>
              <a:rPr lang="en-US" dirty="0">
                <a:latin typeface="Arial"/>
                <a:cs typeface="+mn-cs"/>
              </a:rPr>
              <a:t>}</a:t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latin typeface="Arial"/>
                <a:cs typeface="+mn-cs"/>
              </a:rPr>
              <a:t>else {</a:t>
            </a:r>
            <a:r>
              <a:rPr lang="en-US" dirty="0" err="1">
                <a:latin typeface="Arial"/>
                <a:cs typeface="+mn-cs"/>
              </a:rPr>
              <a:t>println(“Denied</a:t>
            </a:r>
            <a:r>
              <a:rPr lang="en-US" dirty="0">
                <a:latin typeface="Arial"/>
                <a:cs typeface="+mn-cs"/>
              </a:rPr>
              <a:t> !”; </a:t>
            </a: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ROLLBACK</a:t>
            </a:r>
            <a:r>
              <a:rPr lang="en-US" dirty="0">
                <a:latin typeface="Arial"/>
                <a:cs typeface="+mn-cs"/>
              </a:rPr>
              <a:t>)</a:t>
            </a:r>
          </a:p>
        </p:txBody>
      </p:sp>
      <p:sp>
        <p:nvSpPr>
          <p:cNvPr id="4301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81000" y="4343400"/>
            <a:ext cx="7048500" cy="229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Arial"/>
                <a:cs typeface="+mn-cs"/>
              </a:rPr>
              <a:t>Client 1: transfer $100  acc2</a:t>
            </a:r>
            <a:r>
              <a:rPr lang="en-US" dirty="0">
                <a:latin typeface="Arial"/>
                <a:cs typeface="+mn-cs"/>
                <a:sym typeface="Wingdings" charset="2"/>
              </a:rPr>
              <a:t> acc3</a:t>
            </a:r>
            <a:endParaRPr lang="en-US" dirty="0">
              <a:latin typeface="Arial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START TRANSACTION</a:t>
            </a:r>
            <a:r>
              <a:rPr lang="en-US" dirty="0">
                <a:latin typeface="Arial"/>
                <a:cs typeface="+mn-cs"/>
              </a:rPr>
              <a:t/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latin typeface="Arial"/>
                <a:cs typeface="+mn-cs"/>
              </a:rPr>
              <a:t>X = Account2.balance;    Account3.balance += 100</a:t>
            </a:r>
          </a:p>
          <a:p>
            <a:pPr eaLnBrk="0" hangingPunct="0">
              <a:defRPr/>
            </a:pPr>
            <a:endParaRPr lang="en-US" dirty="0">
              <a:latin typeface="Arial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latin typeface="Arial"/>
                <a:cs typeface="+mn-cs"/>
              </a:rPr>
              <a:t>If (X&gt;=100) { Account2.balance -=100;  </a:t>
            </a: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COMMIT </a:t>
            </a:r>
            <a:r>
              <a:rPr lang="en-US" dirty="0">
                <a:latin typeface="Arial"/>
                <a:cs typeface="+mn-cs"/>
              </a:rPr>
              <a:t>}</a:t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latin typeface="Arial"/>
                <a:cs typeface="+mn-cs"/>
              </a:rPr>
              <a:t>else {</a:t>
            </a:r>
            <a:r>
              <a:rPr lang="en-US" dirty="0" err="1">
                <a:latin typeface="Arial"/>
                <a:cs typeface="+mn-cs"/>
              </a:rPr>
              <a:t>println(“Denied</a:t>
            </a:r>
            <a:r>
              <a:rPr lang="en-US" dirty="0">
                <a:latin typeface="Arial"/>
                <a:cs typeface="+mn-cs"/>
              </a:rPr>
              <a:t> !”; </a:t>
            </a: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ROLLBACK</a:t>
            </a:r>
            <a:r>
              <a:rPr lang="en-US" dirty="0">
                <a:latin typeface="Arial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57C12F-F537-49BB-B1D2-C1FFB266FEF0}" type="slidenum">
              <a:rPr lang="en-US" smtClean="0">
                <a:latin typeface="Arial" charset="0"/>
                <a:cs typeface="Arial" charset="0"/>
              </a:rPr>
              <a:pPr/>
              <a:t>15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ACID Properties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A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tomic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State shows either all the effects of txn, or none of them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C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onsistent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Txn moves from a state where integrity holds, to another where integrity holds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I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solated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Effect of txns is the same as txns running one after another (ie looks like batch mode)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D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urable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Once a txn has committed, its effects remain in the database</a:t>
            </a:r>
          </a:p>
        </p:txBody>
      </p:sp>
      <p:sp>
        <p:nvSpPr>
          <p:cNvPr id="4403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873255-D245-47B0-8DCB-61AC38F54AC6}" type="slidenum">
              <a:rPr lang="en-US" smtClean="0">
                <a:latin typeface="Arial" charset="0"/>
                <a:cs typeface="Arial" charset="0"/>
              </a:rPr>
              <a:pPr/>
              <a:t>16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ACID: Atomicity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Two possible outcomes for a transaction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It </a:t>
            </a:r>
            <a:r>
              <a:rPr lang="en-US" i="1" smtClean="0">
                <a:latin typeface="Arial" charset="0"/>
                <a:ea typeface="ＭＳ Ｐゴシック" pitchFamily="34" charset="-128"/>
              </a:rPr>
              <a:t>commits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: all the changes are made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It </a:t>
            </a:r>
            <a:r>
              <a:rPr lang="en-US" i="1" smtClean="0">
                <a:latin typeface="Arial" charset="0"/>
                <a:ea typeface="ＭＳ Ｐゴシック" pitchFamily="34" charset="-128"/>
              </a:rPr>
              <a:t>aborts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: no changes are made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That is, transaction’s activities are all or nothing</a:t>
            </a:r>
          </a:p>
        </p:txBody>
      </p:sp>
      <p:sp>
        <p:nvSpPr>
          <p:cNvPr id="4608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B18261-149B-4B56-B484-4CF24E44E0A0}" type="slidenum">
              <a:rPr lang="en-US" smtClean="0">
                <a:latin typeface="Arial" charset="0"/>
                <a:cs typeface="Arial" charset="0"/>
              </a:rPr>
              <a:pPr/>
              <a:t>17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ACID: Isolation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 transaction executes concurrently with other transaction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Isolation: the effect is as if each transaction executes in isolation of the others</a:t>
            </a:r>
          </a:p>
        </p:txBody>
      </p:sp>
      <p:sp>
        <p:nvSpPr>
          <p:cNvPr id="4813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35BB14-5045-4554-8B10-4FEED1CDEDA1}" type="slidenum">
              <a:rPr lang="en-US" smtClean="0">
                <a:latin typeface="Arial" charset="0"/>
                <a:cs typeface="Arial" charset="0"/>
              </a:rPr>
              <a:pPr/>
              <a:t>18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ACID: Consistency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610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The database satisfies integrity constraints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Account numbers are unique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Stock amount can’t be negative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Sum of </a:t>
            </a:r>
            <a:r>
              <a:rPr lang="en-US" sz="2400" i="1" smtClean="0">
                <a:latin typeface="Arial" charset="0"/>
                <a:ea typeface="ＭＳ Ｐゴシック" pitchFamily="34" charset="-128"/>
              </a:rPr>
              <a:t>debits 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and of </a:t>
            </a:r>
            <a:r>
              <a:rPr lang="en-US" sz="2400" i="1" smtClean="0">
                <a:latin typeface="Arial" charset="0"/>
                <a:ea typeface="ＭＳ Ｐゴシック" pitchFamily="34" charset="-128"/>
              </a:rPr>
              <a:t>credits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 is 0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Consistency = if the database satisfied the constraints at the beginning of the transaction, and if the application is written correctly, then the constraints must hold at the end of the transactions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Introduced as a requirement in the 70s, but today we understand it is a consequence of atomicity and isolation</a:t>
            </a:r>
            <a:endParaRPr lang="en-US" sz="2400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DF8123-DFAF-4352-BEAF-CDE6F72C4F23}" type="slidenum">
              <a:rPr lang="en-US" smtClean="0">
                <a:latin typeface="Arial" charset="0"/>
                <a:cs typeface="Arial" charset="0"/>
              </a:rPr>
              <a:pPr/>
              <a:t>19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ACID: Durability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The effect of a transaction must continue to exists after the transaction, or the whole program has terminated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Means: write data to disk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Sometimes also means recovery</a:t>
            </a:r>
          </a:p>
        </p:txBody>
      </p:sp>
      <p:sp>
        <p:nvSpPr>
          <p:cNvPr id="522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FBE4BF-EE9B-4C05-9A96-7655182B661B}" type="slidenum">
              <a:rPr lang="en-US" smtClean="0">
                <a:latin typeface="Arial" charset="0"/>
                <a:cs typeface="Arial" charset="0"/>
              </a:rPr>
              <a:pPr/>
              <a:t>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Outline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Transaction basics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Recovery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Concurrency control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8454B9-EE9A-406A-91A7-939C64E9686E}" type="slidenum">
              <a:rPr lang="en-US" smtClean="0">
                <a:latin typeface="Arial" charset="0"/>
                <a:cs typeface="Arial" charset="0"/>
              </a:rPr>
              <a:pPr/>
              <a:t>20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Reasons for Rollback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153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Explicit in the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E.g. use it freely in HW 3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System-initiated abort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System crash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Housekeeping, e.g. due to timeouts</a:t>
            </a:r>
          </a:p>
        </p:txBody>
      </p:sp>
      <p:sp>
        <p:nvSpPr>
          <p:cNvPr id="542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A0D96E-D713-429C-B001-E648E09CCCDE}" type="slidenum">
              <a:rPr lang="en-US" smtClean="0">
                <a:latin typeface="Arial" charset="0"/>
                <a:cs typeface="Arial" charset="0"/>
              </a:rPr>
              <a:pPr/>
              <a:t>21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Simple Log-based Recovery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These simple recovery algorithms are based on </a:t>
            </a:r>
            <a:r>
              <a:rPr lang="en-US" i="1" smtClean="0">
                <a:latin typeface="Arial" charset="0"/>
                <a:ea typeface="ＭＳ Ｐゴシック" pitchFamily="34" charset="-128"/>
              </a:rPr>
              <a:t>Garcia-Molina, Ullman, Widom</a:t>
            </a:r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Undo logging 17.2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Redo logging 17.3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Redo/undo 17.4</a:t>
            </a:r>
          </a:p>
        </p:txBody>
      </p:sp>
      <p:sp>
        <p:nvSpPr>
          <p:cNvPr id="5632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5E1FDF-2F90-44E1-951F-68CEB2F8E828}" type="slidenum">
              <a:rPr lang="en-US" smtClean="0">
                <a:latin typeface="Arial" charset="0"/>
                <a:cs typeface="Arial" charset="0"/>
              </a:rPr>
              <a:pPr/>
              <a:t>22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Disk Access Characteristics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D60093"/>
                </a:solidFill>
                <a:latin typeface="Arial" charset="0"/>
                <a:ea typeface="ＭＳ Ｐゴシック" pitchFamily="34" charset="-128"/>
              </a:rPr>
              <a:t>Disk latency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 = time between when command is issued and when data is in memory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Disk latency = seek time + rotational latency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latin typeface="Arial" charset="0"/>
                <a:ea typeface="ＭＳ Ｐゴシック" pitchFamily="34" charset="-128"/>
              </a:rPr>
              <a:t>Seek time = time for the head to reach cylinder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>
                <a:latin typeface="Arial" charset="0"/>
                <a:ea typeface="ＭＳ Ｐゴシック" pitchFamily="34" charset="-128"/>
              </a:rPr>
              <a:t>10ms – 40ms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latin typeface="Arial" charset="0"/>
                <a:ea typeface="ＭＳ Ｐゴシック" pitchFamily="34" charset="-128"/>
              </a:rPr>
              <a:t>Rotational latency = time for the sector to rotate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>
                <a:latin typeface="Arial" charset="0"/>
                <a:ea typeface="ＭＳ Ｐゴシック" pitchFamily="34" charset="-128"/>
              </a:rPr>
              <a:t>Rotation time = 10ms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>
                <a:latin typeface="Arial" charset="0"/>
                <a:ea typeface="ＭＳ Ｐゴシック" pitchFamily="34" charset="-128"/>
              </a:rPr>
              <a:t>Average latency = 10ms/2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Transfer time = typically 40MB/s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Disks read/write one block at a time</a:t>
            </a:r>
          </a:p>
        </p:txBody>
      </p:sp>
      <p:sp>
        <p:nvSpPr>
          <p:cNvPr id="5837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091238"/>
            <a:ext cx="8928100" cy="5286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Arial"/>
              </a:rPr>
              <a:t>Large gap between disk I/O and memory </a:t>
            </a:r>
            <a:r>
              <a:rPr lang="en-US" sz="2800" dirty="0" err="1">
                <a:latin typeface="Arial"/>
                <a:sym typeface="Wingdings"/>
              </a:rPr>
              <a:t></a:t>
            </a:r>
            <a:r>
              <a:rPr lang="en-US" sz="2800" dirty="0">
                <a:latin typeface="Arial"/>
                <a:sym typeface="Wingdings"/>
              </a:rPr>
              <a:t> Buffer pool</a:t>
            </a:r>
            <a:endParaRPr lang="en-US" sz="2800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1143000"/>
          </a:xfrm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Buffer Management in a DBMS</a:t>
            </a:r>
          </a:p>
        </p:txBody>
      </p:sp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6EE614-BE4E-4B3C-9169-4C44EC6F9658}" type="slidenum">
              <a:rPr lang="en-US" smtClean="0">
                <a:latin typeface="Arial" charset="0"/>
                <a:cs typeface="Arial" charset="0"/>
              </a:rPr>
              <a:pPr/>
              <a:t>23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041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5715000"/>
            <a:ext cx="5473700" cy="954088"/>
          </a:xfr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Buffer manager maintains a table </a:t>
            </a:r>
            <a:br>
              <a:rPr lang="en-US" sz="2800" smtClean="0">
                <a:latin typeface="Arial" charset="0"/>
                <a:ea typeface="ＭＳ Ｐゴシック" pitchFamily="34" charset="-128"/>
              </a:rPr>
            </a:br>
            <a:r>
              <a:rPr lang="en-US" sz="2800" smtClean="0">
                <a:latin typeface="Arial" charset="0"/>
                <a:ea typeface="ＭＳ Ｐゴシック" pitchFamily="34" charset="-128"/>
              </a:rPr>
              <a:t>of &lt;pageid, frame#&gt; pairs</a:t>
            </a:r>
          </a:p>
        </p:txBody>
      </p:sp>
      <p:sp>
        <p:nvSpPr>
          <p:cNvPr id="6042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>
              <a:latin typeface="Arial" charset="0"/>
            </a:endParaRPr>
          </a:p>
        </p:txBody>
      </p:sp>
      <p:sp>
        <p:nvSpPr>
          <p:cNvPr id="6042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>
              <a:latin typeface="Arial" charset="0"/>
            </a:endParaRPr>
          </a:p>
        </p:txBody>
      </p:sp>
      <p:grpSp>
        <p:nvGrpSpPr>
          <p:cNvPr id="60422" name="Group 18"/>
          <p:cNvGrpSpPr>
            <a:grpSpLocks/>
          </p:cNvGrpSpPr>
          <p:nvPr/>
        </p:nvGrpSpPr>
        <p:grpSpPr bwMode="auto">
          <a:xfrm>
            <a:off x="3916363" y="4949825"/>
            <a:ext cx="1317625" cy="688975"/>
            <a:chOff x="2472" y="2966"/>
            <a:chExt cx="830" cy="434"/>
          </a:xfrm>
        </p:grpSpPr>
        <p:grpSp>
          <p:nvGrpSpPr>
            <p:cNvPr id="60467" name="Group 19"/>
            <p:cNvGrpSpPr>
              <a:grpSpLocks/>
            </p:cNvGrpSpPr>
            <p:nvPr/>
          </p:nvGrpSpPr>
          <p:grpSpPr bwMode="auto">
            <a:xfrm>
              <a:off x="2472" y="2966"/>
              <a:ext cx="830" cy="434"/>
              <a:chOff x="2472" y="2966"/>
              <a:chExt cx="830" cy="434"/>
            </a:xfrm>
          </p:grpSpPr>
          <p:sp>
            <p:nvSpPr>
              <p:cNvPr id="60469" name="Oval 20"/>
              <p:cNvSpPr>
                <a:spLocks noChangeArrowheads="1"/>
              </p:cNvSpPr>
              <p:nvPr/>
            </p:nvSpPr>
            <p:spPr bwMode="auto">
              <a:xfrm>
                <a:off x="2480" y="2966"/>
                <a:ext cx="814" cy="97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>
                  <a:latin typeface="Arial" charset="0"/>
                </a:endParaRPr>
              </a:p>
            </p:txBody>
          </p:sp>
          <p:sp>
            <p:nvSpPr>
              <p:cNvPr id="60470" name="Oval 21"/>
              <p:cNvSpPr>
                <a:spLocks noChangeArrowheads="1"/>
              </p:cNvSpPr>
              <p:nvPr/>
            </p:nvSpPr>
            <p:spPr bwMode="auto">
              <a:xfrm>
                <a:off x="2480" y="3303"/>
                <a:ext cx="814" cy="97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>
                  <a:latin typeface="Arial" charset="0"/>
                </a:endParaRPr>
              </a:p>
            </p:txBody>
          </p:sp>
          <p:sp>
            <p:nvSpPr>
              <p:cNvPr id="60471" name="Line 22"/>
              <p:cNvSpPr>
                <a:spLocks noChangeShapeType="1"/>
              </p:cNvSpPr>
              <p:nvPr/>
            </p:nvSpPr>
            <p:spPr bwMode="auto">
              <a:xfrm>
                <a:off x="2472" y="3015"/>
                <a:ext cx="0" cy="337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60472" name="Line 23"/>
              <p:cNvSpPr>
                <a:spLocks noChangeShapeType="1"/>
              </p:cNvSpPr>
              <p:nvPr/>
            </p:nvSpPr>
            <p:spPr bwMode="auto">
              <a:xfrm>
                <a:off x="3302" y="3015"/>
                <a:ext cx="0" cy="337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sp>
          <p:nvSpPr>
            <p:cNvPr id="60468" name="Rectangle 24"/>
            <p:cNvSpPr>
              <a:spLocks noChangeArrowheads="1"/>
            </p:cNvSpPr>
            <p:nvPr/>
          </p:nvSpPr>
          <p:spPr bwMode="auto">
            <a:xfrm>
              <a:off x="2671" y="3033"/>
              <a:ext cx="4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>
                  <a:latin typeface="Book Antiqua" pitchFamily="18" charset="0"/>
                </a:rPr>
                <a:t>DB</a:t>
              </a:r>
            </a:p>
          </p:txBody>
        </p:sp>
      </p:grpSp>
      <p:sp>
        <p:nvSpPr>
          <p:cNvPr id="60423" name="Rectangle 29"/>
          <p:cNvSpPr>
            <a:spLocks noChangeArrowheads="1"/>
          </p:cNvSpPr>
          <p:nvPr/>
        </p:nvSpPr>
        <p:spPr bwMode="auto">
          <a:xfrm>
            <a:off x="914400" y="3200400"/>
            <a:ext cx="1160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Book Antiqua" pitchFamily="18" charset="0"/>
              </a:rPr>
              <a:t>disk page</a:t>
            </a:r>
          </a:p>
        </p:txBody>
      </p:sp>
      <p:sp>
        <p:nvSpPr>
          <p:cNvPr id="60424" name="Freeform 30"/>
          <p:cNvSpPr>
            <a:spLocks/>
          </p:cNvSpPr>
          <p:nvPr/>
        </p:nvSpPr>
        <p:spPr bwMode="auto">
          <a:xfrm>
            <a:off x="1676400" y="3662363"/>
            <a:ext cx="1039813" cy="300037"/>
          </a:xfrm>
          <a:custGeom>
            <a:avLst/>
            <a:gdLst>
              <a:gd name="T0" fmla="*/ 0 w 655"/>
              <a:gd name="T1" fmla="*/ 2147483647 h 189"/>
              <a:gd name="T2" fmla="*/ 2147483647 w 655"/>
              <a:gd name="T3" fmla="*/ 2147483647 h 189"/>
              <a:gd name="T4" fmla="*/ 2147483647 w 655"/>
              <a:gd name="T5" fmla="*/ 2147483647 h 189"/>
              <a:gd name="T6" fmla="*/ 2147483647 w 655"/>
              <a:gd name="T7" fmla="*/ 2147483647 h 189"/>
              <a:gd name="T8" fmla="*/ 2147483647 w 655"/>
              <a:gd name="T9" fmla="*/ 2147483647 h 189"/>
              <a:gd name="T10" fmla="*/ 2147483647 w 655"/>
              <a:gd name="T11" fmla="*/ 2147483647 h 189"/>
              <a:gd name="T12" fmla="*/ 2147483647 w 655"/>
              <a:gd name="T13" fmla="*/ 2147483647 h 189"/>
              <a:gd name="T14" fmla="*/ 2147483647 w 655"/>
              <a:gd name="T15" fmla="*/ 2147483647 h 189"/>
              <a:gd name="T16" fmla="*/ 2147483647 w 655"/>
              <a:gd name="T17" fmla="*/ 0 h 189"/>
              <a:gd name="T18" fmla="*/ 2147483647 w 655"/>
              <a:gd name="T19" fmla="*/ 0 h 189"/>
              <a:gd name="T20" fmla="*/ 2147483647 w 655"/>
              <a:gd name="T21" fmla="*/ 2147483647 h 189"/>
              <a:gd name="T22" fmla="*/ 2147483647 w 655"/>
              <a:gd name="T23" fmla="*/ 2147483647 h 189"/>
              <a:gd name="T24" fmla="*/ 2147483647 w 655"/>
              <a:gd name="T25" fmla="*/ 2147483647 h 189"/>
              <a:gd name="T26" fmla="*/ 2147483647 w 655"/>
              <a:gd name="T27" fmla="*/ 2147483647 h 189"/>
              <a:gd name="T28" fmla="*/ 2147483647 w 655"/>
              <a:gd name="T29" fmla="*/ 2147483647 h 189"/>
              <a:gd name="T30" fmla="*/ 2147483647 w 655"/>
              <a:gd name="T31" fmla="*/ 2147483647 h 189"/>
              <a:gd name="T32" fmla="*/ 2147483647 w 655"/>
              <a:gd name="T33" fmla="*/ 2147483647 h 189"/>
              <a:gd name="T34" fmla="*/ 2147483647 w 655"/>
              <a:gd name="T35" fmla="*/ 2147483647 h 189"/>
              <a:gd name="T36" fmla="*/ 2147483647 w 655"/>
              <a:gd name="T37" fmla="*/ 2147483647 h 189"/>
              <a:gd name="T38" fmla="*/ 2147483647 w 655"/>
              <a:gd name="T39" fmla="*/ 2147483647 h 189"/>
              <a:gd name="T40" fmla="*/ 2147483647 w 655"/>
              <a:gd name="T41" fmla="*/ 2147483647 h 189"/>
              <a:gd name="T42" fmla="*/ 2147483647 w 655"/>
              <a:gd name="T43" fmla="*/ 2147483647 h 189"/>
              <a:gd name="T44" fmla="*/ 2147483647 w 655"/>
              <a:gd name="T45" fmla="*/ 2147483647 h 189"/>
              <a:gd name="T46" fmla="*/ 2147483647 w 655"/>
              <a:gd name="T47" fmla="*/ 2147483647 h 189"/>
              <a:gd name="T48" fmla="*/ 2147483647 w 655"/>
              <a:gd name="T49" fmla="*/ 2147483647 h 189"/>
              <a:gd name="T50" fmla="*/ 2147483647 w 655"/>
              <a:gd name="T51" fmla="*/ 2147483647 h 189"/>
              <a:gd name="T52" fmla="*/ 2147483647 w 655"/>
              <a:gd name="T53" fmla="*/ 2147483647 h 189"/>
              <a:gd name="T54" fmla="*/ 2147483647 w 655"/>
              <a:gd name="T55" fmla="*/ 2147483647 h 189"/>
              <a:gd name="T56" fmla="*/ 2147483647 w 655"/>
              <a:gd name="T57" fmla="*/ 2147483647 h 189"/>
              <a:gd name="T58" fmla="*/ 2147483647 w 655"/>
              <a:gd name="T59" fmla="*/ 2147483647 h 189"/>
              <a:gd name="T60" fmla="*/ 2147483647 w 655"/>
              <a:gd name="T61" fmla="*/ 2147483647 h 18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655"/>
              <a:gd name="T94" fmla="*/ 0 h 189"/>
              <a:gd name="T95" fmla="*/ 655 w 655"/>
              <a:gd name="T96" fmla="*/ 189 h 189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655" h="189">
                <a:moveTo>
                  <a:pt x="0" y="188"/>
                </a:moveTo>
                <a:lnTo>
                  <a:pt x="3" y="154"/>
                </a:lnTo>
                <a:lnTo>
                  <a:pt x="16" y="134"/>
                </a:lnTo>
                <a:lnTo>
                  <a:pt x="23" y="114"/>
                </a:lnTo>
                <a:lnTo>
                  <a:pt x="50" y="81"/>
                </a:lnTo>
                <a:lnTo>
                  <a:pt x="71" y="54"/>
                </a:lnTo>
                <a:lnTo>
                  <a:pt x="98" y="33"/>
                </a:lnTo>
                <a:lnTo>
                  <a:pt x="125" y="6"/>
                </a:lnTo>
                <a:lnTo>
                  <a:pt x="145" y="0"/>
                </a:lnTo>
                <a:lnTo>
                  <a:pt x="166" y="0"/>
                </a:lnTo>
                <a:lnTo>
                  <a:pt x="186" y="6"/>
                </a:lnTo>
                <a:lnTo>
                  <a:pt x="207" y="20"/>
                </a:lnTo>
                <a:lnTo>
                  <a:pt x="227" y="33"/>
                </a:lnTo>
                <a:lnTo>
                  <a:pt x="248" y="54"/>
                </a:lnTo>
                <a:lnTo>
                  <a:pt x="268" y="67"/>
                </a:lnTo>
                <a:lnTo>
                  <a:pt x="289" y="87"/>
                </a:lnTo>
                <a:lnTo>
                  <a:pt x="316" y="100"/>
                </a:lnTo>
                <a:lnTo>
                  <a:pt x="343" y="114"/>
                </a:lnTo>
                <a:lnTo>
                  <a:pt x="363" y="114"/>
                </a:lnTo>
                <a:lnTo>
                  <a:pt x="391" y="114"/>
                </a:lnTo>
                <a:lnTo>
                  <a:pt x="411" y="114"/>
                </a:lnTo>
                <a:lnTo>
                  <a:pt x="439" y="114"/>
                </a:lnTo>
                <a:lnTo>
                  <a:pt x="466" y="114"/>
                </a:lnTo>
                <a:lnTo>
                  <a:pt x="493" y="107"/>
                </a:lnTo>
                <a:lnTo>
                  <a:pt x="513" y="100"/>
                </a:lnTo>
                <a:lnTo>
                  <a:pt x="548" y="94"/>
                </a:lnTo>
                <a:lnTo>
                  <a:pt x="575" y="81"/>
                </a:lnTo>
                <a:lnTo>
                  <a:pt x="595" y="67"/>
                </a:lnTo>
                <a:lnTo>
                  <a:pt x="616" y="54"/>
                </a:lnTo>
                <a:lnTo>
                  <a:pt x="636" y="40"/>
                </a:lnTo>
                <a:lnTo>
                  <a:pt x="654" y="16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de-DE"/>
          </a:p>
        </p:txBody>
      </p:sp>
      <p:sp>
        <p:nvSpPr>
          <p:cNvPr id="60425" name="Rectangle 31"/>
          <p:cNvSpPr>
            <a:spLocks noChangeArrowheads="1"/>
          </p:cNvSpPr>
          <p:nvPr/>
        </p:nvSpPr>
        <p:spPr bwMode="auto">
          <a:xfrm>
            <a:off x="1066800" y="3962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Book Antiqua" pitchFamily="18" charset="0"/>
              </a:rPr>
              <a:t>free frame</a:t>
            </a:r>
          </a:p>
        </p:txBody>
      </p:sp>
      <p:sp>
        <p:nvSpPr>
          <p:cNvPr id="60426" name="Rectangle 34"/>
          <p:cNvSpPr>
            <a:spLocks noChangeArrowheads="1"/>
          </p:cNvSpPr>
          <p:nvPr/>
        </p:nvSpPr>
        <p:spPr bwMode="auto">
          <a:xfrm>
            <a:off x="2433638" y="2354263"/>
            <a:ext cx="1743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Book Antiqua" pitchFamily="18" charset="0"/>
              </a:rPr>
              <a:t>BUFFER POOL</a:t>
            </a:r>
          </a:p>
        </p:txBody>
      </p:sp>
      <p:sp>
        <p:nvSpPr>
          <p:cNvPr id="60427" name="AutoShape 38"/>
          <p:cNvSpPr>
            <a:spLocks noChangeArrowheads="1"/>
          </p:cNvSpPr>
          <p:nvPr/>
        </p:nvSpPr>
        <p:spPr bwMode="auto">
          <a:xfrm>
            <a:off x="7304088" y="1774825"/>
            <a:ext cx="1581150" cy="1135063"/>
          </a:xfrm>
          <a:prstGeom prst="wedgeEllipseCallout">
            <a:avLst>
              <a:gd name="adj1" fmla="val -137477"/>
              <a:gd name="adj2" fmla="val -475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Arial" charset="0"/>
              </a:rPr>
              <a:t>READ</a:t>
            </a:r>
          </a:p>
          <a:p>
            <a:pPr algn="ctr"/>
            <a:r>
              <a:rPr lang="en-US">
                <a:latin typeface="Arial" charset="0"/>
              </a:rPr>
              <a:t>WRITE</a:t>
            </a:r>
          </a:p>
        </p:txBody>
      </p:sp>
      <p:sp>
        <p:nvSpPr>
          <p:cNvPr id="60428" name="AutoShape 39"/>
          <p:cNvSpPr>
            <a:spLocks noChangeArrowheads="1"/>
          </p:cNvSpPr>
          <p:nvPr/>
        </p:nvSpPr>
        <p:spPr bwMode="auto">
          <a:xfrm>
            <a:off x="6973888" y="4191000"/>
            <a:ext cx="1965325" cy="1135063"/>
          </a:xfrm>
          <a:prstGeom prst="wedgeEllipseCallout">
            <a:avLst>
              <a:gd name="adj1" fmla="val -119144"/>
              <a:gd name="adj2" fmla="val -384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Arial" charset="0"/>
              </a:rPr>
              <a:t>INPUT</a:t>
            </a:r>
          </a:p>
          <a:p>
            <a:pPr algn="ctr"/>
            <a:r>
              <a:rPr lang="en-US">
                <a:latin typeface="Arial" charset="0"/>
              </a:rPr>
              <a:t>OUTUPT</a:t>
            </a:r>
          </a:p>
        </p:txBody>
      </p:sp>
      <p:sp>
        <p:nvSpPr>
          <p:cNvPr id="60429" name="TextBox 41"/>
          <p:cNvSpPr txBox="1">
            <a:spLocks noChangeArrowheads="1"/>
          </p:cNvSpPr>
          <p:nvPr/>
        </p:nvSpPr>
        <p:spPr bwMode="auto">
          <a:xfrm>
            <a:off x="2590800" y="1066800"/>
            <a:ext cx="41910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Application</a:t>
            </a:r>
          </a:p>
          <a:p>
            <a:pPr algn="ctr"/>
            <a:r>
              <a:rPr lang="en-US">
                <a:latin typeface="Arial" charset="0"/>
              </a:rPr>
              <a:t>(Database server)</a:t>
            </a:r>
          </a:p>
        </p:txBody>
      </p:sp>
      <p:cxnSp>
        <p:nvCxnSpPr>
          <p:cNvPr id="60430" name="Straight Arrow Connector 43"/>
          <p:cNvCxnSpPr>
            <a:cxnSpLocks noChangeShapeType="1"/>
            <a:stCxn id="60429" idx="2"/>
          </p:cNvCxnSpPr>
          <p:nvPr/>
        </p:nvCxnSpPr>
        <p:spPr bwMode="auto">
          <a:xfrm rot="5400000">
            <a:off x="4375150" y="2439988"/>
            <a:ext cx="617538" cy="4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2514600" y="2768600"/>
          <a:ext cx="4267200" cy="172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75733"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</a:tr>
              <a:tr h="575733"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</a:tr>
              <a:tr h="575733"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465" name="Freeform 28"/>
          <p:cNvSpPr>
            <a:spLocks/>
          </p:cNvSpPr>
          <p:nvPr/>
        </p:nvSpPr>
        <p:spPr bwMode="auto">
          <a:xfrm>
            <a:off x="1676400" y="2971800"/>
            <a:ext cx="1041400" cy="301625"/>
          </a:xfrm>
          <a:custGeom>
            <a:avLst/>
            <a:gdLst>
              <a:gd name="T0" fmla="*/ 0 w 656"/>
              <a:gd name="T1" fmla="*/ 2147483647 h 190"/>
              <a:gd name="T2" fmla="*/ 2147483647 w 656"/>
              <a:gd name="T3" fmla="*/ 2147483647 h 190"/>
              <a:gd name="T4" fmla="*/ 2147483647 w 656"/>
              <a:gd name="T5" fmla="*/ 2147483647 h 190"/>
              <a:gd name="T6" fmla="*/ 2147483647 w 656"/>
              <a:gd name="T7" fmla="*/ 2147483647 h 190"/>
              <a:gd name="T8" fmla="*/ 2147483647 w 656"/>
              <a:gd name="T9" fmla="*/ 2147483647 h 190"/>
              <a:gd name="T10" fmla="*/ 2147483647 w 656"/>
              <a:gd name="T11" fmla="*/ 2147483647 h 190"/>
              <a:gd name="T12" fmla="*/ 2147483647 w 656"/>
              <a:gd name="T13" fmla="*/ 2147483647 h 190"/>
              <a:gd name="T14" fmla="*/ 2147483647 w 656"/>
              <a:gd name="T15" fmla="*/ 2147483647 h 190"/>
              <a:gd name="T16" fmla="*/ 2147483647 w 656"/>
              <a:gd name="T17" fmla="*/ 0 h 190"/>
              <a:gd name="T18" fmla="*/ 2147483647 w 656"/>
              <a:gd name="T19" fmla="*/ 0 h 190"/>
              <a:gd name="T20" fmla="*/ 2147483647 w 656"/>
              <a:gd name="T21" fmla="*/ 2147483647 h 190"/>
              <a:gd name="T22" fmla="*/ 2147483647 w 656"/>
              <a:gd name="T23" fmla="*/ 2147483647 h 190"/>
              <a:gd name="T24" fmla="*/ 2147483647 w 656"/>
              <a:gd name="T25" fmla="*/ 2147483647 h 190"/>
              <a:gd name="T26" fmla="*/ 2147483647 w 656"/>
              <a:gd name="T27" fmla="*/ 2147483647 h 190"/>
              <a:gd name="T28" fmla="*/ 2147483647 w 656"/>
              <a:gd name="T29" fmla="*/ 2147483647 h 190"/>
              <a:gd name="T30" fmla="*/ 2147483647 w 656"/>
              <a:gd name="T31" fmla="*/ 2147483647 h 190"/>
              <a:gd name="T32" fmla="*/ 2147483647 w 656"/>
              <a:gd name="T33" fmla="*/ 2147483647 h 190"/>
              <a:gd name="T34" fmla="*/ 2147483647 w 656"/>
              <a:gd name="T35" fmla="*/ 2147483647 h 190"/>
              <a:gd name="T36" fmla="*/ 2147483647 w 656"/>
              <a:gd name="T37" fmla="*/ 2147483647 h 190"/>
              <a:gd name="T38" fmla="*/ 2147483647 w 656"/>
              <a:gd name="T39" fmla="*/ 2147483647 h 190"/>
              <a:gd name="T40" fmla="*/ 2147483647 w 656"/>
              <a:gd name="T41" fmla="*/ 2147483647 h 190"/>
              <a:gd name="T42" fmla="*/ 2147483647 w 656"/>
              <a:gd name="T43" fmla="*/ 2147483647 h 190"/>
              <a:gd name="T44" fmla="*/ 2147483647 w 656"/>
              <a:gd name="T45" fmla="*/ 2147483647 h 190"/>
              <a:gd name="T46" fmla="*/ 2147483647 w 656"/>
              <a:gd name="T47" fmla="*/ 2147483647 h 190"/>
              <a:gd name="T48" fmla="*/ 2147483647 w 656"/>
              <a:gd name="T49" fmla="*/ 2147483647 h 190"/>
              <a:gd name="T50" fmla="*/ 2147483647 w 656"/>
              <a:gd name="T51" fmla="*/ 2147483647 h 190"/>
              <a:gd name="T52" fmla="*/ 2147483647 w 656"/>
              <a:gd name="T53" fmla="*/ 2147483647 h 190"/>
              <a:gd name="T54" fmla="*/ 2147483647 w 656"/>
              <a:gd name="T55" fmla="*/ 2147483647 h 190"/>
              <a:gd name="T56" fmla="*/ 2147483647 w 656"/>
              <a:gd name="T57" fmla="*/ 2147483647 h 190"/>
              <a:gd name="T58" fmla="*/ 2147483647 w 656"/>
              <a:gd name="T59" fmla="*/ 2147483647 h 190"/>
              <a:gd name="T60" fmla="*/ 2147483647 w 656"/>
              <a:gd name="T61" fmla="*/ 2147483647 h 19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656"/>
              <a:gd name="T94" fmla="*/ 0 h 190"/>
              <a:gd name="T95" fmla="*/ 656 w 656"/>
              <a:gd name="T96" fmla="*/ 190 h 190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656" h="190">
                <a:moveTo>
                  <a:pt x="0" y="189"/>
                </a:moveTo>
                <a:lnTo>
                  <a:pt x="3" y="155"/>
                </a:lnTo>
                <a:lnTo>
                  <a:pt x="16" y="135"/>
                </a:lnTo>
                <a:lnTo>
                  <a:pt x="23" y="114"/>
                </a:lnTo>
                <a:lnTo>
                  <a:pt x="50" y="81"/>
                </a:lnTo>
                <a:lnTo>
                  <a:pt x="71" y="54"/>
                </a:lnTo>
                <a:lnTo>
                  <a:pt x="98" y="33"/>
                </a:lnTo>
                <a:lnTo>
                  <a:pt x="126" y="6"/>
                </a:lnTo>
                <a:lnTo>
                  <a:pt x="146" y="0"/>
                </a:lnTo>
                <a:lnTo>
                  <a:pt x="166" y="0"/>
                </a:lnTo>
                <a:lnTo>
                  <a:pt x="186" y="6"/>
                </a:lnTo>
                <a:lnTo>
                  <a:pt x="207" y="20"/>
                </a:lnTo>
                <a:lnTo>
                  <a:pt x="227" y="33"/>
                </a:lnTo>
                <a:lnTo>
                  <a:pt x="248" y="54"/>
                </a:lnTo>
                <a:lnTo>
                  <a:pt x="268" y="68"/>
                </a:lnTo>
                <a:lnTo>
                  <a:pt x="289" y="87"/>
                </a:lnTo>
                <a:lnTo>
                  <a:pt x="317" y="101"/>
                </a:lnTo>
                <a:lnTo>
                  <a:pt x="344" y="114"/>
                </a:lnTo>
                <a:lnTo>
                  <a:pt x="364" y="114"/>
                </a:lnTo>
                <a:lnTo>
                  <a:pt x="391" y="114"/>
                </a:lnTo>
                <a:lnTo>
                  <a:pt x="412" y="114"/>
                </a:lnTo>
                <a:lnTo>
                  <a:pt x="439" y="114"/>
                </a:lnTo>
                <a:lnTo>
                  <a:pt x="467" y="114"/>
                </a:lnTo>
                <a:lnTo>
                  <a:pt x="494" y="108"/>
                </a:lnTo>
                <a:lnTo>
                  <a:pt x="514" y="101"/>
                </a:lnTo>
                <a:lnTo>
                  <a:pt x="549" y="95"/>
                </a:lnTo>
                <a:lnTo>
                  <a:pt x="576" y="81"/>
                </a:lnTo>
                <a:lnTo>
                  <a:pt x="596" y="68"/>
                </a:lnTo>
                <a:lnTo>
                  <a:pt x="617" y="54"/>
                </a:lnTo>
                <a:lnTo>
                  <a:pt x="637" y="41"/>
                </a:lnTo>
                <a:lnTo>
                  <a:pt x="655" y="16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de-DE"/>
          </a:p>
        </p:txBody>
      </p:sp>
      <p:cxnSp>
        <p:nvCxnSpPr>
          <p:cNvPr id="60466" name="Straight Arrow Connector 53"/>
          <p:cNvCxnSpPr>
            <a:cxnSpLocks noChangeShapeType="1"/>
            <a:endCxn id="60469" idx="0"/>
          </p:cNvCxnSpPr>
          <p:nvPr/>
        </p:nvCxnSpPr>
        <p:spPr bwMode="auto">
          <a:xfrm rot="5400000">
            <a:off x="4344988" y="4718050"/>
            <a:ext cx="46196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Page Replacement Policies</a:t>
            </a:r>
          </a:p>
        </p:txBody>
      </p:sp>
      <p:sp>
        <p:nvSpPr>
          <p:cNvPr id="62466" name="Content Placeholder 5"/>
          <p:cNvSpPr>
            <a:spLocks noGrp="1"/>
          </p:cNvSpPr>
          <p:nvPr>
            <p:ph idx="1"/>
          </p:nvPr>
        </p:nvSpPr>
        <p:spPr>
          <a:xfrm>
            <a:off x="381000" y="1981200"/>
            <a:ext cx="8077200" cy="4114800"/>
          </a:xfrm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 LRU = expensive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Next slide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 Clock algorithm = cheaper alternative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Read in the book</a:t>
            </a:r>
          </a:p>
          <a:p>
            <a:endParaRPr lang="en-US" smtClean="0">
              <a:latin typeface="Arial" charset="0"/>
              <a:ea typeface="ＭＳ Ｐゴシック" pitchFamily="34" charset="-128"/>
            </a:endParaRPr>
          </a:p>
          <a:p>
            <a:pPr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Both work well in OS, but not always in DB</a:t>
            </a:r>
          </a:p>
          <a:p>
            <a:pPr>
              <a:buFontTx/>
              <a:buNone/>
            </a:pPr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624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  <p:sp>
        <p:nvSpPr>
          <p:cNvPr id="624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7D57CB-0142-4EA8-B165-E61F57E6486B}" type="slidenum">
              <a:rPr lang="en-US" smtClean="0">
                <a:latin typeface="Arial" charset="0"/>
                <a:cs typeface="Arial" charset="0"/>
              </a:rPr>
              <a:pPr/>
              <a:t>24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Least Recently Used (LRU)</a:t>
            </a:r>
          </a:p>
        </p:txBody>
      </p:sp>
      <p:sp>
        <p:nvSpPr>
          <p:cNvPr id="64514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629183-3A6A-4860-9021-B094AC74FF97}" type="slidenum">
              <a:rPr lang="en-US" smtClean="0">
                <a:latin typeface="Arial" charset="0"/>
                <a:cs typeface="Arial" charset="0"/>
              </a:rPr>
              <a:pPr/>
              <a:t>25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39652" name="Rectangle 4"/>
          <p:cNvSpPr>
            <a:spLocks noChangeArrowheads="1"/>
          </p:cNvSpPr>
          <p:nvPr/>
        </p:nvSpPr>
        <p:spPr bwMode="auto">
          <a:xfrm>
            <a:off x="990600" y="2286000"/>
            <a:ext cx="7254875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en-US" sz="3600" dirty="0">
                <a:latin typeface="Arial"/>
                <a:cs typeface="+mn-cs"/>
              </a:rPr>
              <a:t>P5, P2, P8, P4, P1, P9, P6, P3, P7</a:t>
            </a:r>
          </a:p>
        </p:txBody>
      </p:sp>
      <p:sp>
        <p:nvSpPr>
          <p:cNvPr id="64517" name="AutoShape 5"/>
          <p:cNvSpPr>
            <a:spLocks noChangeArrowheads="1"/>
          </p:cNvSpPr>
          <p:nvPr/>
        </p:nvSpPr>
        <p:spPr bwMode="auto">
          <a:xfrm>
            <a:off x="3505200" y="3016250"/>
            <a:ext cx="990600" cy="51911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de-DE">
              <a:latin typeface="Arial" charset="0"/>
            </a:endParaRPr>
          </a:p>
        </p:txBody>
      </p:sp>
      <p:sp>
        <p:nvSpPr>
          <p:cNvPr id="64518" name="AutoShape 6"/>
          <p:cNvSpPr>
            <a:spLocks noChangeArrowheads="1"/>
          </p:cNvSpPr>
          <p:nvPr/>
        </p:nvSpPr>
        <p:spPr bwMode="auto">
          <a:xfrm>
            <a:off x="1384300" y="2911475"/>
            <a:ext cx="2041525" cy="617538"/>
          </a:xfrm>
          <a:prstGeom prst="wedgeEllipseCallout">
            <a:avLst>
              <a:gd name="adj1" fmla="val 66648"/>
              <a:gd name="adj2" fmla="val 2954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Arial" charset="0"/>
              </a:rPr>
              <a:t>Read(P6)</a:t>
            </a:r>
          </a:p>
        </p:txBody>
      </p:sp>
      <p:sp>
        <p:nvSpPr>
          <p:cNvPr id="539655" name="Rectangle 7"/>
          <p:cNvSpPr>
            <a:spLocks noChangeArrowheads="1"/>
          </p:cNvSpPr>
          <p:nvPr/>
        </p:nvSpPr>
        <p:spPr bwMode="auto">
          <a:xfrm>
            <a:off x="1022350" y="3657600"/>
            <a:ext cx="7254875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en-US" sz="3600" dirty="0">
                <a:latin typeface="Arial"/>
                <a:cs typeface="+mn-cs"/>
              </a:rPr>
              <a:t>P6, P5, P2, P8, P4, P1, P9, P3, P7</a:t>
            </a:r>
          </a:p>
        </p:txBody>
      </p:sp>
      <p:sp>
        <p:nvSpPr>
          <p:cNvPr id="64520" name="Oval 10"/>
          <p:cNvSpPr>
            <a:spLocks noChangeAspect="1"/>
          </p:cNvSpPr>
          <p:nvPr/>
        </p:nvSpPr>
        <p:spPr bwMode="auto">
          <a:xfrm>
            <a:off x="5105400" y="2287588"/>
            <a:ext cx="685800" cy="636587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de-DE">
              <a:latin typeface="Arial" charset="0"/>
            </a:endParaRPr>
          </a:p>
        </p:txBody>
      </p:sp>
      <p:cxnSp>
        <p:nvCxnSpPr>
          <p:cNvPr id="64521" name="Shape 14"/>
          <p:cNvCxnSpPr>
            <a:cxnSpLocks noChangeShapeType="1"/>
            <a:stCxn id="64520" idx="0"/>
            <a:endCxn id="539652" idx="1"/>
          </p:cNvCxnSpPr>
          <p:nvPr/>
        </p:nvCxnSpPr>
        <p:spPr bwMode="auto">
          <a:xfrm rot="-5400000" flipH="1" flipV="1">
            <a:off x="3050381" y="213519"/>
            <a:ext cx="338138" cy="4457700"/>
          </a:xfrm>
          <a:prstGeom prst="curvedConnector4">
            <a:avLst>
              <a:gd name="adj1" fmla="val -63852"/>
              <a:gd name="adj2" fmla="val 105130"/>
            </a:avLst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4522" name="AutoShape 5"/>
          <p:cNvSpPr>
            <a:spLocks noChangeArrowheads="1"/>
          </p:cNvSpPr>
          <p:nvPr/>
        </p:nvSpPr>
        <p:spPr bwMode="auto">
          <a:xfrm>
            <a:off x="3657600" y="4616450"/>
            <a:ext cx="990600" cy="51911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de-DE">
              <a:latin typeface="Arial" charset="0"/>
            </a:endParaRPr>
          </a:p>
        </p:txBody>
      </p:sp>
      <p:sp>
        <p:nvSpPr>
          <p:cNvPr id="64523" name="AutoShape 6"/>
          <p:cNvSpPr>
            <a:spLocks noChangeArrowheads="1"/>
          </p:cNvSpPr>
          <p:nvPr/>
        </p:nvSpPr>
        <p:spPr bwMode="auto">
          <a:xfrm>
            <a:off x="4991100" y="4486275"/>
            <a:ext cx="2208213" cy="617538"/>
          </a:xfrm>
          <a:prstGeom prst="wedgeEllipseCallout">
            <a:avLst>
              <a:gd name="adj1" fmla="val -71398"/>
              <a:gd name="adj2" fmla="val -8977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Arial" charset="0"/>
              </a:rPr>
              <a:t>Input(P10)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990600" y="5334000"/>
            <a:ext cx="7508875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en-US" sz="3600" dirty="0">
                <a:latin typeface="Arial"/>
                <a:cs typeface="+mn-cs"/>
              </a:rPr>
              <a:t>P10, P6, P5, P2, P8, P4, P1, P9, P3</a:t>
            </a:r>
          </a:p>
        </p:txBody>
      </p:sp>
      <p:sp>
        <p:nvSpPr>
          <p:cNvPr id="20" name="Multiply 19"/>
          <p:cNvSpPr/>
          <p:nvPr/>
        </p:nvSpPr>
        <p:spPr bwMode="auto">
          <a:xfrm>
            <a:off x="6553200" y="3581400"/>
            <a:ext cx="323850" cy="873125"/>
          </a:xfrm>
          <a:prstGeom prst="mathMultiply">
            <a:avLst>
              <a:gd name="adj1" fmla="val 4886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latin typeface="Arial"/>
              <a:cs typeface="+mn-cs"/>
            </a:endParaRPr>
          </a:p>
        </p:txBody>
      </p:sp>
      <p:sp>
        <p:nvSpPr>
          <p:cNvPr id="64526" name="Oval 20"/>
          <p:cNvSpPr>
            <a:spLocks noChangeAspect="1"/>
          </p:cNvSpPr>
          <p:nvPr/>
        </p:nvSpPr>
        <p:spPr bwMode="auto">
          <a:xfrm>
            <a:off x="1143000" y="5335588"/>
            <a:ext cx="685800" cy="636587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de-DE">
              <a:latin typeface="Arial" charset="0"/>
            </a:endParaRPr>
          </a:p>
        </p:txBody>
      </p:sp>
      <p:sp>
        <p:nvSpPr>
          <p:cNvPr id="64527" name="AutoShape 6"/>
          <p:cNvSpPr>
            <a:spLocks noChangeArrowheads="1"/>
          </p:cNvSpPr>
          <p:nvPr/>
        </p:nvSpPr>
        <p:spPr bwMode="auto">
          <a:xfrm>
            <a:off x="1144588" y="4511675"/>
            <a:ext cx="2281237" cy="617538"/>
          </a:xfrm>
          <a:prstGeom prst="wedgeEllipseCallout">
            <a:avLst>
              <a:gd name="adj1" fmla="val 59185"/>
              <a:gd name="adj2" fmla="val -1815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Arial" charset="0"/>
              </a:rPr>
              <a:t>Read(P10)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Buffer Manager</a:t>
            </a:r>
          </a:p>
        </p:txBody>
      </p:sp>
      <p:sp>
        <p:nvSpPr>
          <p:cNvPr id="66562" name="Content Placeholder 5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DBMS build their own buffer manager and don’t rely on the OS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Better control for transactions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Force pages to disk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Pin pages in the buffer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Tweaks to LRU/clock algorithms for specialized accesses, s.a. sequential scan</a:t>
            </a:r>
          </a:p>
        </p:txBody>
      </p:sp>
      <p:sp>
        <p:nvSpPr>
          <p:cNvPr id="6656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1DAA25-FFD7-4AA4-9349-06E7A453A4C1}" type="slidenum">
              <a:rPr lang="en-US" smtClean="0">
                <a:latin typeface="Arial" charset="0"/>
                <a:cs typeface="Arial" charset="0"/>
              </a:rPr>
              <a:pPr/>
              <a:t>26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0B8D5F-44E1-4995-9331-E78AFA187AFF}" type="slidenum">
              <a:rPr lang="en-US" smtClean="0">
                <a:latin typeface="Arial" charset="0"/>
                <a:cs typeface="Arial" charset="0"/>
              </a:rPr>
              <a:pPr/>
              <a:t>27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Recovery</a:t>
            </a:r>
          </a:p>
        </p:txBody>
      </p:sp>
      <p:graphicFrame>
        <p:nvGraphicFramePr>
          <p:cNvPr id="562179" name="Group 3"/>
          <p:cNvGraphicFramePr>
            <a:graphicFrameLocks noGrp="1"/>
          </p:cNvGraphicFramePr>
          <p:nvPr/>
        </p:nvGraphicFramePr>
        <p:xfrm>
          <a:off x="990600" y="1371600"/>
          <a:ext cx="7620000" cy="5080000"/>
        </p:xfrm>
        <a:graphic>
          <a:graphicData uri="http://schemas.openxmlformats.org/drawingml/2006/table">
            <a:tbl>
              <a:tblPr/>
              <a:tblGrid>
                <a:gridCol w="3810000"/>
                <a:gridCol w="3810000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Type of Crash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Prevention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Wrong data entry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Constraints and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Data cleaning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Disk crashes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Redundancy: 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e.g. RAID, archive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Fire, theft, bankruptcy…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Remote backups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System failures: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e.g. power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/>
                        </a:rPr>
                        <a:t>DATABASE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/>
                        </a:rPr>
                        <a:t>RECOVERY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C987FE-18E6-4555-A912-493EEEEFAF48}" type="slidenum">
              <a:rPr lang="en-US" smtClean="0">
                <a:latin typeface="Arial" charset="0"/>
                <a:cs typeface="Arial" charset="0"/>
              </a:rPr>
              <a:pPr/>
              <a:t>28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Key Principle in Recovery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Write-ahead log = </a:t>
            </a:r>
            <a:endParaRPr lang="en-US" b="1" u="sng" smtClean="0">
              <a:latin typeface="Arial" charset="0"/>
              <a:ea typeface="ＭＳ Ｐゴシック" pitchFamily="34" charset="-128"/>
            </a:endParaRP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 file that records every single action of all running transactions</a:t>
            </a:r>
          </a:p>
          <a:p>
            <a:pPr lvl="1"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lvl="1" eaLnBrk="1" hangingPunct="1"/>
            <a:r>
              <a:rPr lang="en-US" i="1" smtClean="0">
                <a:latin typeface="Arial" charset="0"/>
                <a:ea typeface="ＭＳ Ｐゴシック" pitchFamily="34" charset="-128"/>
              </a:rPr>
              <a:t>Force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log entry to disk</a:t>
            </a:r>
            <a:endParaRPr lang="en-US" i="1" smtClean="0">
              <a:latin typeface="Arial" charset="0"/>
              <a:ea typeface="ＭＳ Ｐゴシック" pitchFamily="34" charset="-128"/>
            </a:endParaRPr>
          </a:p>
          <a:p>
            <a:pPr lvl="1"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After a crash, transaction manager reads the log and finds out exactly what the transactions did or did not</a:t>
            </a:r>
          </a:p>
        </p:txBody>
      </p:sp>
      <p:sp>
        <p:nvSpPr>
          <p:cNvPr id="6963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A2A41B-76A8-4235-A0BE-F60DABFDCFAA}" type="slidenum">
              <a:rPr lang="en-US" smtClean="0">
                <a:latin typeface="Arial" charset="0"/>
                <a:cs typeface="Arial" charset="0"/>
              </a:rPr>
              <a:pPr/>
              <a:t>29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Transactions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Assumption: the database is composed of </a:t>
            </a:r>
            <a:r>
              <a:rPr lang="en-US" b="1" i="1" u="sng" smtClean="0">
                <a:latin typeface="Arial" charset="0"/>
                <a:ea typeface="ＭＳ Ｐゴシック" pitchFamily="34" charset="-128"/>
              </a:rPr>
              <a:t>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Usually 1 element = 1 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Can be smaller (=1 record) or larger (=1 relation)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Assumption: each transaction reads/writes some elements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7168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610600" cy="1143000"/>
          </a:xfrm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Reading Material for Lectures 4 &amp; 5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From the main textbook (Ramakrishnan and Gehrke):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Chapters 16, 17, 18</a:t>
            </a:r>
          </a:p>
          <a:p>
            <a:pPr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From the second textbook (Garcia-Molina, Ullman, Widom):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Chapters 17.2, 17.3, 17.4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Chapters 18.1, 18.2, 18.3, 18.8, 18.9</a:t>
            </a:r>
          </a:p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ECE204-E24D-4151-A652-F432F0C3BDE7}" type="slidenum">
              <a:rPr lang="en-US" smtClean="0">
                <a:latin typeface="Arial" charset="0"/>
                <a:cs typeface="Arial" charset="0"/>
              </a:rPr>
              <a:pPr/>
              <a:t>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ECC47C-CCFC-43E2-95A6-908340D9D936}" type="slidenum">
              <a:rPr lang="en-US" smtClean="0">
                <a:latin typeface="Arial" charset="0"/>
                <a:cs typeface="Arial" charset="0"/>
              </a:rPr>
              <a:pPr/>
              <a:t>30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Primitive Operations of Transactions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READ(X,t)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copy element X to transaction local variable 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WRITE(X,t)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copy transaction local variable t to element X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INPUT(X)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read element X to memory buffer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OUTPUT(X)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write element X to disk</a:t>
            </a:r>
          </a:p>
        </p:txBody>
      </p:sp>
      <p:sp>
        <p:nvSpPr>
          <p:cNvPr id="7373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CB2416-BEBC-493E-A7A1-5CB425E2EDA2}" type="slidenum">
              <a:rPr lang="en-US" smtClean="0">
                <a:latin typeface="Arial" charset="0"/>
                <a:cs typeface="Arial" charset="0"/>
              </a:rPr>
              <a:pPr/>
              <a:t>31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</a:t>
            </a:r>
          </a:p>
        </p:txBody>
      </p:sp>
      <p:sp>
        <p:nvSpPr>
          <p:cNvPr id="75779" name="Rectangle 4"/>
          <p:cNvSpPr>
            <a:spLocks noChangeArrowheads="1"/>
          </p:cNvSpPr>
          <p:nvPr/>
        </p:nvSpPr>
        <p:spPr bwMode="auto">
          <a:xfrm>
            <a:off x="6019800" y="2971800"/>
            <a:ext cx="30765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Arial" charset="0"/>
              </a:rPr>
              <a:t>Atomicity:</a:t>
            </a:r>
          </a:p>
          <a:p>
            <a:r>
              <a:rPr lang="en-US" sz="2800">
                <a:latin typeface="Arial" charset="0"/>
              </a:rPr>
              <a:t>BOTH A and B</a:t>
            </a:r>
            <a:br>
              <a:rPr lang="en-US" sz="2800">
                <a:latin typeface="Arial" charset="0"/>
              </a:rPr>
            </a:br>
            <a:r>
              <a:rPr lang="en-US" sz="2800">
                <a:latin typeface="Arial" charset="0"/>
              </a:rPr>
              <a:t>are multiplied by 2</a:t>
            </a:r>
          </a:p>
        </p:txBody>
      </p:sp>
      <p:sp>
        <p:nvSpPr>
          <p:cNvPr id="7578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1752600"/>
            <a:ext cx="4449763" cy="4678363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buFontTx/>
              <a:buNone/>
              <a:defRPr/>
            </a:pPr>
            <a:r>
              <a:rPr lang="en-US"/>
              <a:t>START TRANSACTION</a:t>
            </a:r>
          </a:p>
          <a:p>
            <a:pPr eaLnBrk="1" hangingPunct="1">
              <a:buFontTx/>
              <a:buNone/>
              <a:defRPr/>
            </a:pPr>
            <a:r>
              <a:rPr lang="en-US"/>
              <a:t>READ(A,t); </a:t>
            </a:r>
          </a:p>
          <a:p>
            <a:pPr eaLnBrk="1" hangingPunct="1">
              <a:buFontTx/>
              <a:buNone/>
              <a:defRPr/>
            </a:pPr>
            <a:r>
              <a:rPr lang="en-US"/>
              <a:t>t := t*2;</a:t>
            </a:r>
          </a:p>
          <a:p>
            <a:pPr eaLnBrk="1" hangingPunct="1">
              <a:buFontTx/>
              <a:buNone/>
              <a:defRPr/>
            </a:pPr>
            <a:r>
              <a:rPr lang="en-US"/>
              <a:t>WRITE(A,t); </a:t>
            </a:r>
          </a:p>
          <a:p>
            <a:pPr eaLnBrk="1" hangingPunct="1">
              <a:buFontTx/>
              <a:buNone/>
              <a:defRPr/>
            </a:pPr>
            <a:r>
              <a:rPr lang="en-US"/>
              <a:t>READ(B,t); </a:t>
            </a:r>
          </a:p>
          <a:p>
            <a:pPr eaLnBrk="1" hangingPunct="1">
              <a:buFontTx/>
              <a:buNone/>
              <a:defRPr/>
            </a:pPr>
            <a:r>
              <a:rPr lang="en-US"/>
              <a:t>t := t*2;</a:t>
            </a:r>
          </a:p>
          <a:p>
            <a:pPr eaLnBrk="1" hangingPunct="1">
              <a:buFontTx/>
              <a:buNone/>
              <a:defRPr/>
            </a:pPr>
            <a:r>
              <a:rPr lang="en-US"/>
              <a:t>WRITE(B,t)</a:t>
            </a:r>
          </a:p>
          <a:p>
            <a:pPr eaLnBrk="1" hangingPunct="1">
              <a:buFontTx/>
              <a:buNone/>
              <a:defRPr/>
            </a:pPr>
            <a:r>
              <a:rPr lang="en-US"/>
              <a:t>COMMIT;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F8EA60-2DED-49C1-A36E-A51C4FC286DD}" type="slidenum">
              <a:rPr lang="en-US" smtClean="0">
                <a:latin typeface="Arial" charset="0"/>
                <a:cs typeface="Arial" charset="0"/>
              </a:rPr>
              <a:pPr/>
              <a:t>32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567298" name="Group 2"/>
          <p:cNvGraphicFramePr>
            <a:graphicFrameLocks noGrp="1"/>
          </p:cNvGraphicFramePr>
          <p:nvPr/>
        </p:nvGraphicFramePr>
        <p:xfrm>
          <a:off x="381000" y="1752600"/>
          <a:ext cx="7848600" cy="4959350"/>
        </p:xfrm>
        <a:graphic>
          <a:graphicData uri="http://schemas.openxmlformats.org/drawingml/2006/table">
            <a:tbl>
              <a:tblPr/>
              <a:tblGrid>
                <a:gridCol w="1689100"/>
                <a:gridCol w="1231900"/>
                <a:gridCol w="1231900"/>
                <a:gridCol w="1231900"/>
                <a:gridCol w="1231900"/>
                <a:gridCol w="12319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Mem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A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Mem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Disk A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Disk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INPUT(A)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READ(A,t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:=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*2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WRITE(A,t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INPUT(B)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READ(B,t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:=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*2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WRITE(B,t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OUTPUT(A)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OUTPUT(B)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912" name="AutoShape 88"/>
          <p:cNvSpPr>
            <a:spLocks/>
          </p:cNvSpPr>
          <p:nvPr/>
        </p:nvSpPr>
        <p:spPr bwMode="auto">
          <a:xfrm rot="5400000">
            <a:off x="4418013" y="1201738"/>
            <a:ext cx="230187" cy="566737"/>
          </a:xfrm>
          <a:prstGeom prst="leftBrace">
            <a:avLst>
              <a:gd name="adj1" fmla="val 901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de-DE">
              <a:latin typeface="Arial" charset="0"/>
            </a:endParaRPr>
          </a:p>
        </p:txBody>
      </p:sp>
      <p:sp>
        <p:nvSpPr>
          <p:cNvPr id="77913" name="Rectangle 89"/>
          <p:cNvSpPr>
            <a:spLocks noChangeArrowheads="1"/>
          </p:cNvSpPr>
          <p:nvPr/>
        </p:nvSpPr>
        <p:spPr bwMode="auto">
          <a:xfrm>
            <a:off x="3886200" y="914400"/>
            <a:ext cx="128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Buffer pool</a:t>
            </a:r>
          </a:p>
        </p:txBody>
      </p:sp>
      <p:sp>
        <p:nvSpPr>
          <p:cNvPr id="77914" name="AutoShape 90"/>
          <p:cNvSpPr>
            <a:spLocks/>
          </p:cNvSpPr>
          <p:nvPr/>
        </p:nvSpPr>
        <p:spPr bwMode="auto">
          <a:xfrm rot="5400000">
            <a:off x="6932613" y="1201738"/>
            <a:ext cx="230187" cy="566737"/>
          </a:xfrm>
          <a:prstGeom prst="leftBrace">
            <a:avLst>
              <a:gd name="adj1" fmla="val 901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de-DE">
              <a:latin typeface="Arial" charset="0"/>
            </a:endParaRPr>
          </a:p>
        </p:txBody>
      </p:sp>
      <p:sp>
        <p:nvSpPr>
          <p:cNvPr id="77915" name="Rectangle 91"/>
          <p:cNvSpPr>
            <a:spLocks noChangeArrowheads="1"/>
          </p:cNvSpPr>
          <p:nvPr/>
        </p:nvSpPr>
        <p:spPr bwMode="auto">
          <a:xfrm>
            <a:off x="6781800" y="914400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Disk</a:t>
            </a:r>
          </a:p>
        </p:txBody>
      </p:sp>
      <p:sp>
        <p:nvSpPr>
          <p:cNvPr id="77916" name="AutoShape 92"/>
          <p:cNvSpPr>
            <a:spLocks/>
          </p:cNvSpPr>
          <p:nvPr/>
        </p:nvSpPr>
        <p:spPr bwMode="auto">
          <a:xfrm rot="5400000">
            <a:off x="2552701" y="1230312"/>
            <a:ext cx="228600" cy="511175"/>
          </a:xfrm>
          <a:prstGeom prst="leftBrace">
            <a:avLst>
              <a:gd name="adj1" fmla="val 3891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de-DE">
              <a:latin typeface="Arial" charset="0"/>
            </a:endParaRPr>
          </a:p>
        </p:txBody>
      </p:sp>
      <p:sp>
        <p:nvSpPr>
          <p:cNvPr id="77917" name="Rectangle 93"/>
          <p:cNvSpPr>
            <a:spLocks noChangeArrowheads="1"/>
          </p:cNvSpPr>
          <p:nvPr/>
        </p:nvSpPr>
        <p:spPr bwMode="auto">
          <a:xfrm>
            <a:off x="2057400" y="914400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Transaction</a:t>
            </a:r>
          </a:p>
        </p:txBody>
      </p:sp>
      <p:sp>
        <p:nvSpPr>
          <p:cNvPr id="567390" name="Rectangle 94"/>
          <p:cNvSpPr>
            <a:spLocks noChangeArrowheads="1"/>
          </p:cNvSpPr>
          <p:nvPr/>
        </p:nvSpPr>
        <p:spPr bwMode="auto">
          <a:xfrm>
            <a:off x="228600" y="152400"/>
            <a:ext cx="3476625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en-US" sz="1800" dirty="0" err="1">
                <a:latin typeface="Arial"/>
                <a:cs typeface="+mn-cs"/>
              </a:rPr>
              <a:t>READ(A,t</a:t>
            </a:r>
            <a:r>
              <a:rPr lang="en-US" sz="1800" dirty="0">
                <a:latin typeface="Arial"/>
                <a:cs typeface="+mn-cs"/>
              </a:rPr>
              <a:t>); </a:t>
            </a:r>
            <a:r>
              <a:rPr lang="en-US" sz="1800" dirty="0" err="1">
                <a:latin typeface="Arial"/>
                <a:cs typeface="+mn-cs"/>
              </a:rPr>
              <a:t>t</a:t>
            </a:r>
            <a:r>
              <a:rPr lang="en-US" sz="1800" dirty="0">
                <a:latin typeface="Arial"/>
                <a:cs typeface="+mn-cs"/>
              </a:rPr>
              <a:t> := </a:t>
            </a:r>
            <a:r>
              <a:rPr lang="en-US" sz="1800" dirty="0" err="1">
                <a:latin typeface="Arial"/>
                <a:cs typeface="+mn-cs"/>
              </a:rPr>
              <a:t>t</a:t>
            </a:r>
            <a:r>
              <a:rPr lang="en-US" sz="1800" dirty="0">
                <a:latin typeface="Arial"/>
                <a:cs typeface="+mn-cs"/>
              </a:rPr>
              <a:t>*2; </a:t>
            </a:r>
            <a:r>
              <a:rPr lang="en-US" sz="1800" dirty="0" err="1">
                <a:latin typeface="Arial"/>
                <a:cs typeface="+mn-cs"/>
              </a:rPr>
              <a:t>WRITE(A,t</a:t>
            </a:r>
            <a:r>
              <a:rPr lang="en-US" sz="1800" dirty="0">
                <a:latin typeface="Arial"/>
                <a:cs typeface="+mn-cs"/>
              </a:rPr>
              <a:t>); </a:t>
            </a:r>
          </a:p>
          <a:p>
            <a:pPr marL="342900" indent="-342900">
              <a:defRPr/>
            </a:pPr>
            <a:r>
              <a:rPr lang="en-US" sz="1800" dirty="0" err="1">
                <a:latin typeface="Arial"/>
                <a:cs typeface="+mn-cs"/>
              </a:rPr>
              <a:t>READ(B,t</a:t>
            </a:r>
            <a:r>
              <a:rPr lang="en-US" sz="1800" dirty="0">
                <a:latin typeface="Arial"/>
                <a:cs typeface="+mn-cs"/>
              </a:rPr>
              <a:t>); </a:t>
            </a:r>
            <a:r>
              <a:rPr lang="en-US" sz="1800" dirty="0" err="1">
                <a:latin typeface="Arial"/>
                <a:cs typeface="+mn-cs"/>
              </a:rPr>
              <a:t>t</a:t>
            </a:r>
            <a:r>
              <a:rPr lang="en-US" sz="1800" dirty="0">
                <a:latin typeface="Arial"/>
                <a:cs typeface="+mn-cs"/>
              </a:rPr>
              <a:t> := </a:t>
            </a:r>
            <a:r>
              <a:rPr lang="en-US" sz="1800" dirty="0" err="1">
                <a:latin typeface="Arial"/>
                <a:cs typeface="+mn-cs"/>
              </a:rPr>
              <a:t>t</a:t>
            </a:r>
            <a:r>
              <a:rPr lang="en-US" sz="1800" dirty="0">
                <a:latin typeface="Arial"/>
                <a:cs typeface="+mn-cs"/>
              </a:rPr>
              <a:t>*2; </a:t>
            </a:r>
            <a:r>
              <a:rPr lang="en-US" sz="1800" dirty="0" err="1">
                <a:latin typeface="Arial"/>
                <a:cs typeface="+mn-cs"/>
              </a:rPr>
              <a:t>WRITE(B,t</a:t>
            </a:r>
            <a:r>
              <a:rPr lang="en-US" sz="1800" dirty="0">
                <a:latin typeface="Arial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C72B59-8259-4947-B13A-820CD4D08A0C}" type="slidenum">
              <a:rPr lang="en-US" smtClean="0">
                <a:latin typeface="Arial" charset="0"/>
                <a:cs typeface="Arial" charset="0"/>
              </a:rPr>
              <a:pPr/>
              <a:t>33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1290" name="Rectangle 89"/>
          <p:cNvSpPr>
            <a:spLocks noChangeArrowheads="1"/>
          </p:cNvSpPr>
          <p:nvPr/>
        </p:nvSpPr>
        <p:spPr bwMode="auto">
          <a:xfrm>
            <a:off x="584200" y="541338"/>
            <a:ext cx="7204075" cy="831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</a:rPr>
              <a:t>Crash occurs after OUTPUT(A), before OUTPUT(B)</a:t>
            </a:r>
          </a:p>
          <a:p>
            <a:pPr>
              <a:defRPr/>
            </a:pPr>
            <a:r>
              <a:rPr lang="en-US" dirty="0">
                <a:latin typeface="Arial"/>
              </a:rPr>
              <a:t>We lose atomicity</a:t>
            </a:r>
          </a:p>
        </p:txBody>
      </p:sp>
      <p:graphicFrame>
        <p:nvGraphicFramePr>
          <p:cNvPr id="6" name="Group 2"/>
          <p:cNvGraphicFramePr>
            <a:graphicFrameLocks noGrp="1"/>
          </p:cNvGraphicFramePr>
          <p:nvPr/>
        </p:nvGraphicFramePr>
        <p:xfrm>
          <a:off x="381000" y="1752600"/>
          <a:ext cx="7848600" cy="4959350"/>
        </p:xfrm>
        <a:graphic>
          <a:graphicData uri="http://schemas.openxmlformats.org/drawingml/2006/table">
            <a:tbl>
              <a:tblPr/>
              <a:tblGrid>
                <a:gridCol w="1689100"/>
                <a:gridCol w="1231900"/>
                <a:gridCol w="1231900"/>
                <a:gridCol w="1231900"/>
                <a:gridCol w="1231900"/>
                <a:gridCol w="12319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Mem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A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Mem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Disk A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Disk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INPUT(A)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READ(A,t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:=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*2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WRITE(A,t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INPUT(B)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READ(B,t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:=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*2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WRITE(B,t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OUTPUT(A)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OUTPUT(B)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89" name="AutoShape 88"/>
          <p:cNvSpPr>
            <a:spLocks noChangeArrowheads="1"/>
          </p:cNvSpPr>
          <p:nvPr/>
        </p:nvSpPr>
        <p:spPr bwMode="auto">
          <a:xfrm>
            <a:off x="6435725" y="5800725"/>
            <a:ext cx="2484438" cy="927100"/>
          </a:xfrm>
          <a:prstGeom prst="irregularSeal2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dirty="0">
                <a:latin typeface="Arial"/>
              </a:rPr>
              <a:t>Crash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C8E907-09D0-4E3A-8E07-3305CDF02B48}" type="slidenum">
              <a:rPr lang="en-US" smtClean="0">
                <a:latin typeface="Arial" charset="0"/>
                <a:cs typeface="Arial" charset="0"/>
              </a:rPr>
              <a:pPr/>
              <a:t>34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pitchFamily="34" charset="-128"/>
              </a:rPr>
              <a:t>The Log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458200" cy="4114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pitchFamily="34" charset="-128"/>
              </a:rPr>
              <a:t>An append-only file containing log records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34" charset="-128"/>
              </a:rPr>
              <a:t>Multiple transactions run concurrently, log records are interleaved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34" charset="-128"/>
              </a:rPr>
              <a:t>After a system crash, use log to:</a:t>
            </a:r>
          </a:p>
          <a:p>
            <a:pPr lvl="1" eaLnBrk="1" hangingPunct="1"/>
            <a:r>
              <a:rPr lang="en-US" dirty="0" smtClean="0">
                <a:latin typeface="Arial" charset="0"/>
                <a:ea typeface="ＭＳ Ｐゴシック" pitchFamily="34" charset="-128"/>
              </a:rPr>
              <a:t>Redo some </a:t>
            </a:r>
            <a:r>
              <a:rPr lang="en-US" dirty="0" smtClean="0">
                <a:latin typeface="Arial" charset="0"/>
                <a:ea typeface="ＭＳ Ｐゴシック" pitchFamily="34" charset="-128"/>
              </a:rPr>
              <a:t>transactions </a:t>
            </a:r>
            <a:r>
              <a:rPr lang="en-US" dirty="0" smtClean="0">
                <a:latin typeface="Arial" charset="0"/>
                <a:ea typeface="ＭＳ Ｐゴシック" pitchFamily="34" charset="-128"/>
              </a:rPr>
              <a:t>that </a:t>
            </a:r>
            <a:r>
              <a:rPr lang="en-US" dirty="0" smtClean="0">
                <a:latin typeface="Arial" charset="0"/>
                <a:ea typeface="ＭＳ Ｐゴシック" pitchFamily="34" charset="-128"/>
              </a:rPr>
              <a:t>did </a:t>
            </a:r>
            <a:r>
              <a:rPr lang="en-US" dirty="0" smtClean="0">
                <a:latin typeface="Arial" charset="0"/>
                <a:ea typeface="ＭＳ Ｐゴシック" pitchFamily="34" charset="-128"/>
              </a:rPr>
              <a:t>commit</a:t>
            </a:r>
          </a:p>
          <a:p>
            <a:pPr lvl="1" eaLnBrk="1" hangingPunct="1"/>
            <a:r>
              <a:rPr lang="en-US" dirty="0" smtClean="0">
                <a:latin typeface="Arial" charset="0"/>
                <a:ea typeface="ＭＳ Ｐゴシック" pitchFamily="34" charset="-128"/>
              </a:rPr>
              <a:t>Undo other transactions that didn’t commit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34" charset="-128"/>
              </a:rPr>
              <a:t>Three kinds of logs: undo, redo, undo/redo</a:t>
            </a:r>
          </a:p>
        </p:txBody>
      </p:sp>
      <p:sp>
        <p:nvSpPr>
          <p:cNvPr id="8192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3A2F7A-7D2C-42FC-80BA-DF0A415B2929}" type="slidenum">
              <a:rPr lang="en-US" smtClean="0">
                <a:latin typeface="Arial" charset="0"/>
                <a:cs typeface="Arial" charset="0"/>
              </a:rPr>
              <a:pPr/>
              <a:t>35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Undo Logging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Log records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&lt;START T&gt;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transaction T has begun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&lt;COMMIT T&gt;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T has committed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&lt;ABORT T&gt;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T has aborted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&lt;T,X,v&gt;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T has updated element X, and its </a:t>
            </a:r>
            <a:r>
              <a:rPr lang="en-US" sz="2400" i="1" u="sng" smtClean="0">
                <a:latin typeface="Arial" charset="0"/>
                <a:ea typeface="ＭＳ Ｐゴシック" pitchFamily="34" charset="-128"/>
              </a:rPr>
              <a:t>old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 value was v</a:t>
            </a:r>
          </a:p>
        </p:txBody>
      </p:sp>
      <p:sp>
        <p:nvSpPr>
          <p:cNvPr id="8397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932244-BF0F-4A5A-8CC6-D4C0A401ADA6}" type="slidenum">
              <a:rPr lang="en-US" smtClean="0">
                <a:latin typeface="Arial" charset="0"/>
                <a:cs typeface="Arial" charset="0"/>
              </a:rPr>
              <a:pPr/>
              <a:t>36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571394" name="Group 2"/>
          <p:cNvGraphicFramePr>
            <a:graphicFrameLocks noGrp="1"/>
          </p:cNvGraphicFramePr>
          <p:nvPr/>
        </p:nvGraphicFramePr>
        <p:xfrm>
          <a:off x="381000" y="457200"/>
          <a:ext cx="8534400" cy="5861050"/>
        </p:xfrm>
        <a:graphic>
          <a:graphicData uri="http://schemas.openxmlformats.org/drawingml/2006/table">
            <a:tbl>
              <a:tblPr/>
              <a:tblGrid>
                <a:gridCol w="1462088"/>
                <a:gridCol w="1066800"/>
                <a:gridCol w="1066800"/>
                <a:gridCol w="1066800"/>
                <a:gridCol w="1065212"/>
                <a:gridCol w="1066800"/>
                <a:gridCol w="17399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Disk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Disk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Log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&lt;START T&gt;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INPUT(A)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READ(A,t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:=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*2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WRITE(A,t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&lt;T,A,8&gt;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INPUT(B)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READ(B,t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:=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*2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WRITE(B,t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&lt;T,B,8&gt;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OUTPUT(A)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OUTPUT(B)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COMMIT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&lt;COMMIT T&gt;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E8868F-5F98-42D1-BA74-CE5FCAFC7697}" type="slidenum">
              <a:rPr lang="en-US" smtClean="0">
                <a:latin typeface="Arial" charset="0"/>
                <a:cs typeface="Arial" charset="0"/>
              </a:rPr>
              <a:pPr/>
              <a:t>37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572418" name="Group 2"/>
          <p:cNvGraphicFramePr>
            <a:graphicFrameLocks noGrp="1"/>
          </p:cNvGraphicFramePr>
          <p:nvPr/>
        </p:nvGraphicFramePr>
        <p:xfrm>
          <a:off x="381000" y="457200"/>
          <a:ext cx="8534400" cy="5861050"/>
        </p:xfrm>
        <a:graphic>
          <a:graphicData uri="http://schemas.openxmlformats.org/drawingml/2006/table">
            <a:tbl>
              <a:tblPr/>
              <a:tblGrid>
                <a:gridCol w="1462088"/>
                <a:gridCol w="1066800"/>
                <a:gridCol w="1066800"/>
                <a:gridCol w="1066800"/>
                <a:gridCol w="1065212"/>
                <a:gridCol w="1066800"/>
                <a:gridCol w="17399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Disk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Disk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Log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&lt;START T&gt;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INPUT(A)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READ(A,t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:=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*2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WRITE(A,t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&lt;T,A,8&gt;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INPUT(B)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READ(B,t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:=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*2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WRITE(B,t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&lt;T,B,8&gt;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OUTPUT(A)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OUTPUT(B)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COMMIT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&lt;COMMIT T&gt;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509" name="AutoShape 116"/>
          <p:cNvSpPr>
            <a:spLocks noChangeArrowheads="1"/>
          </p:cNvSpPr>
          <p:nvPr/>
        </p:nvSpPr>
        <p:spPr bwMode="auto">
          <a:xfrm>
            <a:off x="6359525" y="4956175"/>
            <a:ext cx="2484438" cy="927100"/>
          </a:xfrm>
          <a:prstGeom prst="irregularSeal2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dirty="0">
                <a:latin typeface="Arial"/>
              </a:rPr>
              <a:t>Crash !</a:t>
            </a:r>
          </a:p>
        </p:txBody>
      </p:sp>
      <p:sp>
        <p:nvSpPr>
          <p:cNvPr id="88181" name="Rectangle 117"/>
          <p:cNvSpPr>
            <a:spLocks noChangeArrowheads="1"/>
          </p:cNvSpPr>
          <p:nvPr/>
        </p:nvSpPr>
        <p:spPr bwMode="auto">
          <a:xfrm>
            <a:off x="2274888" y="6318250"/>
            <a:ext cx="2992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WHAT DO WE DO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9CB04D-E542-46F5-B268-03C24A3BCC7E}" type="slidenum">
              <a:rPr lang="en-US" smtClean="0">
                <a:latin typeface="Arial" charset="0"/>
                <a:cs typeface="Arial" charset="0"/>
              </a:rPr>
              <a:pPr/>
              <a:t>38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0114" name="Rectangle 117"/>
          <p:cNvSpPr>
            <a:spLocks noChangeArrowheads="1"/>
          </p:cNvSpPr>
          <p:nvPr/>
        </p:nvSpPr>
        <p:spPr bwMode="auto">
          <a:xfrm>
            <a:off x="2274888" y="6318250"/>
            <a:ext cx="2992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WHAT DO WE DO ?</a:t>
            </a:r>
          </a:p>
        </p:txBody>
      </p:sp>
      <p:graphicFrame>
        <p:nvGraphicFramePr>
          <p:cNvPr id="6" name="Group 2"/>
          <p:cNvGraphicFramePr>
            <a:graphicFrameLocks noGrp="1"/>
          </p:cNvGraphicFramePr>
          <p:nvPr/>
        </p:nvGraphicFramePr>
        <p:xfrm>
          <a:off x="381000" y="457200"/>
          <a:ext cx="8534400" cy="5861050"/>
        </p:xfrm>
        <a:graphic>
          <a:graphicData uri="http://schemas.openxmlformats.org/drawingml/2006/table">
            <a:tbl>
              <a:tblPr/>
              <a:tblGrid>
                <a:gridCol w="1462088"/>
                <a:gridCol w="1066800"/>
                <a:gridCol w="1066800"/>
                <a:gridCol w="1066800"/>
                <a:gridCol w="1065212"/>
                <a:gridCol w="1066800"/>
                <a:gridCol w="17399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Disk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Disk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Log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&lt;START T&gt;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INPUT(A)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READ(A,t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:=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*2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WRITE(A,t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&lt;T,A,8&gt;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INPUT(B)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READ(B,t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:=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*2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WRITE(B,t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&lt;T,B,8&gt;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OUTPUT(A)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OUTPUT(B)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COMMIT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&lt;COMMIT T&gt;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557" name="AutoShape 116"/>
          <p:cNvSpPr>
            <a:spLocks noChangeArrowheads="1"/>
          </p:cNvSpPr>
          <p:nvPr/>
        </p:nvSpPr>
        <p:spPr bwMode="auto">
          <a:xfrm>
            <a:off x="6302375" y="5772150"/>
            <a:ext cx="2484438" cy="927100"/>
          </a:xfrm>
          <a:prstGeom prst="irregularSeal2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dirty="0">
                <a:latin typeface="Arial"/>
              </a:rPr>
              <a:t>Crash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AA12FE-D719-48A7-973F-3C2AA93C099E}" type="slidenum">
              <a:rPr lang="en-US" smtClean="0">
                <a:latin typeface="Arial" charset="0"/>
                <a:cs typeface="Arial" charset="0"/>
              </a:rPr>
              <a:pPr/>
              <a:t>39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After Crash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latin typeface="Arial" charset="0"/>
                <a:ea typeface="ＭＳ Ｐゴシック" pitchFamily="34" charset="-128"/>
              </a:rPr>
              <a:t>In the first example:</a:t>
            </a:r>
          </a:p>
          <a:p>
            <a:pPr lvl="1"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We UNDO both changes: A=8, B=8</a:t>
            </a:r>
          </a:p>
          <a:p>
            <a:pPr lvl="1"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The transaction is atomic, since none of its actions has been executed</a:t>
            </a:r>
          </a:p>
          <a:p>
            <a:pPr lvl="1" eaLnBrk="1" hangingPunct="1"/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z="2800" smtClean="0">
                <a:latin typeface="Arial" charset="0"/>
                <a:ea typeface="ＭＳ Ｐゴシック" pitchFamily="34" charset="-128"/>
              </a:rPr>
              <a:t>In the second example</a:t>
            </a:r>
          </a:p>
          <a:p>
            <a:pPr lvl="1"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We don’t undo anything</a:t>
            </a:r>
          </a:p>
          <a:p>
            <a:pPr lvl="1"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The transaction is atomic, since both it’s actions have been executed</a:t>
            </a:r>
          </a:p>
        </p:txBody>
      </p:sp>
      <p:sp>
        <p:nvSpPr>
          <p:cNvPr id="9216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5C2611-D4B8-4F79-B176-AC0CC1675B50}" type="slidenum">
              <a:rPr lang="en-US" smtClean="0">
                <a:latin typeface="Arial" charset="0"/>
                <a:cs typeface="Arial" charset="0"/>
              </a:rPr>
              <a:pPr/>
              <a:t>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Transactions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382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The problem: An application must perform </a:t>
            </a:r>
            <a:r>
              <a:rPr lang="en-US" i="1" smtClean="0">
                <a:latin typeface="Arial" charset="0"/>
                <a:ea typeface="ＭＳ Ｐゴシック" pitchFamily="34" charset="-128"/>
              </a:rPr>
              <a:t>several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writes and reads to the database, as a unity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Solution: multiple actions of the application are bundled into one unit called </a:t>
            </a:r>
            <a:r>
              <a:rPr lang="en-US" i="1" smtClean="0">
                <a:latin typeface="Arial" charset="0"/>
                <a:ea typeface="ＭＳ Ｐゴシック" pitchFamily="34" charset="-128"/>
              </a:rPr>
              <a:t>Transaction</a:t>
            </a:r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D8F80E-2306-41DB-819E-3D9D9CDE0C7F}" type="slidenum">
              <a:rPr lang="en-US" smtClean="0">
                <a:latin typeface="Arial" charset="0"/>
                <a:cs typeface="Arial" charset="0"/>
              </a:rPr>
              <a:pPr/>
              <a:t>40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Undo-Logging Rules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U1: If T modifies X, then &lt;T,X,v&gt; must be written to disk before OUTPUT(X)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U2: If T commits, then OUTPUT(X) must be written to disk before &lt;COMMIT T&gt;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Hence: OUTPUTs are done </a:t>
            </a:r>
            <a:r>
              <a:rPr lang="en-US" i="1" u="sng" smtClean="0">
                <a:latin typeface="Arial" charset="0"/>
                <a:ea typeface="ＭＳ Ｐゴシック" pitchFamily="34" charset="-128"/>
              </a:rPr>
              <a:t>early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, before the transaction commits</a:t>
            </a:r>
            <a:endParaRPr lang="en-US" i="1" u="sng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9421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377ABF-F18A-41DF-A16A-3CDA6EB2A1F7}" type="slidenum">
              <a:rPr lang="en-US" smtClean="0">
                <a:latin typeface="Arial" charset="0"/>
                <a:cs typeface="Arial" charset="0"/>
              </a:rPr>
              <a:pPr/>
              <a:t>41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578562" name="Group 2"/>
          <p:cNvGraphicFramePr>
            <a:graphicFrameLocks noGrp="1"/>
          </p:cNvGraphicFramePr>
          <p:nvPr/>
        </p:nvGraphicFramePr>
        <p:xfrm>
          <a:off x="381000" y="457200"/>
          <a:ext cx="8534400" cy="5861050"/>
        </p:xfrm>
        <a:graphic>
          <a:graphicData uri="http://schemas.openxmlformats.org/drawingml/2006/table">
            <a:tbl>
              <a:tblPr/>
              <a:tblGrid>
                <a:gridCol w="1462088"/>
                <a:gridCol w="1066800"/>
                <a:gridCol w="1066800"/>
                <a:gridCol w="1066800"/>
                <a:gridCol w="1065212"/>
                <a:gridCol w="1066800"/>
                <a:gridCol w="17399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Disk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Disk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Log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&lt;START T&gt;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INPUT(A)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READ(A,t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:=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*2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WRITE(A,t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&lt;T,A,8&gt;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INPUT(B)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READ(B,t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:=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*2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WRITE(B,t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&lt;T,B,8&gt;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OUTPUT(A)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OUTPUT(B)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COMMIT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&lt;COMMIT T&gt;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96372" name="Group 116"/>
          <p:cNvGrpSpPr>
            <a:grpSpLocks/>
          </p:cNvGrpSpPr>
          <p:nvPr/>
        </p:nvGrpSpPr>
        <p:grpSpPr bwMode="auto">
          <a:xfrm>
            <a:off x="381000" y="2625725"/>
            <a:ext cx="8382000" cy="2903538"/>
            <a:chOff x="240" y="1654"/>
            <a:chExt cx="5280" cy="1829"/>
          </a:xfrm>
        </p:grpSpPr>
        <p:sp>
          <p:nvSpPr>
            <p:cNvPr id="96380" name="Oval 117"/>
            <p:cNvSpPr>
              <a:spLocks noChangeArrowheads="1"/>
            </p:cNvSpPr>
            <p:nvPr/>
          </p:nvSpPr>
          <p:spPr bwMode="auto">
            <a:xfrm>
              <a:off x="240" y="3094"/>
              <a:ext cx="864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de-DE">
                <a:latin typeface="Arial" charset="0"/>
              </a:endParaRPr>
            </a:p>
          </p:txBody>
        </p:sp>
        <p:sp>
          <p:nvSpPr>
            <p:cNvPr id="96381" name="Oval 118"/>
            <p:cNvSpPr>
              <a:spLocks noChangeArrowheads="1"/>
            </p:cNvSpPr>
            <p:nvPr/>
          </p:nvSpPr>
          <p:spPr bwMode="auto">
            <a:xfrm>
              <a:off x="4656" y="1654"/>
              <a:ext cx="864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de-DE">
                <a:latin typeface="Arial" charset="0"/>
              </a:endParaRPr>
            </a:p>
          </p:txBody>
        </p:sp>
        <p:cxnSp>
          <p:nvCxnSpPr>
            <p:cNvPr id="96382" name="AutoShape 119"/>
            <p:cNvCxnSpPr>
              <a:cxnSpLocks noChangeShapeType="1"/>
              <a:stCxn id="96381" idx="2"/>
              <a:endCxn id="96380" idx="7"/>
            </p:cNvCxnSpPr>
            <p:nvPr/>
          </p:nvCxnSpPr>
          <p:spPr bwMode="auto">
            <a:xfrm rot="10800000" flipV="1">
              <a:off x="977" y="1848"/>
              <a:ext cx="3679" cy="12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6373" name="Group 120"/>
          <p:cNvGrpSpPr>
            <a:grpSpLocks/>
          </p:cNvGrpSpPr>
          <p:nvPr/>
        </p:nvGrpSpPr>
        <p:grpSpPr bwMode="auto">
          <a:xfrm>
            <a:off x="457200" y="4454525"/>
            <a:ext cx="8305800" cy="1531938"/>
            <a:chOff x="288" y="2806"/>
            <a:chExt cx="5232" cy="965"/>
          </a:xfrm>
        </p:grpSpPr>
        <p:sp>
          <p:nvSpPr>
            <p:cNvPr id="96377" name="Oval 121"/>
            <p:cNvSpPr>
              <a:spLocks noChangeArrowheads="1"/>
            </p:cNvSpPr>
            <p:nvPr/>
          </p:nvSpPr>
          <p:spPr bwMode="auto">
            <a:xfrm>
              <a:off x="4656" y="2806"/>
              <a:ext cx="864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de-DE">
                <a:latin typeface="Arial" charset="0"/>
              </a:endParaRPr>
            </a:p>
          </p:txBody>
        </p:sp>
        <p:sp>
          <p:nvSpPr>
            <p:cNvPr id="96378" name="Oval 122"/>
            <p:cNvSpPr>
              <a:spLocks noChangeArrowheads="1"/>
            </p:cNvSpPr>
            <p:nvPr/>
          </p:nvSpPr>
          <p:spPr bwMode="auto">
            <a:xfrm>
              <a:off x="288" y="3382"/>
              <a:ext cx="864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de-DE">
                <a:latin typeface="Arial" charset="0"/>
              </a:endParaRPr>
            </a:p>
          </p:txBody>
        </p:sp>
        <p:cxnSp>
          <p:nvCxnSpPr>
            <p:cNvPr id="96379" name="AutoShape 123"/>
            <p:cNvCxnSpPr>
              <a:cxnSpLocks noChangeShapeType="1"/>
              <a:stCxn id="96377" idx="2"/>
              <a:endCxn id="96378" idx="6"/>
            </p:cNvCxnSpPr>
            <p:nvPr/>
          </p:nvCxnSpPr>
          <p:spPr bwMode="auto">
            <a:xfrm rot="10800000" flipV="1">
              <a:off x="1152" y="3000"/>
              <a:ext cx="3504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6374" name="Group 124"/>
          <p:cNvGrpSpPr>
            <a:grpSpLocks/>
          </p:cNvGrpSpPr>
          <p:nvPr/>
        </p:nvGrpSpPr>
        <p:grpSpPr bwMode="auto">
          <a:xfrm>
            <a:off x="1627188" y="5783263"/>
            <a:ext cx="7059612" cy="617537"/>
            <a:chOff x="1025" y="3643"/>
            <a:chExt cx="4447" cy="389"/>
          </a:xfrm>
        </p:grpSpPr>
        <p:sp>
          <p:nvSpPr>
            <p:cNvPr id="96375" name="Oval 125"/>
            <p:cNvSpPr>
              <a:spLocks noChangeArrowheads="1"/>
            </p:cNvSpPr>
            <p:nvPr/>
          </p:nvSpPr>
          <p:spPr bwMode="auto">
            <a:xfrm>
              <a:off x="4608" y="3643"/>
              <a:ext cx="864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de-DE">
                <a:latin typeface="Arial" charset="0"/>
              </a:endParaRPr>
            </a:p>
          </p:txBody>
        </p:sp>
        <p:cxnSp>
          <p:nvCxnSpPr>
            <p:cNvPr id="96376" name="AutoShape 126"/>
            <p:cNvCxnSpPr>
              <a:cxnSpLocks noChangeShapeType="1"/>
              <a:stCxn id="96378" idx="5"/>
              <a:endCxn id="96375" idx="2"/>
            </p:cNvCxnSpPr>
            <p:nvPr/>
          </p:nvCxnSpPr>
          <p:spPr bwMode="auto">
            <a:xfrm rot="16200000" flipH="1">
              <a:off x="2759" y="1988"/>
              <a:ext cx="116" cy="35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DD960E-5B1E-4676-A4E3-142980B87DD7}" type="slidenum">
              <a:rPr lang="en-US" smtClean="0">
                <a:latin typeface="Arial" charset="0"/>
                <a:cs typeface="Arial" charset="0"/>
              </a:rPr>
              <a:pPr/>
              <a:t>42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Recovery with Undo Log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After system’s crash, run recovery manager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Idea 1. Decide for each transaction T whether it is completed or not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&lt;START T&gt;….&lt;COMMIT T&gt;….    = yes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&lt;START T&gt;….&lt;ABORT T&gt;…….   = yes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&lt;START T&gt;………………………   = no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Idea 2. Undo all modifications by incomplete transactions</a:t>
            </a:r>
          </a:p>
        </p:txBody>
      </p:sp>
      <p:sp>
        <p:nvSpPr>
          <p:cNvPr id="9830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F75120-BBCC-453C-8A70-9E84ABA32827}" type="slidenum">
              <a:rPr lang="en-US" smtClean="0">
                <a:latin typeface="Arial" charset="0"/>
                <a:cs typeface="Arial" charset="0"/>
              </a:rPr>
              <a:pPr/>
              <a:t>43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Recovery with Undo Log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Recovery manager:</a:t>
            </a:r>
          </a:p>
          <a:p>
            <a:pPr eaLnBrk="1" hangingPunct="1"/>
            <a:r>
              <a:rPr lang="en-US" sz="2800" smtClean="0">
                <a:latin typeface="Arial" charset="0"/>
                <a:ea typeface="ＭＳ Ｐゴシック" pitchFamily="34" charset="-128"/>
              </a:rPr>
              <a:t>Read log </a:t>
            </a:r>
            <a:r>
              <a:rPr lang="en-US" sz="2800" u="sng" smtClean="0">
                <a:latin typeface="Arial" charset="0"/>
                <a:ea typeface="ＭＳ Ｐゴシック" pitchFamily="34" charset="-128"/>
              </a:rPr>
              <a:t>from the end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; cases:</a:t>
            </a:r>
          </a:p>
          <a:p>
            <a:pPr lvl="1" eaLnBrk="1" hangingPunct="1">
              <a:buFontTx/>
              <a:buNone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&lt;COMMIT T&gt;:  mark T as completed</a:t>
            </a:r>
          </a:p>
          <a:p>
            <a:pPr lvl="1" eaLnBrk="1" hangingPunct="1">
              <a:buFontTx/>
              <a:buNone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&lt;ABORT T&gt;: mark T as completed</a:t>
            </a:r>
          </a:p>
          <a:p>
            <a:pPr lvl="1" eaLnBrk="1" hangingPunct="1">
              <a:buFontTx/>
              <a:buNone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&lt;T,X,v&gt;: if T is not completed</a:t>
            </a:r>
            <a:br>
              <a:rPr lang="en-US" sz="2400" smtClean="0">
                <a:latin typeface="Arial" charset="0"/>
                <a:ea typeface="ＭＳ Ｐゴシック" pitchFamily="34" charset="-128"/>
              </a:rPr>
            </a:br>
            <a:r>
              <a:rPr lang="en-US" sz="2400" smtClean="0">
                <a:latin typeface="Arial" charset="0"/>
                <a:ea typeface="ＭＳ Ｐゴシック" pitchFamily="34" charset="-128"/>
              </a:rPr>
              <a:t>			then write X=v to disk</a:t>
            </a:r>
            <a:br>
              <a:rPr lang="en-US" sz="2400" smtClean="0">
                <a:latin typeface="Arial" charset="0"/>
                <a:ea typeface="ＭＳ Ｐゴシック" pitchFamily="34" charset="-128"/>
              </a:rPr>
            </a:br>
            <a:r>
              <a:rPr lang="en-US" sz="2400" smtClean="0">
                <a:latin typeface="Arial" charset="0"/>
                <a:ea typeface="ＭＳ Ｐゴシック" pitchFamily="34" charset="-128"/>
              </a:rPr>
              <a:t>		    else ignore</a:t>
            </a:r>
          </a:p>
          <a:p>
            <a:pPr lvl="1" eaLnBrk="1" hangingPunct="1">
              <a:buFontTx/>
              <a:buNone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&lt;START T&gt;: ignore</a:t>
            </a:r>
          </a:p>
          <a:p>
            <a:pPr eaLnBrk="1" hangingPunct="1"/>
            <a:endParaRPr lang="en-US" sz="2800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035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BF8739-D0AE-46E1-8B32-0CDF16112381}" type="slidenum">
              <a:rPr lang="en-US" smtClean="0">
                <a:latin typeface="Arial" charset="0"/>
                <a:cs typeface="Arial" charset="0"/>
              </a:rPr>
              <a:pPr/>
              <a:t>44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Recovery with Undo Log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2362200" y="1600200"/>
            <a:ext cx="2224088" cy="484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…</a:t>
            </a:r>
          </a:p>
          <a:p>
            <a:r>
              <a:rPr lang="en-US">
                <a:latin typeface="Arial" charset="0"/>
              </a:rPr>
              <a:t>…</a:t>
            </a:r>
          </a:p>
          <a:p>
            <a:r>
              <a:rPr lang="en-US">
                <a:latin typeface="Arial" charset="0"/>
              </a:rPr>
              <a:t>&lt;T6,X6,v6&gt;</a:t>
            </a:r>
          </a:p>
          <a:p>
            <a:r>
              <a:rPr lang="en-US">
                <a:latin typeface="Arial" charset="0"/>
              </a:rPr>
              <a:t>…</a:t>
            </a:r>
          </a:p>
          <a:p>
            <a:r>
              <a:rPr lang="en-US">
                <a:latin typeface="Arial" charset="0"/>
              </a:rPr>
              <a:t>…</a:t>
            </a:r>
          </a:p>
          <a:p>
            <a:r>
              <a:rPr lang="en-US">
                <a:latin typeface="Arial" charset="0"/>
              </a:rPr>
              <a:t>&lt;START T5&gt;</a:t>
            </a:r>
          </a:p>
          <a:p>
            <a:r>
              <a:rPr lang="en-US">
                <a:latin typeface="Arial" charset="0"/>
              </a:rPr>
              <a:t>&lt;START T4&gt;</a:t>
            </a:r>
          </a:p>
          <a:p>
            <a:r>
              <a:rPr lang="en-US">
                <a:latin typeface="Arial" charset="0"/>
              </a:rPr>
              <a:t>&lt;T1,X1,v1&gt;</a:t>
            </a:r>
          </a:p>
          <a:p>
            <a:r>
              <a:rPr lang="en-US">
                <a:latin typeface="Arial" charset="0"/>
              </a:rPr>
              <a:t>&lt;T5,X5,v5&gt;</a:t>
            </a:r>
          </a:p>
          <a:p>
            <a:r>
              <a:rPr lang="en-US">
                <a:latin typeface="Arial" charset="0"/>
              </a:rPr>
              <a:t>&lt;T4,X4,v4&gt;</a:t>
            </a:r>
          </a:p>
          <a:p>
            <a:r>
              <a:rPr lang="en-US">
                <a:latin typeface="Arial" charset="0"/>
              </a:rPr>
              <a:t>&lt;COMMIT T5&gt;</a:t>
            </a:r>
          </a:p>
          <a:p>
            <a:r>
              <a:rPr lang="en-US">
                <a:latin typeface="Arial" charset="0"/>
              </a:rPr>
              <a:t>&lt;T3,X3,v3&gt;</a:t>
            </a:r>
          </a:p>
          <a:p>
            <a:r>
              <a:rPr lang="en-US">
                <a:latin typeface="Arial" charset="0"/>
              </a:rPr>
              <a:t>&lt;T2,X2,v2&gt;</a:t>
            </a:r>
          </a:p>
        </p:txBody>
      </p:sp>
      <p:sp>
        <p:nvSpPr>
          <p:cNvPr id="102404" name="Line 4"/>
          <p:cNvSpPr>
            <a:spLocks noChangeShapeType="1"/>
          </p:cNvSpPr>
          <p:nvPr/>
        </p:nvSpPr>
        <p:spPr bwMode="auto">
          <a:xfrm flipV="1">
            <a:off x="1828800" y="28194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5181600" y="1828800"/>
            <a:ext cx="3760788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Question1: Which updates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are undone ?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Question 2:</a:t>
            </a:r>
          </a:p>
          <a:p>
            <a:r>
              <a:rPr lang="en-US">
                <a:latin typeface="Arial" charset="0"/>
              </a:rPr>
              <a:t>What happens if  there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is a second crash,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during recovery ?</a:t>
            </a: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Question 3:</a:t>
            </a:r>
          </a:p>
          <a:p>
            <a:r>
              <a:rPr lang="en-US">
                <a:latin typeface="Arial" charset="0"/>
              </a:rPr>
              <a:t>How far back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do we need to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read in the log ?</a:t>
            </a:r>
          </a:p>
        </p:txBody>
      </p:sp>
      <p:sp>
        <p:nvSpPr>
          <p:cNvPr id="73735" name="AutoShape 6"/>
          <p:cNvSpPr>
            <a:spLocks noChangeArrowheads="1"/>
          </p:cNvSpPr>
          <p:nvPr/>
        </p:nvSpPr>
        <p:spPr bwMode="auto">
          <a:xfrm>
            <a:off x="103188" y="5638800"/>
            <a:ext cx="1917700" cy="877888"/>
          </a:xfrm>
          <a:prstGeom prst="wedgeEllipseCallout">
            <a:avLst>
              <a:gd name="adj1" fmla="val 60963"/>
              <a:gd name="adj2" fmla="val 48345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3600" dirty="0">
                <a:latin typeface="Arial"/>
              </a:rPr>
              <a:t>Crash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A2A8ED-2A52-4E97-BCE8-61A4A41D24CB}" type="slidenum">
              <a:rPr lang="en-US" smtClean="0">
                <a:latin typeface="Arial" charset="0"/>
                <a:cs typeface="Arial" charset="0"/>
              </a:rPr>
              <a:pPr/>
              <a:t>45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Recovery with Undo Log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Arial" charset="0"/>
                <a:ea typeface="ＭＳ Ｐゴシック" pitchFamily="34" charset="-128"/>
              </a:rPr>
              <a:t>Note: all undo commands are </a:t>
            </a:r>
            <a:r>
              <a:rPr lang="en-US" sz="3600" i="1" u="sng" smtClean="0">
                <a:latin typeface="Arial" charset="0"/>
                <a:ea typeface="ＭＳ Ｐゴシック" pitchFamily="34" charset="-128"/>
              </a:rPr>
              <a:t>idempotent</a:t>
            </a:r>
          </a:p>
          <a:p>
            <a:pPr lvl="1" eaLnBrk="1" hangingPunct="1"/>
            <a:r>
              <a:rPr lang="en-US" sz="3200" smtClean="0">
                <a:latin typeface="Arial" charset="0"/>
                <a:ea typeface="ＭＳ Ｐゴシック" pitchFamily="34" charset="-128"/>
              </a:rPr>
              <a:t>If we perform them a second time, no harm is done</a:t>
            </a:r>
          </a:p>
          <a:p>
            <a:pPr lvl="1" eaLnBrk="1" hangingPunct="1"/>
            <a:r>
              <a:rPr lang="en-US" sz="3200" smtClean="0">
                <a:latin typeface="Arial" charset="0"/>
                <a:ea typeface="ＭＳ Ｐゴシック" pitchFamily="34" charset="-128"/>
              </a:rPr>
              <a:t>E.g. if there is a system crash during recovery, simply restart recovery from scratch</a:t>
            </a:r>
          </a:p>
        </p:txBody>
      </p:sp>
      <p:sp>
        <p:nvSpPr>
          <p:cNvPr id="10445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473260-723C-4210-AE1E-ACA5D7D6501F}" type="slidenum">
              <a:rPr lang="en-US" smtClean="0">
                <a:latin typeface="Arial" charset="0"/>
                <a:cs typeface="Arial" charset="0"/>
              </a:rPr>
              <a:pPr/>
              <a:t>46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Recovery with Undo Log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When do we stop reading the log ?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We cannot stop until we reach the beginning of the log file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This is impractical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Instead: use checkpointing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FAA68E-6D81-4548-B884-9BA57D864133}" type="slidenum">
              <a:rPr lang="en-US" smtClean="0">
                <a:latin typeface="Arial" charset="0"/>
                <a:cs typeface="Arial" charset="0"/>
              </a:rPr>
              <a:pPr/>
              <a:t>47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Checkpointing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latin typeface="Arial" charset="0"/>
                <a:ea typeface="ＭＳ Ｐゴシック" pitchFamily="34" charset="-128"/>
              </a:rPr>
              <a:t>Checkpoint the database periodically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34" charset="-128"/>
              </a:rPr>
              <a:t>Stop accepting new transactions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34" charset="-128"/>
              </a:rPr>
              <a:t>Wait until all current transactions complete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34" charset="-128"/>
              </a:rPr>
              <a:t>Flush log to disk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34" charset="-128"/>
              </a:rPr>
              <a:t>Write a &lt;CKPT&gt; log record, flush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34" charset="-128"/>
              </a:rPr>
              <a:t>Resume transactions</a:t>
            </a:r>
          </a:p>
        </p:txBody>
      </p:sp>
      <p:sp>
        <p:nvSpPr>
          <p:cNvPr id="10854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CB1B28-30C2-4D8B-AB17-C0F075169EA6}" type="slidenum">
              <a:rPr lang="en-US" smtClean="0">
                <a:latin typeface="Arial" charset="0"/>
                <a:cs typeface="Arial" charset="0"/>
              </a:rPr>
              <a:pPr/>
              <a:t>48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Undo Recovery with Checkpointing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581400" y="1905000"/>
            <a:ext cx="1717675" cy="477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…</a:t>
            </a:r>
          </a:p>
          <a:p>
            <a:r>
              <a:rPr lang="en-US" sz="1800">
                <a:latin typeface="Arial" charset="0"/>
              </a:rPr>
              <a:t>…</a:t>
            </a:r>
          </a:p>
          <a:p>
            <a:r>
              <a:rPr lang="en-US" sz="1800">
                <a:latin typeface="Arial" charset="0"/>
              </a:rPr>
              <a:t>&lt;T9,X9,v9&gt;</a:t>
            </a:r>
          </a:p>
          <a:p>
            <a:r>
              <a:rPr lang="en-US" sz="1800">
                <a:latin typeface="Arial" charset="0"/>
              </a:rPr>
              <a:t>…</a:t>
            </a:r>
          </a:p>
          <a:p>
            <a:r>
              <a:rPr lang="en-US" sz="1800">
                <a:latin typeface="Arial" charset="0"/>
              </a:rPr>
              <a:t>…</a:t>
            </a:r>
          </a:p>
          <a:p>
            <a:r>
              <a:rPr lang="en-US" sz="1800">
                <a:latin typeface="Arial" charset="0"/>
              </a:rPr>
              <a:t>(all completed)</a:t>
            </a:r>
          </a:p>
          <a:p>
            <a:r>
              <a:rPr lang="en-US" sz="1800" b="1">
                <a:latin typeface="Arial" charset="0"/>
              </a:rPr>
              <a:t>&lt;CKPT&gt;</a:t>
            </a:r>
          </a:p>
          <a:p>
            <a:r>
              <a:rPr lang="en-US" sz="1800">
                <a:latin typeface="Arial" charset="0"/>
              </a:rPr>
              <a:t>&lt;START T2&gt;</a:t>
            </a:r>
          </a:p>
          <a:p>
            <a:r>
              <a:rPr lang="en-US" sz="1800">
                <a:latin typeface="Arial" charset="0"/>
              </a:rPr>
              <a:t>&lt;START T3</a:t>
            </a:r>
          </a:p>
          <a:p>
            <a:r>
              <a:rPr lang="en-US" sz="1800">
                <a:latin typeface="Arial" charset="0"/>
              </a:rPr>
              <a:t>&lt;START T5&gt;</a:t>
            </a:r>
          </a:p>
          <a:p>
            <a:r>
              <a:rPr lang="en-US" sz="1800">
                <a:latin typeface="Arial" charset="0"/>
              </a:rPr>
              <a:t>&lt;START T4&gt;</a:t>
            </a:r>
          </a:p>
          <a:p>
            <a:r>
              <a:rPr lang="en-US" sz="1800">
                <a:latin typeface="Arial" charset="0"/>
              </a:rPr>
              <a:t>&lt;T1,X1,v1&gt;</a:t>
            </a:r>
          </a:p>
          <a:p>
            <a:r>
              <a:rPr lang="en-US" sz="1800">
                <a:latin typeface="Arial" charset="0"/>
              </a:rPr>
              <a:t>&lt;T5,X5,v5&gt;</a:t>
            </a:r>
          </a:p>
          <a:p>
            <a:r>
              <a:rPr lang="en-US" sz="1800">
                <a:latin typeface="Arial" charset="0"/>
              </a:rPr>
              <a:t>&lt;T4,X4,v4&gt;</a:t>
            </a:r>
          </a:p>
          <a:p>
            <a:r>
              <a:rPr lang="en-US" sz="1800">
                <a:latin typeface="Arial" charset="0"/>
              </a:rPr>
              <a:t>&lt;COMMIT T5&gt;</a:t>
            </a:r>
          </a:p>
          <a:p>
            <a:r>
              <a:rPr lang="en-US" sz="1800">
                <a:latin typeface="Arial" charset="0"/>
              </a:rPr>
              <a:t>&lt;T3,X3,v3&gt;</a:t>
            </a:r>
          </a:p>
          <a:p>
            <a:r>
              <a:rPr lang="en-US" sz="1800">
                <a:latin typeface="Arial" charset="0"/>
              </a:rPr>
              <a:t>&lt;T2,X2,v2&gt;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746125" y="2708275"/>
            <a:ext cx="24225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During recovery,</a:t>
            </a:r>
          </a:p>
          <a:p>
            <a:r>
              <a:rPr lang="en-US">
                <a:latin typeface="Arial" charset="0"/>
              </a:rPr>
              <a:t>Can stop at first</a:t>
            </a:r>
          </a:p>
          <a:p>
            <a:r>
              <a:rPr lang="en-US">
                <a:latin typeface="Arial" charset="0"/>
              </a:rPr>
              <a:t>&lt;CKPT&gt;</a:t>
            </a:r>
          </a:p>
        </p:txBody>
      </p:sp>
      <p:sp>
        <p:nvSpPr>
          <p:cNvPr id="110597" name="Line 5"/>
          <p:cNvSpPr>
            <a:spLocks noChangeShapeType="1"/>
          </p:cNvSpPr>
          <p:nvPr/>
        </p:nvSpPr>
        <p:spPr bwMode="auto">
          <a:xfrm flipV="1">
            <a:off x="3200400" y="3886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110598" name="AutoShape 6"/>
          <p:cNvSpPr>
            <a:spLocks/>
          </p:cNvSpPr>
          <p:nvPr/>
        </p:nvSpPr>
        <p:spPr bwMode="auto">
          <a:xfrm>
            <a:off x="6172200" y="3886200"/>
            <a:ext cx="152400" cy="2667000"/>
          </a:xfrm>
          <a:prstGeom prst="rightBrace">
            <a:avLst>
              <a:gd name="adj1" fmla="val 1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Arial" charset="0"/>
              </a:rPr>
              <a:t>  transactions T2,T3,T4,T5</a:t>
            </a:r>
          </a:p>
        </p:txBody>
      </p:sp>
      <p:sp>
        <p:nvSpPr>
          <p:cNvPr id="110599" name="AutoShape 7"/>
          <p:cNvSpPr>
            <a:spLocks/>
          </p:cNvSpPr>
          <p:nvPr/>
        </p:nvSpPr>
        <p:spPr bwMode="auto">
          <a:xfrm>
            <a:off x="6096000" y="1981200"/>
            <a:ext cx="228600" cy="16002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Arial" charset="0"/>
              </a:rPr>
              <a:t>   other transactions</a:t>
            </a:r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EDAD2B-CA18-4E98-8D91-0AEB8F78DFAF}" type="slidenum">
              <a:rPr lang="en-US" smtClean="0">
                <a:latin typeface="Arial" charset="0"/>
                <a:cs typeface="Arial" charset="0"/>
              </a:rPr>
              <a:pPr/>
              <a:t>49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Nonquiescent Checkpointing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Problem with checkpointing: database freezes during checkpoint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Would like to checkpoint while database is operational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Idea: nonquiescent checkpointing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83973" name="Text Box 4"/>
          <p:cNvSpPr txBox="1">
            <a:spLocks noChangeArrowheads="1"/>
          </p:cNvSpPr>
          <p:nvPr/>
        </p:nvSpPr>
        <p:spPr bwMode="auto">
          <a:xfrm>
            <a:off x="331788" y="5334000"/>
            <a:ext cx="8124825" cy="9556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1" algn="ctr">
              <a:defRPr/>
            </a:pPr>
            <a:r>
              <a:rPr lang="en-US" sz="2800" dirty="0">
                <a:latin typeface="Arial"/>
              </a:rPr>
              <a:t>Quiescent = being quiet, still, or at rest; inactive</a:t>
            </a:r>
          </a:p>
          <a:p>
            <a:pPr algn="ctr">
              <a:defRPr/>
            </a:pPr>
            <a:r>
              <a:rPr lang="en-US" sz="2800" dirty="0">
                <a:latin typeface="Arial"/>
              </a:rPr>
              <a:t>Non-quiescent = allowing transactions to be active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Turing Awards to Database Researchers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Charles Bachman 1973 for CODASYL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Edgar Codd 1981 for relational databases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Jim Gray 1998 for transactions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637502-1FF4-4B43-8C24-47038AD2B74A}" type="slidenum">
              <a:rPr lang="en-US" smtClean="0">
                <a:latin typeface="Arial" charset="0"/>
                <a:cs typeface="Arial" charset="0"/>
              </a:rPr>
              <a:pPr/>
              <a:t>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F6C78A-B77F-4BCC-8BA8-FBA592364729}" type="slidenum">
              <a:rPr lang="en-US" smtClean="0">
                <a:latin typeface="Arial" charset="0"/>
                <a:cs typeface="Arial" charset="0"/>
              </a:rPr>
              <a:pPr/>
              <a:t>50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Nonquiescent Checkpointing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Write a &lt;START CKPT(T1,…,Tk)&gt;</a:t>
            </a:r>
            <a:br>
              <a:rPr lang="en-US" smtClean="0">
                <a:latin typeface="Arial" charset="0"/>
                <a:ea typeface="ＭＳ Ｐゴシック" pitchFamily="34" charset="-128"/>
              </a:rPr>
            </a:br>
            <a:r>
              <a:rPr lang="en-US" smtClean="0">
                <a:latin typeface="Arial" charset="0"/>
                <a:ea typeface="ＭＳ Ｐゴシック" pitchFamily="34" charset="-128"/>
              </a:rPr>
              <a:t>where T1,…,Tk are all active transactions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Continue normal operation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When all of T1,…,Tk have completed, write &lt;END CKPT&gt;</a:t>
            </a:r>
          </a:p>
        </p:txBody>
      </p:sp>
      <p:sp>
        <p:nvSpPr>
          <p:cNvPr id="11469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F424E1-AE8A-44E5-866F-3635D8E4C11E}" type="slidenum">
              <a:rPr lang="en-US" smtClean="0">
                <a:latin typeface="Arial" charset="0"/>
                <a:cs typeface="Arial" charset="0"/>
              </a:rPr>
              <a:pPr/>
              <a:t>51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Undo Recovery with Nonquiescent Checkpointing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3352800" y="1905000"/>
            <a:ext cx="2667000" cy="4991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Arial" charset="0"/>
              </a:rPr>
              <a:t>…</a:t>
            </a:r>
          </a:p>
          <a:p>
            <a:r>
              <a:rPr lang="en-US" sz="1600">
                <a:latin typeface="Arial" charset="0"/>
              </a:rPr>
              <a:t>…</a:t>
            </a:r>
          </a:p>
          <a:p>
            <a:r>
              <a:rPr lang="en-US" sz="1600">
                <a:latin typeface="Arial" charset="0"/>
              </a:rPr>
              <a:t>…</a:t>
            </a:r>
          </a:p>
          <a:p>
            <a:r>
              <a:rPr lang="en-US" sz="1600">
                <a:latin typeface="Arial" charset="0"/>
              </a:rPr>
              <a:t>…</a:t>
            </a:r>
          </a:p>
          <a:p>
            <a:r>
              <a:rPr lang="en-US" sz="1600">
                <a:latin typeface="Arial" charset="0"/>
              </a:rPr>
              <a:t>…</a:t>
            </a:r>
          </a:p>
          <a:p>
            <a:r>
              <a:rPr lang="en-US" sz="1600">
                <a:latin typeface="Arial" charset="0"/>
              </a:rPr>
              <a:t>…</a:t>
            </a:r>
          </a:p>
          <a:p>
            <a:r>
              <a:rPr lang="en-US" sz="1600">
                <a:latin typeface="Arial" charset="0"/>
              </a:rPr>
              <a:t>&lt;START CKPT T4, T5, T6&gt;</a:t>
            </a:r>
          </a:p>
          <a:p>
            <a:r>
              <a:rPr lang="en-US" sz="1600">
                <a:latin typeface="Arial" charset="0"/>
              </a:rPr>
              <a:t>…</a:t>
            </a:r>
          </a:p>
          <a:p>
            <a:r>
              <a:rPr lang="en-US" sz="1600">
                <a:latin typeface="Arial" charset="0"/>
              </a:rPr>
              <a:t>…</a:t>
            </a:r>
          </a:p>
          <a:p>
            <a:r>
              <a:rPr lang="en-US" sz="1600">
                <a:latin typeface="Arial" charset="0"/>
              </a:rPr>
              <a:t>…</a:t>
            </a:r>
          </a:p>
          <a:p>
            <a:r>
              <a:rPr lang="en-US" sz="1600">
                <a:latin typeface="Arial" charset="0"/>
              </a:rPr>
              <a:t>…</a:t>
            </a:r>
          </a:p>
          <a:p>
            <a:r>
              <a:rPr lang="en-US" sz="1600">
                <a:latin typeface="Arial" charset="0"/>
              </a:rPr>
              <a:t>&lt;END CKPT&gt;</a:t>
            </a:r>
          </a:p>
          <a:p>
            <a:r>
              <a:rPr lang="en-US" sz="1600">
                <a:latin typeface="Arial" charset="0"/>
              </a:rPr>
              <a:t>…</a:t>
            </a:r>
          </a:p>
          <a:p>
            <a:r>
              <a:rPr lang="en-US" sz="1600">
                <a:latin typeface="Arial" charset="0"/>
              </a:rPr>
              <a:t>…</a:t>
            </a:r>
          </a:p>
          <a:p>
            <a:r>
              <a:rPr lang="en-US" sz="1600">
                <a:latin typeface="Arial" charset="0"/>
              </a:rPr>
              <a:t>…</a:t>
            </a:r>
          </a:p>
          <a:p>
            <a:endParaRPr lang="en-US" sz="1600">
              <a:latin typeface="Arial" charset="0"/>
            </a:endParaRPr>
          </a:p>
          <a:p>
            <a:endParaRPr lang="en-US" sz="1600">
              <a:latin typeface="Arial" charset="0"/>
            </a:endParaRPr>
          </a:p>
          <a:p>
            <a:endParaRPr lang="en-US" sz="1600">
              <a:latin typeface="Arial" charset="0"/>
            </a:endParaRPr>
          </a:p>
          <a:p>
            <a:endParaRPr lang="en-US" sz="1600">
              <a:latin typeface="Arial" charset="0"/>
            </a:endParaRP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746125" y="2708275"/>
            <a:ext cx="24225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During recovery,</a:t>
            </a:r>
          </a:p>
          <a:p>
            <a:r>
              <a:rPr lang="en-US">
                <a:latin typeface="Arial" charset="0"/>
              </a:rPr>
              <a:t>Can stop at first</a:t>
            </a:r>
          </a:p>
          <a:p>
            <a:r>
              <a:rPr lang="en-US">
                <a:latin typeface="Arial" charset="0"/>
              </a:rPr>
              <a:t>&lt;CKPT&gt;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 flipV="1">
            <a:off x="3200400" y="3886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116742" name="AutoShape 6"/>
          <p:cNvSpPr>
            <a:spLocks/>
          </p:cNvSpPr>
          <p:nvPr/>
        </p:nvSpPr>
        <p:spPr bwMode="auto">
          <a:xfrm>
            <a:off x="6172200" y="37338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Arial" charset="0"/>
              </a:rPr>
              <a:t>  T4, T5, T6, plus</a:t>
            </a:r>
          </a:p>
          <a:p>
            <a:r>
              <a:rPr lang="en-US" sz="1800">
                <a:latin typeface="Arial" charset="0"/>
              </a:rPr>
              <a:t>  later transactions</a:t>
            </a:r>
          </a:p>
        </p:txBody>
      </p:sp>
      <p:sp>
        <p:nvSpPr>
          <p:cNvPr id="116743" name="AutoShape 7"/>
          <p:cNvSpPr>
            <a:spLocks/>
          </p:cNvSpPr>
          <p:nvPr/>
        </p:nvSpPr>
        <p:spPr bwMode="auto">
          <a:xfrm>
            <a:off x="6096000" y="1981200"/>
            <a:ext cx="228600" cy="16002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Arial" charset="0"/>
              </a:rPr>
              <a:t>   earlier transactions plus</a:t>
            </a:r>
          </a:p>
          <a:p>
            <a:r>
              <a:rPr lang="en-US" sz="1800">
                <a:latin typeface="Arial" charset="0"/>
              </a:rPr>
              <a:t>   T4, T5, T6</a:t>
            </a:r>
          </a:p>
        </p:txBody>
      </p:sp>
      <p:sp>
        <p:nvSpPr>
          <p:cNvPr id="116744" name="AutoShape 8"/>
          <p:cNvSpPr>
            <a:spLocks/>
          </p:cNvSpPr>
          <p:nvPr/>
        </p:nvSpPr>
        <p:spPr bwMode="auto">
          <a:xfrm>
            <a:off x="6172200" y="5029200"/>
            <a:ext cx="76200" cy="1524000"/>
          </a:xfrm>
          <a:prstGeom prst="rightBrace">
            <a:avLst>
              <a:gd name="adj1" fmla="val 1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Arial" charset="0"/>
              </a:rPr>
              <a:t>   later transactions</a:t>
            </a:r>
          </a:p>
        </p:txBody>
      </p:sp>
      <p:sp>
        <p:nvSpPr>
          <p:cNvPr id="626697" name="Text Box 9"/>
          <p:cNvSpPr txBox="1">
            <a:spLocks noChangeArrowheads="1"/>
          </p:cNvSpPr>
          <p:nvPr/>
        </p:nvSpPr>
        <p:spPr bwMode="auto">
          <a:xfrm>
            <a:off x="152400" y="5791200"/>
            <a:ext cx="2344738" cy="831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Arial"/>
              </a:rPr>
              <a:t>Q: do we need 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Arial"/>
              </a:rPr>
              <a:t>&lt;END CKPT&gt;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Implementing ROLLBACK</a:t>
            </a:r>
          </a:p>
        </p:txBody>
      </p:sp>
      <p:sp>
        <p:nvSpPr>
          <p:cNvPr id="118786" name="Content Placeholder 3"/>
          <p:cNvSpPr>
            <a:spLocks noGrp="1"/>
          </p:cNvSpPr>
          <p:nvPr>
            <p:ph idx="1"/>
          </p:nvPr>
        </p:nvSpPr>
        <p:spPr>
          <a:xfrm>
            <a:off x="76200" y="1981200"/>
            <a:ext cx="8839200" cy="4114800"/>
          </a:xfrm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A transaction ends in COMMIT or ROLLBACK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Use the undo-log to implement ROLLBCACK</a:t>
            </a:r>
          </a:p>
          <a:p>
            <a:endParaRPr lang="en-US" smtClean="0">
              <a:latin typeface="Arial" charset="0"/>
              <a:ea typeface="ＭＳ Ｐゴシック" pitchFamily="34" charset="-128"/>
            </a:endParaRP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LSN = Log Seqence Number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Log entries for the same transaction are linked, using the LSN’s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Read log in reverse, using LSN pointers</a:t>
            </a:r>
          </a:p>
        </p:txBody>
      </p:sp>
      <p:sp>
        <p:nvSpPr>
          <p:cNvPr id="1187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4C7714-4B8B-4269-8F7E-EAD99B00C0D2}" type="slidenum">
              <a:rPr lang="en-US" smtClean="0">
                <a:latin typeface="Arial" charset="0"/>
                <a:cs typeface="Arial" charset="0"/>
              </a:rPr>
              <a:pPr/>
              <a:t>52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878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7ECC98-639E-4661-9B23-209FE308F4FC}" type="slidenum">
              <a:rPr lang="en-US" smtClean="0">
                <a:latin typeface="Arial" charset="0"/>
                <a:cs typeface="Arial" charset="0"/>
              </a:rPr>
              <a:pPr/>
              <a:t>53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Redo Logging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Log records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&lt;START T&gt; = transaction T has begun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&lt;COMMIT T&gt; = T has committed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&lt;ABORT T&gt;= T has aborted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&lt;T,X,v&gt;= T has updated element X, and its </a:t>
            </a:r>
            <a:r>
              <a:rPr lang="en-US" i="1" u="sng" smtClean="0">
                <a:latin typeface="Arial" charset="0"/>
                <a:ea typeface="ＭＳ Ｐゴシック" pitchFamily="34" charset="-128"/>
              </a:rPr>
              <a:t>new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value is v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981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756D2F-D55E-4E1E-BFC8-6690C3A76A75}" type="slidenum">
              <a:rPr lang="en-US" smtClean="0">
                <a:latin typeface="Arial" charset="0"/>
                <a:cs typeface="Arial" charset="0"/>
              </a:rPr>
              <a:pPr/>
              <a:t>54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630786" name="Group 2"/>
          <p:cNvGraphicFramePr>
            <a:graphicFrameLocks noGrp="1"/>
          </p:cNvGraphicFramePr>
          <p:nvPr/>
        </p:nvGraphicFramePr>
        <p:xfrm>
          <a:off x="228600" y="914400"/>
          <a:ext cx="8534400" cy="4959350"/>
        </p:xfrm>
        <a:graphic>
          <a:graphicData uri="http://schemas.openxmlformats.org/drawingml/2006/table">
            <a:tbl>
              <a:tblPr/>
              <a:tblGrid>
                <a:gridCol w="1462088"/>
                <a:gridCol w="1066800"/>
                <a:gridCol w="1066800"/>
                <a:gridCol w="1066800"/>
                <a:gridCol w="1065212"/>
                <a:gridCol w="1066800"/>
                <a:gridCol w="17399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Disk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Disk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Log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&lt;START T&gt;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READ(A,t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:=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*2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WRITE(A,t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&lt;T,A,16&gt;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READ(B,t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:=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*2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WRITE(B,t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&lt;T,B,16&gt;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&lt;COMMIT T&gt;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OUTPUT(A)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OUTPUT(B)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98DBB9-50AC-4E67-B161-098B20668E9A}" type="slidenum">
              <a:rPr lang="en-US" smtClean="0">
                <a:latin typeface="Arial" charset="0"/>
                <a:cs typeface="Arial" charset="0"/>
              </a:rPr>
              <a:pPr/>
              <a:t>55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Redo-Logging Rules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R1: If T modifies X, then both &lt;T,X,v&gt; and &lt;COMMIT T&gt; must be written to disk before OUTPUT(X)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Hence: OUTPUTs are done </a:t>
            </a:r>
            <a:r>
              <a:rPr lang="en-US" i="1" u="sng" smtClean="0">
                <a:latin typeface="Arial" charset="0"/>
                <a:ea typeface="ＭＳ Ｐゴシック" pitchFamily="34" charset="-128"/>
              </a:rPr>
              <a:t>late</a:t>
            </a:r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390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E36A55-B4B0-4CAC-9D6C-A85C8A5F323A}" type="slidenum">
              <a:rPr lang="en-US" smtClean="0">
                <a:latin typeface="Arial" charset="0"/>
                <a:cs typeface="Arial" charset="0"/>
              </a:rPr>
              <a:pPr/>
              <a:t>56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634882" name="Group 2"/>
          <p:cNvGraphicFramePr>
            <a:graphicFrameLocks noGrp="1"/>
          </p:cNvGraphicFramePr>
          <p:nvPr/>
        </p:nvGraphicFramePr>
        <p:xfrm>
          <a:off x="228600" y="914400"/>
          <a:ext cx="8534400" cy="4959350"/>
        </p:xfrm>
        <a:graphic>
          <a:graphicData uri="http://schemas.openxmlformats.org/drawingml/2006/table">
            <a:tbl>
              <a:tblPr/>
              <a:tblGrid>
                <a:gridCol w="1462088"/>
                <a:gridCol w="1066800"/>
                <a:gridCol w="1066800"/>
                <a:gridCol w="1066800"/>
                <a:gridCol w="1065212"/>
                <a:gridCol w="1066800"/>
                <a:gridCol w="17399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Disk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Disk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Log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&lt;START T&gt;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READ(A,t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:=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*2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WRITE(A,t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&lt;T,A,16&gt;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READ(B,t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:=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*2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WRITE(B,t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&lt;T,B,16&gt;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&lt;COMMIT T&gt;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OUTPUT(A)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OUTPUT(B)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6052" name="Oval 100"/>
          <p:cNvSpPr>
            <a:spLocks noChangeArrowheads="1"/>
          </p:cNvSpPr>
          <p:nvPr/>
        </p:nvSpPr>
        <p:spPr bwMode="auto">
          <a:xfrm>
            <a:off x="381000" y="4910138"/>
            <a:ext cx="1371600" cy="6175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de-DE">
              <a:latin typeface="Arial" charset="0"/>
            </a:endParaRPr>
          </a:p>
        </p:txBody>
      </p:sp>
      <p:sp>
        <p:nvSpPr>
          <p:cNvPr id="126053" name="Oval 101"/>
          <p:cNvSpPr>
            <a:spLocks noChangeArrowheads="1"/>
          </p:cNvSpPr>
          <p:nvPr/>
        </p:nvSpPr>
        <p:spPr bwMode="auto">
          <a:xfrm>
            <a:off x="7162800" y="4419600"/>
            <a:ext cx="1371600" cy="6175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de-DE">
              <a:latin typeface="Arial" charset="0"/>
            </a:endParaRPr>
          </a:p>
        </p:txBody>
      </p:sp>
      <p:cxnSp>
        <p:nvCxnSpPr>
          <p:cNvPr id="126054" name="AutoShape 102"/>
          <p:cNvCxnSpPr>
            <a:cxnSpLocks noChangeShapeType="1"/>
            <a:stCxn id="126053" idx="2"/>
            <a:endCxn id="126052" idx="7"/>
          </p:cNvCxnSpPr>
          <p:nvPr/>
        </p:nvCxnSpPr>
        <p:spPr bwMode="auto">
          <a:xfrm flipH="1">
            <a:off x="1550988" y="4729163"/>
            <a:ext cx="5611812" cy="271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6055" name="Oval 103"/>
          <p:cNvSpPr>
            <a:spLocks noChangeArrowheads="1"/>
          </p:cNvSpPr>
          <p:nvPr/>
        </p:nvSpPr>
        <p:spPr bwMode="auto">
          <a:xfrm>
            <a:off x="304800" y="5367338"/>
            <a:ext cx="1371600" cy="6175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de-DE">
              <a:latin typeface="Arial" charset="0"/>
            </a:endParaRPr>
          </a:p>
        </p:txBody>
      </p:sp>
      <p:cxnSp>
        <p:nvCxnSpPr>
          <p:cNvPr id="126056" name="AutoShape 104"/>
          <p:cNvCxnSpPr>
            <a:cxnSpLocks noChangeShapeType="1"/>
            <a:stCxn id="126053" idx="3"/>
            <a:endCxn id="126055" idx="6"/>
          </p:cNvCxnSpPr>
          <p:nvPr/>
        </p:nvCxnSpPr>
        <p:spPr bwMode="auto">
          <a:xfrm flipH="1">
            <a:off x="1676400" y="4946650"/>
            <a:ext cx="5688013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5F91AA-849E-41EF-B929-156DD6983153}" type="slidenum">
              <a:rPr lang="en-US" smtClean="0">
                <a:latin typeface="Arial" charset="0"/>
                <a:cs typeface="Arial" charset="0"/>
              </a:rPr>
              <a:pPr/>
              <a:t>57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Recovery with Redo Log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After system’s crash, run recovery manager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Step 1. Decide for each transaction T whether we need to redo or not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&lt;START T&gt;….&lt;COMMIT T&gt;….    = yes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&lt;START T&gt;….&lt;ABORT T&gt;…….    = no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&lt;START T&gt;………………………   = no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Step 2. Read log from the beginning, redo all updates of </a:t>
            </a:r>
            <a:r>
              <a:rPr lang="en-US" i="1" u="sng" smtClean="0">
                <a:latin typeface="Arial" charset="0"/>
                <a:ea typeface="ＭＳ Ｐゴシック" pitchFamily="34" charset="-128"/>
              </a:rPr>
              <a:t>committed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EC2D0A-692A-45AD-875F-137BD9FE7178}" type="slidenum">
              <a:rPr lang="en-US" smtClean="0">
                <a:latin typeface="Arial" charset="0"/>
                <a:cs typeface="Arial" charset="0"/>
              </a:rPr>
              <a:pPr/>
              <a:t>58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Recovery with Redo Log</a:t>
            </a: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2971800" y="1905000"/>
            <a:ext cx="2224088" cy="411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&lt;START T1&gt;</a:t>
            </a:r>
          </a:p>
          <a:p>
            <a:r>
              <a:rPr lang="en-US">
                <a:latin typeface="Arial" charset="0"/>
              </a:rPr>
              <a:t>&lt;T1,X1,v1&gt;</a:t>
            </a:r>
          </a:p>
          <a:p>
            <a:r>
              <a:rPr lang="en-US">
                <a:latin typeface="Arial" charset="0"/>
              </a:rPr>
              <a:t>&lt;START T2&gt;</a:t>
            </a:r>
          </a:p>
          <a:p>
            <a:r>
              <a:rPr lang="en-US">
                <a:latin typeface="Arial" charset="0"/>
              </a:rPr>
              <a:t>&lt;T2, X2, v2&gt;</a:t>
            </a:r>
          </a:p>
          <a:p>
            <a:r>
              <a:rPr lang="en-US">
                <a:latin typeface="Arial" charset="0"/>
              </a:rPr>
              <a:t>&lt;START T3&gt;</a:t>
            </a:r>
          </a:p>
          <a:p>
            <a:r>
              <a:rPr lang="en-US">
                <a:latin typeface="Arial" charset="0"/>
              </a:rPr>
              <a:t>&lt;T1,X3,v3&gt;</a:t>
            </a:r>
          </a:p>
          <a:p>
            <a:r>
              <a:rPr lang="en-US">
                <a:latin typeface="Arial" charset="0"/>
              </a:rPr>
              <a:t>&lt;COMMIT T2&gt;</a:t>
            </a:r>
          </a:p>
          <a:p>
            <a:r>
              <a:rPr lang="en-US">
                <a:latin typeface="Arial" charset="0"/>
              </a:rPr>
              <a:t>&lt;T3,X4,v4&gt;</a:t>
            </a:r>
          </a:p>
          <a:p>
            <a:r>
              <a:rPr lang="en-US">
                <a:latin typeface="Arial" charset="0"/>
              </a:rPr>
              <a:t>&lt;T1,X5,v5&gt;</a:t>
            </a:r>
          </a:p>
          <a:p>
            <a:r>
              <a:rPr lang="en-US">
                <a:latin typeface="Arial" charset="0"/>
              </a:rPr>
              <a:t>…</a:t>
            </a:r>
          </a:p>
          <a:p>
            <a:r>
              <a:rPr lang="en-US">
                <a:latin typeface="Arial" charset="0"/>
              </a:rPr>
              <a:t>…</a:t>
            </a:r>
          </a:p>
        </p:txBody>
      </p:sp>
      <p:sp>
        <p:nvSpPr>
          <p:cNvPr id="130052" name="Line 4"/>
          <p:cNvSpPr>
            <a:spLocks noChangeShapeType="1"/>
          </p:cNvSpPr>
          <p:nvPr/>
        </p:nvSpPr>
        <p:spPr bwMode="auto">
          <a:xfrm flipV="1">
            <a:off x="2438400" y="19050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3005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EFC070-7241-4DD9-9798-B7398BF7897D}" type="slidenum">
              <a:rPr lang="en-US" smtClean="0">
                <a:latin typeface="Arial" charset="0"/>
                <a:cs typeface="Arial" charset="0"/>
              </a:rPr>
              <a:pPr/>
              <a:t>59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Nonquiescent Checkpointing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Write a &lt;START CKPT(T1,…,Tk)&gt;</a:t>
            </a:r>
            <a:br>
              <a:rPr lang="en-US" smtClean="0">
                <a:latin typeface="Arial" charset="0"/>
                <a:ea typeface="ＭＳ Ｐゴシック" pitchFamily="34" charset="-128"/>
              </a:rPr>
            </a:br>
            <a:r>
              <a:rPr lang="en-US" smtClean="0">
                <a:latin typeface="Arial" charset="0"/>
                <a:ea typeface="ＭＳ Ｐゴシック" pitchFamily="34" charset="-128"/>
              </a:rPr>
              <a:t>where T1,…,Tk are all active transactions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Flush to disk all blocks of committed transactions (</a:t>
            </a:r>
            <a:r>
              <a:rPr lang="en-US" i="1" smtClean="0">
                <a:latin typeface="Arial" charset="0"/>
                <a:ea typeface="ＭＳ Ｐゴシック" pitchFamily="34" charset="-128"/>
              </a:rPr>
              <a:t>dirty blocks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), while continuing normal operation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When all blocks have been flushed, write &lt;END CKPT&gt;</a:t>
            </a:r>
          </a:p>
        </p:txBody>
      </p:sp>
      <p:sp>
        <p:nvSpPr>
          <p:cNvPr id="13210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8663" y="6172200"/>
            <a:ext cx="7613650" cy="4667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</a:rPr>
              <a:t>Note: this differs significantly from ARIES (next lecture)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The World Without Transactions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572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Write to files to ensure durability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Rely on operating systems for scheduling, and for concurrency control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What can go wrong ? 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System crashes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Anomalies (three are famous)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BD2FC3-BAF9-43D3-B1CE-ADE5F683FE7C}" type="slidenum">
              <a:rPr lang="en-US" smtClean="0">
                <a:latin typeface="Arial" charset="0"/>
                <a:cs typeface="Arial" charset="0"/>
              </a:rPr>
              <a:pPr/>
              <a:t>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E41267-CF06-4B8C-AADF-E46F2F33DA3B}" type="slidenum">
              <a:rPr lang="en-US" smtClean="0">
                <a:latin typeface="Arial" charset="0"/>
                <a:cs typeface="Arial" charset="0"/>
              </a:rPr>
              <a:pPr/>
              <a:t>60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Redo Recovery with Nonquiescent Checkpointing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3352800" y="1905000"/>
            <a:ext cx="2667000" cy="4991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Arial" charset="0"/>
              </a:rPr>
              <a:t>…</a:t>
            </a:r>
          </a:p>
          <a:p>
            <a:r>
              <a:rPr lang="en-US" sz="1600">
                <a:latin typeface="Arial" charset="0"/>
              </a:rPr>
              <a:t>&lt;START T1&gt;</a:t>
            </a:r>
          </a:p>
          <a:p>
            <a:r>
              <a:rPr lang="en-US" sz="1600">
                <a:latin typeface="Arial" charset="0"/>
              </a:rPr>
              <a:t>…</a:t>
            </a:r>
          </a:p>
          <a:p>
            <a:r>
              <a:rPr lang="en-US" sz="1600">
                <a:latin typeface="Arial" charset="0"/>
              </a:rPr>
              <a:t>&lt;COMMIT T1&gt;</a:t>
            </a:r>
          </a:p>
          <a:p>
            <a:r>
              <a:rPr lang="en-US" sz="1600">
                <a:latin typeface="Arial" charset="0"/>
              </a:rPr>
              <a:t>…</a:t>
            </a:r>
            <a:br>
              <a:rPr lang="en-US" sz="1600">
                <a:latin typeface="Arial" charset="0"/>
              </a:rPr>
            </a:br>
            <a:r>
              <a:rPr lang="en-US" sz="1600">
                <a:latin typeface="Arial" charset="0"/>
              </a:rPr>
              <a:t>&lt;START T4&gt;</a:t>
            </a:r>
          </a:p>
          <a:p>
            <a:r>
              <a:rPr lang="en-US" sz="1600">
                <a:latin typeface="Arial" charset="0"/>
              </a:rPr>
              <a:t>…</a:t>
            </a:r>
          </a:p>
          <a:p>
            <a:r>
              <a:rPr lang="en-US" sz="1600">
                <a:latin typeface="Arial" charset="0"/>
              </a:rPr>
              <a:t>&lt;START CKPT T4, T5, T6&gt;</a:t>
            </a:r>
          </a:p>
          <a:p>
            <a:r>
              <a:rPr lang="en-US" sz="1600">
                <a:latin typeface="Arial" charset="0"/>
              </a:rPr>
              <a:t>…</a:t>
            </a:r>
          </a:p>
          <a:p>
            <a:r>
              <a:rPr lang="en-US" sz="1600">
                <a:latin typeface="Arial" charset="0"/>
              </a:rPr>
              <a:t>…</a:t>
            </a:r>
          </a:p>
          <a:p>
            <a:r>
              <a:rPr lang="en-US" sz="1600">
                <a:latin typeface="Arial" charset="0"/>
              </a:rPr>
              <a:t>…</a:t>
            </a:r>
          </a:p>
          <a:p>
            <a:r>
              <a:rPr lang="en-US" sz="1600">
                <a:latin typeface="Arial" charset="0"/>
              </a:rPr>
              <a:t>…</a:t>
            </a:r>
          </a:p>
          <a:p>
            <a:r>
              <a:rPr lang="en-US" sz="1600">
                <a:latin typeface="Arial" charset="0"/>
              </a:rPr>
              <a:t>&lt;END CKPT&gt;</a:t>
            </a:r>
          </a:p>
          <a:p>
            <a:r>
              <a:rPr lang="en-US" sz="1600">
                <a:latin typeface="Arial" charset="0"/>
              </a:rPr>
              <a:t>…</a:t>
            </a:r>
          </a:p>
          <a:p>
            <a:r>
              <a:rPr lang="en-US" sz="1600">
                <a:latin typeface="Arial" charset="0"/>
              </a:rPr>
              <a:t>…</a:t>
            </a:r>
          </a:p>
          <a:p>
            <a:r>
              <a:rPr lang="en-US" sz="1600">
                <a:latin typeface="Arial" charset="0"/>
              </a:rPr>
              <a:t>…</a:t>
            </a:r>
          </a:p>
          <a:p>
            <a:r>
              <a:rPr lang="en-US" sz="1600">
                <a:latin typeface="Arial" charset="0"/>
              </a:rPr>
              <a:t>&lt;START CKPT T9, T10&gt;</a:t>
            </a:r>
          </a:p>
          <a:p>
            <a:r>
              <a:rPr lang="en-US" sz="1600">
                <a:latin typeface="Arial" charset="0"/>
              </a:rPr>
              <a:t>…</a:t>
            </a:r>
          </a:p>
          <a:p>
            <a:endParaRPr lang="en-US" sz="1600">
              <a:latin typeface="Arial" charset="0"/>
            </a:endParaRP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746125" y="2708275"/>
            <a:ext cx="22336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Step 1: look for</a:t>
            </a:r>
          </a:p>
          <a:p>
            <a:r>
              <a:rPr lang="en-US">
                <a:latin typeface="Arial" charset="0"/>
              </a:rPr>
              <a:t>The last</a:t>
            </a:r>
          </a:p>
          <a:p>
            <a:r>
              <a:rPr lang="en-US">
                <a:latin typeface="Arial" charset="0"/>
              </a:rPr>
              <a:t>&lt;END CKPT&gt;</a:t>
            </a:r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 flipV="1">
            <a:off x="3200400" y="3886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6918325" y="2555875"/>
            <a:ext cx="1844675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Step 2: redo</a:t>
            </a:r>
          </a:p>
          <a:p>
            <a:r>
              <a:rPr lang="en-US">
                <a:latin typeface="Arial" charset="0"/>
              </a:rPr>
              <a:t>from the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earliest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start of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T4, T5, T6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ignoring</a:t>
            </a:r>
          </a:p>
          <a:p>
            <a:r>
              <a:rPr lang="en-US">
                <a:latin typeface="Arial" charset="0"/>
              </a:rPr>
              <a:t>transactions</a:t>
            </a:r>
          </a:p>
          <a:p>
            <a:r>
              <a:rPr lang="en-US">
                <a:latin typeface="Arial" charset="0"/>
              </a:rPr>
              <a:t>committed</a:t>
            </a:r>
          </a:p>
          <a:p>
            <a:r>
              <a:rPr lang="en-US">
                <a:latin typeface="Arial" charset="0"/>
              </a:rPr>
              <a:t>earlier</a:t>
            </a:r>
          </a:p>
        </p:txBody>
      </p:sp>
      <p:sp>
        <p:nvSpPr>
          <p:cNvPr id="134151" name="Line 7"/>
          <p:cNvSpPr>
            <a:spLocks noChangeShapeType="1"/>
          </p:cNvSpPr>
          <p:nvPr/>
        </p:nvSpPr>
        <p:spPr bwMode="auto">
          <a:xfrm>
            <a:off x="6172200" y="32004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134152" name="AutoShape 8"/>
          <p:cNvSpPr>
            <a:spLocks/>
          </p:cNvSpPr>
          <p:nvPr/>
        </p:nvSpPr>
        <p:spPr bwMode="auto">
          <a:xfrm>
            <a:off x="390525" y="4267200"/>
            <a:ext cx="2327275" cy="925513"/>
          </a:xfrm>
          <a:prstGeom prst="borderCallout1">
            <a:avLst>
              <a:gd name="adj1" fmla="val 12352"/>
              <a:gd name="adj2" fmla="val 103722"/>
              <a:gd name="adj3" fmla="val 118694"/>
              <a:gd name="adj4" fmla="val 14116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All OUTPUTs </a:t>
            </a:r>
          </a:p>
          <a:p>
            <a:r>
              <a:rPr lang="en-US" sz="1800">
                <a:latin typeface="Arial" charset="0"/>
              </a:rPr>
              <a:t>of T1 are guaranteed</a:t>
            </a:r>
          </a:p>
          <a:p>
            <a:r>
              <a:rPr lang="en-US" sz="1800">
                <a:latin typeface="Arial" charset="0"/>
              </a:rPr>
              <a:t>to be on disk</a:t>
            </a:r>
            <a:endParaRPr lang="en-US" sz="2000">
              <a:latin typeface="Arial" charset="0"/>
            </a:endParaRPr>
          </a:p>
        </p:txBody>
      </p:sp>
      <p:sp>
        <p:nvSpPr>
          <p:cNvPr id="134153" name="AutoShape 9"/>
          <p:cNvSpPr>
            <a:spLocks noChangeArrowheads="1"/>
          </p:cNvSpPr>
          <p:nvPr/>
        </p:nvSpPr>
        <p:spPr bwMode="auto">
          <a:xfrm>
            <a:off x="534988" y="5575300"/>
            <a:ext cx="1585912" cy="1135063"/>
          </a:xfrm>
          <a:prstGeom prst="wedgeEllipseCallout">
            <a:avLst>
              <a:gd name="adj1" fmla="val 137292"/>
              <a:gd name="adj2" fmla="val -6921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Arial" charset="0"/>
              </a:rPr>
              <a:t>Cannot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2A5249-32A0-4CF6-BA89-4CD6F6CCFB1B}" type="slidenum">
              <a:rPr lang="en-US" smtClean="0">
                <a:latin typeface="Arial" charset="0"/>
                <a:cs typeface="Arial" charset="0"/>
              </a:rPr>
              <a:pPr/>
              <a:t>61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Comparison Undo/Redo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Undo logging: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latin typeface="Arial" charset="0"/>
                <a:ea typeface="ＭＳ Ｐゴシック" pitchFamily="34" charset="-128"/>
              </a:rPr>
              <a:t>OUTPUT must be done early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latin typeface="Arial" charset="0"/>
                <a:ea typeface="ＭＳ Ｐゴシック" pitchFamily="34" charset="-128"/>
              </a:rPr>
              <a:t>If &lt;COMMIT T&gt; is seen, T definitely has written all its data to disk (hence, don’t need to redo) – inefficient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Redo logging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latin typeface="Arial" charset="0"/>
                <a:ea typeface="ＭＳ Ｐゴシック" pitchFamily="34" charset="-128"/>
              </a:rPr>
              <a:t>OUTPUT must be done late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latin typeface="Arial" charset="0"/>
                <a:ea typeface="ＭＳ Ｐゴシック" pitchFamily="34" charset="-128"/>
              </a:rPr>
              <a:t>If &lt;COMMIT T&gt; is not seen, T definitely has not written any of its data to disk (hence there is not dirty data on disk, no need to undo) – inflexible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Would like more flexibility on when to OUTPUT: undo/redo logging (next)</a:t>
            </a:r>
          </a:p>
        </p:txBody>
      </p:sp>
      <p:sp>
        <p:nvSpPr>
          <p:cNvPr id="13619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51E511-EE52-4C82-B174-659655830275}" type="slidenum">
              <a:rPr lang="en-US" smtClean="0">
                <a:latin typeface="Arial" charset="0"/>
                <a:cs typeface="Arial" charset="0"/>
              </a:rPr>
              <a:pPr/>
              <a:t>62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Undo/Redo Logging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010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Log records, only one change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&lt;T,X,u,v&gt;= T has updated element X, its </a:t>
            </a:r>
            <a:r>
              <a:rPr lang="en-US" i="1" u="sng" smtClean="0">
                <a:latin typeface="Arial" charset="0"/>
                <a:ea typeface="ＭＳ Ｐゴシック" pitchFamily="34" charset="-128"/>
              </a:rPr>
              <a:t>old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value was u, and its </a:t>
            </a:r>
            <a:r>
              <a:rPr lang="en-US" i="1" u="sng" smtClean="0">
                <a:latin typeface="Arial" charset="0"/>
                <a:ea typeface="ＭＳ Ｐゴシック" pitchFamily="34" charset="-128"/>
              </a:rPr>
              <a:t>new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value is v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824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A7C6A9-53B9-4C2F-BF2F-2CA1848E653F}" type="slidenum">
              <a:rPr lang="en-US" smtClean="0">
                <a:latin typeface="Arial" charset="0"/>
                <a:cs typeface="Arial" charset="0"/>
              </a:rPr>
              <a:pPr/>
              <a:t>63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Undo/Redo-Logging Rule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UR1: If T modifies X, then &lt;T,X,u,v&gt; must be written to disk before OUTPUT(X)</a:t>
            </a:r>
          </a:p>
          <a:p>
            <a:pPr eaLnBrk="1" hangingPunct="1">
              <a:buFontTx/>
              <a:buNone/>
            </a:pPr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Note: we are free to OUTPUT early or late relative to &lt;COMMIT T&gt;</a:t>
            </a:r>
          </a:p>
        </p:txBody>
      </p:sp>
      <p:sp>
        <p:nvSpPr>
          <p:cNvPr id="14029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63B4E4-32A6-4A1F-B42C-3795AE7E658B}" type="slidenum">
              <a:rPr lang="en-US" smtClean="0">
                <a:latin typeface="Arial" charset="0"/>
                <a:cs typeface="Arial" charset="0"/>
              </a:rPr>
              <a:pPr/>
              <a:t>64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651266" name="Group 2"/>
          <p:cNvGraphicFramePr>
            <a:graphicFrameLocks noGrp="1"/>
          </p:cNvGraphicFramePr>
          <p:nvPr/>
        </p:nvGraphicFramePr>
        <p:xfrm>
          <a:off x="228600" y="914400"/>
          <a:ext cx="8534400" cy="4959350"/>
        </p:xfrm>
        <a:graphic>
          <a:graphicData uri="http://schemas.openxmlformats.org/drawingml/2006/table">
            <a:tbl>
              <a:tblPr/>
              <a:tblGrid>
                <a:gridCol w="1462088"/>
                <a:gridCol w="1066800"/>
                <a:gridCol w="1066800"/>
                <a:gridCol w="1066800"/>
                <a:gridCol w="1065212"/>
                <a:gridCol w="1066800"/>
                <a:gridCol w="17399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Disk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Disk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Log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&lt;START T&gt;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READ(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A,t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:=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*2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WRITE(A,t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&lt;T,A,8,16&gt;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READ(B,t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:=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*2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WRITE(B,t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&lt;T,B,8,16&gt;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OUTPUT(A)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&lt;COMMIT T&gt;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OUTPUT(B)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2436" name="Rectangle 100"/>
          <p:cNvSpPr>
            <a:spLocks noChangeArrowheads="1"/>
          </p:cNvSpPr>
          <p:nvPr/>
        </p:nvSpPr>
        <p:spPr bwMode="auto">
          <a:xfrm>
            <a:off x="1066800" y="6172200"/>
            <a:ext cx="7739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Can OUTPUT whenever we want: before/after COMMIT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977BE0-1B27-43AA-BC7B-AB1F1A14DC50}" type="slidenum">
              <a:rPr lang="en-US" smtClean="0">
                <a:latin typeface="Arial" charset="0"/>
                <a:cs typeface="Arial" charset="0"/>
              </a:rPr>
              <a:pPr/>
              <a:t>65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Recovery with Undo/Redo Log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After system’s crash, run recovery manager </a:t>
            </a:r>
          </a:p>
          <a:p>
            <a:pPr eaLnBrk="1" hangingPunct="1"/>
            <a:r>
              <a:rPr lang="en-US" sz="2800" smtClean="0">
                <a:latin typeface="Arial" charset="0"/>
                <a:ea typeface="ＭＳ Ｐゴシック" pitchFamily="34" charset="-128"/>
              </a:rPr>
              <a:t>Redo all committed transaction, top-down</a:t>
            </a:r>
          </a:p>
          <a:p>
            <a:pPr eaLnBrk="1" hangingPunct="1"/>
            <a:r>
              <a:rPr lang="en-US" sz="2800" smtClean="0">
                <a:latin typeface="Arial" charset="0"/>
                <a:ea typeface="ＭＳ Ｐゴシック" pitchFamily="34" charset="-128"/>
              </a:rPr>
              <a:t>Undo all uncommitted transactions, bottom-up</a:t>
            </a:r>
          </a:p>
        </p:txBody>
      </p:sp>
      <p:sp>
        <p:nvSpPr>
          <p:cNvPr id="14438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342617-8208-4EB2-ACB6-064420CFA028}" type="slidenum">
              <a:rPr lang="en-US" smtClean="0">
                <a:latin typeface="Arial" charset="0"/>
                <a:cs typeface="Arial" charset="0"/>
              </a:rPr>
              <a:pPr/>
              <a:t>66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Recovery with Undo/Redo Log</a:t>
            </a:r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2971800" y="1905000"/>
            <a:ext cx="1717675" cy="3122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&lt;START T1&gt;</a:t>
            </a:r>
          </a:p>
          <a:p>
            <a:r>
              <a:rPr lang="en-US" sz="1800">
                <a:latin typeface="Arial" charset="0"/>
              </a:rPr>
              <a:t>&lt;T1,X1,v1&gt;</a:t>
            </a:r>
          </a:p>
          <a:p>
            <a:r>
              <a:rPr lang="en-US" sz="1800">
                <a:latin typeface="Arial" charset="0"/>
              </a:rPr>
              <a:t>&lt;START T2&gt;</a:t>
            </a:r>
          </a:p>
          <a:p>
            <a:r>
              <a:rPr lang="en-US" sz="1800">
                <a:latin typeface="Arial" charset="0"/>
              </a:rPr>
              <a:t>&lt;T2, X2, v2&gt;</a:t>
            </a:r>
          </a:p>
          <a:p>
            <a:r>
              <a:rPr lang="en-US" sz="1800">
                <a:latin typeface="Arial" charset="0"/>
              </a:rPr>
              <a:t>&lt;START T3&gt;</a:t>
            </a:r>
          </a:p>
          <a:p>
            <a:r>
              <a:rPr lang="en-US" sz="1800">
                <a:latin typeface="Arial" charset="0"/>
              </a:rPr>
              <a:t>&lt;T1,X3,v3&gt;</a:t>
            </a:r>
          </a:p>
          <a:p>
            <a:r>
              <a:rPr lang="en-US" sz="1800">
                <a:latin typeface="Arial" charset="0"/>
              </a:rPr>
              <a:t>&lt;COMMIT T2&gt;</a:t>
            </a:r>
          </a:p>
          <a:p>
            <a:r>
              <a:rPr lang="en-US" sz="1800">
                <a:latin typeface="Arial" charset="0"/>
              </a:rPr>
              <a:t>&lt;T3,X4,v4&gt;</a:t>
            </a:r>
          </a:p>
          <a:p>
            <a:r>
              <a:rPr lang="en-US" sz="1800">
                <a:latin typeface="Arial" charset="0"/>
              </a:rPr>
              <a:t>&lt;T1,X5,v5&gt;</a:t>
            </a:r>
          </a:p>
          <a:p>
            <a:r>
              <a:rPr lang="en-US" sz="1800">
                <a:latin typeface="Arial" charset="0"/>
              </a:rPr>
              <a:t>…</a:t>
            </a:r>
          </a:p>
          <a:p>
            <a:r>
              <a:rPr lang="en-US" sz="1800">
                <a:latin typeface="Arial" charset="0"/>
              </a:rPr>
              <a:t>…</a:t>
            </a:r>
          </a:p>
        </p:txBody>
      </p:sp>
      <p:sp>
        <p:nvSpPr>
          <p:cNvPr id="146436" name="Line 4"/>
          <p:cNvSpPr>
            <a:spLocks noChangeShapeType="1"/>
          </p:cNvSpPr>
          <p:nvPr/>
        </p:nvSpPr>
        <p:spPr bwMode="auto">
          <a:xfrm flipV="1">
            <a:off x="2438400" y="19050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46437" name="Line 5"/>
          <p:cNvSpPr>
            <a:spLocks noChangeShapeType="1"/>
          </p:cNvSpPr>
          <p:nvPr/>
        </p:nvSpPr>
        <p:spPr bwMode="auto">
          <a:xfrm flipV="1">
            <a:off x="5257800" y="1981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146438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Concurrency Control</a:t>
            </a:r>
          </a:p>
        </p:txBody>
      </p:sp>
      <p:sp>
        <p:nvSpPr>
          <p:cNvPr id="148482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Problem: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Many transactions execute concurrently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Their updates to the database may interfere</a:t>
            </a:r>
          </a:p>
          <a:p>
            <a:endParaRPr lang="en-US" smtClean="0">
              <a:latin typeface="Arial" charset="0"/>
              <a:ea typeface="ＭＳ Ｐゴシック" pitchFamily="34" charset="-128"/>
            </a:endParaRPr>
          </a:p>
          <a:p>
            <a:pPr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Scheduler = needs to schedule transactions</a:t>
            </a:r>
          </a:p>
        </p:txBody>
      </p:sp>
      <p:sp>
        <p:nvSpPr>
          <p:cNvPr id="148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463A2B-BE87-4B12-B136-7EC3CD57D999}" type="slidenum">
              <a:rPr lang="en-US" smtClean="0">
                <a:latin typeface="Arial" charset="0"/>
                <a:cs typeface="Arial" charset="0"/>
              </a:rPr>
              <a:pPr/>
              <a:t>67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4848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39F0F3-52E1-4B52-9377-541DED67D60D}" type="slidenum">
              <a:rPr lang="en-US" smtClean="0">
                <a:latin typeface="Arial" charset="0"/>
                <a:cs typeface="Arial" charset="0"/>
              </a:rPr>
              <a:pPr/>
              <a:t>68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Concurrency Control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Basic definitions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Schedules: serializable and variations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Next lecture: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Locks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Concurrency control by timestamps 18.8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Concurrency control by validation 18.9</a:t>
            </a:r>
          </a:p>
        </p:txBody>
      </p:sp>
      <p:sp>
        <p:nvSpPr>
          <p:cNvPr id="14950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The Problem</a:t>
            </a:r>
          </a:p>
        </p:txBody>
      </p:sp>
      <p:sp>
        <p:nvSpPr>
          <p:cNvPr id="150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229600" cy="4114800"/>
          </a:xfrm>
        </p:spPr>
        <p:txBody>
          <a:bodyPr/>
          <a:lstStyle/>
          <a:p>
            <a:pPr eaLnBrk="1" hangingPunct="1"/>
            <a:r>
              <a:rPr lang="en-US" sz="2800" smtClean="0">
                <a:latin typeface="Arial" charset="0"/>
                <a:ea typeface="ＭＳ Ｐゴシック" pitchFamily="34" charset="-128"/>
              </a:rPr>
              <a:t>Multiple concurrent transactions T</a:t>
            </a:r>
            <a:r>
              <a:rPr lang="en-US" sz="2800" baseline="-25000" smtClean="0">
                <a:latin typeface="Arial" charset="0"/>
                <a:ea typeface="ＭＳ Ｐゴシック" pitchFamily="34" charset="-128"/>
              </a:rPr>
              <a:t>1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, T</a:t>
            </a:r>
            <a:r>
              <a:rPr lang="en-US" sz="2800" baseline="-25000" smtClean="0">
                <a:latin typeface="Arial" charset="0"/>
                <a:ea typeface="ＭＳ Ｐゴシック" pitchFamily="34" charset="-128"/>
              </a:rPr>
              <a:t>2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, …</a:t>
            </a:r>
          </a:p>
          <a:p>
            <a:pPr eaLnBrk="1" hangingPunct="1"/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z="2800" smtClean="0">
                <a:latin typeface="Arial" charset="0"/>
                <a:ea typeface="ＭＳ Ｐゴシック" pitchFamily="34" charset="-128"/>
              </a:rPr>
              <a:t>They read/write common elements A</a:t>
            </a:r>
            <a:r>
              <a:rPr lang="en-US" sz="2800" baseline="-25000" smtClean="0">
                <a:latin typeface="Arial" charset="0"/>
                <a:ea typeface="ＭＳ Ｐゴシック" pitchFamily="34" charset="-128"/>
              </a:rPr>
              <a:t>1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, A</a:t>
            </a:r>
            <a:r>
              <a:rPr lang="en-US" sz="2800" baseline="-25000" smtClean="0">
                <a:latin typeface="Arial" charset="0"/>
                <a:ea typeface="ＭＳ Ｐゴシック" pitchFamily="34" charset="-128"/>
              </a:rPr>
              <a:t>2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, …</a:t>
            </a:r>
          </a:p>
          <a:p>
            <a:pPr eaLnBrk="1" hangingPunct="1"/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z="2800" smtClean="0">
                <a:latin typeface="Arial" charset="0"/>
                <a:ea typeface="ＭＳ Ｐゴシック" pitchFamily="34" charset="-128"/>
              </a:rPr>
              <a:t>How can we prevent unwanted interference ?</a:t>
            </a:r>
          </a:p>
        </p:txBody>
      </p:sp>
      <p:sp>
        <p:nvSpPr>
          <p:cNvPr id="150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902765-5519-4318-A66F-13601D56F516}" type="slidenum">
              <a:rPr lang="en-US" smtClean="0">
                <a:latin typeface="Arial" charset="0"/>
                <a:cs typeface="Arial" charset="0"/>
              </a:rPr>
              <a:pPr/>
              <a:t>69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3813" y="5486400"/>
            <a:ext cx="6584950" cy="528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000000"/>
                </a:solidFill>
                <a:latin typeface="Arial" charset="0"/>
              </a:rPr>
              <a:t>The SCHEDULER is responsible for that</a:t>
            </a:r>
          </a:p>
        </p:txBody>
      </p:sp>
      <p:sp>
        <p:nvSpPr>
          <p:cNvPr id="15053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8E4C5C-0468-4613-B282-0F958096C5E3}" type="slidenum">
              <a:rPr lang="en-US" smtClean="0">
                <a:latin typeface="Arial" charset="0"/>
                <a:cs typeface="Arial" charset="0"/>
              </a:rPr>
              <a:pPr/>
              <a:t>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Crashes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5413375" y="5405438"/>
            <a:ext cx="229552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</a:rPr>
              <a:t>What’s wrong ?</a:t>
            </a:r>
          </a:p>
        </p:txBody>
      </p:sp>
      <p:sp>
        <p:nvSpPr>
          <p:cNvPr id="446470" name="Rectangle 6"/>
          <p:cNvSpPr>
            <a:spLocks noChangeArrowheads="1"/>
          </p:cNvSpPr>
          <p:nvPr/>
        </p:nvSpPr>
        <p:spPr bwMode="auto">
          <a:xfrm>
            <a:off x="914400" y="2286000"/>
            <a:ext cx="4211638" cy="3387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Arial"/>
                <a:cs typeface="+mn-cs"/>
              </a:rPr>
              <a:t>Client 1:</a:t>
            </a:r>
          </a:p>
          <a:p>
            <a:pPr eaLnBrk="0" hangingPunct="0">
              <a:defRPr/>
            </a:pPr>
            <a:endParaRPr lang="en-US" dirty="0">
              <a:latin typeface="Arial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UPDATE </a:t>
            </a:r>
            <a:r>
              <a:rPr lang="en-US" dirty="0">
                <a:latin typeface="Arial"/>
                <a:cs typeface="+mn-cs"/>
              </a:rPr>
              <a:t>Accounts</a:t>
            </a:r>
            <a:endParaRPr lang="en-US" dirty="0">
              <a:solidFill>
                <a:schemeClr val="accent2"/>
              </a:solidFill>
              <a:latin typeface="Arial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SET</a:t>
            </a:r>
            <a:r>
              <a:rPr lang="en-US" dirty="0">
                <a:latin typeface="Arial"/>
                <a:cs typeface="+mn-cs"/>
              </a:rPr>
              <a:t> balance= balance - 500</a:t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WHERE</a:t>
            </a:r>
            <a:r>
              <a:rPr lang="en-US" dirty="0">
                <a:latin typeface="Arial"/>
                <a:cs typeface="+mn-cs"/>
              </a:rPr>
              <a:t> name= ‘Fred’</a:t>
            </a:r>
          </a:p>
          <a:p>
            <a:pPr eaLnBrk="0" hangingPunct="0">
              <a:defRPr/>
            </a:pPr>
            <a:endParaRPr lang="en-US" dirty="0">
              <a:solidFill>
                <a:schemeClr val="accent2"/>
              </a:solidFill>
              <a:latin typeface="Arial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UPDATE </a:t>
            </a:r>
            <a:r>
              <a:rPr lang="en-US" dirty="0">
                <a:latin typeface="Arial"/>
                <a:cs typeface="+mn-cs"/>
              </a:rPr>
              <a:t>Accounts</a:t>
            </a:r>
            <a:endParaRPr lang="en-US" dirty="0">
              <a:solidFill>
                <a:schemeClr val="accent2"/>
              </a:solidFill>
              <a:latin typeface="Arial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SET</a:t>
            </a:r>
            <a:r>
              <a:rPr lang="en-US" dirty="0">
                <a:latin typeface="Arial"/>
                <a:cs typeface="+mn-cs"/>
              </a:rPr>
              <a:t> balance = balance + 500</a:t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WHERE</a:t>
            </a:r>
            <a:r>
              <a:rPr lang="en-US" dirty="0">
                <a:latin typeface="Arial"/>
                <a:cs typeface="+mn-cs"/>
              </a:rPr>
              <a:t> name= ‘Joe’</a:t>
            </a: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7556500" y="4029075"/>
            <a:ext cx="1176338" cy="466725"/>
          </a:xfrm>
          <a:prstGeom prst="wedgeRectCallout">
            <a:avLst>
              <a:gd name="adj1" fmla="val -427042"/>
              <a:gd name="adj2" fmla="val 34352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charset="0"/>
              </a:rPr>
              <a:t>Crash !</a:t>
            </a:r>
          </a:p>
        </p:txBody>
      </p:sp>
      <p:sp>
        <p:nvSpPr>
          <p:cNvPr id="28678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Conflicts</a:t>
            </a:r>
          </a:p>
        </p:txBody>
      </p:sp>
      <p:sp>
        <p:nvSpPr>
          <p:cNvPr id="151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smtClean="0">
                <a:latin typeface="Arial" charset="0"/>
                <a:ea typeface="ＭＳ Ｐゴシック" pitchFamily="34" charset="-128"/>
              </a:rPr>
              <a:t>Write-Read – WR</a:t>
            </a:r>
          </a:p>
          <a:p>
            <a:r>
              <a:rPr lang="en-US" sz="4000" smtClean="0">
                <a:latin typeface="Arial" charset="0"/>
                <a:ea typeface="ＭＳ Ｐゴシック" pitchFamily="34" charset="-128"/>
              </a:rPr>
              <a:t>Read-Write – RW</a:t>
            </a:r>
          </a:p>
          <a:p>
            <a:r>
              <a:rPr lang="en-US" sz="4000" smtClean="0">
                <a:latin typeface="Arial" charset="0"/>
                <a:ea typeface="ＭＳ Ｐゴシック" pitchFamily="34" charset="-128"/>
              </a:rPr>
              <a:t>Write-Write – WW</a:t>
            </a:r>
          </a:p>
          <a:p>
            <a:endParaRPr lang="en-US" sz="4000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5155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  <p:sp>
        <p:nvSpPr>
          <p:cNvPr id="1515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6CAC14-2A08-4BE2-920F-16641F424C4E}" type="slidenum">
              <a:rPr lang="en-US" smtClean="0">
                <a:latin typeface="Arial" charset="0"/>
                <a:cs typeface="Arial" charset="0"/>
              </a:rPr>
              <a:pPr/>
              <a:t>70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Lost Update</a:t>
            </a:r>
          </a:p>
        </p:txBody>
      </p:sp>
      <p:sp>
        <p:nvSpPr>
          <p:cNvPr id="477192" name="Rectangle 8"/>
          <p:cNvSpPr>
            <a:spLocks noChangeArrowheads="1"/>
          </p:cNvSpPr>
          <p:nvPr/>
        </p:nvSpPr>
        <p:spPr bwMode="auto">
          <a:xfrm>
            <a:off x="1143000" y="1905000"/>
            <a:ext cx="3106738" cy="3287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600">
                <a:solidFill>
                  <a:srgbClr val="000000"/>
                </a:solidFill>
                <a:latin typeface="Arial" charset="0"/>
                <a:ea typeface="Arial" charset="0"/>
              </a:rPr>
              <a:t>T</a:t>
            </a:r>
            <a:r>
              <a:rPr lang="en-US" sz="3600" baseline="-25000">
                <a:solidFill>
                  <a:srgbClr val="000000"/>
                </a:solidFill>
                <a:latin typeface="Arial" charset="0"/>
                <a:ea typeface="Arial" charset="0"/>
              </a:rPr>
              <a:t>1</a:t>
            </a:r>
            <a:r>
              <a:rPr lang="en-US" sz="3600">
                <a:solidFill>
                  <a:srgbClr val="000000"/>
                </a:solidFill>
                <a:latin typeface="Arial" charset="0"/>
                <a:ea typeface="Arial" charset="0"/>
              </a:rPr>
              <a:t>: READ(A) 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sz="360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600">
                <a:solidFill>
                  <a:srgbClr val="000000"/>
                </a:solidFill>
                <a:latin typeface="Arial" charset="0"/>
                <a:ea typeface="Arial" charset="0"/>
              </a:rPr>
              <a:t>T</a:t>
            </a:r>
            <a:r>
              <a:rPr lang="en-US" sz="3600" baseline="-25000">
                <a:solidFill>
                  <a:srgbClr val="000000"/>
                </a:solidFill>
                <a:latin typeface="Arial" charset="0"/>
                <a:ea typeface="Arial" charset="0"/>
              </a:rPr>
              <a:t>1</a:t>
            </a:r>
            <a:r>
              <a:rPr lang="en-US" sz="3600">
                <a:solidFill>
                  <a:srgbClr val="000000"/>
                </a:solidFill>
                <a:latin typeface="Arial" charset="0"/>
                <a:ea typeface="Arial" charset="0"/>
              </a:rPr>
              <a:t>: A := A+5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sz="360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600">
                <a:solidFill>
                  <a:srgbClr val="000000"/>
                </a:solidFill>
                <a:latin typeface="Arial" charset="0"/>
                <a:ea typeface="Arial" charset="0"/>
              </a:rPr>
              <a:t>T</a:t>
            </a:r>
            <a:r>
              <a:rPr lang="en-US" sz="3600" baseline="-25000">
                <a:solidFill>
                  <a:srgbClr val="000000"/>
                </a:solidFill>
                <a:latin typeface="Arial" charset="0"/>
                <a:ea typeface="Arial" charset="0"/>
              </a:rPr>
              <a:t>1</a:t>
            </a:r>
            <a:r>
              <a:rPr lang="en-US" sz="3600">
                <a:solidFill>
                  <a:srgbClr val="000000"/>
                </a:solidFill>
                <a:latin typeface="Arial" charset="0"/>
                <a:ea typeface="Arial" charset="0"/>
              </a:rPr>
              <a:t>: WRITE(A) 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sz="360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477199" name="Rectangle 15"/>
          <p:cNvSpPr>
            <a:spLocks noChangeArrowheads="1"/>
          </p:cNvSpPr>
          <p:nvPr/>
        </p:nvSpPr>
        <p:spPr bwMode="auto">
          <a:xfrm>
            <a:off x="4648200" y="1981200"/>
            <a:ext cx="3106738" cy="3287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sz="3600" dirty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600" dirty="0">
                <a:solidFill>
                  <a:srgbClr val="000000"/>
                </a:solidFill>
                <a:latin typeface="Arial" charset="0"/>
                <a:ea typeface="Arial" charset="0"/>
              </a:rPr>
              <a:t>T</a:t>
            </a:r>
            <a:r>
              <a:rPr lang="en-US" sz="3600" baseline="-25000" dirty="0">
                <a:solidFill>
                  <a:srgbClr val="000000"/>
                </a:solidFill>
                <a:latin typeface="Arial" charset="0"/>
                <a:ea typeface="Arial" charset="0"/>
              </a:rPr>
              <a:t>2</a:t>
            </a:r>
            <a:r>
              <a:rPr lang="en-US" sz="3600" dirty="0">
                <a:solidFill>
                  <a:srgbClr val="000000"/>
                </a:solidFill>
                <a:latin typeface="Arial" charset="0"/>
                <a:ea typeface="Arial" charset="0"/>
              </a:rPr>
              <a:t>: READ(A);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sz="3600" dirty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600" dirty="0">
                <a:solidFill>
                  <a:srgbClr val="000000"/>
                </a:solidFill>
                <a:latin typeface="Arial" charset="0"/>
                <a:ea typeface="Arial" charset="0"/>
              </a:rPr>
              <a:t>T</a:t>
            </a:r>
            <a:r>
              <a:rPr lang="en-US" sz="3600" baseline="-25000" dirty="0">
                <a:solidFill>
                  <a:srgbClr val="000000"/>
                </a:solidFill>
                <a:latin typeface="Arial" charset="0"/>
                <a:ea typeface="Arial" charset="0"/>
              </a:rPr>
              <a:t>2</a:t>
            </a:r>
            <a:r>
              <a:rPr lang="en-US" sz="3600" dirty="0">
                <a:solidFill>
                  <a:srgbClr val="000000"/>
                </a:solidFill>
                <a:latin typeface="Arial" charset="0"/>
                <a:ea typeface="Arial" charset="0"/>
              </a:rPr>
              <a:t>: A := A*2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sz="3600" dirty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600" dirty="0">
                <a:solidFill>
                  <a:srgbClr val="000000"/>
                </a:solidFill>
                <a:latin typeface="Arial" charset="0"/>
                <a:ea typeface="Arial" charset="0"/>
              </a:rPr>
              <a:t>T</a:t>
            </a:r>
            <a:r>
              <a:rPr lang="en-US" sz="3600" baseline="-25000" dirty="0">
                <a:solidFill>
                  <a:srgbClr val="000000"/>
                </a:solidFill>
                <a:latin typeface="Arial" charset="0"/>
                <a:ea typeface="Arial" charset="0"/>
              </a:rPr>
              <a:t>2</a:t>
            </a:r>
            <a:r>
              <a:rPr lang="en-US" sz="3600" dirty="0">
                <a:solidFill>
                  <a:srgbClr val="000000"/>
                </a:solidFill>
                <a:latin typeface="Arial" charset="0"/>
                <a:ea typeface="Arial" charset="0"/>
              </a:rPr>
              <a:t>: WRITE(A);</a:t>
            </a:r>
          </a:p>
        </p:txBody>
      </p:sp>
      <p:sp>
        <p:nvSpPr>
          <p:cNvPr id="15258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8A42BB-FC21-4314-BFAB-74F2D6032D90}" type="slidenum">
              <a:rPr lang="en-US" smtClean="0">
                <a:latin typeface="Arial" charset="0"/>
                <a:cs typeface="Arial" charset="0"/>
              </a:rPr>
              <a:pPr/>
              <a:t>71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52581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6045200"/>
            <a:ext cx="5294313" cy="5889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latin typeface="Arial"/>
              </a:rPr>
              <a:t>RW conflict and WW conflict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Inconsistent Reads</a:t>
            </a:r>
          </a:p>
        </p:txBody>
      </p:sp>
      <p:sp>
        <p:nvSpPr>
          <p:cNvPr id="478219" name="Rectangle 11"/>
          <p:cNvSpPr>
            <a:spLocks noChangeArrowheads="1"/>
          </p:cNvSpPr>
          <p:nvPr/>
        </p:nvSpPr>
        <p:spPr bwMode="auto">
          <a:xfrm>
            <a:off x="484188" y="2138363"/>
            <a:ext cx="4452937" cy="2738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600">
                <a:solidFill>
                  <a:srgbClr val="000000"/>
                </a:solidFill>
                <a:latin typeface="Arial" charset="0"/>
                <a:ea typeface="Arial" charset="0"/>
              </a:rPr>
              <a:t>T</a:t>
            </a:r>
            <a:r>
              <a:rPr lang="en-US" sz="3600" baseline="-25000">
                <a:solidFill>
                  <a:srgbClr val="000000"/>
                </a:solidFill>
                <a:latin typeface="Arial" charset="0"/>
                <a:ea typeface="Arial" charset="0"/>
              </a:rPr>
              <a:t>1</a:t>
            </a:r>
            <a:r>
              <a:rPr lang="en-US" sz="3600">
                <a:solidFill>
                  <a:srgbClr val="000000"/>
                </a:solidFill>
                <a:latin typeface="Arial" charset="0"/>
                <a:ea typeface="Arial" charset="0"/>
              </a:rPr>
              <a:t>:  A := 20;  B := 20;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600">
                <a:solidFill>
                  <a:srgbClr val="000000"/>
                </a:solidFill>
                <a:latin typeface="Arial" charset="0"/>
                <a:ea typeface="Arial" charset="0"/>
              </a:rPr>
              <a:t>T</a:t>
            </a:r>
            <a:r>
              <a:rPr lang="en-US" sz="3600" baseline="-25000">
                <a:solidFill>
                  <a:srgbClr val="000000"/>
                </a:solidFill>
                <a:latin typeface="Arial" charset="0"/>
                <a:ea typeface="Arial" charset="0"/>
              </a:rPr>
              <a:t>1</a:t>
            </a:r>
            <a:r>
              <a:rPr lang="en-US" sz="3600">
                <a:solidFill>
                  <a:srgbClr val="000000"/>
                </a:solidFill>
                <a:latin typeface="Arial" charset="0"/>
                <a:ea typeface="Arial" charset="0"/>
              </a:rPr>
              <a:t>:  WRITE(A) 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sz="360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sz="360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600">
                <a:solidFill>
                  <a:srgbClr val="000000"/>
                </a:solidFill>
                <a:latin typeface="Arial" charset="0"/>
                <a:ea typeface="Arial" charset="0"/>
              </a:rPr>
              <a:t>T</a:t>
            </a:r>
            <a:r>
              <a:rPr lang="en-US" sz="3600" baseline="-25000">
                <a:solidFill>
                  <a:srgbClr val="000000"/>
                </a:solidFill>
                <a:latin typeface="Arial" charset="0"/>
                <a:ea typeface="Arial" charset="0"/>
              </a:rPr>
              <a:t>1</a:t>
            </a:r>
            <a:r>
              <a:rPr lang="en-US" sz="3600">
                <a:solidFill>
                  <a:srgbClr val="000000"/>
                </a:solidFill>
                <a:latin typeface="Arial" charset="0"/>
                <a:ea typeface="Arial" charset="0"/>
              </a:rPr>
              <a:t>:  WRITE(B) </a:t>
            </a:r>
          </a:p>
        </p:txBody>
      </p:sp>
      <p:sp>
        <p:nvSpPr>
          <p:cNvPr id="478223" name="Rectangle 15"/>
          <p:cNvSpPr>
            <a:spLocks noChangeArrowheads="1"/>
          </p:cNvSpPr>
          <p:nvPr/>
        </p:nvSpPr>
        <p:spPr bwMode="auto">
          <a:xfrm>
            <a:off x="5257800" y="2133600"/>
            <a:ext cx="3157538" cy="2738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sz="360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6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600">
                <a:solidFill>
                  <a:srgbClr val="000000"/>
                </a:solidFill>
                <a:latin typeface="Arial" charset="0"/>
                <a:ea typeface="Arial" charset="0"/>
              </a:rPr>
              <a:t>T</a:t>
            </a:r>
            <a:r>
              <a:rPr lang="en-US" sz="3600" baseline="-25000">
                <a:solidFill>
                  <a:srgbClr val="000000"/>
                </a:solidFill>
                <a:latin typeface="Arial" charset="0"/>
                <a:ea typeface="Arial" charset="0"/>
              </a:rPr>
              <a:t>2</a:t>
            </a:r>
            <a:r>
              <a:rPr lang="en-US" sz="3600">
                <a:solidFill>
                  <a:srgbClr val="000000"/>
                </a:solidFill>
                <a:latin typeface="Arial" charset="0"/>
                <a:ea typeface="Arial" charset="0"/>
              </a:rPr>
              <a:t>:  READ(A);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600">
                <a:solidFill>
                  <a:srgbClr val="000000"/>
                </a:solidFill>
                <a:latin typeface="Arial" charset="0"/>
                <a:ea typeface="Arial" charset="0"/>
              </a:rPr>
              <a:t>T</a:t>
            </a:r>
            <a:r>
              <a:rPr lang="en-US" sz="3600" baseline="-25000">
                <a:solidFill>
                  <a:srgbClr val="000000"/>
                </a:solidFill>
                <a:latin typeface="Arial" charset="0"/>
                <a:ea typeface="Arial" charset="0"/>
              </a:rPr>
              <a:t>2</a:t>
            </a:r>
            <a:r>
              <a:rPr lang="en-US" sz="3600">
                <a:solidFill>
                  <a:srgbClr val="000000"/>
                </a:solidFill>
                <a:latin typeface="Arial" charset="0"/>
                <a:ea typeface="Arial" charset="0"/>
              </a:rPr>
              <a:t>:  READ(B); 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sz="360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153604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77AF62-D527-4F54-A0D3-C6C0C919710B}" type="slidenum">
              <a:rPr lang="en-US" smtClean="0">
                <a:latin typeface="Arial" charset="0"/>
                <a:cs typeface="Arial" charset="0"/>
              </a:rPr>
              <a:pPr/>
              <a:t>72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53605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3600" y="6045200"/>
            <a:ext cx="5203825" cy="5889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latin typeface="Arial"/>
              </a:rPr>
              <a:t>WR conflict and RW conflict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Dirty Read</a:t>
            </a:r>
          </a:p>
        </p:txBody>
      </p:sp>
      <p:sp>
        <p:nvSpPr>
          <p:cNvPr id="441348" name="Rectangle 4"/>
          <p:cNvSpPr>
            <a:spLocks noChangeArrowheads="1"/>
          </p:cNvSpPr>
          <p:nvPr/>
        </p:nvSpPr>
        <p:spPr bwMode="auto">
          <a:xfrm>
            <a:off x="685800" y="2895600"/>
            <a:ext cx="3233738" cy="2189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600">
                <a:solidFill>
                  <a:srgbClr val="000000"/>
                </a:solidFill>
                <a:latin typeface="Arial" charset="0"/>
                <a:ea typeface="Arial" charset="0"/>
              </a:rPr>
              <a:t>T</a:t>
            </a:r>
            <a:r>
              <a:rPr lang="en-US" sz="3600" baseline="-25000">
                <a:solidFill>
                  <a:srgbClr val="000000"/>
                </a:solidFill>
                <a:latin typeface="Arial" charset="0"/>
                <a:ea typeface="Arial" charset="0"/>
              </a:rPr>
              <a:t>1</a:t>
            </a:r>
            <a:r>
              <a:rPr lang="en-US" sz="3600">
                <a:solidFill>
                  <a:srgbClr val="000000"/>
                </a:solidFill>
                <a:latin typeface="Arial" charset="0"/>
                <a:ea typeface="Arial" charset="0"/>
              </a:rPr>
              <a:t>:  WRITE(A) 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sz="360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sz="360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600">
                <a:solidFill>
                  <a:srgbClr val="000000"/>
                </a:solidFill>
                <a:latin typeface="Arial" charset="0"/>
                <a:ea typeface="Arial" charset="0"/>
              </a:rPr>
              <a:t>T</a:t>
            </a:r>
            <a:r>
              <a:rPr lang="en-US" sz="3600" baseline="-25000">
                <a:solidFill>
                  <a:srgbClr val="000000"/>
                </a:solidFill>
                <a:latin typeface="Arial" charset="0"/>
                <a:ea typeface="Arial" charset="0"/>
              </a:rPr>
              <a:t>1</a:t>
            </a:r>
            <a:r>
              <a:rPr lang="en-US" sz="3600">
                <a:solidFill>
                  <a:srgbClr val="000000"/>
                </a:solidFill>
                <a:latin typeface="Arial" charset="0"/>
                <a:ea typeface="Arial" charset="0"/>
              </a:rPr>
              <a:t>:  ABORT</a:t>
            </a:r>
          </a:p>
        </p:txBody>
      </p:sp>
      <p:sp>
        <p:nvSpPr>
          <p:cNvPr id="441359" name="Rectangle 15"/>
          <p:cNvSpPr>
            <a:spLocks noChangeArrowheads="1"/>
          </p:cNvSpPr>
          <p:nvPr/>
        </p:nvSpPr>
        <p:spPr bwMode="auto">
          <a:xfrm>
            <a:off x="4876800" y="2971800"/>
            <a:ext cx="2903538" cy="2189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6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600">
                <a:solidFill>
                  <a:srgbClr val="000000"/>
                </a:solidFill>
                <a:latin typeface="Arial" charset="0"/>
                <a:ea typeface="Arial" charset="0"/>
              </a:rPr>
              <a:t>T</a:t>
            </a:r>
            <a:r>
              <a:rPr lang="en-US" sz="3600" baseline="-25000">
                <a:solidFill>
                  <a:srgbClr val="000000"/>
                </a:solidFill>
                <a:latin typeface="Arial" charset="0"/>
                <a:ea typeface="Arial" charset="0"/>
              </a:rPr>
              <a:t>2</a:t>
            </a:r>
            <a:r>
              <a:rPr lang="en-US" sz="3600">
                <a:solidFill>
                  <a:srgbClr val="000000"/>
                </a:solidFill>
                <a:latin typeface="Arial" charset="0"/>
                <a:ea typeface="Arial" charset="0"/>
              </a:rPr>
              <a:t>:  READ(A)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sz="360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sz="360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154628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FF9452-1DF3-4008-862F-DB318803C0AA}" type="slidenum">
              <a:rPr lang="en-US" smtClean="0">
                <a:latin typeface="Arial" charset="0"/>
                <a:cs typeface="Arial" charset="0"/>
              </a:rPr>
              <a:pPr/>
              <a:t>73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54629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9000" y="5943600"/>
            <a:ext cx="2247900" cy="5889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latin typeface="Arial"/>
              </a:rPr>
              <a:t>WR conflict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Unrepeatable Read</a:t>
            </a:r>
          </a:p>
        </p:txBody>
      </p:sp>
      <p:sp>
        <p:nvSpPr>
          <p:cNvPr id="478219" name="Rectangle 11"/>
          <p:cNvSpPr>
            <a:spLocks noChangeArrowheads="1"/>
          </p:cNvSpPr>
          <p:nvPr/>
        </p:nvSpPr>
        <p:spPr bwMode="auto">
          <a:xfrm>
            <a:off x="989013" y="3865563"/>
            <a:ext cx="3233737" cy="5413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600">
                <a:solidFill>
                  <a:srgbClr val="000000"/>
                </a:solidFill>
                <a:latin typeface="Arial" charset="0"/>
                <a:ea typeface="Arial" charset="0"/>
              </a:rPr>
              <a:t>T</a:t>
            </a:r>
            <a:r>
              <a:rPr lang="en-US" sz="3600" baseline="-25000">
                <a:solidFill>
                  <a:srgbClr val="000000"/>
                </a:solidFill>
                <a:latin typeface="Arial" charset="0"/>
                <a:ea typeface="Arial" charset="0"/>
              </a:rPr>
              <a:t>1</a:t>
            </a:r>
            <a:r>
              <a:rPr lang="en-US" sz="3600">
                <a:solidFill>
                  <a:srgbClr val="000000"/>
                </a:solidFill>
                <a:latin typeface="Arial" charset="0"/>
                <a:ea typeface="Arial" charset="0"/>
              </a:rPr>
              <a:t>:  WRITE(A) </a:t>
            </a:r>
          </a:p>
        </p:txBody>
      </p:sp>
      <p:sp>
        <p:nvSpPr>
          <p:cNvPr id="478223" name="Rectangle 15"/>
          <p:cNvSpPr>
            <a:spLocks noChangeArrowheads="1"/>
          </p:cNvSpPr>
          <p:nvPr/>
        </p:nvSpPr>
        <p:spPr bwMode="auto">
          <a:xfrm>
            <a:off x="5229225" y="3092450"/>
            <a:ext cx="3157538" cy="2189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600">
                <a:solidFill>
                  <a:srgbClr val="000000"/>
                </a:solidFill>
                <a:latin typeface="Arial" charset="0"/>
                <a:ea typeface="Arial" charset="0"/>
              </a:rPr>
              <a:t>T</a:t>
            </a:r>
            <a:r>
              <a:rPr lang="en-US" sz="3600" baseline="-25000">
                <a:solidFill>
                  <a:srgbClr val="000000"/>
                </a:solidFill>
                <a:latin typeface="Arial" charset="0"/>
                <a:ea typeface="Arial" charset="0"/>
              </a:rPr>
              <a:t>2</a:t>
            </a:r>
            <a:r>
              <a:rPr lang="en-US" sz="3600">
                <a:solidFill>
                  <a:srgbClr val="000000"/>
                </a:solidFill>
                <a:latin typeface="Arial" charset="0"/>
                <a:ea typeface="Arial" charset="0"/>
              </a:rPr>
              <a:t>:  READ(A);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sz="360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sz="360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600">
                <a:solidFill>
                  <a:srgbClr val="000000"/>
                </a:solidFill>
                <a:latin typeface="Arial" charset="0"/>
                <a:ea typeface="Arial" charset="0"/>
              </a:rPr>
              <a:t>T</a:t>
            </a:r>
            <a:r>
              <a:rPr lang="en-US" sz="3600" baseline="-25000">
                <a:solidFill>
                  <a:srgbClr val="000000"/>
                </a:solidFill>
                <a:latin typeface="Arial" charset="0"/>
                <a:ea typeface="Arial" charset="0"/>
              </a:rPr>
              <a:t>2</a:t>
            </a:r>
            <a:r>
              <a:rPr lang="en-US" sz="3600">
                <a:solidFill>
                  <a:srgbClr val="000000"/>
                </a:solidFill>
                <a:latin typeface="Arial" charset="0"/>
                <a:ea typeface="Arial" charset="0"/>
              </a:rPr>
              <a:t>:  READ(A); </a:t>
            </a:r>
          </a:p>
        </p:txBody>
      </p:sp>
      <p:sp>
        <p:nvSpPr>
          <p:cNvPr id="15565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1AA226-080D-4767-8748-297BFA1F7D62}" type="slidenum">
              <a:rPr lang="en-US" smtClean="0">
                <a:latin typeface="Arial" charset="0"/>
                <a:cs typeface="Arial" charset="0"/>
              </a:rPr>
              <a:pPr/>
              <a:t>74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55653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3600" y="6045200"/>
            <a:ext cx="5203825" cy="5889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latin typeface="Arial"/>
              </a:rPr>
              <a:t>RW conflict and WR conflict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Schedules</a:t>
            </a:r>
          </a:p>
        </p:txBody>
      </p:sp>
      <p:sp>
        <p:nvSpPr>
          <p:cNvPr id="15667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  <p:sp>
        <p:nvSpPr>
          <p:cNvPr id="156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7E41A3-0A96-4588-A77E-0D9D1F55D5A1}" type="slidenum">
              <a:rPr lang="en-US" smtClean="0">
                <a:latin typeface="Arial" charset="0"/>
                <a:cs typeface="Arial" charset="0"/>
              </a:rPr>
              <a:pPr/>
              <a:t>75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2514600"/>
            <a:ext cx="6124575" cy="1930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14300" dir="270000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0000"/>
                </a:solidFill>
                <a:latin typeface="Arial" charset="0"/>
                <a:cs typeface="+mn-cs"/>
              </a:rPr>
              <a:t>A </a:t>
            </a:r>
            <a:r>
              <a:rPr lang="en-US" sz="4000" i="1" u="sng" dirty="0">
                <a:solidFill>
                  <a:srgbClr val="000000"/>
                </a:solidFill>
                <a:latin typeface="Arial" charset="0"/>
                <a:cs typeface="+mn-cs"/>
              </a:rPr>
              <a:t>schedule</a:t>
            </a:r>
            <a:r>
              <a:rPr lang="en-US" sz="4000" dirty="0">
                <a:solidFill>
                  <a:srgbClr val="000000"/>
                </a:solidFill>
                <a:latin typeface="Arial" charset="0"/>
                <a:cs typeface="+mn-cs"/>
              </a:rPr>
              <a:t> is a sequence </a:t>
            </a:r>
            <a:br>
              <a:rPr lang="en-US" sz="4000" dirty="0">
                <a:solidFill>
                  <a:srgbClr val="000000"/>
                </a:solidFill>
                <a:latin typeface="Arial" charset="0"/>
                <a:cs typeface="+mn-cs"/>
              </a:rPr>
            </a:br>
            <a:r>
              <a:rPr lang="en-US" sz="4000" dirty="0">
                <a:solidFill>
                  <a:srgbClr val="000000"/>
                </a:solidFill>
                <a:latin typeface="Arial" charset="0"/>
                <a:cs typeface="+mn-cs"/>
              </a:rPr>
              <a:t>of interleaved actions </a:t>
            </a:r>
            <a:br>
              <a:rPr lang="en-US" sz="4000" dirty="0">
                <a:solidFill>
                  <a:srgbClr val="000000"/>
                </a:solidFill>
                <a:latin typeface="Arial" charset="0"/>
                <a:cs typeface="+mn-cs"/>
              </a:rPr>
            </a:br>
            <a:r>
              <a:rPr lang="en-US" sz="4000" dirty="0">
                <a:solidFill>
                  <a:srgbClr val="000000"/>
                </a:solidFill>
                <a:latin typeface="Arial" charset="0"/>
                <a:cs typeface="+mn-cs"/>
              </a:rPr>
              <a:t>from all 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</a:t>
            </a:r>
          </a:p>
        </p:txBody>
      </p:sp>
      <p:graphicFrame>
        <p:nvGraphicFramePr>
          <p:cNvPr id="446534" name="Group 70"/>
          <p:cNvGraphicFramePr>
            <a:graphicFrameLocks noGrp="1"/>
          </p:cNvGraphicFramePr>
          <p:nvPr/>
        </p:nvGraphicFramePr>
        <p:xfrm>
          <a:off x="2133600" y="2057400"/>
          <a:ext cx="4648200" cy="3627438"/>
        </p:xfrm>
        <a:graphic>
          <a:graphicData uri="http://schemas.openxmlformats.org/drawingml/2006/table">
            <a:tbl>
              <a:tblPr/>
              <a:tblGrid>
                <a:gridCol w="2324100"/>
                <a:gridCol w="2324100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READ(A, 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READ(A, 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 := t+100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 := s*2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WRITE(A, 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WRITE(A,s)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READ(B, 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READ(B,s)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 := t+100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 := s*2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WRITE(B,t)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WRITE(B,s)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77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CC43C9-442F-4EFA-B73E-AF3082F39EEB}" type="slidenum">
              <a:rPr lang="en-US" smtClean="0">
                <a:latin typeface="Arial" charset="0"/>
                <a:cs typeface="Arial" charset="0"/>
              </a:rPr>
              <a:pPr/>
              <a:t>76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577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 Serial Schedule</a:t>
            </a:r>
          </a:p>
        </p:txBody>
      </p:sp>
      <p:graphicFrame>
        <p:nvGraphicFramePr>
          <p:cNvPr id="447566" name="Group 78"/>
          <p:cNvGraphicFramePr>
            <a:graphicFrameLocks noGrp="1"/>
          </p:cNvGraphicFramePr>
          <p:nvPr/>
        </p:nvGraphicFramePr>
        <p:xfrm>
          <a:off x="2590800" y="1600200"/>
          <a:ext cx="4038600" cy="4516438"/>
        </p:xfrm>
        <a:graphic>
          <a:graphicData uri="http://schemas.openxmlformats.org/drawingml/2006/table">
            <a:tbl>
              <a:tblPr/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READ(A, 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 := t+100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WRITE(A, 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READ(B, 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 := t+100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WRITE(B,t)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READ(A,s)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 := s*2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WRITE(A,s)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READ(B,s)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 := s*2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WRITE(B,s)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87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661D11-1328-45E5-8A15-E17AAAF35ADF}" type="slidenum">
              <a:rPr lang="en-US" smtClean="0">
                <a:latin typeface="Arial" charset="0"/>
                <a:cs typeface="Arial" charset="0"/>
              </a:rPr>
              <a:pPr/>
              <a:t>77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587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Serializable Schedule</a:t>
            </a:r>
          </a:p>
        </p:txBody>
      </p:sp>
      <p:sp>
        <p:nvSpPr>
          <p:cNvPr id="160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DEDE12-669C-403F-8CAD-7E3575354449}" type="slidenum">
              <a:rPr lang="en-US" smtClean="0">
                <a:latin typeface="Arial" charset="0"/>
                <a:cs typeface="Arial" charset="0"/>
              </a:rPr>
              <a:pPr/>
              <a:t>78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3352800"/>
            <a:ext cx="6619875" cy="120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14300" dir="270000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000000"/>
                </a:solidFill>
                <a:latin typeface="Arial" charset="0"/>
                <a:cs typeface="+mn-cs"/>
              </a:rPr>
              <a:t>A schedule is </a:t>
            </a:r>
            <a:r>
              <a:rPr lang="en-US" sz="3600" i="1" u="sng">
                <a:solidFill>
                  <a:srgbClr val="000000"/>
                </a:solidFill>
                <a:latin typeface="Arial" charset="0"/>
                <a:cs typeface="+mn-cs"/>
              </a:rPr>
              <a:t>serializable</a:t>
            </a:r>
            <a:r>
              <a:rPr lang="en-US" sz="3600">
                <a:solidFill>
                  <a:srgbClr val="000000"/>
                </a:solidFill>
                <a:latin typeface="Arial" charset="0"/>
                <a:cs typeface="+mn-cs"/>
              </a:rPr>
              <a:t> if it is </a:t>
            </a:r>
            <a:br>
              <a:rPr lang="en-US" sz="3600">
                <a:solidFill>
                  <a:srgbClr val="000000"/>
                </a:solidFill>
                <a:latin typeface="Arial" charset="0"/>
                <a:cs typeface="+mn-cs"/>
              </a:rPr>
            </a:br>
            <a:r>
              <a:rPr lang="en-US" sz="3600">
                <a:solidFill>
                  <a:srgbClr val="000000"/>
                </a:solidFill>
                <a:latin typeface="Arial" charset="0"/>
                <a:cs typeface="+mn-cs"/>
              </a:rPr>
              <a:t>equivalent to a serial schedule</a:t>
            </a:r>
          </a:p>
        </p:txBody>
      </p:sp>
      <p:sp>
        <p:nvSpPr>
          <p:cNvPr id="16077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 Serializable Schedule</a:t>
            </a:r>
          </a:p>
        </p:txBody>
      </p:sp>
      <p:graphicFrame>
        <p:nvGraphicFramePr>
          <p:cNvPr id="450613" name="Group 53"/>
          <p:cNvGraphicFramePr>
            <a:graphicFrameLocks noGrp="1"/>
          </p:cNvGraphicFramePr>
          <p:nvPr/>
        </p:nvGraphicFramePr>
        <p:xfrm>
          <a:off x="2057400" y="1676400"/>
          <a:ext cx="5638800" cy="4516438"/>
        </p:xfrm>
        <a:graphic>
          <a:graphicData uri="http://schemas.openxmlformats.org/drawingml/2006/table">
            <a:tbl>
              <a:tblPr/>
              <a:tblGrid>
                <a:gridCol w="2819400"/>
                <a:gridCol w="28194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READ(A, 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 := t+100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WRITE(A, 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READ(A,s)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 := s*2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WRITE(A,s)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READ(B, 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 := t+100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WRITE(B,t)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READ(B,s)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 := s*2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WRITE(B,s)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27" name="Rectangle 49"/>
          <p:cNvSpPr>
            <a:spLocks noChangeArrowheads="1"/>
          </p:cNvSpPr>
          <p:nvPr/>
        </p:nvSpPr>
        <p:spPr bwMode="auto">
          <a:xfrm>
            <a:off x="228600" y="5562600"/>
            <a:ext cx="4260850" cy="831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This is NOT a serial schedule,</a:t>
            </a:r>
            <a:b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but is </a:t>
            </a:r>
            <a:r>
              <a:rPr lang="en-US" i="1" u="sng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serializable</a:t>
            </a:r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28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159A5C-3CA3-4782-A8BD-D03ABFF80AC3}" type="slidenum">
              <a:rPr lang="en-US" smtClean="0">
                <a:latin typeface="Arial" charset="0"/>
                <a:cs typeface="Arial" charset="0"/>
              </a:rPr>
              <a:pPr/>
              <a:t>79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6284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B03616-105A-486E-B7B6-76E969494196}" type="slidenum">
              <a:rPr lang="en-US" smtClean="0">
                <a:latin typeface="Arial" charset="0"/>
                <a:cs typeface="Arial" charset="0"/>
              </a:rPr>
              <a:pPr/>
              <a:t>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1</a:t>
            </a:r>
            <a:r>
              <a:rPr lang="en-US" baseline="30000" smtClean="0">
                <a:latin typeface="Arial" charset="0"/>
                <a:ea typeface="ＭＳ Ｐゴシック" pitchFamily="34" charset="-128"/>
              </a:rPr>
              <a:t>st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Famous Anomaly: Lost Updates</a:t>
            </a:r>
          </a:p>
        </p:txBody>
      </p:sp>
      <p:sp>
        <p:nvSpPr>
          <p:cNvPr id="444419" name="Rectangle 3"/>
          <p:cNvSpPr>
            <a:spLocks noChangeArrowheads="1"/>
          </p:cNvSpPr>
          <p:nvPr/>
        </p:nvSpPr>
        <p:spPr bwMode="auto">
          <a:xfrm>
            <a:off x="76200" y="2895600"/>
            <a:ext cx="4394200" cy="156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Arial"/>
                <a:cs typeface="+mn-cs"/>
              </a:rPr>
              <a:t>Client 1:</a:t>
            </a:r>
          </a:p>
          <a:p>
            <a:pPr eaLnBrk="0" hangingPunct="0">
              <a:defRPr/>
            </a:pPr>
            <a:r>
              <a:rPr lang="en-US" dirty="0">
                <a:latin typeface="Arial"/>
                <a:cs typeface="+mn-cs"/>
              </a:rPr>
              <a:t>	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UPDATE</a:t>
            </a:r>
            <a:r>
              <a:rPr lang="en-US" dirty="0">
                <a:latin typeface="Arial"/>
                <a:cs typeface="+mn-cs"/>
              </a:rPr>
              <a:t> Customer</a:t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latin typeface="Arial"/>
                <a:cs typeface="+mn-cs"/>
              </a:rPr>
              <a:t>	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SET</a:t>
            </a:r>
            <a:r>
              <a:rPr lang="en-US" dirty="0">
                <a:latin typeface="Arial"/>
                <a:cs typeface="+mn-cs"/>
              </a:rPr>
              <a:t> rentals= rentals + 1</a:t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latin typeface="Arial"/>
                <a:cs typeface="+mn-cs"/>
              </a:rPr>
              <a:t>	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WHERE</a:t>
            </a:r>
            <a:r>
              <a:rPr lang="en-US" dirty="0">
                <a:latin typeface="Arial"/>
                <a:cs typeface="+mn-cs"/>
              </a:rPr>
              <a:t> </a:t>
            </a:r>
            <a:r>
              <a:rPr lang="en-US" dirty="0" err="1">
                <a:latin typeface="Arial"/>
                <a:cs typeface="+mn-cs"/>
              </a:rPr>
              <a:t>cname</a:t>
            </a:r>
            <a:r>
              <a:rPr lang="en-US" dirty="0">
                <a:latin typeface="Arial"/>
                <a:cs typeface="+mn-cs"/>
              </a:rPr>
              <a:t>= ‘Fred’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52400" y="4957763"/>
            <a:ext cx="87963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>
                <a:latin typeface="Arial" charset="0"/>
              </a:rPr>
              <a:t>Two people attempt to rent two movies for Fred,</a:t>
            </a:r>
            <a:br>
              <a:rPr lang="en-US" sz="3200">
                <a:latin typeface="Arial" charset="0"/>
              </a:rPr>
            </a:br>
            <a:r>
              <a:rPr lang="en-US" sz="3200">
                <a:latin typeface="Arial" charset="0"/>
              </a:rPr>
              <a:t>from two different terminals. What happens ?</a:t>
            </a:r>
          </a:p>
        </p:txBody>
      </p:sp>
      <p:sp>
        <p:nvSpPr>
          <p:cNvPr id="444421" name="Rectangle 5"/>
          <p:cNvSpPr>
            <a:spLocks noChangeArrowheads="1"/>
          </p:cNvSpPr>
          <p:nvPr/>
        </p:nvSpPr>
        <p:spPr bwMode="auto">
          <a:xfrm>
            <a:off x="4557713" y="2895600"/>
            <a:ext cx="4394200" cy="156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Arial"/>
                <a:cs typeface="+mn-cs"/>
              </a:rPr>
              <a:t>Client 2:</a:t>
            </a:r>
          </a:p>
          <a:p>
            <a:pPr eaLnBrk="0" hangingPunct="0">
              <a:defRPr/>
            </a:pPr>
            <a:r>
              <a:rPr lang="en-US" dirty="0">
                <a:latin typeface="Arial"/>
                <a:cs typeface="+mn-cs"/>
              </a:rPr>
              <a:t>	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UPDATE</a:t>
            </a:r>
            <a:r>
              <a:rPr lang="en-US" dirty="0">
                <a:latin typeface="Arial"/>
                <a:cs typeface="+mn-cs"/>
              </a:rPr>
              <a:t> Customer</a:t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latin typeface="Arial"/>
                <a:cs typeface="+mn-cs"/>
              </a:rPr>
              <a:t>	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SET</a:t>
            </a:r>
            <a:r>
              <a:rPr lang="en-US" dirty="0">
                <a:latin typeface="Arial"/>
                <a:cs typeface="+mn-cs"/>
              </a:rPr>
              <a:t> rentals= rentals + 1</a:t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latin typeface="Arial"/>
                <a:cs typeface="+mn-cs"/>
              </a:rPr>
              <a:t>	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WHERE</a:t>
            </a:r>
            <a:r>
              <a:rPr lang="en-US" dirty="0">
                <a:latin typeface="Arial"/>
                <a:cs typeface="+mn-cs"/>
              </a:rPr>
              <a:t> </a:t>
            </a:r>
            <a:r>
              <a:rPr lang="en-US" dirty="0" err="1">
                <a:latin typeface="Arial"/>
                <a:cs typeface="+mn-cs"/>
              </a:rPr>
              <a:t>cname</a:t>
            </a:r>
            <a:r>
              <a:rPr lang="en-US" dirty="0">
                <a:latin typeface="Arial"/>
                <a:cs typeface="+mn-cs"/>
              </a:rPr>
              <a:t>= ‘Fred’</a:t>
            </a:r>
          </a:p>
        </p:txBody>
      </p:sp>
      <p:sp>
        <p:nvSpPr>
          <p:cNvPr id="30726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 Non-Serializable Schedule</a:t>
            </a:r>
          </a:p>
        </p:txBody>
      </p:sp>
      <p:graphicFrame>
        <p:nvGraphicFramePr>
          <p:cNvPr id="451647" name="Group 63"/>
          <p:cNvGraphicFramePr>
            <a:graphicFrameLocks noGrp="1"/>
          </p:cNvGraphicFramePr>
          <p:nvPr/>
        </p:nvGraphicFramePr>
        <p:xfrm>
          <a:off x="2209800" y="1676400"/>
          <a:ext cx="4724400" cy="4516438"/>
        </p:xfrm>
        <a:graphic>
          <a:graphicData uri="http://schemas.openxmlformats.org/drawingml/2006/table">
            <a:tbl>
              <a:tblPr/>
              <a:tblGrid>
                <a:gridCol w="2362200"/>
                <a:gridCol w="23622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READ(A, 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 := t+100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WRITE(A, 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READ(A,s)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 := s*2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WRITE(A,s)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READ(B,s)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 := s*2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WRITE(B,s)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READ(B, 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 := t+100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WRITE(B,t)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38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7C45D3-3138-4AED-B343-E59330FAC2E8}" type="slidenum">
              <a:rPr lang="en-US" smtClean="0">
                <a:latin typeface="Arial" charset="0"/>
                <a:cs typeface="Arial" charset="0"/>
              </a:rPr>
              <a:pPr/>
              <a:t>80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638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 Serializable Schedule</a:t>
            </a:r>
          </a:p>
        </p:txBody>
      </p:sp>
      <p:graphicFrame>
        <p:nvGraphicFramePr>
          <p:cNvPr id="451647" name="Group 63"/>
          <p:cNvGraphicFramePr>
            <a:graphicFrameLocks noGrp="1"/>
          </p:cNvGraphicFramePr>
          <p:nvPr/>
        </p:nvGraphicFramePr>
        <p:xfrm>
          <a:off x="2209800" y="1676400"/>
          <a:ext cx="4724400" cy="4516438"/>
        </p:xfrm>
        <a:graphic>
          <a:graphicData uri="http://schemas.openxmlformats.org/drawingml/2006/table">
            <a:tbl>
              <a:tblPr/>
              <a:tblGrid>
                <a:gridCol w="2362200"/>
                <a:gridCol w="23622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READ(A, 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 := t+100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WRITE(A, 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READ(A,s)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:=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+ 200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WRITE(A,s)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READ(B,s)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:=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+ 200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WRITE(B,s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READ(B, 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 := t+100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WRITE(B,t)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8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88947C-84B7-438E-8905-545B36FEFE54}" type="slidenum">
              <a:rPr lang="en-US" smtClean="0">
                <a:latin typeface="Arial" charset="0"/>
                <a:cs typeface="Arial" charset="0"/>
              </a:rPr>
              <a:pPr/>
              <a:t>81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648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6248400"/>
            <a:ext cx="7558088" cy="528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Arial"/>
              </a:rPr>
              <a:t>We don’t expect the scheduler to schedule this</a:t>
            </a:r>
          </a:p>
        </p:txBody>
      </p:sp>
      <p:sp>
        <p:nvSpPr>
          <p:cNvPr id="164897" name="TextBox 6"/>
          <p:cNvSpPr>
            <a:spLocks noChangeArrowheads="1"/>
          </p:cNvSpPr>
          <p:nvPr/>
        </p:nvSpPr>
        <p:spPr bwMode="auto">
          <a:xfrm>
            <a:off x="71438" y="3430588"/>
            <a:ext cx="3636962" cy="1284287"/>
          </a:xfrm>
          <a:prstGeom prst="wedgeRoundRectCallout">
            <a:avLst>
              <a:gd name="adj1" fmla="val 58102"/>
              <a:gd name="adj2" fmla="val -4025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Schedule is serializable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because t=t+100 and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s=s+200 commute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Ignoring Details</a:t>
            </a:r>
          </a:p>
        </p:txBody>
      </p:sp>
      <p:sp>
        <p:nvSpPr>
          <p:cNvPr id="16589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610600" cy="4114800"/>
          </a:xfrm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Assume worst case updates: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We never commute actions done by transactions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As a consequence, we only care about reads and writes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Transaction = sequence of R(A)’s and W(A)’s</a:t>
            </a:r>
          </a:p>
        </p:txBody>
      </p:sp>
      <p:sp>
        <p:nvSpPr>
          <p:cNvPr id="165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  <p:sp>
        <p:nvSpPr>
          <p:cNvPr id="165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759826-8E21-4B60-A7B9-94C275881A97}" type="slidenum">
              <a:rPr lang="en-US" smtClean="0">
                <a:latin typeface="Arial" charset="0"/>
                <a:cs typeface="Arial" charset="0"/>
              </a:rPr>
              <a:pPr/>
              <a:t>82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1752600" y="5257800"/>
            <a:ext cx="5284788" cy="1252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182880" tIns="182880" rIns="182880" bIns="18288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T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1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: r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1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(A);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1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(A); r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1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(B);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1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(B)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T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: r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(A);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(A); r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(B);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Conflicts</a:t>
            </a:r>
          </a:p>
        </p:txBody>
      </p:sp>
      <p:sp>
        <p:nvSpPr>
          <p:cNvPr id="454660" name="Rectangle 4"/>
          <p:cNvSpPr>
            <a:spLocks noChangeArrowheads="1"/>
          </p:cNvSpPr>
          <p:nvPr/>
        </p:nvSpPr>
        <p:spPr bwMode="auto">
          <a:xfrm>
            <a:off x="6629400" y="2255838"/>
            <a:ext cx="1824038" cy="442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800">
                <a:solidFill>
                  <a:srgbClr val="000000"/>
                </a:solidFill>
                <a:latin typeface="Arial" charset="0"/>
                <a:ea typeface="Arial" charset="0"/>
              </a:rPr>
              <a:t>r</a:t>
            </a:r>
            <a:r>
              <a:rPr lang="en-US" sz="2800" baseline="-25000">
                <a:solidFill>
                  <a:srgbClr val="000000"/>
                </a:solidFill>
                <a:latin typeface="Arial" charset="0"/>
                <a:ea typeface="Arial" charset="0"/>
              </a:rPr>
              <a:t>i</a:t>
            </a:r>
            <a:r>
              <a:rPr lang="en-US" sz="2800">
                <a:solidFill>
                  <a:srgbClr val="000000"/>
                </a:solidFill>
                <a:latin typeface="Arial" charset="0"/>
                <a:ea typeface="Arial" charset="0"/>
              </a:rPr>
              <a:t>(X); w</a:t>
            </a:r>
            <a:r>
              <a:rPr lang="en-US" sz="2800" baseline="-25000">
                <a:solidFill>
                  <a:srgbClr val="000000"/>
                </a:solidFill>
                <a:latin typeface="Arial" charset="0"/>
                <a:ea typeface="Arial" charset="0"/>
              </a:rPr>
              <a:t>i</a:t>
            </a:r>
            <a:r>
              <a:rPr lang="en-US" sz="2800">
                <a:solidFill>
                  <a:srgbClr val="000000"/>
                </a:solidFill>
                <a:latin typeface="Arial" charset="0"/>
                <a:ea typeface="Arial" charset="0"/>
              </a:rPr>
              <a:t>(Y)</a:t>
            </a:r>
          </a:p>
        </p:txBody>
      </p:sp>
      <p:sp>
        <p:nvSpPr>
          <p:cNvPr id="167939" name="Rectangle 5"/>
          <p:cNvSpPr>
            <a:spLocks noChangeArrowheads="1"/>
          </p:cNvSpPr>
          <p:nvPr/>
        </p:nvSpPr>
        <p:spPr bwMode="auto">
          <a:xfrm>
            <a:off x="152400" y="2209800"/>
            <a:ext cx="5838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Arial" charset="0"/>
              </a:rPr>
              <a:t>Two actions by same transaction T</a:t>
            </a:r>
            <a:r>
              <a:rPr lang="en-US" sz="2800" baseline="-25000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sz="2800">
                <a:solidFill>
                  <a:srgbClr val="000000"/>
                </a:solidFill>
                <a:latin typeface="Arial" charset="0"/>
              </a:rPr>
              <a:t>:</a:t>
            </a:r>
          </a:p>
        </p:txBody>
      </p:sp>
      <p:sp>
        <p:nvSpPr>
          <p:cNvPr id="454662" name="Rectangle 6"/>
          <p:cNvSpPr>
            <a:spLocks noChangeArrowheads="1"/>
          </p:cNvSpPr>
          <p:nvPr/>
        </p:nvSpPr>
        <p:spPr bwMode="auto">
          <a:xfrm>
            <a:off x="6629400" y="3589338"/>
            <a:ext cx="1962150" cy="442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800">
                <a:solidFill>
                  <a:srgbClr val="000000"/>
                </a:solidFill>
                <a:latin typeface="Arial" charset="0"/>
                <a:ea typeface="Arial" charset="0"/>
              </a:rPr>
              <a:t>w</a:t>
            </a:r>
            <a:r>
              <a:rPr lang="en-US" sz="2800" baseline="-25000">
                <a:solidFill>
                  <a:srgbClr val="000000"/>
                </a:solidFill>
                <a:latin typeface="Arial" charset="0"/>
                <a:ea typeface="Arial" charset="0"/>
              </a:rPr>
              <a:t>i</a:t>
            </a:r>
            <a:r>
              <a:rPr lang="en-US" sz="2800">
                <a:solidFill>
                  <a:srgbClr val="000000"/>
                </a:solidFill>
                <a:latin typeface="Arial" charset="0"/>
                <a:ea typeface="Arial" charset="0"/>
              </a:rPr>
              <a:t>(X); w</a:t>
            </a:r>
            <a:r>
              <a:rPr lang="en-US" sz="2800" baseline="-25000">
                <a:solidFill>
                  <a:srgbClr val="000000"/>
                </a:solidFill>
                <a:latin typeface="Arial" charset="0"/>
                <a:ea typeface="Arial" charset="0"/>
              </a:rPr>
              <a:t>j</a:t>
            </a:r>
            <a:r>
              <a:rPr lang="en-US" sz="2800">
                <a:solidFill>
                  <a:srgbClr val="000000"/>
                </a:solidFill>
                <a:latin typeface="Arial" charset="0"/>
                <a:ea typeface="Arial" charset="0"/>
              </a:rPr>
              <a:t>(X)</a:t>
            </a:r>
          </a:p>
        </p:txBody>
      </p:sp>
      <p:sp>
        <p:nvSpPr>
          <p:cNvPr id="167941" name="Rectangle 7"/>
          <p:cNvSpPr>
            <a:spLocks noChangeArrowheads="1"/>
          </p:cNvSpPr>
          <p:nvPr/>
        </p:nvSpPr>
        <p:spPr bwMode="auto">
          <a:xfrm>
            <a:off x="152400" y="3505200"/>
            <a:ext cx="5930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Arial" charset="0"/>
              </a:rPr>
              <a:t>Two writes by T</a:t>
            </a:r>
            <a:r>
              <a:rPr lang="en-US" sz="2800" baseline="-25000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sz="2800">
                <a:solidFill>
                  <a:srgbClr val="000000"/>
                </a:solidFill>
                <a:latin typeface="Arial" charset="0"/>
              </a:rPr>
              <a:t>, T</a:t>
            </a:r>
            <a:r>
              <a:rPr lang="en-US" sz="2800" baseline="-25000">
                <a:solidFill>
                  <a:srgbClr val="000000"/>
                </a:solidFill>
                <a:latin typeface="Arial" charset="0"/>
              </a:rPr>
              <a:t>j</a:t>
            </a:r>
            <a:r>
              <a:rPr lang="en-US" sz="2800">
                <a:solidFill>
                  <a:srgbClr val="000000"/>
                </a:solidFill>
                <a:latin typeface="Arial" charset="0"/>
              </a:rPr>
              <a:t> to same element</a:t>
            </a:r>
          </a:p>
        </p:txBody>
      </p:sp>
      <p:sp>
        <p:nvSpPr>
          <p:cNvPr id="454664" name="Rectangle 8"/>
          <p:cNvSpPr>
            <a:spLocks noChangeArrowheads="1"/>
          </p:cNvSpPr>
          <p:nvPr/>
        </p:nvSpPr>
        <p:spPr bwMode="auto">
          <a:xfrm>
            <a:off x="6629400" y="4541838"/>
            <a:ext cx="1824038" cy="442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800">
                <a:solidFill>
                  <a:srgbClr val="000000"/>
                </a:solidFill>
                <a:latin typeface="Arial" charset="0"/>
                <a:ea typeface="Arial" charset="0"/>
              </a:rPr>
              <a:t>w</a:t>
            </a:r>
            <a:r>
              <a:rPr lang="en-US" sz="2800" baseline="-25000">
                <a:solidFill>
                  <a:srgbClr val="000000"/>
                </a:solidFill>
                <a:latin typeface="Arial" charset="0"/>
                <a:ea typeface="Arial" charset="0"/>
              </a:rPr>
              <a:t>i</a:t>
            </a:r>
            <a:r>
              <a:rPr lang="en-US" sz="2800">
                <a:solidFill>
                  <a:srgbClr val="000000"/>
                </a:solidFill>
                <a:latin typeface="Arial" charset="0"/>
                <a:ea typeface="Arial" charset="0"/>
              </a:rPr>
              <a:t>(X); r</a:t>
            </a:r>
            <a:r>
              <a:rPr lang="en-US" sz="2800" baseline="-25000">
                <a:solidFill>
                  <a:srgbClr val="000000"/>
                </a:solidFill>
                <a:latin typeface="Arial" charset="0"/>
                <a:ea typeface="Arial" charset="0"/>
              </a:rPr>
              <a:t>j</a:t>
            </a:r>
            <a:r>
              <a:rPr lang="en-US" sz="2800">
                <a:solidFill>
                  <a:srgbClr val="000000"/>
                </a:solidFill>
                <a:latin typeface="Arial" charset="0"/>
                <a:ea typeface="Arial" charset="0"/>
              </a:rPr>
              <a:t>(X)</a:t>
            </a:r>
          </a:p>
        </p:txBody>
      </p:sp>
      <p:sp>
        <p:nvSpPr>
          <p:cNvPr id="167943" name="Rectangle 10"/>
          <p:cNvSpPr>
            <a:spLocks noChangeArrowheads="1"/>
          </p:cNvSpPr>
          <p:nvPr/>
        </p:nvSpPr>
        <p:spPr bwMode="auto">
          <a:xfrm>
            <a:off x="152400" y="4724400"/>
            <a:ext cx="5932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Arial" charset="0"/>
              </a:rPr>
              <a:t>Read/write by T</a:t>
            </a:r>
            <a:r>
              <a:rPr lang="en-US" sz="2800" baseline="-25000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sz="2800">
                <a:solidFill>
                  <a:srgbClr val="000000"/>
                </a:solidFill>
                <a:latin typeface="Arial" charset="0"/>
              </a:rPr>
              <a:t>, T</a:t>
            </a:r>
            <a:r>
              <a:rPr lang="en-US" sz="2800" baseline="-25000">
                <a:solidFill>
                  <a:srgbClr val="000000"/>
                </a:solidFill>
                <a:latin typeface="Arial" charset="0"/>
              </a:rPr>
              <a:t>j</a:t>
            </a:r>
            <a:r>
              <a:rPr lang="en-US" sz="2800">
                <a:solidFill>
                  <a:srgbClr val="000000"/>
                </a:solidFill>
                <a:latin typeface="Arial" charset="0"/>
              </a:rPr>
              <a:t> to same element</a:t>
            </a:r>
          </a:p>
        </p:txBody>
      </p:sp>
      <p:sp>
        <p:nvSpPr>
          <p:cNvPr id="454667" name="Rectangle 11"/>
          <p:cNvSpPr>
            <a:spLocks noChangeArrowheads="1"/>
          </p:cNvSpPr>
          <p:nvPr/>
        </p:nvSpPr>
        <p:spPr bwMode="auto">
          <a:xfrm>
            <a:off x="6629400" y="5227638"/>
            <a:ext cx="1824038" cy="442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800">
                <a:solidFill>
                  <a:srgbClr val="000000"/>
                </a:solidFill>
                <a:latin typeface="Arial" charset="0"/>
                <a:ea typeface="Arial" charset="0"/>
              </a:rPr>
              <a:t>r</a:t>
            </a:r>
            <a:r>
              <a:rPr lang="en-US" sz="2800" baseline="-25000">
                <a:solidFill>
                  <a:srgbClr val="000000"/>
                </a:solidFill>
                <a:latin typeface="Arial" charset="0"/>
                <a:ea typeface="Arial" charset="0"/>
              </a:rPr>
              <a:t>i</a:t>
            </a:r>
            <a:r>
              <a:rPr lang="en-US" sz="2800">
                <a:solidFill>
                  <a:srgbClr val="000000"/>
                </a:solidFill>
                <a:latin typeface="Arial" charset="0"/>
                <a:ea typeface="Arial" charset="0"/>
              </a:rPr>
              <a:t>(X); w</a:t>
            </a:r>
            <a:r>
              <a:rPr lang="en-US" sz="2800" baseline="-25000">
                <a:solidFill>
                  <a:srgbClr val="000000"/>
                </a:solidFill>
                <a:latin typeface="Arial" charset="0"/>
                <a:ea typeface="Arial" charset="0"/>
              </a:rPr>
              <a:t>j</a:t>
            </a:r>
            <a:r>
              <a:rPr lang="en-US" sz="2800">
                <a:solidFill>
                  <a:srgbClr val="000000"/>
                </a:solidFill>
                <a:latin typeface="Arial" charset="0"/>
                <a:ea typeface="Arial" charset="0"/>
              </a:rPr>
              <a:t>(X)</a:t>
            </a:r>
          </a:p>
        </p:txBody>
      </p:sp>
      <p:sp>
        <p:nvSpPr>
          <p:cNvPr id="167945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8EDB53-AAED-4BEA-9913-BF8821AA2185}" type="slidenum">
              <a:rPr lang="en-US" smtClean="0">
                <a:latin typeface="Arial" charset="0"/>
                <a:cs typeface="Arial" charset="0"/>
              </a:rPr>
              <a:pPr/>
              <a:t>83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67946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6800" y="6172200"/>
            <a:ext cx="7396163" cy="4667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A “conflict” means: you can’t swap the two operations</a:t>
            </a:r>
            <a:endParaRPr lang="en-US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Conflict Serializability</a:t>
            </a:r>
          </a:p>
        </p:txBody>
      </p:sp>
      <p:sp>
        <p:nvSpPr>
          <p:cNvPr id="169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2286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 schedule is </a:t>
            </a:r>
            <a:r>
              <a:rPr lang="en-US" i="1" u="sng" smtClean="0">
                <a:latin typeface="Arial" charset="0"/>
                <a:ea typeface="ＭＳ Ｐゴシック" pitchFamily="34" charset="-128"/>
              </a:rPr>
              <a:t>conflict serializable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if it can be transformed into a serial schedule by a series of swappings of adjacent non-conflicting actions</a:t>
            </a:r>
          </a:p>
        </p:txBody>
      </p:sp>
      <p:sp>
        <p:nvSpPr>
          <p:cNvPr id="169987" name="Rectangle 4"/>
          <p:cNvSpPr>
            <a:spLocks noChangeArrowheads="1"/>
          </p:cNvSpPr>
          <p:nvPr/>
        </p:nvSpPr>
        <p:spPr bwMode="auto">
          <a:xfrm>
            <a:off x="152400" y="3706813"/>
            <a:ext cx="18764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0000"/>
                </a:solidFill>
                <a:latin typeface="Arial" charset="0"/>
              </a:rPr>
              <a:t>Example:</a:t>
            </a:r>
          </a:p>
        </p:txBody>
      </p:sp>
      <p:sp>
        <p:nvSpPr>
          <p:cNvPr id="455685" name="Rectangle 5"/>
          <p:cNvSpPr>
            <a:spLocks noChangeArrowheads="1"/>
          </p:cNvSpPr>
          <p:nvPr/>
        </p:nvSpPr>
        <p:spPr bwMode="auto">
          <a:xfrm>
            <a:off x="0" y="5821363"/>
            <a:ext cx="8997950" cy="492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r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1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(A);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1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(A); r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1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(B);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1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(B); r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(A);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(A); r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(B);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(B)</a:t>
            </a:r>
          </a:p>
        </p:txBody>
      </p:sp>
      <p:sp>
        <p:nvSpPr>
          <p:cNvPr id="455686" name="Rectangle 6"/>
          <p:cNvSpPr>
            <a:spLocks noChangeArrowheads="1"/>
          </p:cNvSpPr>
          <p:nvPr/>
        </p:nvSpPr>
        <p:spPr bwMode="auto">
          <a:xfrm>
            <a:off x="0" y="4449763"/>
            <a:ext cx="8997950" cy="492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r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1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(A);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1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(A); r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(A);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(A); r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1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(B);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1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(B); r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(B);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(B)</a:t>
            </a:r>
          </a:p>
        </p:txBody>
      </p:sp>
      <p:sp>
        <p:nvSpPr>
          <p:cNvPr id="169990" name="AutoShape 7"/>
          <p:cNvSpPr>
            <a:spLocks noChangeArrowheads="1"/>
          </p:cNvSpPr>
          <p:nvPr/>
        </p:nvSpPr>
        <p:spPr bwMode="auto">
          <a:xfrm>
            <a:off x="4419600" y="5110163"/>
            <a:ext cx="457200" cy="577850"/>
          </a:xfrm>
          <a:prstGeom prst="downArrow">
            <a:avLst>
              <a:gd name="adj1" fmla="val 50000"/>
              <a:gd name="adj2" fmla="val 24956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de-DE" sz="28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The Precedence Graph Test</a:t>
            </a:r>
          </a:p>
        </p:txBody>
      </p:sp>
      <p:sp>
        <p:nvSpPr>
          <p:cNvPr id="171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Is a schedule conflict-serializable 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Simple test: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Build a graph of all transactions T</a:t>
            </a:r>
            <a:r>
              <a:rPr lang="en-US" sz="2800" baseline="-25000" smtClean="0">
                <a:latin typeface="Arial" charset="0"/>
                <a:ea typeface="ＭＳ Ｐゴシック" pitchFamily="34" charset="-128"/>
              </a:rPr>
              <a:t>i</a:t>
            </a:r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Edge from T</a:t>
            </a:r>
            <a:r>
              <a:rPr lang="en-US" sz="2800" baseline="-25000" smtClean="0">
                <a:latin typeface="Arial" charset="0"/>
                <a:ea typeface="ＭＳ Ｐゴシック" pitchFamily="34" charset="-128"/>
              </a:rPr>
              <a:t>i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 to T</a:t>
            </a:r>
            <a:r>
              <a:rPr lang="en-US" sz="2800" baseline="-25000" smtClean="0">
                <a:latin typeface="Arial" charset="0"/>
                <a:ea typeface="ＭＳ Ｐゴシック" pitchFamily="34" charset="-128"/>
              </a:rPr>
              <a:t>j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 if T</a:t>
            </a:r>
            <a:r>
              <a:rPr lang="en-US" sz="2800" baseline="-25000" smtClean="0">
                <a:latin typeface="Arial" charset="0"/>
                <a:ea typeface="ＭＳ Ｐゴシック" pitchFamily="34" charset="-128"/>
              </a:rPr>
              <a:t>i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 makes an action that conflicts with one of T</a:t>
            </a:r>
            <a:r>
              <a:rPr lang="en-US" sz="2800" baseline="-25000" smtClean="0">
                <a:latin typeface="Arial" charset="0"/>
                <a:ea typeface="ＭＳ Ｐゴシック" pitchFamily="34" charset="-128"/>
              </a:rPr>
              <a:t>j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 and comes first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The test: if the graph has no cycles, then it is conflict serializable !</a:t>
            </a:r>
          </a:p>
        </p:txBody>
      </p:sp>
      <p:sp>
        <p:nvSpPr>
          <p:cNvPr id="171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CE0E69-28F3-4950-A1D8-875DA9B3E551}" type="slidenum">
              <a:rPr lang="en-US" smtClean="0">
                <a:latin typeface="Arial" charset="0"/>
                <a:cs typeface="Arial" charset="0"/>
              </a:rPr>
              <a:pPr/>
              <a:t>85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7101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 1</a:t>
            </a:r>
          </a:p>
        </p:txBody>
      </p:sp>
      <p:sp>
        <p:nvSpPr>
          <p:cNvPr id="458758" name="Rectangle 6"/>
          <p:cNvSpPr>
            <a:spLocks noChangeArrowheads="1"/>
          </p:cNvSpPr>
          <p:nvPr/>
        </p:nvSpPr>
        <p:spPr bwMode="auto">
          <a:xfrm>
            <a:off x="0" y="2708275"/>
            <a:ext cx="8997950" cy="492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r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(A); r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1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(B);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(A); r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3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(A);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1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(B);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3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(A); r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(B);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(B)</a:t>
            </a:r>
          </a:p>
        </p:txBody>
      </p:sp>
      <p:grpSp>
        <p:nvGrpSpPr>
          <p:cNvPr id="173059" name="Group 16"/>
          <p:cNvGrpSpPr>
            <a:grpSpLocks/>
          </p:cNvGrpSpPr>
          <p:nvPr/>
        </p:nvGrpSpPr>
        <p:grpSpPr bwMode="auto">
          <a:xfrm>
            <a:off x="2133600" y="4497388"/>
            <a:ext cx="3886200" cy="457200"/>
            <a:chOff x="2133600" y="4497387"/>
            <a:chExt cx="3886200" cy="457200"/>
          </a:xfrm>
        </p:grpSpPr>
        <p:sp>
          <p:nvSpPr>
            <p:cNvPr id="173062" name="Oval 8"/>
            <p:cNvSpPr>
              <a:spLocks noChangeAspect="1" noChangeArrowheads="1"/>
            </p:cNvSpPr>
            <p:nvPr/>
          </p:nvSpPr>
          <p:spPr bwMode="auto">
            <a:xfrm>
              <a:off x="2133600" y="449738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73063" name="Oval 10"/>
            <p:cNvSpPr>
              <a:spLocks noChangeAspect="1" noChangeArrowheads="1"/>
            </p:cNvSpPr>
            <p:nvPr/>
          </p:nvSpPr>
          <p:spPr bwMode="auto">
            <a:xfrm>
              <a:off x="3810000" y="449738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173064" name="Oval 11"/>
            <p:cNvSpPr>
              <a:spLocks noChangeAspect="1" noChangeArrowheads="1"/>
            </p:cNvSpPr>
            <p:nvPr/>
          </p:nvSpPr>
          <p:spPr bwMode="auto">
            <a:xfrm>
              <a:off x="5562600" y="449738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</p:grpSp>
      <p:sp>
        <p:nvSpPr>
          <p:cNvPr id="173060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741973-4A8D-4FD7-AD9B-6256C8D4F53E}" type="slidenum">
              <a:rPr lang="en-US" smtClean="0">
                <a:latin typeface="Arial" charset="0"/>
                <a:cs typeface="Arial" charset="0"/>
              </a:rPr>
              <a:pPr/>
              <a:t>86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73061" name="Footer Placeholder 1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 1</a:t>
            </a:r>
          </a:p>
        </p:txBody>
      </p:sp>
      <p:sp>
        <p:nvSpPr>
          <p:cNvPr id="458758" name="Rectangle 6"/>
          <p:cNvSpPr>
            <a:spLocks noChangeArrowheads="1"/>
          </p:cNvSpPr>
          <p:nvPr/>
        </p:nvSpPr>
        <p:spPr bwMode="auto">
          <a:xfrm>
            <a:off x="0" y="2708275"/>
            <a:ext cx="8997950" cy="492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r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(A); r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1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(B);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(A); r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3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(A);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1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(B);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3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(A); r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(B);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(B)</a:t>
            </a:r>
          </a:p>
        </p:txBody>
      </p:sp>
      <p:grpSp>
        <p:nvGrpSpPr>
          <p:cNvPr id="175107" name="Group 16"/>
          <p:cNvGrpSpPr>
            <a:grpSpLocks/>
          </p:cNvGrpSpPr>
          <p:nvPr/>
        </p:nvGrpSpPr>
        <p:grpSpPr bwMode="auto">
          <a:xfrm>
            <a:off x="2133600" y="4497388"/>
            <a:ext cx="3886200" cy="457200"/>
            <a:chOff x="2133600" y="4497387"/>
            <a:chExt cx="3886200" cy="457200"/>
          </a:xfrm>
        </p:grpSpPr>
        <p:sp>
          <p:nvSpPr>
            <p:cNvPr id="175117" name="Oval 8"/>
            <p:cNvSpPr>
              <a:spLocks noChangeAspect="1" noChangeArrowheads="1"/>
            </p:cNvSpPr>
            <p:nvPr/>
          </p:nvSpPr>
          <p:spPr bwMode="auto">
            <a:xfrm>
              <a:off x="2133600" y="449738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75118" name="Oval 10"/>
            <p:cNvSpPr>
              <a:spLocks noChangeAspect="1" noChangeArrowheads="1"/>
            </p:cNvSpPr>
            <p:nvPr/>
          </p:nvSpPr>
          <p:spPr bwMode="auto">
            <a:xfrm>
              <a:off x="3810000" y="449738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175119" name="Oval 11"/>
            <p:cNvSpPr>
              <a:spLocks noChangeAspect="1" noChangeArrowheads="1"/>
            </p:cNvSpPr>
            <p:nvPr/>
          </p:nvSpPr>
          <p:spPr bwMode="auto">
            <a:xfrm>
              <a:off x="5562600" y="449738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</p:grpSp>
      <p:sp>
        <p:nvSpPr>
          <p:cNvPr id="175108" name="Rectangle 14"/>
          <p:cNvSpPr>
            <a:spLocks noChangeArrowheads="1"/>
          </p:cNvSpPr>
          <p:nvPr/>
        </p:nvSpPr>
        <p:spPr bwMode="auto">
          <a:xfrm>
            <a:off x="1905000" y="5640388"/>
            <a:ext cx="503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This schedule is conflict-serializable</a:t>
            </a:r>
          </a:p>
        </p:txBody>
      </p:sp>
      <p:grpSp>
        <p:nvGrpSpPr>
          <p:cNvPr id="175109" name="Group 17"/>
          <p:cNvGrpSpPr>
            <a:grpSpLocks/>
          </p:cNvGrpSpPr>
          <p:nvPr/>
        </p:nvGrpSpPr>
        <p:grpSpPr bwMode="auto">
          <a:xfrm>
            <a:off x="4267200" y="4233863"/>
            <a:ext cx="1295400" cy="492125"/>
            <a:chOff x="4267200" y="4233862"/>
            <a:chExt cx="1295400" cy="492125"/>
          </a:xfrm>
        </p:grpSpPr>
        <p:cxnSp>
          <p:nvCxnSpPr>
            <p:cNvPr id="175115" name="AutoShape 13"/>
            <p:cNvCxnSpPr>
              <a:cxnSpLocks noChangeShapeType="1"/>
              <a:stCxn id="175118" idx="6"/>
              <a:endCxn id="175119" idx="2"/>
            </p:cNvCxnSpPr>
            <p:nvPr/>
          </p:nvCxnSpPr>
          <p:spPr bwMode="auto">
            <a:xfrm>
              <a:off x="4267200" y="4725987"/>
              <a:ext cx="1295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75116" name="Rectangle 15"/>
            <p:cNvSpPr>
              <a:spLocks noChangeArrowheads="1"/>
            </p:cNvSpPr>
            <p:nvPr/>
          </p:nvSpPr>
          <p:spPr bwMode="auto">
            <a:xfrm>
              <a:off x="4708525" y="4233862"/>
              <a:ext cx="3873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</p:grpSp>
      <p:grpSp>
        <p:nvGrpSpPr>
          <p:cNvPr id="175110" name="Group 18"/>
          <p:cNvGrpSpPr>
            <a:grpSpLocks/>
          </p:cNvGrpSpPr>
          <p:nvPr/>
        </p:nvGrpSpPr>
        <p:grpSpPr bwMode="auto">
          <a:xfrm>
            <a:off x="2590800" y="4191000"/>
            <a:ext cx="1219200" cy="534988"/>
            <a:chOff x="2590800" y="4191000"/>
            <a:chExt cx="1219200" cy="534987"/>
          </a:xfrm>
        </p:grpSpPr>
        <p:cxnSp>
          <p:nvCxnSpPr>
            <p:cNvPr id="175113" name="AutoShape 12"/>
            <p:cNvCxnSpPr>
              <a:cxnSpLocks noChangeShapeType="1"/>
              <a:stCxn id="175117" idx="6"/>
              <a:endCxn id="175118" idx="2"/>
            </p:cNvCxnSpPr>
            <p:nvPr/>
          </p:nvCxnSpPr>
          <p:spPr bwMode="auto">
            <a:xfrm>
              <a:off x="2590800" y="4725987"/>
              <a:ext cx="12192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75114" name="Rectangle 16"/>
            <p:cNvSpPr>
              <a:spLocks noChangeArrowheads="1"/>
            </p:cNvSpPr>
            <p:nvPr/>
          </p:nvSpPr>
          <p:spPr bwMode="auto">
            <a:xfrm>
              <a:off x="2955925" y="4191000"/>
              <a:ext cx="3873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Arial" charset="0"/>
                </a:rPr>
                <a:t>B</a:t>
              </a:r>
            </a:p>
          </p:txBody>
        </p:sp>
      </p:grpSp>
      <p:sp>
        <p:nvSpPr>
          <p:cNvPr id="175111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7C3D2B-5931-43FA-94A8-D51BB9CB59EE}" type="slidenum">
              <a:rPr lang="en-US" smtClean="0">
                <a:latin typeface="Arial" charset="0"/>
                <a:cs typeface="Arial" charset="0"/>
              </a:rPr>
              <a:pPr/>
              <a:t>87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75112" name="Footer Placeholder 1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 2</a:t>
            </a:r>
          </a:p>
        </p:txBody>
      </p:sp>
      <p:sp>
        <p:nvSpPr>
          <p:cNvPr id="460803" name="Rectangle 3"/>
          <p:cNvSpPr>
            <a:spLocks noChangeArrowheads="1"/>
          </p:cNvSpPr>
          <p:nvPr/>
        </p:nvSpPr>
        <p:spPr bwMode="auto">
          <a:xfrm>
            <a:off x="0" y="2705100"/>
            <a:ext cx="8997950" cy="492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r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(A); r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1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(B);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(A); r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(B); r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3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(A);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1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(B);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3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(A);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(B)</a:t>
            </a:r>
          </a:p>
        </p:txBody>
      </p:sp>
      <p:grpSp>
        <p:nvGrpSpPr>
          <p:cNvPr id="177155" name="Group 17"/>
          <p:cNvGrpSpPr>
            <a:grpSpLocks/>
          </p:cNvGrpSpPr>
          <p:nvPr/>
        </p:nvGrpSpPr>
        <p:grpSpPr bwMode="auto">
          <a:xfrm>
            <a:off x="2133600" y="4495800"/>
            <a:ext cx="3886200" cy="457200"/>
            <a:chOff x="2133600" y="4495800"/>
            <a:chExt cx="3886200" cy="457200"/>
          </a:xfrm>
        </p:grpSpPr>
        <p:sp>
          <p:nvSpPr>
            <p:cNvPr id="177158" name="Oval 4"/>
            <p:cNvSpPr>
              <a:spLocks noChangeAspect="1" noChangeArrowheads="1"/>
            </p:cNvSpPr>
            <p:nvPr/>
          </p:nvSpPr>
          <p:spPr bwMode="auto">
            <a:xfrm>
              <a:off x="2133600" y="44958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77159" name="Oval 5"/>
            <p:cNvSpPr>
              <a:spLocks noChangeAspect="1" noChangeArrowheads="1"/>
            </p:cNvSpPr>
            <p:nvPr/>
          </p:nvSpPr>
          <p:spPr bwMode="auto">
            <a:xfrm>
              <a:off x="3810000" y="44958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177160" name="Oval 6"/>
            <p:cNvSpPr>
              <a:spLocks noChangeAspect="1" noChangeArrowheads="1"/>
            </p:cNvSpPr>
            <p:nvPr/>
          </p:nvSpPr>
          <p:spPr bwMode="auto">
            <a:xfrm>
              <a:off x="5562600" y="44958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</p:grpSp>
      <p:sp>
        <p:nvSpPr>
          <p:cNvPr id="177156" name="Slide Number Placeholder 1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27930E-086D-4556-AF8D-DAA7783BADE9}" type="slidenum">
              <a:rPr lang="en-US" smtClean="0">
                <a:latin typeface="Arial" charset="0"/>
                <a:cs typeface="Arial" charset="0"/>
              </a:rPr>
              <a:pPr/>
              <a:t>88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77157" name="Footer Placeholder 1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 2</a:t>
            </a:r>
          </a:p>
        </p:txBody>
      </p:sp>
      <p:sp>
        <p:nvSpPr>
          <p:cNvPr id="460803" name="Rectangle 3"/>
          <p:cNvSpPr>
            <a:spLocks noChangeArrowheads="1"/>
          </p:cNvSpPr>
          <p:nvPr/>
        </p:nvSpPr>
        <p:spPr bwMode="auto">
          <a:xfrm>
            <a:off x="0" y="2705100"/>
            <a:ext cx="8997950" cy="492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r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(A); r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1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(B);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(A); r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(B); r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3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(A);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1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(B);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3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(A);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(B)</a:t>
            </a:r>
          </a:p>
        </p:txBody>
      </p:sp>
      <p:grpSp>
        <p:nvGrpSpPr>
          <p:cNvPr id="178179" name="Group 17"/>
          <p:cNvGrpSpPr>
            <a:grpSpLocks/>
          </p:cNvGrpSpPr>
          <p:nvPr/>
        </p:nvGrpSpPr>
        <p:grpSpPr bwMode="auto">
          <a:xfrm>
            <a:off x="2133600" y="4495800"/>
            <a:ext cx="3886200" cy="457200"/>
            <a:chOff x="2133600" y="4495800"/>
            <a:chExt cx="3886200" cy="457200"/>
          </a:xfrm>
        </p:grpSpPr>
        <p:sp>
          <p:nvSpPr>
            <p:cNvPr id="178192" name="Oval 4"/>
            <p:cNvSpPr>
              <a:spLocks noChangeAspect="1" noChangeArrowheads="1"/>
            </p:cNvSpPr>
            <p:nvPr/>
          </p:nvSpPr>
          <p:spPr bwMode="auto">
            <a:xfrm>
              <a:off x="2133600" y="44958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78193" name="Oval 5"/>
            <p:cNvSpPr>
              <a:spLocks noChangeAspect="1" noChangeArrowheads="1"/>
            </p:cNvSpPr>
            <p:nvPr/>
          </p:nvSpPr>
          <p:spPr bwMode="auto">
            <a:xfrm>
              <a:off x="3810000" y="44958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178194" name="Oval 6"/>
            <p:cNvSpPr>
              <a:spLocks noChangeAspect="1" noChangeArrowheads="1"/>
            </p:cNvSpPr>
            <p:nvPr/>
          </p:nvSpPr>
          <p:spPr bwMode="auto">
            <a:xfrm>
              <a:off x="5562600" y="44958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</p:grpSp>
      <p:sp>
        <p:nvSpPr>
          <p:cNvPr id="178180" name="Rectangle 9"/>
          <p:cNvSpPr>
            <a:spLocks noChangeArrowheads="1"/>
          </p:cNvSpPr>
          <p:nvPr/>
        </p:nvSpPr>
        <p:spPr bwMode="auto">
          <a:xfrm>
            <a:off x="1905000" y="5638800"/>
            <a:ext cx="5762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This schedule is NOT conflict-serializable</a:t>
            </a:r>
          </a:p>
        </p:txBody>
      </p:sp>
      <p:grpSp>
        <p:nvGrpSpPr>
          <p:cNvPr id="178181" name="Group 20"/>
          <p:cNvGrpSpPr>
            <a:grpSpLocks/>
          </p:cNvGrpSpPr>
          <p:nvPr/>
        </p:nvGrpSpPr>
        <p:grpSpPr bwMode="auto">
          <a:xfrm>
            <a:off x="4267200" y="4206875"/>
            <a:ext cx="1295400" cy="517525"/>
            <a:chOff x="4267200" y="4206875"/>
            <a:chExt cx="1295400" cy="517525"/>
          </a:xfrm>
        </p:grpSpPr>
        <p:cxnSp>
          <p:nvCxnSpPr>
            <p:cNvPr id="178190" name="AutoShape 8"/>
            <p:cNvCxnSpPr>
              <a:cxnSpLocks noChangeShapeType="1"/>
              <a:stCxn id="178193" idx="6"/>
              <a:endCxn id="178194" idx="2"/>
            </p:cNvCxnSpPr>
            <p:nvPr/>
          </p:nvCxnSpPr>
          <p:spPr bwMode="auto">
            <a:xfrm>
              <a:off x="4267200" y="4724400"/>
              <a:ext cx="1295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78191" name="Rectangle 11"/>
            <p:cNvSpPr>
              <a:spLocks noChangeArrowheads="1"/>
            </p:cNvSpPr>
            <p:nvPr/>
          </p:nvSpPr>
          <p:spPr bwMode="auto">
            <a:xfrm>
              <a:off x="4733925" y="4206875"/>
              <a:ext cx="3873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</p:grpSp>
      <p:grpSp>
        <p:nvGrpSpPr>
          <p:cNvPr id="178182" name="Group 18"/>
          <p:cNvGrpSpPr>
            <a:grpSpLocks/>
          </p:cNvGrpSpPr>
          <p:nvPr/>
        </p:nvGrpSpPr>
        <p:grpSpPr bwMode="auto">
          <a:xfrm>
            <a:off x="2590800" y="4648200"/>
            <a:ext cx="1219200" cy="457200"/>
            <a:chOff x="2590800" y="4648200"/>
            <a:chExt cx="1219200" cy="457200"/>
          </a:xfrm>
        </p:grpSpPr>
        <p:cxnSp>
          <p:nvCxnSpPr>
            <p:cNvPr id="178188" name="AutoShape 7"/>
            <p:cNvCxnSpPr>
              <a:cxnSpLocks noChangeShapeType="1"/>
              <a:stCxn id="178192" idx="6"/>
              <a:endCxn id="178193" idx="2"/>
            </p:cNvCxnSpPr>
            <p:nvPr/>
          </p:nvCxnSpPr>
          <p:spPr bwMode="auto">
            <a:xfrm>
              <a:off x="2590800" y="4724400"/>
              <a:ext cx="12192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78189" name="Rectangle 12"/>
            <p:cNvSpPr>
              <a:spLocks noChangeArrowheads="1"/>
            </p:cNvSpPr>
            <p:nvPr/>
          </p:nvSpPr>
          <p:spPr bwMode="auto">
            <a:xfrm>
              <a:off x="3065463" y="4648200"/>
              <a:ext cx="3873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Arial" charset="0"/>
                </a:rPr>
                <a:t>B</a:t>
              </a:r>
            </a:p>
          </p:txBody>
        </p:sp>
      </p:grpSp>
      <p:grpSp>
        <p:nvGrpSpPr>
          <p:cNvPr id="178183" name="Group 19"/>
          <p:cNvGrpSpPr>
            <a:grpSpLocks/>
          </p:cNvGrpSpPr>
          <p:nvPr/>
        </p:nvGrpSpPr>
        <p:grpSpPr bwMode="auto">
          <a:xfrm>
            <a:off x="2524125" y="3833813"/>
            <a:ext cx="1352550" cy="730250"/>
            <a:chOff x="2524125" y="3833813"/>
            <a:chExt cx="1352550" cy="730250"/>
          </a:xfrm>
        </p:grpSpPr>
        <p:cxnSp>
          <p:nvCxnSpPr>
            <p:cNvPr id="178186" name="AutoShape 10"/>
            <p:cNvCxnSpPr>
              <a:cxnSpLocks noChangeShapeType="1"/>
              <a:stCxn id="178193" idx="1"/>
              <a:endCxn id="178192" idx="7"/>
            </p:cNvCxnSpPr>
            <p:nvPr/>
          </p:nvCxnSpPr>
          <p:spPr bwMode="auto">
            <a:xfrm rot="-5400000" flipH="1" flipV="1">
              <a:off x="3199606" y="3886994"/>
              <a:ext cx="1588" cy="1352550"/>
            </a:xfrm>
            <a:prstGeom prst="curvedConnector3">
              <a:avLst>
                <a:gd name="adj1" fmla="val -186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78187" name="Rectangle 13"/>
            <p:cNvSpPr>
              <a:spLocks noChangeArrowheads="1"/>
            </p:cNvSpPr>
            <p:nvPr/>
          </p:nvSpPr>
          <p:spPr bwMode="auto">
            <a:xfrm>
              <a:off x="3100388" y="3833813"/>
              <a:ext cx="3873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Arial" charset="0"/>
                </a:rPr>
                <a:t>B</a:t>
              </a:r>
            </a:p>
          </p:txBody>
        </p:sp>
      </p:grpSp>
      <p:sp>
        <p:nvSpPr>
          <p:cNvPr id="178184" name="Slide Number Placeholder 1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9DF431-1A00-42CF-B11B-A02CBC3C535F}" type="slidenum">
              <a:rPr lang="en-US" smtClean="0">
                <a:latin typeface="Arial" charset="0"/>
                <a:cs typeface="Arial" charset="0"/>
              </a:rPr>
              <a:pPr/>
              <a:t>89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78185" name="Footer Placeholder 1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98CF98-4E65-4BC4-92A6-39F7CC25421B}" type="slidenum">
              <a:rPr lang="en-US" smtClean="0">
                <a:latin typeface="Arial" charset="0"/>
                <a:cs typeface="Arial" charset="0"/>
              </a:rPr>
              <a:pPr/>
              <a:t>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2</a:t>
            </a:r>
            <a:r>
              <a:rPr lang="en-US" baseline="30000" smtClean="0">
                <a:latin typeface="Arial" charset="0"/>
                <a:ea typeface="ＭＳ Ｐゴシック" pitchFamily="34" charset="-128"/>
              </a:rPr>
              <a:t>nd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Famous Anomaly: Inconsistent Read</a:t>
            </a:r>
          </a:p>
        </p:txBody>
      </p:sp>
      <p:sp>
        <p:nvSpPr>
          <p:cNvPr id="445445" name="Rectangle 5"/>
          <p:cNvSpPr>
            <a:spLocks noChangeArrowheads="1"/>
          </p:cNvSpPr>
          <p:nvPr/>
        </p:nvSpPr>
        <p:spPr bwMode="auto">
          <a:xfrm>
            <a:off x="228600" y="1828800"/>
            <a:ext cx="4967288" cy="411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Arial"/>
                <a:cs typeface="+mn-cs"/>
              </a:rPr>
              <a:t>Client 1: move from </a:t>
            </a:r>
            <a:r>
              <a:rPr lang="en-US" dirty="0" err="1">
                <a:latin typeface="Arial"/>
                <a:cs typeface="+mn-cs"/>
              </a:rPr>
              <a:t>gizmo</a:t>
            </a:r>
            <a:r>
              <a:rPr lang="en-US" dirty="0" err="1">
                <a:latin typeface="Arial"/>
                <a:cs typeface="+mn-cs"/>
                <a:sym typeface="Wingdings" charset="2"/>
              </a:rPr>
              <a:t>gadget</a:t>
            </a:r>
            <a:endParaRPr lang="en-US" dirty="0">
              <a:latin typeface="Arial"/>
              <a:cs typeface="+mn-cs"/>
            </a:endParaRPr>
          </a:p>
          <a:p>
            <a:pPr eaLnBrk="0" hangingPunct="0">
              <a:defRPr/>
            </a:pPr>
            <a:endParaRPr lang="en-US" dirty="0">
              <a:latin typeface="Arial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UPDATE </a:t>
            </a:r>
            <a:r>
              <a:rPr lang="en-US" dirty="0">
                <a:latin typeface="Arial"/>
                <a:cs typeface="+mn-cs"/>
              </a:rPr>
              <a:t>Products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 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SET</a:t>
            </a:r>
            <a:r>
              <a:rPr lang="en-US" dirty="0">
                <a:latin typeface="Arial"/>
                <a:cs typeface="+mn-cs"/>
              </a:rPr>
              <a:t> quantity = quantity + 5</a:t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WHERE</a:t>
            </a:r>
            <a:r>
              <a:rPr lang="en-US" dirty="0">
                <a:latin typeface="Arial"/>
                <a:cs typeface="+mn-cs"/>
              </a:rPr>
              <a:t> product = ‘gizmo’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/>
            </a:r>
            <a:br>
              <a:rPr lang="en-US" dirty="0">
                <a:solidFill>
                  <a:schemeClr val="accent2"/>
                </a:solidFill>
                <a:latin typeface="Arial"/>
                <a:cs typeface="+mn-cs"/>
              </a:rPr>
            </a:b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/>
            </a:r>
            <a:br>
              <a:rPr lang="en-US" dirty="0">
                <a:solidFill>
                  <a:schemeClr val="accent2"/>
                </a:solidFill>
                <a:latin typeface="Arial"/>
                <a:cs typeface="+mn-cs"/>
              </a:rPr>
            </a:br>
            <a:endParaRPr lang="en-US" dirty="0">
              <a:solidFill>
                <a:schemeClr val="accent2"/>
              </a:solidFill>
              <a:latin typeface="Arial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UPDATE </a:t>
            </a:r>
            <a:r>
              <a:rPr lang="en-US" dirty="0">
                <a:latin typeface="Arial"/>
                <a:cs typeface="+mn-cs"/>
              </a:rPr>
              <a:t>Products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 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SET</a:t>
            </a:r>
            <a:r>
              <a:rPr lang="en-US" dirty="0">
                <a:latin typeface="Arial"/>
                <a:cs typeface="+mn-cs"/>
              </a:rPr>
              <a:t> quantity = quantity - 5</a:t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WHERE</a:t>
            </a:r>
            <a:r>
              <a:rPr lang="en-US" dirty="0">
                <a:latin typeface="Arial"/>
                <a:cs typeface="+mn-cs"/>
              </a:rPr>
              <a:t> product = ‘gadget’</a:t>
            </a:r>
          </a:p>
        </p:txBody>
      </p:sp>
      <p:sp>
        <p:nvSpPr>
          <p:cNvPr id="445446" name="Rectangle 6"/>
          <p:cNvSpPr>
            <a:spLocks noChangeArrowheads="1"/>
          </p:cNvSpPr>
          <p:nvPr/>
        </p:nvSpPr>
        <p:spPr bwMode="auto">
          <a:xfrm>
            <a:off x="5334000" y="3619500"/>
            <a:ext cx="3395663" cy="156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Arial"/>
                <a:cs typeface="+mn-cs"/>
              </a:rPr>
              <a:t>Client 2: inventory….</a:t>
            </a:r>
          </a:p>
          <a:p>
            <a:pPr eaLnBrk="0" hangingPunct="0">
              <a:defRPr/>
            </a:pPr>
            <a:endParaRPr lang="en-US" dirty="0">
              <a:latin typeface="Arial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SELECT </a:t>
            </a:r>
            <a:r>
              <a:rPr lang="en-US" dirty="0" err="1">
                <a:latin typeface="Arial"/>
                <a:cs typeface="+mn-cs"/>
              </a:rPr>
              <a:t>sum(quantity</a:t>
            </a:r>
            <a:r>
              <a:rPr lang="en-US" dirty="0">
                <a:latin typeface="Arial"/>
                <a:cs typeface="+mn-cs"/>
              </a:rPr>
              <a:t>)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 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FROM</a:t>
            </a:r>
            <a:r>
              <a:rPr lang="en-US" dirty="0">
                <a:latin typeface="Arial"/>
                <a:cs typeface="+mn-cs"/>
              </a:rPr>
              <a:t> Product</a:t>
            </a:r>
          </a:p>
        </p:txBody>
      </p:sp>
      <p:sp>
        <p:nvSpPr>
          <p:cNvPr id="32773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View Equivalence</a:t>
            </a:r>
          </a:p>
        </p:txBody>
      </p:sp>
      <p:sp>
        <p:nvSpPr>
          <p:cNvPr id="1792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 serializable schedule need not be conflict serializable, even under the “worst case update” assumption</a:t>
            </a:r>
          </a:p>
        </p:txBody>
      </p:sp>
      <p:sp>
        <p:nvSpPr>
          <p:cNvPr id="456708" name="Rectangle 4"/>
          <p:cNvSpPr>
            <a:spLocks noChangeArrowheads="1"/>
          </p:cNvSpPr>
          <p:nvPr/>
        </p:nvSpPr>
        <p:spPr bwMode="auto">
          <a:xfrm>
            <a:off x="1524000" y="5089525"/>
            <a:ext cx="6121400" cy="492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1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(X);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1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(Y);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(X);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(Y);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3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(Y);</a:t>
            </a:r>
          </a:p>
        </p:txBody>
      </p:sp>
      <p:sp>
        <p:nvSpPr>
          <p:cNvPr id="456709" name="Rectangle 5"/>
          <p:cNvSpPr>
            <a:spLocks noChangeArrowheads="1"/>
          </p:cNvSpPr>
          <p:nvPr/>
        </p:nvSpPr>
        <p:spPr bwMode="auto">
          <a:xfrm>
            <a:off x="1524000" y="3790950"/>
            <a:ext cx="6121400" cy="492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1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(X);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(X);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(Y);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1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(Y);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</a:rPr>
              <a:t>3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</a:rPr>
              <a:t>(Y);</a:t>
            </a:r>
          </a:p>
        </p:txBody>
      </p:sp>
      <p:sp>
        <p:nvSpPr>
          <p:cNvPr id="179205" name="AutoShape 6"/>
          <p:cNvSpPr>
            <a:spLocks noChangeArrowheads="1"/>
          </p:cNvSpPr>
          <p:nvPr/>
        </p:nvSpPr>
        <p:spPr bwMode="auto">
          <a:xfrm>
            <a:off x="4267200" y="4514850"/>
            <a:ext cx="457200" cy="579438"/>
          </a:xfrm>
          <a:prstGeom prst="downArrow">
            <a:avLst>
              <a:gd name="adj1" fmla="val 50000"/>
              <a:gd name="adj2" fmla="val 25025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de-DE" sz="2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9206" name="Line 7"/>
          <p:cNvSpPr>
            <a:spLocks noChangeShapeType="1"/>
          </p:cNvSpPr>
          <p:nvPr/>
        </p:nvSpPr>
        <p:spPr bwMode="auto">
          <a:xfrm flipV="1">
            <a:off x="4038600" y="459105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79207" name="AutoShape 8"/>
          <p:cNvSpPr>
            <a:spLocks noChangeArrowheads="1"/>
          </p:cNvSpPr>
          <p:nvPr/>
        </p:nvSpPr>
        <p:spPr bwMode="auto">
          <a:xfrm>
            <a:off x="134938" y="4435475"/>
            <a:ext cx="2038350" cy="617538"/>
          </a:xfrm>
          <a:prstGeom prst="wedgeEllipseCallout">
            <a:avLst>
              <a:gd name="adj1" fmla="val 87597"/>
              <a:gd name="adj2" fmla="val -61505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Arial" charset="0"/>
              </a:rPr>
              <a:t>Lost write</a:t>
            </a:r>
          </a:p>
        </p:txBody>
      </p:sp>
      <p:sp>
        <p:nvSpPr>
          <p:cNvPr id="179208" name="Rectangle 9"/>
          <p:cNvSpPr>
            <a:spLocks noChangeArrowheads="1"/>
          </p:cNvSpPr>
          <p:nvPr/>
        </p:nvSpPr>
        <p:spPr bwMode="auto">
          <a:xfrm>
            <a:off x="2438400" y="5638800"/>
            <a:ext cx="441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Arial" charset="0"/>
              </a:rPr>
              <a:t>Equivalent,  but can’t swap</a:t>
            </a:r>
          </a:p>
        </p:txBody>
      </p:sp>
      <p:sp>
        <p:nvSpPr>
          <p:cNvPr id="179209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E0E9E2-5378-4697-9B19-ACA663CA2E33}" type="slidenum">
              <a:rPr lang="en-US" smtClean="0">
                <a:latin typeface="Arial" charset="0"/>
                <a:cs typeface="Arial" charset="0"/>
              </a:rPr>
              <a:pPr/>
              <a:t>90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79210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View Equivalent</a:t>
            </a:r>
          </a:p>
        </p:txBody>
      </p:sp>
      <p:sp>
        <p:nvSpPr>
          <p:cNvPr id="1812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3FD979-8CD3-436C-9643-D865AC9BE871}" type="slidenum">
              <a:rPr lang="en-US" smtClean="0">
                <a:latin typeface="Arial" charset="0"/>
                <a:cs typeface="Arial" charset="0"/>
              </a:rPr>
              <a:pPr/>
              <a:t>91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6" name="Group 63"/>
          <p:cNvGraphicFramePr>
            <a:graphicFrameLocks noGrp="1"/>
          </p:cNvGraphicFramePr>
          <p:nvPr/>
        </p:nvGraphicFramePr>
        <p:xfrm>
          <a:off x="304800" y="2286000"/>
          <a:ext cx="2743200" cy="35179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W1(X)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W2(X)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W2(Y)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W1(Y)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W3(Y)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63"/>
          <p:cNvGraphicFramePr>
            <a:graphicFrameLocks noGrp="1"/>
          </p:cNvGraphicFramePr>
          <p:nvPr/>
        </p:nvGraphicFramePr>
        <p:xfrm>
          <a:off x="5334000" y="2362200"/>
          <a:ext cx="2743200" cy="35179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W1(X)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W1(Y)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W2(X)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W2(Y)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W3(Y)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1309" name="AutoShape 8"/>
          <p:cNvSpPr>
            <a:spLocks noChangeArrowheads="1"/>
          </p:cNvSpPr>
          <p:nvPr/>
        </p:nvSpPr>
        <p:spPr bwMode="auto">
          <a:xfrm>
            <a:off x="1176338" y="4967288"/>
            <a:ext cx="804862" cy="490537"/>
          </a:xfrm>
          <a:prstGeom prst="wedgeEllipseCallout">
            <a:avLst>
              <a:gd name="adj1" fmla="val -61005"/>
              <a:gd name="adj2" fmla="val -109755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rgbClr val="000000"/>
                </a:solidFill>
                <a:latin typeface="Arial" charset="0"/>
              </a:rPr>
              <a:t>Lost</a:t>
            </a:r>
          </a:p>
        </p:txBody>
      </p:sp>
      <p:sp>
        <p:nvSpPr>
          <p:cNvPr id="181310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28800" y="6096000"/>
            <a:ext cx="6411913" cy="528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000000"/>
                </a:solidFill>
                <a:latin typeface="Arial" charset="0"/>
              </a:rPr>
              <a:t>Serializable, but not conflict serializable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View Equivalence</a:t>
            </a:r>
          </a:p>
        </p:txBody>
      </p:sp>
      <p:sp>
        <p:nvSpPr>
          <p:cNvPr id="182274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077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Two schedules S, S’ are </a:t>
            </a:r>
            <a:r>
              <a:rPr lang="en-US" i="1" smtClean="0">
                <a:latin typeface="Arial" charset="0"/>
                <a:ea typeface="ＭＳ Ｐゴシック" pitchFamily="34" charset="-128"/>
              </a:rPr>
              <a:t>view equivalent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if: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If T reads an initial value of A in S, then T also reads the initial value of A in S’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If T reads a value of A written by T’ in S, then T also reads a value of A written by T’ in S’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If T writes the final value of A in S, then it writes the final value of A in S’</a:t>
            </a:r>
          </a:p>
        </p:txBody>
      </p:sp>
      <p:sp>
        <p:nvSpPr>
          <p:cNvPr id="1822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C99268-22E8-490E-A9C5-53DBF82D93C4}" type="slidenum">
              <a:rPr lang="en-US" smtClean="0">
                <a:latin typeface="Arial" charset="0"/>
                <a:cs typeface="Arial" charset="0"/>
              </a:rPr>
              <a:pPr/>
              <a:t>92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822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View-Serializability</a:t>
            </a:r>
          </a:p>
        </p:txBody>
      </p:sp>
      <p:sp>
        <p:nvSpPr>
          <p:cNvPr id="18329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A schedule is </a:t>
            </a:r>
            <a:r>
              <a:rPr lang="en-US" i="1" smtClean="0">
                <a:latin typeface="Arial" charset="0"/>
                <a:ea typeface="ＭＳ Ｐゴシック" pitchFamily="34" charset="-128"/>
              </a:rPr>
              <a:t>view serializable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if it is view equivalent to a serial schedule</a:t>
            </a:r>
          </a:p>
          <a:p>
            <a:endParaRPr lang="en-US" smtClean="0">
              <a:latin typeface="Arial" charset="0"/>
              <a:ea typeface="ＭＳ Ｐゴシック" pitchFamily="34" charset="-128"/>
            </a:endParaRPr>
          </a:p>
          <a:p>
            <a:pPr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Remark: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If a schedule is </a:t>
            </a:r>
            <a:r>
              <a:rPr lang="en-US" i="1" smtClean="0">
                <a:latin typeface="Arial" charset="0"/>
                <a:ea typeface="ＭＳ Ｐゴシック" pitchFamily="34" charset="-128"/>
              </a:rPr>
              <a:t>conflict serializable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, then it is also </a:t>
            </a:r>
            <a:r>
              <a:rPr lang="en-US" i="1" smtClean="0">
                <a:latin typeface="Arial" charset="0"/>
                <a:ea typeface="ＭＳ Ｐゴシック" pitchFamily="34" charset="-128"/>
              </a:rPr>
              <a:t>view serializable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But not vice versa</a:t>
            </a:r>
          </a:p>
        </p:txBody>
      </p:sp>
      <p:sp>
        <p:nvSpPr>
          <p:cNvPr id="18329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     </a:t>
            </a:r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9543A0-F565-480A-8C9A-FD06AA7B6E1F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93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Schedules with Aborted Transactions</a:t>
            </a:r>
          </a:p>
        </p:txBody>
      </p:sp>
      <p:sp>
        <p:nvSpPr>
          <p:cNvPr id="18432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When a transaction aborts, the recovery manager undoes its updates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But some of its updates may have affected other transactions !</a:t>
            </a:r>
          </a:p>
        </p:txBody>
      </p:sp>
      <p:sp>
        <p:nvSpPr>
          <p:cNvPr id="1843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E4FFCC-FCC3-42AE-A01B-29E3BF7BAF93}" type="slidenum">
              <a:rPr lang="en-US" smtClean="0">
                <a:latin typeface="Arial" charset="0"/>
                <a:cs typeface="Arial" charset="0"/>
              </a:rPr>
              <a:pPr/>
              <a:t>94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8432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Schedules with Aborted Transactions</a:t>
            </a:r>
          </a:p>
        </p:txBody>
      </p:sp>
      <p:sp>
        <p:nvSpPr>
          <p:cNvPr id="1853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7438F8-D51C-4B28-90DA-E55FB1DDEBC1}" type="slidenum">
              <a:rPr lang="en-US" smtClean="0">
                <a:latin typeface="Arial" charset="0"/>
                <a:cs typeface="Arial" charset="0"/>
              </a:rPr>
              <a:pPr/>
              <a:t>95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63"/>
          <p:cNvGraphicFramePr>
            <a:graphicFrameLocks noGrp="1"/>
          </p:cNvGraphicFramePr>
          <p:nvPr/>
        </p:nvGraphicFramePr>
        <p:xfrm>
          <a:off x="2819400" y="2282825"/>
          <a:ext cx="3505200" cy="3127375"/>
        </p:xfrm>
        <a:graphic>
          <a:graphicData uri="http://schemas.openxmlformats.org/drawingml/2006/table">
            <a:tbl>
              <a:tblPr/>
              <a:tblGrid>
                <a:gridCol w="1752600"/>
                <a:gridCol w="17526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R(A)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W(A)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R(A)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W(A)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R(B)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W(B)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Commit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Abort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536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" y="6105525"/>
            <a:ext cx="6789738" cy="528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000000"/>
                </a:solidFill>
                <a:latin typeface="Arial" charset="0"/>
              </a:rPr>
              <a:t>Cannot abort T1 because cannot undo T2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Recoverable Schedules</a:t>
            </a:r>
          </a:p>
        </p:txBody>
      </p:sp>
      <p:sp>
        <p:nvSpPr>
          <p:cNvPr id="18637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A schedule is </a:t>
            </a:r>
            <a:r>
              <a:rPr lang="en-US" i="1" smtClean="0">
                <a:latin typeface="Arial" charset="0"/>
                <a:ea typeface="ＭＳ Ｐゴシック" pitchFamily="34" charset="-128"/>
              </a:rPr>
              <a:t>recoverable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if: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It is conflict-serializable, and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Whenever a transaction T commits, all transactions who have written elements read by T have already committed</a:t>
            </a:r>
          </a:p>
        </p:txBody>
      </p:sp>
      <p:sp>
        <p:nvSpPr>
          <p:cNvPr id="18637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B04A92-5107-42EF-9F4D-279DE0D17B80}" type="slidenum">
              <a:rPr lang="en-US" smtClean="0">
                <a:latin typeface="Arial" charset="0"/>
                <a:cs typeface="Arial" charset="0"/>
              </a:rPr>
              <a:pPr/>
              <a:t>96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8637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Recoverable Schedules</a:t>
            </a:r>
          </a:p>
        </p:txBody>
      </p:sp>
      <p:sp>
        <p:nvSpPr>
          <p:cNvPr id="1873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00B42B-45F0-44F7-8DC8-7A118FECF8F0}" type="slidenum">
              <a:rPr lang="en-US" smtClean="0">
                <a:latin typeface="Arial" charset="0"/>
                <a:cs typeface="Arial" charset="0"/>
              </a:rPr>
              <a:pPr/>
              <a:t>97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63"/>
          <p:cNvGraphicFramePr>
            <a:graphicFrameLocks noGrp="1"/>
          </p:cNvGraphicFramePr>
          <p:nvPr/>
        </p:nvGraphicFramePr>
        <p:xfrm>
          <a:off x="228600" y="2286000"/>
          <a:ext cx="2895600" cy="3127375"/>
        </p:xfrm>
        <a:graphic>
          <a:graphicData uri="http://schemas.openxmlformats.org/drawingml/2006/table">
            <a:tbl>
              <a:tblPr/>
              <a:tblGrid>
                <a:gridCol w="1447800"/>
                <a:gridCol w="14478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R(A)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W(A)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R(A)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W(A)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R(B)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W(B)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Commit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Abort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63"/>
          <p:cNvGraphicFramePr>
            <a:graphicFrameLocks noGrp="1"/>
          </p:cNvGraphicFramePr>
          <p:nvPr/>
        </p:nvGraphicFramePr>
        <p:xfrm>
          <a:off x="5257800" y="2362200"/>
          <a:ext cx="2895600" cy="3127375"/>
        </p:xfrm>
        <a:graphic>
          <a:graphicData uri="http://schemas.openxmlformats.org/drawingml/2006/table">
            <a:tbl>
              <a:tblPr/>
              <a:tblGrid>
                <a:gridCol w="1447800"/>
                <a:gridCol w="14478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R(A)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W(A)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R(A)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W(A)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R(B)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W(B)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Abort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Commit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0" y="5867400"/>
            <a:ext cx="2711450" cy="528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000000"/>
                </a:solidFill>
                <a:latin typeface="Arial" charset="0"/>
              </a:rPr>
              <a:t>Nonrecoverable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7400" y="5867400"/>
            <a:ext cx="2195513" cy="528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000000"/>
                </a:solidFill>
                <a:latin typeface="Arial" charset="0"/>
              </a:rPr>
              <a:t>Recoverable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Cascading Aborts</a:t>
            </a:r>
          </a:p>
        </p:txBody>
      </p:sp>
      <p:sp>
        <p:nvSpPr>
          <p:cNvPr id="18841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If a transaction T aborts, then we need to abort any other transaction T’ that has read an element written by T</a:t>
            </a:r>
          </a:p>
          <a:p>
            <a:endParaRPr lang="en-US" smtClean="0">
              <a:latin typeface="Arial" charset="0"/>
              <a:ea typeface="ＭＳ Ｐゴシック" pitchFamily="34" charset="-128"/>
            </a:endParaRP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A schedule is said to </a:t>
            </a:r>
            <a:r>
              <a:rPr lang="en-US" i="1" smtClean="0">
                <a:latin typeface="Arial" charset="0"/>
                <a:ea typeface="ＭＳ Ｐゴシック" pitchFamily="34" charset="-128"/>
              </a:rPr>
              <a:t>avoid cascading aborts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if whenever a transaction read an element, the transaction that has last written it has already committed.</a:t>
            </a:r>
          </a:p>
        </p:txBody>
      </p:sp>
      <p:sp>
        <p:nvSpPr>
          <p:cNvPr id="18841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BA1419-0156-4F06-BC3A-004344DD6733}" type="slidenum">
              <a:rPr lang="en-US" smtClean="0">
                <a:latin typeface="Arial" charset="0"/>
                <a:cs typeface="Arial" charset="0"/>
              </a:rPr>
              <a:pPr/>
              <a:t>98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8842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Avoiding Cascading Aborts</a:t>
            </a:r>
          </a:p>
        </p:txBody>
      </p:sp>
      <p:sp>
        <p:nvSpPr>
          <p:cNvPr id="1894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68E5E1-8B50-4F70-8682-FAB14153FD22}" type="slidenum">
              <a:rPr lang="en-US" smtClean="0">
                <a:latin typeface="Arial" charset="0"/>
                <a:cs typeface="Arial" charset="0"/>
              </a:rPr>
              <a:pPr/>
              <a:t>99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6" name="Group 63"/>
          <p:cNvGraphicFramePr>
            <a:graphicFrameLocks noGrp="1"/>
          </p:cNvGraphicFramePr>
          <p:nvPr/>
        </p:nvGraphicFramePr>
        <p:xfrm>
          <a:off x="5257800" y="2362200"/>
          <a:ext cx="2895600" cy="3144838"/>
        </p:xfrm>
        <a:graphic>
          <a:graphicData uri="http://schemas.openxmlformats.org/drawingml/2006/table">
            <a:tbl>
              <a:tblPr/>
              <a:tblGrid>
                <a:gridCol w="1447800"/>
                <a:gridCol w="14478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R(A)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W(A)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Commit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R(A)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W(A)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R(B)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W(B)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 . .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76800" y="5867400"/>
            <a:ext cx="4192588" cy="528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000000"/>
                </a:solidFill>
                <a:latin typeface="Arial" charset="0"/>
              </a:rPr>
              <a:t>Without cascading aborts</a:t>
            </a:r>
          </a:p>
        </p:txBody>
      </p:sp>
      <p:graphicFrame>
        <p:nvGraphicFramePr>
          <p:cNvPr id="9" name="Group 63"/>
          <p:cNvGraphicFramePr>
            <a:graphicFrameLocks noGrp="1"/>
          </p:cNvGraphicFramePr>
          <p:nvPr/>
        </p:nvGraphicFramePr>
        <p:xfrm>
          <a:off x="685800" y="2362200"/>
          <a:ext cx="2895600" cy="3127375"/>
        </p:xfrm>
        <a:graphic>
          <a:graphicData uri="http://schemas.openxmlformats.org/drawingml/2006/table">
            <a:tbl>
              <a:tblPr/>
              <a:tblGrid>
                <a:gridCol w="1447800"/>
                <a:gridCol w="14478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R(A)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W(A)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R(A)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W(A)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R(B)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W(B)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 . .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 . .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5867400"/>
            <a:ext cx="3697288" cy="528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000000"/>
                </a:solidFill>
                <a:latin typeface="Arial" charset="0"/>
              </a:rPr>
              <a:t>With cascading aborts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4760</Words>
  <Application>Microsoft Macintosh PowerPoint</Application>
  <PresentationFormat>Bildschirmpräsentation (4:3)</PresentationFormat>
  <Paragraphs>1646</Paragraphs>
  <Slides>100</Slides>
  <Notes>68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100</vt:i4>
      </vt:variant>
    </vt:vector>
  </HeadingPairs>
  <TitlesOfParts>
    <vt:vector size="102" baseType="lpstr">
      <vt:lpstr>Default Design</vt:lpstr>
      <vt:lpstr>1_Default Design</vt:lpstr>
      <vt:lpstr>Lecture 4: </vt:lpstr>
      <vt:lpstr>Outline</vt:lpstr>
      <vt:lpstr>Reading Material for Lectures 4 &amp; 5</vt:lpstr>
      <vt:lpstr>Transactions</vt:lpstr>
      <vt:lpstr>Turing Awards to Database Researchers</vt:lpstr>
      <vt:lpstr>The World Without Transactions</vt:lpstr>
      <vt:lpstr>Crashes</vt:lpstr>
      <vt:lpstr>1st Famous Anomaly: Lost Updates</vt:lpstr>
      <vt:lpstr>2nd Famous Anomaly: Inconsistent Read</vt:lpstr>
      <vt:lpstr>3rd Famous Anomaly: Dirty Reads</vt:lpstr>
      <vt:lpstr>The Three Famous anomalies</vt:lpstr>
      <vt:lpstr>Transactions: Definition</vt:lpstr>
      <vt:lpstr>Transactions in Applications</vt:lpstr>
      <vt:lpstr>Revised Code</vt:lpstr>
      <vt:lpstr>ACID Properties</vt:lpstr>
      <vt:lpstr>ACID: Atomicity</vt:lpstr>
      <vt:lpstr>ACID: Isolation</vt:lpstr>
      <vt:lpstr>ACID: Consistency</vt:lpstr>
      <vt:lpstr>ACID: Durability</vt:lpstr>
      <vt:lpstr>Reasons for Rollback</vt:lpstr>
      <vt:lpstr>Simple Log-based Recovery</vt:lpstr>
      <vt:lpstr>Disk Access Characteristics</vt:lpstr>
      <vt:lpstr>Buffer Management in a DBMS</vt:lpstr>
      <vt:lpstr>Page Replacement Policies</vt:lpstr>
      <vt:lpstr>Least Recently Used (LRU)</vt:lpstr>
      <vt:lpstr>Buffer Manager</vt:lpstr>
      <vt:lpstr>Recovery</vt:lpstr>
      <vt:lpstr>Key Principle in Recovery</vt:lpstr>
      <vt:lpstr>Transactions</vt:lpstr>
      <vt:lpstr>Primitive Operations of Transactions</vt:lpstr>
      <vt:lpstr>Example</vt:lpstr>
      <vt:lpstr>Folie 32</vt:lpstr>
      <vt:lpstr>Folie 33</vt:lpstr>
      <vt:lpstr>The Log</vt:lpstr>
      <vt:lpstr>Undo Logging</vt:lpstr>
      <vt:lpstr>Folie 36</vt:lpstr>
      <vt:lpstr>Folie 37</vt:lpstr>
      <vt:lpstr>Folie 38</vt:lpstr>
      <vt:lpstr>After Crash</vt:lpstr>
      <vt:lpstr>Undo-Logging Rules</vt:lpstr>
      <vt:lpstr>Folie 41</vt:lpstr>
      <vt:lpstr>Recovery with Undo Log</vt:lpstr>
      <vt:lpstr>Recovery with Undo Log</vt:lpstr>
      <vt:lpstr>Recovery with Undo Log</vt:lpstr>
      <vt:lpstr>Recovery with Undo Log</vt:lpstr>
      <vt:lpstr>Recovery with Undo Log</vt:lpstr>
      <vt:lpstr>Checkpointing</vt:lpstr>
      <vt:lpstr>Undo Recovery with Checkpointing</vt:lpstr>
      <vt:lpstr>Nonquiescent Checkpointing</vt:lpstr>
      <vt:lpstr>Nonquiescent Checkpointing</vt:lpstr>
      <vt:lpstr>Undo Recovery with Nonquiescent Checkpointing</vt:lpstr>
      <vt:lpstr>Implementing ROLLBACK</vt:lpstr>
      <vt:lpstr>Redo Logging</vt:lpstr>
      <vt:lpstr>Folie 54</vt:lpstr>
      <vt:lpstr>Redo-Logging Rules</vt:lpstr>
      <vt:lpstr>Folie 56</vt:lpstr>
      <vt:lpstr>Recovery with Redo Log</vt:lpstr>
      <vt:lpstr>Recovery with Redo Log</vt:lpstr>
      <vt:lpstr>Nonquiescent Checkpointing</vt:lpstr>
      <vt:lpstr>Redo Recovery with Nonquiescent Checkpointing</vt:lpstr>
      <vt:lpstr>Comparison Undo/Redo</vt:lpstr>
      <vt:lpstr>Undo/Redo Logging</vt:lpstr>
      <vt:lpstr>Undo/Redo-Logging Rule</vt:lpstr>
      <vt:lpstr>Folie 64</vt:lpstr>
      <vt:lpstr>Recovery with Undo/Redo Log</vt:lpstr>
      <vt:lpstr>Recovery with Undo/Redo Log</vt:lpstr>
      <vt:lpstr>Concurrency Control</vt:lpstr>
      <vt:lpstr>Concurrency Control</vt:lpstr>
      <vt:lpstr>The Problem</vt:lpstr>
      <vt:lpstr>Conflicts</vt:lpstr>
      <vt:lpstr>Lost Update</vt:lpstr>
      <vt:lpstr>Inconsistent Reads</vt:lpstr>
      <vt:lpstr>Dirty Read</vt:lpstr>
      <vt:lpstr>Unrepeatable Read</vt:lpstr>
      <vt:lpstr>Schedules</vt:lpstr>
      <vt:lpstr>Example</vt:lpstr>
      <vt:lpstr>A Serial Schedule</vt:lpstr>
      <vt:lpstr>Serializable Schedule</vt:lpstr>
      <vt:lpstr>A Serializable Schedule</vt:lpstr>
      <vt:lpstr>A Non-Serializable Schedule</vt:lpstr>
      <vt:lpstr>A Serializable Schedule</vt:lpstr>
      <vt:lpstr>Ignoring Details</vt:lpstr>
      <vt:lpstr>Conflicts</vt:lpstr>
      <vt:lpstr>Conflict Serializability</vt:lpstr>
      <vt:lpstr>The Precedence Graph Test</vt:lpstr>
      <vt:lpstr>Example 1</vt:lpstr>
      <vt:lpstr>Example 1</vt:lpstr>
      <vt:lpstr>Example 2</vt:lpstr>
      <vt:lpstr>Example 2</vt:lpstr>
      <vt:lpstr>View Equivalence</vt:lpstr>
      <vt:lpstr>View Equivalent</vt:lpstr>
      <vt:lpstr>View Equivalence</vt:lpstr>
      <vt:lpstr>View-Serializability</vt:lpstr>
      <vt:lpstr>Schedules with Aborted Transactions</vt:lpstr>
      <vt:lpstr>Schedules with Aborted Transactions</vt:lpstr>
      <vt:lpstr>Recoverable Schedules</vt:lpstr>
      <vt:lpstr>Recoverable Schedules</vt:lpstr>
      <vt:lpstr>Cascading Aborts</vt:lpstr>
      <vt:lpstr>Avoiding Cascading Aborts</vt:lpstr>
      <vt:lpstr>Review of Schedules</vt:lpstr>
    </vt:vector>
  </TitlesOfParts>
  <Company>cse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09:</dc:title>
  <dc:creator>Dan</dc:creator>
  <cp:lastModifiedBy>Lena</cp:lastModifiedBy>
  <cp:revision>572</cp:revision>
  <dcterms:created xsi:type="dcterms:W3CDTF">2010-10-20T16:04:38Z</dcterms:created>
  <dcterms:modified xsi:type="dcterms:W3CDTF">2013-03-25T14:59:04Z</dcterms:modified>
</cp:coreProperties>
</file>