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385" r:id="rId2"/>
    <p:sldId id="564" r:id="rId3"/>
    <p:sldId id="565" r:id="rId4"/>
    <p:sldId id="553" r:id="rId5"/>
    <p:sldId id="470" r:id="rId6"/>
    <p:sldId id="471" r:id="rId7"/>
    <p:sldId id="472" r:id="rId8"/>
    <p:sldId id="566" r:id="rId9"/>
    <p:sldId id="473" r:id="rId10"/>
    <p:sldId id="474" r:id="rId11"/>
    <p:sldId id="475" r:id="rId12"/>
    <p:sldId id="476" r:id="rId13"/>
    <p:sldId id="567" r:id="rId14"/>
    <p:sldId id="478" r:id="rId15"/>
    <p:sldId id="477" r:id="rId16"/>
    <p:sldId id="479" r:id="rId17"/>
    <p:sldId id="481" r:id="rId18"/>
    <p:sldId id="579" r:id="rId19"/>
    <p:sldId id="480" r:id="rId20"/>
    <p:sldId id="578" r:id="rId21"/>
    <p:sldId id="580" r:id="rId22"/>
    <p:sldId id="581" r:id="rId23"/>
    <p:sldId id="582" r:id="rId24"/>
    <p:sldId id="587" r:id="rId25"/>
    <p:sldId id="588" r:id="rId26"/>
    <p:sldId id="482" r:id="rId27"/>
    <p:sldId id="483" r:id="rId28"/>
    <p:sldId id="568" r:id="rId29"/>
    <p:sldId id="569" r:id="rId30"/>
    <p:sldId id="573" r:id="rId31"/>
    <p:sldId id="484" r:id="rId32"/>
    <p:sldId id="577" r:id="rId33"/>
    <p:sldId id="575" r:id="rId34"/>
    <p:sldId id="576" r:id="rId35"/>
    <p:sldId id="555" r:id="rId36"/>
    <p:sldId id="556" r:id="rId37"/>
    <p:sldId id="557" r:id="rId38"/>
    <p:sldId id="558" r:id="rId39"/>
    <p:sldId id="560" r:id="rId40"/>
    <p:sldId id="570" r:id="rId41"/>
    <p:sldId id="554" r:id="rId42"/>
    <p:sldId id="571" r:id="rId43"/>
    <p:sldId id="525" r:id="rId44"/>
    <p:sldId id="526" r:id="rId45"/>
    <p:sldId id="572" r:id="rId46"/>
    <p:sldId id="527" r:id="rId47"/>
    <p:sldId id="583" r:id="rId48"/>
    <p:sldId id="530" r:id="rId49"/>
    <p:sldId id="531" r:id="rId50"/>
    <p:sldId id="532" r:id="rId51"/>
    <p:sldId id="533" r:id="rId52"/>
    <p:sldId id="584" r:id="rId53"/>
    <p:sldId id="534" r:id="rId54"/>
    <p:sldId id="528" r:id="rId55"/>
    <p:sldId id="529" r:id="rId56"/>
    <p:sldId id="535" r:id="rId57"/>
    <p:sldId id="585" r:id="rId58"/>
    <p:sldId id="536" r:id="rId59"/>
    <p:sldId id="537" r:id="rId60"/>
    <p:sldId id="538" r:id="rId61"/>
    <p:sldId id="539" r:id="rId62"/>
    <p:sldId id="540" r:id="rId63"/>
    <p:sldId id="541" r:id="rId64"/>
    <p:sldId id="551" r:id="rId65"/>
    <p:sldId id="488" r:id="rId66"/>
    <p:sldId id="489" r:id="rId67"/>
    <p:sldId id="490" r:id="rId68"/>
    <p:sldId id="491" r:id="rId69"/>
    <p:sldId id="492" r:id="rId70"/>
    <p:sldId id="493" r:id="rId71"/>
    <p:sldId id="494" r:id="rId72"/>
    <p:sldId id="495" r:id="rId73"/>
    <p:sldId id="496" r:id="rId74"/>
    <p:sldId id="590" r:id="rId75"/>
    <p:sldId id="497" r:id="rId76"/>
    <p:sldId id="498" r:id="rId77"/>
    <p:sldId id="499" r:id="rId78"/>
    <p:sldId id="500" r:id="rId79"/>
    <p:sldId id="501" r:id="rId80"/>
    <p:sldId id="502" r:id="rId81"/>
    <p:sldId id="591" r:id="rId82"/>
    <p:sldId id="503" r:id="rId83"/>
    <p:sldId id="504" r:id="rId84"/>
    <p:sldId id="505" r:id="rId85"/>
    <p:sldId id="506" r:id="rId86"/>
    <p:sldId id="507" r:id="rId87"/>
    <p:sldId id="508" r:id="rId88"/>
    <p:sldId id="509" r:id="rId89"/>
    <p:sldId id="510" r:id="rId90"/>
    <p:sldId id="511" r:id="rId91"/>
    <p:sldId id="513" r:id="rId92"/>
    <p:sldId id="524" r:id="rId9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0860" autoAdjust="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4085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BB2B22EC-3BB5-4927-AB4D-E5C546796B73}" type="datetimeFigureOut">
              <a:rPr lang="en-US"/>
              <a:pPr>
                <a:defRPr/>
              </a:pPr>
              <a:t>3/26/2013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199B773A-D56B-4796-83D4-79D4391C199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8EEEE80D-C0E1-4C75-BE23-04F4F551ABA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Better performance than a generic lock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07E6-FC46-4702-8EE3-93B094826E6F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8371D-E98E-4A3E-B79E-A0CD9D94D8E4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05073-247D-422C-B845-99F4E13EB3D0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F9073-281B-4EC3-8FCA-25FDDD5F664F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4D593-8CDF-4E15-998B-EDE26F3B14AB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55A40-F38F-4EEF-B1A8-7E68BD5008FD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57BE21-2A15-4767-9157-3A00BD04BB33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IE" smtClean="0">
                <a:latin typeface="Arial" charset="0"/>
                <a:ea typeface="ＭＳ Ｐゴシック" pitchFamily="34" charset="-128"/>
              </a:rPr>
              <a:t>Phantom problem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0310D-04AD-41BD-A7C7-A63CDE8B121C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BD568-0FBF-49F1-A55D-6EA5E969BB01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D55CD-142B-40CD-BE70-5E1926E9FB2C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90C2B-4A9E-42C1-8751-DC3413333FF4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F3FD6-3FBE-42A1-B331-8DF7E5BFB1FC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0844F-E23B-413F-8F30-4BF1F423A7B0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55ABA0-F72D-454C-A17D-646007758B7F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CFDC8-6ED0-43C0-B57C-369B49CDB874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10B82-AB69-4284-86F2-4FFF566B593B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D7BA2-0BB6-4617-B5ED-BB5A07BA4FA1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C53C8-D442-4D47-A537-F9242110ACE1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55A39-D544-475B-A812-3B70863D0F09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1A0D8-D58D-407F-8289-1C9C33B88A73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C4F19-B4E7-4115-9CDC-BA738701F80D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Commercial systems use wait-for graphs to detect deadlocks. The problem with timeouts is how to set the threshold.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666A1-7AFE-44D3-9A88-CFCC70E7169B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1A138-7FFE-4991-A430-2AFAE087AAEA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A4734-1DC5-445A-9AF2-6DE16CB7775D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DA91F-6809-4B20-A222-438860013DA2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timestamp of U is given by WT(X) or by RT(X) respectively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15EB7-6B3D-4D9D-99F8-685B71D9FDDE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18EEFB-4EF1-444F-B89E-AC83C87FB947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916BF-D331-46DD-8C4B-0FA06495B00B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A0DF2-A7B3-428A-9C70-3471A9A3E4D5}" type="slidenum">
              <a:rPr lang="en-US" smtClean="0">
                <a:latin typeface="Arial" charset="0"/>
                <a:cs typeface="Arial" charset="0"/>
              </a:rPr>
              <a:pPr/>
              <a:t>78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This is what most commercial DBMSs implement.</a:t>
            </a: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C1AB9-AEA6-425F-98DF-8DA9376A14F8}" type="slidenum">
              <a:rPr lang="en-US" smtClean="0">
                <a:latin typeface="Arial" charset="0"/>
                <a:cs typeface="Arial" charset="0"/>
              </a:rPr>
              <a:pPr/>
              <a:t>80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Possible that U wrote X after T read X.</a:t>
            </a:r>
          </a:p>
        </p:txBody>
      </p:sp>
      <p:sp>
        <p:nvSpPr>
          <p:cNvPr id="139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1A338-6690-49D1-A9F6-6088BBDADDF3}" type="slidenum">
              <a:rPr lang="en-US" smtClean="0">
                <a:latin typeface="Arial" charset="0"/>
                <a:cs typeface="Arial" charset="0"/>
              </a:rPr>
              <a:pPr/>
              <a:t>84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7B2E7-B33F-4A37-9C5C-D4C7CDFDCD81}" type="slidenum">
              <a:rPr lang="en-US" smtClean="0">
                <a:latin typeface="Arial" charset="0"/>
                <a:cs typeface="Arial" charset="0"/>
              </a:rPr>
              <a:pPr/>
              <a:t>92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7E5B5-03A1-47D0-9DE2-4FCFF3AD14E3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F6096-29D9-4E82-967E-A97FFB7D1E4F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02B0B-DAAD-4626-9C9F-BAF8EAFC672C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FBB5D-9FA5-40D4-B3F4-22DB1B26C3A1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920BD-76DF-46F9-B484-618EDAA1DF8A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E682B-01BF-482D-908B-A67DEA842249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1B460-74E6-4A24-AB1A-ED7CD14205B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FA734-C73F-446D-95BA-C3F2FB09945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BAE29-4434-4626-AB4B-320E0E2A936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D021E-3F56-4289-8050-BB27B25A443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9112C-C81A-48FA-8186-EB1F83E3365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1EECB-EEDB-476C-B2D4-343781D199E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CACDB-12B6-4649-A196-AA997818FEC0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87762-C0FB-48A2-AB4C-65447003D61F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6AB2C-7EE5-4536-AFAA-03CDC3D4988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AEDD5-F0DD-4515-8CD9-C0E04A810E7A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0549-06D7-419E-BFEB-E5F7279D64D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   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+mn-cs"/>
              </a:defRPr>
            </a:lvl1pPr>
          </a:lstStyle>
          <a:p>
            <a:pPr>
              <a:defRPr/>
            </a:pPr>
            <a:fld id="{52382EF7-42B1-49B0-BD65-9E811E60CF49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7835FA-7BDF-4EC5-9F80-43CB541A9793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Lecture 5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Transactions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But…</a:t>
            </a:r>
          </a:p>
        </p:txBody>
      </p:sp>
      <p:graphicFrame>
        <p:nvGraphicFramePr>
          <p:cNvPr id="468045" name="Group 77"/>
          <p:cNvGraphicFramePr>
            <a:graphicFrameLocks noGrp="1"/>
          </p:cNvGraphicFramePr>
          <p:nvPr/>
        </p:nvGraphicFramePr>
        <p:xfrm>
          <a:off x="762000" y="1524000"/>
          <a:ext cx="7696200" cy="4517136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3" name="Rectangle 73"/>
          <p:cNvSpPr>
            <a:spLocks noChangeArrowheads="1"/>
          </p:cNvSpPr>
          <p:nvPr/>
        </p:nvSpPr>
        <p:spPr bwMode="auto">
          <a:xfrm>
            <a:off x="457200" y="6172200"/>
            <a:ext cx="8482013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Locks did not enforce conflict-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serializability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!!! What’s wrong ?</a:t>
            </a:r>
          </a:p>
        </p:txBody>
      </p:sp>
      <p:sp>
        <p:nvSpPr>
          <p:cNvPr id="246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D76AEF-76C8-4407-87C8-783AB32DC65C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Two Phase Locking (2PL)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The 2PL rule: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 every transaction, all lock requests must preceed all unlock requests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This ensures conflict serializability !  (will prove this shortly)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EFCE27-893A-4BAB-9ADF-E42D2D101404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Example: 2PL transactions</a:t>
            </a:r>
          </a:p>
        </p:txBody>
      </p:sp>
      <p:graphicFrame>
        <p:nvGraphicFramePr>
          <p:cNvPr id="474171" name="Group 59"/>
          <p:cNvGraphicFramePr>
            <a:graphicFrameLocks noGrp="1"/>
          </p:cNvGraphicFramePr>
          <p:nvPr/>
        </p:nvGraphicFramePr>
        <p:xfrm>
          <a:off x="609600" y="1460500"/>
          <a:ext cx="8153400" cy="4864608"/>
        </p:xfrm>
        <a:graphic>
          <a:graphicData uri="http://schemas.openxmlformats.org/drawingml/2006/table">
            <a:tbl>
              <a:tblPr/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DENIED…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GRANTED;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33" name="Rectangle 51"/>
          <p:cNvSpPr>
            <a:spLocks noChangeArrowheads="1"/>
          </p:cNvSpPr>
          <p:nvPr/>
        </p:nvSpPr>
        <p:spPr bwMode="auto">
          <a:xfrm>
            <a:off x="304800" y="6091238"/>
            <a:ext cx="401002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Now it is conflict-serializable</a:t>
            </a:r>
          </a:p>
        </p:txBody>
      </p:sp>
      <p:sp>
        <p:nvSpPr>
          <p:cNvPr id="266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3B876A-23B2-4106-B035-C624E5B26D7E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Two Phase Locking (2PL)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6E6DCC-DF0E-4A17-9CA7-30E134EB8ECA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8202613" cy="588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atin typeface="Arial"/>
                <a:cs typeface="+mn-cs"/>
              </a:rPr>
              <a:t>Theorem</a:t>
            </a:r>
            <a:r>
              <a:rPr lang="en-US" sz="3200" dirty="0">
                <a:latin typeface="Arial"/>
                <a:cs typeface="+mn-cs"/>
              </a:rPr>
              <a:t>: 2PL ensures conflict </a:t>
            </a:r>
            <a:r>
              <a:rPr lang="en-US" sz="3200" dirty="0" err="1">
                <a:latin typeface="Arial"/>
                <a:cs typeface="+mn-cs"/>
              </a:rPr>
              <a:t>serializability</a:t>
            </a:r>
            <a:endParaRPr lang="en-US" sz="3200" dirty="0">
              <a:latin typeface="Arial"/>
              <a:cs typeface="+mn-cs"/>
            </a:endParaRPr>
          </a:p>
        </p:txBody>
      </p: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6200" y="2578100"/>
            <a:ext cx="4308475" cy="138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Proof</a:t>
            </a:r>
            <a:r>
              <a:rPr lang="en-US">
                <a:latin typeface="Arial" charset="0"/>
              </a:rPr>
              <a:t>.  Suppose not: then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there exists a cycle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in the precedence graph.</a:t>
            </a:r>
          </a:p>
        </p:txBody>
      </p:sp>
      <p:sp>
        <p:nvSpPr>
          <p:cNvPr id="27653" name="Oval 4"/>
          <p:cNvSpPr>
            <a:spLocks noChangeAspect="1" noChangeArrowheads="1"/>
          </p:cNvSpPr>
          <p:nvPr/>
        </p:nvSpPr>
        <p:spPr bwMode="auto">
          <a:xfrm>
            <a:off x="762000" y="4419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T1</a:t>
            </a:r>
          </a:p>
        </p:txBody>
      </p:sp>
      <p:sp>
        <p:nvSpPr>
          <p:cNvPr id="27654" name="Oval 5"/>
          <p:cNvSpPr>
            <a:spLocks noChangeAspect="1" noChangeArrowheads="1"/>
          </p:cNvSpPr>
          <p:nvPr/>
        </p:nvSpPr>
        <p:spPr bwMode="auto">
          <a:xfrm>
            <a:off x="1828800" y="541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T2</a:t>
            </a:r>
          </a:p>
        </p:txBody>
      </p:sp>
      <p:sp>
        <p:nvSpPr>
          <p:cNvPr id="27655" name="Oval 6"/>
          <p:cNvSpPr>
            <a:spLocks noChangeAspect="1" noChangeArrowheads="1"/>
          </p:cNvSpPr>
          <p:nvPr/>
        </p:nvSpPr>
        <p:spPr bwMode="auto">
          <a:xfrm>
            <a:off x="2895600" y="4419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 charset="0"/>
              </a:rPr>
              <a:t>T3</a:t>
            </a:r>
          </a:p>
        </p:txBody>
      </p:sp>
      <p:cxnSp>
        <p:nvCxnSpPr>
          <p:cNvPr id="27656" name="AutoShape 8"/>
          <p:cNvCxnSpPr>
            <a:cxnSpLocks noChangeShapeType="1"/>
            <a:stCxn id="27654" idx="7"/>
            <a:endCxn id="27655" idx="3"/>
          </p:cNvCxnSpPr>
          <p:nvPr/>
        </p:nvCxnSpPr>
        <p:spPr bwMode="auto">
          <a:xfrm rot="5400000" flipH="1" flipV="1">
            <a:off x="2257425" y="4772025"/>
            <a:ext cx="66675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2743200" y="50292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cxnSp>
        <p:nvCxnSpPr>
          <p:cNvPr id="27658" name="AutoShape 7"/>
          <p:cNvCxnSpPr>
            <a:cxnSpLocks noChangeShapeType="1"/>
            <a:stCxn id="27653" idx="5"/>
            <a:endCxn id="27654" idx="1"/>
          </p:cNvCxnSpPr>
          <p:nvPr/>
        </p:nvCxnSpPr>
        <p:spPr bwMode="auto">
          <a:xfrm rot="16200000" flipH="1">
            <a:off x="1190625" y="4772025"/>
            <a:ext cx="666750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1136650" y="51054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cxnSp>
        <p:nvCxnSpPr>
          <p:cNvPr id="27660" name="AutoShape 10"/>
          <p:cNvCxnSpPr>
            <a:cxnSpLocks noChangeShapeType="1"/>
            <a:stCxn id="27655" idx="0"/>
            <a:endCxn id="27653" idx="7"/>
          </p:cNvCxnSpPr>
          <p:nvPr/>
        </p:nvCxnSpPr>
        <p:spPr bwMode="auto">
          <a:xfrm rot="-5400000" flipH="1" flipV="1">
            <a:off x="2105025" y="3467100"/>
            <a:ext cx="66675" cy="1971675"/>
          </a:xfrm>
          <a:prstGeom prst="curvedConnector3">
            <a:avLst>
              <a:gd name="adj1" fmla="val -3414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1905000" y="411480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27662" name="TextBox 32"/>
          <p:cNvSpPr txBox="1">
            <a:spLocks noChangeArrowheads="1"/>
          </p:cNvSpPr>
          <p:nvPr/>
        </p:nvSpPr>
        <p:spPr bwMode="auto">
          <a:xfrm>
            <a:off x="4535488" y="2659063"/>
            <a:ext cx="3598862" cy="3944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Then there is the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following temporal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cycle in the schedule:</a:t>
            </a:r>
          </a:p>
          <a:p>
            <a:r>
              <a:rPr lang="en-US">
                <a:latin typeface="Arial" charset="0"/>
                <a:sym typeface="Wingdings" pitchFamily="2" charset="2"/>
              </a:rPr>
              <a:t>U</a:t>
            </a:r>
            <a:r>
              <a:rPr lang="en-US" baseline="-25000">
                <a:latin typeface="Arial" charset="0"/>
                <a:sym typeface="Wingdings" pitchFamily="2" charset="2"/>
              </a:rPr>
              <a:t>1</a:t>
            </a:r>
            <a:r>
              <a:rPr lang="en-US">
                <a:latin typeface="Arial" charset="0"/>
                <a:sym typeface="Wingdings" pitchFamily="2" charset="2"/>
              </a:rPr>
              <a:t>(A)</a:t>
            </a:r>
            <a:r>
              <a:rPr lang="en-US">
                <a:latin typeface="Arial" charset="0"/>
              </a:rPr>
              <a:t>L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(A)</a:t>
            </a:r>
          </a:p>
          <a:p>
            <a:r>
              <a:rPr lang="en-US">
                <a:latin typeface="Arial" charset="0"/>
              </a:rPr>
              <a:t>L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(A)</a:t>
            </a:r>
            <a:r>
              <a:rPr lang="en-US">
                <a:latin typeface="Arial" charset="0"/>
                <a:sym typeface="Wingdings" pitchFamily="2" charset="2"/>
              </a:rPr>
              <a:t>U</a:t>
            </a:r>
            <a:r>
              <a:rPr lang="en-US" baseline="-25000">
                <a:latin typeface="Arial" charset="0"/>
                <a:sym typeface="Wingdings" pitchFamily="2" charset="2"/>
              </a:rPr>
              <a:t>2</a:t>
            </a:r>
            <a:r>
              <a:rPr lang="en-US">
                <a:latin typeface="Arial" charset="0"/>
                <a:sym typeface="Wingdings" pitchFamily="2" charset="2"/>
              </a:rPr>
              <a:t>(B)</a:t>
            </a:r>
          </a:p>
          <a:p>
            <a:r>
              <a:rPr lang="en-US">
                <a:latin typeface="Arial" charset="0"/>
                <a:sym typeface="Wingdings" pitchFamily="2" charset="2"/>
              </a:rPr>
              <a:t>U</a:t>
            </a:r>
            <a:r>
              <a:rPr lang="en-US" baseline="-25000">
                <a:latin typeface="Arial" charset="0"/>
                <a:sym typeface="Wingdings" pitchFamily="2" charset="2"/>
              </a:rPr>
              <a:t>2</a:t>
            </a:r>
            <a:r>
              <a:rPr lang="en-US">
                <a:latin typeface="Arial" charset="0"/>
                <a:sym typeface="Wingdings" pitchFamily="2" charset="2"/>
              </a:rPr>
              <a:t>(B)L</a:t>
            </a:r>
            <a:r>
              <a:rPr lang="en-US" baseline="-25000">
                <a:latin typeface="Arial" charset="0"/>
                <a:sym typeface="Wingdings" pitchFamily="2" charset="2"/>
              </a:rPr>
              <a:t>3</a:t>
            </a:r>
            <a:r>
              <a:rPr lang="en-US">
                <a:latin typeface="Arial" charset="0"/>
                <a:sym typeface="Wingdings" pitchFamily="2" charset="2"/>
              </a:rPr>
              <a:t>(B)</a:t>
            </a:r>
          </a:p>
          <a:p>
            <a:r>
              <a:rPr lang="en-US">
                <a:latin typeface="Arial" charset="0"/>
                <a:sym typeface="Wingdings" pitchFamily="2" charset="2"/>
              </a:rPr>
              <a:t>L</a:t>
            </a:r>
            <a:r>
              <a:rPr lang="en-US" baseline="-25000">
                <a:latin typeface="Arial" charset="0"/>
                <a:sym typeface="Wingdings" pitchFamily="2" charset="2"/>
              </a:rPr>
              <a:t>3</a:t>
            </a:r>
            <a:r>
              <a:rPr lang="en-US">
                <a:latin typeface="Arial" charset="0"/>
                <a:sym typeface="Wingdings" pitchFamily="2" charset="2"/>
              </a:rPr>
              <a:t>(B)U</a:t>
            </a:r>
            <a:r>
              <a:rPr lang="en-US" baseline="-25000">
                <a:latin typeface="Arial" charset="0"/>
                <a:sym typeface="Wingdings" pitchFamily="2" charset="2"/>
              </a:rPr>
              <a:t>3</a:t>
            </a:r>
            <a:r>
              <a:rPr lang="en-US">
                <a:latin typeface="Arial" charset="0"/>
                <a:sym typeface="Wingdings" pitchFamily="2" charset="2"/>
              </a:rPr>
              <a:t>(C)</a:t>
            </a:r>
          </a:p>
          <a:p>
            <a:r>
              <a:rPr lang="en-US">
                <a:latin typeface="Arial" charset="0"/>
                <a:sym typeface="Wingdings" pitchFamily="2" charset="2"/>
              </a:rPr>
              <a:t>U</a:t>
            </a:r>
            <a:r>
              <a:rPr lang="en-US" baseline="-25000">
                <a:latin typeface="Arial" charset="0"/>
                <a:sym typeface="Wingdings" pitchFamily="2" charset="2"/>
              </a:rPr>
              <a:t>3</a:t>
            </a:r>
            <a:r>
              <a:rPr lang="en-US">
                <a:latin typeface="Arial" charset="0"/>
                <a:sym typeface="Wingdings" pitchFamily="2" charset="2"/>
              </a:rPr>
              <a:t>(C)L</a:t>
            </a:r>
            <a:r>
              <a:rPr lang="en-US" baseline="-25000">
                <a:latin typeface="Arial" charset="0"/>
                <a:sym typeface="Wingdings" pitchFamily="2" charset="2"/>
              </a:rPr>
              <a:t>1</a:t>
            </a:r>
            <a:r>
              <a:rPr lang="en-US">
                <a:latin typeface="Arial" charset="0"/>
                <a:sym typeface="Wingdings" pitchFamily="2" charset="2"/>
              </a:rPr>
              <a:t>(C)</a:t>
            </a:r>
          </a:p>
          <a:p>
            <a:r>
              <a:rPr lang="en-US">
                <a:latin typeface="Arial" charset="0"/>
                <a:sym typeface="Wingdings" pitchFamily="2" charset="2"/>
              </a:rPr>
              <a:t>L</a:t>
            </a:r>
            <a:r>
              <a:rPr lang="en-US" baseline="-25000">
                <a:latin typeface="Arial" charset="0"/>
                <a:sym typeface="Wingdings" pitchFamily="2" charset="2"/>
              </a:rPr>
              <a:t>1</a:t>
            </a:r>
            <a:r>
              <a:rPr lang="en-US">
                <a:latin typeface="Arial" charset="0"/>
                <a:sym typeface="Wingdings" pitchFamily="2" charset="2"/>
              </a:rPr>
              <a:t>(C)U</a:t>
            </a:r>
            <a:r>
              <a:rPr lang="en-US" baseline="-25000">
                <a:latin typeface="Arial" charset="0"/>
                <a:sym typeface="Wingdings" pitchFamily="2" charset="2"/>
              </a:rPr>
              <a:t>1</a:t>
            </a:r>
            <a:r>
              <a:rPr lang="en-US">
                <a:latin typeface="Arial" charset="0"/>
                <a:sym typeface="Wingdings" pitchFamily="2" charset="2"/>
              </a:rPr>
              <a:t>(A)</a:t>
            </a:r>
            <a:endParaRPr lang="en-US"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1800" y="5181600"/>
            <a:ext cx="2293938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Contradiction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New Problem: 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Non-recoverable Schedule</a:t>
            </a:r>
          </a:p>
        </p:txBody>
      </p:sp>
      <p:graphicFrame>
        <p:nvGraphicFramePr>
          <p:cNvPr id="474171" name="Group 59"/>
          <p:cNvGraphicFramePr>
            <a:graphicFrameLocks noGrp="1"/>
          </p:cNvGraphicFramePr>
          <p:nvPr/>
        </p:nvGraphicFramePr>
        <p:xfrm>
          <a:off x="609600" y="1460500"/>
          <a:ext cx="8153400" cy="5212080"/>
        </p:xfrm>
        <a:graphic>
          <a:graphicData uri="http://schemas.openxmlformats.org/drawingml/2006/table">
            <a:tbl>
              <a:tblPr/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DENIED…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); U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GRANTED;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Abort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Commit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85E3D4-7E0B-4BE8-AB29-4140701F2712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What about Aborts?</a:t>
            </a: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2PL enforces conflict-serializable schedules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But does not enforce recoverable schedules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78CF9-C55D-40BC-A5B9-F58DCD4D628E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Strict 2PL</a:t>
            </a:r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Strict 2PL: </a:t>
            </a:r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All locks held by a transaction are released when the transaction is completed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Schedule is 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recoverable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Transactions commit only after all transactions whose changes they read also commit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Schedule 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avoids cascading aborts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Transactions read only after the txn that wrote that element committed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Schedule is </a:t>
            </a:r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strict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: read book</a:t>
            </a:r>
          </a:p>
          <a:p>
            <a:pPr lvl="1"/>
            <a:endParaRPr lang="en-US" sz="24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FDE964-E869-488B-AED3-3ABB95319D57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Lock Modes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Standard: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S = shared lock (for READ)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X = exclusive lock (for WRITE)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Lots of fancy locks: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U = update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Initially like 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Later may be upgraded to X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 = increment lock (for A := A + something)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Increment operations commute</a:t>
            </a:r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91391E-589E-4A91-B1E1-E60454F83A26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6DF8B-B8BF-4D88-9005-0FDFB5F38E0F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Lock Granularity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Fine granularity locking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(e.g., tuples)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High concurrency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High overhead in managing locks</a:t>
            </a:r>
          </a:p>
          <a:p>
            <a:endParaRPr lang="en-US" sz="2400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Coarse grain locking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(e.g., tables, predicate locks)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Many false conflicts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Less overhead in managing locks</a:t>
            </a:r>
          </a:p>
          <a:p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Alternative techniques</a:t>
            </a:r>
          </a:p>
          <a:p>
            <a:pPr lvl="1"/>
            <a:r>
              <a:rPr lang="en-US" sz="2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Hierarchical locking (and intentional locks) [commercial DBMSs]</a:t>
            </a:r>
          </a:p>
          <a:p>
            <a:pPr lvl="1"/>
            <a:r>
              <a:rPr lang="en-US" sz="2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Lock escalation</a:t>
            </a:r>
          </a:p>
        </p:txBody>
      </p:sp>
      <p:sp>
        <p:nvSpPr>
          <p:cNvPr id="3379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Deadlocks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Transaction </a:t>
            </a:r>
            <a:r>
              <a:rPr lang="en-US" sz="2800" dirty="0" smtClean="0">
                <a:latin typeface="Arial" charset="0"/>
                <a:ea typeface="ＭＳ Ｐゴシック" pitchFamily="34" charset="-128"/>
              </a:rPr>
              <a:t>T</a:t>
            </a:r>
            <a:r>
              <a:rPr lang="en-US" sz="2800" baseline="-25000" dirty="0" smtClean="0">
                <a:latin typeface="Arial" charset="0"/>
                <a:ea typeface="ＭＳ Ｐゴシック" pitchFamily="34" charset="-128"/>
              </a:rPr>
              <a:t>1</a:t>
            </a:r>
            <a:r>
              <a:rPr lang="en-US" sz="2800" dirty="0" smtClean="0">
                <a:latin typeface="Arial" charset="0"/>
                <a:ea typeface="ＭＳ Ｐゴシック" pitchFamily="34" charset="-128"/>
              </a:rPr>
              <a:t> waits for a lock held by T</a:t>
            </a:r>
            <a:r>
              <a:rPr lang="en-US" sz="2800" baseline="-25000" dirty="0" smtClean="0">
                <a:latin typeface="Arial" charset="0"/>
                <a:ea typeface="ＭＳ Ｐゴシック" pitchFamily="34" charset="-128"/>
              </a:rPr>
              <a:t>2</a:t>
            </a:r>
            <a:r>
              <a:rPr lang="en-US" sz="2800" dirty="0" smtClean="0">
                <a:latin typeface="Arial" charset="0"/>
                <a:ea typeface="ＭＳ Ｐゴシック" pitchFamily="34" charset="-128"/>
              </a:rPr>
              <a:t>;</a:t>
            </a:r>
          </a:p>
          <a:p>
            <a:pPr eaLnBrk="1" hangingPunct="1"/>
            <a:r>
              <a:rPr lang="en-US" sz="2800" dirty="0" smtClean="0">
                <a:latin typeface="Arial" charset="0"/>
                <a:ea typeface="ＭＳ Ｐゴシック" pitchFamily="34" charset="-128"/>
              </a:rPr>
              <a:t>But T</a:t>
            </a:r>
            <a:r>
              <a:rPr lang="en-US" sz="2800" baseline="-25000" dirty="0" smtClean="0">
                <a:latin typeface="Arial" charset="0"/>
                <a:ea typeface="ＭＳ Ｐゴシック" pitchFamily="34" charset="-128"/>
              </a:rPr>
              <a:t>2</a:t>
            </a:r>
            <a:r>
              <a:rPr lang="en-US" sz="2800" dirty="0" smtClean="0">
                <a:latin typeface="Arial" charset="0"/>
                <a:ea typeface="ＭＳ Ｐゴシック" pitchFamily="34" charset="-128"/>
              </a:rPr>
              <a:t> waits for a lock held by T</a:t>
            </a:r>
            <a:r>
              <a:rPr lang="en-US" sz="2800" baseline="-25000" dirty="0" smtClean="0">
                <a:latin typeface="Arial" charset="0"/>
                <a:ea typeface="ＭＳ Ｐゴシック" pitchFamily="34" charset="-128"/>
              </a:rPr>
              <a:t>3</a:t>
            </a:r>
            <a:r>
              <a:rPr lang="en-US" sz="2800" dirty="0" smtClean="0">
                <a:latin typeface="Arial" charset="0"/>
                <a:ea typeface="ＭＳ Ｐゴシック" pitchFamily="34" charset="-128"/>
              </a:rPr>
              <a:t>;</a:t>
            </a:r>
          </a:p>
          <a:p>
            <a:pPr eaLnBrk="1" hangingPunct="1"/>
            <a:r>
              <a:rPr lang="en-US" sz="2800" dirty="0" smtClean="0">
                <a:latin typeface="Arial" charset="0"/>
                <a:ea typeface="ＭＳ Ｐゴシック" pitchFamily="34" charset="-128"/>
              </a:rPr>
              <a:t>While T</a:t>
            </a:r>
            <a:r>
              <a:rPr lang="en-US" sz="2800" baseline="-25000" dirty="0" smtClean="0">
                <a:latin typeface="Arial" charset="0"/>
                <a:ea typeface="ＭＳ Ｐゴシック" pitchFamily="34" charset="-128"/>
              </a:rPr>
              <a:t>3</a:t>
            </a:r>
            <a:r>
              <a:rPr lang="en-US" sz="2800" dirty="0" smtClean="0">
                <a:latin typeface="Arial" charset="0"/>
                <a:ea typeface="ＭＳ Ｐゴシック" pitchFamily="34" charset="-128"/>
              </a:rPr>
              <a:t> waits for . . . .</a:t>
            </a:r>
          </a:p>
          <a:p>
            <a:pPr eaLnBrk="1" hangingPunct="1"/>
            <a:r>
              <a:rPr lang="en-US" sz="2800" dirty="0" smtClean="0">
                <a:latin typeface="Arial" charset="0"/>
                <a:ea typeface="ＭＳ Ｐゴシック" pitchFamily="34" charset="-128"/>
              </a:rPr>
              <a:t>. . .</a:t>
            </a:r>
          </a:p>
          <a:p>
            <a:pPr eaLnBrk="1" hangingPunct="1"/>
            <a:r>
              <a:rPr lang="en-US" sz="2800" dirty="0" smtClean="0">
                <a:latin typeface="Arial" charset="0"/>
                <a:ea typeface="ＭＳ Ｐゴシック" pitchFamily="34" charset="-128"/>
              </a:rPr>
              <a:t>. . .and T</a:t>
            </a:r>
            <a:r>
              <a:rPr lang="en-US" sz="2800" baseline="-25000" dirty="0" smtClean="0">
                <a:latin typeface="Arial" charset="0"/>
                <a:ea typeface="ＭＳ Ｐゴシック" pitchFamily="34" charset="-128"/>
              </a:rPr>
              <a:t>73</a:t>
            </a:r>
            <a:r>
              <a:rPr lang="en-US" sz="2800" dirty="0" smtClean="0">
                <a:latin typeface="Arial" charset="0"/>
                <a:ea typeface="ＭＳ Ｐゴシック" pitchFamily="34" charset="-128"/>
              </a:rPr>
              <a:t> waits for a lock held by T</a:t>
            </a:r>
            <a:r>
              <a:rPr lang="en-US" sz="2800" baseline="-25000" dirty="0" smtClean="0">
                <a:latin typeface="Arial" charset="0"/>
                <a:ea typeface="ＭＳ Ｐゴシック" pitchFamily="34" charset="-128"/>
              </a:rPr>
              <a:t>1</a:t>
            </a:r>
            <a:r>
              <a:rPr lang="en-US" sz="2800" dirty="0" smtClean="0">
                <a:latin typeface="Arial" charset="0"/>
                <a:ea typeface="ＭＳ Ｐゴシック" pitchFamily="34" charset="-128"/>
              </a:rPr>
              <a:t>  !!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DDAF7-048F-4480-A835-53F314E0594A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Where We Are (1/2)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Transactions: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Recovery: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Have discussed simple UNDO/REDO recovery last lecture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Concurrency control: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Have discussed serializability last lecture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Will discuss lock-based scheduler today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D53202-FF0E-4723-9621-5971E5FEA2E7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2634B-DC15-4FDF-82FD-30550DE0ADFD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Deadlocks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Deadlock avoidance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Acquire locks in pre-defined order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Acquire all locks at once before starting</a:t>
            </a:r>
          </a:p>
          <a:p>
            <a:pPr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Deadlock detection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Timeouts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Wait-for graph (this is what commercial systems use)</a:t>
            </a:r>
          </a:p>
        </p:txBody>
      </p:sp>
      <p:sp>
        <p:nvSpPr>
          <p:cNvPr id="3789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Locking Scheduler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Task 1:</a:t>
            </a:r>
            <a:br>
              <a:rPr lang="en-US" sz="2800" smtClean="0">
                <a:latin typeface="Arial" charset="0"/>
                <a:ea typeface="ＭＳ Ｐゴシック" pitchFamily="34" charset="-128"/>
              </a:rPr>
            </a:br>
            <a:r>
              <a:rPr lang="en-US" sz="2800" smtClean="0">
                <a:latin typeface="Arial" charset="0"/>
                <a:ea typeface="ＭＳ Ｐゴシック" pitchFamily="34" charset="-128"/>
              </a:rPr>
              <a:t>Add lock/unlock requests to transactions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Examine all READ(A) or WRITE(A) actions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Add appropriate lock requests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Ensure Strict 2PL !</a:t>
            </a: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9C703A-F300-4B5D-B078-20844374CF73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Locking Scheduler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Task 2: </a:t>
            </a:r>
            <a:br>
              <a:rPr lang="en-US" sz="2400" smtClean="0">
                <a:latin typeface="Arial" charset="0"/>
                <a:ea typeface="ＭＳ Ｐゴシック" pitchFamily="34" charset="-128"/>
              </a:rPr>
            </a:br>
            <a:r>
              <a:rPr lang="en-US" sz="2400" smtClean="0">
                <a:latin typeface="Arial" charset="0"/>
                <a:ea typeface="ＭＳ Ｐゴシック" pitchFamily="34" charset="-128"/>
              </a:rPr>
              <a:t>Execute the locks accordingly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Lock table: a big, critical data structure in a DBMS !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When a lock is requested, check the lock table</a:t>
            </a:r>
          </a:p>
          <a:p>
            <a:pPr lvl="1"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Grant, or add the transaction to the element’s wait list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When a lock is released, re-activate a transaction from its wait list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When a transaction aborts, release all its locks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Check for deadlocks occasionally</a:t>
            </a: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0D8255-51CE-4FD6-8C3D-82741C076D58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Lock Performance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70F1DD-9574-4A91-823C-A223CF0F2B22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cxnSp>
        <p:nvCxnSpPr>
          <p:cNvPr id="41988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647701" y="3467100"/>
            <a:ext cx="32766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89" name="Straight Arrow Connector 8"/>
          <p:cNvCxnSpPr>
            <a:cxnSpLocks noChangeShapeType="1"/>
          </p:cNvCxnSpPr>
          <p:nvPr/>
        </p:nvCxnSpPr>
        <p:spPr bwMode="auto">
          <a:xfrm>
            <a:off x="2286000" y="5105400"/>
            <a:ext cx="5486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1295400" y="2124698"/>
            <a:ext cx="677108" cy="2191265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>
              <a:defRPr/>
            </a:pPr>
            <a:r>
              <a:rPr lang="en-US" sz="3200" dirty="0">
                <a:latin typeface="Arial"/>
                <a:cs typeface="+mn-cs"/>
              </a:rPr>
              <a:t>Throughput</a:t>
            </a:r>
          </a:p>
        </p:txBody>
      </p:sp>
      <p:sp>
        <p:nvSpPr>
          <p:cNvPr id="41991" name="TextBox 11"/>
          <p:cNvSpPr txBox="1">
            <a:spLocks noChangeArrowheads="1"/>
          </p:cNvSpPr>
          <p:nvPr/>
        </p:nvSpPr>
        <p:spPr bwMode="auto">
          <a:xfrm>
            <a:off x="3276600" y="5334000"/>
            <a:ext cx="358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# Active Transactions</a:t>
            </a:r>
          </a:p>
        </p:txBody>
      </p:sp>
      <p:sp>
        <p:nvSpPr>
          <p:cNvPr id="41992" name="Freeform 14"/>
          <p:cNvSpPr>
            <a:spLocks/>
          </p:cNvSpPr>
          <p:nvPr/>
        </p:nvSpPr>
        <p:spPr bwMode="auto">
          <a:xfrm>
            <a:off x="2447925" y="2316163"/>
            <a:ext cx="4410075" cy="2408237"/>
          </a:xfrm>
          <a:custGeom>
            <a:avLst/>
            <a:gdLst>
              <a:gd name="T0" fmla="*/ 0 w 4057977"/>
              <a:gd name="T1" fmla="*/ 1872826 h 2532542"/>
              <a:gd name="T2" fmla="*/ 995327 w 4057977"/>
              <a:gd name="T3" fmla="*/ 1071005 h 2532542"/>
              <a:gd name="T4" fmla="*/ 2373470 w 4057977"/>
              <a:gd name="T5" fmla="*/ 372275 h 2532542"/>
              <a:gd name="T6" fmla="*/ 4108912 w 4057977"/>
              <a:gd name="T7" fmla="*/ 28637 h 2532542"/>
              <a:gd name="T8" fmla="*/ 5716739 w 4057977"/>
              <a:gd name="T9" fmla="*/ 200456 h 2532542"/>
              <a:gd name="T10" fmla="*/ 6686540 w 4057977"/>
              <a:gd name="T11" fmla="*/ 578458 h 25325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57977"/>
              <a:gd name="T19" fmla="*/ 0 h 2532542"/>
              <a:gd name="T20" fmla="*/ 4057977 w 4057977"/>
              <a:gd name="T21" fmla="*/ 2532542 h 25325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57977" h="2532542">
                <a:moveTo>
                  <a:pt x="0" y="2532542"/>
                </a:moveTo>
                <a:cubicBezTo>
                  <a:pt x="181989" y="2159502"/>
                  <a:pt x="363979" y="1786463"/>
                  <a:pt x="604050" y="1448274"/>
                </a:cubicBezTo>
                <a:cubicBezTo>
                  <a:pt x="844121" y="1110086"/>
                  <a:pt x="1125495" y="738336"/>
                  <a:pt x="1440427" y="503411"/>
                </a:cubicBezTo>
                <a:cubicBezTo>
                  <a:pt x="1755359" y="268486"/>
                  <a:pt x="2155477" y="77448"/>
                  <a:pt x="2493642" y="38724"/>
                </a:cubicBezTo>
                <a:cubicBezTo>
                  <a:pt x="2831807" y="0"/>
                  <a:pt x="3208693" y="147152"/>
                  <a:pt x="3469415" y="271068"/>
                </a:cubicBezTo>
                <a:cubicBezTo>
                  <a:pt x="3730137" y="394984"/>
                  <a:pt x="4057977" y="782223"/>
                  <a:pt x="4057977" y="7822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1993" name="Straight Connector 16"/>
          <p:cNvCxnSpPr>
            <a:cxnSpLocks noChangeShapeType="1"/>
          </p:cNvCxnSpPr>
          <p:nvPr/>
        </p:nvCxnSpPr>
        <p:spPr bwMode="auto">
          <a:xfrm rot="5400000">
            <a:off x="4457701" y="3162300"/>
            <a:ext cx="16002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1994" name="TextBox 17"/>
          <p:cNvSpPr txBox="1">
            <a:spLocks noChangeArrowheads="1"/>
          </p:cNvSpPr>
          <p:nvPr/>
        </p:nvSpPr>
        <p:spPr bwMode="auto">
          <a:xfrm>
            <a:off x="6248400" y="3429000"/>
            <a:ext cx="165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thrashing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62800" y="4267200"/>
            <a:ext cx="1201738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Why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7CA5D3-229B-49B4-B888-F784DD480933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The Tree Protocol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An alternative to 2PL, for tree structures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E.g. B-trees (the indexes of choice in databases)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Because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Indexes are hot spots!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2PL would lead to great lock contention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C25C44-C92E-468E-BF8C-DC785F758922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The Tree Protocol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Rules: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The first lock may be any node of the tree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Subsequently, a lock on a node A may only be acquired if the transaction holds a lock on its parent B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Nodes can be unlocked in any order (no 2PL necessary)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“Crabbing”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First lock parent then lock child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Keep parent locked only if may need to update it</a:t>
            </a:r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Release lock on parent if child is not full</a:t>
            </a:r>
          </a:p>
          <a:p>
            <a:pPr lvl="1">
              <a:lnSpc>
                <a:spcPct val="90000"/>
              </a:lnSpc>
            </a:pPr>
            <a:endParaRPr lang="en-US" sz="18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The tree protocol is NOT 2PL, yet ensures conflict-serializability !</a:t>
            </a:r>
          </a:p>
        </p:txBody>
      </p:sp>
      <p:sp>
        <p:nvSpPr>
          <p:cNvPr id="4506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6CE72-9583-43F9-B055-CFD752CC79B2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Phantom Problem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So far we have assumed the database to be a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static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collection of elements (=tuples)</a:t>
            </a:r>
          </a:p>
          <a:p>
            <a:pPr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If tuples are inserted/deleted then the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phantom problem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appears</a:t>
            </a:r>
          </a:p>
        </p:txBody>
      </p:sp>
      <p:sp>
        <p:nvSpPr>
          <p:cNvPr id="4710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Phantom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5800725"/>
            <a:ext cx="4827588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Is this schedule </a:t>
            </a:r>
            <a:r>
              <a:rPr lang="en-US" dirty="0" err="1">
                <a:latin typeface="Arial"/>
              </a:rPr>
              <a:t>serializable</a:t>
            </a:r>
            <a:r>
              <a:rPr lang="en-US" dirty="0">
                <a:latin typeface="Arial"/>
              </a:rPr>
              <a:t> ?</a:t>
            </a:r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457200" y="1524000"/>
          <a:ext cx="8229600" cy="3429000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44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SELECT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FROM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WHERE color=‘blue’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5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INSERT INTO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Product(name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color)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VALUES (‘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gizmo’,’blue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’)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SELECT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FROM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WHERE color=‘blue’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Phantom Problem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7F7A0D-8CAF-4765-B7D9-D65549DA98AA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03" name="TextBox 6"/>
          <p:cNvSpPr txBox="1">
            <a:spLocks noChangeArrowheads="1"/>
          </p:cNvSpPr>
          <p:nvPr/>
        </p:nvSpPr>
        <p:spPr bwMode="auto">
          <a:xfrm>
            <a:off x="152400" y="4800600"/>
            <a:ext cx="7369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Suppose there are two blue products</a:t>
            </a:r>
            <a:r>
              <a:rPr lang="en-US">
                <a:latin typeface="Arial" charset="0"/>
              </a:rPr>
              <a:t>, X1, X2: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5410200"/>
            <a:ext cx="8562975" cy="492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latin typeface="Arial" charset="0"/>
                <a:ea typeface="Arial" charset="0"/>
              </a:rPr>
              <a:t>R1(X1),R1(X2),W2(X3),R1(X1),R1(X2),R1(X3)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0288" y="6096000"/>
            <a:ext cx="6245225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This is conflict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serializable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! What’s wrong ??</a:t>
            </a:r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457200" y="1524000"/>
          <a:ext cx="8229600" cy="3429000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44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SELECT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FROM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WHERE color=‘blue’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5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INSERT INTO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Product(name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color)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VALUES (‘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gizmo’,’blue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’)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SELECT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FROM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WHERE color=‘blue’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Phantom Problem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ADEB6-C79F-40DB-9969-FB07D92E27DE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152400" y="4800600"/>
            <a:ext cx="7369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Suppose there are two blue products</a:t>
            </a:r>
            <a:r>
              <a:rPr lang="en-US">
                <a:latin typeface="Arial" charset="0"/>
              </a:rPr>
              <a:t>, X1, X2: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5410200"/>
            <a:ext cx="8562975" cy="492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>
                <a:latin typeface="Arial" charset="0"/>
                <a:ea typeface="Arial" charset="0"/>
              </a:rPr>
              <a:t>R1(X1),R1(X2),W2(X3),R1(X1),R1(X2),R1(X3)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6167438"/>
            <a:ext cx="4752975" cy="466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Not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serializable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due to </a:t>
            </a:r>
            <a:r>
              <a:rPr lang="en-US" sz="2400" b="1" i="1" u="sng" dirty="0">
                <a:solidFill>
                  <a:srgbClr val="000000"/>
                </a:solidFill>
                <a:latin typeface="Arial" charset="0"/>
              </a:rPr>
              <a:t>phantoms</a:t>
            </a:r>
          </a:p>
        </p:txBody>
      </p:sp>
      <p:graphicFrame>
        <p:nvGraphicFramePr>
          <p:cNvPr id="10" name="Group 59"/>
          <p:cNvGraphicFramePr>
            <a:graphicFrameLocks noGrp="1"/>
          </p:cNvGraphicFramePr>
          <p:nvPr/>
        </p:nvGraphicFramePr>
        <p:xfrm>
          <a:off x="457200" y="1524000"/>
          <a:ext cx="8229600" cy="3429000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44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SELECT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FROM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WHERE color=‘blue’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5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INSERT INTO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Product(name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, color)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VALUES (‘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gizmo’,’blue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’)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SELECT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FROM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WHERE color=‘blue’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Where We Are (2/2)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Also today and next time: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Weak Isolation Levels in SQL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Advanced recovery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ARIES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Advanced concurrency control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Timestamp based algorithms, including snapshot isolation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480DB-D7C0-4A69-955F-579659E88A94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0A1161-22AC-4019-B567-266580164877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Phantom Problem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A “phantom” is a tuple that is invisible during part of a transaction execution but not all of it.</a:t>
            </a:r>
          </a:p>
          <a:p>
            <a:pPr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In our example: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T1: reads list of products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T2: inserts a new product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T1: re-reads: a new product appears !</a:t>
            </a:r>
          </a:p>
        </p:txBody>
      </p:sp>
      <p:sp>
        <p:nvSpPr>
          <p:cNvPr id="5530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Phantom Problem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In a </a:t>
            </a:r>
            <a:r>
              <a:rPr lang="en-US" b="1" i="1" u="sng" smtClean="0">
                <a:latin typeface="Arial" charset="0"/>
                <a:ea typeface="ＭＳ Ｐゴシック" pitchFamily="34" charset="-128"/>
              </a:rPr>
              <a:t>static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database: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Conflict serializability implies serializability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In a </a:t>
            </a:r>
            <a:r>
              <a:rPr lang="en-US" b="1" i="1" u="sng" smtClean="0">
                <a:latin typeface="Arial" charset="0"/>
                <a:ea typeface="ＭＳ Ｐゴシック" pitchFamily="34" charset="-128"/>
              </a:rPr>
              <a:t>dynamic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database, this may fail due to phantoms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Strict 2PL guarantees conflict serializability, but not serializability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6DE666-A6BC-4618-98E7-08800221A7B0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Dealing With Phantoms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Lock the entire table, or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Lock the index entry for ‘blue’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If index is available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Or use predicate locks 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A lock on an arbitrary predicate</a:t>
            </a: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F7D461-32C4-4587-BAC0-0FFB1A74D8DB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5791200"/>
            <a:ext cx="7712075" cy="650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Arial"/>
              </a:rPr>
              <a:t>Dealing with phantoms is expensive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A2A888-A0A8-4F08-A220-A680C64B1A0E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Degrees of Isolation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Isolation level “serializable” (i.e. ACID)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Golden standard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Requires strict 2PL and predicate locking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But often too inefficient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Imagine there are few update operations and many long read operations</a:t>
            </a:r>
          </a:p>
          <a:p>
            <a:pPr lvl="1">
              <a:lnSpc>
                <a:spcPct val="90000"/>
              </a:lnSpc>
            </a:pPr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Weaker isolation levels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Sacrifice correctness for efficiency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Often used in practice (often </a:t>
            </a:r>
            <a:r>
              <a:rPr lang="en-US" sz="2000" b="1" smtClean="0">
                <a:latin typeface="Arial" charset="0"/>
                <a:ea typeface="ＭＳ Ｐゴシック" pitchFamily="34" charset="-128"/>
              </a:rPr>
              <a:t>default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Sometimes are hard to understand</a:t>
            </a:r>
          </a:p>
        </p:txBody>
      </p:sp>
      <p:sp>
        <p:nvSpPr>
          <p:cNvPr id="6042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D8350-F2EA-46A6-80BF-BB650ED54B3A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Degrees of Isolation in SQL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Four levels of isolation</a:t>
            </a:r>
            <a:endParaRPr lang="en-GB" sz="2800" smtClean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GB" sz="2400" smtClean="0">
                <a:latin typeface="Arial" charset="0"/>
                <a:ea typeface="ＭＳ Ｐゴシック" pitchFamily="34" charset="-128"/>
              </a:rPr>
              <a:t>All levels use </a:t>
            </a:r>
            <a:r>
              <a:rPr lang="en-GB" sz="2400" b="1" smtClean="0">
                <a:latin typeface="Arial" charset="0"/>
                <a:ea typeface="ＭＳ Ｐゴシック" pitchFamily="34" charset="-128"/>
              </a:rPr>
              <a:t>long-duration exclusive locks</a:t>
            </a:r>
            <a:endParaRPr lang="en-GB" sz="2400" smtClean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READ UNCOMMITTED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: no read locks</a:t>
            </a:r>
          </a:p>
          <a:p>
            <a:pPr lvl="1">
              <a:lnSpc>
                <a:spcPct val="90000"/>
              </a:lnSpc>
            </a:pP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READ COMMITTED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: short duration read locks</a:t>
            </a:r>
          </a:p>
          <a:p>
            <a:pPr lvl="1">
              <a:lnSpc>
                <a:spcPct val="90000"/>
              </a:lnSpc>
            </a:pP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REPEATABLE READ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GB" sz="2000" smtClean="0">
                <a:latin typeface="Arial" charset="0"/>
                <a:ea typeface="ＭＳ Ｐゴシック" pitchFamily="34" charset="-128"/>
              </a:rPr>
              <a:t>Long duration read locks on individual items</a:t>
            </a:r>
          </a:p>
          <a:p>
            <a:pPr lvl="1">
              <a:lnSpc>
                <a:spcPct val="90000"/>
              </a:lnSpc>
            </a:pP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SERIALIZABLE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GB" sz="2000" smtClean="0">
                <a:latin typeface="Arial" charset="0"/>
                <a:ea typeface="ＭＳ Ｐゴシック" pitchFamily="34" charset="-128"/>
              </a:rPr>
              <a:t>All locks long duration and lock predicates</a:t>
            </a:r>
          </a:p>
          <a:p>
            <a:pPr>
              <a:lnSpc>
                <a:spcPct val="90000"/>
              </a:lnSpc>
            </a:pPr>
            <a:r>
              <a:rPr lang="en-GB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Trade-off: consistency vs concurrency</a:t>
            </a:r>
          </a:p>
          <a:p>
            <a:pPr>
              <a:lnSpc>
                <a:spcPct val="90000"/>
              </a:lnSpc>
            </a:pPr>
            <a:r>
              <a:rPr lang="en-GB" sz="2800" smtClean="0">
                <a:latin typeface="Arial" charset="0"/>
                <a:ea typeface="ＭＳ Ｐゴシック" pitchFamily="34" charset="-128"/>
              </a:rPr>
              <a:t>Commercial systems give choice of level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6246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783ABC-B20C-44C5-917D-97B6836AFBA9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Isolation Levels in SQL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“Dirty reads”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>
                <a:solidFill>
                  <a:srgbClr val="3366FF"/>
                </a:solidFill>
                <a:latin typeface="Arial" charset="0"/>
                <a:ea typeface="ＭＳ Ｐゴシック" pitchFamily="34" charset="-128"/>
              </a:rPr>
              <a:t>SET TRANSACTION ISOLATION LEVEL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READ UNCOMMITTED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“Committed reads”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>
                <a:solidFill>
                  <a:srgbClr val="3366FF"/>
                </a:solidFill>
                <a:latin typeface="Arial" charset="0"/>
                <a:ea typeface="ＭＳ Ｐゴシック" pitchFamily="34" charset="-128"/>
              </a:rPr>
              <a:t>SET TRANSACTION ISOLATION LEVEL </a:t>
            </a:r>
            <a:r>
              <a:rPr lang="en-US" sz="2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READ COMMITTED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“Repeatable reads”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>
                <a:solidFill>
                  <a:srgbClr val="3366FF"/>
                </a:solidFill>
                <a:latin typeface="Arial" charset="0"/>
                <a:ea typeface="ＭＳ Ｐゴシック" pitchFamily="34" charset="-128"/>
              </a:rPr>
              <a:t>SET TRANSACTION ISOLATION LEVEL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REPEATABLE READ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Serializable transactions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>
                <a:solidFill>
                  <a:srgbClr val="3366FF"/>
                </a:solidFill>
                <a:latin typeface="Arial" charset="0"/>
                <a:ea typeface="ＭＳ Ｐゴシック" pitchFamily="34" charset="-128"/>
              </a:rPr>
              <a:t>SET TRANSACTION ISOLATION LEVEL </a:t>
            </a:r>
            <a:r>
              <a:rPr lang="en-US" sz="2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SERIALIZABLE</a:t>
            </a:r>
          </a:p>
        </p:txBody>
      </p:sp>
      <p:sp>
        <p:nvSpPr>
          <p:cNvPr id="64516" name="Oval Callout 4"/>
          <p:cNvSpPr>
            <a:spLocks noChangeArrowheads="1"/>
          </p:cNvSpPr>
          <p:nvPr/>
        </p:nvSpPr>
        <p:spPr bwMode="auto">
          <a:xfrm>
            <a:off x="7612063" y="5326063"/>
            <a:ext cx="1395412" cy="704850"/>
          </a:xfrm>
          <a:prstGeom prst="wedgeEllipseCallout">
            <a:avLst>
              <a:gd name="adj1" fmla="val -80000"/>
              <a:gd name="adj2" fmla="val 44819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ACID</a:t>
            </a:r>
          </a:p>
        </p:txBody>
      </p:sp>
      <p:sp>
        <p:nvSpPr>
          <p:cNvPr id="6451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Choosing Isolation Level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Trade-off: efficiency vs correctness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DBMSs give user choice of level</a:t>
            </a:r>
          </a:p>
          <a:p>
            <a:pPr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B1F3CD-E629-4364-96A7-CCFBA840E1DE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008438"/>
            <a:ext cx="6829425" cy="2525712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2880" tIns="182880" rIns="182880" bIns="18288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Beware!!</a:t>
            </a:r>
          </a:p>
          <a:p>
            <a:pPr>
              <a:buFont typeface="Arial" charset="0"/>
              <a:buChar char="•"/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Default level is often NOT serializable</a:t>
            </a:r>
          </a:p>
          <a:p>
            <a:pPr>
              <a:buFont typeface="Arial" charset="0"/>
              <a:buChar char="•"/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Default level differs between DBMSs</a:t>
            </a:r>
          </a:p>
          <a:p>
            <a:pPr>
              <a:buFont typeface="Arial" charset="0"/>
              <a:buChar char="•"/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Some engines support subset of levels!</a:t>
            </a:r>
          </a:p>
          <a:p>
            <a:pPr>
              <a:buFont typeface="Arial" charset="0"/>
              <a:buChar char="•"/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Serializable may not be exactly </a:t>
            </a:r>
            <a:r>
              <a:rPr lang="en-US" u="sng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CID  </a:t>
            </a:r>
          </a:p>
        </p:txBody>
      </p:sp>
      <p:sp>
        <p:nvSpPr>
          <p:cNvPr id="66565" name="Oval Callout 4"/>
          <p:cNvSpPr>
            <a:spLocks noChangeArrowheads="1"/>
          </p:cNvSpPr>
          <p:nvPr/>
        </p:nvSpPr>
        <p:spPr bwMode="auto">
          <a:xfrm>
            <a:off x="5805488" y="3967163"/>
            <a:ext cx="3108325" cy="533400"/>
          </a:xfrm>
          <a:prstGeom prst="wedgeEllipseCallout">
            <a:avLst>
              <a:gd name="adj1" fmla="val -49588"/>
              <a:gd name="adj2" fmla="val 49713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Always read docs!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1. Isolation Level: Dirty Reads</a:t>
            </a:r>
          </a:p>
        </p:txBody>
      </p:sp>
      <p:sp>
        <p:nvSpPr>
          <p:cNvPr id="67586" name="Content Placeholder 3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“Long duration” WRITE locks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Strict 2PL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No READ locks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Read-only transactions are never delayed</a:t>
            </a:r>
          </a:p>
        </p:txBody>
      </p:sp>
      <p:sp>
        <p:nvSpPr>
          <p:cNvPr id="675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8845F3-E99D-4159-BF19-0A2A37D96576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6300" y="5207000"/>
            <a:ext cx="7659688" cy="588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Possible pbs: dirty and inconsistent reads</a:t>
            </a:r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2. Isolation Level: Read Committed 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“Long duration” WRITE locks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Strict 2PL</a:t>
            </a:r>
            <a:endParaRPr lang="en-US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“Short duration” READ locks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Only acquire lock while reading (not 2PL)</a:t>
            </a:r>
          </a:p>
        </p:txBody>
      </p:sp>
      <p:sp>
        <p:nvSpPr>
          <p:cNvPr id="686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197A2-47C9-4E07-B8F7-71A4F8D5DC1C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648200"/>
            <a:ext cx="6313488" cy="1382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Unrepeatable reads </a:t>
            </a:r>
          </a:p>
          <a:p>
            <a:pPr lvl="1"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When reading same element twice, </a:t>
            </a:r>
          </a:p>
          <a:p>
            <a:pPr lvl="1"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may get two different values</a:t>
            </a:r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3. Isolation Level: Repeatable Read </a:t>
            </a:r>
          </a:p>
        </p:txBody>
      </p:sp>
      <p:sp>
        <p:nvSpPr>
          <p:cNvPr id="6963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“Long duration” READ and WRITE locks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Strict 2PL</a:t>
            </a:r>
            <a:endParaRPr lang="en-US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96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1AEC1-A6DC-406E-85CD-E222DA848E6E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4953000"/>
            <a:ext cx="5291138" cy="588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</a:rPr>
              <a:t>This is not serializable yet !!!</a:t>
            </a:r>
          </a:p>
        </p:txBody>
      </p:sp>
      <p:sp>
        <p:nvSpPr>
          <p:cNvPr id="69637" name="Oval Callout 4"/>
          <p:cNvSpPr>
            <a:spLocks noChangeArrowheads="1"/>
          </p:cNvSpPr>
          <p:nvPr/>
        </p:nvSpPr>
        <p:spPr bwMode="auto">
          <a:xfrm>
            <a:off x="7446963" y="4716463"/>
            <a:ext cx="1619250" cy="704850"/>
          </a:xfrm>
          <a:prstGeom prst="wedgeEllipseCallout">
            <a:avLst>
              <a:gd name="adj1" fmla="val -45986"/>
              <a:gd name="adj2" fmla="val 60546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Why ?</a:t>
            </a:r>
          </a:p>
        </p:txBody>
      </p:sp>
      <p:sp>
        <p:nvSpPr>
          <p:cNvPr id="6963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Review Questions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What is a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schedule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?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What is a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serializable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schedule ?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What is a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conflict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?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What is a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conflict-serializable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schedule ?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What is a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view-serializable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schedule ?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What is a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recoverable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schedule ?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When does a schedule avoid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cascading aborts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?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F4CEFA-8B29-47A5-8C9D-5658496D1D84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4. Isolation Level Serializable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Deals with phantoms too</a:t>
            </a:r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7D1E94-9069-4327-9CDF-DA838593B2AD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E9954-14C4-42D2-9CD1-67459E3CB566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READ-ONLY Transactions</a:t>
            </a:r>
          </a:p>
        </p:txBody>
      </p:sp>
      <p:sp>
        <p:nvSpPr>
          <p:cNvPr id="456707" name="Rectangle 3"/>
          <p:cNvSpPr>
            <a:spLocks noChangeArrowheads="1"/>
          </p:cNvSpPr>
          <p:nvPr/>
        </p:nvSpPr>
        <p:spPr bwMode="auto">
          <a:xfrm>
            <a:off x="457200" y="1600200"/>
            <a:ext cx="5324475" cy="5045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>
                <a:latin typeface="Arial" charset="0"/>
                <a:ea typeface="Arial" charset="0"/>
              </a:rPr>
              <a:t>Client 1: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START TRANSACTION</a:t>
            </a:r>
            <a:endParaRPr lang="en-US" sz="1800">
              <a:latin typeface="Arial" charset="0"/>
              <a:ea typeface="Arial" charset="0"/>
            </a:endParaRPr>
          </a:p>
          <a:p>
            <a:pPr eaLnBrk="0" hangingPunct="0">
              <a:defRPr/>
            </a:pPr>
            <a:r>
              <a:rPr lang="en-US" sz="1800">
                <a:latin typeface="Arial" charset="0"/>
                <a:ea typeface="Arial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INSERT INTO</a:t>
            </a:r>
            <a:r>
              <a:rPr lang="en-US" sz="1800">
                <a:latin typeface="Arial" charset="0"/>
                <a:ea typeface="Arial" charset="0"/>
              </a:rPr>
              <a:t> SmallProduct(name, price)</a:t>
            </a:r>
            <a:br>
              <a:rPr lang="en-US" sz="1800">
                <a:latin typeface="Arial" charset="0"/>
                <a:ea typeface="Arial" charset="0"/>
              </a:rPr>
            </a:br>
            <a:r>
              <a:rPr lang="en-US" sz="1800">
                <a:latin typeface="Arial" charset="0"/>
                <a:ea typeface="Arial" charset="0"/>
              </a:rPr>
              <a:t>	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SELECT</a:t>
            </a:r>
            <a:r>
              <a:rPr lang="en-US" sz="1800">
                <a:latin typeface="Arial" charset="0"/>
                <a:ea typeface="Arial" charset="0"/>
              </a:rPr>
              <a:t> pname, price</a:t>
            </a:r>
            <a:br>
              <a:rPr lang="en-US" sz="1800">
                <a:latin typeface="Arial" charset="0"/>
                <a:ea typeface="Arial" charset="0"/>
              </a:rPr>
            </a:br>
            <a:r>
              <a:rPr lang="en-US" sz="1800">
                <a:latin typeface="Arial" charset="0"/>
                <a:ea typeface="Arial" charset="0"/>
              </a:rPr>
              <a:t>	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FROM</a:t>
            </a:r>
            <a:r>
              <a:rPr lang="en-US" sz="1800">
                <a:latin typeface="Arial" charset="0"/>
                <a:ea typeface="Arial" charset="0"/>
              </a:rPr>
              <a:t> Product</a:t>
            </a:r>
          </a:p>
          <a:p>
            <a:pPr eaLnBrk="0" hangingPunct="0">
              <a:defRPr/>
            </a:pPr>
            <a:r>
              <a:rPr lang="en-US" sz="1800">
                <a:latin typeface="Arial" charset="0"/>
                <a:ea typeface="Arial" charset="0"/>
              </a:rPr>
              <a:t>	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WHERE</a:t>
            </a:r>
            <a:r>
              <a:rPr lang="en-US" sz="1800">
                <a:latin typeface="Arial" charset="0"/>
                <a:ea typeface="Arial" charset="0"/>
              </a:rPr>
              <a:t> price &lt;= 0.99</a:t>
            </a:r>
          </a:p>
          <a:p>
            <a:pPr eaLnBrk="0" hangingPunct="0">
              <a:defRPr/>
            </a:pPr>
            <a:endParaRPr lang="en-US" sz="1800">
              <a:latin typeface="Arial" charset="0"/>
              <a:ea typeface="Arial" charset="0"/>
            </a:endParaRPr>
          </a:p>
          <a:p>
            <a:pPr eaLnBrk="0" hangingPunct="0">
              <a:defRPr/>
            </a:pPr>
            <a:r>
              <a:rPr lang="en-US" sz="1800">
                <a:latin typeface="Arial" charset="0"/>
                <a:ea typeface="Arial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DELETE  FROM</a:t>
            </a:r>
            <a:r>
              <a:rPr lang="en-US" sz="1800">
                <a:latin typeface="Arial" charset="0"/>
                <a:ea typeface="Arial" charset="0"/>
              </a:rPr>
              <a:t> Product</a:t>
            </a:r>
            <a:br>
              <a:rPr lang="en-US" sz="1800">
                <a:latin typeface="Arial" charset="0"/>
                <a:ea typeface="Arial" charset="0"/>
              </a:rPr>
            </a:br>
            <a:r>
              <a:rPr lang="en-US" sz="1800">
                <a:latin typeface="Arial" charset="0"/>
                <a:ea typeface="Arial" charset="0"/>
              </a:rPr>
              <a:t>		  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WHERE</a:t>
            </a:r>
            <a:r>
              <a:rPr lang="en-US" sz="1800">
                <a:latin typeface="Arial" charset="0"/>
                <a:ea typeface="Arial" charset="0"/>
              </a:rPr>
              <a:t> price &lt;=0.99</a:t>
            </a:r>
          </a:p>
          <a:p>
            <a:pPr eaLnBrk="0" hangingPunct="0">
              <a:defRPr/>
            </a:pPr>
            <a:r>
              <a:rPr lang="en-US" sz="1800">
                <a:latin typeface="Arial" charset="0"/>
                <a:ea typeface="Arial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COMMIT</a:t>
            </a:r>
            <a:r>
              <a:rPr lang="en-US" sz="1800">
                <a:latin typeface="Arial" charset="0"/>
                <a:ea typeface="Arial" charset="0"/>
              </a:rPr>
              <a:t/>
            </a:r>
            <a:br>
              <a:rPr lang="en-US" sz="1800">
                <a:latin typeface="Arial" charset="0"/>
                <a:ea typeface="Arial" charset="0"/>
              </a:rPr>
            </a:br>
            <a:endParaRPr lang="en-US" sz="1800">
              <a:latin typeface="Arial" charset="0"/>
              <a:ea typeface="Arial" charset="0"/>
            </a:endParaRPr>
          </a:p>
          <a:p>
            <a:pPr eaLnBrk="0" hangingPunct="0">
              <a:defRPr/>
            </a:pPr>
            <a:r>
              <a:rPr lang="en-US" sz="1800">
                <a:latin typeface="Arial" charset="0"/>
                <a:ea typeface="Arial" charset="0"/>
              </a:rPr>
              <a:t>Client 2: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SET TRANSACTION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</a:rPr>
              <a:t>READ ONLY</a:t>
            </a:r>
          </a:p>
          <a:p>
            <a:pPr eaLnBrk="0" hangingPunct="0">
              <a:defRPr/>
            </a:pPr>
            <a:r>
              <a:rPr lang="en-US" sz="1800">
                <a:latin typeface="Arial" charset="0"/>
                <a:ea typeface="Arial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START TRANSACTION</a:t>
            </a:r>
            <a:endParaRPr lang="en-US" sz="1800">
              <a:latin typeface="Arial" charset="0"/>
              <a:ea typeface="Arial" charset="0"/>
            </a:endParaRPr>
          </a:p>
          <a:p>
            <a:pPr eaLnBrk="0" hangingPunct="0">
              <a:defRPr/>
            </a:pPr>
            <a:r>
              <a:rPr lang="en-US" sz="1800">
                <a:latin typeface="Arial" charset="0"/>
                <a:ea typeface="Arial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SELECT</a:t>
            </a:r>
            <a:r>
              <a:rPr lang="en-US" sz="1800">
                <a:latin typeface="Arial" charset="0"/>
                <a:ea typeface="Arial" charset="0"/>
              </a:rPr>
              <a:t> count(*)</a:t>
            </a:r>
            <a:br>
              <a:rPr lang="en-US" sz="1800">
                <a:latin typeface="Arial" charset="0"/>
                <a:ea typeface="Arial" charset="0"/>
              </a:rPr>
            </a:br>
            <a:r>
              <a:rPr lang="en-US" sz="1800">
                <a:latin typeface="Arial" charset="0"/>
                <a:ea typeface="Arial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FROM</a:t>
            </a:r>
            <a:r>
              <a:rPr lang="en-US" sz="1800">
                <a:latin typeface="Arial" charset="0"/>
                <a:ea typeface="Arial" charset="0"/>
              </a:rPr>
              <a:t> Product</a:t>
            </a:r>
            <a:br>
              <a:rPr lang="en-US" sz="1800">
                <a:latin typeface="Arial" charset="0"/>
                <a:ea typeface="Arial" charset="0"/>
              </a:rPr>
            </a:br>
            <a:r>
              <a:rPr lang="en-US" sz="1800">
                <a:latin typeface="Arial" charset="0"/>
                <a:ea typeface="Arial" charset="0"/>
              </a:rPr>
              <a:t/>
            </a:r>
            <a:br>
              <a:rPr lang="en-US" sz="1800">
                <a:latin typeface="Arial" charset="0"/>
                <a:ea typeface="Arial" charset="0"/>
              </a:rPr>
            </a:br>
            <a:r>
              <a:rPr lang="en-US" sz="1800">
                <a:latin typeface="Arial" charset="0"/>
                <a:ea typeface="Arial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SELECT</a:t>
            </a:r>
            <a:r>
              <a:rPr lang="en-US" sz="1800">
                <a:latin typeface="Arial" charset="0"/>
                <a:ea typeface="Arial" charset="0"/>
              </a:rPr>
              <a:t> count(*)</a:t>
            </a:r>
            <a:br>
              <a:rPr lang="en-US" sz="1800">
                <a:latin typeface="Arial" charset="0"/>
                <a:ea typeface="Arial" charset="0"/>
              </a:rPr>
            </a:br>
            <a:r>
              <a:rPr lang="en-US" sz="1800">
                <a:latin typeface="Arial" charset="0"/>
                <a:ea typeface="Arial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FROM</a:t>
            </a:r>
            <a:r>
              <a:rPr lang="en-US" sz="1800">
                <a:latin typeface="Arial" charset="0"/>
                <a:ea typeface="Arial" charset="0"/>
              </a:rPr>
              <a:t> SmallProduct</a:t>
            </a:r>
            <a:br>
              <a:rPr lang="en-US" sz="1800">
                <a:latin typeface="Arial" charset="0"/>
                <a:ea typeface="Arial" charset="0"/>
              </a:rPr>
            </a:br>
            <a:r>
              <a:rPr lang="en-US" sz="1800">
                <a:latin typeface="Arial" charset="0"/>
                <a:ea typeface="Arial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Arial" charset="0"/>
              </a:rPr>
              <a:t>COMMIT</a:t>
            </a:r>
            <a:endParaRPr lang="en-US" sz="1800">
              <a:latin typeface="Arial" charset="0"/>
              <a:ea typeface="Arial" charset="0"/>
            </a:endParaRPr>
          </a:p>
        </p:txBody>
      </p:sp>
      <p:sp>
        <p:nvSpPr>
          <p:cNvPr id="72708" name="AutoShape 5"/>
          <p:cNvSpPr>
            <a:spLocks noChangeArrowheads="1"/>
          </p:cNvSpPr>
          <p:nvPr/>
        </p:nvSpPr>
        <p:spPr bwMode="auto">
          <a:xfrm>
            <a:off x="5749925" y="3890963"/>
            <a:ext cx="3051175" cy="1309687"/>
          </a:xfrm>
          <a:prstGeom prst="wedgeEllipseCallout">
            <a:avLst>
              <a:gd name="adj1" fmla="val -60935"/>
              <a:gd name="adj2" fmla="val 5481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Can improve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performance</a:t>
            </a:r>
          </a:p>
        </p:txBody>
      </p:sp>
      <p:sp>
        <p:nvSpPr>
          <p:cNvPr id="7270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Advanced Topics</a:t>
            </a:r>
          </a:p>
        </p:txBody>
      </p:sp>
      <p:sp>
        <p:nvSpPr>
          <p:cNvPr id="7475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Aries recovery manager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Timestamp-based concurrency control</a:t>
            </a: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747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5565F-B2DD-45FC-B0AE-3E4B73004650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28F22A-DF51-4A68-9708-E322B6A486F3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Terminology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STEAL or NO-STEAL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Can an update made by an uncommitted transaction overwrite the most recent committed value of a data item on disk?</a:t>
            </a:r>
          </a:p>
          <a:p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FORCE or NO-FORCE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Should all updates of a transaction be forced to disk before the transaction commits?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Easiest for recovery: NO-STEAL/FORCE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Highest performance: STEAL/NO-FORCE</a:t>
            </a:r>
          </a:p>
        </p:txBody>
      </p:sp>
      <p:sp>
        <p:nvSpPr>
          <p:cNvPr id="7578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911578-7F6F-45CD-A39E-A64CC507F867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Write-Ahead Log Revised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mtClean="0">
                <a:latin typeface="Arial" charset="0"/>
                <a:ea typeface="ＭＳ Ｐゴシック" pitchFamily="34" charset="-128"/>
              </a:rPr>
              <a:t>Enables the use of STEAL and NO-FORCE</a:t>
            </a:r>
          </a:p>
          <a:p>
            <a:pPr>
              <a:lnSpc>
                <a:spcPct val="110000"/>
              </a:lnSpc>
            </a:pPr>
            <a:r>
              <a:rPr lang="en-US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Log: append-only file containing log records</a:t>
            </a:r>
            <a:endParaRPr lang="en-GB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After a system crash, use log to:</a:t>
            </a:r>
          </a:p>
          <a:p>
            <a:pPr lvl="1">
              <a:lnSpc>
                <a:spcPct val="11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Redo some transaction that did commit</a:t>
            </a:r>
          </a:p>
          <a:p>
            <a:pPr lvl="1">
              <a:lnSpc>
                <a:spcPct val="11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Undo other transactions that didn’t commit</a:t>
            </a:r>
          </a:p>
        </p:txBody>
      </p:sp>
      <p:sp>
        <p:nvSpPr>
          <p:cNvPr id="7782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Types of Logs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Physical log: element = disk page</a:t>
            </a:r>
          </a:p>
          <a:p>
            <a:pPr>
              <a:lnSpc>
                <a:spcPct val="11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Logical log: element = record</a:t>
            </a:r>
          </a:p>
          <a:p>
            <a:pPr>
              <a:lnSpc>
                <a:spcPct val="11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Physiological log: combines both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798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798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18D1C-6341-4D87-8430-8BEE97C0A701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CD3FEE-4AB2-427D-9940-BA276295949A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Rules for Write-Ahead Log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smtClean="0">
                <a:latin typeface="Arial" charset="0"/>
                <a:ea typeface="ＭＳ Ｐゴシック" pitchFamily="34" charset="-128"/>
              </a:rPr>
              <a:t>All </a:t>
            </a: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log records 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pertaining to a</a:t>
            </a: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 page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 are written to disk </a:t>
            </a: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before 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the </a:t>
            </a: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page 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is</a:t>
            </a: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 overwritten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 on disk</a:t>
            </a:r>
          </a:p>
          <a:p>
            <a:endParaRPr lang="en-GB" sz="2400" smtClean="0">
              <a:latin typeface="Arial" charset="0"/>
              <a:ea typeface="ＭＳ Ｐゴシック" pitchFamily="34" charset="-128"/>
            </a:endParaRPr>
          </a:p>
          <a:p>
            <a:r>
              <a:rPr lang="en-GB" sz="2400" smtClean="0">
                <a:latin typeface="Arial" charset="0"/>
                <a:ea typeface="ＭＳ Ｐゴシック" pitchFamily="34" charset="-128"/>
              </a:rPr>
              <a:t>All </a:t>
            </a: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log records 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for </a:t>
            </a: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transaction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 are written to disk </a:t>
            </a: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before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 the </a:t>
            </a: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transaction</a:t>
            </a:r>
            <a:r>
              <a:rPr lang="en-GB" sz="2400" smtClean="0">
                <a:latin typeface="Arial" charset="0"/>
                <a:ea typeface="ＭＳ Ｐゴシック" pitchFamily="34" charset="-128"/>
              </a:rPr>
              <a:t> is considered </a:t>
            </a:r>
            <a:r>
              <a:rPr lang="en-GB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committed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Why is this faster than FORCE policy?</a:t>
            </a:r>
          </a:p>
          <a:p>
            <a:pPr lvl="1"/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Committed transaction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: transactions whose commit log record has been written to disk</a:t>
            </a:r>
          </a:p>
        </p:txBody>
      </p:sp>
      <p:sp>
        <p:nvSpPr>
          <p:cNvPr id="8090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ARIES Recovery Manager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 redo/undo log</a:t>
            </a:r>
          </a:p>
          <a:p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Physiological logging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Physical logging for REDO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Logical logging for UNDO</a:t>
            </a:r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Efficient checkpointing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Read chapter 18 in the book !</a:t>
            </a:r>
          </a:p>
        </p:txBody>
      </p:sp>
      <p:sp>
        <p:nvSpPr>
          <p:cNvPr id="829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BE5AFF-F1BD-4CD6-A6BC-261557D35B46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949" name="Oval Callout 5"/>
          <p:cNvSpPr>
            <a:spLocks noChangeArrowheads="1"/>
          </p:cNvSpPr>
          <p:nvPr/>
        </p:nvSpPr>
        <p:spPr bwMode="auto">
          <a:xfrm>
            <a:off x="5878513" y="3433763"/>
            <a:ext cx="1517650" cy="704850"/>
          </a:xfrm>
          <a:prstGeom prst="wedgeEllipseCallout">
            <a:avLst>
              <a:gd name="adj1" fmla="val -93824"/>
              <a:gd name="adj2" fmla="val -6972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2190D7-9F65-42B0-9097-3510C861FC0E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LSN = Log Sequence Number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19600"/>
          </a:xfrm>
        </p:spPr>
        <p:txBody>
          <a:bodyPr/>
          <a:lstStyle/>
          <a:p>
            <a:r>
              <a:rPr lang="en-US" sz="3600" b="1" u="sng" smtClean="0">
                <a:latin typeface="Arial" charset="0"/>
                <a:ea typeface="ＭＳ Ｐゴシック" pitchFamily="34" charset="-128"/>
              </a:rPr>
              <a:t>LSN </a:t>
            </a:r>
            <a:r>
              <a:rPr lang="en-US" sz="3600" smtClean="0">
                <a:latin typeface="Arial" charset="0"/>
                <a:ea typeface="ＭＳ Ｐゴシック" pitchFamily="34" charset="-128"/>
              </a:rPr>
              <a:t>= identifier of a log entry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Log entries belonging to the same txn are linked</a:t>
            </a:r>
          </a:p>
          <a:p>
            <a:endParaRPr lang="en-US" sz="3600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36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Each page contains a </a:t>
            </a:r>
            <a:r>
              <a:rPr lang="en-US" sz="36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pageLSN</a:t>
            </a:r>
            <a:r>
              <a:rPr lang="en-US" sz="36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:</a:t>
            </a:r>
            <a:endParaRPr lang="en-US" sz="3600" b="1" u="sng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LSN of log record for latest update to that page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Will serve to determine if an update needs to be redone</a:t>
            </a:r>
          </a:p>
          <a:p>
            <a:endParaRPr lang="en-US" sz="3600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3EA23A-9BC0-48CB-86CA-FFB934FAC4D7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ARIES Data Structures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Active Transactions Table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Lists all running transactions (active transactions)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For each txn: </a:t>
            </a:r>
            <a:r>
              <a:rPr lang="en-US" sz="2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lastLSN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 = most recent update by transaction</a:t>
            </a:r>
            <a:endParaRPr lang="en-US" sz="2400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Dirty Page Table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Lists all dirty pages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For each dirty page: </a:t>
            </a:r>
            <a:r>
              <a:rPr lang="en-US" sz="2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recoveryLSN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 (</a:t>
            </a:r>
            <a:r>
              <a:rPr lang="en-US" sz="2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recLSN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)= first LSN that caused page to become dirty</a:t>
            </a:r>
            <a:endParaRPr lang="en-US" sz="2400" smtClean="0">
              <a:solidFill>
                <a:srgbClr val="006600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solidFill>
                  <a:srgbClr val="006600"/>
                </a:solidFill>
                <a:latin typeface="Arial" charset="0"/>
                <a:ea typeface="ＭＳ Ｐゴシック" pitchFamily="34" charset="-128"/>
              </a:rPr>
              <a:t>Write Ahead Log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contains log records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LSN, </a:t>
            </a:r>
            <a:r>
              <a:rPr lang="en-US" sz="2000" smtClean="0">
                <a:solidFill>
                  <a:srgbClr val="006600"/>
                </a:solidFill>
                <a:latin typeface="Arial" charset="0"/>
                <a:ea typeface="ＭＳ Ｐゴシック" pitchFamily="34" charset="-128"/>
              </a:rPr>
              <a:t>prevLSN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 = previous LSN for same transaction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other attributes</a:t>
            </a:r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Scheduler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scheduler is the module that schedules the transaction’s actions, ensuring serializability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Two main approaches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Pessimistic scheduler: uses locks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Optimistic scheduler: time stamps, validation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D9BD4-F4F4-4BC9-915F-1D639C75D17D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ARIES Data Structures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09800"/>
          <a:ext cx="2590800" cy="14859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pageID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recLSN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6600" y="2181225"/>
          <a:ext cx="5562600" cy="1857375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1039092"/>
                <a:gridCol w="1046018"/>
                <a:gridCol w="157249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LSN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prevLSN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transID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pageID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Log 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20" name="TextBox 6"/>
          <p:cNvSpPr txBox="1">
            <a:spLocks noChangeArrowheads="1"/>
          </p:cNvSpPr>
          <p:nvPr/>
        </p:nvSpPr>
        <p:spPr bwMode="auto">
          <a:xfrm>
            <a:off x="304800" y="1600200"/>
            <a:ext cx="2124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Arial" charset="0"/>
              </a:rPr>
              <a:t>Dirty pages</a:t>
            </a:r>
          </a:p>
        </p:txBody>
      </p:sp>
      <p:sp>
        <p:nvSpPr>
          <p:cNvPr id="88121" name="TextBox 7"/>
          <p:cNvSpPr txBox="1">
            <a:spLocks noChangeArrowheads="1"/>
          </p:cNvSpPr>
          <p:nvPr/>
        </p:nvSpPr>
        <p:spPr bwMode="auto">
          <a:xfrm>
            <a:off x="3581400" y="1600200"/>
            <a:ext cx="836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00"/>
                </a:solidFill>
                <a:latin typeface="Arial" charset="0"/>
              </a:rPr>
              <a:t>Log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4724400"/>
          <a:ext cx="2362200" cy="1114425"/>
        </p:xfrm>
        <a:graphic>
          <a:graphicData uri="http://schemas.openxmlformats.org/drawingml/2006/table">
            <a:tbl>
              <a:tblPr/>
              <a:tblGrid>
                <a:gridCol w="1295400"/>
                <a:gridCol w="1066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transID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lastLSN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36" name="TextBox 9"/>
          <p:cNvSpPr txBox="1">
            <a:spLocks noChangeArrowheads="1"/>
          </p:cNvSpPr>
          <p:nvPr/>
        </p:nvSpPr>
        <p:spPr bwMode="auto">
          <a:xfrm>
            <a:off x="381000" y="4114800"/>
            <a:ext cx="3471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Arial" charset="0"/>
              </a:rPr>
              <a:t>Active transactions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05200" y="4572000"/>
          <a:ext cx="5086350" cy="218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5450"/>
                <a:gridCol w="1695450"/>
                <a:gridCol w="1695450"/>
              </a:tblGrid>
              <a:tr h="51435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P5</a:t>
                      </a:r>
                      <a:br>
                        <a:rPr lang="en-US" dirty="0" smtClean="0">
                          <a:latin typeface="Arial"/>
                        </a:rPr>
                      </a:br>
                      <a:r>
                        <a:rPr lang="en-US" dirty="0" err="1" smtClean="0">
                          <a:latin typeface="Arial"/>
                        </a:rPr>
                        <a:t>PageLSN</a:t>
                      </a:r>
                      <a:r>
                        <a:rPr lang="en-US" dirty="0" smtClean="0">
                          <a:latin typeface="Arial"/>
                        </a:rPr>
                        <a:t>=104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P6</a:t>
                      </a:r>
                      <a:br>
                        <a:rPr lang="en-US" dirty="0" smtClean="0">
                          <a:latin typeface="Arial"/>
                        </a:rPr>
                      </a:br>
                      <a:r>
                        <a:rPr lang="en-US" dirty="0" err="1" smtClean="0">
                          <a:latin typeface="Arial"/>
                        </a:rPr>
                        <a:t>PageLSN</a:t>
                      </a:r>
                      <a:r>
                        <a:rPr lang="en-US" dirty="0" smtClean="0">
                          <a:latin typeface="Arial"/>
                        </a:rPr>
                        <a:t>=103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P7</a:t>
                      </a:r>
                      <a:br>
                        <a:rPr lang="en-US" dirty="0" smtClean="0">
                          <a:latin typeface="Arial"/>
                        </a:rPr>
                      </a:br>
                      <a:r>
                        <a:rPr lang="en-US" dirty="0" err="1" smtClean="0">
                          <a:latin typeface="Arial"/>
                        </a:rPr>
                        <a:t>PageLSN</a:t>
                      </a:r>
                      <a:r>
                        <a:rPr lang="en-US" dirty="0" smtClean="0">
                          <a:latin typeface="Arial"/>
                        </a:rPr>
                        <a:t>=101</a:t>
                      </a:r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8159" name="TextBox 6"/>
          <p:cNvSpPr txBox="1">
            <a:spLocks noChangeArrowheads="1"/>
          </p:cNvSpPr>
          <p:nvPr/>
        </p:nvSpPr>
        <p:spPr bwMode="auto">
          <a:xfrm>
            <a:off x="4343400" y="4110038"/>
            <a:ext cx="2101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Buffer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88581-3111-452A-814E-439905104F4C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ARIES Method Details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Steps under normal operations: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Transaction T writes page P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What do we do ?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Buffer manager wants to evict page P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What do we do ?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Transaction T wants to commit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What do we do ?</a:t>
            </a:r>
          </a:p>
        </p:txBody>
      </p:sp>
      <p:sp>
        <p:nvSpPr>
          <p:cNvPr id="8909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2FD342-B38B-4027-A1ED-B0CEED7A0D20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ARIES Method Details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Steps under normal operations:</a:t>
            </a:r>
          </a:p>
          <a:p>
            <a:r>
              <a:rPr lang="en-US" dirty="0" smtClean="0">
                <a:latin typeface="Arial" charset="0"/>
                <a:ea typeface="ＭＳ Ｐゴシック" pitchFamily="34" charset="-128"/>
              </a:rPr>
              <a:t>Transaction T writes page P</a:t>
            </a:r>
          </a:p>
          <a:p>
            <a:pPr lvl="1"/>
            <a:r>
              <a:rPr lang="en-US" dirty="0" smtClean="0">
                <a:latin typeface="Arial" charset="0"/>
                <a:ea typeface="ＭＳ Ｐゴシック" pitchFamily="34" charset="-128"/>
              </a:rPr>
              <a:t>Update </a:t>
            </a:r>
            <a:r>
              <a:rPr lang="en-US" b="1" u="sng" dirty="0" err="1" smtClean="0">
                <a:latin typeface="Arial" charset="0"/>
                <a:ea typeface="ＭＳ Ｐゴシック" pitchFamily="34" charset="-128"/>
              </a:rPr>
              <a:t>pageLSN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, </a:t>
            </a:r>
            <a:r>
              <a:rPr lang="en-US" b="1" u="sng" dirty="0" err="1" smtClean="0">
                <a:latin typeface="Arial" charset="0"/>
                <a:ea typeface="ＭＳ Ｐゴシック" pitchFamily="34" charset="-128"/>
              </a:rPr>
              <a:t>lastLSN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, </a:t>
            </a:r>
            <a:r>
              <a:rPr lang="en-US" b="1" u="sng" smtClean="0">
                <a:latin typeface="Arial" charset="0"/>
                <a:ea typeface="ＭＳ Ｐゴシック" pitchFamily="34" charset="-128"/>
              </a:rPr>
              <a:t>recLSN</a:t>
            </a:r>
            <a:endParaRPr lang="en-US" b="1" u="sng" dirty="0" smtClean="0">
              <a:latin typeface="Arial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" charset="0"/>
                <a:ea typeface="ＭＳ Ｐゴシック" pitchFamily="34" charset="-128"/>
              </a:rPr>
              <a:t>Buffer manager wants to evict page P</a:t>
            </a:r>
          </a:p>
          <a:p>
            <a:pPr lvl="1"/>
            <a:r>
              <a:rPr lang="en-US" dirty="0" smtClean="0">
                <a:latin typeface="Arial" charset="0"/>
                <a:ea typeface="ＭＳ Ｐゴシック" pitchFamily="34" charset="-128"/>
              </a:rPr>
              <a:t>Flush log up to </a:t>
            </a:r>
            <a:r>
              <a:rPr lang="en-US" b="1" u="sng" dirty="0" err="1" smtClean="0">
                <a:latin typeface="Arial" charset="0"/>
                <a:ea typeface="ＭＳ Ｐゴシック" pitchFamily="34" charset="-128"/>
              </a:rPr>
              <a:t>pageLSN</a:t>
            </a:r>
            <a:endParaRPr lang="en-US" b="1" u="sng" dirty="0" smtClean="0">
              <a:latin typeface="Arial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" charset="0"/>
                <a:ea typeface="ＭＳ Ｐゴシック" pitchFamily="34" charset="-128"/>
              </a:rPr>
              <a:t>Transaction T wants to commit</a:t>
            </a:r>
          </a:p>
          <a:p>
            <a:pPr lvl="1"/>
            <a:r>
              <a:rPr lang="en-US" dirty="0" smtClean="0">
                <a:latin typeface="Arial" charset="0"/>
                <a:ea typeface="ＭＳ Ｐゴシック" pitchFamily="34" charset="-128"/>
              </a:rPr>
              <a:t>Flush log up to current COMMIT entry</a:t>
            </a:r>
          </a:p>
        </p:txBody>
      </p:sp>
      <p:sp>
        <p:nvSpPr>
          <p:cNvPr id="9114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769E3-9E62-4266-9595-86E3A296083D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Checkpoints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Write into the log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Entire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active transactions table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Entire </a:t>
            </a:r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dirty pages table</a:t>
            </a:r>
          </a:p>
        </p:txBody>
      </p:sp>
      <p:sp>
        <p:nvSpPr>
          <p:cNvPr id="9318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648200"/>
            <a:ext cx="8685213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</a:rPr>
              <a:t>Recovery always starts by analyzing latest checkpoint</a:t>
            </a:r>
          </a:p>
        </p:txBody>
      </p:sp>
      <p:sp>
        <p:nvSpPr>
          <p:cNvPr id="93190" name="TextBox 6"/>
          <p:cNvSpPr txBox="1">
            <a:spLocks noChangeArrowheads="1"/>
          </p:cNvSpPr>
          <p:nvPr/>
        </p:nvSpPr>
        <p:spPr bwMode="auto">
          <a:xfrm>
            <a:off x="152400" y="5562600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Background process periodically flushes dirty pages to disk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BD586-B201-4993-A3D1-A6FF8A972254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ARIES Recovery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 marL="457200" indent="-457200">
              <a:buFont typeface="Times New Roman" pitchFamily="18" charset="0"/>
              <a:buAutoNum type="arabicPeriod"/>
            </a:pPr>
            <a:r>
              <a:rPr lang="en-US" sz="24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Analysis pass</a:t>
            </a:r>
          </a:p>
          <a:p>
            <a:pPr marL="914400" lvl="1" indent="-457200"/>
            <a:r>
              <a:rPr lang="en-US" sz="2000" smtClean="0">
                <a:latin typeface="Arial" charset="0"/>
                <a:ea typeface="ＭＳ Ｐゴシック" pitchFamily="34" charset="-128"/>
              </a:rPr>
              <a:t>Figure out what was going on at time of crash</a:t>
            </a:r>
          </a:p>
          <a:p>
            <a:pPr marL="914400" lvl="1" indent="-457200"/>
            <a:r>
              <a:rPr lang="en-US" sz="2000" smtClean="0">
                <a:latin typeface="Arial" charset="0"/>
                <a:ea typeface="ＭＳ Ｐゴシック" pitchFamily="34" charset="-128"/>
              </a:rPr>
              <a:t>List of dirty pages and active transactions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 sz="24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Redo pass (repeating history principle)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marL="914400" lvl="1" indent="-457200"/>
            <a:r>
              <a:rPr lang="en-US" sz="2000" smtClean="0">
                <a:latin typeface="Arial" charset="0"/>
                <a:ea typeface="ＭＳ Ｐゴシック" pitchFamily="34" charset="-128"/>
              </a:rPr>
              <a:t>Redo all operations, even for transactions that will not commit</a:t>
            </a:r>
          </a:p>
          <a:p>
            <a:pPr marL="914400" lvl="1" indent="-457200"/>
            <a:r>
              <a:rPr lang="en-US" sz="2000" smtClean="0">
                <a:latin typeface="Arial" charset="0"/>
                <a:ea typeface="ＭＳ Ｐゴシック" pitchFamily="34" charset="-128"/>
              </a:rPr>
              <a:t>Get back to state at the moment of the crash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 sz="24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Undo pass</a:t>
            </a:r>
            <a:endParaRPr lang="en-US" sz="2400" b="1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pPr marL="914400" lvl="1" indent="-457200"/>
            <a:r>
              <a:rPr lang="en-US" sz="2000" smtClean="0">
                <a:latin typeface="Arial" charset="0"/>
                <a:ea typeface="ＭＳ Ｐゴシック" pitchFamily="34" charset="-128"/>
              </a:rPr>
              <a:t>Remove effects of all uncommitted transactions</a:t>
            </a:r>
          </a:p>
          <a:p>
            <a:pPr marL="914400" lvl="1" indent="-457200"/>
            <a:r>
              <a:rPr lang="en-US" sz="2000" smtClean="0">
                <a:latin typeface="Arial" charset="0"/>
                <a:ea typeface="ＭＳ Ｐゴシック" pitchFamily="34" charset="-128"/>
              </a:rPr>
              <a:t>Log changes during undo in case of another crash during undo </a:t>
            </a:r>
          </a:p>
        </p:txBody>
      </p:sp>
      <p:sp>
        <p:nvSpPr>
          <p:cNvPr id="9523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C9B68-6719-45CC-8F1E-E3BFB665B115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ARIES Method Illustration</a:t>
            </a:r>
          </a:p>
        </p:txBody>
      </p:sp>
      <p:pic>
        <p:nvPicPr>
          <p:cNvPr id="972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0"/>
            <a:ext cx="84264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4" name="Text Box 5"/>
          <p:cNvSpPr txBox="1">
            <a:spLocks noChangeArrowheads="1"/>
          </p:cNvSpPr>
          <p:nvPr/>
        </p:nvSpPr>
        <p:spPr bwMode="auto">
          <a:xfrm>
            <a:off x="685800" y="5726113"/>
            <a:ext cx="40798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</a:rPr>
              <a:t>[Figure 3 from Franklin97]</a:t>
            </a:r>
          </a:p>
        </p:txBody>
      </p:sp>
      <p:sp>
        <p:nvSpPr>
          <p:cNvPr id="972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cxnSp>
        <p:nvCxnSpPr>
          <p:cNvPr id="97286" name="Straight Arrow Connector 8"/>
          <p:cNvCxnSpPr>
            <a:cxnSpLocks noChangeShapeType="1"/>
          </p:cNvCxnSpPr>
          <p:nvPr/>
        </p:nvCxnSpPr>
        <p:spPr bwMode="auto">
          <a:xfrm rot="10800000">
            <a:off x="1143000" y="3886200"/>
            <a:ext cx="10668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7287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1981200" y="38100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7288" name="TextBox 11"/>
          <p:cNvSpPr txBox="1">
            <a:spLocks noChangeArrowheads="1"/>
          </p:cNvSpPr>
          <p:nvPr/>
        </p:nvSpPr>
        <p:spPr bwMode="auto">
          <a:xfrm>
            <a:off x="2057400" y="4572000"/>
            <a:ext cx="6877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First undo and first redo log entry might be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in reverse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588F9-9912-46B8-BC6E-99B372846FE8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1. Analysis Phase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95800"/>
          </a:xfrm>
        </p:spPr>
        <p:txBody>
          <a:bodyPr/>
          <a:lstStyle/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Goal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Determine point in log where to start REDO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Determine set of dirty pages when crashed</a:t>
            </a:r>
          </a:p>
          <a:p>
            <a:pPr lvl="2"/>
            <a:r>
              <a:rPr lang="en-US" sz="1800" smtClean="0">
                <a:latin typeface="Arial" charset="0"/>
                <a:ea typeface="ＭＳ Ｐゴシック" pitchFamily="34" charset="-128"/>
              </a:rPr>
              <a:t>Conservative estimate of dirty pages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Identify active transactions when crashed </a:t>
            </a:r>
          </a:p>
          <a:p>
            <a:pPr lvl="1"/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latin typeface="Arial" charset="0"/>
                <a:ea typeface="ＭＳ Ｐゴシック" pitchFamily="34" charset="-128"/>
              </a:rPr>
              <a:t>Approach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Rebuild </a:t>
            </a:r>
            <a:r>
              <a:rPr lang="en-US" sz="2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active transactions table 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and </a:t>
            </a:r>
            <a:r>
              <a:rPr lang="en-US" sz="2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dirty pages table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Reprocess the log from the checkpoint</a:t>
            </a:r>
          </a:p>
          <a:p>
            <a:pPr lvl="2"/>
            <a:r>
              <a:rPr lang="en-US" sz="1800" smtClean="0">
                <a:latin typeface="Arial" charset="0"/>
                <a:ea typeface="ＭＳ Ｐゴシック" pitchFamily="34" charset="-128"/>
              </a:rPr>
              <a:t>Only update the two data structures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Compute: </a:t>
            </a:r>
            <a:r>
              <a:rPr lang="en-US" sz="2000" b="1" smtClean="0">
                <a:latin typeface="Arial" charset="0"/>
                <a:ea typeface="ＭＳ Ｐゴシック" pitchFamily="34" charset="-128"/>
              </a:rPr>
              <a:t>firstLSN 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= smallest of all </a:t>
            </a:r>
            <a:r>
              <a:rPr lang="en-US" sz="20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recoveryLSN</a:t>
            </a:r>
          </a:p>
        </p:txBody>
      </p:sp>
      <p:sp>
        <p:nvSpPr>
          <p:cNvPr id="9933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1. Analysis Phase</a:t>
            </a:r>
          </a:p>
        </p:txBody>
      </p:sp>
      <p:cxnSp>
        <p:nvCxnSpPr>
          <p:cNvPr id="101378" name="Straight Arrow Connector 7"/>
          <p:cNvCxnSpPr>
            <a:cxnSpLocks noChangeShapeType="1"/>
          </p:cNvCxnSpPr>
          <p:nvPr/>
        </p:nvCxnSpPr>
        <p:spPr bwMode="auto">
          <a:xfrm>
            <a:off x="914400" y="2514600"/>
            <a:ext cx="70104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01379" name="TextBox 9"/>
          <p:cNvSpPr txBox="1">
            <a:spLocks noChangeArrowheads="1"/>
          </p:cNvSpPr>
          <p:nvPr/>
        </p:nvSpPr>
        <p:spPr bwMode="auto">
          <a:xfrm>
            <a:off x="7543800" y="1828800"/>
            <a:ext cx="1293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(crash)</a:t>
            </a:r>
          </a:p>
        </p:txBody>
      </p:sp>
      <p:cxnSp>
        <p:nvCxnSpPr>
          <p:cNvPr id="101380" name="Straight Arrow Connector 11"/>
          <p:cNvCxnSpPr>
            <a:cxnSpLocks noChangeShapeType="1"/>
          </p:cNvCxnSpPr>
          <p:nvPr/>
        </p:nvCxnSpPr>
        <p:spPr bwMode="auto">
          <a:xfrm rot="5400000">
            <a:off x="3429001" y="2362200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2971800" y="1752600"/>
            <a:ext cx="1966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Checkpoint</a:t>
            </a:r>
          </a:p>
        </p:txBody>
      </p:sp>
      <p:sp>
        <p:nvSpPr>
          <p:cNvPr id="101382" name="TextBox 6"/>
          <p:cNvSpPr txBox="1">
            <a:spLocks noChangeArrowheads="1"/>
          </p:cNvSpPr>
          <p:nvPr/>
        </p:nvSpPr>
        <p:spPr bwMode="auto">
          <a:xfrm>
            <a:off x="76200" y="3581400"/>
            <a:ext cx="1214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Arial" charset="0"/>
              </a:rPr>
              <a:t>Dirty</a:t>
            </a:r>
            <a:br>
              <a:rPr lang="en-US" b="1">
                <a:solidFill>
                  <a:srgbClr val="FF0000"/>
                </a:solidFill>
                <a:latin typeface="Arial" charset="0"/>
              </a:rPr>
            </a:br>
            <a:r>
              <a:rPr lang="en-US" b="1">
                <a:solidFill>
                  <a:srgbClr val="FF0000"/>
                </a:solidFill>
                <a:latin typeface="Arial" charset="0"/>
              </a:rPr>
              <a:t>pages</a:t>
            </a:r>
          </a:p>
        </p:txBody>
      </p:sp>
      <p:sp>
        <p:nvSpPr>
          <p:cNvPr id="101383" name="TextBox 9"/>
          <p:cNvSpPr txBox="1">
            <a:spLocks noChangeArrowheads="1"/>
          </p:cNvSpPr>
          <p:nvPr/>
        </p:nvSpPr>
        <p:spPr bwMode="auto">
          <a:xfrm>
            <a:off x="76200" y="5257800"/>
            <a:ext cx="1254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b="1">
                <a:solidFill>
                  <a:srgbClr val="0000FF"/>
                </a:solidFill>
                <a:latin typeface="Arial" charset="0"/>
              </a:rPr>
            </a:br>
            <a:r>
              <a:rPr lang="en-US" b="1">
                <a:solidFill>
                  <a:srgbClr val="0000FF"/>
                </a:solidFill>
                <a:latin typeface="Arial" charset="0"/>
              </a:rPr>
              <a:t>txn</a:t>
            </a:r>
          </a:p>
        </p:txBody>
      </p:sp>
      <p:sp>
        <p:nvSpPr>
          <p:cNvPr id="101384" name="TextBox 7"/>
          <p:cNvSpPr txBox="1">
            <a:spLocks noChangeArrowheads="1"/>
          </p:cNvSpPr>
          <p:nvPr/>
        </p:nvSpPr>
        <p:spPr bwMode="auto">
          <a:xfrm>
            <a:off x="646113" y="1676400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00"/>
                </a:solidFill>
                <a:latin typeface="Arial" charset="0"/>
              </a:rPr>
              <a:t>Log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371600" y="3779838"/>
          <a:ext cx="3124200" cy="1096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/>
                <a:gridCol w="1041400"/>
                <a:gridCol w="1041400"/>
              </a:tblGrid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pageID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recLSN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pageID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0" y="5227638"/>
          <a:ext cx="3200400" cy="1096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  <a:gridCol w="1066800"/>
              </a:tblGrid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transID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lastLSN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transID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1421" name="Straight Arrow Connector 23"/>
          <p:cNvCxnSpPr>
            <a:cxnSpLocks noChangeShapeType="1"/>
          </p:cNvCxnSpPr>
          <p:nvPr/>
        </p:nvCxnSpPr>
        <p:spPr bwMode="auto">
          <a:xfrm rot="5400000" flipH="1" flipV="1">
            <a:off x="1485901" y="2781300"/>
            <a:ext cx="5334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422" name="TextBox 24"/>
          <p:cNvSpPr txBox="1">
            <a:spLocks noChangeArrowheads="1"/>
          </p:cNvSpPr>
          <p:nvPr/>
        </p:nvSpPr>
        <p:spPr bwMode="auto">
          <a:xfrm>
            <a:off x="1108075" y="3048000"/>
            <a:ext cx="156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firstLSN</a:t>
            </a:r>
          </a:p>
        </p:txBody>
      </p:sp>
      <p:sp>
        <p:nvSpPr>
          <p:cNvPr id="101423" name="Freeform 27"/>
          <p:cNvSpPr>
            <a:spLocks/>
          </p:cNvSpPr>
          <p:nvPr/>
        </p:nvSpPr>
        <p:spPr bwMode="auto">
          <a:xfrm>
            <a:off x="2667000" y="2895600"/>
            <a:ext cx="2352675" cy="1036638"/>
          </a:xfrm>
          <a:custGeom>
            <a:avLst/>
            <a:gdLst>
              <a:gd name="T0" fmla="*/ 1871914 w 2372316"/>
              <a:gd name="T1" fmla="*/ 762087 h 1102340"/>
              <a:gd name="T2" fmla="*/ 2181443 w 2372316"/>
              <a:gd name="T3" fmla="*/ 558625 h 1102340"/>
              <a:gd name="T4" fmla="*/ 2048790 w 2372316"/>
              <a:gd name="T5" fmla="*/ 76744 h 1102340"/>
              <a:gd name="T6" fmla="*/ 928589 w 2372316"/>
              <a:gd name="T7" fmla="*/ 98161 h 1102340"/>
              <a:gd name="T8" fmla="*/ 0 w 2372316"/>
              <a:gd name="T9" fmla="*/ 205246 h 1102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2316"/>
              <a:gd name="T16" fmla="*/ 0 h 1102340"/>
              <a:gd name="T17" fmla="*/ 2372316 w 2372316"/>
              <a:gd name="T18" fmla="*/ 1102340 h 1102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2316" h="1102340">
                <a:moveTo>
                  <a:pt x="1967034" y="1102340"/>
                </a:moveTo>
                <a:cubicBezTo>
                  <a:pt x="2114174" y="1037800"/>
                  <a:pt x="2261315" y="973260"/>
                  <a:pt x="2292292" y="808038"/>
                </a:cubicBezTo>
                <a:cubicBezTo>
                  <a:pt x="2323269" y="642816"/>
                  <a:pt x="2372316" y="222016"/>
                  <a:pt x="2152896" y="111008"/>
                </a:cubicBezTo>
                <a:cubicBezTo>
                  <a:pt x="1933476" y="0"/>
                  <a:pt x="1334589" y="111008"/>
                  <a:pt x="975773" y="141987"/>
                </a:cubicBezTo>
                <a:cubicBezTo>
                  <a:pt x="616957" y="172966"/>
                  <a:pt x="0" y="296883"/>
                  <a:pt x="0" y="29688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1. Analysis Phase</a:t>
            </a:r>
          </a:p>
        </p:txBody>
      </p:sp>
      <p:cxnSp>
        <p:nvCxnSpPr>
          <p:cNvPr id="102402" name="Straight Arrow Connector 7"/>
          <p:cNvCxnSpPr>
            <a:cxnSpLocks noChangeShapeType="1"/>
          </p:cNvCxnSpPr>
          <p:nvPr/>
        </p:nvCxnSpPr>
        <p:spPr bwMode="auto">
          <a:xfrm>
            <a:off x="914400" y="2514600"/>
            <a:ext cx="70104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02403" name="TextBox 9"/>
          <p:cNvSpPr txBox="1">
            <a:spLocks noChangeArrowheads="1"/>
          </p:cNvSpPr>
          <p:nvPr/>
        </p:nvSpPr>
        <p:spPr bwMode="auto">
          <a:xfrm>
            <a:off x="7543800" y="1828800"/>
            <a:ext cx="1293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(crash)</a:t>
            </a:r>
          </a:p>
        </p:txBody>
      </p:sp>
      <p:cxnSp>
        <p:nvCxnSpPr>
          <p:cNvPr id="102404" name="Straight Arrow Connector 11"/>
          <p:cNvCxnSpPr>
            <a:cxnSpLocks noChangeShapeType="1"/>
          </p:cNvCxnSpPr>
          <p:nvPr/>
        </p:nvCxnSpPr>
        <p:spPr bwMode="auto">
          <a:xfrm rot="5400000">
            <a:off x="3429001" y="2362200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05" name="TextBox 12"/>
          <p:cNvSpPr txBox="1">
            <a:spLocks noChangeArrowheads="1"/>
          </p:cNvSpPr>
          <p:nvPr/>
        </p:nvSpPr>
        <p:spPr bwMode="auto">
          <a:xfrm>
            <a:off x="2971800" y="1752600"/>
            <a:ext cx="1966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Checkpoint</a:t>
            </a:r>
          </a:p>
        </p:txBody>
      </p:sp>
      <p:sp>
        <p:nvSpPr>
          <p:cNvPr id="102406" name="TextBox 6"/>
          <p:cNvSpPr txBox="1">
            <a:spLocks noChangeArrowheads="1"/>
          </p:cNvSpPr>
          <p:nvPr/>
        </p:nvSpPr>
        <p:spPr bwMode="auto">
          <a:xfrm>
            <a:off x="76200" y="3581400"/>
            <a:ext cx="1214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Arial" charset="0"/>
              </a:rPr>
              <a:t>Dirty</a:t>
            </a:r>
            <a:br>
              <a:rPr lang="en-US" b="1">
                <a:solidFill>
                  <a:srgbClr val="FF0000"/>
                </a:solidFill>
                <a:latin typeface="Arial" charset="0"/>
              </a:rPr>
            </a:br>
            <a:r>
              <a:rPr lang="en-US" b="1">
                <a:solidFill>
                  <a:srgbClr val="FF0000"/>
                </a:solidFill>
                <a:latin typeface="Arial" charset="0"/>
              </a:rPr>
              <a:t>pages</a:t>
            </a:r>
          </a:p>
        </p:txBody>
      </p:sp>
      <p:sp>
        <p:nvSpPr>
          <p:cNvPr id="102407" name="TextBox 9"/>
          <p:cNvSpPr txBox="1">
            <a:spLocks noChangeArrowheads="1"/>
          </p:cNvSpPr>
          <p:nvPr/>
        </p:nvSpPr>
        <p:spPr bwMode="auto">
          <a:xfrm>
            <a:off x="76200" y="5257800"/>
            <a:ext cx="1254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b="1">
                <a:solidFill>
                  <a:srgbClr val="0000FF"/>
                </a:solidFill>
                <a:latin typeface="Arial" charset="0"/>
              </a:rPr>
            </a:br>
            <a:r>
              <a:rPr lang="en-US" b="1">
                <a:solidFill>
                  <a:srgbClr val="0000FF"/>
                </a:solidFill>
                <a:latin typeface="Arial" charset="0"/>
              </a:rPr>
              <a:t>txn</a:t>
            </a:r>
          </a:p>
        </p:txBody>
      </p:sp>
      <p:sp>
        <p:nvSpPr>
          <p:cNvPr id="102408" name="TextBox 7"/>
          <p:cNvSpPr txBox="1">
            <a:spLocks noChangeArrowheads="1"/>
          </p:cNvSpPr>
          <p:nvPr/>
        </p:nvSpPr>
        <p:spPr bwMode="auto">
          <a:xfrm>
            <a:off x="646113" y="1676400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6600"/>
                </a:solidFill>
                <a:latin typeface="Arial" charset="0"/>
              </a:rPr>
              <a:t>Log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371600" y="3779838"/>
          <a:ext cx="3124200" cy="1096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/>
                <a:gridCol w="1041400"/>
                <a:gridCol w="1041400"/>
              </a:tblGrid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pageID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recLSN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pageID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0" y="5227638"/>
          <a:ext cx="3200400" cy="1096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  <a:gridCol w="1066800"/>
              </a:tblGrid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transID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lastLSN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transID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445" name="Right Arrow 18"/>
          <p:cNvSpPr>
            <a:spLocks noChangeArrowheads="1"/>
          </p:cNvSpPr>
          <p:nvPr/>
        </p:nvSpPr>
        <p:spPr bwMode="auto">
          <a:xfrm>
            <a:off x="4800600" y="4648200"/>
            <a:ext cx="1130300" cy="917575"/>
          </a:xfrm>
          <a:prstGeom prst="rightArrow">
            <a:avLst>
              <a:gd name="adj1" fmla="val 50000"/>
              <a:gd name="adj2" fmla="val 49952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400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943600" y="3856038"/>
          <a:ext cx="3124200" cy="1096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/>
                <a:gridCol w="1041400"/>
                <a:gridCol w="1041400"/>
              </a:tblGrid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pageID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recLSN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pageID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638800" y="5456238"/>
          <a:ext cx="3352800" cy="1096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/>
                <a:gridCol w="1117600"/>
                <a:gridCol w="1117600"/>
              </a:tblGrid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transID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lastLSN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transID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960"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482" name="TextBox 21"/>
          <p:cNvSpPr txBox="1">
            <a:spLocks noChangeArrowheads="1"/>
          </p:cNvSpPr>
          <p:nvPr/>
        </p:nvSpPr>
        <p:spPr bwMode="auto">
          <a:xfrm>
            <a:off x="4648200" y="3665538"/>
            <a:ext cx="1293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Replay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history</a:t>
            </a:r>
          </a:p>
        </p:txBody>
      </p:sp>
      <p:cxnSp>
        <p:nvCxnSpPr>
          <p:cNvPr id="102483" name="Straight Arrow Connector 23"/>
          <p:cNvCxnSpPr>
            <a:cxnSpLocks noChangeShapeType="1"/>
          </p:cNvCxnSpPr>
          <p:nvPr/>
        </p:nvCxnSpPr>
        <p:spPr bwMode="auto">
          <a:xfrm rot="5400000" flipH="1" flipV="1">
            <a:off x="1485901" y="2781300"/>
            <a:ext cx="5334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84" name="TextBox 24"/>
          <p:cNvSpPr txBox="1">
            <a:spLocks noChangeArrowheads="1"/>
          </p:cNvSpPr>
          <p:nvPr/>
        </p:nvSpPr>
        <p:spPr bwMode="auto">
          <a:xfrm>
            <a:off x="1108075" y="3048000"/>
            <a:ext cx="156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firstLSN</a:t>
            </a:r>
          </a:p>
        </p:txBody>
      </p:sp>
      <p:sp>
        <p:nvSpPr>
          <p:cNvPr id="102485" name="Freeform 27"/>
          <p:cNvSpPr>
            <a:spLocks/>
          </p:cNvSpPr>
          <p:nvPr/>
        </p:nvSpPr>
        <p:spPr bwMode="auto">
          <a:xfrm>
            <a:off x="2667000" y="2895600"/>
            <a:ext cx="2352675" cy="1036638"/>
          </a:xfrm>
          <a:custGeom>
            <a:avLst/>
            <a:gdLst>
              <a:gd name="T0" fmla="*/ 1871914 w 2372316"/>
              <a:gd name="T1" fmla="*/ 762087 h 1102340"/>
              <a:gd name="T2" fmla="*/ 2181443 w 2372316"/>
              <a:gd name="T3" fmla="*/ 558625 h 1102340"/>
              <a:gd name="T4" fmla="*/ 2048790 w 2372316"/>
              <a:gd name="T5" fmla="*/ 76744 h 1102340"/>
              <a:gd name="T6" fmla="*/ 928589 w 2372316"/>
              <a:gd name="T7" fmla="*/ 98161 h 1102340"/>
              <a:gd name="T8" fmla="*/ 0 w 2372316"/>
              <a:gd name="T9" fmla="*/ 205246 h 1102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2316"/>
              <a:gd name="T16" fmla="*/ 0 h 1102340"/>
              <a:gd name="T17" fmla="*/ 2372316 w 2372316"/>
              <a:gd name="T18" fmla="*/ 1102340 h 1102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2316" h="1102340">
                <a:moveTo>
                  <a:pt x="1967034" y="1102340"/>
                </a:moveTo>
                <a:cubicBezTo>
                  <a:pt x="2114174" y="1037800"/>
                  <a:pt x="2261315" y="973260"/>
                  <a:pt x="2292292" y="808038"/>
                </a:cubicBezTo>
                <a:cubicBezTo>
                  <a:pt x="2323269" y="642816"/>
                  <a:pt x="2372316" y="222016"/>
                  <a:pt x="2152896" y="111008"/>
                </a:cubicBezTo>
                <a:cubicBezTo>
                  <a:pt x="1933476" y="0"/>
                  <a:pt x="1334589" y="111008"/>
                  <a:pt x="975773" y="141987"/>
                </a:cubicBezTo>
                <a:cubicBezTo>
                  <a:pt x="616957" y="172966"/>
                  <a:pt x="0" y="296883"/>
                  <a:pt x="0" y="29688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2. Redo Phase</a:t>
            </a:r>
          </a:p>
        </p:txBody>
      </p:sp>
      <p:sp>
        <p:nvSpPr>
          <p:cNvPr id="10342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Main principle: replay history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Process Log forward, starting from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firstLSN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Read every log record, sequentially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Redo actions are not recorded in the log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Needs the </a:t>
            </a:r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Dirty Page Table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34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986ECF-70F8-4FA8-A06B-5038DA3B5D35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Locking Scheduler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Simple idea: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Each element has a unique lock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Each transaction must first acquire the lock before reading/writing that element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If the lock is taken by another transaction, then wait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transaction must release the lock(s)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D083E-14EA-4734-9D6B-81A9CB3ECD45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9A0162-E4C5-4B80-8D13-66B3DA1B6C65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2. Redo Phase: Details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For each </a:t>
            </a:r>
            <a:r>
              <a:rPr lang="en-US" smtClean="0">
                <a:solidFill>
                  <a:srgbClr val="006600"/>
                </a:solidFill>
                <a:latin typeface="Arial" charset="0"/>
                <a:ea typeface="ＭＳ Ｐゴシック" pitchFamily="34" charset="-128"/>
              </a:rPr>
              <a:t>Log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entry record LSN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If affected page is not in </a:t>
            </a:r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Dirty Page Table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then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do not update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If </a:t>
            </a:r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recoveryLSN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&gt; LSN, then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no update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Read page from disk;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If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pageLSN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&gt; LSN, then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no update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Otherwise perform update</a:t>
            </a:r>
          </a:p>
        </p:txBody>
      </p:sp>
      <p:sp>
        <p:nvSpPr>
          <p:cNvPr id="10445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3. Undo Phase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Main principle: “logical” undo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Start from the end of the log, move backwards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Read only affected log entries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Undo actions </a:t>
            </a:r>
            <a:r>
              <a:rPr lang="en-US" sz="2800" i="1" smtClean="0">
                <a:latin typeface="Arial" charset="0"/>
                <a:ea typeface="ＭＳ Ｐゴシック" pitchFamily="34" charset="-128"/>
              </a:rPr>
              <a:t>are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 written in the Log as special entries: CLR (Compensating Log Records)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CLRs are redone, but never undone</a:t>
            </a:r>
          </a:p>
        </p:txBody>
      </p:sp>
      <p:sp>
        <p:nvSpPr>
          <p:cNvPr id="1064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1065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373EAE-688C-47B6-8C38-35653DDE577F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3. Undo Phase: Details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01000" cy="411480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“Loser transactions” = uncommitted transactions in </a:t>
            </a:r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Active Transactions Table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b="1" smtClean="0">
                <a:latin typeface="Arial" charset="0"/>
                <a:ea typeface="ＭＳ Ｐゴシック" pitchFamily="34" charset="-128"/>
              </a:rPr>
              <a:t>ToUndo 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= set of </a:t>
            </a:r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lastLSN 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of loser transactions</a:t>
            </a: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While </a:t>
            </a:r>
            <a:r>
              <a:rPr lang="en-US" sz="2800" b="1" smtClean="0">
                <a:latin typeface="Arial" charset="0"/>
                <a:ea typeface="ＭＳ Ｐゴシック" pitchFamily="34" charset="-128"/>
              </a:rPr>
              <a:t>ToUndo 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not empty: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Choose most recent (largest) LSN in </a:t>
            </a:r>
            <a:r>
              <a:rPr lang="en-US" sz="2400" b="1" smtClean="0">
                <a:latin typeface="Arial" charset="0"/>
                <a:ea typeface="ＭＳ Ｐゴシック" pitchFamily="34" charset="-128"/>
              </a:rPr>
              <a:t>ToUndo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If LSN = regular record: undo; write a CLR where CLR.undoNextLSN = LSN.prevLSN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If LSN = CLR record:  (don’t undo !)</a:t>
            </a:r>
            <a:br>
              <a:rPr lang="en-US" sz="2400" smtClean="0">
                <a:latin typeface="Arial" charset="0"/>
                <a:ea typeface="ＭＳ Ｐゴシック" pitchFamily="34" charset="-128"/>
              </a:rPr>
            </a:br>
            <a:r>
              <a:rPr lang="en-US" sz="2400" smtClean="0">
                <a:latin typeface="Arial" charset="0"/>
                <a:ea typeface="ＭＳ Ｐゴシック" pitchFamily="34" charset="-128"/>
              </a:rPr>
              <a:t>if CLR.</a:t>
            </a:r>
            <a:r>
              <a:rPr lang="en-US" sz="2400" b="1" smtClean="0">
                <a:latin typeface="Arial" charset="0"/>
                <a:ea typeface="ＭＳ Ｐゴシック" pitchFamily="34" charset="-128"/>
              </a:rPr>
              <a:t>undoNextLSN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not null, insert in </a:t>
            </a:r>
            <a:r>
              <a:rPr lang="en-US" sz="2400" b="1" smtClean="0">
                <a:latin typeface="Arial" charset="0"/>
                <a:ea typeface="ＭＳ Ｐゴシック" pitchFamily="34" charset="-128"/>
              </a:rPr>
              <a:t>ToUndo</a:t>
            </a:r>
            <a:br>
              <a:rPr lang="en-US" sz="2400" b="1" smtClean="0">
                <a:latin typeface="Arial" charset="0"/>
                <a:ea typeface="ＭＳ Ｐゴシック" pitchFamily="34" charset="-128"/>
              </a:rPr>
            </a:br>
            <a:r>
              <a:rPr lang="en-US" sz="2400" smtClean="0">
                <a:latin typeface="Arial" charset="0"/>
                <a:ea typeface="ＭＳ Ｐゴシック" pitchFamily="34" charset="-128"/>
              </a:rPr>
              <a:t>otherwise, write &lt;END TRANSACTION&gt; in log</a:t>
            </a:r>
            <a:endParaRPr lang="en-US" sz="2400" b="1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1075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0DED91-1E08-4DA1-BB0F-0A949B4539E9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4215E4-84E3-4978-B41E-D5067CF26310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010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Handling Crashes during Undo</a:t>
            </a:r>
          </a:p>
        </p:txBody>
      </p:sp>
      <p:pic>
        <p:nvPicPr>
          <p:cNvPr id="1085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673225"/>
            <a:ext cx="89154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8" name="Text Box 5"/>
          <p:cNvSpPr txBox="1">
            <a:spLocks noChangeArrowheads="1"/>
          </p:cNvSpPr>
          <p:nvPr/>
        </p:nvSpPr>
        <p:spPr bwMode="auto">
          <a:xfrm>
            <a:off x="685800" y="4876800"/>
            <a:ext cx="40798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</a:rPr>
              <a:t>[Figure 4 from Franklin97]</a:t>
            </a:r>
          </a:p>
        </p:txBody>
      </p:sp>
      <p:sp>
        <p:nvSpPr>
          <p:cNvPr id="108549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60654D-0D0D-4799-8B6E-E4D465EAC972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Summary of Aries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ARIES pieces together several techniques into a comprehensive algorithm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Used in most modern database systems</a:t>
            </a:r>
          </a:p>
        </p:txBody>
      </p:sp>
      <p:sp>
        <p:nvSpPr>
          <p:cNvPr id="11059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Advanced Concurrency Control Mechanisms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Pessimistic: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Locks</a:t>
            </a:r>
          </a:p>
          <a:p>
            <a:pPr lvl="1"/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Optimistic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Timestamp based: basic, multiversion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Validation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Snapshot isolation: a variant of both</a:t>
            </a:r>
          </a:p>
        </p:txBody>
      </p:sp>
      <p:sp>
        <p:nvSpPr>
          <p:cNvPr id="1126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126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6E7AC-B6F1-4F5B-BEFC-CAAAC22BA26B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Timestamps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Each transaction receives a unique timestamp TS(T)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Could be: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The system’s clock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A unique counter, incremented by the scheduler</a:t>
            </a:r>
          </a:p>
        </p:txBody>
      </p:sp>
      <p:sp>
        <p:nvSpPr>
          <p:cNvPr id="1136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70AA1C-1373-4C21-B5F9-8846DD6B71E9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36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Timestamps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1219200" y="3810000"/>
            <a:ext cx="6530975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Arial" charset="0"/>
              </a:rPr>
              <a:t>The timestamp order defines</a:t>
            </a:r>
            <a:br>
              <a:rPr lang="en-US">
                <a:solidFill>
                  <a:srgbClr val="FF0000"/>
                </a:solidFill>
                <a:latin typeface="Arial" charset="0"/>
                <a:ea typeface="Arial" charset="0"/>
              </a:rPr>
            </a:br>
            <a:r>
              <a:rPr lang="en-US">
                <a:solidFill>
                  <a:srgbClr val="FF0000"/>
                </a:solidFill>
                <a:latin typeface="Arial" charset="0"/>
                <a:ea typeface="Arial" charset="0"/>
              </a:rPr>
              <a:t> the serialization order of the transaction</a:t>
            </a:r>
            <a:endParaRPr lang="en-US" sz="200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114691" name="Rectangle 4"/>
          <p:cNvSpPr>
            <a:spLocks noChangeArrowheads="1"/>
          </p:cNvSpPr>
          <p:nvPr/>
        </p:nvSpPr>
        <p:spPr bwMode="auto">
          <a:xfrm>
            <a:off x="990600" y="2590800"/>
            <a:ext cx="2822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Main invariant:</a:t>
            </a:r>
          </a:p>
        </p:txBody>
      </p:sp>
      <p:sp>
        <p:nvSpPr>
          <p:cNvPr id="1146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1A0CA8-D0A9-4D1C-AFD3-5061DA76D0F8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4693" name="Rectangle 4"/>
          <p:cNvSpPr>
            <a:spLocks noChangeArrowheads="1"/>
          </p:cNvSpPr>
          <p:nvPr/>
        </p:nvSpPr>
        <p:spPr bwMode="auto">
          <a:xfrm>
            <a:off x="76200" y="5105400"/>
            <a:ext cx="87328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</a:rPr>
              <a:t>Will generate a schedule that is view-equivalent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to a serial schedule, and recoverable</a:t>
            </a:r>
          </a:p>
        </p:txBody>
      </p:sp>
      <p:sp>
        <p:nvSpPr>
          <p:cNvPr id="11469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Main Idea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657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For any two conflicting actions, ensure that their order is the serialized order: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In each of these cases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U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(X) . . . r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T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(X)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U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(X) . . . w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T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(X)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U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(X) . . . w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T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(X)</a:t>
            </a:r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228600" y="5486400"/>
            <a:ext cx="8729663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>
                <a:latin typeface="Arial" charset="0"/>
                <a:ea typeface="Arial" charset="0"/>
              </a:rPr>
              <a:t>When T requests r</a:t>
            </a:r>
            <a:r>
              <a:rPr lang="en-US" baseline="-25000">
                <a:latin typeface="Arial" charset="0"/>
                <a:ea typeface="Arial" charset="0"/>
              </a:rPr>
              <a:t>T</a:t>
            </a:r>
            <a:r>
              <a:rPr lang="en-US">
                <a:latin typeface="Arial" charset="0"/>
                <a:ea typeface="Arial" charset="0"/>
              </a:rPr>
              <a:t>(X), need to check TS(U) &lt;= TS(T)</a:t>
            </a:r>
          </a:p>
        </p:txBody>
      </p:sp>
      <p:sp>
        <p:nvSpPr>
          <p:cNvPr id="115716" name="AutoShape 5"/>
          <p:cNvSpPr>
            <a:spLocks noChangeArrowheads="1"/>
          </p:cNvSpPr>
          <p:nvPr/>
        </p:nvSpPr>
        <p:spPr bwMode="auto">
          <a:xfrm>
            <a:off x="5749925" y="2682875"/>
            <a:ext cx="1944688" cy="1135063"/>
          </a:xfrm>
          <a:prstGeom prst="wedgeEllipseCallout">
            <a:avLst>
              <a:gd name="adj1" fmla="val -149991"/>
              <a:gd name="adj2" fmla="val 13861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Arial" charset="0"/>
              </a:rPr>
              <a:t>Read too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late ?</a:t>
            </a:r>
          </a:p>
        </p:txBody>
      </p:sp>
      <p:sp>
        <p:nvSpPr>
          <p:cNvPr id="115717" name="AutoShape 6"/>
          <p:cNvSpPr>
            <a:spLocks noChangeArrowheads="1"/>
          </p:cNvSpPr>
          <p:nvPr/>
        </p:nvSpPr>
        <p:spPr bwMode="auto">
          <a:xfrm>
            <a:off x="6737350" y="4130675"/>
            <a:ext cx="1917700" cy="1135063"/>
          </a:xfrm>
          <a:prstGeom prst="wedgeEllipseCallout">
            <a:avLst>
              <a:gd name="adj1" fmla="val -205338"/>
              <a:gd name="adj2" fmla="val -5291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Arial" charset="0"/>
              </a:rPr>
              <a:t>Write too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late ?</a:t>
            </a:r>
          </a:p>
        </p:txBody>
      </p:sp>
      <p:sp>
        <p:nvSpPr>
          <p:cNvPr id="11571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992A3-F4CC-426D-9DEB-73A8B2A5B06F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5719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Timestamps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With each element X, associate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RT(X)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= the highest timestamp of any transaction U that read X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WT(X)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= the highest timestamp of any transaction U that wrote X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C(X)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= the commit bit: true when transaction with highest timestamp that wrote X committed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066800" y="5867400"/>
            <a:ext cx="6218238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If element = page, then these are associated</a:t>
            </a:r>
            <a:br>
              <a:rPr lang="en-US"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with each page X in the buffer pool</a:t>
            </a:r>
          </a:p>
        </p:txBody>
      </p:sp>
      <p:sp>
        <p:nvSpPr>
          <p:cNvPr id="1177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576BD-593F-46FB-BD19-750233A00826}" type="slidenum">
              <a:rPr lang="en-US" smtClean="0">
                <a:latin typeface="Arial" charset="0"/>
                <a:cs typeface="Arial" charset="0"/>
              </a:rPr>
              <a:pPr/>
              <a:t>69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Notation</a:t>
            </a:r>
          </a:p>
        </p:txBody>
      </p:sp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554038" y="2819400"/>
            <a:ext cx="77914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(A) = transaction T</a:t>
            </a:r>
            <a:r>
              <a:rPr lang="en-US" baseline="-25000">
                <a:latin typeface="Arial" charset="0"/>
              </a:rPr>
              <a:t>i </a:t>
            </a:r>
            <a:r>
              <a:rPr lang="en-US">
                <a:latin typeface="Arial" charset="0"/>
              </a:rPr>
              <a:t>acquires lock for element A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u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(A) = transaction T</a:t>
            </a:r>
            <a:r>
              <a:rPr lang="en-US" baseline="-25000">
                <a:latin typeface="Arial" charset="0"/>
              </a:rPr>
              <a:t>i </a:t>
            </a:r>
            <a:r>
              <a:rPr lang="en-US">
                <a:latin typeface="Arial" charset="0"/>
              </a:rPr>
              <a:t>releases lock for element A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AA174-CE51-413B-B84F-4B0814C18210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A8FA22-F152-4B5D-A8E4-003FE49C9B07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Simplified Timestamp-based Scheduling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Only for transactions that do not abort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Otherwise, may result in non-recoverable schedule</a:t>
            </a:r>
            <a:endParaRPr lang="en-US" sz="2400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352800"/>
            <a:ext cx="7054850" cy="979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 wants to read element X</a:t>
            </a:r>
            <a:endParaRPr lang="en-US" sz="240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latin typeface="Arial" charset="0"/>
                <a:cs typeface="+mn-cs"/>
              </a:rPr>
              <a:t>If TS(T) &lt; WT(X)  then ROLLBACK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latin typeface="Arial" charset="0"/>
                <a:cs typeface="+mn-cs"/>
              </a:rPr>
              <a:t>Else READ and update RT(X) to larger of TS(T) or RT(X)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724400"/>
            <a:ext cx="8147050" cy="1254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 wants to write element X</a:t>
            </a:r>
            <a:endParaRPr lang="en-US" sz="2400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cs typeface="+mn-cs"/>
              </a:rPr>
              <a:t>If TS(T) &lt; RT(X) then ROLLBACK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cs typeface="+mn-cs"/>
              </a:rPr>
              <a:t>Else if TS(T) &lt; WT(X) ignore write &amp; continue (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Thomas Write Rule</a:t>
            </a:r>
            <a:r>
              <a:rPr lang="en-US" sz="2000" dirty="0">
                <a:latin typeface="Arial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cs typeface="+mn-cs"/>
              </a:rPr>
              <a:t>Otherwise, WRITE and update WT(X) =TS(T)</a:t>
            </a:r>
          </a:p>
        </p:txBody>
      </p:sp>
      <p:sp>
        <p:nvSpPr>
          <p:cNvPr id="11879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Details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Read too late: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 wants to read X, and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TS(T)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&lt;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WT(X)</a:t>
            </a:r>
          </a:p>
        </p:txBody>
      </p:sp>
      <p:sp>
        <p:nvSpPr>
          <p:cNvPr id="488452" name="Rectangle 4"/>
          <p:cNvSpPr>
            <a:spLocks noChangeArrowheads="1"/>
          </p:cNvSpPr>
          <p:nvPr/>
        </p:nvSpPr>
        <p:spPr bwMode="auto">
          <a:xfrm>
            <a:off x="1023938" y="3810000"/>
            <a:ext cx="6916737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>
                <a:latin typeface="Arial" charset="0"/>
                <a:ea typeface="Arial" charset="0"/>
              </a:rPr>
              <a:t>START(T) … START(U) … w</a:t>
            </a:r>
            <a:r>
              <a:rPr lang="en-US" baseline="-25000">
                <a:latin typeface="Arial" charset="0"/>
                <a:ea typeface="Arial" charset="0"/>
              </a:rPr>
              <a:t>U</a:t>
            </a:r>
            <a:r>
              <a:rPr lang="en-US">
                <a:latin typeface="Arial" charset="0"/>
                <a:ea typeface="Arial" charset="0"/>
              </a:rPr>
              <a:t>(X) . . . r</a:t>
            </a:r>
            <a:r>
              <a:rPr lang="en-US" baseline="-25000">
                <a:latin typeface="Arial" charset="0"/>
                <a:ea typeface="Arial" charset="0"/>
              </a:rPr>
              <a:t>T</a:t>
            </a:r>
            <a:r>
              <a:rPr lang="en-US">
                <a:latin typeface="Arial" charset="0"/>
                <a:ea typeface="Arial" charset="0"/>
              </a:rPr>
              <a:t>(X)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2811463" y="4953000"/>
            <a:ext cx="3271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Need to rollback T !</a:t>
            </a:r>
          </a:p>
        </p:txBody>
      </p:sp>
      <p:sp>
        <p:nvSpPr>
          <p:cNvPr id="12083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21F57-BD95-4405-B4B0-79435DBB6F8B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120838" name="Group 13"/>
          <p:cNvGrpSpPr>
            <a:grpSpLocks/>
          </p:cNvGrpSpPr>
          <p:nvPr/>
        </p:nvGrpSpPr>
        <p:grpSpPr bwMode="auto">
          <a:xfrm>
            <a:off x="1903413" y="3124200"/>
            <a:ext cx="5413375" cy="611188"/>
            <a:chOff x="1904206" y="3352800"/>
            <a:chExt cx="5412582" cy="381794"/>
          </a:xfrm>
        </p:grpSpPr>
        <p:cxnSp>
          <p:nvCxnSpPr>
            <p:cNvPr id="120844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1714500" y="3543300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0845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7123906" y="3542506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0846" name="Straight Connector 11"/>
            <p:cNvCxnSpPr>
              <a:cxnSpLocks noChangeShapeType="1"/>
            </p:cNvCxnSpPr>
            <p:nvPr/>
          </p:nvCxnSpPr>
          <p:spPr bwMode="auto">
            <a:xfrm>
              <a:off x="1905000" y="3352800"/>
              <a:ext cx="54117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20839" name="Group 14"/>
          <p:cNvGrpSpPr>
            <a:grpSpLocks/>
          </p:cNvGrpSpPr>
          <p:nvPr/>
        </p:nvGrpSpPr>
        <p:grpSpPr bwMode="auto">
          <a:xfrm>
            <a:off x="3656013" y="3429000"/>
            <a:ext cx="2363787" cy="382588"/>
            <a:chOff x="1904206" y="3352800"/>
            <a:chExt cx="5412582" cy="381794"/>
          </a:xfrm>
        </p:grpSpPr>
        <p:cxnSp>
          <p:nvCxnSpPr>
            <p:cNvPr id="120841" name="Straight Connector 15"/>
            <p:cNvCxnSpPr>
              <a:cxnSpLocks noChangeShapeType="1"/>
            </p:cNvCxnSpPr>
            <p:nvPr/>
          </p:nvCxnSpPr>
          <p:spPr bwMode="auto">
            <a:xfrm rot="5400000" flipH="1" flipV="1">
              <a:off x="1714500" y="3543300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0842" name="Straight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7123906" y="3542506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0843" name="Straight Connector 17"/>
            <p:cNvCxnSpPr>
              <a:cxnSpLocks noChangeShapeType="1"/>
            </p:cNvCxnSpPr>
            <p:nvPr/>
          </p:nvCxnSpPr>
          <p:spPr bwMode="auto">
            <a:xfrm>
              <a:off x="1905000" y="3352800"/>
              <a:ext cx="54117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120840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Details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Write too late: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 wants to write X, and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TS(T)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&lt;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RT(X)</a:t>
            </a:r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990600" y="3819525"/>
            <a:ext cx="6916738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>
                <a:latin typeface="Arial" charset="0"/>
                <a:ea typeface="Arial" charset="0"/>
              </a:rPr>
              <a:t>START(T) … START(U) … r</a:t>
            </a:r>
            <a:r>
              <a:rPr lang="en-US" baseline="-25000">
                <a:latin typeface="Arial" charset="0"/>
                <a:ea typeface="Arial" charset="0"/>
              </a:rPr>
              <a:t>U</a:t>
            </a:r>
            <a:r>
              <a:rPr lang="en-US">
                <a:latin typeface="Arial" charset="0"/>
                <a:ea typeface="Arial" charset="0"/>
              </a:rPr>
              <a:t>(X) . . . w</a:t>
            </a:r>
            <a:r>
              <a:rPr lang="en-US" baseline="-25000">
                <a:latin typeface="Arial" charset="0"/>
                <a:ea typeface="Arial" charset="0"/>
              </a:rPr>
              <a:t>T</a:t>
            </a:r>
            <a:r>
              <a:rPr lang="en-US">
                <a:latin typeface="Arial" charset="0"/>
                <a:ea typeface="Arial" charset="0"/>
              </a:rPr>
              <a:t>(X)</a:t>
            </a:r>
          </a:p>
        </p:txBody>
      </p:sp>
      <p:sp>
        <p:nvSpPr>
          <p:cNvPr id="121860" name="Rectangle 5"/>
          <p:cNvSpPr>
            <a:spLocks noChangeArrowheads="1"/>
          </p:cNvSpPr>
          <p:nvPr/>
        </p:nvSpPr>
        <p:spPr bwMode="auto">
          <a:xfrm>
            <a:off x="2819400" y="4953000"/>
            <a:ext cx="3271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Need to rollback T !</a:t>
            </a:r>
          </a:p>
        </p:txBody>
      </p:sp>
      <p:sp>
        <p:nvSpPr>
          <p:cNvPr id="12186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F466D2-1998-41C8-A479-F8025F5C5888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121862" name="Group 9"/>
          <p:cNvGrpSpPr>
            <a:grpSpLocks/>
          </p:cNvGrpSpPr>
          <p:nvPr/>
        </p:nvGrpSpPr>
        <p:grpSpPr bwMode="auto">
          <a:xfrm>
            <a:off x="1903413" y="3124200"/>
            <a:ext cx="5413375" cy="611188"/>
            <a:chOff x="1904206" y="3352800"/>
            <a:chExt cx="5412582" cy="381794"/>
          </a:xfrm>
        </p:grpSpPr>
        <p:cxnSp>
          <p:nvCxnSpPr>
            <p:cNvPr id="121868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1714500" y="3543300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1869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7123906" y="3542506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1870" name="Straight Connector 12"/>
            <p:cNvCxnSpPr>
              <a:cxnSpLocks noChangeShapeType="1"/>
            </p:cNvCxnSpPr>
            <p:nvPr/>
          </p:nvCxnSpPr>
          <p:spPr bwMode="auto">
            <a:xfrm>
              <a:off x="1905000" y="3352800"/>
              <a:ext cx="54117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21863" name="Group 13"/>
          <p:cNvGrpSpPr>
            <a:grpSpLocks/>
          </p:cNvGrpSpPr>
          <p:nvPr/>
        </p:nvGrpSpPr>
        <p:grpSpPr bwMode="auto">
          <a:xfrm>
            <a:off x="3656013" y="3429000"/>
            <a:ext cx="2363787" cy="382588"/>
            <a:chOff x="1904206" y="3352800"/>
            <a:chExt cx="5412582" cy="381794"/>
          </a:xfrm>
        </p:grpSpPr>
        <p:cxnSp>
          <p:nvCxnSpPr>
            <p:cNvPr id="121865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1714500" y="3543300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1866" name="Straight Connector 15"/>
            <p:cNvCxnSpPr>
              <a:cxnSpLocks noChangeShapeType="1"/>
            </p:cNvCxnSpPr>
            <p:nvPr/>
          </p:nvCxnSpPr>
          <p:spPr bwMode="auto">
            <a:xfrm rot="5400000" flipH="1" flipV="1">
              <a:off x="7123906" y="3542506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1867" name="Straight Connector 16"/>
            <p:cNvCxnSpPr>
              <a:cxnSpLocks noChangeShapeType="1"/>
            </p:cNvCxnSpPr>
            <p:nvPr/>
          </p:nvCxnSpPr>
          <p:spPr bwMode="auto">
            <a:xfrm>
              <a:off x="1905000" y="3352800"/>
              <a:ext cx="54117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121864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Details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Write too late, but we can still handle it: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 wants to write X, and 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TS(T)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&gt;=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RT(X)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 but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WT(X)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&gt;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TS(T)</a:t>
            </a: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990600" y="4227513"/>
            <a:ext cx="7019925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>
                <a:latin typeface="Arial" charset="0"/>
                <a:ea typeface="Arial" charset="0"/>
              </a:rPr>
              <a:t>START(T) … START(V) … w</a:t>
            </a:r>
            <a:r>
              <a:rPr lang="en-US" baseline="-25000">
                <a:latin typeface="Arial" charset="0"/>
                <a:ea typeface="Arial" charset="0"/>
              </a:rPr>
              <a:t>V</a:t>
            </a:r>
            <a:r>
              <a:rPr lang="en-US">
                <a:latin typeface="Arial" charset="0"/>
                <a:ea typeface="Arial" charset="0"/>
              </a:rPr>
              <a:t>(X) . . . w</a:t>
            </a:r>
            <a:r>
              <a:rPr lang="en-US" baseline="-25000">
                <a:latin typeface="Arial" charset="0"/>
                <a:ea typeface="Arial" charset="0"/>
              </a:rPr>
              <a:t>T</a:t>
            </a:r>
            <a:r>
              <a:rPr lang="en-US">
                <a:latin typeface="Arial" charset="0"/>
                <a:ea typeface="Arial" charset="0"/>
              </a:rPr>
              <a:t>(X)</a:t>
            </a:r>
          </a:p>
        </p:txBody>
      </p:sp>
      <p:sp>
        <p:nvSpPr>
          <p:cNvPr id="123908" name="Rectangle 5"/>
          <p:cNvSpPr>
            <a:spLocks noChangeArrowheads="1"/>
          </p:cNvSpPr>
          <p:nvPr/>
        </p:nvSpPr>
        <p:spPr bwMode="auto">
          <a:xfrm>
            <a:off x="2832100" y="5105400"/>
            <a:ext cx="32496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charset="0"/>
              </a:rPr>
              <a:t>Don’t write X at all !</a:t>
            </a:r>
          </a:p>
          <a:p>
            <a:pPr algn="ctr"/>
            <a:r>
              <a:rPr lang="en-US">
                <a:latin typeface="Arial" charset="0"/>
              </a:rPr>
              <a:t>(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Thomas’ rule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12390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07F294-B4DC-4AA4-9127-668D09D1A940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123910" name="Group 8"/>
          <p:cNvGrpSpPr>
            <a:grpSpLocks/>
          </p:cNvGrpSpPr>
          <p:nvPr/>
        </p:nvGrpSpPr>
        <p:grpSpPr bwMode="auto">
          <a:xfrm>
            <a:off x="1903413" y="3541713"/>
            <a:ext cx="5413375" cy="609600"/>
            <a:chOff x="1904206" y="3352800"/>
            <a:chExt cx="5412582" cy="381794"/>
          </a:xfrm>
        </p:grpSpPr>
        <p:cxnSp>
          <p:nvCxnSpPr>
            <p:cNvPr id="123916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1714500" y="3543300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3917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7123906" y="3542506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3918" name="Straight Connector 11"/>
            <p:cNvCxnSpPr>
              <a:cxnSpLocks noChangeShapeType="1"/>
            </p:cNvCxnSpPr>
            <p:nvPr/>
          </p:nvCxnSpPr>
          <p:spPr bwMode="auto">
            <a:xfrm>
              <a:off x="1905000" y="3352800"/>
              <a:ext cx="54117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23911" name="Group 12"/>
          <p:cNvGrpSpPr>
            <a:grpSpLocks/>
          </p:cNvGrpSpPr>
          <p:nvPr/>
        </p:nvGrpSpPr>
        <p:grpSpPr bwMode="auto">
          <a:xfrm>
            <a:off x="3656013" y="3846513"/>
            <a:ext cx="2363787" cy="381000"/>
            <a:chOff x="1904206" y="3352800"/>
            <a:chExt cx="5412582" cy="381794"/>
          </a:xfrm>
        </p:grpSpPr>
        <p:cxnSp>
          <p:nvCxnSpPr>
            <p:cNvPr id="123913" name="Straight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1714500" y="3543300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3914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7123906" y="3542506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3915" name="Straight Connector 15"/>
            <p:cNvCxnSpPr>
              <a:cxnSpLocks noChangeShapeType="1"/>
            </p:cNvCxnSpPr>
            <p:nvPr/>
          </p:nvCxnSpPr>
          <p:spPr bwMode="auto">
            <a:xfrm>
              <a:off x="1905000" y="3352800"/>
              <a:ext cx="54117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123912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View-Serializability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By using Thomas’ rule we do not obtain a conflict-serializable schedule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But we obtain a view-serializable schedule</a:t>
            </a:r>
          </a:p>
        </p:txBody>
      </p:sp>
      <p:sp>
        <p:nvSpPr>
          <p:cNvPr id="1259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259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5964E-B6F5-4E70-9520-42873A4662E7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Arial" charset="0"/>
                <a:ea typeface="ＭＳ Ｐゴシック" pitchFamily="34" charset="-128"/>
              </a:rPr>
              <a:t>Ensuring Recoverable Schedules ( Avoid Cascading Aborts)</a:t>
            </a:r>
          </a:p>
        </p:txBody>
      </p:sp>
      <p:sp>
        <p:nvSpPr>
          <p:cNvPr id="1269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Recall the definition: if a transaction reads an element, then the transaction that wrote it must have already committed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Use the commit bit C(X) to keep track if the transaction that last wrote X has committed</a:t>
            </a: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93CB6-28F1-4CBD-9E32-1D14CE322FAC}" type="slidenum">
              <a:rPr lang="en-US" smtClean="0">
                <a:latin typeface="Arial" charset="0"/>
                <a:cs typeface="Arial" charset="0"/>
              </a:rPr>
              <a:pPr/>
              <a:t>75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698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Ensuring Recoverable Schedules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Read dirty data: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 wants to read X, and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WT(X)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&lt;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TS(T)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Seems OK, but…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3663" y="4429125"/>
            <a:ext cx="89916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>
                <a:latin typeface="Arial" charset="0"/>
                <a:ea typeface="Arial" charset="0"/>
              </a:rPr>
              <a:t>START(U) … START(T) … w</a:t>
            </a:r>
            <a:r>
              <a:rPr lang="en-US" baseline="-25000">
                <a:latin typeface="Arial" charset="0"/>
                <a:ea typeface="Arial" charset="0"/>
              </a:rPr>
              <a:t>U</a:t>
            </a:r>
            <a:r>
              <a:rPr lang="en-US">
                <a:latin typeface="Arial" charset="0"/>
                <a:ea typeface="Arial" charset="0"/>
              </a:rPr>
              <a:t>(X). . . r</a:t>
            </a:r>
            <a:r>
              <a:rPr lang="en-US" baseline="-25000">
                <a:latin typeface="Arial" charset="0"/>
                <a:ea typeface="Arial" charset="0"/>
              </a:rPr>
              <a:t>T</a:t>
            </a:r>
            <a:r>
              <a:rPr lang="en-US">
                <a:latin typeface="Arial" charset="0"/>
                <a:ea typeface="Arial" charset="0"/>
              </a:rPr>
              <a:t>(X)… ABORT(U)</a:t>
            </a:r>
          </a:p>
        </p:txBody>
      </p:sp>
      <p:sp>
        <p:nvSpPr>
          <p:cNvPr id="128004" name="Rectangle 5"/>
          <p:cNvSpPr>
            <a:spLocks noChangeArrowheads="1"/>
          </p:cNvSpPr>
          <p:nvPr/>
        </p:nvSpPr>
        <p:spPr bwMode="auto">
          <a:xfrm>
            <a:off x="658813" y="5343525"/>
            <a:ext cx="804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If C(X)=false, T needs to wait for it to become true</a:t>
            </a:r>
          </a:p>
        </p:txBody>
      </p:sp>
      <p:sp>
        <p:nvSpPr>
          <p:cNvPr id="128005" name="Oval 6"/>
          <p:cNvSpPr>
            <a:spLocks noChangeAspect="1" noChangeArrowheads="1"/>
          </p:cNvSpPr>
          <p:nvPr/>
        </p:nvSpPr>
        <p:spPr bwMode="auto">
          <a:xfrm>
            <a:off x="5867400" y="4384675"/>
            <a:ext cx="990600" cy="704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12800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3DE1-A715-4AE0-8422-18F18C6FC8F0}" type="slidenum">
              <a:rPr lang="en-US" smtClean="0">
                <a:latin typeface="Arial" charset="0"/>
                <a:cs typeface="Arial" charset="0"/>
              </a:rPr>
              <a:pPr/>
              <a:t>76</a:t>
            </a:fld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128007" name="Group 13"/>
          <p:cNvGrpSpPr>
            <a:grpSpLocks/>
          </p:cNvGrpSpPr>
          <p:nvPr/>
        </p:nvGrpSpPr>
        <p:grpSpPr bwMode="auto">
          <a:xfrm>
            <a:off x="2971800" y="3886200"/>
            <a:ext cx="3429000" cy="382588"/>
            <a:chOff x="1904206" y="3352800"/>
            <a:chExt cx="5412582" cy="381794"/>
          </a:xfrm>
        </p:grpSpPr>
        <p:cxnSp>
          <p:nvCxnSpPr>
            <p:cNvPr id="128014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1714500" y="3543300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8015" name="Straight Connector 15"/>
            <p:cNvCxnSpPr>
              <a:cxnSpLocks noChangeShapeType="1"/>
            </p:cNvCxnSpPr>
            <p:nvPr/>
          </p:nvCxnSpPr>
          <p:spPr bwMode="auto">
            <a:xfrm rot="5400000" flipH="1" flipV="1">
              <a:off x="7123906" y="3542506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8016" name="Straight Connector 16"/>
            <p:cNvCxnSpPr>
              <a:cxnSpLocks noChangeShapeType="1"/>
            </p:cNvCxnSpPr>
            <p:nvPr/>
          </p:nvCxnSpPr>
          <p:spPr bwMode="auto">
            <a:xfrm>
              <a:off x="1905000" y="3352800"/>
              <a:ext cx="54117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28008" name="Group 21"/>
          <p:cNvGrpSpPr>
            <a:grpSpLocks/>
          </p:cNvGrpSpPr>
          <p:nvPr/>
        </p:nvGrpSpPr>
        <p:grpSpPr bwMode="auto">
          <a:xfrm>
            <a:off x="762000" y="3732213"/>
            <a:ext cx="7315200" cy="611187"/>
            <a:chOff x="762001" y="3580605"/>
            <a:chExt cx="7315199" cy="610395"/>
          </a:xfrm>
        </p:grpSpPr>
        <p:cxnSp>
          <p:nvCxnSpPr>
            <p:cNvPr id="128010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458511" y="3885365"/>
              <a:ext cx="609125" cy="2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8011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7769418" y="3884095"/>
              <a:ext cx="609125" cy="2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8012" name="Straight Connector 12"/>
            <p:cNvCxnSpPr>
              <a:cxnSpLocks noChangeShapeType="1"/>
            </p:cNvCxnSpPr>
            <p:nvPr/>
          </p:nvCxnSpPr>
          <p:spPr bwMode="auto">
            <a:xfrm>
              <a:off x="763073" y="3580606"/>
              <a:ext cx="7314127" cy="25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8013" name="Straight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4497111" y="3884890"/>
              <a:ext cx="609125" cy="2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128009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Ensuring Recoverable Schedules</a:t>
            </a:r>
          </a:p>
        </p:txBody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Thomas’ rule needs to be revised: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 wants to write X, and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WT(X)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&gt;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TS(T)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Seems OK not to write at all, but …</a:t>
            </a: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76200" y="4429125"/>
            <a:ext cx="9031288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>
                <a:latin typeface="Arial" charset="0"/>
                <a:ea typeface="Arial" charset="0"/>
              </a:rPr>
              <a:t>START(T) … START(U)… w</a:t>
            </a:r>
            <a:r>
              <a:rPr lang="en-US" baseline="-25000">
                <a:latin typeface="Arial" charset="0"/>
                <a:ea typeface="Arial" charset="0"/>
              </a:rPr>
              <a:t>U</a:t>
            </a:r>
            <a:r>
              <a:rPr lang="en-US">
                <a:latin typeface="Arial" charset="0"/>
                <a:ea typeface="Arial" charset="0"/>
              </a:rPr>
              <a:t>(X). . . w</a:t>
            </a:r>
            <a:r>
              <a:rPr lang="en-US" baseline="-25000">
                <a:latin typeface="Arial" charset="0"/>
                <a:ea typeface="Arial" charset="0"/>
              </a:rPr>
              <a:t>T</a:t>
            </a:r>
            <a:r>
              <a:rPr lang="en-US">
                <a:latin typeface="Arial" charset="0"/>
                <a:ea typeface="Arial" charset="0"/>
              </a:rPr>
              <a:t>(X)… ABORT(U)</a:t>
            </a:r>
          </a:p>
        </p:txBody>
      </p:sp>
      <p:sp>
        <p:nvSpPr>
          <p:cNvPr id="129028" name="Rectangle 5"/>
          <p:cNvSpPr>
            <a:spLocks noChangeArrowheads="1"/>
          </p:cNvSpPr>
          <p:nvPr/>
        </p:nvSpPr>
        <p:spPr bwMode="auto">
          <a:xfrm>
            <a:off x="582613" y="5334000"/>
            <a:ext cx="804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If C(X)=false, T needs to wait for it to become true</a:t>
            </a:r>
          </a:p>
        </p:txBody>
      </p:sp>
      <p:sp>
        <p:nvSpPr>
          <p:cNvPr id="129029" name="Oval 6"/>
          <p:cNvSpPr>
            <a:spLocks noChangeAspect="1" noChangeArrowheads="1"/>
          </p:cNvSpPr>
          <p:nvPr/>
        </p:nvSpPr>
        <p:spPr bwMode="auto">
          <a:xfrm>
            <a:off x="5943600" y="4370388"/>
            <a:ext cx="838200" cy="735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12903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7FC15-7342-4DD2-B773-33FE7E3AD487}" type="slidenum">
              <a:rPr lang="en-US" smtClean="0">
                <a:latin typeface="Arial" charset="0"/>
                <a:cs typeface="Arial" charset="0"/>
              </a:rPr>
              <a:pPr/>
              <a:t>77</a:t>
            </a:fld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129031" name="Group 9"/>
          <p:cNvGrpSpPr>
            <a:grpSpLocks/>
          </p:cNvGrpSpPr>
          <p:nvPr/>
        </p:nvGrpSpPr>
        <p:grpSpPr bwMode="auto">
          <a:xfrm>
            <a:off x="2971800" y="3884613"/>
            <a:ext cx="1828800" cy="382587"/>
            <a:chOff x="1904206" y="3352800"/>
            <a:chExt cx="5412582" cy="381794"/>
          </a:xfrm>
        </p:grpSpPr>
        <p:cxnSp>
          <p:nvCxnSpPr>
            <p:cNvPr id="129040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1714500" y="3543300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9041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7123906" y="3542506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9042" name="Straight Connector 12"/>
            <p:cNvCxnSpPr>
              <a:cxnSpLocks noChangeShapeType="1"/>
            </p:cNvCxnSpPr>
            <p:nvPr/>
          </p:nvCxnSpPr>
          <p:spPr bwMode="auto">
            <a:xfrm>
              <a:off x="1905000" y="3352800"/>
              <a:ext cx="54117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29032" name="Group 13"/>
          <p:cNvGrpSpPr>
            <a:grpSpLocks/>
          </p:cNvGrpSpPr>
          <p:nvPr/>
        </p:nvGrpSpPr>
        <p:grpSpPr bwMode="auto">
          <a:xfrm>
            <a:off x="762000" y="3732213"/>
            <a:ext cx="5562600" cy="611187"/>
            <a:chOff x="762001" y="3580606"/>
            <a:chExt cx="5562599" cy="610394"/>
          </a:xfrm>
        </p:grpSpPr>
        <p:cxnSp>
          <p:nvCxnSpPr>
            <p:cNvPr id="129037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458511" y="3885365"/>
              <a:ext cx="609125" cy="2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9038" name="Straight Connector 16"/>
            <p:cNvCxnSpPr>
              <a:cxnSpLocks noChangeShapeType="1"/>
            </p:cNvCxnSpPr>
            <p:nvPr/>
          </p:nvCxnSpPr>
          <p:spPr bwMode="auto">
            <a:xfrm>
              <a:off x="763073" y="3580606"/>
              <a:ext cx="5561527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9039" name="Straight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6018964" y="3884890"/>
              <a:ext cx="609125" cy="2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129033" name="Group 28"/>
          <p:cNvGrpSpPr>
            <a:grpSpLocks/>
          </p:cNvGrpSpPr>
          <p:nvPr/>
        </p:nvGrpSpPr>
        <p:grpSpPr bwMode="auto">
          <a:xfrm>
            <a:off x="4800600" y="3886200"/>
            <a:ext cx="3048000" cy="381000"/>
            <a:chOff x="1905000" y="3352800"/>
            <a:chExt cx="5411788" cy="381000"/>
          </a:xfrm>
        </p:grpSpPr>
        <p:cxnSp>
          <p:nvCxnSpPr>
            <p:cNvPr id="129035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7123906" y="3542506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9036" name="Straight Connector 31"/>
            <p:cNvCxnSpPr>
              <a:cxnSpLocks noChangeShapeType="1"/>
            </p:cNvCxnSpPr>
            <p:nvPr/>
          </p:nvCxnSpPr>
          <p:spPr bwMode="auto">
            <a:xfrm>
              <a:off x="1905000" y="3352800"/>
              <a:ext cx="54117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129034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Timestamp-based Scheduling</a:t>
            </a:r>
          </a:p>
        </p:txBody>
      </p:sp>
      <p:sp>
        <p:nvSpPr>
          <p:cNvPr id="130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CF3D50-230C-497F-926B-BDBCBAC1F88C}" type="slidenum">
              <a:rPr lang="en-US" smtClean="0">
                <a:latin typeface="Arial" charset="0"/>
                <a:cs typeface="Arial" charset="0"/>
              </a:rPr>
              <a:pPr/>
              <a:t>78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2057400"/>
            <a:ext cx="8340725" cy="1416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 wants to READ element X</a:t>
            </a:r>
            <a:endParaRPr lang="en-US" sz="240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>
                <a:latin typeface="Arial" charset="0"/>
                <a:cs typeface="+mn-cs"/>
              </a:rPr>
              <a:t>If TS(T) &lt; WT(X)  then ROLLBACK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>
                <a:latin typeface="Arial" charset="0"/>
                <a:cs typeface="+mn-cs"/>
              </a:rPr>
              <a:t>Else If C(X) = false, then WAIT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>
                <a:latin typeface="Arial" charset="0"/>
                <a:cs typeface="+mn-cs"/>
              </a:rPr>
              <a:t>Else READ and update RT(X) to larger of TS(T) or RT(X)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363" y="3810000"/>
            <a:ext cx="8405812" cy="2073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 wants to WRITE element X</a:t>
            </a:r>
            <a:endParaRPr lang="en-US" sz="2400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If TS(T) &lt; RT(X) then ROLLBACK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Else if TS(T) &lt; WT(X)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Then If C(X) = false then WAIT </a:t>
            </a:r>
            <a:br>
              <a:rPr lang="en-US" sz="2400" dirty="0">
                <a:latin typeface="Arial" charset="0"/>
                <a:cs typeface="+mn-cs"/>
              </a:rPr>
            </a:br>
            <a:r>
              <a:rPr lang="en-US" sz="2400" dirty="0">
                <a:latin typeface="Arial" charset="0"/>
                <a:cs typeface="+mn-cs"/>
              </a:rPr>
              <a:t>          else IGNORE write (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+mn-cs"/>
              </a:rPr>
              <a:t>Thomas Write Rule</a:t>
            </a:r>
            <a:r>
              <a:rPr lang="en-US" sz="2400" dirty="0">
                <a:latin typeface="Arial" charset="0"/>
                <a:cs typeface="+mn-cs"/>
              </a:rPr>
              <a:t>)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Otherwise, WRITE, and update WT(X)=TS(T), C(X)=false</a:t>
            </a:r>
          </a:p>
        </p:txBody>
      </p:sp>
      <p:sp>
        <p:nvSpPr>
          <p:cNvPr id="130053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Summary of Timestamp-based Scheduling</a:t>
            </a:r>
          </a:p>
        </p:txBody>
      </p:sp>
      <p:sp>
        <p:nvSpPr>
          <p:cNvPr id="13209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View-serializable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Recoverable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Even avoids cascading aborts</a:t>
            </a:r>
          </a:p>
          <a:p>
            <a:pPr lvl="1"/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Does NOT handle phantoms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These need to be handled separately, e.g. predicate locks</a:t>
            </a:r>
          </a:p>
        </p:txBody>
      </p:sp>
      <p:sp>
        <p:nvSpPr>
          <p:cNvPr id="1320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FB58C7-B306-4413-B98B-04A4EAD31E87}" type="slidenum">
              <a:rPr lang="en-US" smtClean="0">
                <a:latin typeface="Arial" charset="0"/>
                <a:cs typeface="Arial" charset="0"/>
              </a:rPr>
              <a:pPr/>
              <a:t>79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2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Non-Serializable Schedule</a:t>
            </a:r>
          </a:p>
        </p:txBody>
      </p:sp>
      <p:graphicFrame>
        <p:nvGraphicFramePr>
          <p:cNvPr id="451647" name="Group 63"/>
          <p:cNvGraphicFramePr>
            <a:graphicFrameLocks noGrp="1"/>
          </p:cNvGraphicFramePr>
          <p:nvPr/>
        </p:nvGraphicFramePr>
        <p:xfrm>
          <a:off x="2209800" y="1676400"/>
          <a:ext cx="4724400" cy="4517136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A87FC-31A5-48B5-ADE1-C47241199A85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8</a:t>
            </a:fld>
            <a:endParaRPr lang="en-US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Multiversion Timestamp</a:t>
            </a: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When transaction T requests r(X)</a:t>
            </a:r>
            <a:br>
              <a:rPr lang="en-US" sz="2800" smtClean="0">
                <a:latin typeface="Arial" charset="0"/>
                <a:ea typeface="ＭＳ Ｐゴシック" pitchFamily="34" charset="-128"/>
              </a:rPr>
            </a:br>
            <a:r>
              <a:rPr lang="en-US" sz="2800" smtClean="0">
                <a:latin typeface="Arial" charset="0"/>
                <a:ea typeface="ＭＳ Ｐゴシック" pitchFamily="34" charset="-128"/>
              </a:rPr>
              <a:t>but WT(X) &gt; TS(T), then T must rollback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Idea: keep multiple versions of X:</a:t>
            </a:r>
            <a:br>
              <a:rPr lang="en-US" sz="2800" smtClean="0">
                <a:latin typeface="Arial" charset="0"/>
                <a:ea typeface="ＭＳ Ｐゴシック" pitchFamily="34" charset="-128"/>
              </a:rPr>
            </a:br>
            <a:r>
              <a:rPr lang="en-US" sz="2800" smtClean="0">
                <a:latin typeface="Arial" charset="0"/>
                <a:ea typeface="ＭＳ Ｐゴシック" pitchFamily="34" charset="-128"/>
              </a:rPr>
              <a:t>X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t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X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t-1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X</a:t>
            </a:r>
            <a:r>
              <a:rPr lang="en-US" sz="2800" baseline="-25000" smtClean="0">
                <a:latin typeface="Arial" charset="0"/>
                <a:ea typeface="ＭＳ Ｐゴシック" pitchFamily="34" charset="-128"/>
              </a:rPr>
              <a:t>t-2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, . . 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Let T read an older version, with appropriate timestamp</a:t>
            </a: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371600" y="4267200"/>
            <a:ext cx="5318125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>
                <a:latin typeface="Arial" charset="0"/>
                <a:ea typeface="Arial" charset="0"/>
              </a:rPr>
              <a:t>TS(X</a:t>
            </a:r>
            <a:r>
              <a:rPr lang="en-US" baseline="-25000">
                <a:latin typeface="Arial" charset="0"/>
                <a:ea typeface="Arial" charset="0"/>
              </a:rPr>
              <a:t>t</a:t>
            </a:r>
            <a:r>
              <a:rPr lang="en-US">
                <a:latin typeface="Arial" charset="0"/>
                <a:ea typeface="Arial" charset="0"/>
              </a:rPr>
              <a:t>) &gt; TS(X</a:t>
            </a:r>
            <a:r>
              <a:rPr lang="en-US" baseline="-25000">
                <a:latin typeface="Arial" charset="0"/>
                <a:ea typeface="Arial" charset="0"/>
              </a:rPr>
              <a:t>t-1</a:t>
            </a:r>
            <a:r>
              <a:rPr lang="en-US">
                <a:latin typeface="Arial" charset="0"/>
                <a:ea typeface="Arial" charset="0"/>
              </a:rPr>
              <a:t>) &gt; TS(X</a:t>
            </a:r>
            <a:r>
              <a:rPr lang="en-US" baseline="-25000">
                <a:latin typeface="Arial" charset="0"/>
                <a:ea typeface="Arial" charset="0"/>
              </a:rPr>
              <a:t>t-2</a:t>
            </a:r>
            <a:r>
              <a:rPr lang="en-US">
                <a:latin typeface="Arial" charset="0"/>
                <a:ea typeface="Arial" charset="0"/>
              </a:rPr>
              <a:t>) &gt; . . .</a:t>
            </a:r>
          </a:p>
        </p:txBody>
      </p:sp>
      <p:sp>
        <p:nvSpPr>
          <p:cNvPr id="133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6AD3B5-0FBF-429B-B9D8-FBDF009612D0}" type="slidenum">
              <a:rPr lang="en-US" smtClean="0">
                <a:latin typeface="Arial" charset="0"/>
                <a:cs typeface="Arial" charset="0"/>
              </a:rPr>
              <a:pPr/>
              <a:t>80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12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IE" smtClean="0">
                <a:latin typeface="Arial" charset="0"/>
                <a:ea typeface="ＭＳ Ｐゴシック" pitchFamily="34" charset="-128"/>
              </a:rPr>
              <a:t>Example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IE" sz="2400" smtClean="0">
                <a:latin typeface="Arial" charset="0"/>
                <a:ea typeface="ＭＳ Ｐゴシック" pitchFamily="34" charset="-128"/>
              </a:rPr>
              <a:t>Pages	  X5                X20               X33</a:t>
            </a:r>
          </a:p>
          <a:p>
            <a:pPr>
              <a:lnSpc>
                <a:spcPct val="90000"/>
              </a:lnSpc>
              <a:buFontTx/>
              <a:buNone/>
            </a:pPr>
            <a:endParaRPr lang="en-IE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IE" sz="2400" smtClean="0">
                <a:latin typeface="Arial" charset="0"/>
                <a:ea typeface="ＭＳ Ｐゴシック" pitchFamily="34" charset="-128"/>
              </a:rPr>
              <a:t>T1   14    R(X)      </a:t>
            </a:r>
            <a:r>
              <a:rPr lang="en-IE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 X5</a:t>
            </a:r>
            <a:endParaRPr lang="en-IE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IE" sz="2400" smtClean="0">
                <a:latin typeface="Arial" charset="0"/>
                <a:ea typeface="ＭＳ Ｐゴシック" pitchFamily="34" charset="-128"/>
              </a:rPr>
              <a:t>T2    25   W(X)     </a:t>
            </a:r>
            <a:r>
              <a:rPr lang="en-IE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  </a:t>
            </a:r>
            <a:endParaRPr lang="en-IE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IE" sz="2400" smtClean="0">
                <a:latin typeface="Arial" charset="0"/>
                <a:ea typeface="ＭＳ Ｐゴシック" pitchFamily="34" charset="-128"/>
              </a:rPr>
              <a:t>T3    28   R(X)      </a:t>
            </a:r>
            <a:r>
              <a:rPr lang="en-IE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 X(25)</a:t>
            </a:r>
            <a:endParaRPr lang="en-IE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IE" sz="2400" smtClean="0">
                <a:latin typeface="Arial" charset="0"/>
                <a:ea typeface="ＭＳ Ｐゴシック" pitchFamily="34" charset="-128"/>
              </a:rPr>
              <a:t>T4    10   W(X)     </a:t>
            </a:r>
            <a:r>
              <a:rPr lang="en-IE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 Abort   Why? , T1 Conflict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sz="2400" smtClean="0">
                <a:latin typeface="Arial" charset="0"/>
                <a:ea typeface="ＭＳ Ｐゴシック" pitchFamily="34" charset="-128"/>
              </a:rPr>
              <a:t>T5    33   R(X)     </a:t>
            </a:r>
            <a:r>
              <a:rPr lang="en-IE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 X(33)</a:t>
            </a:r>
            <a:endParaRPr lang="en-IE" sz="2400" smtClean="0"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IE" sz="2400" smtClean="0">
                <a:latin typeface="Arial" charset="0"/>
                <a:ea typeface="ＭＳ Ｐゴシック" pitchFamily="34" charset="-128"/>
              </a:rPr>
              <a:t>T6    30   R(X)     </a:t>
            </a:r>
            <a:r>
              <a:rPr lang="en-IE" sz="24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 X(25)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sz="20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How many version we need to keep? When can we delete a version.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E" sz="20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Only if the remaining oldest versions is  at least as young as</a:t>
            </a:r>
            <a:r>
              <a:rPr lang="en-IE" sz="28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IE" sz="2000" smtClean="0">
                <a:latin typeface="Arial" charset="0"/>
                <a:ea typeface="ＭＳ Ｐゴシック" pitchFamily="34" charset="-128"/>
                <a:sym typeface="Wingdings" pitchFamily="2" charset="2"/>
              </a:rPr>
              <a:t>any active transactions.</a:t>
            </a:r>
            <a:endParaRPr lang="en-US" sz="200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Details</a:t>
            </a:r>
          </a:p>
        </p:txBody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When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w</a:t>
            </a:r>
            <a:r>
              <a:rPr lang="en-US" sz="2400" baseline="-25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(X)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occurs,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	create a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new version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, denoted  X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t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where t = TS(T)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E" sz="2400" smtClean="0">
                <a:latin typeface="Arial" charset="0"/>
                <a:ea typeface="ＭＳ Ｐゴシック" pitchFamily="34" charset="-128"/>
              </a:rPr>
              <a:t>    - may have to abort sometimes.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When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r</a:t>
            </a:r>
            <a:r>
              <a:rPr lang="en-US" sz="2400" baseline="-25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(X)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occurs,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	find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most recent version X</a:t>
            </a:r>
            <a:r>
              <a:rPr lang="en-US" sz="2400" baseline="-250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 such that t &lt; TS(T)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	Notes: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WT(X</a:t>
            </a:r>
            <a:r>
              <a:rPr lang="en-US" sz="2000" baseline="-25000" smtClean="0">
                <a:latin typeface="Arial" charset="0"/>
                <a:ea typeface="ＭＳ Ｐゴシック" pitchFamily="34" charset="-128"/>
              </a:rPr>
              <a:t>t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)  = t and it never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RT(X</a:t>
            </a:r>
            <a:r>
              <a:rPr lang="en-US" sz="2000" baseline="-25000" smtClean="0">
                <a:latin typeface="Arial" charset="0"/>
                <a:ea typeface="ＭＳ Ｐゴシック" pitchFamily="34" charset="-128"/>
              </a:rPr>
              <a:t>t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) must still be maintained to check legality of writes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Can delete X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t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if we have a later version X</a:t>
            </a:r>
            <a:r>
              <a:rPr lang="en-US" sz="2400" baseline="-25000" smtClean="0">
                <a:latin typeface="Arial" charset="0"/>
                <a:ea typeface="ＭＳ Ｐゴシック" pitchFamily="34" charset="-128"/>
              </a:rPr>
              <a:t>t1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and all active transactions T have TS(T) &gt; t1</a:t>
            </a:r>
          </a:p>
        </p:txBody>
      </p:sp>
      <p:sp>
        <p:nvSpPr>
          <p:cNvPr id="136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74C653-515E-45DB-8672-DF780E16B2BD}" type="slidenum">
              <a:rPr lang="en-US" smtClean="0">
                <a:latin typeface="Arial" charset="0"/>
                <a:cs typeface="Arial" charset="0"/>
              </a:rPr>
              <a:pPr/>
              <a:t>82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61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Concurrency Control by Validation</a:t>
            </a: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718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Each transaction T defines a </a:t>
            </a:r>
            <a:r>
              <a:rPr lang="en-US" sz="2400" i="1" u="sng" smtClean="0">
                <a:latin typeface="Arial" charset="0"/>
                <a:ea typeface="ＭＳ Ｐゴシック" pitchFamily="34" charset="-128"/>
              </a:rPr>
              <a:t>read set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RS(T) and a </a:t>
            </a:r>
            <a:r>
              <a:rPr lang="en-US" sz="2400" i="1" u="sng" smtClean="0">
                <a:latin typeface="Arial" charset="0"/>
                <a:ea typeface="ＭＳ Ｐゴシック" pitchFamily="34" charset="-128"/>
              </a:rPr>
              <a:t>write set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WS(T)</a:t>
            </a: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Each transaction proceeds in three phases:</a:t>
            </a:r>
          </a:p>
          <a:p>
            <a:pPr lvl="1"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Read all elements in RS(T).  Time = START(T)</a:t>
            </a:r>
          </a:p>
          <a:p>
            <a:pPr lvl="1"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Validate (may need to rollback).  Time = VAL(T)</a:t>
            </a:r>
          </a:p>
          <a:p>
            <a:pPr lvl="1"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Write all elements in WS(T). Time = FIN(T)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38200" y="4953000"/>
            <a:ext cx="7599363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Arial" charset="0"/>
              </a:rPr>
              <a:t>Main invariant: the serialization order is VAL(T)</a:t>
            </a:r>
          </a:p>
        </p:txBody>
      </p:sp>
      <p:sp>
        <p:nvSpPr>
          <p:cNvPr id="137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618A1-912C-483C-BA1B-369BB3DFF0E4}" type="slidenum">
              <a:rPr lang="en-US" smtClean="0">
                <a:latin typeface="Arial" charset="0"/>
                <a:cs typeface="Arial" charset="0"/>
              </a:rPr>
              <a:pPr/>
              <a:t>83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722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Avoid r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T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(X) - w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U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(X) Conflicts</a:t>
            </a:r>
          </a:p>
        </p:txBody>
      </p:sp>
      <p:graphicFrame>
        <p:nvGraphicFramePr>
          <p:cNvPr id="501763" name="Group 3"/>
          <p:cNvGraphicFramePr>
            <a:graphicFrameLocks noGrp="1"/>
          </p:cNvGraphicFramePr>
          <p:nvPr/>
        </p:nvGraphicFramePr>
        <p:xfrm>
          <a:off x="685800" y="2743200"/>
          <a:ext cx="6324600" cy="457200"/>
        </p:xfrm>
        <a:graphic>
          <a:graphicData uri="http://schemas.openxmlformats.org/drawingml/2006/table">
            <a:tbl>
              <a:tblPr/>
              <a:tblGrid>
                <a:gridCol w="704850"/>
                <a:gridCol w="1924050"/>
                <a:gridCol w="1638300"/>
                <a:gridCol w="20574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U: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 phase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Validate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 phase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253" name="Rectangle 17"/>
          <p:cNvSpPr>
            <a:spLocks noChangeArrowheads="1"/>
          </p:cNvSpPr>
          <p:nvPr/>
        </p:nvSpPr>
        <p:spPr bwMode="auto">
          <a:xfrm>
            <a:off x="609600" y="19050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START(U)</a:t>
            </a:r>
          </a:p>
        </p:txBody>
      </p:sp>
      <p:sp>
        <p:nvSpPr>
          <p:cNvPr id="138254" name="Rectangle 18"/>
          <p:cNvSpPr>
            <a:spLocks noChangeArrowheads="1"/>
          </p:cNvSpPr>
          <p:nvPr/>
        </p:nvSpPr>
        <p:spPr bwMode="auto">
          <a:xfrm>
            <a:off x="4343400" y="18288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VAL(U)</a:t>
            </a:r>
          </a:p>
        </p:txBody>
      </p:sp>
      <p:sp>
        <p:nvSpPr>
          <p:cNvPr id="138255" name="Rectangle 19"/>
          <p:cNvSpPr>
            <a:spLocks noChangeArrowheads="1"/>
          </p:cNvSpPr>
          <p:nvPr/>
        </p:nvSpPr>
        <p:spPr bwMode="auto">
          <a:xfrm>
            <a:off x="6477000" y="1828800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FIN(U)</a:t>
            </a:r>
          </a:p>
        </p:txBody>
      </p:sp>
      <p:cxnSp>
        <p:nvCxnSpPr>
          <p:cNvPr id="138256" name="AutoShape 20"/>
          <p:cNvCxnSpPr>
            <a:cxnSpLocks noChangeShapeType="1"/>
            <a:stCxn id="138253" idx="2"/>
          </p:cNvCxnSpPr>
          <p:nvPr/>
        </p:nvCxnSpPr>
        <p:spPr bwMode="auto">
          <a:xfrm rot="5400000">
            <a:off x="1223963" y="2535237"/>
            <a:ext cx="36195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8257" name="AutoShape 21"/>
          <p:cNvCxnSpPr>
            <a:cxnSpLocks noChangeShapeType="1"/>
            <a:stCxn id="138254" idx="2"/>
          </p:cNvCxnSpPr>
          <p:nvPr/>
        </p:nvCxnSpPr>
        <p:spPr bwMode="auto">
          <a:xfrm rot="16200000" flipH="1">
            <a:off x="4729163" y="2492375"/>
            <a:ext cx="452438" cy="39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8258" name="AutoShape 22"/>
          <p:cNvCxnSpPr>
            <a:cxnSpLocks noChangeShapeType="1"/>
            <a:stCxn id="138255" idx="2"/>
          </p:cNvCxnSpPr>
          <p:nvPr/>
        </p:nvCxnSpPr>
        <p:spPr bwMode="auto">
          <a:xfrm flipH="1">
            <a:off x="7010400" y="2286000"/>
            <a:ext cx="17463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501783" name="Group 23"/>
          <p:cNvGraphicFramePr>
            <a:graphicFrameLocks noGrp="1"/>
          </p:cNvGraphicFramePr>
          <p:nvPr/>
        </p:nvGraphicFramePr>
        <p:xfrm>
          <a:off x="3524250" y="3657600"/>
          <a:ext cx="4552950" cy="457200"/>
        </p:xfrm>
        <a:graphic>
          <a:graphicData uri="http://schemas.openxmlformats.org/drawingml/2006/table">
            <a:tbl>
              <a:tblPr/>
              <a:tblGrid>
                <a:gridCol w="704850"/>
                <a:gridCol w="1924050"/>
                <a:gridCol w="19240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T: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 phase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Validate 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268" name="Rectangle 35"/>
          <p:cNvSpPr>
            <a:spLocks noChangeArrowheads="1"/>
          </p:cNvSpPr>
          <p:nvPr/>
        </p:nvSpPr>
        <p:spPr bwMode="auto">
          <a:xfrm>
            <a:off x="3448050" y="4403725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START(T)</a:t>
            </a:r>
          </a:p>
        </p:txBody>
      </p:sp>
      <p:cxnSp>
        <p:nvCxnSpPr>
          <p:cNvPr id="138269" name="AutoShape 36"/>
          <p:cNvCxnSpPr>
            <a:cxnSpLocks noChangeShapeType="1"/>
            <a:stCxn id="138268" idx="0"/>
          </p:cNvCxnSpPr>
          <p:nvPr/>
        </p:nvCxnSpPr>
        <p:spPr bwMode="auto">
          <a:xfrm rot="5400000" flipH="1" flipV="1">
            <a:off x="4113213" y="4281488"/>
            <a:ext cx="2428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1797" name="Rectangle 37"/>
          <p:cNvSpPr>
            <a:spLocks noChangeArrowheads="1"/>
          </p:cNvSpPr>
          <p:nvPr/>
        </p:nvSpPr>
        <p:spPr bwMode="auto">
          <a:xfrm>
            <a:off x="381000" y="4876800"/>
            <a:ext cx="8529638" cy="127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>
                <a:latin typeface="Arial" charset="0"/>
                <a:ea typeface="Arial" charset="0"/>
              </a:rPr>
              <a:t>IF  RS(T) </a:t>
            </a:r>
            <a:r>
              <a:rPr lang="en-US" sz="2400">
                <a:latin typeface="Arial" charset="0"/>
                <a:ea typeface="Arial" charset="0"/>
                <a:sym typeface="Symbol" charset="2"/>
              </a:rPr>
              <a:t> WS(U) and </a:t>
            </a:r>
            <a:r>
              <a:rPr lang="en-US" sz="2400">
                <a:latin typeface="Arial" charset="0"/>
                <a:ea typeface="Arial" charset="0"/>
              </a:rPr>
              <a:t>FIN(U) &gt; START(T) </a:t>
            </a:r>
            <a:r>
              <a:rPr lang="en-US" sz="2400">
                <a:latin typeface="Arial" charset="0"/>
                <a:ea typeface="Arial" charset="0"/>
                <a:sym typeface="Symbol" charset="2"/>
              </a:rPr>
              <a:t/>
            </a:r>
            <a:br>
              <a:rPr lang="en-US" sz="2400">
                <a:latin typeface="Arial" charset="0"/>
                <a:ea typeface="Arial" charset="0"/>
                <a:sym typeface="Symbol" charset="2"/>
              </a:rPr>
            </a:br>
            <a:r>
              <a:rPr lang="en-US" sz="2400">
                <a:latin typeface="Arial" charset="0"/>
                <a:ea typeface="Arial" charset="0"/>
                <a:sym typeface="Symbol" charset="2"/>
              </a:rPr>
              <a:t>        (</a:t>
            </a:r>
            <a:r>
              <a:rPr lang="en-US" sz="2400">
                <a:latin typeface="Arial" charset="0"/>
                <a:ea typeface="Arial" charset="0"/>
              </a:rPr>
              <a:t>U has validated and  U has not finished before T begun)</a:t>
            </a:r>
          </a:p>
          <a:p>
            <a:pPr>
              <a:spcBef>
                <a:spcPct val="20000"/>
              </a:spcBef>
              <a:defRPr/>
            </a:pPr>
            <a:r>
              <a:rPr lang="en-US" sz="2400">
                <a:latin typeface="Arial" charset="0"/>
                <a:ea typeface="Arial" charset="0"/>
              </a:rPr>
              <a:t>Then ROLLBACK(T)</a:t>
            </a:r>
          </a:p>
        </p:txBody>
      </p:sp>
      <p:cxnSp>
        <p:nvCxnSpPr>
          <p:cNvPr id="138271" name="AutoShape 38"/>
          <p:cNvCxnSpPr>
            <a:cxnSpLocks noChangeShapeType="1"/>
          </p:cNvCxnSpPr>
          <p:nvPr/>
        </p:nvCxnSpPr>
        <p:spPr bwMode="auto">
          <a:xfrm flipH="1">
            <a:off x="5191125" y="3260725"/>
            <a:ext cx="7905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8272" name="Rectangle 39"/>
          <p:cNvSpPr>
            <a:spLocks noChangeArrowheads="1"/>
          </p:cNvSpPr>
          <p:nvPr/>
        </p:nvSpPr>
        <p:spPr bwMode="auto">
          <a:xfrm>
            <a:off x="5867400" y="32766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conflicts</a:t>
            </a:r>
          </a:p>
        </p:txBody>
      </p:sp>
      <p:sp>
        <p:nvSpPr>
          <p:cNvPr id="138273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94A8D-621D-4B74-B5FA-96AB55F235BA}" type="slidenum">
              <a:rPr lang="en-US" smtClean="0">
                <a:latin typeface="Arial" charset="0"/>
                <a:cs typeface="Arial" charset="0"/>
              </a:rPr>
              <a:pPr/>
              <a:t>84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8274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Avoid w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T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(X) - w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U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(X) Conflicts</a:t>
            </a:r>
          </a:p>
        </p:txBody>
      </p:sp>
      <p:graphicFrame>
        <p:nvGraphicFramePr>
          <p:cNvPr id="502787" name="Group 3"/>
          <p:cNvGraphicFramePr>
            <a:graphicFrameLocks noGrp="1"/>
          </p:cNvGraphicFramePr>
          <p:nvPr/>
        </p:nvGraphicFramePr>
        <p:xfrm>
          <a:off x="228600" y="2971800"/>
          <a:ext cx="6324600" cy="457200"/>
        </p:xfrm>
        <a:graphic>
          <a:graphicData uri="http://schemas.openxmlformats.org/drawingml/2006/table">
            <a:tbl>
              <a:tblPr/>
              <a:tblGrid>
                <a:gridCol w="704850"/>
                <a:gridCol w="1924050"/>
                <a:gridCol w="1638300"/>
                <a:gridCol w="20574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U: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 phase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Validate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 phase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301" name="Rectangle 17"/>
          <p:cNvSpPr>
            <a:spLocks noChangeArrowheads="1"/>
          </p:cNvSpPr>
          <p:nvPr/>
        </p:nvSpPr>
        <p:spPr bwMode="auto">
          <a:xfrm>
            <a:off x="152400" y="21336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START(U)</a:t>
            </a:r>
          </a:p>
        </p:txBody>
      </p:sp>
      <p:sp>
        <p:nvSpPr>
          <p:cNvPr id="140302" name="Rectangle 18"/>
          <p:cNvSpPr>
            <a:spLocks noChangeArrowheads="1"/>
          </p:cNvSpPr>
          <p:nvPr/>
        </p:nvSpPr>
        <p:spPr bwMode="auto">
          <a:xfrm>
            <a:off x="3886200" y="2057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VAL(U)</a:t>
            </a:r>
          </a:p>
        </p:txBody>
      </p:sp>
      <p:sp>
        <p:nvSpPr>
          <p:cNvPr id="140303" name="Rectangle 19"/>
          <p:cNvSpPr>
            <a:spLocks noChangeArrowheads="1"/>
          </p:cNvSpPr>
          <p:nvPr/>
        </p:nvSpPr>
        <p:spPr bwMode="auto">
          <a:xfrm>
            <a:off x="6019800" y="2057400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FIN(U)</a:t>
            </a:r>
          </a:p>
        </p:txBody>
      </p:sp>
      <p:cxnSp>
        <p:nvCxnSpPr>
          <p:cNvPr id="140304" name="AutoShape 20"/>
          <p:cNvCxnSpPr>
            <a:cxnSpLocks noChangeShapeType="1"/>
            <a:stCxn id="140301" idx="2"/>
          </p:cNvCxnSpPr>
          <p:nvPr/>
        </p:nvCxnSpPr>
        <p:spPr bwMode="auto">
          <a:xfrm rot="5400000">
            <a:off x="766763" y="2763837"/>
            <a:ext cx="36195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0305" name="AutoShape 21"/>
          <p:cNvCxnSpPr>
            <a:cxnSpLocks noChangeShapeType="1"/>
            <a:stCxn id="140302" idx="2"/>
          </p:cNvCxnSpPr>
          <p:nvPr/>
        </p:nvCxnSpPr>
        <p:spPr bwMode="auto">
          <a:xfrm rot="16200000" flipH="1">
            <a:off x="4302125" y="2690813"/>
            <a:ext cx="376238" cy="23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0306" name="AutoShape 22"/>
          <p:cNvCxnSpPr>
            <a:cxnSpLocks noChangeShapeType="1"/>
            <a:stCxn id="140303" idx="2"/>
          </p:cNvCxnSpPr>
          <p:nvPr/>
        </p:nvCxnSpPr>
        <p:spPr bwMode="auto">
          <a:xfrm flipH="1">
            <a:off x="6553200" y="2514600"/>
            <a:ext cx="17463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502807" name="Group 23"/>
          <p:cNvGraphicFramePr>
            <a:graphicFrameLocks noGrp="1"/>
          </p:cNvGraphicFramePr>
          <p:nvPr/>
        </p:nvGraphicFramePr>
        <p:xfrm>
          <a:off x="1600200" y="3733800"/>
          <a:ext cx="6705600" cy="457200"/>
        </p:xfrm>
        <a:graphic>
          <a:graphicData uri="http://schemas.openxmlformats.org/drawingml/2006/table">
            <a:tbl>
              <a:tblPr/>
              <a:tblGrid>
                <a:gridCol w="704850"/>
                <a:gridCol w="1924050"/>
                <a:gridCol w="1924050"/>
                <a:gridCol w="21526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T: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 phase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Validate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 phase 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317" name="Rectangle 39"/>
          <p:cNvSpPr>
            <a:spLocks noChangeArrowheads="1"/>
          </p:cNvSpPr>
          <p:nvPr/>
        </p:nvSpPr>
        <p:spPr bwMode="auto">
          <a:xfrm>
            <a:off x="1524000" y="4479925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START(T)</a:t>
            </a:r>
          </a:p>
        </p:txBody>
      </p:sp>
      <p:sp>
        <p:nvSpPr>
          <p:cNvPr id="140318" name="Rectangle 40"/>
          <p:cNvSpPr>
            <a:spLocks noChangeArrowheads="1"/>
          </p:cNvSpPr>
          <p:nvPr/>
        </p:nvSpPr>
        <p:spPr bwMode="auto">
          <a:xfrm>
            <a:off x="5581650" y="44958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VAL(T)</a:t>
            </a:r>
          </a:p>
        </p:txBody>
      </p:sp>
      <p:cxnSp>
        <p:nvCxnSpPr>
          <p:cNvPr id="140319" name="AutoShape 41"/>
          <p:cNvCxnSpPr>
            <a:cxnSpLocks noChangeShapeType="1"/>
            <a:stCxn id="140317" idx="0"/>
          </p:cNvCxnSpPr>
          <p:nvPr/>
        </p:nvCxnSpPr>
        <p:spPr bwMode="auto">
          <a:xfrm rot="5400000" flipH="1" flipV="1">
            <a:off x="2189163" y="4357688"/>
            <a:ext cx="2428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0320" name="AutoShape 42"/>
          <p:cNvCxnSpPr>
            <a:cxnSpLocks noChangeShapeType="1"/>
          </p:cNvCxnSpPr>
          <p:nvPr/>
        </p:nvCxnSpPr>
        <p:spPr bwMode="auto">
          <a:xfrm rot="16200000" flipV="1">
            <a:off x="6002337" y="4402138"/>
            <a:ext cx="320675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2827" name="Rectangle 43"/>
          <p:cNvSpPr>
            <a:spLocks noChangeArrowheads="1"/>
          </p:cNvSpPr>
          <p:nvPr/>
        </p:nvSpPr>
        <p:spPr bwMode="auto">
          <a:xfrm>
            <a:off x="76200" y="4953000"/>
            <a:ext cx="8885238" cy="127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>
                <a:latin typeface="Arial" charset="0"/>
                <a:ea typeface="Arial" charset="0"/>
              </a:rPr>
              <a:t>IF  WS(T) </a:t>
            </a:r>
            <a:r>
              <a:rPr lang="en-US" sz="2400">
                <a:latin typeface="Arial" charset="0"/>
                <a:ea typeface="Arial" charset="0"/>
                <a:sym typeface="Symbol" charset="2"/>
              </a:rPr>
              <a:t> WS(U) and </a:t>
            </a:r>
            <a:r>
              <a:rPr lang="en-US" sz="2400">
                <a:latin typeface="Arial" charset="0"/>
                <a:ea typeface="Arial" charset="0"/>
              </a:rPr>
              <a:t>FIN(U) &gt; VAL(T) </a:t>
            </a:r>
            <a:r>
              <a:rPr lang="en-US" sz="2400">
                <a:latin typeface="Arial" charset="0"/>
                <a:ea typeface="Arial" charset="0"/>
                <a:sym typeface="Symbol" charset="2"/>
              </a:rPr>
              <a:t/>
            </a:r>
            <a:br>
              <a:rPr lang="en-US" sz="2400">
                <a:latin typeface="Arial" charset="0"/>
                <a:ea typeface="Arial" charset="0"/>
                <a:sym typeface="Symbol" charset="2"/>
              </a:rPr>
            </a:br>
            <a:r>
              <a:rPr lang="en-US" sz="2400">
                <a:latin typeface="Arial" charset="0"/>
                <a:ea typeface="Arial" charset="0"/>
                <a:sym typeface="Symbol" charset="2"/>
              </a:rPr>
              <a:t>        (</a:t>
            </a:r>
            <a:r>
              <a:rPr lang="en-US" sz="2400">
                <a:latin typeface="Arial" charset="0"/>
                <a:ea typeface="Arial" charset="0"/>
              </a:rPr>
              <a:t>U has validated and  U has not finished before T validates)</a:t>
            </a:r>
          </a:p>
          <a:p>
            <a:pPr>
              <a:spcBef>
                <a:spcPct val="20000"/>
              </a:spcBef>
              <a:defRPr/>
            </a:pPr>
            <a:r>
              <a:rPr lang="en-US" sz="2400">
                <a:latin typeface="Arial" charset="0"/>
                <a:ea typeface="Arial" charset="0"/>
              </a:rPr>
              <a:t>Then ROLLBACK(T)</a:t>
            </a:r>
          </a:p>
        </p:txBody>
      </p:sp>
      <p:sp>
        <p:nvSpPr>
          <p:cNvPr id="140322" name="Rectangle 44"/>
          <p:cNvSpPr>
            <a:spLocks noChangeArrowheads="1"/>
          </p:cNvSpPr>
          <p:nvPr/>
        </p:nvSpPr>
        <p:spPr bwMode="auto">
          <a:xfrm>
            <a:off x="6934200" y="33528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conflicts</a:t>
            </a:r>
          </a:p>
        </p:txBody>
      </p:sp>
      <p:cxnSp>
        <p:nvCxnSpPr>
          <p:cNvPr id="140323" name="AutoShape 45"/>
          <p:cNvCxnSpPr>
            <a:cxnSpLocks noChangeShapeType="1"/>
          </p:cNvCxnSpPr>
          <p:nvPr/>
        </p:nvCxnSpPr>
        <p:spPr bwMode="auto">
          <a:xfrm>
            <a:off x="5524500" y="3489325"/>
            <a:ext cx="1704975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0324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42CD71-1FDA-4BD7-ABEC-CC917F074CCC}" type="slidenum">
              <a:rPr lang="en-US" smtClean="0">
                <a:latin typeface="Arial" charset="0"/>
                <a:cs typeface="Arial" charset="0"/>
              </a:rPr>
              <a:pPr/>
              <a:t>85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0325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Snapshot Isolation</a:t>
            </a:r>
          </a:p>
        </p:txBody>
      </p:sp>
      <p:sp>
        <p:nvSpPr>
          <p:cNvPr id="141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Another optimistic concurrency control method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Very efficient, and very popular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Oracle, Postgres, SQL Server 2005</a:t>
            </a: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B4D343-872F-450F-864C-C5F888B5A626}" type="slidenum">
              <a:rPr lang="en-US" smtClean="0">
                <a:latin typeface="Arial" charset="0"/>
                <a:cs typeface="Arial" charset="0"/>
              </a:rPr>
              <a:pPr/>
              <a:t>86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1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0425" y="5522913"/>
            <a:ext cx="7627938" cy="955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WARNING: Not </a:t>
            </a:r>
            <a:r>
              <a:rPr lang="en-US" dirty="0" err="1">
                <a:latin typeface="Arial" charset="0"/>
              </a:rPr>
              <a:t>serializable</a:t>
            </a:r>
            <a:r>
              <a:rPr lang="en-US" dirty="0">
                <a:latin typeface="Arial" charset="0"/>
              </a:rPr>
              <a:t>, yet ORACLE uses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it even for SERIALIZABLE transactions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Snapshot Isolation Rules</a:t>
            </a:r>
          </a:p>
        </p:txBody>
      </p:sp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Each transactions receives a timestamp TS(T)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Tnx sees the snapshot at time TS(T) of database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When T commits, updated pages written to disk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Write/write conflicts are resolved by the</a:t>
            </a:r>
            <a:br>
              <a:rPr lang="en-US" sz="2800" smtClean="0">
                <a:latin typeface="Arial" charset="0"/>
                <a:ea typeface="ＭＳ Ｐゴシック" pitchFamily="34" charset="-128"/>
              </a:rPr>
            </a:br>
            <a:r>
              <a:rPr lang="en-US" sz="2800" smtClean="0">
                <a:latin typeface="Arial" charset="0"/>
                <a:ea typeface="ＭＳ Ｐゴシック" pitchFamily="34" charset="-128"/>
              </a:rPr>
              <a:t>“</a:t>
            </a:r>
            <a:r>
              <a:rPr lang="en-US" sz="2800" b="1" u="sng" smtClean="0">
                <a:latin typeface="Arial" charset="0"/>
                <a:ea typeface="ＭＳ Ｐゴシック" pitchFamily="34" charset="-128"/>
              </a:rPr>
              <a:t>first committer wins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” rule</a:t>
            </a: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5737B-7B70-4460-A2D2-54D5F0293804}" type="slidenum">
              <a:rPr lang="en-US" smtClean="0">
                <a:latin typeface="Arial" charset="0"/>
                <a:cs typeface="Arial" charset="0"/>
              </a:rPr>
              <a:pPr/>
              <a:t>87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23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Snapshot Isolation (Details)</a:t>
            </a:r>
          </a:p>
        </p:txBody>
      </p:sp>
      <p:sp>
        <p:nvSpPr>
          <p:cNvPr id="143362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Multiversion concurrency control: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Versions of X:   X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t1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X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t2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X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t3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. . .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When T reads X, return X</a:t>
            </a:r>
            <a:r>
              <a:rPr lang="en-US" baseline="-25000" smtClean="0">
                <a:latin typeface="Arial" charset="0"/>
                <a:ea typeface="ＭＳ Ｐゴシック" pitchFamily="34" charset="-128"/>
              </a:rPr>
              <a:t>TS(T)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.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When T writes X: if other transaction updated X, abort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Not faithful to “first committer” rule, because the other transaction U might have committed after T.  But once we abort T, U becomes the first committer 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.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49FEF-E590-4738-B5BD-1F29051048DD}" type="slidenum">
              <a:rPr lang="en-US" smtClean="0">
                <a:latin typeface="Arial" charset="0"/>
                <a:cs typeface="Arial" charset="0"/>
              </a:rPr>
              <a:pPr/>
              <a:t>88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3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What Works and What Not</a:t>
            </a:r>
          </a:p>
        </p:txBody>
      </p:sp>
      <p:sp>
        <p:nvSpPr>
          <p:cNvPr id="144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No dirty reads (Why ?) 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snapshot of all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Txn that have commited.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No unconsistent reads (Why ?)</a:t>
            </a:r>
          </a:p>
          <a:p>
            <a:pPr>
              <a:buFontTx/>
              <a:buNone/>
            </a:pPr>
            <a:r>
              <a:rPr lang="en-IE" sz="2000" smtClean="0">
                <a:latin typeface="Arial" charset="0"/>
                <a:ea typeface="ＭＳ Ｐゴシック" pitchFamily="34" charset="-128"/>
              </a:rPr>
              <a:t>We always get same version of that page</a:t>
            </a:r>
            <a:r>
              <a:rPr lang="en-IE" smtClean="0">
                <a:latin typeface="Arial" charset="0"/>
                <a:ea typeface="ＭＳ Ｐゴシック" pitchFamily="34" charset="-128"/>
              </a:rPr>
              <a:t>.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No lost updates (“first committer wins”)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Moreover: no reads are ever delayed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However: read-write conflicts not caught !</a:t>
            </a:r>
          </a:p>
        </p:txBody>
      </p:sp>
      <p:sp>
        <p:nvSpPr>
          <p:cNvPr id="144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3EB7A-1929-43A5-9A2E-C7B759088041}" type="slidenum">
              <a:rPr lang="en-US" smtClean="0">
                <a:latin typeface="Arial" charset="0"/>
                <a:cs typeface="Arial" charset="0"/>
              </a:rPr>
              <a:pPr/>
              <a:t>89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4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</a:t>
            </a:r>
          </a:p>
        </p:txBody>
      </p:sp>
      <p:graphicFrame>
        <p:nvGraphicFramePr>
          <p:cNvPr id="465983" name="Group 63"/>
          <p:cNvGraphicFramePr>
            <a:graphicFrameLocks noGrp="1"/>
          </p:cNvGraphicFramePr>
          <p:nvPr/>
        </p:nvGraphicFramePr>
        <p:xfrm>
          <a:off x="228600" y="1371600"/>
          <a:ext cx="8458200" cy="4864608"/>
        </p:xfrm>
        <a:graphic>
          <a:graphicData uri="http://schemas.openxmlformats.org/drawingml/2006/table">
            <a:tbl>
              <a:tblPr/>
              <a:tblGrid>
                <a:gridCol w="4229100"/>
                <a:gridCol w="42291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DENIED…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WRITE(B,t); U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GRANTED;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); U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(B);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61" name="Rectangle 49"/>
          <p:cNvSpPr>
            <a:spLocks noChangeArrowheads="1"/>
          </p:cNvSpPr>
          <p:nvPr/>
        </p:nvSpPr>
        <p:spPr bwMode="auto">
          <a:xfrm>
            <a:off x="314325" y="6248400"/>
            <a:ext cx="7556500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Scheduler has ensured a conflict-serializable schedule</a:t>
            </a:r>
          </a:p>
        </p:txBody>
      </p:sp>
      <p:sp>
        <p:nvSpPr>
          <p:cNvPr id="235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03C031-0A84-4DF2-9D60-FE0CE3B7CE32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Write Skew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2438400"/>
            <a:ext cx="4175125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latin typeface="Arial" charset="0"/>
                <a:cs typeface="+mn-cs"/>
              </a:rPr>
              <a:t>T1:</a:t>
            </a:r>
            <a:br>
              <a:rPr lang="en-US" sz="2400">
                <a:latin typeface="Arial" charset="0"/>
                <a:cs typeface="+mn-cs"/>
              </a:rPr>
            </a:br>
            <a:r>
              <a:rPr lang="en-US" sz="2400">
                <a:latin typeface="Arial" charset="0"/>
                <a:cs typeface="+mn-cs"/>
              </a:rPr>
              <a:t>   READ(X);</a:t>
            </a:r>
            <a:br>
              <a:rPr lang="en-US" sz="2400">
                <a:latin typeface="Arial" charset="0"/>
                <a:cs typeface="+mn-cs"/>
              </a:rPr>
            </a:br>
            <a:r>
              <a:rPr lang="en-US" sz="2400">
                <a:latin typeface="Arial" charset="0"/>
                <a:cs typeface="+mn-cs"/>
              </a:rPr>
              <a:t>   if X &gt;= 50</a:t>
            </a:r>
            <a:br>
              <a:rPr lang="en-US" sz="2400">
                <a:latin typeface="Arial" charset="0"/>
                <a:cs typeface="+mn-cs"/>
              </a:rPr>
            </a:br>
            <a:r>
              <a:rPr lang="en-US" sz="2400">
                <a:latin typeface="Arial" charset="0"/>
                <a:cs typeface="+mn-cs"/>
              </a:rPr>
              <a:t>         then Y = -50; WRITE(Y)</a:t>
            </a:r>
            <a:br>
              <a:rPr lang="en-US" sz="2400">
                <a:latin typeface="Arial" charset="0"/>
                <a:cs typeface="+mn-cs"/>
              </a:rPr>
            </a:br>
            <a:r>
              <a:rPr lang="en-US" sz="2400">
                <a:latin typeface="Arial" charset="0"/>
                <a:cs typeface="+mn-cs"/>
              </a:rPr>
              <a:t>   COMMIT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00600" y="2438400"/>
            <a:ext cx="4175125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latin typeface="Arial" charset="0"/>
                <a:cs typeface="+mn-cs"/>
              </a:rPr>
              <a:t>T2:</a:t>
            </a:r>
            <a:br>
              <a:rPr lang="en-US" sz="2400">
                <a:latin typeface="Arial" charset="0"/>
                <a:cs typeface="+mn-cs"/>
              </a:rPr>
            </a:br>
            <a:r>
              <a:rPr lang="en-US" sz="2400">
                <a:latin typeface="Arial" charset="0"/>
                <a:cs typeface="+mn-cs"/>
              </a:rPr>
              <a:t>   READ(Y);</a:t>
            </a:r>
            <a:br>
              <a:rPr lang="en-US" sz="2400">
                <a:latin typeface="Arial" charset="0"/>
                <a:cs typeface="+mn-cs"/>
              </a:rPr>
            </a:br>
            <a:r>
              <a:rPr lang="en-US" sz="2400">
                <a:latin typeface="Arial" charset="0"/>
                <a:cs typeface="+mn-cs"/>
              </a:rPr>
              <a:t>   if Y &gt;= 50</a:t>
            </a:r>
            <a:br>
              <a:rPr lang="en-US" sz="2400">
                <a:latin typeface="Arial" charset="0"/>
                <a:cs typeface="+mn-cs"/>
              </a:rPr>
            </a:br>
            <a:r>
              <a:rPr lang="en-US" sz="2400">
                <a:latin typeface="Arial" charset="0"/>
                <a:cs typeface="+mn-cs"/>
              </a:rPr>
              <a:t>         then X = -50; WRITE(X)</a:t>
            </a:r>
            <a:br>
              <a:rPr lang="en-US" sz="2400">
                <a:latin typeface="Arial" charset="0"/>
                <a:cs typeface="+mn-cs"/>
              </a:rPr>
            </a:br>
            <a:r>
              <a:rPr lang="en-US" sz="2400">
                <a:latin typeface="Arial" charset="0"/>
                <a:cs typeface="+mn-cs"/>
              </a:rPr>
              <a:t>   COMMIT</a:t>
            </a:r>
          </a:p>
        </p:txBody>
      </p:sp>
      <p:sp>
        <p:nvSpPr>
          <p:cNvPr id="145412" name="TextBox 6"/>
          <p:cNvSpPr txBox="1">
            <a:spLocks noChangeArrowheads="1"/>
          </p:cNvSpPr>
          <p:nvPr/>
        </p:nvSpPr>
        <p:spPr bwMode="auto">
          <a:xfrm>
            <a:off x="838200" y="4648200"/>
            <a:ext cx="221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In our notation: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09800" y="5181600"/>
            <a:ext cx="47101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latin typeface="Arial" charset="0"/>
                <a:cs typeface="+mn-cs"/>
              </a:rPr>
              <a:t>R</a:t>
            </a:r>
            <a:r>
              <a:rPr lang="en-US" sz="2400" baseline="-25000">
                <a:latin typeface="Arial" charset="0"/>
                <a:cs typeface="+mn-cs"/>
              </a:rPr>
              <a:t>1</a:t>
            </a:r>
            <a:r>
              <a:rPr lang="en-US" sz="2400">
                <a:latin typeface="Arial" charset="0"/>
                <a:cs typeface="+mn-cs"/>
              </a:rPr>
              <a:t>(X), R</a:t>
            </a:r>
            <a:r>
              <a:rPr lang="en-US" sz="2400" baseline="-25000">
                <a:latin typeface="Arial" charset="0"/>
                <a:cs typeface="+mn-cs"/>
              </a:rPr>
              <a:t>2</a:t>
            </a:r>
            <a:r>
              <a:rPr lang="en-US" sz="2400">
                <a:latin typeface="Arial" charset="0"/>
                <a:cs typeface="+mn-cs"/>
              </a:rPr>
              <a:t>(Y), W</a:t>
            </a:r>
            <a:r>
              <a:rPr lang="en-US" sz="2400" baseline="-25000">
                <a:latin typeface="Arial" charset="0"/>
                <a:cs typeface="+mn-cs"/>
              </a:rPr>
              <a:t>1</a:t>
            </a:r>
            <a:r>
              <a:rPr lang="en-US" sz="2400">
                <a:latin typeface="Arial" charset="0"/>
                <a:cs typeface="+mn-cs"/>
              </a:rPr>
              <a:t>(Y), W</a:t>
            </a:r>
            <a:r>
              <a:rPr lang="en-US" sz="2400" baseline="-25000">
                <a:latin typeface="Arial" charset="0"/>
                <a:cs typeface="+mn-cs"/>
              </a:rPr>
              <a:t>2</a:t>
            </a:r>
            <a:r>
              <a:rPr lang="en-US" sz="2400">
                <a:latin typeface="Arial" charset="0"/>
                <a:cs typeface="+mn-cs"/>
              </a:rPr>
              <a:t>(X), C</a:t>
            </a:r>
            <a:r>
              <a:rPr lang="en-US" sz="2400" baseline="-25000">
                <a:latin typeface="Arial" charset="0"/>
                <a:cs typeface="+mn-cs"/>
              </a:rPr>
              <a:t>1</a:t>
            </a:r>
            <a:r>
              <a:rPr lang="en-US" sz="2400">
                <a:latin typeface="Arial" charset="0"/>
                <a:cs typeface="+mn-cs"/>
              </a:rPr>
              <a:t>,C</a:t>
            </a:r>
            <a:r>
              <a:rPr lang="en-US" sz="2400" baseline="-25000">
                <a:latin typeface="Arial" charset="0"/>
                <a:cs typeface="+mn-cs"/>
              </a:rPr>
              <a:t>2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145414" name="TextBox 8"/>
          <p:cNvSpPr txBox="1">
            <a:spLocks noChangeArrowheads="1"/>
          </p:cNvSpPr>
          <p:nvPr/>
        </p:nvSpPr>
        <p:spPr bwMode="auto">
          <a:xfrm>
            <a:off x="914400" y="5715000"/>
            <a:ext cx="7232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Starting with X=50,Y=50, we end with X=-50, Y=-50.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Non-serializable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Tradeoffs</a:t>
            </a:r>
          </a:p>
        </p:txBody>
      </p:sp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Pessimistic Concurrency Control (Locks):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Great when there are many conflicts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Poor when there are few conflicts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Optimistic Concurrency Control (Timestamps):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Poor when there are many conflicts (rollbacks)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Great when there are few conflicts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Compromise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READ ONLY transactions </a:t>
            </a:r>
            <a:r>
              <a:rPr lang="en-US" sz="2000" smtClean="0">
                <a:latin typeface="Arial" charset="0"/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 timestamps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ea typeface="ＭＳ Ｐゴシック" pitchFamily="34" charset="-128"/>
              </a:rPr>
              <a:t>READ/WRITE transactions </a:t>
            </a:r>
            <a:r>
              <a:rPr lang="en-US" sz="2000" smtClean="0">
                <a:latin typeface="Arial" charset="0"/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000" smtClean="0">
                <a:latin typeface="Arial" charset="0"/>
                <a:ea typeface="ＭＳ Ｐゴシック" pitchFamily="34" charset="-128"/>
              </a:rPr>
              <a:t> locks</a:t>
            </a:r>
          </a:p>
        </p:txBody>
      </p:sp>
      <p:sp>
        <p:nvSpPr>
          <p:cNvPr id="146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04F1D-2928-4BF9-B3E1-E1E257E071A3}" type="slidenum">
              <a:rPr lang="en-US" smtClean="0">
                <a:latin typeface="Arial" charset="0"/>
                <a:cs typeface="Arial" charset="0"/>
              </a:rPr>
              <a:pPr/>
              <a:t>91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6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D07AA1-3C32-4D7F-BB17-98836BE80024}" type="slidenum">
              <a:rPr lang="en-US" smtClean="0">
                <a:latin typeface="Arial" charset="0"/>
                <a:cs typeface="Arial" charset="0"/>
              </a:rPr>
              <a:pPr/>
              <a:t>92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Commercial Systems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419600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DB2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: Strict 2PL</a:t>
            </a:r>
          </a:p>
          <a:p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SQL Server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Strict 2PL for standard 4 levels of isolation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Multiversion concurrency control for snapshot isolation</a:t>
            </a:r>
            <a:endParaRPr lang="en-US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PostgreSQL: 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Multiversion concurrency control</a:t>
            </a:r>
          </a:p>
          <a:p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Oracle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Snapshot isolation even for 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3849</Words>
  <Application>Microsoft Macintosh PowerPoint</Application>
  <PresentationFormat>Bildschirmpräsentation (4:3)</PresentationFormat>
  <Paragraphs>999</Paragraphs>
  <Slides>92</Slides>
  <Notes>39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92</vt:i4>
      </vt:variant>
    </vt:vector>
  </HeadingPairs>
  <TitlesOfParts>
    <vt:vector size="93" baseType="lpstr">
      <vt:lpstr>Default Design</vt:lpstr>
      <vt:lpstr>Lecture 5  </vt:lpstr>
      <vt:lpstr>Where We Are (1/2)</vt:lpstr>
      <vt:lpstr>Where We Are (2/2)</vt:lpstr>
      <vt:lpstr>Review Questions</vt:lpstr>
      <vt:lpstr>Scheduler</vt:lpstr>
      <vt:lpstr>Locking Scheduler</vt:lpstr>
      <vt:lpstr>Notation</vt:lpstr>
      <vt:lpstr>A Non-Serializable Schedule</vt:lpstr>
      <vt:lpstr>Example</vt:lpstr>
      <vt:lpstr>But…</vt:lpstr>
      <vt:lpstr>Two Phase Locking (2PL)</vt:lpstr>
      <vt:lpstr>Example: 2PL transactions</vt:lpstr>
      <vt:lpstr>Two Phase Locking (2PL)</vt:lpstr>
      <vt:lpstr>A New Problem:  Non-recoverable Schedule</vt:lpstr>
      <vt:lpstr>What about Aborts?</vt:lpstr>
      <vt:lpstr>Strict 2PL</vt:lpstr>
      <vt:lpstr>Lock Modes</vt:lpstr>
      <vt:lpstr>Lock Granularity</vt:lpstr>
      <vt:lpstr>Deadlocks</vt:lpstr>
      <vt:lpstr>Deadlocks</vt:lpstr>
      <vt:lpstr>The Locking Scheduler</vt:lpstr>
      <vt:lpstr>The Locking Scheduler</vt:lpstr>
      <vt:lpstr>Lock Performance</vt:lpstr>
      <vt:lpstr>The Tree Protocol</vt:lpstr>
      <vt:lpstr>The Tree Protocol</vt:lpstr>
      <vt:lpstr>Phantom Problem</vt:lpstr>
      <vt:lpstr>Phantom Problem</vt:lpstr>
      <vt:lpstr>Phantom Problem</vt:lpstr>
      <vt:lpstr>Phantom Problem</vt:lpstr>
      <vt:lpstr>Phantom Problem</vt:lpstr>
      <vt:lpstr>Phantom Problem</vt:lpstr>
      <vt:lpstr>Dealing With Phantoms</vt:lpstr>
      <vt:lpstr>Degrees of Isolation</vt:lpstr>
      <vt:lpstr>Degrees of Isolation in SQL</vt:lpstr>
      <vt:lpstr>Isolation Levels in SQL</vt:lpstr>
      <vt:lpstr>Choosing Isolation Level</vt:lpstr>
      <vt:lpstr>1. Isolation Level: Dirty Reads</vt:lpstr>
      <vt:lpstr>2. Isolation Level: Read Committed </vt:lpstr>
      <vt:lpstr>3. Isolation Level: Repeatable Read </vt:lpstr>
      <vt:lpstr>4. Isolation Level Serializable</vt:lpstr>
      <vt:lpstr>READ-ONLY Transactions</vt:lpstr>
      <vt:lpstr>Advanced Topics</vt:lpstr>
      <vt:lpstr>Terminology</vt:lpstr>
      <vt:lpstr>Write-Ahead Log Revised</vt:lpstr>
      <vt:lpstr>Types of Logs</vt:lpstr>
      <vt:lpstr>Rules for Write-Ahead Log</vt:lpstr>
      <vt:lpstr>ARIES Recovery Manager</vt:lpstr>
      <vt:lpstr>LSN = Log Sequence Number</vt:lpstr>
      <vt:lpstr>ARIES Data Structures</vt:lpstr>
      <vt:lpstr>ARIES Data Structures</vt:lpstr>
      <vt:lpstr>ARIES Method Details</vt:lpstr>
      <vt:lpstr>ARIES Method Details</vt:lpstr>
      <vt:lpstr>Checkpoints</vt:lpstr>
      <vt:lpstr>ARIES Recovery</vt:lpstr>
      <vt:lpstr>ARIES Method Illustration</vt:lpstr>
      <vt:lpstr>1. Analysis Phase</vt:lpstr>
      <vt:lpstr>1. Analysis Phase</vt:lpstr>
      <vt:lpstr>1. Analysis Phase</vt:lpstr>
      <vt:lpstr>2. Redo Phase</vt:lpstr>
      <vt:lpstr>2. Redo Phase: Details</vt:lpstr>
      <vt:lpstr>3. Undo Phase</vt:lpstr>
      <vt:lpstr>3. Undo Phase: Details</vt:lpstr>
      <vt:lpstr>Handling Crashes during Undo</vt:lpstr>
      <vt:lpstr>Summary of Aries</vt:lpstr>
      <vt:lpstr>Advanced Concurrency Control Mechanisms</vt:lpstr>
      <vt:lpstr>Timestamps</vt:lpstr>
      <vt:lpstr>Timestamps</vt:lpstr>
      <vt:lpstr>Main Idea</vt:lpstr>
      <vt:lpstr>Timestamps</vt:lpstr>
      <vt:lpstr>Simplified Timestamp-based Scheduling</vt:lpstr>
      <vt:lpstr>Details</vt:lpstr>
      <vt:lpstr>Details</vt:lpstr>
      <vt:lpstr>Details</vt:lpstr>
      <vt:lpstr>View-Serializability</vt:lpstr>
      <vt:lpstr>Ensuring Recoverable Schedules ( Avoid Cascading Aborts)</vt:lpstr>
      <vt:lpstr>Ensuring Recoverable Schedules</vt:lpstr>
      <vt:lpstr>Ensuring Recoverable Schedules</vt:lpstr>
      <vt:lpstr>Timestamp-based Scheduling</vt:lpstr>
      <vt:lpstr>Summary of Timestamp-based Scheduling</vt:lpstr>
      <vt:lpstr>Multiversion Timestamp</vt:lpstr>
      <vt:lpstr>Example</vt:lpstr>
      <vt:lpstr>Details</vt:lpstr>
      <vt:lpstr>Concurrency Control by Validation</vt:lpstr>
      <vt:lpstr>Avoid rT(X) - wU(X) Conflicts</vt:lpstr>
      <vt:lpstr>Avoid wT(X) - wU(X) Conflicts</vt:lpstr>
      <vt:lpstr>Snapshot Isolation</vt:lpstr>
      <vt:lpstr>Snapshot Isolation Rules</vt:lpstr>
      <vt:lpstr>Snapshot Isolation (Details)</vt:lpstr>
      <vt:lpstr>What Works and What Not</vt:lpstr>
      <vt:lpstr>Write Skew</vt:lpstr>
      <vt:lpstr>Tradeoffs</vt:lpstr>
      <vt:lpstr>Commercial Systems</vt:lpstr>
    </vt:vector>
  </TitlesOfParts>
  <Company>cse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09:</dc:title>
  <dc:creator>Dan</dc:creator>
  <cp:lastModifiedBy>Lena</cp:lastModifiedBy>
  <cp:revision>495</cp:revision>
  <dcterms:created xsi:type="dcterms:W3CDTF">2010-10-27T16:51:36Z</dcterms:created>
  <dcterms:modified xsi:type="dcterms:W3CDTF">2013-03-26T13:22:43Z</dcterms:modified>
</cp:coreProperties>
</file>