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3"/>
  </p:notesMasterIdLst>
  <p:handoutMasterIdLst>
    <p:handoutMasterId r:id="rId144"/>
  </p:handoutMasterIdLst>
  <p:sldIdLst>
    <p:sldId id="280" r:id="rId2"/>
    <p:sldId id="324" r:id="rId3"/>
    <p:sldId id="365" r:id="rId4"/>
    <p:sldId id="366" r:id="rId5"/>
    <p:sldId id="367" r:id="rId6"/>
    <p:sldId id="368" r:id="rId7"/>
    <p:sldId id="325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326" r:id="rId26"/>
    <p:sldId id="327" r:id="rId27"/>
    <p:sldId id="369" r:id="rId28"/>
    <p:sldId id="328" r:id="rId29"/>
    <p:sldId id="329" r:id="rId30"/>
    <p:sldId id="330" r:id="rId31"/>
    <p:sldId id="370" r:id="rId32"/>
    <p:sldId id="371" r:id="rId33"/>
    <p:sldId id="372" r:id="rId34"/>
    <p:sldId id="331" r:id="rId35"/>
    <p:sldId id="332" r:id="rId36"/>
    <p:sldId id="396" r:id="rId37"/>
    <p:sldId id="397" r:id="rId38"/>
    <p:sldId id="398" r:id="rId39"/>
    <p:sldId id="399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439" r:id="rId59"/>
    <p:sldId id="440" r:id="rId60"/>
    <p:sldId id="441" r:id="rId61"/>
    <p:sldId id="352" r:id="rId62"/>
    <p:sldId id="417" r:id="rId63"/>
    <p:sldId id="418" r:id="rId64"/>
    <p:sldId id="419" r:id="rId65"/>
    <p:sldId id="420" r:id="rId66"/>
    <p:sldId id="421" r:id="rId67"/>
    <p:sldId id="422" r:id="rId68"/>
    <p:sldId id="423" r:id="rId69"/>
    <p:sldId id="424" r:id="rId70"/>
    <p:sldId id="425" r:id="rId71"/>
    <p:sldId id="426" r:id="rId72"/>
    <p:sldId id="427" r:id="rId73"/>
    <p:sldId id="428" r:id="rId74"/>
    <p:sldId id="429" r:id="rId75"/>
    <p:sldId id="430" r:id="rId76"/>
    <p:sldId id="431" r:id="rId77"/>
    <p:sldId id="432" r:id="rId78"/>
    <p:sldId id="433" r:id="rId79"/>
    <p:sldId id="434" r:id="rId80"/>
    <p:sldId id="435" r:id="rId81"/>
    <p:sldId id="436" r:id="rId82"/>
    <p:sldId id="437" r:id="rId83"/>
    <p:sldId id="353" r:id="rId84"/>
    <p:sldId id="373" r:id="rId85"/>
    <p:sldId id="374" r:id="rId86"/>
    <p:sldId id="375" r:id="rId87"/>
    <p:sldId id="376" r:id="rId88"/>
    <p:sldId id="377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294" r:id="rId99"/>
    <p:sldId id="379" r:id="rId100"/>
    <p:sldId id="298" r:id="rId101"/>
    <p:sldId id="296" r:id="rId102"/>
    <p:sldId id="297" r:id="rId103"/>
    <p:sldId id="299" r:id="rId104"/>
    <p:sldId id="300" r:id="rId105"/>
    <p:sldId id="301" r:id="rId106"/>
    <p:sldId id="302" r:id="rId107"/>
    <p:sldId id="303" r:id="rId108"/>
    <p:sldId id="304" r:id="rId109"/>
    <p:sldId id="305" r:id="rId110"/>
    <p:sldId id="306" r:id="rId111"/>
    <p:sldId id="307" r:id="rId112"/>
    <p:sldId id="308" r:id="rId113"/>
    <p:sldId id="309" r:id="rId114"/>
    <p:sldId id="310" r:id="rId115"/>
    <p:sldId id="311" r:id="rId116"/>
    <p:sldId id="312" r:id="rId117"/>
    <p:sldId id="313" r:id="rId118"/>
    <p:sldId id="315" r:id="rId119"/>
    <p:sldId id="316" r:id="rId120"/>
    <p:sldId id="317" r:id="rId121"/>
    <p:sldId id="318" r:id="rId122"/>
    <p:sldId id="320" r:id="rId123"/>
    <p:sldId id="319" r:id="rId124"/>
    <p:sldId id="321" r:id="rId125"/>
    <p:sldId id="322" r:id="rId126"/>
    <p:sldId id="323" r:id="rId127"/>
    <p:sldId id="442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3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0206F817-AE7D-42D4-9B7F-9F671A726349}" type="datetimeFigureOut">
              <a:rPr lang="en-US"/>
              <a:pPr>
                <a:defRPr/>
              </a:pPr>
              <a:t>4/1/2013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74F3F986-1308-4CBF-B876-DD98607794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fld id="{440FC365-2A91-4E22-AFAC-11E559897C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3C62C-8177-4D09-8A94-7C291782312E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0E74C-4E25-49EE-A3FD-E3D11A9B08FF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1" tIns="0" rIns="19041" bIns="0" anchor="b"/>
          <a:lstStyle/>
          <a:p>
            <a:pPr algn="r" eaLnBrk="0" hangingPunct="0"/>
            <a:r>
              <a:rPr lang="en-US" sz="1000" i="1">
                <a:latin typeface="Arial" charset="0"/>
              </a:rPr>
              <a:t>9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33" tIns="46016" rIns="92033" bIns="46016"/>
          <a:lstStyle/>
          <a:p>
            <a:pPr eaLnBrk="1" hangingPunct="1"/>
            <a:endParaRPr lang="ru-RU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107DF-C429-4B20-8D98-34E31FE3BCF2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67" tIns="0" rIns="19067" bIns="0" anchor="b"/>
          <a:lstStyle/>
          <a:p>
            <a:pPr algn="r" defTabSz="909638" eaLnBrk="0" hangingPunct="0"/>
            <a:r>
              <a:rPr lang="en-US" sz="1000" i="1">
                <a:latin typeface="Arial" charset="0"/>
              </a:rPr>
              <a:t>12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-1588" y="8685213"/>
            <a:ext cx="29702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-1588" y="-1588"/>
            <a:ext cx="2970213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5302" name="Rectangle 6"/>
          <p:cNvSpPr>
            <a:spLocks noGrp="1" noRot="1" noChangeAspect="1" noChangeArrowheads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156" tIns="46079" rIns="92156" bIns="46079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E35D1-CF41-4139-8473-A1284E635AB8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7DF0A-2225-4064-A288-886215FE22E5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136" tIns="46070" rIns="92136" bIns="46070"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70659" name="Rectangle 3"/>
          <p:cNvSpPr>
            <a:spLocks noGrp="1" noRot="1" noChangeAspect="1" noChangeArrowheads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C9A4CB-851A-419A-B34F-9E26CAEE1C3E}" type="slidenum">
              <a:rPr lang="en-US" smtClean="0">
                <a:latin typeface="Arial" charset="0"/>
                <a:cs typeface="Arial" charset="0"/>
              </a:rPr>
              <a:pPr/>
              <a:t>85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F7041-1DAB-48D5-A24D-D3CF0331E560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D5154-B8EA-434D-9157-1EFD25FDB858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64DDC-0589-463D-ADFF-5FF528797B8C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61B6E-36DD-4CAA-9C9E-82E4CD1B57EF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49D48-2A15-49F6-8736-FA64241B3299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Log entries refer to RIDs.  Plus, foreign keys may be optimized to RID’s, but I’m not sure if this is implemented in any system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0BED-4EFA-4497-8F3D-46FC5D6AD669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Need to move records around when one is deleted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739E49-32FA-46D1-A249-C2C4C284B28E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1" tIns="0" rIns="19041" bIns="0" anchor="b"/>
          <a:lstStyle/>
          <a:p>
            <a:pPr algn="r" eaLnBrk="0" hangingPunct="0"/>
            <a:r>
              <a:rPr lang="en-US" sz="1000" i="1">
                <a:latin typeface="Arial" charset="0"/>
              </a:rPr>
              <a:t>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33" tIns="46016" rIns="92033" bIns="46016"/>
          <a:lstStyle/>
          <a:p>
            <a:pPr eaLnBrk="1" hangingPunct="1"/>
            <a:endParaRPr lang="ru-RU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8256E-EEB9-4DAD-810C-551B23BABE08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1" tIns="0" rIns="19041" bIns="0" anchor="b"/>
          <a:lstStyle/>
          <a:p>
            <a:pPr algn="r" eaLnBrk="0" hangingPunct="0"/>
            <a:r>
              <a:rPr lang="en-US" sz="1000" i="1">
                <a:latin typeface="Arial" charset="0"/>
              </a:rPr>
              <a:t>9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33" tIns="46016" rIns="92033" bIns="46016"/>
          <a:lstStyle/>
          <a:p>
            <a:pPr eaLnBrk="1" hangingPunct="1"/>
            <a:endParaRPr lang="ru-RU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2B1DC-664F-48A3-8DF4-E82D67FD02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1580D-DEAA-48D7-B1BA-FE7C8D5E3B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F2FE0-65FF-47F2-A549-A83A578D7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97439-92FC-4B8C-90B2-4372108CCA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CE020-3719-4FE9-86BF-28573FE1BB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EF7B5-1883-4B71-A161-60495C4A0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9CCA9-E94E-4561-9734-D9E4F87C20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561A-AB5C-409A-8A7A-F66FA4017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583B4-B892-49E8-A319-A578258386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8131-729D-4DC0-8C87-0650826C41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  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/>
                <a:cs typeface="+mn-cs"/>
              </a:defRPr>
            </a:lvl1pPr>
          </a:lstStyle>
          <a:p>
            <a:pPr>
              <a:defRPr/>
            </a:pPr>
            <a:fld id="{748C1B34-4D8E-4BF2-8426-A91AAE265E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49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90A4A6-81D0-4B99-8B25-B57BC9263945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610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Lecture 6: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Indexes and Database Tuning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66E3DC-8B9B-44C9-B0B9-6841028C66B5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Issues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Managing free blocks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Represent the records inside the blocks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Represent attributes inside the records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FB21FD-11C0-4023-A245-A8D1405C77D1}" type="slidenum">
              <a:rPr lang="en-US" smtClean="0">
                <a:latin typeface="Arial" charset="0"/>
                <a:cs typeface="Arial" charset="0"/>
              </a:rPr>
              <a:pPr/>
              <a:t>100</a:t>
            </a:fld>
            <a:endParaRPr lang="en-US" smtClean="0">
              <a:latin typeface="Arial" charset="0"/>
              <a:cs typeface="Arial" charset="0"/>
            </a:endParaRPr>
          </a:p>
        </p:txBody>
      </p:sp>
      <p:cxnSp>
        <p:nvCxnSpPr>
          <p:cNvPr id="130050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-647700" y="3009900"/>
            <a:ext cx="5181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0051" name="Straight Arrow Connector 8"/>
          <p:cNvCxnSpPr>
            <a:cxnSpLocks noChangeShapeType="1"/>
          </p:cNvCxnSpPr>
          <p:nvPr/>
        </p:nvCxnSpPr>
        <p:spPr bwMode="auto">
          <a:xfrm>
            <a:off x="1143000" y="5257800"/>
            <a:ext cx="7391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0052" name="TextBox 9"/>
          <p:cNvSpPr txBox="1">
            <a:spLocks noChangeArrowheads="1"/>
          </p:cNvSpPr>
          <p:nvPr/>
        </p:nvSpPr>
        <p:spPr bwMode="auto">
          <a:xfrm>
            <a:off x="2438400" y="5486400"/>
            <a:ext cx="4541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Percentage tuples retrieved</a:t>
            </a:r>
          </a:p>
        </p:txBody>
      </p:sp>
      <p:sp>
        <p:nvSpPr>
          <p:cNvPr id="130053" name="TextBox 10"/>
          <p:cNvSpPr txBox="1">
            <a:spLocks noChangeArrowheads="1"/>
          </p:cNvSpPr>
          <p:nvPr/>
        </p:nvSpPr>
        <p:spPr bwMode="auto">
          <a:xfrm>
            <a:off x="498475" y="2209800"/>
            <a:ext cx="91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Cost</a:t>
            </a:r>
          </a:p>
        </p:txBody>
      </p:sp>
      <p:sp>
        <p:nvSpPr>
          <p:cNvPr id="130054" name="TextBox 11"/>
          <p:cNvSpPr txBox="1">
            <a:spLocks noChangeArrowheads="1"/>
          </p:cNvSpPr>
          <p:nvPr/>
        </p:nvSpPr>
        <p:spPr bwMode="auto">
          <a:xfrm>
            <a:off x="1981200" y="54102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0</a:t>
            </a:r>
          </a:p>
        </p:txBody>
      </p:sp>
      <p:sp>
        <p:nvSpPr>
          <p:cNvPr id="130055" name="TextBox 12"/>
          <p:cNvSpPr txBox="1">
            <a:spLocks noChangeArrowheads="1"/>
          </p:cNvSpPr>
          <p:nvPr/>
        </p:nvSpPr>
        <p:spPr bwMode="auto">
          <a:xfrm>
            <a:off x="7162800" y="53340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100</a:t>
            </a:r>
          </a:p>
        </p:txBody>
      </p:sp>
      <p:cxnSp>
        <p:nvCxnSpPr>
          <p:cNvPr id="130056" name="Straight Connector 14"/>
          <p:cNvCxnSpPr>
            <a:cxnSpLocks noChangeShapeType="1"/>
          </p:cNvCxnSpPr>
          <p:nvPr/>
        </p:nvCxnSpPr>
        <p:spPr bwMode="auto">
          <a:xfrm>
            <a:off x="1981200" y="2819400"/>
            <a:ext cx="6096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057" name="Straight Connector 16"/>
          <p:cNvCxnSpPr>
            <a:cxnSpLocks noChangeShapeType="1"/>
          </p:cNvCxnSpPr>
          <p:nvPr/>
        </p:nvCxnSpPr>
        <p:spPr bwMode="auto">
          <a:xfrm flipV="1">
            <a:off x="1905000" y="2819400"/>
            <a:ext cx="6172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058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342900" y="2171700"/>
            <a:ext cx="464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0059" name="TextBox 19"/>
          <p:cNvSpPr txBox="1">
            <a:spLocks noChangeArrowheads="1"/>
          </p:cNvSpPr>
          <p:nvPr/>
        </p:nvSpPr>
        <p:spPr bwMode="auto">
          <a:xfrm>
            <a:off x="4800600" y="2286000"/>
            <a:ext cx="235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Sequential scan</a:t>
            </a:r>
          </a:p>
        </p:txBody>
      </p:sp>
      <p:sp>
        <p:nvSpPr>
          <p:cNvPr id="130060" name="TextBox 20"/>
          <p:cNvSpPr txBox="1">
            <a:spLocks noChangeArrowheads="1"/>
          </p:cNvSpPr>
          <p:nvPr/>
        </p:nvSpPr>
        <p:spPr bwMode="auto">
          <a:xfrm rot="-1263122">
            <a:off x="4102100" y="336550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Clustered index</a:t>
            </a:r>
          </a:p>
        </p:txBody>
      </p:sp>
      <p:sp>
        <p:nvSpPr>
          <p:cNvPr id="130061" name="TextBox 21"/>
          <p:cNvSpPr txBox="1">
            <a:spLocks noChangeArrowheads="1"/>
          </p:cNvSpPr>
          <p:nvPr/>
        </p:nvSpPr>
        <p:spPr bwMode="auto">
          <a:xfrm rot="-4153585">
            <a:off x="1462881" y="1073944"/>
            <a:ext cx="262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Unclustered index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5105400" y="533400"/>
            <a:ext cx="3695700" cy="1385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sz="2800" dirty="0">
                <a:latin typeface="Arial"/>
                <a:cs typeface="+mn-cs"/>
              </a:rPr>
              <a:t> *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sz="2800" dirty="0">
                <a:latin typeface="Arial"/>
                <a:cs typeface="+mn-cs"/>
              </a:rPr>
              <a:t> R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sz="2800" dirty="0">
                <a:latin typeface="Arial"/>
                <a:cs typeface="+mn-cs"/>
              </a:rPr>
              <a:t> K&gt;? and K&lt;?</a:t>
            </a:r>
          </a:p>
        </p:txBody>
      </p:sp>
      <p:sp>
        <p:nvSpPr>
          <p:cNvPr id="130063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Hash Table v.s. B+ tree</a:t>
            </a:r>
          </a:p>
        </p:txBody>
      </p:sp>
      <p:sp>
        <p:nvSpPr>
          <p:cNvPr id="131074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Rule 1: always use a B+ tree  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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  <a:sym typeface="Wingdings" pitchFamily="2" charset="2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Rule 2: use a Hash table on K when: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There is a very important selection query on equality (WHERE K=?), and no range queries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You know that the optimizer uses a nested loop join where K is the join attribute of the inner relation (you will understand that in a few lectures)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Balance Queries v.s. Updates</a:t>
            </a:r>
          </a:p>
        </p:txBody>
      </p:sp>
      <p:sp>
        <p:nvSpPr>
          <p:cNvPr id="132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Indexes speed up queries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SELECT FROM WHERE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But they usually slow down updates: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INSERT, DELECTE, UPDATE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However some updates benefit from indexes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14613" y="5167313"/>
            <a:ext cx="2754312" cy="1385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UPDATE </a:t>
            </a:r>
            <a:r>
              <a:rPr lang="en-US" sz="2800" dirty="0">
                <a:latin typeface="Arial"/>
                <a:cs typeface="+mn-cs"/>
              </a:rPr>
              <a:t>R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   SET </a:t>
            </a:r>
            <a:r>
              <a:rPr lang="en-US" sz="2800" dirty="0">
                <a:latin typeface="Arial"/>
                <a:cs typeface="+mn-cs"/>
              </a:rPr>
              <a:t>A = 7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sz="2800" dirty="0">
                <a:latin typeface="Arial"/>
                <a:cs typeface="+mn-cs"/>
              </a:rPr>
              <a:t> K=55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Tools for Index Selection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SQL Server 2000 Index Tuning Wizard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DB2 Index Advisor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How they work: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They walk through a large number of configurations, compute their costs, and choose the configuration with minimum cost</a:t>
            </a: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B8185E-00F7-4877-A489-66716A4EA94B}" type="slidenum">
              <a:rPr lang="en-US" smtClean="0">
                <a:latin typeface="Arial" charset="0"/>
                <a:cs typeface="Arial" charset="0"/>
              </a:rPr>
              <a:pPr/>
              <a:t>103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Tuning the Conceptual Schema</a:t>
            </a:r>
          </a:p>
        </p:txBody>
      </p:sp>
      <p:sp>
        <p:nvSpPr>
          <p:cNvPr id="134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Denormalization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Horizontal Partitioning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Vertical Partitioning</a:t>
            </a: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D27802-B2B6-42C7-8045-927D17AA705A}" type="slidenum">
              <a:rPr lang="en-US" smtClean="0">
                <a:latin typeface="Arial" charset="0"/>
                <a:cs typeface="Arial" charset="0"/>
              </a:rPr>
              <a:pPr/>
              <a:t>104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4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Denormalization</a:t>
            </a:r>
          </a:p>
        </p:txBody>
      </p:sp>
      <p:sp>
        <p:nvSpPr>
          <p:cNvPr id="135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C0E57B-4546-4764-966A-263CC4CA4EEC}" type="slidenum">
              <a:rPr lang="en-US" smtClean="0">
                <a:latin typeface="Arial" charset="0"/>
                <a:cs typeface="Arial" charset="0"/>
              </a:rPr>
              <a:pPr/>
              <a:t>105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4405313"/>
            <a:ext cx="8135938" cy="1385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 err="1">
                <a:latin typeface="Arial"/>
                <a:cs typeface="+mn-cs"/>
              </a:rPr>
              <a:t>x.pid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x.pname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sz="2800" dirty="0">
                <a:latin typeface="Arial"/>
                <a:cs typeface="+mn-cs"/>
              </a:rPr>
              <a:t> Product </a:t>
            </a:r>
            <a:r>
              <a:rPr lang="en-US" sz="2800" dirty="0" err="1">
                <a:latin typeface="Arial"/>
                <a:cs typeface="+mn-cs"/>
              </a:rPr>
              <a:t>x</a:t>
            </a:r>
            <a:r>
              <a:rPr lang="en-US" sz="2800" dirty="0">
                <a:latin typeface="Arial"/>
                <a:cs typeface="+mn-cs"/>
              </a:rPr>
              <a:t>, Company </a:t>
            </a:r>
            <a:r>
              <a:rPr lang="en-US" sz="2800" dirty="0" err="1">
                <a:latin typeface="Arial"/>
                <a:cs typeface="+mn-cs"/>
              </a:rPr>
              <a:t>y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 err="1">
                <a:latin typeface="Arial"/>
                <a:cs typeface="+mn-cs"/>
              </a:rPr>
              <a:t>x.cid</a:t>
            </a:r>
            <a:r>
              <a:rPr lang="en-US" sz="2800" dirty="0">
                <a:latin typeface="Arial"/>
                <a:cs typeface="+mn-cs"/>
              </a:rPr>
              <a:t> = </a:t>
            </a:r>
            <a:r>
              <a:rPr lang="en-US" sz="2800" dirty="0" err="1">
                <a:latin typeface="Arial"/>
                <a:cs typeface="+mn-cs"/>
              </a:rPr>
              <a:t>y.cid</a:t>
            </a:r>
            <a:r>
              <a:rPr lang="en-US" sz="2800" dirty="0">
                <a:latin typeface="Arial"/>
                <a:cs typeface="+mn-cs"/>
              </a:rPr>
              <a:t> and </a:t>
            </a:r>
            <a:r>
              <a:rPr lang="en-US" sz="2800" dirty="0" err="1">
                <a:latin typeface="Arial"/>
                <a:cs typeface="+mn-cs"/>
              </a:rPr>
              <a:t>x.price</a:t>
            </a:r>
            <a:r>
              <a:rPr lang="en-US" sz="2800" dirty="0">
                <a:latin typeface="Arial"/>
                <a:cs typeface="+mn-cs"/>
              </a:rPr>
              <a:t> &lt; ? and </a:t>
            </a:r>
            <a:r>
              <a:rPr lang="en-US" sz="2800" dirty="0" err="1">
                <a:latin typeface="Arial"/>
                <a:cs typeface="+mn-cs"/>
              </a:rPr>
              <a:t>y.city</a:t>
            </a:r>
            <a:r>
              <a:rPr lang="en-US" sz="2800" dirty="0">
                <a:latin typeface="Arial"/>
                <a:cs typeface="+mn-cs"/>
              </a:rPr>
              <a:t> = ?</a:t>
            </a:r>
          </a:p>
        </p:txBody>
      </p:sp>
      <p:sp>
        <p:nvSpPr>
          <p:cNvPr id="135172" name="TextBox 5"/>
          <p:cNvSpPr txBox="1">
            <a:spLocks noChangeArrowheads="1"/>
          </p:cNvSpPr>
          <p:nvPr/>
        </p:nvSpPr>
        <p:spPr bwMode="auto">
          <a:xfrm>
            <a:off x="914400" y="1981200"/>
            <a:ext cx="6483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Arial" charset="0"/>
              </a:rPr>
              <a:t>Product(</a:t>
            </a:r>
            <a:r>
              <a:rPr lang="en-US" sz="3600" b="1" u="sng">
                <a:latin typeface="Arial" charset="0"/>
              </a:rPr>
              <a:t>pid</a:t>
            </a:r>
            <a:r>
              <a:rPr lang="en-US" sz="3600">
                <a:latin typeface="Arial" charset="0"/>
              </a:rPr>
              <a:t>, pname, price, cid)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Company(</a:t>
            </a:r>
            <a:r>
              <a:rPr lang="en-US" sz="3600" b="1" u="sng">
                <a:latin typeface="Arial" charset="0"/>
              </a:rPr>
              <a:t>cid</a:t>
            </a:r>
            <a:r>
              <a:rPr lang="en-US" sz="3600">
                <a:latin typeface="Arial" charset="0"/>
              </a:rPr>
              <a:t>, cname, city)</a:t>
            </a:r>
          </a:p>
        </p:txBody>
      </p:sp>
      <p:sp>
        <p:nvSpPr>
          <p:cNvPr id="135173" name="TextBox 6"/>
          <p:cNvSpPr txBox="1">
            <a:spLocks noChangeArrowheads="1"/>
          </p:cNvSpPr>
          <p:nvPr/>
        </p:nvSpPr>
        <p:spPr bwMode="auto">
          <a:xfrm>
            <a:off x="304800" y="3530600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Arial" charset="0"/>
              </a:rPr>
              <a:t>A very frequent query:</a:t>
            </a:r>
          </a:p>
        </p:txBody>
      </p:sp>
      <p:sp>
        <p:nvSpPr>
          <p:cNvPr id="13517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26631" name="Rounded Rectangle 7"/>
          <p:cNvSpPr>
            <a:spLocks noChangeArrowheads="1"/>
          </p:cNvSpPr>
          <p:nvPr/>
        </p:nvSpPr>
        <p:spPr bwMode="auto">
          <a:xfrm>
            <a:off x="1247775" y="6049963"/>
            <a:ext cx="7210425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/>
              </a:rPr>
              <a:t>How can we speed up this query workload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Denormalization</a:t>
            </a:r>
          </a:p>
        </p:txBody>
      </p:sp>
      <p:sp>
        <p:nvSpPr>
          <p:cNvPr id="136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CF57C0-9AA0-4EAD-A251-B4312C4DC755}" type="slidenum">
              <a:rPr lang="en-US" smtClean="0">
                <a:latin typeface="Arial" charset="0"/>
                <a:cs typeface="Arial" charset="0"/>
              </a:rPr>
              <a:pPr/>
              <a:t>106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6195" name="TextBox 5"/>
          <p:cNvSpPr txBox="1">
            <a:spLocks noChangeArrowheads="1"/>
          </p:cNvSpPr>
          <p:nvPr/>
        </p:nvSpPr>
        <p:spPr bwMode="auto">
          <a:xfrm>
            <a:off x="914400" y="1981200"/>
            <a:ext cx="6483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Arial" charset="0"/>
              </a:rPr>
              <a:t>Product(</a:t>
            </a:r>
            <a:r>
              <a:rPr lang="en-US" sz="3600" b="1" u="sng">
                <a:latin typeface="Arial" charset="0"/>
              </a:rPr>
              <a:t>pid</a:t>
            </a:r>
            <a:r>
              <a:rPr lang="en-US" sz="3600">
                <a:latin typeface="Arial" charset="0"/>
              </a:rPr>
              <a:t>, pname, price, cid)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Company(</a:t>
            </a:r>
            <a:r>
              <a:rPr lang="en-US" sz="3600" b="1" u="sng">
                <a:latin typeface="Arial" charset="0"/>
              </a:rPr>
              <a:t>cid</a:t>
            </a:r>
            <a:r>
              <a:rPr lang="en-US" sz="3600">
                <a:latin typeface="Arial" charset="0"/>
              </a:rPr>
              <a:t>, cname, city)</a:t>
            </a:r>
          </a:p>
        </p:txBody>
      </p:sp>
      <p:sp>
        <p:nvSpPr>
          <p:cNvPr id="136196" name="TextBox 6"/>
          <p:cNvSpPr txBox="1">
            <a:spLocks noChangeArrowheads="1"/>
          </p:cNvSpPr>
          <p:nvPr/>
        </p:nvSpPr>
        <p:spPr bwMode="auto">
          <a:xfrm>
            <a:off x="152400" y="3352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Arial" charset="0"/>
              </a:rPr>
              <a:t>Denormalize:</a:t>
            </a:r>
          </a:p>
        </p:txBody>
      </p:sp>
      <p:sp>
        <p:nvSpPr>
          <p:cNvPr id="136197" name="TextBox 8"/>
          <p:cNvSpPr txBox="1">
            <a:spLocks noChangeArrowheads="1"/>
          </p:cNvSpPr>
          <p:nvPr/>
        </p:nvSpPr>
        <p:spPr bwMode="auto">
          <a:xfrm>
            <a:off x="0" y="4038600"/>
            <a:ext cx="9226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ProductCompany(</a:t>
            </a:r>
            <a:r>
              <a:rPr lang="en-US" sz="3200" b="1" u="sng">
                <a:latin typeface="Arial" charset="0"/>
              </a:rPr>
              <a:t>pid</a:t>
            </a:r>
            <a:r>
              <a:rPr lang="en-US" sz="3200">
                <a:latin typeface="Arial" charset="0"/>
              </a:rPr>
              <a:t>,pname,price,cid,cname,city)</a:t>
            </a:r>
          </a:p>
        </p:txBody>
      </p:sp>
      <p:sp>
        <p:nvSpPr>
          <p:cNvPr id="13619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4363" y="4724400"/>
            <a:ext cx="7808912" cy="1812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INSERT INTO </a:t>
            </a:r>
            <a:r>
              <a:rPr lang="en-US" sz="2800" dirty="0" err="1">
                <a:latin typeface="Arial"/>
                <a:cs typeface="+mn-cs"/>
              </a:rPr>
              <a:t>ProductCompany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sz="2800" dirty="0" err="1">
                <a:latin typeface="Arial"/>
                <a:cs typeface="+mn-cs"/>
              </a:rPr>
              <a:t>x.pid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x.pname,.price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y.cname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y.city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/>
            </a:r>
            <a:b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   FROM</a:t>
            </a:r>
            <a:r>
              <a:rPr lang="en-US" sz="2800" dirty="0">
                <a:latin typeface="Arial"/>
                <a:cs typeface="+mn-cs"/>
              </a:rPr>
              <a:t> Product </a:t>
            </a:r>
            <a:r>
              <a:rPr lang="en-US" sz="2800" dirty="0" err="1">
                <a:latin typeface="Arial"/>
                <a:cs typeface="+mn-cs"/>
              </a:rPr>
              <a:t>x</a:t>
            </a:r>
            <a:r>
              <a:rPr lang="en-US" sz="2800" dirty="0">
                <a:latin typeface="Arial"/>
                <a:cs typeface="+mn-cs"/>
              </a:rPr>
              <a:t>, Company </a:t>
            </a:r>
            <a:r>
              <a:rPr lang="en-US" sz="2800" dirty="0" err="1">
                <a:latin typeface="Arial"/>
                <a:cs typeface="+mn-cs"/>
              </a:rPr>
              <a:t>y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 err="1">
                <a:latin typeface="Arial"/>
                <a:cs typeface="+mn-cs"/>
              </a:rPr>
              <a:t>x.cid</a:t>
            </a:r>
            <a:r>
              <a:rPr lang="en-US" sz="2800" dirty="0">
                <a:latin typeface="Arial"/>
                <a:cs typeface="+mn-cs"/>
              </a:rPr>
              <a:t> = </a:t>
            </a:r>
            <a:r>
              <a:rPr lang="en-US" sz="2800" dirty="0" err="1">
                <a:latin typeface="Arial"/>
                <a:cs typeface="+mn-cs"/>
              </a:rPr>
              <a:t>y.cid</a:t>
            </a:r>
            <a:endParaRPr lang="en-US" sz="2800" dirty="0">
              <a:latin typeface="Arial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Denormalization</a:t>
            </a:r>
          </a:p>
        </p:txBody>
      </p:sp>
      <p:sp>
        <p:nvSpPr>
          <p:cNvPr id="137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2C7A5C-7415-4A46-8CE9-D1F2D175A0AC}" type="slidenum">
              <a:rPr lang="en-US" smtClean="0">
                <a:latin typeface="Arial" charset="0"/>
                <a:cs typeface="Arial" charset="0"/>
              </a:rPr>
              <a:pPr/>
              <a:t>107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9425" y="2819400"/>
            <a:ext cx="8135938" cy="1385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 err="1">
                <a:latin typeface="Arial"/>
                <a:cs typeface="+mn-cs"/>
              </a:rPr>
              <a:t>x.pid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x.pname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sz="2800" dirty="0">
                <a:latin typeface="Arial"/>
                <a:cs typeface="+mn-cs"/>
              </a:rPr>
              <a:t> Product </a:t>
            </a:r>
            <a:r>
              <a:rPr lang="en-US" sz="2800" dirty="0" err="1">
                <a:latin typeface="Arial"/>
                <a:cs typeface="+mn-cs"/>
              </a:rPr>
              <a:t>x</a:t>
            </a:r>
            <a:r>
              <a:rPr lang="en-US" sz="2800" dirty="0">
                <a:latin typeface="Arial"/>
                <a:cs typeface="+mn-cs"/>
              </a:rPr>
              <a:t>, Company </a:t>
            </a:r>
            <a:r>
              <a:rPr lang="en-US" sz="2800" dirty="0" err="1">
                <a:latin typeface="Arial"/>
                <a:cs typeface="+mn-cs"/>
              </a:rPr>
              <a:t>y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 err="1">
                <a:latin typeface="Arial"/>
                <a:cs typeface="+mn-cs"/>
              </a:rPr>
              <a:t>x.cid</a:t>
            </a:r>
            <a:r>
              <a:rPr lang="en-US" sz="2800" dirty="0">
                <a:latin typeface="Arial"/>
                <a:cs typeface="+mn-cs"/>
              </a:rPr>
              <a:t> = </a:t>
            </a:r>
            <a:r>
              <a:rPr lang="en-US" sz="2800" dirty="0" err="1">
                <a:latin typeface="Arial"/>
                <a:cs typeface="+mn-cs"/>
              </a:rPr>
              <a:t>y.cid</a:t>
            </a:r>
            <a:r>
              <a:rPr lang="en-US" sz="2800" dirty="0">
                <a:latin typeface="Arial"/>
                <a:cs typeface="+mn-cs"/>
              </a:rPr>
              <a:t> and </a:t>
            </a:r>
            <a:r>
              <a:rPr lang="en-US" sz="2800" dirty="0" err="1">
                <a:latin typeface="Arial"/>
                <a:cs typeface="+mn-cs"/>
              </a:rPr>
              <a:t>x.price</a:t>
            </a:r>
            <a:r>
              <a:rPr lang="en-US" sz="2800" dirty="0">
                <a:latin typeface="Arial"/>
                <a:cs typeface="+mn-cs"/>
              </a:rPr>
              <a:t> &lt; ? and </a:t>
            </a:r>
            <a:r>
              <a:rPr lang="en-US" sz="2800" dirty="0" err="1">
                <a:latin typeface="Arial"/>
                <a:cs typeface="+mn-cs"/>
              </a:rPr>
              <a:t>y.city</a:t>
            </a:r>
            <a:r>
              <a:rPr lang="en-US" sz="2800" dirty="0">
                <a:latin typeface="Arial"/>
                <a:cs typeface="+mn-cs"/>
              </a:rPr>
              <a:t> = ?</a:t>
            </a:r>
          </a:p>
        </p:txBody>
      </p:sp>
      <p:sp>
        <p:nvSpPr>
          <p:cNvPr id="137220" name="TextBox 5"/>
          <p:cNvSpPr txBox="1">
            <a:spLocks noChangeArrowheads="1"/>
          </p:cNvSpPr>
          <p:nvPr/>
        </p:nvSpPr>
        <p:spPr bwMode="auto">
          <a:xfrm>
            <a:off x="914400" y="1981200"/>
            <a:ext cx="490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Arial" charset="0"/>
              </a:rPr>
              <a:t>Next, replace the query</a:t>
            </a:r>
          </a:p>
        </p:txBody>
      </p:sp>
      <p:sp>
        <p:nvSpPr>
          <p:cNvPr id="137221" name="Down Arrow 9"/>
          <p:cNvSpPr>
            <a:spLocks noChangeArrowheads="1"/>
          </p:cNvSpPr>
          <p:nvPr/>
        </p:nvSpPr>
        <p:spPr bwMode="auto">
          <a:xfrm>
            <a:off x="4267200" y="4419600"/>
            <a:ext cx="484188" cy="533400"/>
          </a:xfrm>
          <a:prstGeom prst="downArrow">
            <a:avLst>
              <a:gd name="adj1" fmla="val 50000"/>
              <a:gd name="adj2" fmla="val 500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137222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52600" y="5105400"/>
            <a:ext cx="4922838" cy="1385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 err="1">
                <a:latin typeface="Arial"/>
                <a:cs typeface="+mn-cs"/>
              </a:rPr>
              <a:t>pid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pname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 err="1">
                <a:latin typeface="Arial"/>
                <a:cs typeface="+mn-cs"/>
              </a:rPr>
              <a:t>ProductCompany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sz="2800" dirty="0">
                <a:latin typeface="Arial"/>
                <a:cs typeface="+mn-cs"/>
              </a:rPr>
              <a:t> price &lt; ? and city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Issues with Denormalization</a:t>
            </a:r>
          </a:p>
        </p:txBody>
      </p:sp>
      <p:sp>
        <p:nvSpPr>
          <p:cNvPr id="1382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B6703A-F99C-463E-9051-E4027496D740}" type="slidenum">
              <a:rPr lang="en-US" smtClean="0">
                <a:latin typeface="Arial" charset="0"/>
                <a:cs typeface="Arial" charset="0"/>
              </a:rPr>
              <a:pPr/>
              <a:t>108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82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It is no longer in BCNF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We have the hidden FD:  cid 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 cname, city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When Product or Company are updated, we need to propagate updates to ProductCompany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Use RULE in postgres (see below)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Or use a trigger on a different RDBMS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Sometimes cannot modify the query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What do we do then ?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Denormalization Using Views</a:t>
            </a:r>
          </a:p>
        </p:txBody>
      </p:sp>
      <p:sp>
        <p:nvSpPr>
          <p:cNvPr id="139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8D467E-CEA4-40F4-9F6F-2086ABB308BD}" type="slidenum">
              <a:rPr lang="en-US" smtClean="0">
                <a:latin typeface="Arial" charset="0"/>
                <a:cs typeface="Arial" charset="0"/>
              </a:rPr>
              <a:pPr/>
              <a:t>109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9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2057400"/>
            <a:ext cx="8731250" cy="4486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INSERT INTO </a:t>
            </a:r>
            <a:r>
              <a:rPr lang="en-US" dirty="0" err="1">
                <a:latin typeface="Arial"/>
                <a:cs typeface="+mn-cs"/>
              </a:rPr>
              <a:t>ProductCompany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 err="1">
                <a:latin typeface="Arial"/>
                <a:cs typeface="+mn-cs"/>
              </a:rPr>
              <a:t>x.pid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x.pname,.price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y.cid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y.cname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y.city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/>
            </a:r>
            <a:br>
              <a:rPr lang="en-US" dirty="0">
                <a:solidFill>
                  <a:schemeClr val="accent2"/>
                </a:solidFill>
                <a:latin typeface="Arial"/>
                <a:cs typeface="+mn-cs"/>
              </a:rPr>
            </a:b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   FROM</a:t>
            </a:r>
            <a:r>
              <a:rPr lang="en-US" dirty="0">
                <a:latin typeface="Arial"/>
                <a:cs typeface="+mn-cs"/>
              </a:rPr>
              <a:t> Product </a:t>
            </a:r>
            <a:r>
              <a:rPr lang="en-US" dirty="0" err="1">
                <a:latin typeface="Arial"/>
                <a:cs typeface="+mn-cs"/>
              </a:rPr>
              <a:t>x</a:t>
            </a:r>
            <a:r>
              <a:rPr lang="en-US" dirty="0">
                <a:latin typeface="Arial"/>
                <a:cs typeface="+mn-cs"/>
              </a:rPr>
              <a:t>, Company </a:t>
            </a:r>
            <a:r>
              <a:rPr lang="en-US" dirty="0" err="1">
                <a:latin typeface="Arial"/>
                <a:cs typeface="+mn-cs"/>
              </a:rPr>
              <a:t>y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x.cid</a:t>
            </a:r>
            <a:r>
              <a:rPr lang="en-US" dirty="0">
                <a:latin typeface="Arial"/>
                <a:cs typeface="+mn-cs"/>
              </a:rPr>
              <a:t> = </a:t>
            </a:r>
            <a:r>
              <a:rPr lang="en-US" dirty="0" err="1">
                <a:latin typeface="Arial"/>
                <a:cs typeface="+mn-cs"/>
              </a:rPr>
              <a:t>y.cid</a:t>
            </a:r>
            <a:r>
              <a:rPr lang="en-US" dirty="0">
                <a:latin typeface="Arial"/>
                <a:cs typeface="+mn-cs"/>
              </a:rPr>
              <a:t>;</a:t>
            </a:r>
          </a:p>
          <a:p>
            <a:pPr eaLnBrk="0" hangingPunct="0">
              <a:defRPr/>
            </a:pP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DROP</a:t>
            </a:r>
            <a:r>
              <a:rPr lang="en-US" dirty="0">
                <a:latin typeface="Arial"/>
                <a:cs typeface="+mn-cs"/>
              </a:rPr>
              <a:t> Product;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DROP</a:t>
            </a:r>
            <a:r>
              <a:rPr lang="en-US" dirty="0">
                <a:latin typeface="Arial"/>
                <a:cs typeface="+mn-cs"/>
              </a:rPr>
              <a:t> Company;</a:t>
            </a:r>
          </a:p>
          <a:p>
            <a:pPr eaLnBrk="0" hangingPunct="0">
              <a:defRPr/>
            </a:pP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CREATE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VIEW</a:t>
            </a:r>
            <a:r>
              <a:rPr lang="en-US" dirty="0">
                <a:latin typeface="Arial"/>
                <a:cs typeface="+mn-cs"/>
              </a:rPr>
              <a:t> Product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AS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pid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pname</a:t>
            </a:r>
            <a:r>
              <a:rPr lang="en-US" dirty="0">
                <a:latin typeface="Arial"/>
                <a:cs typeface="+mn-cs"/>
              </a:rPr>
              <a:t>, price, cid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ProductCompany</a:t>
            </a: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CREATE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VIEW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Compnay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AS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DISTINCT </a:t>
            </a:r>
            <a:r>
              <a:rPr lang="en-US" dirty="0">
                <a:latin typeface="Arial"/>
                <a:cs typeface="+mn-cs"/>
              </a:rPr>
              <a:t>cid, </a:t>
            </a:r>
            <a:r>
              <a:rPr lang="en-US" dirty="0" err="1">
                <a:latin typeface="Arial"/>
                <a:cs typeface="+mn-cs"/>
              </a:rPr>
              <a:t>cname</a:t>
            </a:r>
            <a:r>
              <a:rPr lang="en-US" dirty="0">
                <a:latin typeface="Arial"/>
                <a:cs typeface="+mn-cs"/>
              </a:rPr>
              <a:t>, city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ProductCompany</a:t>
            </a:r>
            <a:endParaRPr lang="en-US" dirty="0">
              <a:latin typeface="Arial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D834A-5704-4C84-A7A3-3E8112A21821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Managing Free Blocks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Linked list of free blocks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Or bit map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Denormalization Using Views</a:t>
            </a:r>
          </a:p>
        </p:txBody>
      </p:sp>
      <p:sp>
        <p:nvSpPr>
          <p:cNvPr id="140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754249-D6E5-4965-A5CA-A2E08A53F7A1}" type="slidenum">
              <a:rPr lang="en-US" smtClean="0">
                <a:latin typeface="Arial" charset="0"/>
                <a:cs typeface="Arial" charset="0"/>
              </a:rPr>
              <a:pPr/>
              <a:t>110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9425" y="2819400"/>
            <a:ext cx="8135938" cy="1385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 err="1">
                <a:latin typeface="Arial"/>
                <a:cs typeface="+mn-cs"/>
              </a:rPr>
              <a:t>x.pid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x.pname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sz="2800" dirty="0">
                <a:latin typeface="Arial"/>
                <a:cs typeface="+mn-cs"/>
              </a:rPr>
              <a:t> Product </a:t>
            </a:r>
            <a:r>
              <a:rPr lang="en-US" sz="2800" dirty="0" err="1">
                <a:latin typeface="Arial"/>
                <a:cs typeface="+mn-cs"/>
              </a:rPr>
              <a:t>x</a:t>
            </a:r>
            <a:r>
              <a:rPr lang="en-US" sz="2800" dirty="0">
                <a:latin typeface="Arial"/>
                <a:cs typeface="+mn-cs"/>
              </a:rPr>
              <a:t>, Company </a:t>
            </a:r>
            <a:r>
              <a:rPr lang="en-US" sz="2800" dirty="0" err="1">
                <a:latin typeface="Arial"/>
                <a:cs typeface="+mn-cs"/>
              </a:rPr>
              <a:t>y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 err="1">
                <a:latin typeface="Arial"/>
                <a:cs typeface="+mn-cs"/>
              </a:rPr>
              <a:t>x.cid</a:t>
            </a:r>
            <a:r>
              <a:rPr lang="en-US" sz="2800" dirty="0">
                <a:latin typeface="Arial"/>
                <a:cs typeface="+mn-cs"/>
              </a:rPr>
              <a:t> = </a:t>
            </a:r>
            <a:r>
              <a:rPr lang="en-US" sz="2800" dirty="0" err="1">
                <a:latin typeface="Arial"/>
                <a:cs typeface="+mn-cs"/>
              </a:rPr>
              <a:t>y.cid</a:t>
            </a:r>
            <a:r>
              <a:rPr lang="en-US" sz="2800" dirty="0">
                <a:latin typeface="Arial"/>
                <a:cs typeface="+mn-cs"/>
              </a:rPr>
              <a:t> and </a:t>
            </a:r>
            <a:r>
              <a:rPr lang="en-US" sz="2800" dirty="0" err="1">
                <a:latin typeface="Arial"/>
                <a:cs typeface="+mn-cs"/>
              </a:rPr>
              <a:t>x.price</a:t>
            </a:r>
            <a:r>
              <a:rPr lang="en-US" sz="2800" dirty="0">
                <a:latin typeface="Arial"/>
                <a:cs typeface="+mn-cs"/>
              </a:rPr>
              <a:t> &lt; ? and </a:t>
            </a:r>
            <a:r>
              <a:rPr lang="en-US" sz="2800" dirty="0" err="1">
                <a:latin typeface="Arial"/>
                <a:cs typeface="+mn-cs"/>
              </a:rPr>
              <a:t>y.city</a:t>
            </a:r>
            <a:r>
              <a:rPr lang="en-US" sz="2800" dirty="0">
                <a:latin typeface="Arial"/>
                <a:cs typeface="+mn-cs"/>
              </a:rPr>
              <a:t> = ?</a:t>
            </a:r>
          </a:p>
        </p:txBody>
      </p:sp>
      <p:sp>
        <p:nvSpPr>
          <p:cNvPr id="140292" name="TextBox 5"/>
          <p:cNvSpPr txBox="1">
            <a:spLocks noChangeArrowheads="1"/>
          </p:cNvSpPr>
          <p:nvPr/>
        </p:nvSpPr>
        <p:spPr bwMode="auto">
          <a:xfrm>
            <a:off x="914400" y="1981200"/>
            <a:ext cx="541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Arial" charset="0"/>
              </a:rPr>
              <a:t>Keep the query unchaged</a:t>
            </a:r>
          </a:p>
        </p:txBody>
      </p:sp>
      <p:sp>
        <p:nvSpPr>
          <p:cNvPr id="140293" name="TextBox 8"/>
          <p:cNvSpPr txBox="1">
            <a:spLocks noChangeArrowheads="1"/>
          </p:cNvSpPr>
          <p:nvPr/>
        </p:nvSpPr>
        <p:spPr bwMode="auto">
          <a:xfrm>
            <a:off x="2011363" y="4876800"/>
            <a:ext cx="572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Arial" charset="0"/>
              </a:rPr>
              <a:t>What does the system do ?</a:t>
            </a:r>
          </a:p>
        </p:txBody>
      </p:sp>
      <p:sp>
        <p:nvSpPr>
          <p:cNvPr id="14029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Denormalization Using Views</a:t>
            </a:r>
          </a:p>
        </p:txBody>
      </p:sp>
      <p:sp>
        <p:nvSpPr>
          <p:cNvPr id="14131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 postgres the rewritten query is non-minimal: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Means: has redundant joins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To see this in postgres, type “explain . . .”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SQL Server does a better job with this query</a:t>
            </a:r>
          </a:p>
        </p:txBody>
      </p:sp>
      <p:sp>
        <p:nvSpPr>
          <p:cNvPr id="141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D3042C-7339-4AB6-BAA1-5FD893C3EA99}" type="slidenum">
              <a:rPr lang="en-US" smtClean="0">
                <a:latin typeface="Arial" charset="0"/>
                <a:cs typeface="Arial" charset="0"/>
              </a:rPr>
              <a:pPr/>
              <a:t>111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1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Horizontal Partition</a:t>
            </a:r>
          </a:p>
        </p:txBody>
      </p:sp>
      <p:sp>
        <p:nvSpPr>
          <p:cNvPr id="142338" name="Content Placeholder 6"/>
          <p:cNvSpPr>
            <a:spLocks noGrp="1"/>
          </p:cNvSpPr>
          <p:nvPr>
            <p:ph idx="1"/>
          </p:nvPr>
        </p:nvSpPr>
        <p:spPr>
          <a:xfrm>
            <a:off x="457200" y="3429000"/>
            <a:ext cx="83820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Horizontal partition on price &lt; 10 and price &gt;= 10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When few products have price &lt; 10 but most queries are about these products</a:t>
            </a: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C1D5FE-FF2C-405B-9885-7793CC669E15}" type="slidenum">
              <a:rPr lang="en-US" smtClean="0">
                <a:latin typeface="Arial" charset="0"/>
                <a:cs typeface="Arial" charset="0"/>
              </a:rPr>
              <a:pPr/>
              <a:t>112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2340" name="TextBox 4"/>
          <p:cNvSpPr txBox="1">
            <a:spLocks noChangeArrowheads="1"/>
          </p:cNvSpPr>
          <p:nvPr/>
        </p:nvSpPr>
        <p:spPr bwMode="auto">
          <a:xfrm>
            <a:off x="838200" y="2057400"/>
            <a:ext cx="648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Arial" charset="0"/>
              </a:rPr>
              <a:t>Product(</a:t>
            </a:r>
            <a:r>
              <a:rPr lang="en-US" sz="3600" b="1" u="sng">
                <a:latin typeface="Arial" charset="0"/>
              </a:rPr>
              <a:t>pid</a:t>
            </a:r>
            <a:r>
              <a:rPr lang="en-US" sz="3600">
                <a:latin typeface="Arial" charset="0"/>
              </a:rPr>
              <a:t>, pname, price, cid)</a:t>
            </a:r>
          </a:p>
        </p:txBody>
      </p:sp>
      <p:sp>
        <p:nvSpPr>
          <p:cNvPr id="14234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Horizontal Partition</a:t>
            </a:r>
          </a:p>
        </p:txBody>
      </p:sp>
      <p:sp>
        <p:nvSpPr>
          <p:cNvPr id="143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6C688-F630-4BBF-87A0-B9734E7F904E}" type="slidenum">
              <a:rPr lang="en-US" smtClean="0">
                <a:latin typeface="Arial" charset="0"/>
                <a:cs typeface="Arial" charset="0"/>
              </a:rPr>
              <a:pPr/>
              <a:t>113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2362200"/>
            <a:ext cx="8255000" cy="302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INSERT INTO </a:t>
            </a:r>
            <a:r>
              <a:rPr lang="en-US" dirty="0" err="1">
                <a:latin typeface="Arial"/>
                <a:cs typeface="+mn-cs"/>
              </a:rPr>
              <a:t>CheapProduct</a:t>
            </a:r>
            <a:r>
              <a:rPr lang="en-US" dirty="0">
                <a:latin typeface="Arial"/>
                <a:cs typeface="+mn-cs"/>
              </a:rPr>
              <a:t>     . . . WHERE price&lt;10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INSERT INTO </a:t>
            </a:r>
            <a:r>
              <a:rPr lang="en-US" dirty="0" err="1">
                <a:latin typeface="Arial"/>
                <a:cs typeface="+mn-cs"/>
              </a:rPr>
              <a:t>ExpensiveProduct</a:t>
            </a:r>
            <a:r>
              <a:rPr lang="en-US" dirty="0">
                <a:latin typeface="Arial"/>
                <a:cs typeface="+mn-cs"/>
              </a:rPr>
              <a:t>     . . . WHERE price &gt;=10</a:t>
            </a:r>
            <a:br>
              <a:rPr lang="en-US" dirty="0">
                <a:latin typeface="Arial"/>
                <a:cs typeface="+mn-cs"/>
              </a:rPr>
            </a:b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DROP</a:t>
            </a:r>
            <a:r>
              <a:rPr lang="en-US" dirty="0">
                <a:latin typeface="Arial"/>
                <a:cs typeface="+mn-cs"/>
              </a:rPr>
              <a:t> Product</a:t>
            </a:r>
          </a:p>
          <a:p>
            <a:pPr eaLnBrk="0" hangingPunct="0">
              <a:defRPr/>
            </a:pP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CREATE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VIEW</a:t>
            </a:r>
            <a:r>
              <a:rPr lang="en-US" dirty="0">
                <a:latin typeface="Arial"/>
                <a:cs typeface="+mn-cs"/>
              </a:rPr>
              <a:t> Product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AS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(select * from </a:t>
            </a:r>
            <a:r>
              <a:rPr lang="en-US" dirty="0" err="1">
                <a:latin typeface="Arial"/>
                <a:cs typeface="+mn-cs"/>
              </a:rPr>
              <a:t>cheapProduct</a:t>
            </a:r>
            <a:r>
              <a:rPr lang="en-US" dirty="0">
                <a:latin typeface="Arial"/>
                <a:cs typeface="+mn-cs"/>
              </a:rPr>
              <a:t>)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UNION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ALL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(select * from </a:t>
            </a:r>
            <a:r>
              <a:rPr lang="en-US" dirty="0" err="1">
                <a:latin typeface="Arial"/>
                <a:cs typeface="+mn-cs"/>
              </a:rPr>
              <a:t>expensiveProduct</a:t>
            </a:r>
            <a:r>
              <a:rPr lang="en-US" dirty="0">
                <a:latin typeface="Arial"/>
                <a:cs typeface="+mn-cs"/>
              </a:rPr>
              <a:t>)</a:t>
            </a:r>
          </a:p>
        </p:txBody>
      </p:sp>
      <p:sp>
        <p:nvSpPr>
          <p:cNvPr id="1433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Horizontal Partition</a:t>
            </a:r>
          </a:p>
        </p:txBody>
      </p:sp>
      <p:sp>
        <p:nvSpPr>
          <p:cNvPr id="144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F32C98-7CD6-4297-AA99-2FCCDE6C1EA9}" type="slidenum">
              <a:rPr lang="en-US" smtClean="0">
                <a:latin typeface="Arial" charset="0"/>
                <a:cs typeface="Arial" charset="0"/>
              </a:rPr>
              <a:pPr/>
              <a:t>114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74963" y="2514600"/>
            <a:ext cx="3392487" cy="156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sz="3200" dirty="0">
                <a:latin typeface="Arial"/>
                <a:cs typeface="+mn-cs"/>
              </a:rPr>
              <a:t>*</a:t>
            </a:r>
            <a:br>
              <a:rPr lang="en-US" sz="3200" dirty="0">
                <a:latin typeface="Arial"/>
                <a:cs typeface="+mn-cs"/>
              </a:rPr>
            </a:br>
            <a:r>
              <a:rPr lang="en-US" sz="3200" dirty="0">
                <a:solidFill>
                  <a:schemeClr val="accent2"/>
                </a:solidFill>
                <a:latin typeface="Arial"/>
                <a:cs typeface="+mn-cs"/>
              </a:rPr>
              <a:t>FROM </a:t>
            </a:r>
            <a:r>
              <a:rPr lang="en-US" sz="3200" dirty="0">
                <a:latin typeface="Arial"/>
                <a:cs typeface="+mn-cs"/>
              </a:rPr>
              <a:t>Product</a:t>
            </a:r>
            <a:br>
              <a:rPr lang="en-US" sz="3200" dirty="0">
                <a:latin typeface="Arial"/>
                <a:cs typeface="+mn-cs"/>
              </a:rPr>
            </a:br>
            <a:r>
              <a:rPr lang="en-US" sz="3200" dirty="0">
                <a:solidFill>
                  <a:schemeClr val="accent2"/>
                </a:solidFill>
                <a:latin typeface="Arial"/>
                <a:cs typeface="+mn-cs"/>
              </a:rPr>
              <a:t>WHERE </a:t>
            </a:r>
            <a:r>
              <a:rPr lang="en-US" sz="3200" dirty="0">
                <a:latin typeface="Arial"/>
                <a:cs typeface="+mn-cs"/>
              </a:rPr>
              <a:t>price = 2</a:t>
            </a:r>
          </a:p>
        </p:txBody>
      </p:sp>
      <p:sp>
        <p:nvSpPr>
          <p:cNvPr id="144388" name="Rounded Rectangle 6"/>
          <p:cNvSpPr>
            <a:spLocks noChangeArrowheads="1"/>
          </p:cNvSpPr>
          <p:nvPr/>
        </p:nvSpPr>
        <p:spPr bwMode="auto">
          <a:xfrm>
            <a:off x="1447800" y="4724400"/>
            <a:ext cx="5510213" cy="911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Which of the tables cheapProduct and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expensiveProduct does it touch ?</a:t>
            </a:r>
          </a:p>
        </p:txBody>
      </p:sp>
      <p:sp>
        <p:nvSpPr>
          <p:cNvPr id="14438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Horizontal Partition</a:t>
            </a:r>
          </a:p>
        </p:txBody>
      </p:sp>
      <p:sp>
        <p:nvSpPr>
          <p:cNvPr id="14541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query will touch both cheapProduct and expensiveProduct because we haven’t told the system the partition criteria (price &lt; 10 and &gt;= 10)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We can do this in two ways: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As a predicate in the view definition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As a constraint in the table definition</a:t>
            </a:r>
          </a:p>
        </p:txBody>
      </p:sp>
      <p:sp>
        <p:nvSpPr>
          <p:cNvPr id="145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C3EADB-8D7E-44F9-8722-3FB441C67ABA}" type="slidenum">
              <a:rPr lang="en-US" smtClean="0">
                <a:latin typeface="Arial" charset="0"/>
                <a:cs typeface="Arial" charset="0"/>
              </a:rPr>
              <a:pPr/>
              <a:t>115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5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Partition Criteria As View Predicates</a:t>
            </a:r>
          </a:p>
        </p:txBody>
      </p:sp>
      <p:sp>
        <p:nvSpPr>
          <p:cNvPr id="146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97B23A-815E-4B98-8AE3-6D0E593D0A3B}" type="slidenum">
              <a:rPr lang="en-US" smtClean="0">
                <a:latin typeface="Arial" charset="0"/>
                <a:cs typeface="Arial" charset="0"/>
              </a:rPr>
              <a:pPr/>
              <a:t>116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2520950"/>
            <a:ext cx="8688388" cy="1812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CREATE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VIEW</a:t>
            </a:r>
            <a:r>
              <a:rPr lang="en-US" sz="2800" dirty="0">
                <a:latin typeface="Arial"/>
                <a:cs typeface="+mn-cs"/>
              </a:rPr>
              <a:t> Product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AS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(select * from </a:t>
            </a:r>
            <a:r>
              <a:rPr lang="en-US" sz="2800" dirty="0" err="1">
                <a:latin typeface="Arial"/>
                <a:cs typeface="+mn-cs"/>
              </a:rPr>
              <a:t>cheapProduct</a:t>
            </a:r>
            <a:r>
              <a:rPr lang="en-US" sz="2800" dirty="0">
                <a:latin typeface="Arial"/>
                <a:cs typeface="+mn-cs"/>
              </a:rPr>
              <a:t> where price &lt; 10) 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         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UNION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ALL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(select * from </a:t>
            </a:r>
            <a:r>
              <a:rPr lang="en-US" sz="2800" dirty="0" err="1">
                <a:latin typeface="Arial"/>
                <a:cs typeface="+mn-cs"/>
              </a:rPr>
              <a:t>expensiveProduct</a:t>
            </a:r>
            <a:r>
              <a:rPr lang="en-US" sz="2800" dirty="0">
                <a:latin typeface="Arial"/>
                <a:cs typeface="+mn-cs"/>
              </a:rPr>
              <a:t> where price &gt;= 10)</a:t>
            </a:r>
          </a:p>
        </p:txBody>
      </p:sp>
      <p:sp>
        <p:nvSpPr>
          <p:cNvPr id="146436" name="Rounded Rectangle 6"/>
          <p:cNvSpPr>
            <a:spLocks noChangeArrowheads="1"/>
          </p:cNvSpPr>
          <p:nvPr/>
        </p:nvSpPr>
        <p:spPr bwMode="auto">
          <a:xfrm>
            <a:off x="228600" y="5410200"/>
            <a:ext cx="8705850" cy="5064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SQL Server correctly optimizes the query, but postgres doesn’t</a:t>
            </a:r>
          </a:p>
        </p:txBody>
      </p:sp>
      <p:sp>
        <p:nvSpPr>
          <p:cNvPr id="14643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Partition Criteria As Table Constraints</a:t>
            </a:r>
          </a:p>
        </p:txBody>
      </p:sp>
      <p:sp>
        <p:nvSpPr>
          <p:cNvPr id="1474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99A209-3053-40C2-8C12-E8A39C85CA15}" type="slidenum">
              <a:rPr lang="en-US" smtClean="0">
                <a:latin typeface="Arial" charset="0"/>
                <a:cs typeface="Arial" charset="0"/>
              </a:rPr>
              <a:pPr/>
              <a:t>117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133600"/>
            <a:ext cx="5211763" cy="3390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CREATE TABLE </a:t>
            </a:r>
            <a:r>
              <a:rPr lang="en-US" dirty="0" err="1">
                <a:latin typeface="Arial"/>
                <a:cs typeface="+mn-cs"/>
              </a:rPr>
              <a:t>CheapProduct</a:t>
            </a:r>
            <a:r>
              <a:rPr lang="en-US" dirty="0">
                <a:latin typeface="Arial"/>
                <a:cs typeface="+mn-cs"/>
              </a:rPr>
              <a:t> (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</a:t>
            </a:r>
            <a:r>
              <a:rPr lang="en-US" dirty="0" err="1">
                <a:latin typeface="Arial"/>
                <a:cs typeface="+mn-cs"/>
              </a:rPr>
              <a:t>pid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int</a:t>
            </a:r>
            <a:r>
              <a:rPr lang="en-US" dirty="0">
                <a:latin typeface="Arial"/>
                <a:cs typeface="+mn-cs"/>
              </a:rPr>
              <a:t> primary key not null,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    </a:t>
            </a:r>
            <a:r>
              <a:rPr lang="en-US" dirty="0" err="1">
                <a:latin typeface="Arial"/>
                <a:cs typeface="+mn-cs"/>
              </a:rPr>
              <a:t>pname</a:t>
            </a:r>
            <a:r>
              <a:rPr lang="en-US" dirty="0">
                <a:latin typeface="Arial"/>
                <a:cs typeface="+mn-cs"/>
              </a:rPr>
              <a:t> varchar(20) not null,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    price </a:t>
            </a:r>
            <a:r>
              <a:rPr lang="en-US" dirty="0" err="1">
                <a:latin typeface="Arial"/>
                <a:cs typeface="+mn-cs"/>
              </a:rPr>
              <a:t>int</a:t>
            </a:r>
            <a:r>
              <a:rPr lang="en-US" dirty="0">
                <a:latin typeface="Arial"/>
                <a:cs typeface="+mn-cs"/>
              </a:rPr>
              <a:t> not null,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    CHECK (price &lt; 10));</a:t>
            </a:r>
          </a:p>
          <a:p>
            <a:pPr eaLnBrk="0" hangingPunct="0">
              <a:defRPr/>
            </a:pPr>
            <a:endParaRPr lang="en-US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CREATE TABLE </a:t>
            </a:r>
            <a:r>
              <a:rPr lang="en-US" dirty="0" err="1">
                <a:latin typeface="Arial"/>
                <a:cs typeface="+mn-cs"/>
              </a:rPr>
              <a:t>ExpesniveProduct</a:t>
            </a:r>
            <a:r>
              <a:rPr lang="en-US" dirty="0">
                <a:latin typeface="Arial"/>
                <a:cs typeface="+mn-cs"/>
              </a:rPr>
              <a:t> (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. . . .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    CHECK (price &gt;= 10));</a:t>
            </a:r>
          </a:p>
        </p:txBody>
      </p:sp>
      <p:sp>
        <p:nvSpPr>
          <p:cNvPr id="14746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147461" name="Rounded Rectangle 4"/>
          <p:cNvSpPr>
            <a:spLocks noChangeArrowheads="1"/>
          </p:cNvSpPr>
          <p:nvPr/>
        </p:nvSpPr>
        <p:spPr bwMode="auto">
          <a:xfrm>
            <a:off x="612775" y="5791200"/>
            <a:ext cx="7805738" cy="911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If you set “constraint_exclusion = on” in postgresql.conf,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then postgres optimizes this fine.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Updates Through Views</a:t>
            </a:r>
          </a:p>
        </p:txBody>
      </p:sp>
      <p:sp>
        <p:nvSpPr>
          <p:cNvPr id="14848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Product is a view: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What should “INSERT INTO Product” do ?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Sometime it is possible for the system to figure out which base tables to update</a:t>
            </a:r>
          </a:p>
          <a:p>
            <a:pPr lvl="1" eaLnBrk="1" hangingPunct="1"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If not, then use RULES or TRIGGERS</a:t>
            </a:r>
          </a:p>
        </p:txBody>
      </p:sp>
      <p:sp>
        <p:nvSpPr>
          <p:cNvPr id="148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B0CB40-E39B-41DF-9A6D-1DE1F691CA5F}" type="slidenum">
              <a:rPr lang="en-US" smtClean="0">
                <a:latin typeface="Arial" charset="0"/>
                <a:cs typeface="Arial" charset="0"/>
              </a:rPr>
              <a:pPr/>
              <a:t>118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84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RULES in Postgres</a:t>
            </a:r>
          </a:p>
        </p:txBody>
      </p:sp>
      <p:sp>
        <p:nvSpPr>
          <p:cNvPr id="149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BEB94-1B6F-4F85-AE59-EA9C9583171B}" type="slidenum">
              <a:rPr lang="en-US" smtClean="0">
                <a:latin typeface="Arial" charset="0"/>
                <a:cs typeface="Arial" charset="0"/>
              </a:rPr>
              <a:pPr/>
              <a:t>119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2101850"/>
            <a:ext cx="8632825" cy="1812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rgbClr val="000000"/>
                </a:solidFill>
                <a:latin typeface="Arial"/>
                <a:cs typeface="+mn-cs"/>
              </a:rPr>
              <a:t>CREATE [ OR REPLACE ] RULE name AS ON event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rgbClr val="000000"/>
                </a:solidFill>
                <a:latin typeface="Arial"/>
                <a:cs typeface="+mn-cs"/>
              </a:rPr>
              <a:t>    TO table [ WHERE condition ]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rgbClr val="000000"/>
                </a:solidFill>
                <a:latin typeface="Arial"/>
                <a:cs typeface="+mn-cs"/>
              </a:rPr>
              <a:t>    DO [ ALSO | INSTEAD ] { NOTHING | </a:t>
            </a:r>
            <a:br>
              <a:rPr lang="en-US" sz="28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  <a:cs typeface="+mn-cs"/>
              </a:rPr>
              <a:t>               command | ( command ; command ... ) }</a:t>
            </a:r>
          </a:p>
        </p:txBody>
      </p:sp>
      <p:sp>
        <p:nvSpPr>
          <p:cNvPr id="149508" name="TextBox 5"/>
          <p:cNvSpPr txBox="1">
            <a:spLocks noChangeArrowheads="1"/>
          </p:cNvSpPr>
          <p:nvPr/>
        </p:nvSpPr>
        <p:spPr bwMode="auto">
          <a:xfrm>
            <a:off x="198438" y="4114800"/>
            <a:ext cx="810418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Where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name = a name for the rule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event = SELECT, INSERT, UPDATE, or DELETE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command = SELECT, INSERT, UPDATE, DELETE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         use </a:t>
            </a:r>
            <a:r>
              <a:rPr lang="en-US" b="1">
                <a:latin typeface="Arial" charset="0"/>
              </a:rPr>
              <a:t>new</a:t>
            </a:r>
            <a:r>
              <a:rPr lang="en-US">
                <a:latin typeface="Arial" charset="0"/>
              </a:rPr>
              <a:t> for the new tuple, and </a:t>
            </a:r>
            <a:r>
              <a:rPr lang="en-US" b="1">
                <a:latin typeface="Arial" charset="0"/>
              </a:rPr>
              <a:t>old</a:t>
            </a:r>
            <a:r>
              <a:rPr lang="en-US">
                <a:latin typeface="Arial" charset="0"/>
              </a:rPr>
              <a:t> for the old tuple</a:t>
            </a:r>
          </a:p>
        </p:txBody>
      </p:sp>
      <p:sp>
        <p:nvSpPr>
          <p:cNvPr id="14950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A3BD00-BB8E-41B5-84BE-290208989187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File Organization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47800" y="3355975"/>
            <a:ext cx="1196975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Header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346450" y="2209800"/>
            <a:ext cx="1006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Data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714875" y="2209800"/>
            <a:ext cx="1006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Data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7454900" y="2209800"/>
            <a:ext cx="1006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Data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352800" y="4578350"/>
            <a:ext cx="1006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Data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721225" y="4578350"/>
            <a:ext cx="1006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Data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461250" y="4578350"/>
            <a:ext cx="1006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Data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04800" y="1828800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Linked list of pages:</a:t>
            </a:r>
          </a:p>
        </p:txBody>
      </p:sp>
      <p:cxnSp>
        <p:nvCxnSpPr>
          <p:cNvPr id="30731" name="AutoShape 11"/>
          <p:cNvCxnSpPr>
            <a:cxnSpLocks noChangeShapeType="1"/>
            <a:stCxn id="30723" idx="0"/>
            <a:endCxn id="30724" idx="1"/>
          </p:cNvCxnSpPr>
          <p:nvPr/>
        </p:nvCxnSpPr>
        <p:spPr bwMode="auto">
          <a:xfrm rot="-5400000">
            <a:off x="2331244" y="2340769"/>
            <a:ext cx="730250" cy="13001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732" name="AutoShape 12"/>
          <p:cNvCxnSpPr>
            <a:cxnSpLocks noChangeShapeType="1"/>
            <a:stCxn id="30723" idx="2"/>
            <a:endCxn id="30727" idx="1"/>
          </p:cNvCxnSpPr>
          <p:nvPr/>
        </p:nvCxnSpPr>
        <p:spPr bwMode="auto">
          <a:xfrm rot="16200000" flipH="1">
            <a:off x="2295525" y="3937001"/>
            <a:ext cx="808037" cy="13065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733" name="AutoShape 13"/>
          <p:cNvCxnSpPr>
            <a:cxnSpLocks noChangeShapeType="1"/>
            <a:stCxn id="30724" idx="0"/>
            <a:endCxn id="30725" idx="0"/>
          </p:cNvCxnSpPr>
          <p:nvPr/>
        </p:nvCxnSpPr>
        <p:spPr bwMode="auto">
          <a:xfrm rot="5400000" flipV="1">
            <a:off x="4533107" y="1526381"/>
            <a:ext cx="1588" cy="1368425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084888" y="2217738"/>
            <a:ext cx="996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Arial" charset="0"/>
              </a:rPr>
              <a:t>Data  </a:t>
            </a:r>
            <a:br>
              <a:rPr lang="en-US">
                <a:solidFill>
                  <a:schemeClr val="bg1"/>
                </a:solidFill>
                <a:latin typeface="Arial" charset="0"/>
              </a:rPr>
            </a:br>
            <a:r>
              <a:rPr lang="en-US">
                <a:solidFill>
                  <a:schemeClr val="bg1"/>
                </a:solidFill>
                <a:latin typeface="Arial" charset="0"/>
              </a:rPr>
              <a:t>page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6091238" y="4586288"/>
            <a:ext cx="996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Arial" charset="0"/>
              </a:rPr>
              <a:t>Data  </a:t>
            </a:r>
            <a:br>
              <a:rPr lang="en-US">
                <a:solidFill>
                  <a:schemeClr val="bg1"/>
                </a:solidFill>
                <a:latin typeface="Arial" charset="0"/>
              </a:rPr>
            </a:br>
            <a:r>
              <a:rPr lang="en-US">
                <a:solidFill>
                  <a:schemeClr val="bg1"/>
                </a:solidFill>
                <a:latin typeface="Arial" charset="0"/>
              </a:rPr>
              <a:t>page</a:t>
            </a:r>
          </a:p>
        </p:txBody>
      </p:sp>
      <p:cxnSp>
        <p:nvCxnSpPr>
          <p:cNvPr id="30736" name="AutoShape 16"/>
          <p:cNvCxnSpPr>
            <a:cxnSpLocks noChangeShapeType="1"/>
            <a:stCxn id="30725" idx="0"/>
            <a:endCxn id="30734" idx="0"/>
          </p:cNvCxnSpPr>
          <p:nvPr/>
        </p:nvCxnSpPr>
        <p:spPr bwMode="auto">
          <a:xfrm rot="5400000" flipV="1">
            <a:off x="5896769" y="1531144"/>
            <a:ext cx="7938" cy="1365250"/>
          </a:xfrm>
          <a:prstGeom prst="curvedConnector3">
            <a:avLst>
              <a:gd name="adj1" fmla="val -288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7" name="AutoShape 17"/>
          <p:cNvCxnSpPr>
            <a:cxnSpLocks noChangeShapeType="1"/>
            <a:stCxn id="30734" idx="0"/>
            <a:endCxn id="30726" idx="0"/>
          </p:cNvCxnSpPr>
          <p:nvPr/>
        </p:nvCxnSpPr>
        <p:spPr bwMode="auto">
          <a:xfrm rot="-5400000">
            <a:off x="7266782" y="1526381"/>
            <a:ext cx="7938" cy="1374775"/>
          </a:xfrm>
          <a:prstGeom prst="curvedConnector3">
            <a:avLst>
              <a:gd name="adj1" fmla="val 298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8" name="AutoShape 18"/>
          <p:cNvCxnSpPr>
            <a:cxnSpLocks noChangeShapeType="1"/>
            <a:stCxn id="30726" idx="2"/>
            <a:endCxn id="30734" idx="2"/>
          </p:cNvCxnSpPr>
          <p:nvPr/>
        </p:nvCxnSpPr>
        <p:spPr bwMode="auto">
          <a:xfrm rot="16200000" flipV="1">
            <a:off x="7269957" y="2353469"/>
            <a:ext cx="1587" cy="1374775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9" name="AutoShape 19"/>
          <p:cNvCxnSpPr>
            <a:cxnSpLocks noChangeShapeType="1"/>
            <a:stCxn id="30734" idx="2"/>
            <a:endCxn id="30725" idx="2"/>
          </p:cNvCxnSpPr>
          <p:nvPr/>
        </p:nvCxnSpPr>
        <p:spPr bwMode="auto">
          <a:xfrm rot="5400000">
            <a:off x="5899944" y="2358232"/>
            <a:ext cx="1587" cy="1365250"/>
          </a:xfrm>
          <a:prstGeom prst="curvedConnector3">
            <a:avLst>
              <a:gd name="adj1" fmla="val 145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0" name="AutoShape 20"/>
          <p:cNvCxnSpPr>
            <a:cxnSpLocks noChangeShapeType="1"/>
            <a:stCxn id="30725" idx="2"/>
            <a:endCxn id="30724" idx="2"/>
          </p:cNvCxnSpPr>
          <p:nvPr/>
        </p:nvCxnSpPr>
        <p:spPr bwMode="auto">
          <a:xfrm rot="5400000">
            <a:off x="4533107" y="2358231"/>
            <a:ext cx="1588" cy="1368425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1" name="AutoShape 21"/>
          <p:cNvCxnSpPr>
            <a:cxnSpLocks noChangeShapeType="1"/>
            <a:stCxn id="30727" idx="0"/>
            <a:endCxn id="30728" idx="0"/>
          </p:cNvCxnSpPr>
          <p:nvPr/>
        </p:nvCxnSpPr>
        <p:spPr bwMode="auto">
          <a:xfrm rot="5400000" flipV="1">
            <a:off x="4539457" y="3894931"/>
            <a:ext cx="1588" cy="1368425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2" name="AutoShape 22"/>
          <p:cNvCxnSpPr>
            <a:cxnSpLocks noChangeShapeType="1"/>
            <a:stCxn id="30728" idx="0"/>
            <a:endCxn id="30735" idx="0"/>
          </p:cNvCxnSpPr>
          <p:nvPr/>
        </p:nvCxnSpPr>
        <p:spPr bwMode="auto">
          <a:xfrm rot="5400000" flipV="1">
            <a:off x="5903119" y="3899694"/>
            <a:ext cx="7938" cy="1365250"/>
          </a:xfrm>
          <a:prstGeom prst="curvedConnector3">
            <a:avLst>
              <a:gd name="adj1" fmla="val -288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3" name="AutoShape 23"/>
          <p:cNvCxnSpPr>
            <a:cxnSpLocks noChangeShapeType="1"/>
            <a:stCxn id="30735" idx="0"/>
            <a:endCxn id="30729" idx="0"/>
          </p:cNvCxnSpPr>
          <p:nvPr/>
        </p:nvCxnSpPr>
        <p:spPr bwMode="auto">
          <a:xfrm rot="-5400000">
            <a:off x="7273132" y="3894931"/>
            <a:ext cx="7938" cy="1374775"/>
          </a:xfrm>
          <a:prstGeom prst="curvedConnector3">
            <a:avLst>
              <a:gd name="adj1" fmla="val 298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4" name="AutoShape 24"/>
          <p:cNvCxnSpPr>
            <a:cxnSpLocks noChangeShapeType="1"/>
            <a:stCxn id="30729" idx="2"/>
            <a:endCxn id="30735" idx="2"/>
          </p:cNvCxnSpPr>
          <p:nvPr/>
        </p:nvCxnSpPr>
        <p:spPr bwMode="auto">
          <a:xfrm rot="16200000" flipV="1">
            <a:off x="7276307" y="4722019"/>
            <a:ext cx="1587" cy="1374775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5" name="AutoShape 25"/>
          <p:cNvCxnSpPr>
            <a:cxnSpLocks noChangeShapeType="1"/>
            <a:stCxn id="30735" idx="2"/>
            <a:endCxn id="30728" idx="2"/>
          </p:cNvCxnSpPr>
          <p:nvPr/>
        </p:nvCxnSpPr>
        <p:spPr bwMode="auto">
          <a:xfrm rot="5400000">
            <a:off x="5906294" y="4726782"/>
            <a:ext cx="1587" cy="1365250"/>
          </a:xfrm>
          <a:prstGeom prst="curvedConnector3">
            <a:avLst>
              <a:gd name="adj1" fmla="val 145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6" name="AutoShape 26"/>
          <p:cNvCxnSpPr>
            <a:cxnSpLocks noChangeShapeType="1"/>
            <a:stCxn id="30728" idx="2"/>
            <a:endCxn id="30727" idx="2"/>
          </p:cNvCxnSpPr>
          <p:nvPr/>
        </p:nvCxnSpPr>
        <p:spPr bwMode="auto">
          <a:xfrm rot="5400000">
            <a:off x="4539457" y="4726781"/>
            <a:ext cx="1588" cy="1368425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47" name="AutoShape 27"/>
          <p:cNvSpPr>
            <a:spLocks/>
          </p:cNvSpPr>
          <p:nvPr/>
        </p:nvSpPr>
        <p:spPr bwMode="auto">
          <a:xfrm rot="5400000">
            <a:off x="5676900" y="1181100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>
              <a:latin typeface="Arial" charset="0"/>
            </a:endParaRPr>
          </a:p>
          <a:p>
            <a:pPr algn="ctr" eaLnBrk="0" hangingPunct="0"/>
            <a:endParaRPr lang="en-US">
              <a:latin typeface="Arial" charset="0"/>
            </a:endParaRPr>
          </a:p>
          <a:p>
            <a:pPr algn="ctr" eaLnBrk="0" hangingPunct="0"/>
            <a:endParaRPr lang="en-US">
              <a:latin typeface="Arial" charset="0"/>
            </a:endParaRPr>
          </a:p>
          <a:p>
            <a:pPr algn="ctr" eaLnBrk="0" hangingPunct="0"/>
            <a:r>
              <a:rPr lang="en-US">
                <a:latin typeface="Arial" charset="0"/>
              </a:rPr>
              <a:t>Full pages</a:t>
            </a:r>
          </a:p>
        </p:txBody>
      </p:sp>
      <p:sp>
        <p:nvSpPr>
          <p:cNvPr id="30748" name="AutoShape 28"/>
          <p:cNvSpPr>
            <a:spLocks/>
          </p:cNvSpPr>
          <p:nvPr/>
        </p:nvSpPr>
        <p:spPr bwMode="auto">
          <a:xfrm rot="5400000">
            <a:off x="5524500" y="3695700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>
              <a:latin typeface="Arial" charset="0"/>
            </a:endParaRPr>
          </a:p>
          <a:p>
            <a:pPr algn="ctr" eaLnBrk="0" hangingPunct="0"/>
            <a:endParaRPr lang="en-US">
              <a:latin typeface="Arial" charset="0"/>
            </a:endParaRPr>
          </a:p>
          <a:p>
            <a:pPr algn="ctr" eaLnBrk="0" hangingPunct="0"/>
            <a:endParaRPr lang="en-US">
              <a:latin typeface="Arial" charset="0"/>
            </a:endParaRPr>
          </a:p>
          <a:p>
            <a:pPr algn="ctr" eaLnBrk="0" hangingPunct="0"/>
            <a:r>
              <a:rPr lang="en-US">
                <a:latin typeface="Arial" charset="0"/>
              </a:rPr>
              <a:t>Pages with some free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RULES in Postgres</a:t>
            </a:r>
          </a:p>
        </p:txBody>
      </p:sp>
      <p:sp>
        <p:nvSpPr>
          <p:cNvPr id="150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3DE4E-98AD-4BB0-8EE1-8448D90F61ED}" type="slidenum">
              <a:rPr lang="en-US" smtClean="0">
                <a:latin typeface="Arial" charset="0"/>
                <a:cs typeface="Arial" charset="0"/>
              </a:rPr>
              <a:pPr/>
              <a:t>120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133600"/>
            <a:ext cx="8407400" cy="4121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CREATE OR REPLACE RULE </a:t>
            </a:r>
            <a:r>
              <a:rPr lang="en-US" dirty="0" err="1">
                <a:latin typeface="Arial"/>
                <a:cs typeface="+mn-cs"/>
              </a:rPr>
              <a:t>productInsertRule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AS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ON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INSERT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TO</a:t>
            </a:r>
            <a:r>
              <a:rPr lang="en-US" dirty="0">
                <a:latin typeface="Arial"/>
                <a:cs typeface="+mn-cs"/>
              </a:rPr>
              <a:t> Product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DO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INSTEAD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    (INSERT INTO </a:t>
            </a:r>
            <a:r>
              <a:rPr lang="en-US" dirty="0" err="1">
                <a:latin typeface="Arial"/>
                <a:cs typeface="+mn-cs"/>
              </a:rPr>
              <a:t>cheapProducts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          SELECT DISTINCT </a:t>
            </a:r>
            <a:r>
              <a:rPr lang="en-US" dirty="0" err="1">
                <a:latin typeface="Arial"/>
                <a:cs typeface="+mn-cs"/>
              </a:rPr>
              <a:t>new.pid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new.pname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new.price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          FROM </a:t>
            </a:r>
            <a:r>
              <a:rPr lang="en-US" dirty="0" err="1">
                <a:latin typeface="Arial"/>
                <a:cs typeface="+mn-cs"/>
              </a:rPr>
              <a:t>anyDummyTablePreferablyWithOneTuple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          WHERE </a:t>
            </a:r>
            <a:r>
              <a:rPr lang="en-US" dirty="0" err="1">
                <a:latin typeface="Arial"/>
                <a:cs typeface="+mn-cs"/>
              </a:rPr>
              <a:t>new.price</a:t>
            </a:r>
            <a:r>
              <a:rPr lang="en-US" dirty="0">
                <a:latin typeface="Arial"/>
                <a:cs typeface="+mn-cs"/>
              </a:rPr>
              <a:t> &lt; 10;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    INSERT INTO </a:t>
            </a:r>
            <a:r>
              <a:rPr lang="en-US" dirty="0" err="1">
                <a:latin typeface="Arial"/>
                <a:cs typeface="+mn-cs"/>
              </a:rPr>
              <a:t>expensiveProducts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          SELECT DISTINCT </a:t>
            </a:r>
            <a:r>
              <a:rPr lang="en-US" dirty="0" err="1">
                <a:latin typeface="Arial"/>
                <a:cs typeface="+mn-cs"/>
              </a:rPr>
              <a:t>new.pid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new.pname</a:t>
            </a:r>
            <a:r>
              <a:rPr lang="en-US" dirty="0">
                <a:latin typeface="Arial"/>
                <a:cs typeface="+mn-cs"/>
              </a:rPr>
              <a:t>, </a:t>
            </a:r>
            <a:r>
              <a:rPr lang="en-US" dirty="0" err="1">
                <a:latin typeface="Arial"/>
                <a:cs typeface="+mn-cs"/>
              </a:rPr>
              <a:t>new.price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          FROM </a:t>
            </a:r>
            <a:r>
              <a:rPr lang="en-US" dirty="0" err="1">
                <a:latin typeface="Arial"/>
                <a:cs typeface="+mn-cs"/>
              </a:rPr>
              <a:t>anyDummyTablePreferablyWithOneTuple</a:t>
            </a:r>
            <a:r>
              <a:rPr lang="en-US" dirty="0">
                <a:latin typeface="Arial"/>
                <a:cs typeface="+mn-cs"/>
              </a:rPr>
              <a:t/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          WHERE </a:t>
            </a:r>
            <a:r>
              <a:rPr lang="en-US" dirty="0" err="1">
                <a:latin typeface="Arial"/>
                <a:cs typeface="+mn-cs"/>
              </a:rPr>
              <a:t>new.price</a:t>
            </a:r>
            <a:r>
              <a:rPr lang="en-US" dirty="0">
                <a:latin typeface="Arial"/>
                <a:cs typeface="+mn-cs"/>
              </a:rPr>
              <a:t> &gt;= 10);</a:t>
            </a:r>
            <a:br>
              <a:rPr lang="en-US" dirty="0">
                <a:latin typeface="Arial"/>
                <a:cs typeface="+mn-cs"/>
              </a:rPr>
            </a:br>
            <a:endParaRPr lang="en-US" dirty="0">
              <a:latin typeface="Arial"/>
              <a:cs typeface="+mn-cs"/>
            </a:endParaRPr>
          </a:p>
        </p:txBody>
      </p:sp>
      <p:sp>
        <p:nvSpPr>
          <p:cNvPr id="15053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RULES in Postgres</a:t>
            </a:r>
          </a:p>
        </p:txBody>
      </p:sp>
      <p:sp>
        <p:nvSpPr>
          <p:cNvPr id="151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E60D5D-EF69-468D-AEC1-B0ED057B8A31}" type="slidenum">
              <a:rPr lang="en-US" smtClean="0">
                <a:latin typeface="Arial" charset="0"/>
                <a:cs typeface="Arial" charset="0"/>
              </a:rPr>
              <a:pPr/>
              <a:t>121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339975"/>
            <a:ext cx="8697913" cy="2667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CREATE OR REPLACE RULE </a:t>
            </a:r>
            <a:r>
              <a:rPr lang="en-US" sz="2800" dirty="0" err="1">
                <a:latin typeface="Arial"/>
                <a:cs typeface="+mn-cs"/>
              </a:rPr>
              <a:t>productDeleteRule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AS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ON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DELETE TO</a:t>
            </a:r>
            <a:r>
              <a:rPr lang="en-US" sz="2800" dirty="0">
                <a:latin typeface="Arial"/>
                <a:cs typeface="+mn-cs"/>
              </a:rPr>
              <a:t> Product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DO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INSTEAD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   (DELETE FROM </a:t>
            </a:r>
            <a:r>
              <a:rPr lang="en-US" sz="2800" dirty="0" err="1">
                <a:latin typeface="Arial"/>
                <a:cs typeface="+mn-cs"/>
              </a:rPr>
              <a:t>cheapProducts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         WHERE </a:t>
            </a:r>
            <a:r>
              <a:rPr lang="en-US" sz="2800" dirty="0" err="1">
                <a:latin typeface="Arial"/>
                <a:cs typeface="+mn-cs"/>
              </a:rPr>
              <a:t>pid</a:t>
            </a:r>
            <a:r>
              <a:rPr lang="en-US" sz="2800" dirty="0">
                <a:latin typeface="Arial"/>
                <a:cs typeface="+mn-cs"/>
              </a:rPr>
              <a:t> = </a:t>
            </a:r>
            <a:r>
              <a:rPr lang="en-US" sz="2800" dirty="0" err="1">
                <a:latin typeface="Arial"/>
                <a:cs typeface="+mn-cs"/>
              </a:rPr>
              <a:t>old.pid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   DELETE FROM </a:t>
            </a:r>
            <a:r>
              <a:rPr lang="en-US" sz="2800" dirty="0" err="1">
                <a:latin typeface="Arial"/>
                <a:cs typeface="+mn-cs"/>
              </a:rPr>
              <a:t>expensiveProducts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          WHERE </a:t>
            </a:r>
            <a:r>
              <a:rPr lang="en-US" sz="2800" dirty="0" err="1">
                <a:latin typeface="Arial"/>
                <a:cs typeface="+mn-cs"/>
              </a:rPr>
              <a:t>pid</a:t>
            </a:r>
            <a:r>
              <a:rPr lang="en-US" sz="2800" dirty="0">
                <a:latin typeface="Arial"/>
                <a:cs typeface="+mn-cs"/>
              </a:rPr>
              <a:t> = </a:t>
            </a:r>
            <a:r>
              <a:rPr lang="en-US" sz="2800" dirty="0" err="1">
                <a:latin typeface="Arial"/>
                <a:cs typeface="+mn-cs"/>
              </a:rPr>
              <a:t>old.pid</a:t>
            </a:r>
            <a:r>
              <a:rPr lang="en-US" sz="2800" dirty="0">
                <a:latin typeface="Arial"/>
                <a:cs typeface="+mn-cs"/>
              </a:rPr>
              <a:t>);</a:t>
            </a:r>
          </a:p>
        </p:txBody>
      </p:sp>
      <p:sp>
        <p:nvSpPr>
          <p:cNvPr id="15155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Vertical Partition</a:t>
            </a:r>
          </a:p>
        </p:txBody>
      </p:sp>
      <p:sp>
        <p:nvSpPr>
          <p:cNvPr id="1525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24834E-2264-4C17-9920-3D324ACA6CC2}" type="slidenum">
              <a:rPr lang="en-US" smtClean="0">
                <a:latin typeface="Arial" charset="0"/>
                <a:cs typeface="Arial" charset="0"/>
              </a:rPr>
              <a:pPr/>
              <a:t>122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2579" name="Content Placeholder 6"/>
          <p:cNvSpPr txBox="1">
            <a:spLocks/>
          </p:cNvSpPr>
          <p:nvPr/>
        </p:nvSpPr>
        <p:spPr bwMode="auto">
          <a:xfrm>
            <a:off x="457200" y="3276600"/>
            <a:ext cx="838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rial" charset="0"/>
              </a:rPr>
              <a:t>Split vertically into: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rial" charset="0"/>
              </a:rPr>
              <a:t>	Product1(pid, name, price)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rial" charset="0"/>
              </a:rPr>
              <a:t>	Product2(pid, description)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>
                <a:latin typeface="Arial" charset="0"/>
              </a:rPr>
              <a:t>Define Product as view</a:t>
            </a:r>
          </a:p>
        </p:txBody>
      </p:sp>
      <p:sp>
        <p:nvSpPr>
          <p:cNvPr id="152580" name="TextBox 5"/>
          <p:cNvSpPr txBox="1">
            <a:spLocks noChangeArrowheads="1"/>
          </p:cNvSpPr>
          <p:nvPr/>
        </p:nvSpPr>
        <p:spPr bwMode="auto">
          <a:xfrm>
            <a:off x="609600" y="2325688"/>
            <a:ext cx="810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latin typeface="Arial" charset="0"/>
              </a:rPr>
              <a:t>Product(</a:t>
            </a:r>
            <a:r>
              <a:rPr lang="en-US" sz="3600" b="1" u="sng">
                <a:latin typeface="Arial" charset="0"/>
              </a:rPr>
              <a:t>pid</a:t>
            </a:r>
            <a:r>
              <a:rPr lang="en-US" sz="3600">
                <a:latin typeface="Arial" charset="0"/>
              </a:rPr>
              <a:t>, pname, price, description)</a:t>
            </a:r>
          </a:p>
        </p:txBody>
      </p:sp>
      <p:sp>
        <p:nvSpPr>
          <p:cNvPr id="152581" name="Oval 6"/>
          <p:cNvSpPr>
            <a:spLocks noChangeArrowheads="1"/>
          </p:cNvSpPr>
          <p:nvPr/>
        </p:nvSpPr>
        <p:spPr bwMode="auto">
          <a:xfrm>
            <a:off x="6324600" y="2362200"/>
            <a:ext cx="22098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152582" name="Oval Callout 7"/>
          <p:cNvSpPr>
            <a:spLocks noChangeArrowheads="1"/>
          </p:cNvSpPr>
          <p:nvPr/>
        </p:nvSpPr>
        <p:spPr bwMode="auto">
          <a:xfrm>
            <a:off x="6253163" y="1565275"/>
            <a:ext cx="2713037" cy="61753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Varchar(500)</a:t>
            </a:r>
          </a:p>
        </p:txBody>
      </p:sp>
      <p:sp>
        <p:nvSpPr>
          <p:cNvPr id="152583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Vertical Partition</a:t>
            </a:r>
          </a:p>
        </p:txBody>
      </p:sp>
      <p:sp>
        <p:nvSpPr>
          <p:cNvPr id="15360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6A4535-690F-4921-8784-6CB7907B6F04}" type="slidenum">
              <a:rPr lang="en-US" smtClean="0">
                <a:latin typeface="Arial" charset="0"/>
                <a:cs typeface="Arial" charset="0"/>
              </a:rPr>
              <a:pPr/>
              <a:t>123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520950"/>
            <a:ext cx="7497763" cy="1812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CREATE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VIEW</a:t>
            </a:r>
            <a:r>
              <a:rPr lang="en-US" sz="2800" dirty="0">
                <a:latin typeface="Arial"/>
                <a:cs typeface="+mn-cs"/>
              </a:rPr>
              <a:t> Product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AS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(select </a:t>
            </a:r>
            <a:r>
              <a:rPr lang="en-US" sz="2800" dirty="0" err="1">
                <a:latin typeface="Arial"/>
                <a:cs typeface="+mn-cs"/>
              </a:rPr>
              <a:t>x.pid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x.pname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x.price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y.description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from Product1 </a:t>
            </a:r>
            <a:r>
              <a:rPr lang="en-US" sz="2800" dirty="0" err="1">
                <a:latin typeface="Arial"/>
                <a:cs typeface="+mn-cs"/>
              </a:rPr>
              <a:t>x</a:t>
            </a:r>
            <a:r>
              <a:rPr lang="en-US" sz="2800" dirty="0">
                <a:latin typeface="Arial"/>
                <a:cs typeface="+mn-cs"/>
              </a:rPr>
              <a:t>, Product 2 </a:t>
            </a:r>
            <a:r>
              <a:rPr lang="en-US" sz="2800" dirty="0" err="1">
                <a:latin typeface="Arial"/>
                <a:cs typeface="+mn-cs"/>
              </a:rPr>
              <a:t>y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 where </a:t>
            </a:r>
            <a:r>
              <a:rPr lang="en-US" sz="2800" dirty="0" err="1">
                <a:latin typeface="Arial"/>
                <a:cs typeface="+mn-cs"/>
              </a:rPr>
              <a:t>x.pid</a:t>
            </a:r>
            <a:r>
              <a:rPr lang="en-US" sz="2800" dirty="0">
                <a:latin typeface="Arial"/>
                <a:cs typeface="+mn-cs"/>
              </a:rPr>
              <a:t> = </a:t>
            </a:r>
            <a:r>
              <a:rPr lang="en-US" sz="2800" dirty="0" err="1">
                <a:latin typeface="Arial"/>
                <a:cs typeface="+mn-cs"/>
              </a:rPr>
              <a:t>y.pid</a:t>
            </a:r>
            <a:r>
              <a:rPr lang="en-US" sz="2800" dirty="0">
                <a:latin typeface="Arial"/>
                <a:cs typeface="+mn-cs"/>
              </a:rPr>
              <a:t>)</a:t>
            </a:r>
          </a:p>
        </p:txBody>
      </p:sp>
      <p:sp>
        <p:nvSpPr>
          <p:cNvPr id="15360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Vertical Partition</a:t>
            </a:r>
          </a:p>
        </p:txBody>
      </p:sp>
      <p:sp>
        <p:nvSpPr>
          <p:cNvPr id="15462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447BD-E342-4BC9-B6DB-74C503039AAD}" type="slidenum">
              <a:rPr lang="en-US" smtClean="0">
                <a:latin typeface="Arial" charset="0"/>
                <a:cs typeface="Arial" charset="0"/>
              </a:rPr>
              <a:pPr/>
              <a:t>124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33600" y="3429000"/>
            <a:ext cx="3441700" cy="1385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sz="2800" dirty="0">
                <a:latin typeface="Arial"/>
                <a:cs typeface="+mn-cs"/>
              </a:rPr>
              <a:t> </a:t>
            </a:r>
            <a:r>
              <a:rPr lang="en-US" sz="2800" dirty="0" err="1">
                <a:latin typeface="Arial"/>
                <a:cs typeface="+mn-cs"/>
              </a:rPr>
              <a:t>pid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pname</a:t>
            </a:r>
            <a:r>
              <a:rPr lang="en-US" sz="2800" dirty="0">
                <a:latin typeface="Arial"/>
                <a:cs typeface="+mn-cs"/>
              </a:rPr>
              <a:t/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FROM </a:t>
            </a:r>
            <a:r>
              <a:rPr lang="en-US" sz="2800" dirty="0">
                <a:latin typeface="Arial"/>
                <a:cs typeface="+mn-cs"/>
              </a:rPr>
              <a:t>Product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sz="2800" dirty="0">
                <a:latin typeface="Arial"/>
                <a:cs typeface="+mn-cs"/>
              </a:rPr>
              <a:t> price &gt; 20</a:t>
            </a:r>
          </a:p>
        </p:txBody>
      </p:sp>
      <p:sp>
        <p:nvSpPr>
          <p:cNvPr id="154628" name="TextBox 4"/>
          <p:cNvSpPr txBox="1">
            <a:spLocks noChangeArrowheads="1"/>
          </p:cNvSpPr>
          <p:nvPr/>
        </p:nvSpPr>
        <p:spPr bwMode="auto">
          <a:xfrm>
            <a:off x="838200" y="2438400"/>
            <a:ext cx="6408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Now consider a query on  Product:</a:t>
            </a:r>
          </a:p>
        </p:txBody>
      </p:sp>
      <p:sp>
        <p:nvSpPr>
          <p:cNvPr id="154629" name="Rounded Rectangle 5"/>
          <p:cNvSpPr>
            <a:spLocks noChangeArrowheads="1"/>
          </p:cNvSpPr>
          <p:nvPr/>
        </p:nvSpPr>
        <p:spPr bwMode="auto">
          <a:xfrm>
            <a:off x="1503363" y="5486400"/>
            <a:ext cx="6850062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Which tables are touched by the system ?</a:t>
            </a:r>
          </a:p>
        </p:txBody>
      </p:sp>
      <p:sp>
        <p:nvSpPr>
          <p:cNvPr id="15463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Vertical Partition</a:t>
            </a:r>
          </a:p>
        </p:txBody>
      </p:sp>
      <p:sp>
        <p:nvSpPr>
          <p:cNvPr id="1556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SQL Server does the right thing: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Touches only product1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But postgres insists on joining product1 with product2 instead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 couldn’t figure out how to coerce postgres to optimize this query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10 bonus points for whoever finds out first !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 the meantime, we will cheat like this:</a:t>
            </a:r>
          </a:p>
        </p:txBody>
      </p:sp>
      <p:sp>
        <p:nvSpPr>
          <p:cNvPr id="155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2C3FB-5783-4E59-8D94-CF520F149F2A}" type="slidenum">
              <a:rPr lang="en-US" smtClean="0">
                <a:latin typeface="Arial" charset="0"/>
                <a:cs typeface="Arial" charset="0"/>
              </a:rPr>
              <a:pPr/>
              <a:t>125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56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5C2A84-6889-4696-B58D-8EA7F20FB617}" type="slidenum">
              <a:rPr lang="en-US" smtClean="0">
                <a:latin typeface="Arial" charset="0"/>
                <a:cs typeface="Arial" charset="0"/>
              </a:rPr>
              <a:pPr/>
              <a:t>126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2520950"/>
            <a:ext cx="8834438" cy="156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+mn-cs"/>
              </a:rPr>
              <a:t>CREATE</a:t>
            </a:r>
            <a:r>
              <a:rPr lang="en-US" sz="3200" dirty="0">
                <a:latin typeface="Arial"/>
                <a:cs typeface="+mn-cs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Arial"/>
                <a:cs typeface="+mn-cs"/>
              </a:rPr>
              <a:t>VIEW</a:t>
            </a:r>
            <a:r>
              <a:rPr lang="en-US" sz="3200" dirty="0">
                <a:latin typeface="Arial"/>
                <a:cs typeface="+mn-cs"/>
              </a:rPr>
              <a:t> Product </a:t>
            </a:r>
            <a:r>
              <a:rPr lang="en-US" sz="3200" dirty="0">
                <a:solidFill>
                  <a:schemeClr val="accent2"/>
                </a:solidFill>
                <a:latin typeface="Arial"/>
                <a:cs typeface="+mn-cs"/>
              </a:rPr>
              <a:t>AS</a:t>
            </a:r>
            <a:r>
              <a:rPr lang="en-US" sz="3200" dirty="0">
                <a:latin typeface="Arial"/>
                <a:cs typeface="+mn-cs"/>
              </a:rPr>
              <a:t/>
            </a:r>
            <a:br>
              <a:rPr lang="en-US" sz="3200" dirty="0">
                <a:latin typeface="Arial"/>
                <a:cs typeface="+mn-cs"/>
              </a:rPr>
            </a:br>
            <a:r>
              <a:rPr lang="en-US" sz="3200" dirty="0">
                <a:latin typeface="Arial"/>
                <a:cs typeface="+mn-cs"/>
              </a:rPr>
              <a:t>     select </a:t>
            </a:r>
            <a:r>
              <a:rPr lang="en-US" sz="3200" dirty="0" err="1">
                <a:latin typeface="Arial"/>
                <a:cs typeface="+mn-cs"/>
              </a:rPr>
              <a:t>pid</a:t>
            </a:r>
            <a:r>
              <a:rPr lang="en-US" sz="3200" dirty="0">
                <a:latin typeface="Arial"/>
                <a:cs typeface="+mn-cs"/>
              </a:rPr>
              <a:t>, </a:t>
            </a:r>
            <a:r>
              <a:rPr lang="en-US" sz="3200" dirty="0" err="1">
                <a:latin typeface="Arial"/>
                <a:cs typeface="+mn-cs"/>
              </a:rPr>
              <a:t>pname</a:t>
            </a:r>
            <a:r>
              <a:rPr lang="en-US" sz="3200" dirty="0">
                <a:latin typeface="Arial"/>
                <a:cs typeface="+mn-cs"/>
              </a:rPr>
              <a:t>, price, ‘blah’ as description</a:t>
            </a:r>
            <a:br>
              <a:rPr lang="en-US" sz="3200" dirty="0">
                <a:latin typeface="Arial"/>
                <a:cs typeface="+mn-cs"/>
              </a:rPr>
            </a:br>
            <a:r>
              <a:rPr lang="en-US" sz="3200" dirty="0">
                <a:latin typeface="Arial"/>
                <a:cs typeface="+mn-cs"/>
              </a:rPr>
              <a:t>     from Product1</a:t>
            </a:r>
          </a:p>
        </p:txBody>
      </p:sp>
      <p:sp>
        <p:nvSpPr>
          <p:cNvPr id="156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3"/>
          <p:cNvSpPr>
            <a:spLocks noGrp="1"/>
          </p:cNvSpPr>
          <p:nvPr>
            <p:ph type="title"/>
          </p:nvPr>
        </p:nvSpPr>
        <p:spPr>
          <a:xfrm>
            <a:off x="609600" y="29718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NOT DISCUSSED IN CLASS</a:t>
            </a:r>
          </a:p>
        </p:txBody>
      </p:sp>
      <p:sp>
        <p:nvSpPr>
          <p:cNvPr id="157699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15770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D72966-4737-49ED-9C78-274D6FD29B30}" type="slidenum">
              <a:rPr lang="en-US" smtClean="0">
                <a:latin typeface="Arial" charset="0"/>
                <a:cs typeface="Arial" charset="0"/>
              </a:rPr>
              <a:pPr/>
              <a:t>127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Security in SQL</a:t>
            </a:r>
          </a:p>
        </p:txBody>
      </p:sp>
      <p:sp>
        <p:nvSpPr>
          <p:cNvPr id="15872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Discretionary access control in SQL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Using views for security</a:t>
            </a:r>
          </a:p>
        </p:txBody>
      </p:sp>
      <p:sp>
        <p:nvSpPr>
          <p:cNvPr id="1587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FF3B1B-DF04-4412-9345-02A20D096196}" type="slidenum">
              <a:rPr lang="en-US" smtClean="0">
                <a:latin typeface="Arial" charset="0"/>
                <a:cs typeface="Arial" charset="0"/>
              </a:rPr>
              <a:pPr/>
              <a:t>128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AF1B5-9019-4FEF-AE59-748523FD7098}" type="slidenum">
              <a:rPr lang="en-US" smtClean="0">
                <a:latin typeface="Arial" charset="0"/>
                <a:cs typeface="Arial" charset="0"/>
              </a:rPr>
              <a:pPr/>
              <a:t>129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Discretionary Access Control in SQL</a:t>
            </a:r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62000" y="2087563"/>
            <a:ext cx="4732338" cy="180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/>
                <a:cs typeface="+mn-cs"/>
              </a:rPr>
              <a:t>GRANT privileges 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ON object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>
                <a:latin typeface="Arial"/>
                <a:cs typeface="+mn-cs"/>
              </a:rPr>
              <a:t>    TO users</a:t>
            </a:r>
          </a:p>
          <a:p>
            <a:pPr eaLnBrk="0" hangingPunct="0">
              <a:defRPr/>
            </a:pPr>
            <a:r>
              <a:rPr lang="en-US" sz="2800" dirty="0">
                <a:latin typeface="Arial"/>
                <a:cs typeface="+mn-cs"/>
              </a:rPr>
              <a:t>    [WITH GRANT OPTIONS]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371600" y="4114800"/>
            <a:ext cx="608806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privileges =  SELECT  |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                  INSERT(column-name)  |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                  UPDATE(column-name) |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                  DELETE |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                  REFERENCES(column-name)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object = table  | 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9D00C1-E2BF-4BAA-B0D2-9846433C8EC1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File Organization</a:t>
            </a:r>
          </a:p>
        </p:txBody>
      </p:sp>
      <p:graphicFrame>
        <p:nvGraphicFramePr>
          <p:cNvPr id="527363" name="Group 3"/>
          <p:cNvGraphicFramePr>
            <a:graphicFrameLocks noGrp="1"/>
          </p:cNvGraphicFramePr>
          <p:nvPr/>
        </p:nvGraphicFramePr>
        <p:xfrm>
          <a:off x="1905000" y="2819400"/>
          <a:ext cx="762000" cy="508000"/>
        </p:xfrm>
        <a:graphic>
          <a:graphicData uri="http://schemas.openxmlformats.org/drawingml/2006/table">
            <a:tbl>
              <a:tblPr/>
              <a:tblGrid>
                <a:gridCol w="254000"/>
                <a:gridCol w="254000"/>
                <a:gridCol w="254000"/>
              </a:tblGrid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7381" name="Group 21"/>
          <p:cNvGraphicFramePr>
            <a:graphicFrameLocks noGrp="1"/>
          </p:cNvGraphicFramePr>
          <p:nvPr/>
        </p:nvGraphicFramePr>
        <p:xfrm>
          <a:off x="1905000" y="3759200"/>
          <a:ext cx="762000" cy="508000"/>
        </p:xfrm>
        <a:graphic>
          <a:graphicData uri="http://schemas.openxmlformats.org/drawingml/2006/table">
            <a:tbl>
              <a:tblPr/>
              <a:tblGrid>
                <a:gridCol w="254000"/>
                <a:gridCol w="254000"/>
                <a:gridCol w="254000"/>
              </a:tblGrid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7399" name="Group 39"/>
          <p:cNvGraphicFramePr>
            <a:graphicFrameLocks noGrp="1"/>
          </p:cNvGraphicFramePr>
          <p:nvPr/>
        </p:nvGraphicFramePr>
        <p:xfrm>
          <a:off x="1905000" y="4826000"/>
          <a:ext cx="762000" cy="508000"/>
        </p:xfrm>
        <a:graphic>
          <a:graphicData uri="http://schemas.openxmlformats.org/drawingml/2006/table">
            <a:tbl>
              <a:tblPr/>
              <a:tblGrid>
                <a:gridCol w="254000"/>
                <a:gridCol w="254000"/>
                <a:gridCol w="254000"/>
              </a:tblGrid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4724400" y="2667000"/>
            <a:ext cx="1006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Data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4724400" y="3962400"/>
            <a:ext cx="1006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Data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4724400" y="5721350"/>
            <a:ext cx="1006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Data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page</a:t>
            </a:r>
          </a:p>
        </p:txBody>
      </p:sp>
      <p:cxnSp>
        <p:nvCxnSpPr>
          <p:cNvPr id="31804" name="AutoShape 60"/>
          <p:cNvCxnSpPr>
            <a:cxnSpLocks noChangeShapeType="1"/>
          </p:cNvCxnSpPr>
          <p:nvPr/>
        </p:nvCxnSpPr>
        <p:spPr bwMode="auto">
          <a:xfrm rot="5400000">
            <a:off x="1703387" y="3543301"/>
            <a:ext cx="403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805" name="AutoShape 61"/>
          <p:cNvCxnSpPr>
            <a:cxnSpLocks noChangeShapeType="1"/>
          </p:cNvCxnSpPr>
          <p:nvPr/>
        </p:nvCxnSpPr>
        <p:spPr bwMode="auto">
          <a:xfrm>
            <a:off x="1905000" y="4281488"/>
            <a:ext cx="0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806" name="AutoShape 62"/>
          <p:cNvCxnSpPr>
            <a:cxnSpLocks noChangeShapeType="1"/>
            <a:endCxn id="31801" idx="0"/>
          </p:cNvCxnSpPr>
          <p:nvPr/>
        </p:nvCxnSpPr>
        <p:spPr bwMode="auto">
          <a:xfrm flipV="1">
            <a:off x="2735263" y="2667000"/>
            <a:ext cx="2492375" cy="2413000"/>
          </a:xfrm>
          <a:prstGeom prst="curvedConnector4">
            <a:avLst>
              <a:gd name="adj1" fmla="val 41278"/>
              <a:gd name="adj2" fmla="val 10947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807" name="AutoShape 63"/>
          <p:cNvCxnSpPr>
            <a:cxnSpLocks noChangeShapeType="1"/>
            <a:endCxn id="31802" idx="1"/>
          </p:cNvCxnSpPr>
          <p:nvPr/>
        </p:nvCxnSpPr>
        <p:spPr bwMode="auto">
          <a:xfrm flipV="1">
            <a:off x="2667000" y="4378325"/>
            <a:ext cx="2057400" cy="701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808" name="AutoShape 64"/>
          <p:cNvCxnSpPr>
            <a:cxnSpLocks noChangeShapeType="1"/>
            <a:endCxn id="31803" idx="1"/>
          </p:cNvCxnSpPr>
          <p:nvPr/>
        </p:nvCxnSpPr>
        <p:spPr bwMode="auto">
          <a:xfrm rot="16200000" flipH="1">
            <a:off x="2849562" y="4262438"/>
            <a:ext cx="1311275" cy="2438400"/>
          </a:xfrm>
          <a:prstGeom prst="curvedConnector4">
            <a:avLst>
              <a:gd name="adj1" fmla="val -17440"/>
              <a:gd name="adj2" fmla="val 5781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809" name="Rectangle 65"/>
          <p:cNvSpPr>
            <a:spLocks noChangeArrowheads="1"/>
          </p:cNvSpPr>
          <p:nvPr/>
        </p:nvSpPr>
        <p:spPr bwMode="auto">
          <a:xfrm>
            <a:off x="228600" y="1676400"/>
            <a:ext cx="358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Better: directory of pages</a:t>
            </a:r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1571625" y="5870575"/>
            <a:ext cx="140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Directory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838200" y="2819400"/>
            <a:ext cx="1185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170D62-0100-4B48-A4F6-715A2AE63CD6}" type="slidenum">
              <a:rPr lang="en-US" smtClean="0">
                <a:latin typeface="Arial" charset="0"/>
                <a:cs typeface="Arial" charset="0"/>
              </a:rPr>
              <a:pPr/>
              <a:t>130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Examples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304800" y="1939925"/>
            <a:ext cx="6970713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/>
                <a:cs typeface="+mn-cs"/>
              </a:rPr>
              <a:t>GRANT INSERT, DELETE ON Customers </a:t>
            </a:r>
          </a:p>
          <a:p>
            <a:pPr eaLnBrk="0" hangingPunct="0">
              <a:defRPr/>
            </a:pPr>
            <a:r>
              <a:rPr lang="en-US" sz="2800" dirty="0">
                <a:latin typeface="Arial"/>
                <a:cs typeface="+mn-cs"/>
              </a:rPr>
              <a:t>    TO </a:t>
            </a:r>
            <a:r>
              <a:rPr lang="en-US" sz="2800" b="1" dirty="0" err="1">
                <a:latin typeface="Arial"/>
                <a:cs typeface="+mn-cs"/>
              </a:rPr>
              <a:t>Yuppy</a:t>
            </a:r>
            <a:r>
              <a:rPr lang="en-US" sz="2800" dirty="0">
                <a:latin typeface="Arial"/>
                <a:cs typeface="+mn-cs"/>
              </a:rPr>
              <a:t> WITH GRANT OPTIONS</a:t>
            </a: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914400" y="3098800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Queries allowed to Yuppy: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914400" y="5638800"/>
            <a:ext cx="362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Queries denied to Yuppy:</a:t>
            </a:r>
          </a:p>
        </p:txBody>
      </p:sp>
      <p:sp>
        <p:nvSpPr>
          <p:cNvPr id="480262" name="Rectangle 6"/>
          <p:cNvSpPr>
            <a:spLocks noChangeArrowheads="1"/>
          </p:cNvSpPr>
          <p:nvPr/>
        </p:nvSpPr>
        <p:spPr bwMode="auto">
          <a:xfrm>
            <a:off x="3352800" y="3632200"/>
            <a:ext cx="5411788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INSERT INTO </a:t>
            </a:r>
            <a:r>
              <a:rPr lang="en-US" sz="2000" dirty="0" err="1">
                <a:latin typeface="Arial"/>
                <a:cs typeface="+mn-cs"/>
              </a:rPr>
              <a:t>Customers(cid</a:t>
            </a:r>
            <a:r>
              <a:rPr lang="en-US" sz="2000" dirty="0">
                <a:latin typeface="Arial"/>
                <a:cs typeface="+mn-cs"/>
              </a:rPr>
              <a:t>, name, address)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VALUES(32940, ‘Joe Blow’, ‘Seattle’)</a:t>
            </a:r>
          </a:p>
          <a:p>
            <a:pPr eaLnBrk="0" hangingPunct="0">
              <a:defRPr/>
            </a:pPr>
            <a:endParaRPr lang="en-US" sz="2000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DELETE Customers</a:t>
            </a: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        WHERE </a:t>
            </a:r>
            <a:r>
              <a:rPr lang="en-US" sz="2000" dirty="0" err="1">
                <a:latin typeface="Arial"/>
                <a:cs typeface="+mn-cs"/>
              </a:rPr>
              <a:t>LastPurchaseDate</a:t>
            </a:r>
            <a:r>
              <a:rPr lang="en-US" sz="2000" dirty="0">
                <a:latin typeface="Arial"/>
                <a:cs typeface="+mn-cs"/>
              </a:rPr>
              <a:t> &lt; 1995</a:t>
            </a:r>
          </a:p>
        </p:txBody>
      </p:sp>
      <p:sp>
        <p:nvSpPr>
          <p:cNvPr id="480263" name="Rectangle 7"/>
          <p:cNvSpPr>
            <a:spLocks noChangeArrowheads="1"/>
          </p:cNvSpPr>
          <p:nvPr/>
        </p:nvSpPr>
        <p:spPr bwMode="auto">
          <a:xfrm>
            <a:off x="4648200" y="5562600"/>
            <a:ext cx="3327400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SELECT </a:t>
            </a:r>
            <a:r>
              <a:rPr lang="en-US" sz="2000" dirty="0" err="1">
                <a:latin typeface="Arial"/>
                <a:cs typeface="+mn-cs"/>
              </a:rPr>
              <a:t>Customer.address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FROM Customer</a:t>
            </a: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WHERE name = ‘Joe Blow’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autoUpdateAnimBg="0"/>
      <p:bldP spid="480261" grpId="0" autoUpdateAnimBg="0"/>
      <p:bldP spid="480262" grpId="0" animBg="1" autoUpdateAnimBg="0"/>
      <p:bldP spid="480263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7B8D95-28CF-4673-A2D2-CBD5FF29C27C}" type="slidenum">
              <a:rPr lang="en-US" smtClean="0">
                <a:latin typeface="Arial" charset="0"/>
                <a:cs typeface="Arial" charset="0"/>
              </a:rPr>
              <a:pPr/>
              <a:t>131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Examples</a:t>
            </a:r>
          </a:p>
        </p:txBody>
      </p:sp>
      <p:sp>
        <p:nvSpPr>
          <p:cNvPr id="485379" name="Rectangle 3"/>
          <p:cNvSpPr>
            <a:spLocks noChangeArrowheads="1"/>
          </p:cNvSpPr>
          <p:nvPr/>
        </p:nvSpPr>
        <p:spPr bwMode="auto">
          <a:xfrm>
            <a:off x="228600" y="2498725"/>
            <a:ext cx="7369175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/>
                <a:cs typeface="+mn-cs"/>
              </a:rPr>
              <a:t>GRANT SELECT ON Customers TO </a:t>
            </a:r>
            <a:r>
              <a:rPr lang="en-US" sz="2800" b="1" dirty="0">
                <a:latin typeface="Arial"/>
                <a:cs typeface="+mn-cs"/>
              </a:rPr>
              <a:t>Michael</a:t>
            </a:r>
            <a:endParaRPr lang="en-US" sz="2800" dirty="0">
              <a:latin typeface="Arial"/>
              <a:cs typeface="+mn-cs"/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066800" y="3886200"/>
            <a:ext cx="777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Now </a:t>
            </a:r>
            <a:r>
              <a:rPr lang="en-US" b="1">
                <a:latin typeface="Arial" charset="0"/>
              </a:rPr>
              <a:t>Michael</a:t>
            </a:r>
            <a:r>
              <a:rPr lang="en-US">
                <a:latin typeface="Arial" charset="0"/>
              </a:rPr>
              <a:t> can SELECT, but not INSERT or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9E859D-1145-4555-9943-6220CDDCB829}" type="slidenum">
              <a:rPr lang="en-US" smtClean="0">
                <a:latin typeface="Arial" charset="0"/>
                <a:cs typeface="Arial" charset="0"/>
              </a:rPr>
              <a:pPr/>
              <a:t>132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Examples</a:t>
            </a:r>
          </a:p>
        </p:txBody>
      </p:sp>
      <p:sp>
        <p:nvSpPr>
          <p:cNvPr id="486403" name="Rectangle 3"/>
          <p:cNvSpPr>
            <a:spLocks noChangeArrowheads="1"/>
          </p:cNvSpPr>
          <p:nvPr/>
        </p:nvSpPr>
        <p:spPr bwMode="auto">
          <a:xfrm>
            <a:off x="228600" y="2544763"/>
            <a:ext cx="5621338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GRANT SELECT ON Customers 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TO </a:t>
            </a:r>
            <a:r>
              <a:rPr lang="en-US" b="1" dirty="0">
                <a:latin typeface="Arial"/>
                <a:cs typeface="+mn-cs"/>
              </a:rPr>
              <a:t>Michael</a:t>
            </a:r>
            <a:r>
              <a:rPr lang="en-US" dirty="0">
                <a:latin typeface="Arial"/>
                <a:cs typeface="+mn-cs"/>
              </a:rPr>
              <a:t> WITH GRANT OPTIONS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762000" y="3962400"/>
            <a:ext cx="65611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Michael</a:t>
            </a:r>
            <a:r>
              <a:rPr lang="en-US">
                <a:latin typeface="Arial" charset="0"/>
              </a:rPr>
              <a:t> can say this:</a:t>
            </a:r>
          </a:p>
          <a:p>
            <a:pPr eaLnBrk="0" hangingPunct="0"/>
            <a:r>
              <a:rPr lang="en-US">
                <a:latin typeface="Arial" charset="0"/>
              </a:rPr>
              <a:t>      GRANT SELECT ON Customers TO </a:t>
            </a:r>
            <a:r>
              <a:rPr lang="en-US" b="1">
                <a:latin typeface="Arial" charset="0"/>
              </a:rPr>
              <a:t>Yuppi</a:t>
            </a:r>
          </a:p>
          <a:p>
            <a:pPr eaLnBrk="0" hangingPunct="0"/>
            <a:endParaRPr lang="en-US">
              <a:latin typeface="Arial" charset="0"/>
            </a:endParaRPr>
          </a:p>
          <a:p>
            <a:pPr eaLnBrk="0" hangingPunct="0"/>
            <a:r>
              <a:rPr lang="en-US">
                <a:latin typeface="Arial" charset="0"/>
              </a:rPr>
              <a:t>Now </a:t>
            </a:r>
            <a:r>
              <a:rPr lang="en-US" b="1">
                <a:latin typeface="Arial" charset="0"/>
              </a:rPr>
              <a:t>Yuppi</a:t>
            </a:r>
            <a:r>
              <a:rPr lang="en-US">
                <a:latin typeface="Arial" charset="0"/>
              </a:rPr>
              <a:t> can SELECT on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7BB13-800E-4369-9CCB-40A0EB5CB699}" type="slidenum">
              <a:rPr lang="en-US" smtClean="0">
                <a:latin typeface="Arial" charset="0"/>
                <a:cs typeface="Arial" charset="0"/>
              </a:rPr>
              <a:pPr/>
              <a:t>133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Examples</a:t>
            </a:r>
          </a:p>
        </p:txBody>
      </p:sp>
      <p:sp>
        <p:nvSpPr>
          <p:cNvPr id="487427" name="Rectangle 3"/>
          <p:cNvSpPr>
            <a:spLocks noChangeArrowheads="1"/>
          </p:cNvSpPr>
          <p:nvPr/>
        </p:nvSpPr>
        <p:spPr bwMode="auto">
          <a:xfrm>
            <a:off x="381000" y="2422525"/>
            <a:ext cx="7666038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/>
                <a:cs typeface="+mn-cs"/>
              </a:rPr>
              <a:t>GRANT UPDATE (price)  ON Product TO </a:t>
            </a:r>
            <a:r>
              <a:rPr lang="en-US" sz="2800" b="1" dirty="0">
                <a:latin typeface="Arial"/>
                <a:cs typeface="+mn-cs"/>
              </a:rPr>
              <a:t>Leah</a:t>
            </a:r>
            <a:endParaRPr lang="en-US" sz="2800" dirty="0">
              <a:latin typeface="Arial"/>
              <a:cs typeface="+mn-cs"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228600" y="4114800"/>
            <a:ext cx="868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Leah </a:t>
            </a:r>
            <a:r>
              <a:rPr lang="en-US">
                <a:latin typeface="Arial" charset="0"/>
              </a:rPr>
              <a:t>can update, but only Product.price, but not Product.name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27ACD2-6B1F-4F02-A013-0AC7B05E28D5}" type="slidenum">
              <a:rPr lang="en-US" smtClean="0">
                <a:latin typeface="Arial" charset="0"/>
                <a:cs typeface="Arial" charset="0"/>
              </a:rPr>
              <a:pPr/>
              <a:t>134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Examples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990600" y="4525963"/>
            <a:ext cx="720248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GRANT REFERENCES (cid)  ON Customer TO </a:t>
            </a:r>
            <a:r>
              <a:rPr lang="en-US" b="1" dirty="0">
                <a:latin typeface="Arial"/>
                <a:cs typeface="+mn-cs"/>
              </a:rPr>
              <a:t>Bill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488452" name="Rectangle 4"/>
          <p:cNvSpPr>
            <a:spLocks noChangeArrowheads="1"/>
          </p:cNvSpPr>
          <p:nvPr/>
        </p:nvSpPr>
        <p:spPr bwMode="auto">
          <a:xfrm>
            <a:off x="838200" y="1889125"/>
            <a:ext cx="7721600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 err="1">
                <a:latin typeface="Arial"/>
                <a:cs typeface="+mn-cs"/>
              </a:rPr>
              <a:t>Customer(</a:t>
            </a:r>
            <a:r>
              <a:rPr lang="en-US" sz="2800" u="sng" dirty="0" err="1">
                <a:latin typeface="Arial"/>
                <a:cs typeface="+mn-cs"/>
              </a:rPr>
              <a:t>cid</a:t>
            </a:r>
            <a:r>
              <a:rPr lang="en-US" sz="2800" dirty="0">
                <a:latin typeface="Arial"/>
                <a:cs typeface="+mn-cs"/>
              </a:rPr>
              <a:t>, name, address, balance)</a:t>
            </a:r>
            <a:br>
              <a:rPr lang="en-US" sz="2800" dirty="0">
                <a:latin typeface="Arial"/>
                <a:cs typeface="+mn-cs"/>
              </a:rPr>
            </a:br>
            <a:r>
              <a:rPr lang="en-US" sz="2800" dirty="0" err="1">
                <a:latin typeface="Arial"/>
                <a:cs typeface="+mn-cs"/>
              </a:rPr>
              <a:t>Orders(</a:t>
            </a:r>
            <a:r>
              <a:rPr lang="en-US" sz="2800" u="sng" dirty="0" err="1">
                <a:latin typeface="Arial"/>
                <a:cs typeface="+mn-cs"/>
              </a:rPr>
              <a:t>oid</a:t>
            </a:r>
            <a:r>
              <a:rPr lang="en-US" sz="2800" dirty="0">
                <a:latin typeface="Arial"/>
                <a:cs typeface="+mn-cs"/>
              </a:rPr>
              <a:t>, cid, amount)            cid= foreign key</a:t>
            </a:r>
          </a:p>
        </p:txBody>
      </p:sp>
      <p:sp>
        <p:nvSpPr>
          <p:cNvPr id="488453" name="Rectangle 5"/>
          <p:cNvSpPr>
            <a:spLocks noChangeArrowheads="1"/>
          </p:cNvSpPr>
          <p:nvPr/>
        </p:nvSpPr>
        <p:spPr bwMode="auto">
          <a:xfrm>
            <a:off x="990600" y="5334000"/>
            <a:ext cx="562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Now </a:t>
            </a:r>
            <a:r>
              <a:rPr lang="en-US" b="1">
                <a:latin typeface="Arial" charset="0"/>
              </a:rPr>
              <a:t>Bill</a:t>
            </a:r>
            <a:r>
              <a:rPr lang="en-US">
                <a:latin typeface="Arial" charset="0"/>
              </a:rPr>
              <a:t> can INSERT tuples into Orders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838200" y="3276600"/>
            <a:ext cx="5959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Bill has INSERT/UPDATE rights to Orders.</a:t>
            </a:r>
          </a:p>
          <a:p>
            <a:pPr eaLnBrk="0" hangingPunct="0"/>
            <a:r>
              <a:rPr lang="en-US">
                <a:latin typeface="Arial" charset="0"/>
              </a:rPr>
              <a:t>BUT HE CAN’T INSERT ! (why 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animBg="1" autoUpdateAnimBg="0"/>
      <p:bldP spid="488453" grpId="0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7B78D2-AEAF-4540-835A-BA032893E4AB}" type="slidenum">
              <a:rPr lang="en-US" smtClean="0">
                <a:latin typeface="Arial" charset="0"/>
                <a:cs typeface="Arial" charset="0"/>
              </a:rPr>
              <a:pPr/>
              <a:t>135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Views and Security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752600" y="4114800"/>
            <a:ext cx="7226300" cy="2573338"/>
            <a:chOff x="1104" y="2627"/>
            <a:chExt cx="4552" cy="1621"/>
          </a:xfrm>
        </p:grpSpPr>
        <p:sp>
          <p:nvSpPr>
            <p:cNvPr id="481284" name="Rectangle 4"/>
            <p:cNvSpPr>
              <a:spLocks noChangeArrowheads="1"/>
            </p:cNvSpPr>
            <p:nvPr/>
          </p:nvSpPr>
          <p:spPr bwMode="auto">
            <a:xfrm>
              <a:off x="1104" y="3264"/>
              <a:ext cx="4208" cy="9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Arial"/>
                  <a:cs typeface="+mn-cs"/>
                </a:rPr>
                <a:t>CREATE VIEW </a:t>
              </a:r>
              <a:r>
                <a:rPr lang="en-US" dirty="0" err="1">
                  <a:latin typeface="Arial"/>
                  <a:cs typeface="+mn-cs"/>
                </a:rPr>
                <a:t>PublicCustomers</a:t>
              </a:r>
              <a:endParaRPr lang="en-US" dirty="0">
                <a:latin typeface="Arial"/>
                <a:cs typeface="+mn-cs"/>
              </a:endParaRPr>
            </a:p>
            <a:p>
              <a:pPr eaLnBrk="0" hangingPunct="0">
                <a:defRPr/>
              </a:pPr>
              <a:r>
                <a:rPr lang="en-US" dirty="0">
                  <a:latin typeface="Arial"/>
                  <a:cs typeface="+mn-cs"/>
                </a:rPr>
                <a:t>         SELECT Name, Address</a:t>
              </a:r>
            </a:p>
            <a:p>
              <a:pPr eaLnBrk="0" hangingPunct="0">
                <a:defRPr/>
              </a:pPr>
              <a:r>
                <a:rPr lang="en-US" dirty="0">
                  <a:latin typeface="Arial"/>
                  <a:cs typeface="+mn-cs"/>
                </a:rPr>
                <a:t>         FROM Customers</a:t>
              </a:r>
            </a:p>
            <a:p>
              <a:pPr eaLnBrk="0" hangingPunct="0">
                <a:defRPr/>
              </a:pPr>
              <a:r>
                <a:rPr lang="en-US" dirty="0">
                  <a:latin typeface="Arial"/>
                  <a:cs typeface="+mn-cs"/>
                </a:rPr>
                <a:t>GRANT SELECT ON </a:t>
              </a:r>
              <a:r>
                <a:rPr lang="en-US" dirty="0" err="1">
                  <a:latin typeface="Arial"/>
                  <a:cs typeface="+mn-cs"/>
                </a:rPr>
                <a:t>PublicCustomers</a:t>
              </a:r>
              <a:r>
                <a:rPr lang="en-US" dirty="0">
                  <a:latin typeface="Arial"/>
                  <a:cs typeface="+mn-cs"/>
                </a:rPr>
                <a:t> TO Fred</a:t>
              </a:r>
            </a:p>
          </p:txBody>
        </p:sp>
        <p:sp>
          <p:nvSpPr>
            <p:cNvPr id="165922" name="AutoShape 8"/>
            <p:cNvSpPr>
              <a:spLocks noChangeArrowheads="1"/>
            </p:cNvSpPr>
            <p:nvPr/>
          </p:nvSpPr>
          <p:spPr bwMode="auto">
            <a:xfrm>
              <a:off x="4390" y="2627"/>
              <a:ext cx="1266" cy="336"/>
            </a:xfrm>
            <a:prstGeom prst="wedgeEllipseCallout">
              <a:avLst>
                <a:gd name="adj1" fmla="val -87181"/>
                <a:gd name="adj2" fmla="val 183981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>
                  <a:latin typeface="Arial" charset="0"/>
                </a:rPr>
                <a:t>David</a:t>
              </a:r>
              <a:r>
                <a:rPr lang="en-US" sz="2000">
                  <a:latin typeface="Arial" charset="0"/>
                </a:rPr>
                <a:t> says</a:t>
              </a:r>
            </a:p>
          </p:txBody>
        </p:sp>
      </p:grpSp>
      <p:graphicFrame>
        <p:nvGraphicFramePr>
          <p:cNvPr id="481328" name="Group 48"/>
          <p:cNvGraphicFramePr>
            <a:graphicFrameLocks noGrp="1"/>
          </p:cNvGraphicFramePr>
          <p:nvPr/>
        </p:nvGraphicFramePr>
        <p:xfrm>
          <a:off x="2286000" y="2667000"/>
          <a:ext cx="4572000" cy="2286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</a:tblGrid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450.99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333.25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Portland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-520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65918" name="AutoShape 49"/>
          <p:cNvSpPr>
            <a:spLocks noChangeArrowheads="1"/>
          </p:cNvSpPr>
          <p:nvPr/>
        </p:nvSpPr>
        <p:spPr bwMode="auto">
          <a:xfrm>
            <a:off x="295275" y="1122363"/>
            <a:ext cx="2111375" cy="533400"/>
          </a:xfrm>
          <a:prstGeom prst="wedgeEllipseCallout">
            <a:avLst>
              <a:gd name="adj1" fmla="val 42954"/>
              <a:gd name="adj2" fmla="val 158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David</a:t>
            </a:r>
            <a:r>
              <a:rPr lang="en-US" sz="2000">
                <a:latin typeface="Arial" charset="0"/>
              </a:rPr>
              <a:t> owns</a:t>
            </a:r>
          </a:p>
        </p:txBody>
      </p:sp>
      <p:sp>
        <p:nvSpPr>
          <p:cNvPr id="165919" name="Rectangle 51"/>
          <p:cNvSpPr>
            <a:spLocks noChangeArrowheads="1"/>
          </p:cNvSpPr>
          <p:nvPr/>
        </p:nvSpPr>
        <p:spPr bwMode="auto">
          <a:xfrm>
            <a:off x="2209800" y="2009775"/>
            <a:ext cx="2163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Customers:</a:t>
            </a:r>
          </a:p>
        </p:txBody>
      </p:sp>
      <p:sp>
        <p:nvSpPr>
          <p:cNvPr id="165920" name="AutoShape 52"/>
          <p:cNvSpPr>
            <a:spLocks noChangeArrowheads="1"/>
          </p:cNvSpPr>
          <p:nvPr/>
        </p:nvSpPr>
        <p:spPr bwMode="auto">
          <a:xfrm>
            <a:off x="7029450" y="1454150"/>
            <a:ext cx="1928813" cy="1395413"/>
          </a:xfrm>
          <a:prstGeom prst="wedgeEllipseCallout">
            <a:avLst>
              <a:gd name="adj1" fmla="val -74806"/>
              <a:gd name="adj2" fmla="val 9593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Fred</a:t>
            </a:r>
            <a:r>
              <a:rPr lang="en-US" sz="2000">
                <a:latin typeface="Arial" charset="0"/>
              </a:rPr>
              <a:t> is not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allowed to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see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F57977-A7B5-48A9-A44F-CE187EE98772}" type="slidenum">
              <a:rPr lang="en-US" smtClean="0">
                <a:latin typeface="Arial" charset="0"/>
                <a:cs typeface="Arial" charset="0"/>
              </a:rPr>
              <a:pPr/>
              <a:t>136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Views and Security</a:t>
            </a:r>
          </a:p>
        </p:txBody>
      </p:sp>
      <p:graphicFrame>
        <p:nvGraphicFramePr>
          <p:cNvPr id="517156" name="Group 36"/>
          <p:cNvGraphicFramePr>
            <a:graphicFrameLocks noGrp="1"/>
          </p:cNvGraphicFramePr>
          <p:nvPr/>
        </p:nvGraphicFramePr>
        <p:xfrm>
          <a:off x="304800" y="2362200"/>
          <a:ext cx="4572000" cy="2286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</a:tblGrid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450.99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333.25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Portland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-520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447800" y="4191000"/>
            <a:ext cx="7240588" cy="2514600"/>
            <a:chOff x="1296" y="2640"/>
            <a:chExt cx="4561" cy="1584"/>
          </a:xfrm>
        </p:grpSpPr>
        <p:sp>
          <p:nvSpPr>
            <p:cNvPr id="517124" name="Rectangle 4"/>
            <p:cNvSpPr>
              <a:spLocks noChangeArrowheads="1"/>
            </p:cNvSpPr>
            <p:nvPr/>
          </p:nvSpPr>
          <p:spPr bwMode="auto">
            <a:xfrm>
              <a:off x="1296" y="3010"/>
              <a:ext cx="4561" cy="12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Arial"/>
                  <a:cs typeface="+mn-cs"/>
                </a:rPr>
                <a:t>CREATE VIEW </a:t>
              </a:r>
              <a:r>
                <a:rPr lang="en-US" dirty="0" err="1">
                  <a:latin typeface="Arial"/>
                  <a:cs typeface="+mn-cs"/>
                </a:rPr>
                <a:t>BadCreditCustomers</a:t>
              </a:r>
              <a:endParaRPr lang="en-US" dirty="0">
                <a:latin typeface="Arial"/>
                <a:cs typeface="+mn-cs"/>
              </a:endParaRPr>
            </a:p>
            <a:p>
              <a:pPr eaLnBrk="0" hangingPunct="0">
                <a:defRPr/>
              </a:pPr>
              <a:r>
                <a:rPr lang="en-US" dirty="0">
                  <a:latin typeface="Arial"/>
                  <a:cs typeface="+mn-cs"/>
                </a:rPr>
                <a:t>         SELECT *</a:t>
              </a:r>
            </a:p>
            <a:p>
              <a:pPr eaLnBrk="0" hangingPunct="0">
                <a:defRPr/>
              </a:pPr>
              <a:r>
                <a:rPr lang="en-US" dirty="0">
                  <a:latin typeface="Arial"/>
                  <a:cs typeface="+mn-cs"/>
                </a:rPr>
                <a:t>         FROM Customers</a:t>
              </a:r>
            </a:p>
            <a:p>
              <a:pPr eaLnBrk="0" hangingPunct="0">
                <a:defRPr/>
              </a:pPr>
              <a:r>
                <a:rPr lang="en-US" dirty="0">
                  <a:latin typeface="Arial"/>
                  <a:cs typeface="+mn-cs"/>
                </a:rPr>
                <a:t>         WHERE Balance &lt; 0</a:t>
              </a:r>
            </a:p>
            <a:p>
              <a:pPr eaLnBrk="0" hangingPunct="0">
                <a:defRPr/>
              </a:pPr>
              <a:r>
                <a:rPr lang="en-US" dirty="0">
                  <a:latin typeface="Arial"/>
                  <a:cs typeface="+mn-cs"/>
                </a:rPr>
                <a:t>GRANT SELECT ON </a:t>
              </a:r>
              <a:r>
                <a:rPr lang="en-US" dirty="0" err="1">
                  <a:latin typeface="Arial"/>
                  <a:cs typeface="+mn-cs"/>
                </a:rPr>
                <a:t>BadCreditCustomers</a:t>
              </a:r>
              <a:r>
                <a:rPr lang="en-US" dirty="0">
                  <a:latin typeface="Arial"/>
                  <a:cs typeface="+mn-cs"/>
                </a:rPr>
                <a:t> TO John</a:t>
              </a:r>
            </a:p>
          </p:txBody>
        </p:sp>
        <p:sp>
          <p:nvSpPr>
            <p:cNvPr id="166946" name="AutoShape 37"/>
            <p:cNvSpPr>
              <a:spLocks noChangeArrowheads="1"/>
            </p:cNvSpPr>
            <p:nvPr/>
          </p:nvSpPr>
          <p:spPr bwMode="auto">
            <a:xfrm>
              <a:off x="4447" y="2640"/>
              <a:ext cx="1152" cy="309"/>
            </a:xfrm>
            <a:prstGeom prst="wedgeEllipseCallout">
              <a:avLst>
                <a:gd name="adj1" fmla="val -21509"/>
                <a:gd name="adj2" fmla="val 173625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800" b="1">
                  <a:latin typeface="Arial" charset="0"/>
                </a:rPr>
                <a:t>David</a:t>
              </a:r>
              <a:r>
                <a:rPr lang="en-US" sz="1800">
                  <a:latin typeface="Arial" charset="0"/>
                </a:rPr>
                <a:t> says</a:t>
              </a:r>
            </a:p>
          </p:txBody>
        </p:sp>
      </p:grpSp>
      <p:sp>
        <p:nvSpPr>
          <p:cNvPr id="166942" name="AutoShape 38"/>
          <p:cNvSpPr>
            <a:spLocks noChangeArrowheads="1"/>
          </p:cNvSpPr>
          <p:nvPr/>
        </p:nvSpPr>
        <p:spPr bwMode="auto">
          <a:xfrm>
            <a:off x="77788" y="533400"/>
            <a:ext cx="2111375" cy="533400"/>
          </a:xfrm>
          <a:prstGeom prst="wedgeEllipseCallout">
            <a:avLst>
              <a:gd name="adj1" fmla="val -6032"/>
              <a:gd name="adj2" fmla="val 20059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David</a:t>
            </a:r>
            <a:r>
              <a:rPr lang="en-US" sz="2000">
                <a:latin typeface="Arial" charset="0"/>
              </a:rPr>
              <a:t> owns</a:t>
            </a:r>
          </a:p>
        </p:txBody>
      </p:sp>
      <p:sp>
        <p:nvSpPr>
          <p:cNvPr id="166943" name="Rectangle 39"/>
          <p:cNvSpPr>
            <a:spLocks noChangeArrowheads="1"/>
          </p:cNvSpPr>
          <p:nvPr/>
        </p:nvSpPr>
        <p:spPr bwMode="auto">
          <a:xfrm>
            <a:off x="304800" y="1828800"/>
            <a:ext cx="2163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Customers:</a:t>
            </a:r>
          </a:p>
        </p:txBody>
      </p:sp>
      <p:sp>
        <p:nvSpPr>
          <p:cNvPr id="166944" name="AutoShape 40"/>
          <p:cNvSpPr>
            <a:spLocks noChangeArrowheads="1"/>
          </p:cNvSpPr>
          <p:nvPr/>
        </p:nvSpPr>
        <p:spPr bwMode="auto">
          <a:xfrm>
            <a:off x="5457825" y="1525588"/>
            <a:ext cx="2038350" cy="1825625"/>
          </a:xfrm>
          <a:prstGeom prst="wedgeEllipseCallout">
            <a:avLst>
              <a:gd name="adj1" fmla="val -82417"/>
              <a:gd name="adj2" fmla="val 3220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John</a:t>
            </a:r>
            <a:r>
              <a:rPr lang="en-US" sz="2000">
                <a:latin typeface="Arial" charset="0"/>
              </a:rPr>
              <a:t> is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allowed to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see only &lt;0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balances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D8718-D05E-4723-A361-7B294DE89301}" type="slidenum">
              <a:rPr lang="en-US" smtClean="0">
                <a:latin typeface="Arial" charset="0"/>
                <a:cs typeface="Arial" charset="0"/>
              </a:rPr>
              <a:pPr/>
              <a:t>137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Views and Security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82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Each customer should see only her/his record</a:t>
            </a:r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4868863" y="2514600"/>
            <a:ext cx="4235450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CREATE VIEW </a:t>
            </a:r>
            <a:r>
              <a:rPr lang="en-US" sz="2000" dirty="0" err="1">
                <a:latin typeface="Arial"/>
                <a:cs typeface="+mn-cs"/>
              </a:rPr>
              <a:t>CustomerMary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         SELECT *  FROM Customers 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WHERE name = ‘Mary’</a:t>
            </a: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GRANT SELECT 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ON </a:t>
            </a:r>
            <a:r>
              <a:rPr lang="en-US" sz="2000" dirty="0" err="1">
                <a:latin typeface="Arial"/>
                <a:cs typeface="+mn-cs"/>
              </a:rPr>
              <a:t>CustomerMary</a:t>
            </a:r>
            <a:r>
              <a:rPr lang="en-US" sz="2000" dirty="0">
                <a:latin typeface="Arial"/>
                <a:cs typeface="+mn-cs"/>
              </a:rPr>
              <a:t> TO Mary</a:t>
            </a: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152400" y="5486400"/>
            <a:ext cx="442277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Doesn’t scale.</a:t>
            </a:r>
          </a:p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Need </a:t>
            </a:r>
            <a:r>
              <a:rPr lang="en-US" i="1">
                <a:latin typeface="Arial" charset="0"/>
              </a:rPr>
              <a:t>row-level </a:t>
            </a:r>
            <a:r>
              <a:rPr lang="en-US">
                <a:latin typeface="Arial" charset="0"/>
              </a:rPr>
              <a:t>access control !</a:t>
            </a:r>
          </a:p>
        </p:txBody>
      </p:sp>
      <p:graphicFrame>
        <p:nvGraphicFramePr>
          <p:cNvPr id="520226" name="Group 34"/>
          <p:cNvGraphicFramePr>
            <a:graphicFrameLocks noGrp="1"/>
          </p:cNvGraphicFramePr>
          <p:nvPr/>
        </p:nvGraphicFramePr>
        <p:xfrm>
          <a:off x="152400" y="2598738"/>
          <a:ext cx="4572000" cy="2286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</a:tblGrid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Huston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450.99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333.25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Portland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-520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224" name="AutoShape 32"/>
          <p:cNvSpPr>
            <a:spLocks noChangeArrowheads="1"/>
          </p:cNvSpPr>
          <p:nvPr/>
        </p:nvSpPr>
        <p:spPr bwMode="auto">
          <a:xfrm>
            <a:off x="7231063" y="381000"/>
            <a:ext cx="1828800" cy="490538"/>
          </a:xfrm>
          <a:prstGeom prst="wedgeEllipseCallout">
            <a:avLst>
              <a:gd name="adj1" fmla="val -19407"/>
              <a:gd name="adj2" fmla="val 355824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 b="1">
                <a:latin typeface="Arial" charset="0"/>
              </a:rPr>
              <a:t>David</a:t>
            </a:r>
            <a:r>
              <a:rPr lang="en-US" sz="1800">
                <a:latin typeface="Arial" charset="0"/>
              </a:rPr>
              <a:t> says</a:t>
            </a:r>
          </a:p>
        </p:txBody>
      </p:sp>
      <p:sp>
        <p:nvSpPr>
          <p:cNvPr id="520227" name="Rectangle 35"/>
          <p:cNvSpPr>
            <a:spLocks noChangeArrowheads="1"/>
          </p:cNvSpPr>
          <p:nvPr/>
        </p:nvSpPr>
        <p:spPr bwMode="auto">
          <a:xfrm>
            <a:off x="4854575" y="4343400"/>
            <a:ext cx="4235450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CREATE VIEW </a:t>
            </a:r>
            <a:r>
              <a:rPr lang="en-US" sz="2000" dirty="0" err="1">
                <a:latin typeface="Arial"/>
                <a:cs typeface="+mn-cs"/>
              </a:rPr>
              <a:t>CustomerSue</a:t>
            </a:r>
            <a:endParaRPr lang="en-US" sz="2000" dirty="0">
              <a:latin typeface="Arial"/>
              <a:cs typeface="+mn-cs"/>
            </a:endParaRP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         SELECT *  FROM Customers 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         WHERE name = ‘Sue’</a:t>
            </a:r>
          </a:p>
          <a:p>
            <a:pPr eaLnBrk="0" hangingPunct="0">
              <a:defRPr/>
            </a:pPr>
            <a:r>
              <a:rPr lang="en-US" sz="2000" dirty="0">
                <a:latin typeface="Arial"/>
                <a:cs typeface="+mn-cs"/>
              </a:rPr>
              <a:t>GRANT SELECT </a:t>
            </a:r>
            <a:br>
              <a:rPr lang="en-US" sz="2000" dirty="0">
                <a:latin typeface="Arial"/>
                <a:cs typeface="+mn-cs"/>
              </a:rPr>
            </a:br>
            <a:r>
              <a:rPr lang="en-US" sz="2000" dirty="0">
                <a:latin typeface="Arial"/>
                <a:cs typeface="+mn-cs"/>
              </a:rPr>
              <a:t>ON </a:t>
            </a:r>
            <a:r>
              <a:rPr lang="en-US" sz="2000" dirty="0" err="1">
                <a:latin typeface="Arial"/>
                <a:cs typeface="+mn-cs"/>
              </a:rPr>
              <a:t>CustomerSue</a:t>
            </a:r>
            <a:r>
              <a:rPr lang="en-US" sz="2000" dirty="0">
                <a:latin typeface="Arial"/>
                <a:cs typeface="+mn-cs"/>
              </a:rPr>
              <a:t> TO Sue</a:t>
            </a:r>
          </a:p>
        </p:txBody>
      </p:sp>
      <p:sp>
        <p:nvSpPr>
          <p:cNvPr id="520228" name="Rectangle 36"/>
          <p:cNvSpPr>
            <a:spLocks noChangeArrowheads="1"/>
          </p:cNvSpPr>
          <p:nvPr/>
        </p:nvSpPr>
        <p:spPr bwMode="auto">
          <a:xfrm>
            <a:off x="6629400" y="5997575"/>
            <a:ext cx="973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latin typeface="Arial" charset="0"/>
              </a:rPr>
              <a:t>.  .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6" grpId="0" animBg="1" autoUpdateAnimBg="0"/>
      <p:bldP spid="520197" grpId="0" autoUpdateAnimBg="0"/>
      <p:bldP spid="520224" grpId="0" animBg="1" autoUpdateAnimBg="0"/>
      <p:bldP spid="520227" grpId="0" animBg="1" autoUpdateAnimBg="0"/>
      <p:bldP spid="520228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90A40D-743F-4EE1-8DBA-EFBA2F284618}" type="slidenum">
              <a:rPr lang="en-US" smtClean="0">
                <a:latin typeface="Arial" charset="0"/>
                <a:cs typeface="Arial" charset="0"/>
              </a:rPr>
              <a:pPr/>
              <a:t>138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Revocation</a:t>
            </a:r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155575" y="2667000"/>
            <a:ext cx="86614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REVOKE   [GRANT OPTION FOR]   privileges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         ON object FROM users  {  RESTRICT  |   CASCADE   }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685800" y="4191000"/>
            <a:ext cx="2776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Administrator says: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457200" y="4876800"/>
            <a:ext cx="83724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REVOKE SELECT ON Customers  FROM </a:t>
            </a:r>
            <a:r>
              <a:rPr lang="en-US" b="1" dirty="0">
                <a:latin typeface="Arial"/>
                <a:cs typeface="+mn-cs"/>
              </a:rPr>
              <a:t>David</a:t>
            </a:r>
            <a:r>
              <a:rPr lang="en-US" dirty="0">
                <a:latin typeface="Arial"/>
                <a:cs typeface="+mn-cs"/>
              </a:rPr>
              <a:t> CASCADE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685800" y="5867400"/>
            <a:ext cx="769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John</a:t>
            </a:r>
            <a:r>
              <a:rPr lang="en-US">
                <a:latin typeface="Arial" charset="0"/>
              </a:rPr>
              <a:t> loses SELECT privileges on BadCreditCustomers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13AEA-25CD-4C60-89CB-B4B06958E379}" type="slidenum">
              <a:rPr lang="en-US" smtClean="0">
                <a:latin typeface="Arial" charset="0"/>
                <a:cs typeface="Arial" charset="0"/>
              </a:rPr>
              <a:pPr/>
              <a:t>139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Revocation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381000" y="1905000"/>
            <a:ext cx="5946775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Joe:  GRANT [….]  TO Art  …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Art:  GRANT [….]  TO Bob …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Bob: GRANT [….]  TO Art  …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Joe:  GRANT [….]  TO Cal  …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Cal:  GRANT [….]  TO Bob  …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Joe:   REVOKE [….] FROM Art CASCADE</a:t>
            </a:r>
          </a:p>
        </p:txBody>
      </p:sp>
      <p:sp>
        <p:nvSpPr>
          <p:cNvPr id="169988" name="AutoShape 4"/>
          <p:cNvSpPr>
            <a:spLocks noChangeArrowheads="1"/>
          </p:cNvSpPr>
          <p:nvPr/>
        </p:nvSpPr>
        <p:spPr bwMode="auto">
          <a:xfrm>
            <a:off x="5432425" y="1371600"/>
            <a:ext cx="3471863" cy="1651000"/>
          </a:xfrm>
          <a:prstGeom prst="wedgeEllipseCallout">
            <a:avLst>
              <a:gd name="adj1" fmla="val -59148"/>
              <a:gd name="adj2" fmla="val 50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Same privilege,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same object,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GRANT OPTION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2232025" y="4924425"/>
            <a:ext cx="257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What happens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01E37D-B97B-48F8-8A93-19C605034705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Page Formats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Issues to consider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1 page = fixed size (e.g. 8KB)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Records: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Fixed length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Variable length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Record id = RID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Typically RID = (PageID, SlotNumber)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85800" y="6019800"/>
            <a:ext cx="7456488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>
                <a:latin typeface="Arial" charset="0"/>
              </a:rPr>
              <a:t>Why do we need RID’s in a relational DBMS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62AE4-1A03-4CFF-BD56-2DD7F4108368}" type="slidenum">
              <a:rPr lang="en-US" smtClean="0">
                <a:latin typeface="Arial" charset="0"/>
                <a:cs typeface="Arial" charset="0"/>
              </a:rPr>
              <a:pPr/>
              <a:t>140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Revocation</a:t>
            </a:r>
          </a:p>
        </p:txBody>
      </p:sp>
      <p:sp>
        <p:nvSpPr>
          <p:cNvPr id="171011" name="Oval 3"/>
          <p:cNvSpPr>
            <a:spLocks noChangeArrowheads="1"/>
          </p:cNvSpPr>
          <p:nvPr/>
        </p:nvSpPr>
        <p:spPr bwMode="auto">
          <a:xfrm>
            <a:off x="1828800" y="1981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Admin</a:t>
            </a:r>
          </a:p>
        </p:txBody>
      </p:sp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1828800" y="35052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Joe</a:t>
            </a:r>
          </a:p>
        </p:txBody>
      </p:sp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4914900" y="35052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Art</a:t>
            </a: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1828800" y="50292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Cal</a:t>
            </a:r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4914900" y="50292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Bob</a:t>
            </a:r>
          </a:p>
        </p:txBody>
      </p:sp>
      <p:cxnSp>
        <p:nvCxnSpPr>
          <p:cNvPr id="171016" name="AutoShape 8"/>
          <p:cNvCxnSpPr>
            <a:cxnSpLocks noChangeShapeType="1"/>
            <a:stCxn id="171011" idx="4"/>
            <a:endCxn id="171012" idx="0"/>
          </p:cNvCxnSpPr>
          <p:nvPr/>
        </p:nvCxnSpPr>
        <p:spPr bwMode="auto">
          <a:xfrm>
            <a:off x="2286000" y="2895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1017" name="AutoShape 9"/>
          <p:cNvCxnSpPr>
            <a:cxnSpLocks noChangeShapeType="1"/>
            <a:stCxn id="171012" idx="6"/>
            <a:endCxn id="171013" idx="2"/>
          </p:cNvCxnSpPr>
          <p:nvPr/>
        </p:nvCxnSpPr>
        <p:spPr bwMode="auto">
          <a:xfrm>
            <a:off x="2743200" y="3962400"/>
            <a:ext cx="2171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cxnSp>
        <p:nvCxnSpPr>
          <p:cNvPr id="171018" name="AutoShape 10"/>
          <p:cNvCxnSpPr>
            <a:cxnSpLocks noChangeShapeType="1"/>
            <a:stCxn id="171012" idx="4"/>
            <a:endCxn id="171014" idx="0"/>
          </p:cNvCxnSpPr>
          <p:nvPr/>
        </p:nvCxnSpPr>
        <p:spPr bwMode="auto">
          <a:xfrm>
            <a:off x="2286000" y="4419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1019" name="AutoShape 11"/>
          <p:cNvCxnSpPr>
            <a:cxnSpLocks noChangeShapeType="1"/>
            <a:stCxn id="171014" idx="6"/>
            <a:endCxn id="171015" idx="2"/>
          </p:cNvCxnSpPr>
          <p:nvPr/>
        </p:nvCxnSpPr>
        <p:spPr bwMode="auto">
          <a:xfrm>
            <a:off x="2743200" y="5486400"/>
            <a:ext cx="2171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1020" name="AutoShape 12"/>
          <p:cNvCxnSpPr>
            <a:cxnSpLocks noChangeShapeType="1"/>
            <a:stCxn id="171013" idx="5"/>
            <a:endCxn id="171015" idx="7"/>
          </p:cNvCxnSpPr>
          <p:nvPr/>
        </p:nvCxnSpPr>
        <p:spPr bwMode="auto">
          <a:xfrm>
            <a:off x="5695950" y="4286250"/>
            <a:ext cx="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1021" name="AutoShape 13"/>
          <p:cNvCxnSpPr>
            <a:cxnSpLocks noChangeShapeType="1"/>
            <a:stCxn id="171015" idx="1"/>
            <a:endCxn id="171013" idx="3"/>
          </p:cNvCxnSpPr>
          <p:nvPr/>
        </p:nvCxnSpPr>
        <p:spPr bwMode="auto">
          <a:xfrm flipV="1">
            <a:off x="5048250" y="4286250"/>
            <a:ext cx="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1800225" y="28797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3679825" y="3438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5749925" y="43783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71025" name="Rectangle 17"/>
          <p:cNvSpPr>
            <a:spLocks noChangeArrowheads="1"/>
          </p:cNvSpPr>
          <p:nvPr/>
        </p:nvSpPr>
        <p:spPr bwMode="auto">
          <a:xfrm>
            <a:off x="4746625" y="44799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1828800" y="4419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171027" name="Rectangle 19"/>
          <p:cNvSpPr>
            <a:spLocks noChangeArrowheads="1"/>
          </p:cNvSpPr>
          <p:nvPr/>
        </p:nvSpPr>
        <p:spPr bwMode="auto">
          <a:xfrm>
            <a:off x="3657600" y="5486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171028" name="AutoShape 20"/>
          <p:cNvSpPr>
            <a:spLocks noChangeArrowheads="1"/>
          </p:cNvSpPr>
          <p:nvPr/>
        </p:nvSpPr>
        <p:spPr bwMode="auto">
          <a:xfrm>
            <a:off x="4876800" y="2133600"/>
            <a:ext cx="1219200" cy="762000"/>
          </a:xfrm>
          <a:prstGeom prst="wedgeEllipseCallout">
            <a:avLst>
              <a:gd name="adj1" fmla="val -115236"/>
              <a:gd name="adj2" fmla="val 13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Revoke</a:t>
            </a:r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>
            <a:off x="1295400" y="6172200"/>
            <a:ext cx="654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According to SQL everyone keeps the privilege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Summary of SQL Security</a:t>
            </a:r>
          </a:p>
        </p:txBody>
      </p:sp>
      <p:sp>
        <p:nvSpPr>
          <p:cNvPr id="17203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Limitations: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No row level access control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Table creator owns the data: that’s unfair !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Today the database is </a:t>
            </a:r>
            <a:r>
              <a:rPr lang="en-US" u="sng" smtClean="0">
                <a:latin typeface="Arial" charset="0"/>
                <a:ea typeface="ＭＳ Ｐゴシック" pitchFamily="34" charset="-128"/>
              </a:rPr>
              <a:t>not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at the center of the policy administration universe</a:t>
            </a:r>
          </a:p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2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808E4-4A13-4824-BF71-2B36A879E163}" type="slidenum">
              <a:rPr lang="en-US" smtClean="0">
                <a:latin typeface="Arial" charset="0"/>
                <a:cs typeface="Arial" charset="0"/>
              </a:rPr>
              <a:pPr/>
              <a:t>141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82C36F-E2C9-4BEE-983F-D2743AA04228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Page Formats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74725" y="2022475"/>
            <a:ext cx="615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Fixed-length records: packed representation</a:t>
            </a:r>
          </a:p>
        </p:txBody>
      </p:sp>
      <p:graphicFrame>
        <p:nvGraphicFramePr>
          <p:cNvPr id="530436" name="Group 4"/>
          <p:cNvGraphicFramePr>
            <a:graphicFrameLocks noGrp="1"/>
          </p:cNvGraphicFramePr>
          <p:nvPr/>
        </p:nvGraphicFramePr>
        <p:xfrm>
          <a:off x="381000" y="3200400"/>
          <a:ext cx="8356600" cy="1541463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1108075"/>
                <a:gridCol w="1111250"/>
                <a:gridCol w="1109662"/>
                <a:gridCol w="1111250"/>
                <a:gridCol w="1108075"/>
                <a:gridCol w="587375"/>
              </a:tblGrid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 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Free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5" name="Rectangle 38"/>
          <p:cNvSpPr>
            <a:spLocks noChangeArrowheads="1"/>
          </p:cNvSpPr>
          <p:nvPr/>
        </p:nvSpPr>
        <p:spPr bwMode="auto">
          <a:xfrm>
            <a:off x="3276600" y="5562600"/>
            <a:ext cx="1995488" cy="52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>
                <a:latin typeface="Arial" charset="0"/>
              </a:rPr>
              <a:t>Problems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985A0A-1406-45DD-AD5A-98B16EFFFA73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Page Formats</a:t>
            </a:r>
          </a:p>
        </p:txBody>
      </p:sp>
      <p:graphicFrame>
        <p:nvGraphicFramePr>
          <p:cNvPr id="532483" name="Group 3"/>
          <p:cNvGraphicFramePr>
            <a:graphicFrameLocks noGrp="1"/>
          </p:cNvGraphicFramePr>
          <p:nvPr/>
        </p:nvGraphicFramePr>
        <p:xfrm>
          <a:off x="228600" y="3352800"/>
          <a:ext cx="8763000" cy="944563"/>
        </p:xfrm>
        <a:graphic>
          <a:graphicData uri="http://schemas.openxmlformats.org/drawingml/2006/table">
            <a:tbl>
              <a:tblPr/>
              <a:tblGrid>
                <a:gridCol w="1593850"/>
                <a:gridCol w="454025"/>
                <a:gridCol w="1023938"/>
                <a:gridCol w="673100"/>
                <a:gridCol w="1273175"/>
                <a:gridCol w="1752600"/>
                <a:gridCol w="398462"/>
                <a:gridCol w="398463"/>
                <a:gridCol w="398462"/>
                <a:gridCol w="398463"/>
                <a:gridCol w="398462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Free space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6893" name="AutoShape 29"/>
          <p:cNvCxnSpPr>
            <a:cxnSpLocks noChangeShapeType="1"/>
          </p:cNvCxnSpPr>
          <p:nvPr/>
        </p:nvCxnSpPr>
        <p:spPr bwMode="auto">
          <a:xfrm rot="-5400000" flipH="1" flipV="1">
            <a:off x="5790407" y="351631"/>
            <a:ext cx="1588" cy="6003925"/>
          </a:xfrm>
          <a:prstGeom prst="curvedConnector3">
            <a:avLst>
              <a:gd name="adj1" fmla="val -464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4" name="AutoShape 30"/>
          <p:cNvCxnSpPr>
            <a:cxnSpLocks noChangeShapeType="1"/>
          </p:cNvCxnSpPr>
          <p:nvPr/>
        </p:nvCxnSpPr>
        <p:spPr bwMode="auto">
          <a:xfrm rot="-5400000" flipH="1" flipV="1">
            <a:off x="6501606" y="1461294"/>
            <a:ext cx="1588" cy="3784600"/>
          </a:xfrm>
          <a:prstGeom prst="curvedConnector3">
            <a:avLst>
              <a:gd name="adj1" fmla="val -224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5" name="AutoShape 31"/>
          <p:cNvCxnSpPr>
            <a:cxnSpLocks noChangeShapeType="1"/>
          </p:cNvCxnSpPr>
          <p:nvPr/>
        </p:nvCxnSpPr>
        <p:spPr bwMode="auto">
          <a:xfrm rot="-5400000" flipH="1" flipV="1">
            <a:off x="5022057" y="380206"/>
            <a:ext cx="1588" cy="5946775"/>
          </a:xfrm>
          <a:prstGeom prst="curvedConnector3">
            <a:avLst>
              <a:gd name="adj1" fmla="val -448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6" name="AutoShape 32"/>
          <p:cNvCxnSpPr>
            <a:cxnSpLocks noChangeShapeType="1"/>
          </p:cNvCxnSpPr>
          <p:nvPr/>
        </p:nvCxnSpPr>
        <p:spPr bwMode="auto">
          <a:xfrm rot="-5400000" flipH="1" flipV="1">
            <a:off x="4310856" y="67469"/>
            <a:ext cx="1588" cy="6572250"/>
          </a:xfrm>
          <a:prstGeom prst="curvedConnector3">
            <a:avLst>
              <a:gd name="adj1" fmla="val -72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897" name="AutoShape 33"/>
          <p:cNvCxnSpPr>
            <a:cxnSpLocks noChangeShapeType="1"/>
          </p:cNvCxnSpPr>
          <p:nvPr/>
        </p:nvCxnSpPr>
        <p:spPr bwMode="auto">
          <a:xfrm rot="-5400000" flipH="1" flipV="1">
            <a:off x="5417344" y="1572419"/>
            <a:ext cx="1588" cy="3562350"/>
          </a:xfrm>
          <a:prstGeom prst="curvedConnector3">
            <a:avLst>
              <a:gd name="adj1" fmla="val -672000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6898" name="AutoShape 34"/>
          <p:cNvSpPr>
            <a:spLocks/>
          </p:cNvSpPr>
          <p:nvPr/>
        </p:nvSpPr>
        <p:spPr bwMode="auto">
          <a:xfrm rot="5400000">
            <a:off x="7696200" y="3581400"/>
            <a:ext cx="533400" cy="1905000"/>
          </a:xfrm>
          <a:prstGeom prst="rightBrace">
            <a:avLst>
              <a:gd name="adj1" fmla="val 297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0" hangingPunct="0"/>
            <a:endParaRPr lang="en-US">
              <a:latin typeface="Arial" charset="0"/>
            </a:endParaRPr>
          </a:p>
          <a:p>
            <a:pPr eaLnBrk="0" hangingPunct="0"/>
            <a:endParaRPr lang="en-US">
              <a:latin typeface="Arial" charset="0"/>
            </a:endParaRPr>
          </a:p>
          <a:p>
            <a:pPr eaLnBrk="0" hangingPunct="0"/>
            <a:endParaRPr lang="en-US">
              <a:latin typeface="Arial" charset="0"/>
            </a:endParaRPr>
          </a:p>
          <a:p>
            <a:pPr eaLnBrk="0" hangingPunct="0"/>
            <a:r>
              <a:rPr lang="en-US">
                <a:latin typeface="Arial" charset="0"/>
              </a:rPr>
              <a:t>Slot directory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962025" y="5400675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Variable-length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0131BE-333F-4772-9D33-F0A7747D1D15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Record Formats:  Fixed Length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0"/>
            <a:ext cx="8382000" cy="1828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Information about field types same for all records in a file; stored in </a:t>
            </a:r>
            <a:r>
              <a:rPr lang="en-US" sz="2800" i="1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system</a:t>
            </a:r>
            <a:r>
              <a:rPr lang="en-US" sz="2800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2800" i="1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catalogs.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Finding </a:t>
            </a:r>
            <a:r>
              <a:rPr lang="en-US" sz="2800" i="1" smtClean="0">
                <a:latin typeface="Arial" charset="0"/>
                <a:ea typeface="ＭＳ Ｐゴシック" pitchFamily="34" charset="-128"/>
              </a:rPr>
              <a:t>i’th 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field requires scan of record.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Note the importance of schema information!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1835150" y="2520950"/>
            <a:ext cx="5245100" cy="749300"/>
            <a:chOff x="1156" y="1588"/>
            <a:chExt cx="3304" cy="472"/>
          </a:xfrm>
        </p:grpSpPr>
        <p:sp>
          <p:nvSpPr>
            <p:cNvPr id="37910" name="Rectangle 7"/>
            <p:cNvSpPr>
              <a:spLocks noChangeArrowheads="1"/>
            </p:cNvSpPr>
            <p:nvPr/>
          </p:nvSpPr>
          <p:spPr bwMode="auto">
            <a:xfrm>
              <a:off x="1156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37911" name="Rectangle 8"/>
            <p:cNvSpPr>
              <a:spLocks noChangeArrowheads="1"/>
            </p:cNvSpPr>
            <p:nvPr/>
          </p:nvSpPr>
          <p:spPr bwMode="auto">
            <a:xfrm>
              <a:off x="2020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37912" name="Rectangle 9"/>
            <p:cNvSpPr>
              <a:spLocks noChangeArrowheads="1"/>
            </p:cNvSpPr>
            <p:nvPr/>
          </p:nvSpPr>
          <p:spPr bwMode="auto">
            <a:xfrm>
              <a:off x="2884" y="1588"/>
              <a:ext cx="109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37913" name="Rectangle 10"/>
            <p:cNvSpPr>
              <a:spLocks noChangeArrowheads="1"/>
            </p:cNvSpPr>
            <p:nvPr/>
          </p:nvSpPr>
          <p:spPr bwMode="auto">
            <a:xfrm>
              <a:off x="3988" y="1588"/>
              <a:ext cx="472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</p:grpSp>
      <p:sp>
        <p:nvSpPr>
          <p:cNvPr id="37895" name="Line 11"/>
          <p:cNvSpPr>
            <a:spLocks noChangeShapeType="1"/>
          </p:cNvSpPr>
          <p:nvPr/>
        </p:nvSpPr>
        <p:spPr bwMode="auto">
          <a:xfrm flipH="1" flipV="1">
            <a:off x="18288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1430338" y="3863975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CF0E30"/>
                </a:solidFill>
                <a:latin typeface="Arial" charset="0"/>
              </a:rPr>
              <a:t>Base address (B)</a:t>
            </a:r>
          </a:p>
        </p:txBody>
      </p:sp>
      <p:sp>
        <p:nvSpPr>
          <p:cNvPr id="37897" name="Rectangle 13"/>
          <p:cNvSpPr>
            <a:spLocks noChangeArrowheads="1"/>
          </p:cNvSpPr>
          <p:nvPr/>
        </p:nvSpPr>
        <p:spPr bwMode="auto">
          <a:xfrm>
            <a:off x="2266950" y="26527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L1</a:t>
            </a:r>
          </a:p>
        </p:txBody>
      </p:sp>
      <p:sp>
        <p:nvSpPr>
          <p:cNvPr id="37898" name="Line 14"/>
          <p:cNvSpPr>
            <a:spLocks noChangeShapeType="1"/>
          </p:cNvSpPr>
          <p:nvPr/>
        </p:nvSpPr>
        <p:spPr bwMode="auto">
          <a:xfrm flipH="1">
            <a:off x="18288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5"/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Rectangle 16"/>
          <p:cNvSpPr>
            <a:spLocks noChangeArrowheads="1"/>
          </p:cNvSpPr>
          <p:nvPr/>
        </p:nvSpPr>
        <p:spPr bwMode="auto">
          <a:xfrm>
            <a:off x="3562350" y="26527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L2</a:t>
            </a:r>
          </a:p>
        </p:txBody>
      </p:sp>
      <p:sp>
        <p:nvSpPr>
          <p:cNvPr id="37901" name="Rectangle 17"/>
          <p:cNvSpPr>
            <a:spLocks noChangeArrowheads="1"/>
          </p:cNvSpPr>
          <p:nvPr/>
        </p:nvSpPr>
        <p:spPr bwMode="auto">
          <a:xfrm>
            <a:off x="5086350" y="26511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L3</a:t>
            </a:r>
          </a:p>
        </p:txBody>
      </p:sp>
      <p:sp>
        <p:nvSpPr>
          <p:cNvPr id="37902" name="Rectangle 18"/>
          <p:cNvSpPr>
            <a:spLocks noChangeArrowheads="1"/>
          </p:cNvSpPr>
          <p:nvPr/>
        </p:nvSpPr>
        <p:spPr bwMode="auto">
          <a:xfrm>
            <a:off x="6381750" y="26511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L4</a:t>
            </a:r>
          </a:p>
        </p:txBody>
      </p:sp>
      <p:sp>
        <p:nvSpPr>
          <p:cNvPr id="37903" name="Rectangle 19"/>
          <p:cNvSpPr>
            <a:spLocks noChangeArrowheads="1"/>
          </p:cNvSpPr>
          <p:nvPr/>
        </p:nvSpPr>
        <p:spPr bwMode="auto">
          <a:xfrm>
            <a:off x="2057400" y="2043113"/>
            <a:ext cx="59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pid</a:t>
            </a:r>
          </a:p>
        </p:txBody>
      </p:sp>
      <p:sp>
        <p:nvSpPr>
          <p:cNvPr id="37904" name="Rectangle 20"/>
          <p:cNvSpPr>
            <a:spLocks noChangeArrowheads="1"/>
          </p:cNvSpPr>
          <p:nvPr/>
        </p:nvSpPr>
        <p:spPr bwMode="auto">
          <a:xfrm>
            <a:off x="3276600" y="2043113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name</a:t>
            </a:r>
          </a:p>
        </p:txBody>
      </p:sp>
      <p:sp>
        <p:nvSpPr>
          <p:cNvPr id="37905" name="Rectangle 21"/>
          <p:cNvSpPr>
            <a:spLocks noChangeArrowheads="1"/>
          </p:cNvSpPr>
          <p:nvPr/>
        </p:nvSpPr>
        <p:spPr bwMode="auto">
          <a:xfrm>
            <a:off x="4800600" y="2041525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descr</a:t>
            </a:r>
          </a:p>
        </p:txBody>
      </p:sp>
      <p:sp>
        <p:nvSpPr>
          <p:cNvPr id="37906" name="Rectangle 22"/>
          <p:cNvSpPr>
            <a:spLocks noChangeArrowheads="1"/>
          </p:cNvSpPr>
          <p:nvPr/>
        </p:nvSpPr>
        <p:spPr bwMode="auto">
          <a:xfrm>
            <a:off x="6096000" y="2041525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maker</a:t>
            </a:r>
          </a:p>
        </p:txBody>
      </p:sp>
      <p:sp>
        <p:nvSpPr>
          <p:cNvPr id="37907" name="Line 23"/>
          <p:cNvSpPr>
            <a:spLocks noChangeShapeType="1"/>
          </p:cNvSpPr>
          <p:nvPr/>
        </p:nvSpPr>
        <p:spPr bwMode="auto">
          <a:xfrm flipH="1" flipV="1">
            <a:off x="45720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24"/>
          <p:cNvSpPr>
            <a:spLocks noChangeArrowheads="1"/>
          </p:cNvSpPr>
          <p:nvPr/>
        </p:nvSpPr>
        <p:spPr bwMode="auto">
          <a:xfrm>
            <a:off x="4021138" y="3862388"/>
            <a:ext cx="288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CF0E30"/>
                </a:solidFill>
                <a:latin typeface="Arial" charset="0"/>
              </a:rPr>
              <a:t>Address = B+L1+L2</a:t>
            </a:r>
          </a:p>
        </p:txBody>
      </p:sp>
      <p:sp>
        <p:nvSpPr>
          <p:cNvPr id="469017" name="Rectangle 25"/>
          <p:cNvSpPr>
            <a:spLocks noChangeArrowheads="1"/>
          </p:cNvSpPr>
          <p:nvPr/>
        </p:nvSpPr>
        <p:spPr bwMode="auto">
          <a:xfrm>
            <a:off x="228600" y="1600200"/>
            <a:ext cx="4802188" cy="430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latin typeface="Arial" charset="0"/>
                <a:cs typeface="+mn-cs"/>
              </a:rPr>
              <a:t>Product (pid, name, descr, maker)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1B712-10B6-450E-A887-385E9B39EB18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Record Header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835150" y="2520950"/>
            <a:ext cx="5245100" cy="749300"/>
            <a:chOff x="1156" y="1588"/>
            <a:chExt cx="3304" cy="472"/>
          </a:xfrm>
        </p:grpSpPr>
        <p:sp>
          <p:nvSpPr>
            <p:cNvPr id="39963" name="Rectangle 4"/>
            <p:cNvSpPr>
              <a:spLocks noChangeArrowheads="1"/>
            </p:cNvSpPr>
            <p:nvPr/>
          </p:nvSpPr>
          <p:spPr bwMode="auto">
            <a:xfrm>
              <a:off x="1156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39964" name="Rectangle 5"/>
            <p:cNvSpPr>
              <a:spLocks noChangeArrowheads="1"/>
            </p:cNvSpPr>
            <p:nvPr/>
          </p:nvSpPr>
          <p:spPr bwMode="auto">
            <a:xfrm>
              <a:off x="2020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39965" name="Rectangle 6"/>
            <p:cNvSpPr>
              <a:spLocks noChangeArrowheads="1"/>
            </p:cNvSpPr>
            <p:nvPr/>
          </p:nvSpPr>
          <p:spPr bwMode="auto">
            <a:xfrm>
              <a:off x="2884" y="1588"/>
              <a:ext cx="109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39966" name="Rectangle 7"/>
            <p:cNvSpPr>
              <a:spLocks noChangeArrowheads="1"/>
            </p:cNvSpPr>
            <p:nvPr/>
          </p:nvSpPr>
          <p:spPr bwMode="auto">
            <a:xfrm>
              <a:off x="3988" y="1588"/>
              <a:ext cx="472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</p:grpSp>
      <p:sp>
        <p:nvSpPr>
          <p:cNvPr id="39940" name="Rectangle 8"/>
          <p:cNvSpPr>
            <a:spLocks noChangeArrowheads="1"/>
          </p:cNvSpPr>
          <p:nvPr/>
        </p:nvSpPr>
        <p:spPr bwMode="auto">
          <a:xfrm>
            <a:off x="2266950" y="26527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L1</a:t>
            </a:r>
          </a:p>
        </p:txBody>
      </p:sp>
      <p:sp>
        <p:nvSpPr>
          <p:cNvPr id="39941" name="Line 9"/>
          <p:cNvSpPr>
            <a:spLocks noChangeShapeType="1"/>
          </p:cNvSpPr>
          <p:nvPr/>
        </p:nvSpPr>
        <p:spPr bwMode="auto">
          <a:xfrm flipH="1">
            <a:off x="18288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10"/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11"/>
          <p:cNvSpPr>
            <a:spLocks noChangeArrowheads="1"/>
          </p:cNvSpPr>
          <p:nvPr/>
        </p:nvSpPr>
        <p:spPr bwMode="auto">
          <a:xfrm>
            <a:off x="3562350" y="26527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L2</a:t>
            </a:r>
          </a:p>
        </p:txBody>
      </p:sp>
      <p:sp>
        <p:nvSpPr>
          <p:cNvPr id="39944" name="Rectangle 12"/>
          <p:cNvSpPr>
            <a:spLocks noChangeArrowheads="1"/>
          </p:cNvSpPr>
          <p:nvPr/>
        </p:nvSpPr>
        <p:spPr bwMode="auto">
          <a:xfrm>
            <a:off x="5086350" y="26511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L3</a:t>
            </a:r>
          </a:p>
        </p:txBody>
      </p:sp>
      <p:sp>
        <p:nvSpPr>
          <p:cNvPr id="39945" name="Rectangle 13"/>
          <p:cNvSpPr>
            <a:spLocks noChangeArrowheads="1"/>
          </p:cNvSpPr>
          <p:nvPr/>
        </p:nvSpPr>
        <p:spPr bwMode="auto">
          <a:xfrm>
            <a:off x="6381750" y="26511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L4</a:t>
            </a:r>
          </a:p>
        </p:txBody>
      </p:sp>
      <p:sp>
        <p:nvSpPr>
          <p:cNvPr id="39946" name="Line 18"/>
          <p:cNvSpPr>
            <a:spLocks noChangeShapeType="1"/>
          </p:cNvSpPr>
          <p:nvPr/>
        </p:nvSpPr>
        <p:spPr bwMode="auto">
          <a:xfrm flipH="1">
            <a:off x="990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Line 19"/>
          <p:cNvSpPr>
            <a:spLocks noChangeShapeType="1"/>
          </p:cNvSpPr>
          <p:nvPr/>
        </p:nvSpPr>
        <p:spPr bwMode="auto">
          <a:xfrm>
            <a:off x="990600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Line 20"/>
          <p:cNvSpPr>
            <a:spLocks noChangeShapeType="1"/>
          </p:cNvSpPr>
          <p:nvPr/>
        </p:nvSpPr>
        <p:spPr bwMode="auto">
          <a:xfrm>
            <a:off x="9906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Line 21"/>
          <p:cNvSpPr>
            <a:spLocks noChangeShapeType="1"/>
          </p:cNvSpPr>
          <p:nvPr/>
        </p:nvSpPr>
        <p:spPr bwMode="auto">
          <a:xfrm>
            <a:off x="1295400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Line 22"/>
          <p:cNvSpPr>
            <a:spLocks noChangeShapeType="1"/>
          </p:cNvSpPr>
          <p:nvPr/>
        </p:nvSpPr>
        <p:spPr bwMode="auto">
          <a:xfrm>
            <a:off x="1524000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Line 23"/>
          <p:cNvSpPr>
            <a:spLocks noChangeShapeType="1"/>
          </p:cNvSpPr>
          <p:nvPr/>
        </p:nvSpPr>
        <p:spPr bwMode="auto">
          <a:xfrm flipV="1">
            <a:off x="1143000" y="1752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Line 24"/>
          <p:cNvSpPr>
            <a:spLocks noChangeShapeType="1"/>
          </p:cNvSpPr>
          <p:nvPr/>
        </p:nvSpPr>
        <p:spPr bwMode="auto">
          <a:xfrm flipV="1">
            <a:off x="14478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25"/>
          <p:cNvSpPr>
            <a:spLocks noChangeShapeType="1"/>
          </p:cNvSpPr>
          <p:nvPr/>
        </p:nvSpPr>
        <p:spPr bwMode="auto">
          <a:xfrm>
            <a:off x="1676400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Text Box 26"/>
          <p:cNvSpPr txBox="1">
            <a:spLocks noChangeArrowheads="1"/>
          </p:cNvSpPr>
          <p:nvPr/>
        </p:nvSpPr>
        <p:spPr bwMode="auto">
          <a:xfrm>
            <a:off x="1203325" y="1336675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To schema</a:t>
            </a:r>
          </a:p>
        </p:txBody>
      </p:sp>
      <p:sp>
        <p:nvSpPr>
          <p:cNvPr id="39955" name="Text Box 27"/>
          <p:cNvSpPr txBox="1">
            <a:spLocks noChangeArrowheads="1"/>
          </p:cNvSpPr>
          <p:nvPr/>
        </p:nvSpPr>
        <p:spPr bwMode="auto">
          <a:xfrm>
            <a:off x="1431925" y="179387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length</a:t>
            </a:r>
          </a:p>
        </p:txBody>
      </p:sp>
      <p:sp>
        <p:nvSpPr>
          <p:cNvPr id="39956" name="Text Box 28"/>
          <p:cNvSpPr txBox="1">
            <a:spLocks noChangeArrowheads="1"/>
          </p:cNvSpPr>
          <p:nvPr/>
        </p:nvSpPr>
        <p:spPr bwMode="auto">
          <a:xfrm>
            <a:off x="1431925" y="3546475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timestamp</a:t>
            </a:r>
          </a:p>
        </p:txBody>
      </p:sp>
      <p:sp>
        <p:nvSpPr>
          <p:cNvPr id="39957" name="Text Box 29"/>
          <p:cNvSpPr txBox="1">
            <a:spLocks noChangeArrowheads="1"/>
          </p:cNvSpPr>
          <p:nvPr/>
        </p:nvSpPr>
        <p:spPr bwMode="auto">
          <a:xfrm>
            <a:off x="1508125" y="4308475"/>
            <a:ext cx="6238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Need the header because: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Arial" charset="0"/>
              </a:rPr>
              <a:t>The schema may change</a:t>
            </a:r>
          </a:p>
          <a:p>
            <a:pPr lvl="1" eaLnBrk="0" hangingPunct="0"/>
            <a:r>
              <a:rPr lang="en-US">
                <a:latin typeface="Arial" charset="0"/>
              </a:rPr>
              <a:t>for a while new+old may coexist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Arial" charset="0"/>
              </a:rPr>
              <a:t>Records from different relations may coexist</a:t>
            </a:r>
          </a:p>
        </p:txBody>
      </p:sp>
      <p:sp>
        <p:nvSpPr>
          <p:cNvPr id="39958" name="Text Box 30"/>
          <p:cNvSpPr txBox="1">
            <a:spLocks noChangeArrowheads="1"/>
          </p:cNvSpPr>
          <p:nvPr/>
        </p:nvSpPr>
        <p:spPr bwMode="auto">
          <a:xfrm>
            <a:off x="685800" y="3200400"/>
            <a:ext cx="113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5050"/>
                </a:solidFill>
                <a:latin typeface="Arial" charset="0"/>
              </a:rPr>
              <a:t>header</a:t>
            </a:r>
          </a:p>
        </p:txBody>
      </p:sp>
      <p:sp>
        <p:nvSpPr>
          <p:cNvPr id="39959" name="Rectangle 31"/>
          <p:cNvSpPr>
            <a:spLocks noChangeArrowheads="1"/>
          </p:cNvSpPr>
          <p:nvPr/>
        </p:nvSpPr>
        <p:spPr bwMode="auto">
          <a:xfrm>
            <a:off x="2057400" y="2043113"/>
            <a:ext cx="59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pid</a:t>
            </a:r>
          </a:p>
        </p:txBody>
      </p:sp>
      <p:sp>
        <p:nvSpPr>
          <p:cNvPr id="39960" name="Rectangle 32"/>
          <p:cNvSpPr>
            <a:spLocks noChangeArrowheads="1"/>
          </p:cNvSpPr>
          <p:nvPr/>
        </p:nvSpPr>
        <p:spPr bwMode="auto">
          <a:xfrm>
            <a:off x="3276600" y="2043113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name</a:t>
            </a:r>
          </a:p>
        </p:txBody>
      </p:sp>
      <p:sp>
        <p:nvSpPr>
          <p:cNvPr id="39961" name="Rectangle 33"/>
          <p:cNvSpPr>
            <a:spLocks noChangeArrowheads="1"/>
          </p:cNvSpPr>
          <p:nvPr/>
        </p:nvSpPr>
        <p:spPr bwMode="auto">
          <a:xfrm>
            <a:off x="4800600" y="2041525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descr</a:t>
            </a:r>
          </a:p>
        </p:txBody>
      </p:sp>
      <p:sp>
        <p:nvSpPr>
          <p:cNvPr id="39962" name="Rectangle 34"/>
          <p:cNvSpPr>
            <a:spLocks noChangeArrowheads="1"/>
          </p:cNvSpPr>
          <p:nvPr/>
        </p:nvSpPr>
        <p:spPr bwMode="auto">
          <a:xfrm>
            <a:off x="6096000" y="2041525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maker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6D7BB-694E-4458-8163-33CAD2ECABA0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Variable Length Records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835150" y="2520950"/>
            <a:ext cx="5245100" cy="749300"/>
            <a:chOff x="1156" y="1588"/>
            <a:chExt cx="3304" cy="472"/>
          </a:xfrm>
        </p:grpSpPr>
        <p:sp>
          <p:nvSpPr>
            <p:cNvPr id="42016" name="Rectangle 4"/>
            <p:cNvSpPr>
              <a:spLocks noChangeArrowheads="1"/>
            </p:cNvSpPr>
            <p:nvPr/>
          </p:nvSpPr>
          <p:spPr bwMode="auto">
            <a:xfrm>
              <a:off x="1156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42017" name="Rectangle 5"/>
            <p:cNvSpPr>
              <a:spLocks noChangeArrowheads="1"/>
            </p:cNvSpPr>
            <p:nvPr/>
          </p:nvSpPr>
          <p:spPr bwMode="auto">
            <a:xfrm>
              <a:off x="2020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42018" name="Rectangle 6"/>
            <p:cNvSpPr>
              <a:spLocks noChangeArrowheads="1"/>
            </p:cNvSpPr>
            <p:nvPr/>
          </p:nvSpPr>
          <p:spPr bwMode="auto">
            <a:xfrm>
              <a:off x="2884" y="1588"/>
              <a:ext cx="109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  <p:sp>
          <p:nvSpPr>
            <p:cNvPr id="42019" name="Rectangle 7"/>
            <p:cNvSpPr>
              <a:spLocks noChangeArrowheads="1"/>
            </p:cNvSpPr>
            <p:nvPr/>
          </p:nvSpPr>
          <p:spPr bwMode="auto">
            <a:xfrm>
              <a:off x="3988" y="1588"/>
              <a:ext cx="472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Arial" charset="0"/>
              </a:endParaRPr>
            </a:p>
          </p:txBody>
        </p:sp>
      </p:grp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2266950" y="26527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L1</a:t>
            </a:r>
          </a:p>
        </p:txBody>
      </p:sp>
      <p:sp>
        <p:nvSpPr>
          <p:cNvPr id="41989" name="Line 9"/>
          <p:cNvSpPr>
            <a:spLocks noChangeShapeType="1"/>
          </p:cNvSpPr>
          <p:nvPr/>
        </p:nvSpPr>
        <p:spPr bwMode="auto">
          <a:xfrm flipH="1">
            <a:off x="18288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10"/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11"/>
          <p:cNvSpPr>
            <a:spLocks noChangeArrowheads="1"/>
          </p:cNvSpPr>
          <p:nvPr/>
        </p:nvSpPr>
        <p:spPr bwMode="auto">
          <a:xfrm>
            <a:off x="3562350" y="26527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L2</a:t>
            </a:r>
          </a:p>
        </p:txBody>
      </p:sp>
      <p:sp>
        <p:nvSpPr>
          <p:cNvPr id="41992" name="Rectangle 12"/>
          <p:cNvSpPr>
            <a:spLocks noChangeArrowheads="1"/>
          </p:cNvSpPr>
          <p:nvPr/>
        </p:nvSpPr>
        <p:spPr bwMode="auto">
          <a:xfrm>
            <a:off x="5086350" y="26511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L3</a:t>
            </a:r>
          </a:p>
        </p:txBody>
      </p:sp>
      <p:sp>
        <p:nvSpPr>
          <p:cNvPr id="41993" name="Rectangle 13"/>
          <p:cNvSpPr>
            <a:spLocks noChangeArrowheads="1"/>
          </p:cNvSpPr>
          <p:nvPr/>
        </p:nvSpPr>
        <p:spPr bwMode="auto">
          <a:xfrm>
            <a:off x="6381750" y="265112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L4</a:t>
            </a:r>
          </a:p>
        </p:txBody>
      </p:sp>
      <p:sp>
        <p:nvSpPr>
          <p:cNvPr id="41994" name="Line 18"/>
          <p:cNvSpPr>
            <a:spLocks noChangeShapeType="1"/>
          </p:cNvSpPr>
          <p:nvPr/>
        </p:nvSpPr>
        <p:spPr bwMode="auto">
          <a:xfrm flipH="1">
            <a:off x="990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19"/>
          <p:cNvSpPr>
            <a:spLocks noChangeShapeType="1"/>
          </p:cNvSpPr>
          <p:nvPr/>
        </p:nvSpPr>
        <p:spPr bwMode="auto">
          <a:xfrm>
            <a:off x="990600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Line 20"/>
          <p:cNvSpPr>
            <a:spLocks noChangeShapeType="1"/>
          </p:cNvSpPr>
          <p:nvPr/>
        </p:nvSpPr>
        <p:spPr bwMode="auto">
          <a:xfrm>
            <a:off x="9906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Line 21"/>
          <p:cNvSpPr>
            <a:spLocks noChangeShapeType="1"/>
          </p:cNvSpPr>
          <p:nvPr/>
        </p:nvSpPr>
        <p:spPr bwMode="auto">
          <a:xfrm>
            <a:off x="1295400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22"/>
          <p:cNvSpPr>
            <a:spLocks noChangeShapeType="1"/>
          </p:cNvSpPr>
          <p:nvPr/>
        </p:nvSpPr>
        <p:spPr bwMode="auto">
          <a:xfrm>
            <a:off x="1524000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23"/>
          <p:cNvSpPr>
            <a:spLocks noChangeShapeType="1"/>
          </p:cNvSpPr>
          <p:nvPr/>
        </p:nvSpPr>
        <p:spPr bwMode="auto">
          <a:xfrm flipV="1">
            <a:off x="914400" y="1752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24"/>
          <p:cNvSpPr>
            <a:spLocks noChangeShapeType="1"/>
          </p:cNvSpPr>
          <p:nvPr/>
        </p:nvSpPr>
        <p:spPr bwMode="auto">
          <a:xfrm rot="10800000" flipV="1">
            <a:off x="1143000" y="2971800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Text Box 25"/>
          <p:cNvSpPr txBox="1">
            <a:spLocks noChangeArrowheads="1"/>
          </p:cNvSpPr>
          <p:nvPr/>
        </p:nvSpPr>
        <p:spPr bwMode="auto">
          <a:xfrm>
            <a:off x="990600" y="1371600"/>
            <a:ext cx="357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Other header information</a:t>
            </a:r>
          </a:p>
        </p:txBody>
      </p:sp>
      <p:sp>
        <p:nvSpPr>
          <p:cNvPr id="42002" name="Text Box 26"/>
          <p:cNvSpPr txBox="1">
            <a:spLocks noChangeArrowheads="1"/>
          </p:cNvSpPr>
          <p:nvPr/>
        </p:nvSpPr>
        <p:spPr bwMode="auto">
          <a:xfrm>
            <a:off x="457200" y="37338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length</a:t>
            </a:r>
          </a:p>
        </p:txBody>
      </p:sp>
      <p:sp>
        <p:nvSpPr>
          <p:cNvPr id="42003" name="Text Box 27"/>
          <p:cNvSpPr txBox="1">
            <a:spLocks noChangeArrowheads="1"/>
          </p:cNvSpPr>
          <p:nvPr/>
        </p:nvSpPr>
        <p:spPr bwMode="auto">
          <a:xfrm>
            <a:off x="1295400" y="4800600"/>
            <a:ext cx="65547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Place the fixed fields first:  F1</a:t>
            </a:r>
          </a:p>
          <a:p>
            <a:pPr eaLnBrk="0" hangingPunct="0"/>
            <a:r>
              <a:rPr lang="en-US">
                <a:latin typeface="Arial" charset="0"/>
              </a:rPr>
              <a:t>Then the variable length fields: F2, F3, F4</a:t>
            </a:r>
          </a:p>
          <a:p>
            <a:pPr eaLnBrk="0" hangingPunct="0"/>
            <a:r>
              <a:rPr lang="en-US">
                <a:latin typeface="Arial" charset="0"/>
              </a:rPr>
              <a:t>Null values take 2 bytes only</a:t>
            </a:r>
          </a:p>
          <a:p>
            <a:pPr eaLnBrk="0" hangingPunct="0"/>
            <a:r>
              <a:rPr lang="en-US">
                <a:latin typeface="Arial" charset="0"/>
              </a:rPr>
              <a:t>Sometimes they take 0 bytes (when at the end)</a:t>
            </a:r>
          </a:p>
        </p:txBody>
      </p:sp>
      <p:sp>
        <p:nvSpPr>
          <p:cNvPr id="42004" name="Line 28"/>
          <p:cNvSpPr>
            <a:spLocks noChangeShapeType="1"/>
          </p:cNvSpPr>
          <p:nvPr/>
        </p:nvSpPr>
        <p:spPr bwMode="auto">
          <a:xfrm flipH="1">
            <a:off x="7620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Line 29"/>
          <p:cNvSpPr>
            <a:spLocks noChangeShapeType="1"/>
          </p:cNvSpPr>
          <p:nvPr/>
        </p:nvSpPr>
        <p:spPr bwMode="auto">
          <a:xfrm>
            <a:off x="762000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Line 30"/>
          <p:cNvSpPr>
            <a:spLocks noChangeShapeType="1"/>
          </p:cNvSpPr>
          <p:nvPr/>
        </p:nvSpPr>
        <p:spPr bwMode="auto">
          <a:xfrm>
            <a:off x="7620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Text Box 31"/>
          <p:cNvSpPr txBox="1">
            <a:spLocks noChangeArrowheads="1"/>
          </p:cNvSpPr>
          <p:nvPr/>
        </p:nvSpPr>
        <p:spPr bwMode="auto">
          <a:xfrm>
            <a:off x="838200" y="1981200"/>
            <a:ext cx="113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5050"/>
                </a:solidFill>
                <a:latin typeface="Arial" charset="0"/>
              </a:rPr>
              <a:t>header</a:t>
            </a:r>
          </a:p>
        </p:txBody>
      </p:sp>
      <p:sp>
        <p:nvSpPr>
          <p:cNvPr id="42008" name="Oval 32"/>
          <p:cNvSpPr>
            <a:spLocks noChangeArrowheads="1"/>
          </p:cNvSpPr>
          <p:nvPr/>
        </p:nvSpPr>
        <p:spPr bwMode="auto">
          <a:xfrm>
            <a:off x="1622425" y="2916238"/>
            <a:ext cx="184150" cy="608012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42009" name="Oval 33"/>
          <p:cNvSpPr>
            <a:spLocks noChangeArrowheads="1"/>
          </p:cNvSpPr>
          <p:nvPr/>
        </p:nvSpPr>
        <p:spPr bwMode="auto">
          <a:xfrm>
            <a:off x="1317625" y="2916238"/>
            <a:ext cx="184150" cy="608012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en-US">
              <a:latin typeface="Arial" charset="0"/>
            </a:endParaRPr>
          </a:p>
        </p:txBody>
      </p:sp>
      <p:cxnSp>
        <p:nvCxnSpPr>
          <p:cNvPr id="42010" name="AutoShape 34"/>
          <p:cNvCxnSpPr>
            <a:cxnSpLocks noChangeShapeType="1"/>
            <a:stCxn id="42008" idx="3"/>
            <a:endCxn id="42018" idx="3"/>
          </p:cNvCxnSpPr>
          <p:nvPr/>
        </p:nvCxnSpPr>
        <p:spPr bwMode="auto">
          <a:xfrm rot="5400000" flipH="1" flipV="1">
            <a:off x="3713957" y="831056"/>
            <a:ext cx="539750" cy="4668837"/>
          </a:xfrm>
          <a:prstGeom prst="bentConnector4">
            <a:avLst>
              <a:gd name="adj1" fmla="val -58528"/>
              <a:gd name="adj2" fmla="val 104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2011" name="AutoShape 35"/>
          <p:cNvCxnSpPr>
            <a:cxnSpLocks noChangeShapeType="1"/>
            <a:endCxn id="42017" idx="3"/>
          </p:cNvCxnSpPr>
          <p:nvPr/>
        </p:nvCxnSpPr>
        <p:spPr bwMode="auto">
          <a:xfrm flipV="1">
            <a:off x="1423988" y="2895600"/>
            <a:ext cx="3141662" cy="65088"/>
          </a:xfrm>
          <a:prstGeom prst="bentConnector5">
            <a:avLst>
              <a:gd name="adj1" fmla="val 556"/>
              <a:gd name="adj2" fmla="val -1509759"/>
              <a:gd name="adj3" fmla="val 995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012" name="Rectangle 36"/>
          <p:cNvSpPr>
            <a:spLocks noChangeArrowheads="1"/>
          </p:cNvSpPr>
          <p:nvPr/>
        </p:nvSpPr>
        <p:spPr bwMode="auto">
          <a:xfrm>
            <a:off x="2057400" y="2043113"/>
            <a:ext cx="59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pid</a:t>
            </a:r>
          </a:p>
        </p:txBody>
      </p:sp>
      <p:sp>
        <p:nvSpPr>
          <p:cNvPr id="42013" name="Rectangle 37"/>
          <p:cNvSpPr>
            <a:spLocks noChangeArrowheads="1"/>
          </p:cNvSpPr>
          <p:nvPr/>
        </p:nvSpPr>
        <p:spPr bwMode="auto">
          <a:xfrm>
            <a:off x="3276600" y="2043113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name</a:t>
            </a:r>
          </a:p>
        </p:txBody>
      </p:sp>
      <p:sp>
        <p:nvSpPr>
          <p:cNvPr id="42014" name="Rectangle 38"/>
          <p:cNvSpPr>
            <a:spLocks noChangeArrowheads="1"/>
          </p:cNvSpPr>
          <p:nvPr/>
        </p:nvSpPr>
        <p:spPr bwMode="auto">
          <a:xfrm>
            <a:off x="4800600" y="2041525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descr</a:t>
            </a:r>
          </a:p>
        </p:txBody>
      </p:sp>
      <p:sp>
        <p:nvSpPr>
          <p:cNvPr id="42015" name="Rectangle 39"/>
          <p:cNvSpPr>
            <a:spLocks noChangeArrowheads="1"/>
          </p:cNvSpPr>
          <p:nvPr/>
        </p:nvSpPr>
        <p:spPr bwMode="auto">
          <a:xfrm>
            <a:off x="6096000" y="2041525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charset="0"/>
              </a:rPr>
              <a:t>maker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CF520C-056C-406E-AC50-F10C34685B7C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Outline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Storage and indexing: Chapter 8, 9, 10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Will start today, continue next week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Database Tuning: Chapter 20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Will discuss today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Security in SQL: Chapter 21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Will not discuss in class</a:t>
            </a:r>
          </a:p>
        </p:txBody>
      </p:sp>
      <p:sp>
        <p:nvSpPr>
          <p:cNvPr id="1638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4D94A8-A9CE-48D1-AE72-B1C0C043A04A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BLOB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Binary large objects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Supported by modern database systems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E.g. images, sounds, etc.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Storage: attempt to cluster blocks together</a:t>
            </a:r>
          </a:p>
          <a:p>
            <a:pPr eaLnBrk="1" hangingPunct="1"/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CLOB = character large object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Supports only restricted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File Organizations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15400" cy="4114800"/>
          </a:xfrm>
        </p:spPr>
        <p:txBody>
          <a:bodyPr/>
          <a:lstStyle/>
          <a:p>
            <a:r>
              <a:rPr lang="en-US" sz="2800" b="1" smtClean="0">
                <a:latin typeface="Arial" charset="0"/>
                <a:ea typeface="ＭＳ Ｐゴシック" pitchFamily="34" charset="-128"/>
              </a:rPr>
              <a:t>Heap 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(random order) files: Suitable when typical access is a file scan retrieving all records.</a:t>
            </a:r>
          </a:p>
          <a:p>
            <a:r>
              <a:rPr lang="en-US" sz="2800" b="1" smtClean="0">
                <a:latin typeface="Arial" charset="0"/>
                <a:ea typeface="ＭＳ Ｐゴシック" pitchFamily="34" charset="-128"/>
              </a:rPr>
              <a:t>Sorted Files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: Best if records must be retrieved in some order, or only a `range’ of records is needed.</a:t>
            </a:r>
          </a:p>
          <a:p>
            <a:r>
              <a:rPr lang="en-US" sz="2800" b="1" smtClean="0">
                <a:latin typeface="Arial" charset="0"/>
                <a:ea typeface="ＭＳ Ｐゴシック" pitchFamily="34" charset="-128"/>
              </a:rPr>
              <a:t>Indexes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: Data structures to organize records via trees or hashing.  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Like sorted files, they speed up searches for a subset of records, based on values in certain (“search key”) fields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Updates are much faster than in sorted files.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A7CB68-BE29-41D7-83F9-2C3CA0119B99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7B2920-6B9C-45F1-9EE1-47DA2A02E005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Modifications: Insertion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File is unsorted: add it to the end (easy 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)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File is sorted: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Is there space in the right block ?</a:t>
            </a:r>
          </a:p>
          <a:p>
            <a:pPr lvl="2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Yes: we are lucky, store it there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Is there space in a neighboring block ?</a:t>
            </a:r>
          </a:p>
          <a:p>
            <a:pPr lvl="2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Look 1-2 blocks to the left/right, shift records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If anything else fails, create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overflow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BAD92-C36B-4698-9288-FF048F059207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Modifications: Deletions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Free space in block, shift records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Maybe be able to eliminate an overflow block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Can never really eliminate the record, because others may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point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to it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Place a tombstone instead (a NULL record)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8BAB3-B0E3-49F5-BF9C-A95AA591600D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Modifications: Updates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If new record is shorter than previous, easy 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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If it is longer, need to shift records, create overflow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(possibly separate) file, that allows fast access to records in the data file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index contains (</a:t>
            </a:r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key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value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) pairs: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</a:t>
            </a:r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key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= an attribute value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</a:t>
            </a:r>
            <a:r>
              <a:rPr lang="en-US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value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= one of:</a:t>
            </a:r>
          </a:p>
          <a:p>
            <a:pPr lvl="2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pointer to the record	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secondary index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pPr lvl="2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or the record itself		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primary index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E1832C-E107-4F36-9DB4-F05E8A3A8590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5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20485" name="Rounded Rectangle 5"/>
          <p:cNvSpPr>
            <a:spLocks noChangeArrowheads="1"/>
          </p:cNvSpPr>
          <p:nvPr/>
        </p:nvSpPr>
        <p:spPr bwMode="auto">
          <a:xfrm>
            <a:off x="276225" y="6042025"/>
            <a:ext cx="8234363" cy="5064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</a:rPr>
              <a:t>Note: “key” (aka “search key”) again means something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F00B8-CA00-4642-872D-501BFC5CA149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Classification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Clustered/unclustered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Clustered = records close in index are close in data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Unclustered = records close in index may be far in data</a:t>
            </a:r>
            <a:endParaRPr lang="en-US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Primary/secondary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Meaning 1:</a:t>
            </a:r>
          </a:p>
          <a:p>
            <a:pPr lvl="2"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Primary = is over attributes that include the primary key</a:t>
            </a:r>
          </a:p>
          <a:p>
            <a:pPr lvl="2"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Secondary = otherwise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Meaning 2: means the same as clustered/unclustered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b="1" smtClean="0">
                <a:latin typeface="Arial" charset="0"/>
                <a:ea typeface="ＭＳ Ｐゴシック" pitchFamily="34" charset="-128"/>
              </a:rPr>
              <a:t>Organization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: B+ tree or 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Clustered/Unclustered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Clustered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Index determines the location of indexed records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Typically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, clustered index is one where values are data records (but not necessary)</a:t>
            </a:r>
          </a:p>
          <a:p>
            <a:pPr lvl="1">
              <a:lnSpc>
                <a:spcPct val="90000"/>
              </a:lnSpc>
            </a:pPr>
            <a:endParaRPr lang="en-US" sz="2400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Unclustered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Index cannot reorder data, does not determine data location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In these indexes: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value = pointer to data record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B58D17-7B75-43B6-BC94-83FD6C201DE0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C2A704-37CF-4C5D-BE2A-D02410BFCB1E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Clustered Index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File is sorted on the index attribute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Only one per table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394244" name="Group 4"/>
          <p:cNvGraphicFramePr>
            <a:graphicFrameLocks noGrp="1"/>
          </p:cNvGraphicFramePr>
          <p:nvPr/>
        </p:nvGraphicFramePr>
        <p:xfrm>
          <a:off x="1447800" y="36576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261" name="Group 21"/>
          <p:cNvGraphicFramePr>
            <a:graphicFrameLocks noGrp="1"/>
          </p:cNvGraphicFramePr>
          <p:nvPr/>
        </p:nvGraphicFramePr>
        <p:xfrm>
          <a:off x="1447800" y="48768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278" name="Group 38"/>
          <p:cNvGraphicFramePr>
            <a:graphicFrameLocks noGrp="1"/>
          </p:cNvGraphicFramePr>
          <p:nvPr/>
        </p:nvGraphicFramePr>
        <p:xfrm>
          <a:off x="3962400" y="3581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289" name="Group 49"/>
          <p:cNvGraphicFramePr>
            <a:graphicFrameLocks noGrp="1"/>
          </p:cNvGraphicFramePr>
          <p:nvPr/>
        </p:nvGraphicFramePr>
        <p:xfrm>
          <a:off x="3962400" y="4343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300" name="Group 60"/>
          <p:cNvGraphicFramePr>
            <a:graphicFrameLocks noGrp="1"/>
          </p:cNvGraphicFramePr>
          <p:nvPr/>
        </p:nvGraphicFramePr>
        <p:xfrm>
          <a:off x="3962400" y="51816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311" name="Group 71"/>
          <p:cNvGraphicFramePr>
            <a:graphicFrameLocks noGrp="1"/>
          </p:cNvGraphicFramePr>
          <p:nvPr/>
        </p:nvGraphicFramePr>
        <p:xfrm>
          <a:off x="3962400" y="60198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6" name="Line 82"/>
          <p:cNvSpPr>
            <a:spLocks noChangeShapeType="1"/>
          </p:cNvSpPr>
          <p:nvPr/>
        </p:nvSpPr>
        <p:spPr bwMode="auto">
          <a:xfrm flipV="1">
            <a:off x="2133600" y="37338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2133600" y="4038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2057400" y="42672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>
            <a:off x="2133600" y="4495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>
            <a:off x="2133600" y="50292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2133600" y="51816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312" name="Line 88"/>
          <p:cNvSpPr>
            <a:spLocks noChangeShapeType="1"/>
          </p:cNvSpPr>
          <p:nvPr/>
        </p:nvSpPr>
        <p:spPr bwMode="auto">
          <a:xfrm>
            <a:off x="2133600" y="5486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313" name="Line 89"/>
          <p:cNvSpPr>
            <a:spLocks noChangeShapeType="1"/>
          </p:cNvSpPr>
          <p:nvPr/>
        </p:nvSpPr>
        <p:spPr bwMode="auto">
          <a:xfrm>
            <a:off x="2133600" y="5715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C4471-731D-4ADE-9031-3AA424A38AE3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Unclustered Index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Several per table</a:t>
            </a: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/>
        </p:nvGraphicFramePr>
        <p:xfrm>
          <a:off x="1828800" y="3505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381" name="Group 21"/>
          <p:cNvGraphicFramePr>
            <a:graphicFrameLocks noGrp="1"/>
          </p:cNvGraphicFramePr>
          <p:nvPr/>
        </p:nvGraphicFramePr>
        <p:xfrm>
          <a:off x="1828800" y="4724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398" name="Group 38"/>
          <p:cNvGraphicFramePr>
            <a:graphicFrameLocks noGrp="1"/>
          </p:cNvGraphicFramePr>
          <p:nvPr/>
        </p:nvGraphicFramePr>
        <p:xfrm>
          <a:off x="4343400" y="3429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409" name="Group 49"/>
          <p:cNvGraphicFramePr>
            <a:graphicFrameLocks noGrp="1"/>
          </p:cNvGraphicFramePr>
          <p:nvPr/>
        </p:nvGraphicFramePr>
        <p:xfrm>
          <a:off x="4343400" y="4191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420" name="Group 60"/>
          <p:cNvGraphicFramePr>
            <a:graphicFrameLocks noGrp="1"/>
          </p:cNvGraphicFramePr>
          <p:nvPr/>
        </p:nvGraphicFramePr>
        <p:xfrm>
          <a:off x="4343400" y="5029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431" name="Group 71"/>
          <p:cNvGraphicFramePr>
            <a:graphicFrameLocks noGrp="1"/>
          </p:cNvGraphicFramePr>
          <p:nvPr/>
        </p:nvGraphicFramePr>
        <p:xfrm>
          <a:off x="4343400" y="58674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30" name="Line 82"/>
          <p:cNvSpPr>
            <a:spLocks noChangeShapeType="1"/>
          </p:cNvSpPr>
          <p:nvPr/>
        </p:nvSpPr>
        <p:spPr bwMode="auto">
          <a:xfrm>
            <a:off x="2514600" y="36576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331" name="Line 83"/>
          <p:cNvSpPr>
            <a:spLocks noChangeShapeType="1"/>
          </p:cNvSpPr>
          <p:nvPr/>
        </p:nvSpPr>
        <p:spPr bwMode="auto">
          <a:xfrm>
            <a:off x="2514600" y="3886200"/>
            <a:ext cx="1828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332" name="Line 84"/>
          <p:cNvSpPr>
            <a:spLocks noChangeShapeType="1"/>
          </p:cNvSpPr>
          <p:nvPr/>
        </p:nvSpPr>
        <p:spPr bwMode="auto">
          <a:xfrm flipV="1">
            <a:off x="2514600" y="35814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333" name="Line 85"/>
          <p:cNvSpPr>
            <a:spLocks noChangeShapeType="1"/>
          </p:cNvSpPr>
          <p:nvPr/>
        </p:nvSpPr>
        <p:spPr bwMode="auto">
          <a:xfrm>
            <a:off x="2514600" y="43434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334" name="Line 86"/>
          <p:cNvSpPr>
            <a:spLocks noChangeShapeType="1"/>
          </p:cNvSpPr>
          <p:nvPr/>
        </p:nvSpPr>
        <p:spPr bwMode="auto">
          <a:xfrm>
            <a:off x="2514600" y="4876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335" name="Line 87"/>
          <p:cNvSpPr>
            <a:spLocks noChangeShapeType="1"/>
          </p:cNvSpPr>
          <p:nvPr/>
        </p:nvSpPr>
        <p:spPr bwMode="auto">
          <a:xfrm flipV="1">
            <a:off x="2514600" y="3886200"/>
            <a:ext cx="1828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336" name="Line 88"/>
          <p:cNvSpPr>
            <a:spLocks noChangeShapeType="1"/>
          </p:cNvSpPr>
          <p:nvPr/>
        </p:nvSpPr>
        <p:spPr bwMode="auto">
          <a:xfrm flipV="1">
            <a:off x="2514600" y="43434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337" name="Line 89"/>
          <p:cNvSpPr>
            <a:spLocks noChangeShapeType="1"/>
          </p:cNvSpPr>
          <p:nvPr/>
        </p:nvSpPr>
        <p:spPr bwMode="auto">
          <a:xfrm>
            <a:off x="2514600" y="55626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Storage Model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DBMS needs spatial and temporal control over storage</a:t>
            </a:r>
          </a:p>
          <a:p>
            <a:pPr lvl="1"/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Spatial control for performance</a:t>
            </a:r>
          </a:p>
          <a:p>
            <a:pPr lvl="1"/>
            <a:r>
              <a:rPr lang="en-US" sz="24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Temporal control for correctness and performance</a:t>
            </a:r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latin typeface="Arial" charset="0"/>
                <a:ea typeface="ＭＳ Ｐゴシック" pitchFamily="34" charset="-128"/>
              </a:rPr>
              <a:t>For spatial control, two alternatives</a:t>
            </a:r>
          </a:p>
          <a:p>
            <a:pPr lvl="1"/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Use “raw” disk device interface directly</a:t>
            </a:r>
          </a:p>
          <a:p>
            <a:pPr lvl="1"/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Use OS files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468AB4-1098-4C4F-82BB-D2DB5FC48238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590550" y="3822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3028950" y="38227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Clustered vs. Unclustered Index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590550" y="38227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3028950" y="38227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54278" name="Freeform 7"/>
          <p:cNvSpPr>
            <a:spLocks/>
          </p:cNvSpPr>
          <p:nvPr/>
        </p:nvSpPr>
        <p:spPr bwMode="auto">
          <a:xfrm>
            <a:off x="185738" y="3670300"/>
            <a:ext cx="398462" cy="328613"/>
          </a:xfrm>
          <a:custGeom>
            <a:avLst/>
            <a:gdLst>
              <a:gd name="T0" fmla="*/ 0 w 251"/>
              <a:gd name="T1" fmla="*/ 2147483647 h 207"/>
              <a:gd name="T2" fmla="*/ 0 w 251"/>
              <a:gd name="T3" fmla="*/ 0 h 207"/>
              <a:gd name="T4" fmla="*/ 2147483647 w 251"/>
              <a:gd name="T5" fmla="*/ 0 h 207"/>
              <a:gd name="T6" fmla="*/ 2147483647 w 251"/>
              <a:gd name="T7" fmla="*/ 2147483647 h 207"/>
              <a:gd name="T8" fmla="*/ 0 w 251"/>
              <a:gd name="T9" fmla="*/ 2147483647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"/>
              <a:gd name="T16" fmla="*/ 0 h 207"/>
              <a:gd name="T17" fmla="*/ 251 w 251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9" name="Freeform 8"/>
          <p:cNvSpPr>
            <a:spLocks/>
          </p:cNvSpPr>
          <p:nvPr/>
        </p:nvSpPr>
        <p:spPr bwMode="auto">
          <a:xfrm>
            <a:off x="714375" y="3670300"/>
            <a:ext cx="396875" cy="328613"/>
          </a:xfrm>
          <a:custGeom>
            <a:avLst/>
            <a:gdLst>
              <a:gd name="T0" fmla="*/ 0 w 250"/>
              <a:gd name="T1" fmla="*/ 2147483647 h 207"/>
              <a:gd name="T2" fmla="*/ 0 w 250"/>
              <a:gd name="T3" fmla="*/ 0 h 207"/>
              <a:gd name="T4" fmla="*/ 2147483647 w 250"/>
              <a:gd name="T5" fmla="*/ 0 h 207"/>
              <a:gd name="T6" fmla="*/ 2147483647 w 250"/>
              <a:gd name="T7" fmla="*/ 2147483647 h 207"/>
              <a:gd name="T8" fmla="*/ 0 w 250"/>
              <a:gd name="T9" fmla="*/ 2147483647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07"/>
              <a:gd name="T17" fmla="*/ 250 w 250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0" name="Freeform 9"/>
          <p:cNvSpPr>
            <a:spLocks/>
          </p:cNvSpPr>
          <p:nvPr/>
        </p:nvSpPr>
        <p:spPr bwMode="auto">
          <a:xfrm>
            <a:off x="1241425" y="3670300"/>
            <a:ext cx="400050" cy="328613"/>
          </a:xfrm>
          <a:custGeom>
            <a:avLst/>
            <a:gdLst>
              <a:gd name="T0" fmla="*/ 0 w 252"/>
              <a:gd name="T1" fmla="*/ 2147483647 h 207"/>
              <a:gd name="T2" fmla="*/ 0 w 252"/>
              <a:gd name="T3" fmla="*/ 0 h 207"/>
              <a:gd name="T4" fmla="*/ 2147483647 w 252"/>
              <a:gd name="T5" fmla="*/ 0 h 207"/>
              <a:gd name="T6" fmla="*/ 2147483647 w 252"/>
              <a:gd name="T7" fmla="*/ 2147483647 h 207"/>
              <a:gd name="T8" fmla="*/ 0 w 252"/>
              <a:gd name="T9" fmla="*/ 2147483647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207"/>
              <a:gd name="T17" fmla="*/ 252 w 252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207">
                <a:moveTo>
                  <a:pt x="0" y="206"/>
                </a:moveTo>
                <a:lnTo>
                  <a:pt x="0" y="0"/>
                </a:lnTo>
                <a:lnTo>
                  <a:pt x="251" y="0"/>
                </a:lnTo>
                <a:lnTo>
                  <a:pt x="251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1" name="Freeform 10"/>
          <p:cNvSpPr>
            <a:spLocks/>
          </p:cNvSpPr>
          <p:nvPr/>
        </p:nvSpPr>
        <p:spPr bwMode="auto">
          <a:xfrm>
            <a:off x="1771650" y="3670300"/>
            <a:ext cx="396875" cy="328613"/>
          </a:xfrm>
          <a:custGeom>
            <a:avLst/>
            <a:gdLst>
              <a:gd name="T0" fmla="*/ 0 w 250"/>
              <a:gd name="T1" fmla="*/ 2147483647 h 207"/>
              <a:gd name="T2" fmla="*/ 0 w 250"/>
              <a:gd name="T3" fmla="*/ 0 h 207"/>
              <a:gd name="T4" fmla="*/ 2147483647 w 250"/>
              <a:gd name="T5" fmla="*/ 0 h 207"/>
              <a:gd name="T6" fmla="*/ 2147483647 w 250"/>
              <a:gd name="T7" fmla="*/ 2147483647 h 207"/>
              <a:gd name="T8" fmla="*/ 0 w 250"/>
              <a:gd name="T9" fmla="*/ 2147483647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07"/>
              <a:gd name="T17" fmla="*/ 250 w 250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2" name="Freeform 11"/>
          <p:cNvSpPr>
            <a:spLocks/>
          </p:cNvSpPr>
          <p:nvPr/>
        </p:nvSpPr>
        <p:spPr bwMode="auto">
          <a:xfrm>
            <a:off x="2300288" y="3670300"/>
            <a:ext cx="396875" cy="328613"/>
          </a:xfrm>
          <a:custGeom>
            <a:avLst/>
            <a:gdLst>
              <a:gd name="T0" fmla="*/ 0 w 250"/>
              <a:gd name="T1" fmla="*/ 2147483647 h 207"/>
              <a:gd name="T2" fmla="*/ 0 w 250"/>
              <a:gd name="T3" fmla="*/ 0 h 207"/>
              <a:gd name="T4" fmla="*/ 2147483647 w 250"/>
              <a:gd name="T5" fmla="*/ 0 h 207"/>
              <a:gd name="T6" fmla="*/ 2147483647 w 250"/>
              <a:gd name="T7" fmla="*/ 2147483647 h 207"/>
              <a:gd name="T8" fmla="*/ 0 w 250"/>
              <a:gd name="T9" fmla="*/ 2147483647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"/>
              <a:gd name="T16" fmla="*/ 0 h 207"/>
              <a:gd name="T17" fmla="*/ 250 w 250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3" name="Freeform 12"/>
          <p:cNvSpPr>
            <a:spLocks/>
          </p:cNvSpPr>
          <p:nvPr/>
        </p:nvSpPr>
        <p:spPr bwMode="auto">
          <a:xfrm>
            <a:off x="2827338" y="3670300"/>
            <a:ext cx="398462" cy="328613"/>
          </a:xfrm>
          <a:custGeom>
            <a:avLst/>
            <a:gdLst>
              <a:gd name="T0" fmla="*/ 0 w 251"/>
              <a:gd name="T1" fmla="*/ 2147483647 h 207"/>
              <a:gd name="T2" fmla="*/ 0 w 251"/>
              <a:gd name="T3" fmla="*/ 0 h 207"/>
              <a:gd name="T4" fmla="*/ 2147483647 w 251"/>
              <a:gd name="T5" fmla="*/ 0 h 207"/>
              <a:gd name="T6" fmla="*/ 2147483647 w 251"/>
              <a:gd name="T7" fmla="*/ 2147483647 h 207"/>
              <a:gd name="T8" fmla="*/ 0 w 251"/>
              <a:gd name="T9" fmla="*/ 2147483647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"/>
              <a:gd name="T16" fmla="*/ 0 h 207"/>
              <a:gd name="T17" fmla="*/ 251 w 251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4" name="Freeform 13"/>
          <p:cNvSpPr>
            <a:spLocks/>
          </p:cNvSpPr>
          <p:nvPr/>
        </p:nvSpPr>
        <p:spPr bwMode="auto">
          <a:xfrm>
            <a:off x="3355975" y="3670300"/>
            <a:ext cx="398463" cy="328613"/>
          </a:xfrm>
          <a:custGeom>
            <a:avLst/>
            <a:gdLst>
              <a:gd name="T0" fmla="*/ 0 w 251"/>
              <a:gd name="T1" fmla="*/ 2147483647 h 207"/>
              <a:gd name="T2" fmla="*/ 0 w 251"/>
              <a:gd name="T3" fmla="*/ 0 h 207"/>
              <a:gd name="T4" fmla="*/ 2147483647 w 251"/>
              <a:gd name="T5" fmla="*/ 0 h 207"/>
              <a:gd name="T6" fmla="*/ 2147483647 w 251"/>
              <a:gd name="T7" fmla="*/ 2147483647 h 207"/>
              <a:gd name="T8" fmla="*/ 0 w 251"/>
              <a:gd name="T9" fmla="*/ 2147483647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"/>
              <a:gd name="T16" fmla="*/ 0 h 207"/>
              <a:gd name="T17" fmla="*/ 251 w 251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5" name="Freeform 14"/>
          <p:cNvSpPr>
            <a:spLocks/>
          </p:cNvSpPr>
          <p:nvPr/>
        </p:nvSpPr>
        <p:spPr bwMode="auto">
          <a:xfrm>
            <a:off x="946150" y="2589213"/>
            <a:ext cx="1724025" cy="1587"/>
          </a:xfrm>
          <a:custGeom>
            <a:avLst/>
            <a:gdLst>
              <a:gd name="T0" fmla="*/ 0 w 1086"/>
              <a:gd name="T1" fmla="*/ 0 h 1"/>
              <a:gd name="T2" fmla="*/ 2147483647 w 1086"/>
              <a:gd name="T3" fmla="*/ 0 h 1"/>
              <a:gd name="T4" fmla="*/ 0 w 1086"/>
              <a:gd name="T5" fmla="*/ 0 h 1"/>
              <a:gd name="T6" fmla="*/ 0 60000 65536"/>
              <a:gd name="T7" fmla="*/ 0 60000 65536"/>
              <a:gd name="T8" fmla="*/ 0 60000 65536"/>
              <a:gd name="T9" fmla="*/ 0 w 1086"/>
              <a:gd name="T10" fmla="*/ 0 h 1"/>
              <a:gd name="T11" fmla="*/ 1086 w 108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6" h="1">
                <a:moveTo>
                  <a:pt x="0" y="0"/>
                </a:moveTo>
                <a:lnTo>
                  <a:pt x="1085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6" name="Freeform 15"/>
          <p:cNvSpPr>
            <a:spLocks/>
          </p:cNvSpPr>
          <p:nvPr/>
        </p:nvSpPr>
        <p:spPr bwMode="auto">
          <a:xfrm>
            <a:off x="946150" y="1614488"/>
            <a:ext cx="909638" cy="976312"/>
          </a:xfrm>
          <a:custGeom>
            <a:avLst/>
            <a:gdLst>
              <a:gd name="T0" fmla="*/ 0 w 573"/>
              <a:gd name="T1" fmla="*/ 2147483647 h 615"/>
              <a:gd name="T2" fmla="*/ 2147483647 w 573"/>
              <a:gd name="T3" fmla="*/ 0 h 615"/>
              <a:gd name="T4" fmla="*/ 0 w 573"/>
              <a:gd name="T5" fmla="*/ 2147483647 h 615"/>
              <a:gd name="T6" fmla="*/ 0 60000 65536"/>
              <a:gd name="T7" fmla="*/ 0 60000 65536"/>
              <a:gd name="T8" fmla="*/ 0 60000 65536"/>
              <a:gd name="T9" fmla="*/ 0 w 573"/>
              <a:gd name="T10" fmla="*/ 0 h 615"/>
              <a:gd name="T11" fmla="*/ 573 w 573"/>
              <a:gd name="T12" fmla="*/ 615 h 6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615">
                <a:moveTo>
                  <a:pt x="0" y="614"/>
                </a:moveTo>
                <a:lnTo>
                  <a:pt x="572" y="0"/>
                </a:lnTo>
                <a:lnTo>
                  <a:pt x="0" y="61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7" name="Freeform 16"/>
          <p:cNvSpPr>
            <a:spLocks/>
          </p:cNvSpPr>
          <p:nvPr/>
        </p:nvSpPr>
        <p:spPr bwMode="auto">
          <a:xfrm>
            <a:off x="1854200" y="1614488"/>
            <a:ext cx="825500" cy="976312"/>
          </a:xfrm>
          <a:custGeom>
            <a:avLst/>
            <a:gdLst>
              <a:gd name="T0" fmla="*/ 0 w 520"/>
              <a:gd name="T1" fmla="*/ 0 h 615"/>
              <a:gd name="T2" fmla="*/ 2147483647 w 520"/>
              <a:gd name="T3" fmla="*/ 2147483647 h 615"/>
              <a:gd name="T4" fmla="*/ 0 w 520"/>
              <a:gd name="T5" fmla="*/ 0 h 615"/>
              <a:gd name="T6" fmla="*/ 0 60000 65536"/>
              <a:gd name="T7" fmla="*/ 0 60000 65536"/>
              <a:gd name="T8" fmla="*/ 0 60000 65536"/>
              <a:gd name="T9" fmla="*/ 0 w 520"/>
              <a:gd name="T10" fmla="*/ 0 h 615"/>
              <a:gd name="T11" fmla="*/ 520 w 520"/>
              <a:gd name="T12" fmla="*/ 615 h 6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0" h="615">
                <a:moveTo>
                  <a:pt x="0" y="0"/>
                </a:moveTo>
                <a:lnTo>
                  <a:pt x="519" y="61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8" name="Freeform 17"/>
          <p:cNvSpPr>
            <a:spLocks/>
          </p:cNvSpPr>
          <p:nvPr/>
        </p:nvSpPr>
        <p:spPr bwMode="auto">
          <a:xfrm>
            <a:off x="1520825" y="1528763"/>
            <a:ext cx="334963" cy="87312"/>
          </a:xfrm>
          <a:custGeom>
            <a:avLst/>
            <a:gdLst>
              <a:gd name="T0" fmla="*/ 0 w 211"/>
              <a:gd name="T1" fmla="*/ 0 h 55"/>
              <a:gd name="T2" fmla="*/ 2147483647 w 211"/>
              <a:gd name="T3" fmla="*/ 2147483647 h 55"/>
              <a:gd name="T4" fmla="*/ 2147483647 w 211"/>
              <a:gd name="T5" fmla="*/ 2147483647 h 55"/>
              <a:gd name="T6" fmla="*/ 0 w 21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55"/>
              <a:gd name="T14" fmla="*/ 211 w 21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55">
                <a:moveTo>
                  <a:pt x="0" y="0"/>
                </a:moveTo>
                <a:lnTo>
                  <a:pt x="35" y="8"/>
                </a:lnTo>
                <a:lnTo>
                  <a:pt x="21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9" name="Freeform 18"/>
          <p:cNvSpPr>
            <a:spLocks/>
          </p:cNvSpPr>
          <p:nvPr/>
        </p:nvSpPr>
        <p:spPr bwMode="auto">
          <a:xfrm>
            <a:off x="1757363" y="1566863"/>
            <a:ext cx="98425" cy="49212"/>
          </a:xfrm>
          <a:custGeom>
            <a:avLst/>
            <a:gdLst>
              <a:gd name="T0" fmla="*/ 2147483647 w 62"/>
              <a:gd name="T1" fmla="*/ 0 h 31"/>
              <a:gd name="T2" fmla="*/ 2147483647 w 62"/>
              <a:gd name="T3" fmla="*/ 2147483647 h 31"/>
              <a:gd name="T4" fmla="*/ 0 w 62"/>
              <a:gd name="T5" fmla="*/ 2147483647 h 31"/>
              <a:gd name="T6" fmla="*/ 2147483647 w 62"/>
              <a:gd name="T7" fmla="*/ 0 h 31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31"/>
              <a:gd name="T14" fmla="*/ 62 w 62"/>
              <a:gd name="T15" fmla="*/ 31 h 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31">
                <a:moveTo>
                  <a:pt x="7" y="0"/>
                </a:moveTo>
                <a:lnTo>
                  <a:pt x="61" y="30"/>
                </a:lnTo>
                <a:lnTo>
                  <a:pt x="0" y="29"/>
                </a:lnTo>
                <a:lnTo>
                  <a:pt x="7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Freeform 19"/>
          <p:cNvSpPr>
            <a:spLocks/>
          </p:cNvSpPr>
          <p:nvPr/>
        </p:nvSpPr>
        <p:spPr bwMode="auto">
          <a:xfrm>
            <a:off x="528638" y="2847975"/>
            <a:ext cx="468312" cy="323850"/>
          </a:xfrm>
          <a:custGeom>
            <a:avLst/>
            <a:gdLst>
              <a:gd name="T0" fmla="*/ 0 w 295"/>
              <a:gd name="T1" fmla="*/ 0 h 204"/>
              <a:gd name="T2" fmla="*/ 2147483647 w 295"/>
              <a:gd name="T3" fmla="*/ 0 h 204"/>
              <a:gd name="T4" fmla="*/ 2147483647 w 295"/>
              <a:gd name="T5" fmla="*/ 2147483647 h 204"/>
              <a:gd name="T6" fmla="*/ 0 w 295"/>
              <a:gd name="T7" fmla="*/ 2147483647 h 204"/>
              <a:gd name="T8" fmla="*/ 0 w 295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204"/>
              <a:gd name="T17" fmla="*/ 295 w 295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204">
                <a:moveTo>
                  <a:pt x="0" y="0"/>
                </a:moveTo>
                <a:lnTo>
                  <a:pt x="294" y="0"/>
                </a:lnTo>
                <a:lnTo>
                  <a:pt x="294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Freeform 20"/>
          <p:cNvSpPr>
            <a:spLocks/>
          </p:cNvSpPr>
          <p:nvPr/>
        </p:nvSpPr>
        <p:spPr bwMode="auto">
          <a:xfrm>
            <a:off x="995363" y="2967038"/>
            <a:ext cx="74612" cy="38100"/>
          </a:xfrm>
          <a:custGeom>
            <a:avLst/>
            <a:gdLst>
              <a:gd name="T0" fmla="*/ 2147483647 w 47"/>
              <a:gd name="T1" fmla="*/ 2147483647 h 24"/>
              <a:gd name="T2" fmla="*/ 0 w 47"/>
              <a:gd name="T3" fmla="*/ 2147483647 h 24"/>
              <a:gd name="T4" fmla="*/ 2147483647 w 47"/>
              <a:gd name="T5" fmla="*/ 0 h 24"/>
              <a:gd name="T6" fmla="*/ 0 60000 65536"/>
              <a:gd name="T7" fmla="*/ 0 60000 65536"/>
              <a:gd name="T8" fmla="*/ 0 60000 65536"/>
              <a:gd name="T9" fmla="*/ 0 w 47"/>
              <a:gd name="T10" fmla="*/ 0 h 24"/>
              <a:gd name="T11" fmla="*/ 47 w 47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" h="24">
                <a:moveTo>
                  <a:pt x="46" y="23"/>
                </a:moveTo>
                <a:lnTo>
                  <a:pt x="0" y="12"/>
                </a:lnTo>
                <a:lnTo>
                  <a:pt x="46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1"/>
          <p:cNvSpPr>
            <a:spLocks/>
          </p:cNvSpPr>
          <p:nvPr/>
        </p:nvSpPr>
        <p:spPr bwMode="auto">
          <a:xfrm>
            <a:off x="995363" y="2986088"/>
            <a:ext cx="280987" cy="1587"/>
          </a:xfrm>
          <a:custGeom>
            <a:avLst/>
            <a:gdLst>
              <a:gd name="T0" fmla="*/ 0 w 177"/>
              <a:gd name="T1" fmla="*/ 0 h 1"/>
              <a:gd name="T2" fmla="*/ 2147483647 w 177"/>
              <a:gd name="T3" fmla="*/ 0 h 1"/>
              <a:gd name="T4" fmla="*/ 0 w 177"/>
              <a:gd name="T5" fmla="*/ 0 h 1"/>
              <a:gd name="T6" fmla="*/ 0 60000 65536"/>
              <a:gd name="T7" fmla="*/ 0 60000 65536"/>
              <a:gd name="T8" fmla="*/ 0 60000 65536"/>
              <a:gd name="T9" fmla="*/ 0 w 177"/>
              <a:gd name="T10" fmla="*/ 0 h 1"/>
              <a:gd name="T11" fmla="*/ 177 w 17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" h="1">
                <a:moveTo>
                  <a:pt x="0" y="0"/>
                </a:moveTo>
                <a:lnTo>
                  <a:pt x="17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Freeform 22"/>
          <p:cNvSpPr>
            <a:spLocks/>
          </p:cNvSpPr>
          <p:nvPr/>
        </p:nvSpPr>
        <p:spPr bwMode="auto">
          <a:xfrm>
            <a:off x="1200150" y="2967038"/>
            <a:ext cx="76200" cy="38100"/>
          </a:xfrm>
          <a:custGeom>
            <a:avLst/>
            <a:gdLst>
              <a:gd name="T0" fmla="*/ 0 w 48"/>
              <a:gd name="T1" fmla="*/ 0 h 24"/>
              <a:gd name="T2" fmla="*/ 2147483647 w 48"/>
              <a:gd name="T3" fmla="*/ 2147483647 h 24"/>
              <a:gd name="T4" fmla="*/ 0 w 48"/>
              <a:gd name="T5" fmla="*/ 2147483647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Freeform 23"/>
          <p:cNvSpPr>
            <a:spLocks/>
          </p:cNvSpPr>
          <p:nvPr/>
        </p:nvSpPr>
        <p:spPr bwMode="auto">
          <a:xfrm>
            <a:off x="1274763" y="2847975"/>
            <a:ext cx="468312" cy="323850"/>
          </a:xfrm>
          <a:custGeom>
            <a:avLst/>
            <a:gdLst>
              <a:gd name="T0" fmla="*/ 0 w 295"/>
              <a:gd name="T1" fmla="*/ 0 h 204"/>
              <a:gd name="T2" fmla="*/ 2147483647 w 295"/>
              <a:gd name="T3" fmla="*/ 0 h 204"/>
              <a:gd name="T4" fmla="*/ 2147483647 w 295"/>
              <a:gd name="T5" fmla="*/ 2147483647 h 204"/>
              <a:gd name="T6" fmla="*/ 0 w 295"/>
              <a:gd name="T7" fmla="*/ 2147483647 h 204"/>
              <a:gd name="T8" fmla="*/ 0 w 295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204"/>
              <a:gd name="T17" fmla="*/ 295 w 295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204">
                <a:moveTo>
                  <a:pt x="0" y="0"/>
                </a:moveTo>
                <a:lnTo>
                  <a:pt x="294" y="0"/>
                </a:lnTo>
                <a:lnTo>
                  <a:pt x="294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5" name="Freeform 24"/>
          <p:cNvSpPr>
            <a:spLocks/>
          </p:cNvSpPr>
          <p:nvPr/>
        </p:nvSpPr>
        <p:spPr bwMode="auto">
          <a:xfrm>
            <a:off x="1741488" y="2967038"/>
            <a:ext cx="76200" cy="38100"/>
          </a:xfrm>
          <a:custGeom>
            <a:avLst/>
            <a:gdLst>
              <a:gd name="T0" fmla="*/ 2147483647 w 48"/>
              <a:gd name="T1" fmla="*/ 2147483647 h 24"/>
              <a:gd name="T2" fmla="*/ 0 w 48"/>
              <a:gd name="T3" fmla="*/ 2147483647 h 24"/>
              <a:gd name="T4" fmla="*/ 2147483647 w 48"/>
              <a:gd name="T5" fmla="*/ 0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47" y="23"/>
                </a:moveTo>
                <a:lnTo>
                  <a:pt x="0" y="12"/>
                </a:lnTo>
                <a:lnTo>
                  <a:pt x="47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Freeform 25"/>
          <p:cNvSpPr>
            <a:spLocks/>
          </p:cNvSpPr>
          <p:nvPr/>
        </p:nvSpPr>
        <p:spPr bwMode="auto">
          <a:xfrm>
            <a:off x="1741488" y="2986088"/>
            <a:ext cx="233362" cy="1587"/>
          </a:xfrm>
          <a:custGeom>
            <a:avLst/>
            <a:gdLst>
              <a:gd name="T0" fmla="*/ 0 w 147"/>
              <a:gd name="T1" fmla="*/ 0 h 1"/>
              <a:gd name="T2" fmla="*/ 2147483647 w 147"/>
              <a:gd name="T3" fmla="*/ 0 h 1"/>
              <a:gd name="T4" fmla="*/ 0 w 147"/>
              <a:gd name="T5" fmla="*/ 0 h 1"/>
              <a:gd name="T6" fmla="*/ 0 60000 65536"/>
              <a:gd name="T7" fmla="*/ 0 60000 65536"/>
              <a:gd name="T8" fmla="*/ 0 60000 65536"/>
              <a:gd name="T9" fmla="*/ 0 w 147"/>
              <a:gd name="T10" fmla="*/ 0 h 1"/>
              <a:gd name="T11" fmla="*/ 147 w 14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1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7" name="Freeform 26"/>
          <p:cNvSpPr>
            <a:spLocks/>
          </p:cNvSpPr>
          <p:nvPr/>
        </p:nvSpPr>
        <p:spPr bwMode="auto">
          <a:xfrm>
            <a:off x="1898650" y="2967038"/>
            <a:ext cx="76200" cy="38100"/>
          </a:xfrm>
          <a:custGeom>
            <a:avLst/>
            <a:gdLst>
              <a:gd name="T0" fmla="*/ 0 w 48"/>
              <a:gd name="T1" fmla="*/ 0 h 24"/>
              <a:gd name="T2" fmla="*/ 2147483647 w 48"/>
              <a:gd name="T3" fmla="*/ 2147483647 h 24"/>
              <a:gd name="T4" fmla="*/ 0 w 48"/>
              <a:gd name="T5" fmla="*/ 2147483647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Freeform 27"/>
          <p:cNvSpPr>
            <a:spLocks/>
          </p:cNvSpPr>
          <p:nvPr/>
        </p:nvSpPr>
        <p:spPr bwMode="auto">
          <a:xfrm>
            <a:off x="854075" y="2570163"/>
            <a:ext cx="188913" cy="279400"/>
          </a:xfrm>
          <a:custGeom>
            <a:avLst/>
            <a:gdLst>
              <a:gd name="T0" fmla="*/ 2147483647 w 119"/>
              <a:gd name="T1" fmla="*/ 0 h 176"/>
              <a:gd name="T2" fmla="*/ 0 w 119"/>
              <a:gd name="T3" fmla="*/ 2147483647 h 176"/>
              <a:gd name="T4" fmla="*/ 2147483647 w 119"/>
              <a:gd name="T5" fmla="*/ 0 h 176"/>
              <a:gd name="T6" fmla="*/ 0 60000 65536"/>
              <a:gd name="T7" fmla="*/ 0 60000 65536"/>
              <a:gd name="T8" fmla="*/ 0 60000 65536"/>
              <a:gd name="T9" fmla="*/ 0 w 119"/>
              <a:gd name="T10" fmla="*/ 0 h 176"/>
              <a:gd name="T11" fmla="*/ 119 w 11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" h="176">
                <a:moveTo>
                  <a:pt x="118" y="0"/>
                </a:moveTo>
                <a:lnTo>
                  <a:pt x="0" y="175"/>
                </a:lnTo>
                <a:lnTo>
                  <a:pt x="118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9" name="Freeform 28"/>
          <p:cNvSpPr>
            <a:spLocks/>
          </p:cNvSpPr>
          <p:nvPr/>
        </p:nvSpPr>
        <p:spPr bwMode="auto">
          <a:xfrm>
            <a:off x="854075" y="2774950"/>
            <a:ext cx="60325" cy="74613"/>
          </a:xfrm>
          <a:custGeom>
            <a:avLst/>
            <a:gdLst>
              <a:gd name="T0" fmla="*/ 2147483647 w 38"/>
              <a:gd name="T1" fmla="*/ 2147483647 h 47"/>
              <a:gd name="T2" fmla="*/ 0 w 38"/>
              <a:gd name="T3" fmla="*/ 2147483647 h 47"/>
              <a:gd name="T4" fmla="*/ 2147483647 w 38"/>
              <a:gd name="T5" fmla="*/ 0 h 47"/>
              <a:gd name="T6" fmla="*/ 0 60000 65536"/>
              <a:gd name="T7" fmla="*/ 0 60000 65536"/>
              <a:gd name="T8" fmla="*/ 0 60000 65536"/>
              <a:gd name="T9" fmla="*/ 0 w 38"/>
              <a:gd name="T10" fmla="*/ 0 h 47"/>
              <a:gd name="T11" fmla="*/ 38 w 38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47">
                <a:moveTo>
                  <a:pt x="37" y="14"/>
                </a:moveTo>
                <a:lnTo>
                  <a:pt x="0" y="46"/>
                </a:lnTo>
                <a:lnTo>
                  <a:pt x="16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Freeform 29"/>
          <p:cNvSpPr>
            <a:spLocks/>
          </p:cNvSpPr>
          <p:nvPr/>
        </p:nvSpPr>
        <p:spPr bwMode="auto">
          <a:xfrm>
            <a:off x="1506538" y="2570163"/>
            <a:ext cx="1587" cy="279400"/>
          </a:xfrm>
          <a:custGeom>
            <a:avLst/>
            <a:gdLst>
              <a:gd name="T0" fmla="*/ 0 w 1"/>
              <a:gd name="T1" fmla="*/ 0 h 176"/>
              <a:gd name="T2" fmla="*/ 0 w 1"/>
              <a:gd name="T3" fmla="*/ 2147483647 h 176"/>
              <a:gd name="T4" fmla="*/ 0 w 1"/>
              <a:gd name="T5" fmla="*/ 0 h 176"/>
              <a:gd name="T6" fmla="*/ 0 60000 65536"/>
              <a:gd name="T7" fmla="*/ 0 60000 65536"/>
              <a:gd name="T8" fmla="*/ 0 60000 65536"/>
              <a:gd name="T9" fmla="*/ 0 w 1"/>
              <a:gd name="T10" fmla="*/ 0 h 176"/>
              <a:gd name="T11" fmla="*/ 1 w 1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76">
                <a:moveTo>
                  <a:pt x="0" y="0"/>
                </a:moveTo>
                <a:lnTo>
                  <a:pt x="0" y="17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1" name="Freeform 30"/>
          <p:cNvSpPr>
            <a:spLocks/>
          </p:cNvSpPr>
          <p:nvPr/>
        </p:nvSpPr>
        <p:spPr bwMode="auto">
          <a:xfrm>
            <a:off x="1489075" y="2773363"/>
            <a:ext cx="38100" cy="76200"/>
          </a:xfrm>
          <a:custGeom>
            <a:avLst/>
            <a:gdLst>
              <a:gd name="T0" fmla="*/ 2147483647 w 24"/>
              <a:gd name="T1" fmla="*/ 0 h 48"/>
              <a:gd name="T2" fmla="*/ 2147483647 w 24"/>
              <a:gd name="T3" fmla="*/ 2147483647 h 48"/>
              <a:gd name="T4" fmla="*/ 0 w 24"/>
              <a:gd name="T5" fmla="*/ 0 h 48"/>
              <a:gd name="T6" fmla="*/ 0 60000 65536"/>
              <a:gd name="T7" fmla="*/ 0 60000 65536"/>
              <a:gd name="T8" fmla="*/ 0 60000 65536"/>
              <a:gd name="T9" fmla="*/ 0 w 24"/>
              <a:gd name="T10" fmla="*/ 0 h 48"/>
              <a:gd name="T11" fmla="*/ 24 w 2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48">
                <a:moveTo>
                  <a:pt x="23" y="0"/>
                </a:moveTo>
                <a:lnTo>
                  <a:pt x="11" y="4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02" name="Freeform 31"/>
          <p:cNvSpPr>
            <a:spLocks/>
          </p:cNvSpPr>
          <p:nvPr/>
        </p:nvSpPr>
        <p:spPr bwMode="auto">
          <a:xfrm>
            <a:off x="2533650" y="2847975"/>
            <a:ext cx="466725" cy="323850"/>
          </a:xfrm>
          <a:custGeom>
            <a:avLst/>
            <a:gdLst>
              <a:gd name="T0" fmla="*/ 0 w 294"/>
              <a:gd name="T1" fmla="*/ 0 h 204"/>
              <a:gd name="T2" fmla="*/ 2147483647 w 294"/>
              <a:gd name="T3" fmla="*/ 0 h 204"/>
              <a:gd name="T4" fmla="*/ 2147483647 w 294"/>
              <a:gd name="T5" fmla="*/ 2147483647 h 204"/>
              <a:gd name="T6" fmla="*/ 0 w 294"/>
              <a:gd name="T7" fmla="*/ 2147483647 h 204"/>
              <a:gd name="T8" fmla="*/ 0 w 294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204"/>
              <a:gd name="T17" fmla="*/ 294 w 294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204">
                <a:moveTo>
                  <a:pt x="0" y="0"/>
                </a:moveTo>
                <a:lnTo>
                  <a:pt x="293" y="0"/>
                </a:lnTo>
                <a:lnTo>
                  <a:pt x="293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3" name="Freeform 32"/>
          <p:cNvSpPr>
            <a:spLocks/>
          </p:cNvSpPr>
          <p:nvPr/>
        </p:nvSpPr>
        <p:spPr bwMode="auto">
          <a:xfrm>
            <a:off x="2301875" y="2967038"/>
            <a:ext cx="74613" cy="38100"/>
          </a:xfrm>
          <a:custGeom>
            <a:avLst/>
            <a:gdLst>
              <a:gd name="T0" fmla="*/ 2147483647 w 47"/>
              <a:gd name="T1" fmla="*/ 2147483647 h 24"/>
              <a:gd name="T2" fmla="*/ 0 w 47"/>
              <a:gd name="T3" fmla="*/ 2147483647 h 24"/>
              <a:gd name="T4" fmla="*/ 2147483647 w 47"/>
              <a:gd name="T5" fmla="*/ 0 h 24"/>
              <a:gd name="T6" fmla="*/ 0 60000 65536"/>
              <a:gd name="T7" fmla="*/ 0 60000 65536"/>
              <a:gd name="T8" fmla="*/ 0 60000 65536"/>
              <a:gd name="T9" fmla="*/ 0 w 47"/>
              <a:gd name="T10" fmla="*/ 0 h 24"/>
              <a:gd name="T11" fmla="*/ 47 w 47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" h="24">
                <a:moveTo>
                  <a:pt x="46" y="23"/>
                </a:moveTo>
                <a:lnTo>
                  <a:pt x="0" y="12"/>
                </a:lnTo>
                <a:lnTo>
                  <a:pt x="46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04" name="Freeform 33"/>
          <p:cNvSpPr>
            <a:spLocks/>
          </p:cNvSpPr>
          <p:nvPr/>
        </p:nvSpPr>
        <p:spPr bwMode="auto">
          <a:xfrm>
            <a:off x="2301875" y="2986088"/>
            <a:ext cx="233363" cy="1587"/>
          </a:xfrm>
          <a:custGeom>
            <a:avLst/>
            <a:gdLst>
              <a:gd name="T0" fmla="*/ 0 w 147"/>
              <a:gd name="T1" fmla="*/ 0 h 1"/>
              <a:gd name="T2" fmla="*/ 2147483647 w 147"/>
              <a:gd name="T3" fmla="*/ 0 h 1"/>
              <a:gd name="T4" fmla="*/ 0 w 147"/>
              <a:gd name="T5" fmla="*/ 0 h 1"/>
              <a:gd name="T6" fmla="*/ 0 60000 65536"/>
              <a:gd name="T7" fmla="*/ 0 60000 65536"/>
              <a:gd name="T8" fmla="*/ 0 60000 65536"/>
              <a:gd name="T9" fmla="*/ 0 w 147"/>
              <a:gd name="T10" fmla="*/ 0 h 1"/>
              <a:gd name="T11" fmla="*/ 147 w 14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1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5" name="Freeform 34"/>
          <p:cNvSpPr>
            <a:spLocks/>
          </p:cNvSpPr>
          <p:nvPr/>
        </p:nvSpPr>
        <p:spPr bwMode="auto">
          <a:xfrm>
            <a:off x="2459038" y="2967038"/>
            <a:ext cx="76200" cy="38100"/>
          </a:xfrm>
          <a:custGeom>
            <a:avLst/>
            <a:gdLst>
              <a:gd name="T0" fmla="*/ 0 w 48"/>
              <a:gd name="T1" fmla="*/ 0 h 24"/>
              <a:gd name="T2" fmla="*/ 2147483647 w 48"/>
              <a:gd name="T3" fmla="*/ 2147483647 h 24"/>
              <a:gd name="T4" fmla="*/ 0 w 48"/>
              <a:gd name="T5" fmla="*/ 2147483647 h 24"/>
              <a:gd name="T6" fmla="*/ 0 60000 65536"/>
              <a:gd name="T7" fmla="*/ 0 60000 65536"/>
              <a:gd name="T8" fmla="*/ 0 60000 65536"/>
              <a:gd name="T9" fmla="*/ 0 w 48"/>
              <a:gd name="T10" fmla="*/ 0 h 24"/>
              <a:gd name="T11" fmla="*/ 48 w 48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06" name="Freeform 35"/>
          <p:cNvSpPr>
            <a:spLocks/>
          </p:cNvSpPr>
          <p:nvPr/>
        </p:nvSpPr>
        <p:spPr bwMode="auto">
          <a:xfrm>
            <a:off x="2579688" y="2570163"/>
            <a:ext cx="188912" cy="279400"/>
          </a:xfrm>
          <a:custGeom>
            <a:avLst/>
            <a:gdLst>
              <a:gd name="T0" fmla="*/ 0 w 119"/>
              <a:gd name="T1" fmla="*/ 0 h 176"/>
              <a:gd name="T2" fmla="*/ 2147483647 w 119"/>
              <a:gd name="T3" fmla="*/ 2147483647 h 176"/>
              <a:gd name="T4" fmla="*/ 0 w 119"/>
              <a:gd name="T5" fmla="*/ 0 h 176"/>
              <a:gd name="T6" fmla="*/ 0 60000 65536"/>
              <a:gd name="T7" fmla="*/ 0 60000 65536"/>
              <a:gd name="T8" fmla="*/ 0 60000 65536"/>
              <a:gd name="T9" fmla="*/ 0 w 119"/>
              <a:gd name="T10" fmla="*/ 0 h 176"/>
              <a:gd name="T11" fmla="*/ 119 w 119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" h="176">
                <a:moveTo>
                  <a:pt x="0" y="0"/>
                </a:moveTo>
                <a:lnTo>
                  <a:pt x="118" y="175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7" name="Freeform 36"/>
          <p:cNvSpPr>
            <a:spLocks/>
          </p:cNvSpPr>
          <p:nvPr/>
        </p:nvSpPr>
        <p:spPr bwMode="auto">
          <a:xfrm>
            <a:off x="2709863" y="2774950"/>
            <a:ext cx="58737" cy="74613"/>
          </a:xfrm>
          <a:custGeom>
            <a:avLst/>
            <a:gdLst>
              <a:gd name="T0" fmla="*/ 2147483647 w 37"/>
              <a:gd name="T1" fmla="*/ 0 h 47"/>
              <a:gd name="T2" fmla="*/ 2147483647 w 37"/>
              <a:gd name="T3" fmla="*/ 2147483647 h 47"/>
              <a:gd name="T4" fmla="*/ 0 w 37"/>
              <a:gd name="T5" fmla="*/ 2147483647 h 47"/>
              <a:gd name="T6" fmla="*/ 0 60000 65536"/>
              <a:gd name="T7" fmla="*/ 0 60000 65536"/>
              <a:gd name="T8" fmla="*/ 0 60000 65536"/>
              <a:gd name="T9" fmla="*/ 0 w 37"/>
              <a:gd name="T10" fmla="*/ 0 h 47"/>
              <a:gd name="T11" fmla="*/ 37 w 37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47">
                <a:moveTo>
                  <a:pt x="20" y="0"/>
                </a:moveTo>
                <a:lnTo>
                  <a:pt x="36" y="46"/>
                </a:lnTo>
                <a:lnTo>
                  <a:pt x="0" y="14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08" name="Freeform 37"/>
          <p:cNvSpPr>
            <a:spLocks/>
          </p:cNvSpPr>
          <p:nvPr/>
        </p:nvSpPr>
        <p:spPr bwMode="auto">
          <a:xfrm>
            <a:off x="201613" y="3170238"/>
            <a:ext cx="374650" cy="509587"/>
          </a:xfrm>
          <a:custGeom>
            <a:avLst/>
            <a:gdLst>
              <a:gd name="T0" fmla="*/ 2147483647 w 236"/>
              <a:gd name="T1" fmla="*/ 0 h 321"/>
              <a:gd name="T2" fmla="*/ 0 w 236"/>
              <a:gd name="T3" fmla="*/ 2147483647 h 321"/>
              <a:gd name="T4" fmla="*/ 2147483647 w 236"/>
              <a:gd name="T5" fmla="*/ 0 h 321"/>
              <a:gd name="T6" fmla="*/ 0 60000 65536"/>
              <a:gd name="T7" fmla="*/ 0 60000 65536"/>
              <a:gd name="T8" fmla="*/ 0 60000 65536"/>
              <a:gd name="T9" fmla="*/ 0 w 236"/>
              <a:gd name="T10" fmla="*/ 0 h 321"/>
              <a:gd name="T11" fmla="*/ 236 w 236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" h="321">
                <a:moveTo>
                  <a:pt x="235" y="0"/>
                </a:moveTo>
                <a:lnTo>
                  <a:pt x="0" y="320"/>
                </a:lnTo>
                <a:lnTo>
                  <a:pt x="235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9" name="Freeform 38"/>
          <p:cNvSpPr>
            <a:spLocks/>
          </p:cNvSpPr>
          <p:nvPr/>
        </p:nvSpPr>
        <p:spPr bwMode="auto">
          <a:xfrm>
            <a:off x="201613" y="3608388"/>
            <a:ext cx="60325" cy="71437"/>
          </a:xfrm>
          <a:custGeom>
            <a:avLst/>
            <a:gdLst>
              <a:gd name="T0" fmla="*/ 2147483647 w 38"/>
              <a:gd name="T1" fmla="*/ 2147483647 h 45"/>
              <a:gd name="T2" fmla="*/ 0 w 38"/>
              <a:gd name="T3" fmla="*/ 2147483647 h 45"/>
              <a:gd name="T4" fmla="*/ 2147483647 w 38"/>
              <a:gd name="T5" fmla="*/ 0 h 45"/>
              <a:gd name="T6" fmla="*/ 0 60000 65536"/>
              <a:gd name="T7" fmla="*/ 0 60000 65536"/>
              <a:gd name="T8" fmla="*/ 0 60000 65536"/>
              <a:gd name="T9" fmla="*/ 0 w 38"/>
              <a:gd name="T10" fmla="*/ 0 h 45"/>
              <a:gd name="T11" fmla="*/ 38 w 38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" h="45">
                <a:moveTo>
                  <a:pt x="37" y="14"/>
                </a:moveTo>
                <a:lnTo>
                  <a:pt x="0" y="44"/>
                </a:lnTo>
                <a:lnTo>
                  <a:pt x="18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10" name="Freeform 39"/>
          <p:cNvSpPr>
            <a:spLocks/>
          </p:cNvSpPr>
          <p:nvPr/>
        </p:nvSpPr>
        <p:spPr bwMode="auto">
          <a:xfrm>
            <a:off x="342900" y="3170238"/>
            <a:ext cx="280988" cy="509587"/>
          </a:xfrm>
          <a:custGeom>
            <a:avLst/>
            <a:gdLst>
              <a:gd name="T0" fmla="*/ 2147483647 w 177"/>
              <a:gd name="T1" fmla="*/ 0 h 321"/>
              <a:gd name="T2" fmla="*/ 0 w 177"/>
              <a:gd name="T3" fmla="*/ 2147483647 h 321"/>
              <a:gd name="T4" fmla="*/ 2147483647 w 177"/>
              <a:gd name="T5" fmla="*/ 0 h 321"/>
              <a:gd name="T6" fmla="*/ 0 60000 65536"/>
              <a:gd name="T7" fmla="*/ 0 60000 65536"/>
              <a:gd name="T8" fmla="*/ 0 60000 65536"/>
              <a:gd name="T9" fmla="*/ 0 w 177"/>
              <a:gd name="T10" fmla="*/ 0 h 321"/>
              <a:gd name="T11" fmla="*/ 177 w 177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" h="321">
                <a:moveTo>
                  <a:pt x="176" y="0"/>
                </a:moveTo>
                <a:lnTo>
                  <a:pt x="0" y="320"/>
                </a:lnTo>
                <a:lnTo>
                  <a:pt x="176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11" name="Freeform 40"/>
          <p:cNvSpPr>
            <a:spLocks/>
          </p:cNvSpPr>
          <p:nvPr/>
        </p:nvSpPr>
        <p:spPr bwMode="auto">
          <a:xfrm>
            <a:off x="342900" y="3605213"/>
            <a:ext cx="52388" cy="74612"/>
          </a:xfrm>
          <a:custGeom>
            <a:avLst/>
            <a:gdLst>
              <a:gd name="T0" fmla="*/ 2147483647 w 33"/>
              <a:gd name="T1" fmla="*/ 2147483647 h 47"/>
              <a:gd name="T2" fmla="*/ 0 w 33"/>
              <a:gd name="T3" fmla="*/ 2147483647 h 47"/>
              <a:gd name="T4" fmla="*/ 2147483647 w 33"/>
              <a:gd name="T5" fmla="*/ 0 h 47"/>
              <a:gd name="T6" fmla="*/ 0 60000 65536"/>
              <a:gd name="T7" fmla="*/ 0 60000 65536"/>
              <a:gd name="T8" fmla="*/ 0 60000 65536"/>
              <a:gd name="T9" fmla="*/ 0 w 33"/>
              <a:gd name="T10" fmla="*/ 0 h 47"/>
              <a:gd name="T11" fmla="*/ 33 w 33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47">
                <a:moveTo>
                  <a:pt x="32" y="10"/>
                </a:moveTo>
                <a:lnTo>
                  <a:pt x="0" y="46"/>
                </a:lnTo>
                <a:lnTo>
                  <a:pt x="12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12" name="Freeform 41"/>
          <p:cNvSpPr>
            <a:spLocks/>
          </p:cNvSpPr>
          <p:nvPr/>
        </p:nvSpPr>
        <p:spPr bwMode="auto">
          <a:xfrm>
            <a:off x="481013" y="3170238"/>
            <a:ext cx="188912" cy="509587"/>
          </a:xfrm>
          <a:custGeom>
            <a:avLst/>
            <a:gdLst>
              <a:gd name="T0" fmla="*/ 2147483647 w 119"/>
              <a:gd name="T1" fmla="*/ 0 h 321"/>
              <a:gd name="T2" fmla="*/ 0 w 119"/>
              <a:gd name="T3" fmla="*/ 2147483647 h 321"/>
              <a:gd name="T4" fmla="*/ 2147483647 w 119"/>
              <a:gd name="T5" fmla="*/ 0 h 321"/>
              <a:gd name="T6" fmla="*/ 0 60000 65536"/>
              <a:gd name="T7" fmla="*/ 0 60000 65536"/>
              <a:gd name="T8" fmla="*/ 0 60000 65536"/>
              <a:gd name="T9" fmla="*/ 0 w 119"/>
              <a:gd name="T10" fmla="*/ 0 h 321"/>
              <a:gd name="T11" fmla="*/ 119 w 119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" h="321">
                <a:moveTo>
                  <a:pt x="118" y="0"/>
                </a:moveTo>
                <a:lnTo>
                  <a:pt x="0" y="320"/>
                </a:lnTo>
                <a:lnTo>
                  <a:pt x="118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13" name="Freeform 42"/>
          <p:cNvSpPr>
            <a:spLocks/>
          </p:cNvSpPr>
          <p:nvPr/>
        </p:nvSpPr>
        <p:spPr bwMode="auto">
          <a:xfrm>
            <a:off x="481013" y="3603625"/>
            <a:ext cx="46037" cy="76200"/>
          </a:xfrm>
          <a:custGeom>
            <a:avLst/>
            <a:gdLst>
              <a:gd name="T0" fmla="*/ 2147483647 w 29"/>
              <a:gd name="T1" fmla="*/ 2147483647 h 48"/>
              <a:gd name="T2" fmla="*/ 0 w 29"/>
              <a:gd name="T3" fmla="*/ 2147483647 h 48"/>
              <a:gd name="T4" fmla="*/ 2147483647 w 29"/>
              <a:gd name="T5" fmla="*/ 0 h 48"/>
              <a:gd name="T6" fmla="*/ 0 60000 65536"/>
              <a:gd name="T7" fmla="*/ 0 60000 65536"/>
              <a:gd name="T8" fmla="*/ 0 60000 65536"/>
              <a:gd name="T9" fmla="*/ 0 w 29"/>
              <a:gd name="T10" fmla="*/ 0 h 48"/>
              <a:gd name="T11" fmla="*/ 29 w 29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" h="48">
                <a:moveTo>
                  <a:pt x="28" y="7"/>
                </a:moveTo>
                <a:lnTo>
                  <a:pt x="0" y="47"/>
                </a:lnTo>
                <a:lnTo>
                  <a:pt x="5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14" name="Freeform 43"/>
          <p:cNvSpPr>
            <a:spLocks/>
          </p:cNvSpPr>
          <p:nvPr/>
        </p:nvSpPr>
        <p:spPr bwMode="auto">
          <a:xfrm>
            <a:off x="715963" y="3170238"/>
            <a:ext cx="47625" cy="509587"/>
          </a:xfrm>
          <a:custGeom>
            <a:avLst/>
            <a:gdLst>
              <a:gd name="T0" fmla="*/ 0 w 30"/>
              <a:gd name="T1" fmla="*/ 0 h 321"/>
              <a:gd name="T2" fmla="*/ 2147483647 w 30"/>
              <a:gd name="T3" fmla="*/ 2147483647 h 321"/>
              <a:gd name="T4" fmla="*/ 0 w 30"/>
              <a:gd name="T5" fmla="*/ 0 h 321"/>
              <a:gd name="T6" fmla="*/ 0 60000 65536"/>
              <a:gd name="T7" fmla="*/ 0 60000 65536"/>
              <a:gd name="T8" fmla="*/ 0 60000 65536"/>
              <a:gd name="T9" fmla="*/ 0 w 30"/>
              <a:gd name="T10" fmla="*/ 0 h 321"/>
              <a:gd name="T11" fmla="*/ 30 w 30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" h="321">
                <a:moveTo>
                  <a:pt x="0" y="0"/>
                </a:moveTo>
                <a:lnTo>
                  <a:pt x="29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15" name="Freeform 44"/>
          <p:cNvSpPr>
            <a:spLocks/>
          </p:cNvSpPr>
          <p:nvPr/>
        </p:nvSpPr>
        <p:spPr bwMode="auto">
          <a:xfrm>
            <a:off x="736600" y="3603625"/>
            <a:ext cx="38100" cy="76200"/>
          </a:xfrm>
          <a:custGeom>
            <a:avLst/>
            <a:gdLst>
              <a:gd name="T0" fmla="*/ 2147483647 w 24"/>
              <a:gd name="T1" fmla="*/ 0 h 48"/>
              <a:gd name="T2" fmla="*/ 2147483647 w 24"/>
              <a:gd name="T3" fmla="*/ 2147483647 h 48"/>
              <a:gd name="T4" fmla="*/ 0 w 24"/>
              <a:gd name="T5" fmla="*/ 2147483647 h 48"/>
              <a:gd name="T6" fmla="*/ 0 60000 65536"/>
              <a:gd name="T7" fmla="*/ 0 60000 65536"/>
              <a:gd name="T8" fmla="*/ 0 60000 65536"/>
              <a:gd name="T9" fmla="*/ 0 w 24"/>
              <a:gd name="T10" fmla="*/ 0 h 48"/>
              <a:gd name="T11" fmla="*/ 24 w 2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48">
                <a:moveTo>
                  <a:pt x="23" y="0"/>
                </a:moveTo>
                <a:lnTo>
                  <a:pt x="16" y="47"/>
                </a:lnTo>
                <a:lnTo>
                  <a:pt x="0" y="2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16" name="Freeform 45"/>
          <p:cNvSpPr>
            <a:spLocks/>
          </p:cNvSpPr>
          <p:nvPr/>
        </p:nvSpPr>
        <p:spPr bwMode="auto">
          <a:xfrm>
            <a:off x="1322388" y="3170238"/>
            <a:ext cx="1587" cy="509587"/>
          </a:xfrm>
          <a:custGeom>
            <a:avLst/>
            <a:gdLst>
              <a:gd name="T0" fmla="*/ 0 w 1"/>
              <a:gd name="T1" fmla="*/ 0 h 321"/>
              <a:gd name="T2" fmla="*/ 0 w 1"/>
              <a:gd name="T3" fmla="*/ 2147483647 h 321"/>
              <a:gd name="T4" fmla="*/ 0 w 1"/>
              <a:gd name="T5" fmla="*/ 0 h 321"/>
              <a:gd name="T6" fmla="*/ 0 60000 65536"/>
              <a:gd name="T7" fmla="*/ 0 60000 65536"/>
              <a:gd name="T8" fmla="*/ 0 60000 65536"/>
              <a:gd name="T9" fmla="*/ 0 w 1"/>
              <a:gd name="T10" fmla="*/ 0 h 321"/>
              <a:gd name="T11" fmla="*/ 1 w 1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21">
                <a:moveTo>
                  <a:pt x="0" y="0"/>
                </a:moveTo>
                <a:lnTo>
                  <a:pt x="0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17" name="Freeform 46"/>
          <p:cNvSpPr>
            <a:spLocks/>
          </p:cNvSpPr>
          <p:nvPr/>
        </p:nvSpPr>
        <p:spPr bwMode="auto">
          <a:xfrm>
            <a:off x="1303338" y="3605213"/>
            <a:ext cx="38100" cy="74612"/>
          </a:xfrm>
          <a:custGeom>
            <a:avLst/>
            <a:gdLst>
              <a:gd name="T0" fmla="*/ 2147483647 w 24"/>
              <a:gd name="T1" fmla="*/ 0 h 47"/>
              <a:gd name="T2" fmla="*/ 2147483647 w 24"/>
              <a:gd name="T3" fmla="*/ 2147483647 h 47"/>
              <a:gd name="T4" fmla="*/ 0 w 24"/>
              <a:gd name="T5" fmla="*/ 0 h 47"/>
              <a:gd name="T6" fmla="*/ 0 60000 65536"/>
              <a:gd name="T7" fmla="*/ 0 60000 65536"/>
              <a:gd name="T8" fmla="*/ 0 60000 65536"/>
              <a:gd name="T9" fmla="*/ 0 w 24"/>
              <a:gd name="T10" fmla="*/ 0 h 47"/>
              <a:gd name="T11" fmla="*/ 24 w 24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47">
                <a:moveTo>
                  <a:pt x="23" y="0"/>
                </a:moveTo>
                <a:lnTo>
                  <a:pt x="12" y="4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18" name="Freeform 47"/>
          <p:cNvSpPr>
            <a:spLocks/>
          </p:cNvSpPr>
          <p:nvPr/>
        </p:nvSpPr>
        <p:spPr bwMode="auto">
          <a:xfrm>
            <a:off x="1366838" y="3170238"/>
            <a:ext cx="49212" cy="509587"/>
          </a:xfrm>
          <a:custGeom>
            <a:avLst/>
            <a:gdLst>
              <a:gd name="T0" fmla="*/ 0 w 31"/>
              <a:gd name="T1" fmla="*/ 0 h 321"/>
              <a:gd name="T2" fmla="*/ 2147483647 w 31"/>
              <a:gd name="T3" fmla="*/ 2147483647 h 321"/>
              <a:gd name="T4" fmla="*/ 0 w 31"/>
              <a:gd name="T5" fmla="*/ 0 h 321"/>
              <a:gd name="T6" fmla="*/ 0 60000 65536"/>
              <a:gd name="T7" fmla="*/ 0 60000 65536"/>
              <a:gd name="T8" fmla="*/ 0 60000 65536"/>
              <a:gd name="T9" fmla="*/ 0 w 31"/>
              <a:gd name="T10" fmla="*/ 0 h 321"/>
              <a:gd name="T11" fmla="*/ 31 w 31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" h="321">
                <a:moveTo>
                  <a:pt x="0" y="0"/>
                </a:moveTo>
                <a:lnTo>
                  <a:pt x="30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19" name="Freeform 48"/>
          <p:cNvSpPr>
            <a:spLocks/>
          </p:cNvSpPr>
          <p:nvPr/>
        </p:nvSpPr>
        <p:spPr bwMode="auto">
          <a:xfrm>
            <a:off x="1389063" y="3603625"/>
            <a:ext cx="39687" cy="76200"/>
          </a:xfrm>
          <a:custGeom>
            <a:avLst/>
            <a:gdLst>
              <a:gd name="T0" fmla="*/ 2147483647 w 25"/>
              <a:gd name="T1" fmla="*/ 0 h 48"/>
              <a:gd name="T2" fmla="*/ 2147483647 w 25"/>
              <a:gd name="T3" fmla="*/ 2147483647 h 48"/>
              <a:gd name="T4" fmla="*/ 0 w 25"/>
              <a:gd name="T5" fmla="*/ 2147483647 h 48"/>
              <a:gd name="T6" fmla="*/ 0 60000 65536"/>
              <a:gd name="T7" fmla="*/ 0 60000 65536"/>
              <a:gd name="T8" fmla="*/ 0 60000 65536"/>
              <a:gd name="T9" fmla="*/ 0 w 25"/>
              <a:gd name="T10" fmla="*/ 0 h 48"/>
              <a:gd name="T11" fmla="*/ 25 w 25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48">
                <a:moveTo>
                  <a:pt x="24" y="0"/>
                </a:moveTo>
                <a:lnTo>
                  <a:pt x="16" y="47"/>
                </a:lnTo>
                <a:lnTo>
                  <a:pt x="0" y="2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20" name="Freeform 49"/>
          <p:cNvSpPr>
            <a:spLocks/>
          </p:cNvSpPr>
          <p:nvPr/>
        </p:nvSpPr>
        <p:spPr bwMode="auto">
          <a:xfrm>
            <a:off x="1414463" y="3170238"/>
            <a:ext cx="93662" cy="509587"/>
          </a:xfrm>
          <a:custGeom>
            <a:avLst/>
            <a:gdLst>
              <a:gd name="T0" fmla="*/ 0 w 59"/>
              <a:gd name="T1" fmla="*/ 0 h 321"/>
              <a:gd name="T2" fmla="*/ 2147483647 w 59"/>
              <a:gd name="T3" fmla="*/ 2147483647 h 321"/>
              <a:gd name="T4" fmla="*/ 0 w 59"/>
              <a:gd name="T5" fmla="*/ 0 h 321"/>
              <a:gd name="T6" fmla="*/ 0 60000 65536"/>
              <a:gd name="T7" fmla="*/ 0 60000 65536"/>
              <a:gd name="T8" fmla="*/ 0 60000 65536"/>
              <a:gd name="T9" fmla="*/ 0 w 59"/>
              <a:gd name="T10" fmla="*/ 0 h 321"/>
              <a:gd name="T11" fmla="*/ 59 w 59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321">
                <a:moveTo>
                  <a:pt x="0" y="0"/>
                </a:moveTo>
                <a:lnTo>
                  <a:pt x="58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21" name="Freeform 50"/>
          <p:cNvSpPr>
            <a:spLocks/>
          </p:cNvSpPr>
          <p:nvPr/>
        </p:nvSpPr>
        <p:spPr bwMode="auto">
          <a:xfrm>
            <a:off x="1476375" y="3602038"/>
            <a:ext cx="38100" cy="77787"/>
          </a:xfrm>
          <a:custGeom>
            <a:avLst/>
            <a:gdLst>
              <a:gd name="T0" fmla="*/ 2147483647 w 24"/>
              <a:gd name="T1" fmla="*/ 0 h 49"/>
              <a:gd name="T2" fmla="*/ 2147483647 w 24"/>
              <a:gd name="T3" fmla="*/ 2147483647 h 49"/>
              <a:gd name="T4" fmla="*/ 0 w 24"/>
              <a:gd name="T5" fmla="*/ 2147483647 h 49"/>
              <a:gd name="T6" fmla="*/ 0 60000 65536"/>
              <a:gd name="T7" fmla="*/ 0 60000 65536"/>
              <a:gd name="T8" fmla="*/ 0 60000 65536"/>
              <a:gd name="T9" fmla="*/ 0 w 24"/>
              <a:gd name="T10" fmla="*/ 0 h 49"/>
              <a:gd name="T11" fmla="*/ 24 w 24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" h="49">
                <a:moveTo>
                  <a:pt x="23" y="0"/>
                </a:moveTo>
                <a:lnTo>
                  <a:pt x="19" y="48"/>
                </a:lnTo>
                <a:lnTo>
                  <a:pt x="0" y="5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22" name="Freeform 51"/>
          <p:cNvSpPr>
            <a:spLocks/>
          </p:cNvSpPr>
          <p:nvPr/>
        </p:nvSpPr>
        <p:spPr bwMode="auto">
          <a:xfrm>
            <a:off x="1460500" y="3170238"/>
            <a:ext cx="141288" cy="509587"/>
          </a:xfrm>
          <a:custGeom>
            <a:avLst/>
            <a:gdLst>
              <a:gd name="T0" fmla="*/ 0 w 89"/>
              <a:gd name="T1" fmla="*/ 0 h 321"/>
              <a:gd name="T2" fmla="*/ 2147483647 w 89"/>
              <a:gd name="T3" fmla="*/ 2147483647 h 321"/>
              <a:gd name="T4" fmla="*/ 0 w 89"/>
              <a:gd name="T5" fmla="*/ 0 h 321"/>
              <a:gd name="T6" fmla="*/ 0 60000 65536"/>
              <a:gd name="T7" fmla="*/ 0 60000 65536"/>
              <a:gd name="T8" fmla="*/ 0 60000 65536"/>
              <a:gd name="T9" fmla="*/ 0 w 89"/>
              <a:gd name="T10" fmla="*/ 0 h 321"/>
              <a:gd name="T11" fmla="*/ 89 w 89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" h="321">
                <a:moveTo>
                  <a:pt x="0" y="0"/>
                </a:moveTo>
                <a:lnTo>
                  <a:pt x="88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23" name="Freeform 52"/>
          <p:cNvSpPr>
            <a:spLocks/>
          </p:cNvSpPr>
          <p:nvPr/>
        </p:nvSpPr>
        <p:spPr bwMode="auto">
          <a:xfrm>
            <a:off x="1562100" y="3602038"/>
            <a:ext cx="39688" cy="77787"/>
          </a:xfrm>
          <a:custGeom>
            <a:avLst/>
            <a:gdLst>
              <a:gd name="T0" fmla="*/ 2147483647 w 25"/>
              <a:gd name="T1" fmla="*/ 0 h 49"/>
              <a:gd name="T2" fmla="*/ 2147483647 w 25"/>
              <a:gd name="T3" fmla="*/ 2147483647 h 49"/>
              <a:gd name="T4" fmla="*/ 0 w 25"/>
              <a:gd name="T5" fmla="*/ 2147483647 h 49"/>
              <a:gd name="T6" fmla="*/ 0 60000 65536"/>
              <a:gd name="T7" fmla="*/ 0 60000 65536"/>
              <a:gd name="T8" fmla="*/ 0 60000 65536"/>
              <a:gd name="T9" fmla="*/ 0 w 25"/>
              <a:gd name="T10" fmla="*/ 0 h 49"/>
              <a:gd name="T11" fmla="*/ 25 w 2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49">
                <a:moveTo>
                  <a:pt x="23" y="0"/>
                </a:moveTo>
                <a:lnTo>
                  <a:pt x="24" y="48"/>
                </a:lnTo>
                <a:lnTo>
                  <a:pt x="0" y="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24" name="Freeform 53"/>
          <p:cNvSpPr>
            <a:spLocks/>
          </p:cNvSpPr>
          <p:nvPr/>
        </p:nvSpPr>
        <p:spPr bwMode="auto">
          <a:xfrm>
            <a:off x="2579688" y="3170238"/>
            <a:ext cx="468312" cy="509587"/>
          </a:xfrm>
          <a:custGeom>
            <a:avLst/>
            <a:gdLst>
              <a:gd name="T0" fmla="*/ 0 w 295"/>
              <a:gd name="T1" fmla="*/ 0 h 321"/>
              <a:gd name="T2" fmla="*/ 2147483647 w 295"/>
              <a:gd name="T3" fmla="*/ 2147483647 h 321"/>
              <a:gd name="T4" fmla="*/ 0 w 295"/>
              <a:gd name="T5" fmla="*/ 0 h 321"/>
              <a:gd name="T6" fmla="*/ 0 60000 65536"/>
              <a:gd name="T7" fmla="*/ 0 60000 65536"/>
              <a:gd name="T8" fmla="*/ 0 60000 65536"/>
              <a:gd name="T9" fmla="*/ 0 w 295"/>
              <a:gd name="T10" fmla="*/ 0 h 321"/>
              <a:gd name="T11" fmla="*/ 295 w 295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" h="321">
                <a:moveTo>
                  <a:pt x="0" y="0"/>
                </a:moveTo>
                <a:lnTo>
                  <a:pt x="294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25" name="Freeform 54"/>
          <p:cNvSpPr>
            <a:spLocks/>
          </p:cNvSpPr>
          <p:nvPr/>
        </p:nvSpPr>
        <p:spPr bwMode="auto">
          <a:xfrm>
            <a:off x="2981325" y="3611563"/>
            <a:ext cx="66675" cy="68262"/>
          </a:xfrm>
          <a:custGeom>
            <a:avLst/>
            <a:gdLst>
              <a:gd name="T0" fmla="*/ 2147483647 w 42"/>
              <a:gd name="T1" fmla="*/ 0 h 43"/>
              <a:gd name="T2" fmla="*/ 2147483647 w 42"/>
              <a:gd name="T3" fmla="*/ 2147483647 h 43"/>
              <a:gd name="T4" fmla="*/ 0 w 42"/>
              <a:gd name="T5" fmla="*/ 2147483647 h 43"/>
              <a:gd name="T6" fmla="*/ 0 60000 65536"/>
              <a:gd name="T7" fmla="*/ 0 60000 65536"/>
              <a:gd name="T8" fmla="*/ 0 60000 65536"/>
              <a:gd name="T9" fmla="*/ 0 w 42"/>
              <a:gd name="T10" fmla="*/ 0 h 43"/>
              <a:gd name="T11" fmla="*/ 42 w 42"/>
              <a:gd name="T12" fmla="*/ 43 h 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43">
                <a:moveTo>
                  <a:pt x="17" y="0"/>
                </a:moveTo>
                <a:lnTo>
                  <a:pt x="41" y="42"/>
                </a:lnTo>
                <a:lnTo>
                  <a:pt x="0" y="1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26" name="Freeform 55"/>
          <p:cNvSpPr>
            <a:spLocks/>
          </p:cNvSpPr>
          <p:nvPr/>
        </p:nvSpPr>
        <p:spPr bwMode="auto">
          <a:xfrm>
            <a:off x="2673350" y="3170238"/>
            <a:ext cx="514350" cy="509587"/>
          </a:xfrm>
          <a:custGeom>
            <a:avLst/>
            <a:gdLst>
              <a:gd name="T0" fmla="*/ 0 w 324"/>
              <a:gd name="T1" fmla="*/ 0 h 321"/>
              <a:gd name="T2" fmla="*/ 2147483647 w 324"/>
              <a:gd name="T3" fmla="*/ 2147483647 h 321"/>
              <a:gd name="T4" fmla="*/ 0 w 324"/>
              <a:gd name="T5" fmla="*/ 0 h 321"/>
              <a:gd name="T6" fmla="*/ 0 60000 65536"/>
              <a:gd name="T7" fmla="*/ 0 60000 65536"/>
              <a:gd name="T8" fmla="*/ 0 60000 65536"/>
              <a:gd name="T9" fmla="*/ 0 w 324"/>
              <a:gd name="T10" fmla="*/ 0 h 321"/>
              <a:gd name="T11" fmla="*/ 324 w 324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4" h="321">
                <a:moveTo>
                  <a:pt x="0" y="0"/>
                </a:moveTo>
                <a:lnTo>
                  <a:pt x="323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27" name="Freeform 56"/>
          <p:cNvSpPr>
            <a:spLocks/>
          </p:cNvSpPr>
          <p:nvPr/>
        </p:nvSpPr>
        <p:spPr bwMode="auto">
          <a:xfrm>
            <a:off x="3119438" y="3613150"/>
            <a:ext cx="68262" cy="66675"/>
          </a:xfrm>
          <a:custGeom>
            <a:avLst/>
            <a:gdLst>
              <a:gd name="T0" fmla="*/ 2147483647 w 43"/>
              <a:gd name="T1" fmla="*/ 0 h 42"/>
              <a:gd name="T2" fmla="*/ 2147483647 w 43"/>
              <a:gd name="T3" fmla="*/ 2147483647 h 42"/>
              <a:gd name="T4" fmla="*/ 0 w 43"/>
              <a:gd name="T5" fmla="*/ 2147483647 h 42"/>
              <a:gd name="T6" fmla="*/ 0 60000 65536"/>
              <a:gd name="T7" fmla="*/ 0 60000 65536"/>
              <a:gd name="T8" fmla="*/ 0 60000 65536"/>
              <a:gd name="T9" fmla="*/ 0 w 43"/>
              <a:gd name="T10" fmla="*/ 0 h 42"/>
              <a:gd name="T11" fmla="*/ 43 w 43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2">
                <a:moveTo>
                  <a:pt x="17" y="0"/>
                </a:moveTo>
                <a:lnTo>
                  <a:pt x="42" y="41"/>
                </a:lnTo>
                <a:lnTo>
                  <a:pt x="0" y="16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28" name="Freeform 57"/>
          <p:cNvSpPr>
            <a:spLocks/>
          </p:cNvSpPr>
          <p:nvPr/>
        </p:nvSpPr>
        <p:spPr bwMode="auto">
          <a:xfrm>
            <a:off x="2814638" y="3170238"/>
            <a:ext cx="558800" cy="509587"/>
          </a:xfrm>
          <a:custGeom>
            <a:avLst/>
            <a:gdLst>
              <a:gd name="T0" fmla="*/ 0 w 352"/>
              <a:gd name="T1" fmla="*/ 0 h 321"/>
              <a:gd name="T2" fmla="*/ 2147483647 w 352"/>
              <a:gd name="T3" fmla="*/ 2147483647 h 321"/>
              <a:gd name="T4" fmla="*/ 0 w 352"/>
              <a:gd name="T5" fmla="*/ 0 h 321"/>
              <a:gd name="T6" fmla="*/ 0 60000 65536"/>
              <a:gd name="T7" fmla="*/ 0 60000 65536"/>
              <a:gd name="T8" fmla="*/ 0 60000 65536"/>
              <a:gd name="T9" fmla="*/ 0 w 352"/>
              <a:gd name="T10" fmla="*/ 0 h 321"/>
              <a:gd name="T11" fmla="*/ 352 w 352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2" h="321">
                <a:moveTo>
                  <a:pt x="0" y="0"/>
                </a:moveTo>
                <a:lnTo>
                  <a:pt x="351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29" name="Freeform 58"/>
          <p:cNvSpPr>
            <a:spLocks/>
          </p:cNvSpPr>
          <p:nvPr/>
        </p:nvSpPr>
        <p:spPr bwMode="auto">
          <a:xfrm>
            <a:off x="3305175" y="3614738"/>
            <a:ext cx="68263" cy="65087"/>
          </a:xfrm>
          <a:custGeom>
            <a:avLst/>
            <a:gdLst>
              <a:gd name="T0" fmla="*/ 2147483647 w 43"/>
              <a:gd name="T1" fmla="*/ 0 h 41"/>
              <a:gd name="T2" fmla="*/ 2147483647 w 43"/>
              <a:gd name="T3" fmla="*/ 2147483647 h 41"/>
              <a:gd name="T4" fmla="*/ 0 w 43"/>
              <a:gd name="T5" fmla="*/ 2147483647 h 41"/>
              <a:gd name="T6" fmla="*/ 0 60000 65536"/>
              <a:gd name="T7" fmla="*/ 0 60000 65536"/>
              <a:gd name="T8" fmla="*/ 0 60000 65536"/>
              <a:gd name="T9" fmla="*/ 0 w 43"/>
              <a:gd name="T10" fmla="*/ 0 h 41"/>
              <a:gd name="T11" fmla="*/ 43 w 43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41">
                <a:moveTo>
                  <a:pt x="16" y="0"/>
                </a:moveTo>
                <a:lnTo>
                  <a:pt x="42" y="40"/>
                </a:lnTo>
                <a:lnTo>
                  <a:pt x="0" y="17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30" name="Freeform 59"/>
          <p:cNvSpPr>
            <a:spLocks/>
          </p:cNvSpPr>
          <p:nvPr/>
        </p:nvSpPr>
        <p:spPr bwMode="auto">
          <a:xfrm>
            <a:off x="2952750" y="3170238"/>
            <a:ext cx="608013" cy="509587"/>
          </a:xfrm>
          <a:custGeom>
            <a:avLst/>
            <a:gdLst>
              <a:gd name="T0" fmla="*/ 0 w 383"/>
              <a:gd name="T1" fmla="*/ 0 h 321"/>
              <a:gd name="T2" fmla="*/ 2147483647 w 383"/>
              <a:gd name="T3" fmla="*/ 2147483647 h 321"/>
              <a:gd name="T4" fmla="*/ 0 w 383"/>
              <a:gd name="T5" fmla="*/ 0 h 321"/>
              <a:gd name="T6" fmla="*/ 0 60000 65536"/>
              <a:gd name="T7" fmla="*/ 0 60000 65536"/>
              <a:gd name="T8" fmla="*/ 0 60000 65536"/>
              <a:gd name="T9" fmla="*/ 0 w 383"/>
              <a:gd name="T10" fmla="*/ 0 h 321"/>
              <a:gd name="T11" fmla="*/ 383 w 383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321">
                <a:moveTo>
                  <a:pt x="0" y="0"/>
                </a:moveTo>
                <a:lnTo>
                  <a:pt x="382" y="32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31" name="Freeform 60"/>
          <p:cNvSpPr>
            <a:spLocks/>
          </p:cNvSpPr>
          <p:nvPr/>
        </p:nvSpPr>
        <p:spPr bwMode="auto">
          <a:xfrm>
            <a:off x="3490913" y="3616325"/>
            <a:ext cx="69850" cy="63500"/>
          </a:xfrm>
          <a:custGeom>
            <a:avLst/>
            <a:gdLst>
              <a:gd name="T0" fmla="*/ 2147483647 w 44"/>
              <a:gd name="T1" fmla="*/ 0 h 40"/>
              <a:gd name="T2" fmla="*/ 2147483647 w 44"/>
              <a:gd name="T3" fmla="*/ 2147483647 h 40"/>
              <a:gd name="T4" fmla="*/ 0 w 44"/>
              <a:gd name="T5" fmla="*/ 2147483647 h 40"/>
              <a:gd name="T6" fmla="*/ 0 60000 65536"/>
              <a:gd name="T7" fmla="*/ 0 60000 65536"/>
              <a:gd name="T8" fmla="*/ 0 60000 65536"/>
              <a:gd name="T9" fmla="*/ 0 w 44"/>
              <a:gd name="T10" fmla="*/ 0 h 40"/>
              <a:gd name="T11" fmla="*/ 44 w 44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40">
                <a:moveTo>
                  <a:pt x="15" y="0"/>
                </a:moveTo>
                <a:lnTo>
                  <a:pt x="43" y="39"/>
                </a:lnTo>
                <a:lnTo>
                  <a:pt x="0" y="18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32" name="Rectangle 61"/>
          <p:cNvSpPr>
            <a:spLocks noChangeArrowheads="1"/>
          </p:cNvSpPr>
          <p:nvPr/>
        </p:nvSpPr>
        <p:spPr bwMode="auto">
          <a:xfrm>
            <a:off x="3141663" y="2843213"/>
            <a:ext cx="1471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chemeClr val="accent2"/>
                </a:solidFill>
                <a:latin typeface="Arial" charset="0"/>
              </a:rPr>
              <a:t>Data</a:t>
            </a:r>
            <a:r>
              <a:rPr lang="en-US" sz="1200" b="1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Arial" charset="0"/>
              </a:rPr>
              <a:t>entries</a:t>
            </a:r>
            <a:endParaRPr lang="en-US" sz="12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333" name="Freeform 62"/>
          <p:cNvSpPr>
            <a:spLocks/>
          </p:cNvSpPr>
          <p:nvPr/>
        </p:nvSpPr>
        <p:spPr bwMode="auto">
          <a:xfrm>
            <a:off x="4662488" y="1612900"/>
            <a:ext cx="169862" cy="1481138"/>
          </a:xfrm>
          <a:custGeom>
            <a:avLst/>
            <a:gdLst>
              <a:gd name="T0" fmla="*/ 0 w 107"/>
              <a:gd name="T1" fmla="*/ 0 h 933"/>
              <a:gd name="T2" fmla="*/ 2147483647 w 107"/>
              <a:gd name="T3" fmla="*/ 0 h 933"/>
              <a:gd name="T4" fmla="*/ 2147483647 w 107"/>
              <a:gd name="T5" fmla="*/ 2147483647 h 933"/>
              <a:gd name="T6" fmla="*/ 0 w 107"/>
              <a:gd name="T7" fmla="*/ 2147483647 h 933"/>
              <a:gd name="T8" fmla="*/ 0 w 107"/>
              <a:gd name="T9" fmla="*/ 0 h 9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933"/>
              <a:gd name="T17" fmla="*/ 107 w 107"/>
              <a:gd name="T18" fmla="*/ 933 h 9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933">
                <a:moveTo>
                  <a:pt x="0" y="0"/>
                </a:moveTo>
                <a:lnTo>
                  <a:pt x="106" y="0"/>
                </a:lnTo>
                <a:lnTo>
                  <a:pt x="106" y="932"/>
                </a:lnTo>
                <a:lnTo>
                  <a:pt x="0" y="93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34" name="Freeform 63"/>
          <p:cNvSpPr>
            <a:spLocks/>
          </p:cNvSpPr>
          <p:nvPr/>
        </p:nvSpPr>
        <p:spPr bwMode="auto">
          <a:xfrm>
            <a:off x="4662488" y="3689350"/>
            <a:ext cx="169862" cy="557213"/>
          </a:xfrm>
          <a:custGeom>
            <a:avLst/>
            <a:gdLst>
              <a:gd name="T0" fmla="*/ 0 w 107"/>
              <a:gd name="T1" fmla="*/ 0 h 351"/>
              <a:gd name="T2" fmla="*/ 2147483647 w 107"/>
              <a:gd name="T3" fmla="*/ 0 h 351"/>
              <a:gd name="T4" fmla="*/ 2147483647 w 107"/>
              <a:gd name="T5" fmla="*/ 2147483647 h 351"/>
              <a:gd name="T6" fmla="*/ 0 w 107"/>
              <a:gd name="T7" fmla="*/ 2147483647 h 351"/>
              <a:gd name="T8" fmla="*/ 0 w 107"/>
              <a:gd name="T9" fmla="*/ 0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351"/>
              <a:gd name="T17" fmla="*/ 107 w 107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351">
                <a:moveTo>
                  <a:pt x="0" y="0"/>
                </a:moveTo>
                <a:lnTo>
                  <a:pt x="106" y="0"/>
                </a:lnTo>
                <a:lnTo>
                  <a:pt x="106" y="350"/>
                </a:lnTo>
                <a:lnTo>
                  <a:pt x="0" y="35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35" name="Rectangle 64"/>
          <p:cNvSpPr>
            <a:spLocks noChangeArrowheads="1"/>
          </p:cNvSpPr>
          <p:nvPr/>
        </p:nvSpPr>
        <p:spPr bwMode="auto">
          <a:xfrm>
            <a:off x="4267200" y="3124200"/>
            <a:ext cx="1222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 b="1">
                <a:solidFill>
                  <a:schemeClr val="folHlink"/>
                </a:solidFill>
                <a:latin typeface="Arial" charset="0"/>
              </a:rPr>
              <a:t>(</a:t>
            </a:r>
            <a:r>
              <a:rPr lang="en-US" sz="1600" b="1">
                <a:solidFill>
                  <a:schemeClr val="folHlink"/>
                </a:solidFill>
                <a:latin typeface="Arial" charset="0"/>
              </a:rPr>
              <a:t>Index File</a:t>
            </a:r>
            <a:r>
              <a:rPr lang="en-US" sz="1200" b="1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  <p:sp>
        <p:nvSpPr>
          <p:cNvPr id="54336" name="Rectangle 65"/>
          <p:cNvSpPr>
            <a:spLocks noChangeArrowheads="1"/>
          </p:cNvSpPr>
          <p:nvPr/>
        </p:nvSpPr>
        <p:spPr bwMode="auto">
          <a:xfrm>
            <a:off x="4343400" y="3367088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 b="1">
                <a:solidFill>
                  <a:schemeClr val="accent1"/>
                </a:solidFill>
                <a:latin typeface="Arial" charset="0"/>
              </a:rPr>
              <a:t>(</a:t>
            </a:r>
            <a:r>
              <a:rPr lang="en-US" sz="1600" b="1">
                <a:solidFill>
                  <a:schemeClr val="accent1"/>
                </a:solidFill>
                <a:latin typeface="Arial" charset="0"/>
              </a:rPr>
              <a:t>Data file</a:t>
            </a:r>
            <a:r>
              <a:rPr lang="en-US" sz="1200" b="1">
                <a:solidFill>
                  <a:schemeClr val="accent1"/>
                </a:solidFill>
                <a:latin typeface="Arial" charset="0"/>
              </a:rPr>
              <a:t>)</a:t>
            </a:r>
          </a:p>
        </p:txBody>
      </p:sp>
      <p:sp>
        <p:nvSpPr>
          <p:cNvPr id="54337" name="Rectangle 66"/>
          <p:cNvSpPr>
            <a:spLocks noChangeArrowheads="1"/>
          </p:cNvSpPr>
          <p:nvPr/>
        </p:nvSpPr>
        <p:spPr bwMode="auto">
          <a:xfrm>
            <a:off x="2497138" y="4071938"/>
            <a:ext cx="1636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chemeClr val="accent1"/>
                </a:solidFill>
                <a:latin typeface="Arial" charset="0"/>
              </a:rPr>
              <a:t>Data</a:t>
            </a:r>
            <a:r>
              <a:rPr lang="en-US" sz="1200" b="1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1800" b="1">
                <a:solidFill>
                  <a:schemeClr val="accent1"/>
                </a:solidFill>
                <a:latin typeface="Arial" charset="0"/>
              </a:rPr>
              <a:t>Records</a:t>
            </a:r>
            <a:endParaRPr lang="en-US" sz="1200" b="1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4338" name="Freeform 67"/>
          <p:cNvSpPr>
            <a:spLocks/>
          </p:cNvSpPr>
          <p:nvPr/>
        </p:nvSpPr>
        <p:spPr bwMode="auto">
          <a:xfrm>
            <a:off x="5741988" y="3690938"/>
            <a:ext cx="342900" cy="350837"/>
          </a:xfrm>
          <a:custGeom>
            <a:avLst/>
            <a:gdLst>
              <a:gd name="T0" fmla="*/ 0 w 216"/>
              <a:gd name="T1" fmla="*/ 2147483647 h 221"/>
              <a:gd name="T2" fmla="*/ 0 w 216"/>
              <a:gd name="T3" fmla="*/ 0 h 221"/>
              <a:gd name="T4" fmla="*/ 2147483647 w 216"/>
              <a:gd name="T5" fmla="*/ 0 h 221"/>
              <a:gd name="T6" fmla="*/ 2147483647 w 216"/>
              <a:gd name="T7" fmla="*/ 2147483647 h 221"/>
              <a:gd name="T8" fmla="*/ 0 w 216"/>
              <a:gd name="T9" fmla="*/ 2147483647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21"/>
              <a:gd name="T17" fmla="*/ 216 w 216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39" name="Freeform 68"/>
          <p:cNvSpPr>
            <a:spLocks/>
          </p:cNvSpPr>
          <p:nvPr/>
        </p:nvSpPr>
        <p:spPr bwMode="auto">
          <a:xfrm>
            <a:off x="6197600" y="3690938"/>
            <a:ext cx="344488" cy="350837"/>
          </a:xfrm>
          <a:custGeom>
            <a:avLst/>
            <a:gdLst>
              <a:gd name="T0" fmla="*/ 0 w 217"/>
              <a:gd name="T1" fmla="*/ 2147483647 h 221"/>
              <a:gd name="T2" fmla="*/ 0 w 217"/>
              <a:gd name="T3" fmla="*/ 0 h 221"/>
              <a:gd name="T4" fmla="*/ 2147483647 w 217"/>
              <a:gd name="T5" fmla="*/ 0 h 221"/>
              <a:gd name="T6" fmla="*/ 2147483647 w 217"/>
              <a:gd name="T7" fmla="*/ 2147483647 h 221"/>
              <a:gd name="T8" fmla="*/ 0 w 217"/>
              <a:gd name="T9" fmla="*/ 2147483647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7"/>
              <a:gd name="T16" fmla="*/ 0 h 221"/>
              <a:gd name="T17" fmla="*/ 217 w 217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7" h="221">
                <a:moveTo>
                  <a:pt x="0" y="220"/>
                </a:moveTo>
                <a:lnTo>
                  <a:pt x="0" y="0"/>
                </a:lnTo>
                <a:lnTo>
                  <a:pt x="216" y="0"/>
                </a:lnTo>
                <a:lnTo>
                  <a:pt x="216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0" name="Freeform 69"/>
          <p:cNvSpPr>
            <a:spLocks/>
          </p:cNvSpPr>
          <p:nvPr/>
        </p:nvSpPr>
        <p:spPr bwMode="auto">
          <a:xfrm>
            <a:off x="6656388" y="3690938"/>
            <a:ext cx="338137" cy="350837"/>
          </a:xfrm>
          <a:custGeom>
            <a:avLst/>
            <a:gdLst>
              <a:gd name="T0" fmla="*/ 0 w 213"/>
              <a:gd name="T1" fmla="*/ 2147483647 h 221"/>
              <a:gd name="T2" fmla="*/ 0 w 213"/>
              <a:gd name="T3" fmla="*/ 0 h 221"/>
              <a:gd name="T4" fmla="*/ 2147483647 w 213"/>
              <a:gd name="T5" fmla="*/ 0 h 221"/>
              <a:gd name="T6" fmla="*/ 2147483647 w 213"/>
              <a:gd name="T7" fmla="*/ 2147483647 h 221"/>
              <a:gd name="T8" fmla="*/ 0 w 213"/>
              <a:gd name="T9" fmla="*/ 2147483647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221"/>
              <a:gd name="T17" fmla="*/ 213 w 213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221">
                <a:moveTo>
                  <a:pt x="0" y="220"/>
                </a:moveTo>
                <a:lnTo>
                  <a:pt x="0" y="0"/>
                </a:lnTo>
                <a:lnTo>
                  <a:pt x="212" y="0"/>
                </a:lnTo>
                <a:lnTo>
                  <a:pt x="212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1" name="Freeform 70"/>
          <p:cNvSpPr>
            <a:spLocks/>
          </p:cNvSpPr>
          <p:nvPr/>
        </p:nvSpPr>
        <p:spPr bwMode="auto">
          <a:xfrm>
            <a:off x="7112000" y="3690938"/>
            <a:ext cx="339725" cy="350837"/>
          </a:xfrm>
          <a:custGeom>
            <a:avLst/>
            <a:gdLst>
              <a:gd name="T0" fmla="*/ 0 w 214"/>
              <a:gd name="T1" fmla="*/ 2147483647 h 221"/>
              <a:gd name="T2" fmla="*/ 0 w 214"/>
              <a:gd name="T3" fmla="*/ 0 h 221"/>
              <a:gd name="T4" fmla="*/ 2147483647 w 214"/>
              <a:gd name="T5" fmla="*/ 0 h 221"/>
              <a:gd name="T6" fmla="*/ 2147483647 w 214"/>
              <a:gd name="T7" fmla="*/ 2147483647 h 221"/>
              <a:gd name="T8" fmla="*/ 0 w 214"/>
              <a:gd name="T9" fmla="*/ 2147483647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221"/>
              <a:gd name="T17" fmla="*/ 214 w 21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221">
                <a:moveTo>
                  <a:pt x="0" y="220"/>
                </a:moveTo>
                <a:lnTo>
                  <a:pt x="0" y="0"/>
                </a:lnTo>
                <a:lnTo>
                  <a:pt x="213" y="0"/>
                </a:lnTo>
                <a:lnTo>
                  <a:pt x="21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2" name="Freeform 71"/>
          <p:cNvSpPr>
            <a:spLocks/>
          </p:cNvSpPr>
          <p:nvPr/>
        </p:nvSpPr>
        <p:spPr bwMode="auto">
          <a:xfrm>
            <a:off x="7566025" y="3690938"/>
            <a:ext cx="346075" cy="350837"/>
          </a:xfrm>
          <a:custGeom>
            <a:avLst/>
            <a:gdLst>
              <a:gd name="T0" fmla="*/ 0 w 218"/>
              <a:gd name="T1" fmla="*/ 2147483647 h 221"/>
              <a:gd name="T2" fmla="*/ 0 w 218"/>
              <a:gd name="T3" fmla="*/ 0 h 221"/>
              <a:gd name="T4" fmla="*/ 2147483647 w 218"/>
              <a:gd name="T5" fmla="*/ 0 h 221"/>
              <a:gd name="T6" fmla="*/ 2147483647 w 218"/>
              <a:gd name="T7" fmla="*/ 2147483647 h 221"/>
              <a:gd name="T8" fmla="*/ 0 w 218"/>
              <a:gd name="T9" fmla="*/ 2147483647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"/>
              <a:gd name="T16" fmla="*/ 0 h 221"/>
              <a:gd name="T17" fmla="*/ 218 w 218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" h="221">
                <a:moveTo>
                  <a:pt x="0" y="220"/>
                </a:moveTo>
                <a:lnTo>
                  <a:pt x="0" y="0"/>
                </a:lnTo>
                <a:lnTo>
                  <a:pt x="217" y="0"/>
                </a:lnTo>
                <a:lnTo>
                  <a:pt x="217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3" name="Freeform 72"/>
          <p:cNvSpPr>
            <a:spLocks/>
          </p:cNvSpPr>
          <p:nvPr/>
        </p:nvSpPr>
        <p:spPr bwMode="auto">
          <a:xfrm>
            <a:off x="8021638" y="3690938"/>
            <a:ext cx="342900" cy="350837"/>
          </a:xfrm>
          <a:custGeom>
            <a:avLst/>
            <a:gdLst>
              <a:gd name="T0" fmla="*/ 0 w 216"/>
              <a:gd name="T1" fmla="*/ 2147483647 h 221"/>
              <a:gd name="T2" fmla="*/ 0 w 216"/>
              <a:gd name="T3" fmla="*/ 0 h 221"/>
              <a:gd name="T4" fmla="*/ 2147483647 w 216"/>
              <a:gd name="T5" fmla="*/ 0 h 221"/>
              <a:gd name="T6" fmla="*/ 2147483647 w 216"/>
              <a:gd name="T7" fmla="*/ 2147483647 h 221"/>
              <a:gd name="T8" fmla="*/ 0 w 216"/>
              <a:gd name="T9" fmla="*/ 2147483647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21"/>
              <a:gd name="T17" fmla="*/ 216 w 216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4" name="Freeform 73"/>
          <p:cNvSpPr>
            <a:spLocks/>
          </p:cNvSpPr>
          <p:nvPr/>
        </p:nvSpPr>
        <p:spPr bwMode="auto">
          <a:xfrm>
            <a:off x="8478838" y="3690938"/>
            <a:ext cx="342900" cy="350837"/>
          </a:xfrm>
          <a:custGeom>
            <a:avLst/>
            <a:gdLst>
              <a:gd name="T0" fmla="*/ 0 w 216"/>
              <a:gd name="T1" fmla="*/ 2147483647 h 221"/>
              <a:gd name="T2" fmla="*/ 0 w 216"/>
              <a:gd name="T3" fmla="*/ 0 h 221"/>
              <a:gd name="T4" fmla="*/ 2147483647 w 216"/>
              <a:gd name="T5" fmla="*/ 0 h 221"/>
              <a:gd name="T6" fmla="*/ 2147483647 w 216"/>
              <a:gd name="T7" fmla="*/ 2147483647 h 221"/>
              <a:gd name="T8" fmla="*/ 0 w 216"/>
              <a:gd name="T9" fmla="*/ 2147483647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221"/>
              <a:gd name="T17" fmla="*/ 216 w 216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5" name="Freeform 74"/>
          <p:cNvSpPr>
            <a:spLocks/>
          </p:cNvSpPr>
          <p:nvPr/>
        </p:nvSpPr>
        <p:spPr bwMode="auto">
          <a:xfrm>
            <a:off x="6397625" y="2522538"/>
            <a:ext cx="1490663" cy="1587"/>
          </a:xfrm>
          <a:custGeom>
            <a:avLst/>
            <a:gdLst>
              <a:gd name="T0" fmla="*/ 0 w 939"/>
              <a:gd name="T1" fmla="*/ 0 h 1"/>
              <a:gd name="T2" fmla="*/ 2147483647 w 939"/>
              <a:gd name="T3" fmla="*/ 0 h 1"/>
              <a:gd name="T4" fmla="*/ 0 w 939"/>
              <a:gd name="T5" fmla="*/ 0 h 1"/>
              <a:gd name="T6" fmla="*/ 0 60000 65536"/>
              <a:gd name="T7" fmla="*/ 0 60000 65536"/>
              <a:gd name="T8" fmla="*/ 0 60000 65536"/>
              <a:gd name="T9" fmla="*/ 0 w 939"/>
              <a:gd name="T10" fmla="*/ 0 h 1"/>
              <a:gd name="T11" fmla="*/ 939 w 93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9" h="1">
                <a:moveTo>
                  <a:pt x="0" y="0"/>
                </a:moveTo>
                <a:lnTo>
                  <a:pt x="938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6" name="Freeform 75"/>
          <p:cNvSpPr>
            <a:spLocks/>
          </p:cNvSpPr>
          <p:nvPr/>
        </p:nvSpPr>
        <p:spPr bwMode="auto">
          <a:xfrm>
            <a:off x="6397625" y="1476375"/>
            <a:ext cx="785813" cy="1047750"/>
          </a:xfrm>
          <a:custGeom>
            <a:avLst/>
            <a:gdLst>
              <a:gd name="T0" fmla="*/ 0 w 495"/>
              <a:gd name="T1" fmla="*/ 2147483647 h 660"/>
              <a:gd name="T2" fmla="*/ 2147483647 w 495"/>
              <a:gd name="T3" fmla="*/ 0 h 660"/>
              <a:gd name="T4" fmla="*/ 0 w 495"/>
              <a:gd name="T5" fmla="*/ 2147483647 h 660"/>
              <a:gd name="T6" fmla="*/ 0 60000 65536"/>
              <a:gd name="T7" fmla="*/ 0 60000 65536"/>
              <a:gd name="T8" fmla="*/ 0 60000 65536"/>
              <a:gd name="T9" fmla="*/ 0 w 495"/>
              <a:gd name="T10" fmla="*/ 0 h 660"/>
              <a:gd name="T11" fmla="*/ 495 w 495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5" h="660">
                <a:moveTo>
                  <a:pt x="0" y="659"/>
                </a:moveTo>
                <a:lnTo>
                  <a:pt x="494" y="0"/>
                </a:lnTo>
                <a:lnTo>
                  <a:pt x="0" y="65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7" name="Freeform 76"/>
          <p:cNvSpPr>
            <a:spLocks/>
          </p:cNvSpPr>
          <p:nvPr/>
        </p:nvSpPr>
        <p:spPr bwMode="auto">
          <a:xfrm>
            <a:off x="7181850" y="1476375"/>
            <a:ext cx="712788" cy="1047750"/>
          </a:xfrm>
          <a:custGeom>
            <a:avLst/>
            <a:gdLst>
              <a:gd name="T0" fmla="*/ 0 w 449"/>
              <a:gd name="T1" fmla="*/ 0 h 660"/>
              <a:gd name="T2" fmla="*/ 2147483647 w 449"/>
              <a:gd name="T3" fmla="*/ 2147483647 h 660"/>
              <a:gd name="T4" fmla="*/ 0 w 449"/>
              <a:gd name="T5" fmla="*/ 0 h 660"/>
              <a:gd name="T6" fmla="*/ 0 60000 65536"/>
              <a:gd name="T7" fmla="*/ 0 60000 65536"/>
              <a:gd name="T8" fmla="*/ 0 60000 65536"/>
              <a:gd name="T9" fmla="*/ 0 w 449"/>
              <a:gd name="T10" fmla="*/ 0 h 660"/>
              <a:gd name="T11" fmla="*/ 449 w 449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9" h="660">
                <a:moveTo>
                  <a:pt x="0" y="0"/>
                </a:moveTo>
                <a:lnTo>
                  <a:pt x="448" y="65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8" name="Freeform 77"/>
          <p:cNvSpPr>
            <a:spLocks/>
          </p:cNvSpPr>
          <p:nvPr/>
        </p:nvSpPr>
        <p:spPr bwMode="auto">
          <a:xfrm>
            <a:off x="6891338" y="1384300"/>
            <a:ext cx="292100" cy="93663"/>
          </a:xfrm>
          <a:custGeom>
            <a:avLst/>
            <a:gdLst>
              <a:gd name="T0" fmla="*/ 0 w 184"/>
              <a:gd name="T1" fmla="*/ 0 h 59"/>
              <a:gd name="T2" fmla="*/ 2147483647 w 184"/>
              <a:gd name="T3" fmla="*/ 2147483647 h 59"/>
              <a:gd name="T4" fmla="*/ 2147483647 w 184"/>
              <a:gd name="T5" fmla="*/ 2147483647 h 59"/>
              <a:gd name="T6" fmla="*/ 0 w 184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  <a:gd name="T12" fmla="*/ 0 w 184"/>
              <a:gd name="T13" fmla="*/ 0 h 59"/>
              <a:gd name="T14" fmla="*/ 184 w 184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" h="59">
                <a:moveTo>
                  <a:pt x="0" y="0"/>
                </a:moveTo>
                <a:lnTo>
                  <a:pt x="30" y="9"/>
                </a:lnTo>
                <a:lnTo>
                  <a:pt x="183" y="5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9" name="Freeform 78"/>
          <p:cNvSpPr>
            <a:spLocks/>
          </p:cNvSpPr>
          <p:nvPr/>
        </p:nvSpPr>
        <p:spPr bwMode="auto">
          <a:xfrm>
            <a:off x="7100888" y="1425575"/>
            <a:ext cx="82550" cy="52388"/>
          </a:xfrm>
          <a:custGeom>
            <a:avLst/>
            <a:gdLst>
              <a:gd name="T0" fmla="*/ 2147483647 w 52"/>
              <a:gd name="T1" fmla="*/ 0 h 33"/>
              <a:gd name="T2" fmla="*/ 2147483647 w 52"/>
              <a:gd name="T3" fmla="*/ 2147483647 h 33"/>
              <a:gd name="T4" fmla="*/ 0 w 52"/>
              <a:gd name="T5" fmla="*/ 2147483647 h 33"/>
              <a:gd name="T6" fmla="*/ 2147483647 w 52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33"/>
              <a:gd name="T14" fmla="*/ 52 w 52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33">
                <a:moveTo>
                  <a:pt x="6" y="0"/>
                </a:moveTo>
                <a:lnTo>
                  <a:pt x="51" y="32"/>
                </a:lnTo>
                <a:lnTo>
                  <a:pt x="0" y="32"/>
                </a:lnTo>
                <a:lnTo>
                  <a:pt x="6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50" name="Freeform 79"/>
          <p:cNvSpPr>
            <a:spLocks/>
          </p:cNvSpPr>
          <p:nvPr/>
        </p:nvSpPr>
        <p:spPr bwMode="auto">
          <a:xfrm>
            <a:off x="6038850" y="2803525"/>
            <a:ext cx="404813" cy="347663"/>
          </a:xfrm>
          <a:custGeom>
            <a:avLst/>
            <a:gdLst>
              <a:gd name="T0" fmla="*/ 0 w 255"/>
              <a:gd name="T1" fmla="*/ 0 h 219"/>
              <a:gd name="T2" fmla="*/ 2147483647 w 255"/>
              <a:gd name="T3" fmla="*/ 0 h 219"/>
              <a:gd name="T4" fmla="*/ 2147483647 w 255"/>
              <a:gd name="T5" fmla="*/ 2147483647 h 219"/>
              <a:gd name="T6" fmla="*/ 0 w 255"/>
              <a:gd name="T7" fmla="*/ 2147483647 h 219"/>
              <a:gd name="T8" fmla="*/ 0 w 255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"/>
              <a:gd name="T16" fmla="*/ 0 h 219"/>
              <a:gd name="T17" fmla="*/ 255 w 255"/>
              <a:gd name="T18" fmla="*/ 219 h 2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" h="219">
                <a:moveTo>
                  <a:pt x="0" y="0"/>
                </a:moveTo>
                <a:lnTo>
                  <a:pt x="254" y="0"/>
                </a:lnTo>
                <a:lnTo>
                  <a:pt x="254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51" name="Freeform 80"/>
          <p:cNvSpPr>
            <a:spLocks/>
          </p:cNvSpPr>
          <p:nvPr/>
        </p:nvSpPr>
        <p:spPr bwMode="auto">
          <a:xfrm>
            <a:off x="6442075" y="2930525"/>
            <a:ext cx="63500" cy="42863"/>
          </a:xfrm>
          <a:custGeom>
            <a:avLst/>
            <a:gdLst>
              <a:gd name="T0" fmla="*/ 2147483647 w 40"/>
              <a:gd name="T1" fmla="*/ 2147483647 h 27"/>
              <a:gd name="T2" fmla="*/ 0 w 40"/>
              <a:gd name="T3" fmla="*/ 2147483647 h 27"/>
              <a:gd name="T4" fmla="*/ 2147483647 w 40"/>
              <a:gd name="T5" fmla="*/ 0 h 27"/>
              <a:gd name="T6" fmla="*/ 0 60000 65536"/>
              <a:gd name="T7" fmla="*/ 0 60000 65536"/>
              <a:gd name="T8" fmla="*/ 0 60000 65536"/>
              <a:gd name="T9" fmla="*/ 0 w 40"/>
              <a:gd name="T10" fmla="*/ 0 h 27"/>
              <a:gd name="T11" fmla="*/ 40 w 40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27">
                <a:moveTo>
                  <a:pt x="39" y="26"/>
                </a:moveTo>
                <a:lnTo>
                  <a:pt x="0" y="13"/>
                </a:lnTo>
                <a:lnTo>
                  <a:pt x="39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52" name="Freeform 81"/>
          <p:cNvSpPr>
            <a:spLocks/>
          </p:cNvSpPr>
          <p:nvPr/>
        </p:nvSpPr>
        <p:spPr bwMode="auto">
          <a:xfrm>
            <a:off x="6442075" y="2954338"/>
            <a:ext cx="241300" cy="1587"/>
          </a:xfrm>
          <a:custGeom>
            <a:avLst/>
            <a:gdLst>
              <a:gd name="T0" fmla="*/ 0 w 152"/>
              <a:gd name="T1" fmla="*/ 0 h 1"/>
              <a:gd name="T2" fmla="*/ 2147483647 w 152"/>
              <a:gd name="T3" fmla="*/ 0 h 1"/>
              <a:gd name="T4" fmla="*/ 0 w 152"/>
              <a:gd name="T5" fmla="*/ 0 h 1"/>
              <a:gd name="T6" fmla="*/ 0 60000 65536"/>
              <a:gd name="T7" fmla="*/ 0 60000 65536"/>
              <a:gd name="T8" fmla="*/ 0 60000 65536"/>
              <a:gd name="T9" fmla="*/ 0 w 152"/>
              <a:gd name="T10" fmla="*/ 0 h 1"/>
              <a:gd name="T11" fmla="*/ 152 w 152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1">
                <a:moveTo>
                  <a:pt x="0" y="0"/>
                </a:moveTo>
                <a:lnTo>
                  <a:pt x="151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53" name="Freeform 82"/>
          <p:cNvSpPr>
            <a:spLocks/>
          </p:cNvSpPr>
          <p:nvPr/>
        </p:nvSpPr>
        <p:spPr bwMode="auto">
          <a:xfrm>
            <a:off x="6618288" y="2930525"/>
            <a:ext cx="65087" cy="42863"/>
          </a:xfrm>
          <a:custGeom>
            <a:avLst/>
            <a:gdLst>
              <a:gd name="T0" fmla="*/ 0 w 41"/>
              <a:gd name="T1" fmla="*/ 0 h 27"/>
              <a:gd name="T2" fmla="*/ 2147483647 w 41"/>
              <a:gd name="T3" fmla="*/ 2147483647 h 27"/>
              <a:gd name="T4" fmla="*/ 0 w 41"/>
              <a:gd name="T5" fmla="*/ 2147483647 h 27"/>
              <a:gd name="T6" fmla="*/ 0 60000 65536"/>
              <a:gd name="T7" fmla="*/ 0 60000 65536"/>
              <a:gd name="T8" fmla="*/ 0 60000 65536"/>
              <a:gd name="T9" fmla="*/ 0 w 41"/>
              <a:gd name="T10" fmla="*/ 0 h 27"/>
              <a:gd name="T11" fmla="*/ 41 w 41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27">
                <a:moveTo>
                  <a:pt x="0" y="0"/>
                </a:moveTo>
                <a:lnTo>
                  <a:pt x="40" y="13"/>
                </a:lnTo>
                <a:lnTo>
                  <a:pt x="0" y="26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54" name="Freeform 83"/>
          <p:cNvSpPr>
            <a:spLocks/>
          </p:cNvSpPr>
          <p:nvPr/>
        </p:nvSpPr>
        <p:spPr bwMode="auto">
          <a:xfrm>
            <a:off x="6681788" y="2803525"/>
            <a:ext cx="403225" cy="347663"/>
          </a:xfrm>
          <a:custGeom>
            <a:avLst/>
            <a:gdLst>
              <a:gd name="T0" fmla="*/ 0 w 254"/>
              <a:gd name="T1" fmla="*/ 0 h 219"/>
              <a:gd name="T2" fmla="*/ 2147483647 w 254"/>
              <a:gd name="T3" fmla="*/ 0 h 219"/>
              <a:gd name="T4" fmla="*/ 2147483647 w 254"/>
              <a:gd name="T5" fmla="*/ 2147483647 h 219"/>
              <a:gd name="T6" fmla="*/ 0 w 254"/>
              <a:gd name="T7" fmla="*/ 2147483647 h 219"/>
              <a:gd name="T8" fmla="*/ 0 w 254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"/>
              <a:gd name="T16" fmla="*/ 0 h 219"/>
              <a:gd name="T17" fmla="*/ 254 w 254"/>
              <a:gd name="T18" fmla="*/ 219 h 2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" h="219">
                <a:moveTo>
                  <a:pt x="0" y="0"/>
                </a:moveTo>
                <a:lnTo>
                  <a:pt x="253" y="0"/>
                </a:lnTo>
                <a:lnTo>
                  <a:pt x="253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55" name="Freeform 84"/>
          <p:cNvSpPr>
            <a:spLocks/>
          </p:cNvSpPr>
          <p:nvPr/>
        </p:nvSpPr>
        <p:spPr bwMode="auto">
          <a:xfrm>
            <a:off x="7083425" y="2930525"/>
            <a:ext cx="66675" cy="42863"/>
          </a:xfrm>
          <a:custGeom>
            <a:avLst/>
            <a:gdLst>
              <a:gd name="T0" fmla="*/ 2147483647 w 42"/>
              <a:gd name="T1" fmla="*/ 2147483647 h 27"/>
              <a:gd name="T2" fmla="*/ 0 w 42"/>
              <a:gd name="T3" fmla="*/ 2147483647 h 27"/>
              <a:gd name="T4" fmla="*/ 2147483647 w 42"/>
              <a:gd name="T5" fmla="*/ 0 h 27"/>
              <a:gd name="T6" fmla="*/ 0 60000 65536"/>
              <a:gd name="T7" fmla="*/ 0 60000 65536"/>
              <a:gd name="T8" fmla="*/ 0 60000 65536"/>
              <a:gd name="T9" fmla="*/ 0 w 42"/>
              <a:gd name="T10" fmla="*/ 0 h 27"/>
              <a:gd name="T11" fmla="*/ 42 w 42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27">
                <a:moveTo>
                  <a:pt x="41" y="26"/>
                </a:moveTo>
                <a:lnTo>
                  <a:pt x="0" y="13"/>
                </a:lnTo>
                <a:lnTo>
                  <a:pt x="41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56" name="Freeform 85"/>
          <p:cNvSpPr>
            <a:spLocks/>
          </p:cNvSpPr>
          <p:nvPr/>
        </p:nvSpPr>
        <p:spPr bwMode="auto">
          <a:xfrm>
            <a:off x="7083425" y="2954338"/>
            <a:ext cx="201613" cy="1587"/>
          </a:xfrm>
          <a:custGeom>
            <a:avLst/>
            <a:gdLst>
              <a:gd name="T0" fmla="*/ 0 w 127"/>
              <a:gd name="T1" fmla="*/ 0 h 1"/>
              <a:gd name="T2" fmla="*/ 2147483647 w 127"/>
              <a:gd name="T3" fmla="*/ 0 h 1"/>
              <a:gd name="T4" fmla="*/ 0 w 127"/>
              <a:gd name="T5" fmla="*/ 0 h 1"/>
              <a:gd name="T6" fmla="*/ 0 60000 65536"/>
              <a:gd name="T7" fmla="*/ 0 60000 65536"/>
              <a:gd name="T8" fmla="*/ 0 60000 65536"/>
              <a:gd name="T9" fmla="*/ 0 w 127"/>
              <a:gd name="T10" fmla="*/ 0 h 1"/>
              <a:gd name="T11" fmla="*/ 127 w 12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1">
                <a:moveTo>
                  <a:pt x="0" y="0"/>
                </a:moveTo>
                <a:lnTo>
                  <a:pt x="12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57" name="Freeform 86"/>
          <p:cNvSpPr>
            <a:spLocks/>
          </p:cNvSpPr>
          <p:nvPr/>
        </p:nvSpPr>
        <p:spPr bwMode="auto">
          <a:xfrm>
            <a:off x="7223125" y="2930525"/>
            <a:ext cx="61913" cy="42863"/>
          </a:xfrm>
          <a:custGeom>
            <a:avLst/>
            <a:gdLst>
              <a:gd name="T0" fmla="*/ 0 w 39"/>
              <a:gd name="T1" fmla="*/ 0 h 27"/>
              <a:gd name="T2" fmla="*/ 2147483647 w 39"/>
              <a:gd name="T3" fmla="*/ 2147483647 h 27"/>
              <a:gd name="T4" fmla="*/ 0 w 39"/>
              <a:gd name="T5" fmla="*/ 2147483647 h 27"/>
              <a:gd name="T6" fmla="*/ 0 60000 65536"/>
              <a:gd name="T7" fmla="*/ 0 60000 65536"/>
              <a:gd name="T8" fmla="*/ 0 60000 65536"/>
              <a:gd name="T9" fmla="*/ 0 w 39"/>
              <a:gd name="T10" fmla="*/ 0 h 27"/>
              <a:gd name="T11" fmla="*/ 39 w 3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" h="27">
                <a:moveTo>
                  <a:pt x="0" y="0"/>
                </a:moveTo>
                <a:lnTo>
                  <a:pt x="38" y="13"/>
                </a:lnTo>
                <a:lnTo>
                  <a:pt x="0" y="26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58" name="Freeform 87"/>
          <p:cNvSpPr>
            <a:spLocks/>
          </p:cNvSpPr>
          <p:nvPr/>
        </p:nvSpPr>
        <p:spPr bwMode="auto">
          <a:xfrm>
            <a:off x="6321425" y="2506663"/>
            <a:ext cx="158750" cy="298450"/>
          </a:xfrm>
          <a:custGeom>
            <a:avLst/>
            <a:gdLst>
              <a:gd name="T0" fmla="*/ 2147483647 w 100"/>
              <a:gd name="T1" fmla="*/ 0 h 188"/>
              <a:gd name="T2" fmla="*/ 0 w 100"/>
              <a:gd name="T3" fmla="*/ 2147483647 h 188"/>
              <a:gd name="T4" fmla="*/ 2147483647 w 100"/>
              <a:gd name="T5" fmla="*/ 0 h 188"/>
              <a:gd name="T6" fmla="*/ 0 60000 65536"/>
              <a:gd name="T7" fmla="*/ 0 60000 65536"/>
              <a:gd name="T8" fmla="*/ 0 60000 65536"/>
              <a:gd name="T9" fmla="*/ 0 w 100"/>
              <a:gd name="T10" fmla="*/ 0 h 188"/>
              <a:gd name="T11" fmla="*/ 100 w 100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" h="188">
                <a:moveTo>
                  <a:pt x="99" y="0"/>
                </a:moveTo>
                <a:lnTo>
                  <a:pt x="0" y="187"/>
                </a:lnTo>
                <a:lnTo>
                  <a:pt x="99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59" name="Freeform 88"/>
          <p:cNvSpPr>
            <a:spLocks/>
          </p:cNvSpPr>
          <p:nvPr/>
        </p:nvSpPr>
        <p:spPr bwMode="auto">
          <a:xfrm>
            <a:off x="6321425" y="2727325"/>
            <a:ext cx="49213" cy="77788"/>
          </a:xfrm>
          <a:custGeom>
            <a:avLst/>
            <a:gdLst>
              <a:gd name="T0" fmla="*/ 2147483647 w 31"/>
              <a:gd name="T1" fmla="*/ 2147483647 h 49"/>
              <a:gd name="T2" fmla="*/ 0 w 31"/>
              <a:gd name="T3" fmla="*/ 2147483647 h 49"/>
              <a:gd name="T4" fmla="*/ 2147483647 w 31"/>
              <a:gd name="T5" fmla="*/ 0 h 49"/>
              <a:gd name="T6" fmla="*/ 0 60000 65536"/>
              <a:gd name="T7" fmla="*/ 0 60000 65536"/>
              <a:gd name="T8" fmla="*/ 0 60000 65536"/>
              <a:gd name="T9" fmla="*/ 0 w 31"/>
              <a:gd name="T10" fmla="*/ 0 h 49"/>
              <a:gd name="T11" fmla="*/ 31 w 31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" h="49">
                <a:moveTo>
                  <a:pt x="30" y="15"/>
                </a:moveTo>
                <a:lnTo>
                  <a:pt x="0" y="48"/>
                </a:lnTo>
                <a:lnTo>
                  <a:pt x="13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60" name="Freeform 89"/>
          <p:cNvSpPr>
            <a:spLocks/>
          </p:cNvSpPr>
          <p:nvPr/>
        </p:nvSpPr>
        <p:spPr bwMode="auto">
          <a:xfrm>
            <a:off x="6881813" y="2506663"/>
            <a:ext cx="1587" cy="298450"/>
          </a:xfrm>
          <a:custGeom>
            <a:avLst/>
            <a:gdLst>
              <a:gd name="T0" fmla="*/ 0 w 1"/>
              <a:gd name="T1" fmla="*/ 0 h 188"/>
              <a:gd name="T2" fmla="*/ 0 w 1"/>
              <a:gd name="T3" fmla="*/ 2147483647 h 188"/>
              <a:gd name="T4" fmla="*/ 0 w 1"/>
              <a:gd name="T5" fmla="*/ 0 h 188"/>
              <a:gd name="T6" fmla="*/ 0 60000 65536"/>
              <a:gd name="T7" fmla="*/ 0 60000 65536"/>
              <a:gd name="T8" fmla="*/ 0 60000 65536"/>
              <a:gd name="T9" fmla="*/ 0 w 1"/>
              <a:gd name="T10" fmla="*/ 0 h 188"/>
              <a:gd name="T11" fmla="*/ 1 w 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88">
                <a:moveTo>
                  <a:pt x="0" y="0"/>
                </a:moveTo>
                <a:lnTo>
                  <a:pt x="0" y="18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61" name="Freeform 90"/>
          <p:cNvSpPr>
            <a:spLocks/>
          </p:cNvSpPr>
          <p:nvPr/>
        </p:nvSpPr>
        <p:spPr bwMode="auto">
          <a:xfrm>
            <a:off x="6867525" y="2725738"/>
            <a:ext cx="30163" cy="79375"/>
          </a:xfrm>
          <a:custGeom>
            <a:avLst/>
            <a:gdLst>
              <a:gd name="T0" fmla="*/ 2147483647 w 19"/>
              <a:gd name="T1" fmla="*/ 0 h 50"/>
              <a:gd name="T2" fmla="*/ 2147483647 w 19"/>
              <a:gd name="T3" fmla="*/ 2147483647 h 50"/>
              <a:gd name="T4" fmla="*/ 0 w 19"/>
              <a:gd name="T5" fmla="*/ 0 h 50"/>
              <a:gd name="T6" fmla="*/ 0 60000 65536"/>
              <a:gd name="T7" fmla="*/ 0 60000 65536"/>
              <a:gd name="T8" fmla="*/ 0 60000 65536"/>
              <a:gd name="T9" fmla="*/ 0 w 19"/>
              <a:gd name="T10" fmla="*/ 0 h 50"/>
              <a:gd name="T11" fmla="*/ 19 w 19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50">
                <a:moveTo>
                  <a:pt x="18" y="0"/>
                </a:moveTo>
                <a:lnTo>
                  <a:pt x="8" y="49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62" name="Freeform 91"/>
          <p:cNvSpPr>
            <a:spLocks/>
          </p:cNvSpPr>
          <p:nvPr/>
        </p:nvSpPr>
        <p:spPr bwMode="auto">
          <a:xfrm>
            <a:off x="7767638" y="2803525"/>
            <a:ext cx="403225" cy="347663"/>
          </a:xfrm>
          <a:custGeom>
            <a:avLst/>
            <a:gdLst>
              <a:gd name="T0" fmla="*/ 0 w 254"/>
              <a:gd name="T1" fmla="*/ 0 h 219"/>
              <a:gd name="T2" fmla="*/ 2147483647 w 254"/>
              <a:gd name="T3" fmla="*/ 0 h 219"/>
              <a:gd name="T4" fmla="*/ 2147483647 w 254"/>
              <a:gd name="T5" fmla="*/ 2147483647 h 219"/>
              <a:gd name="T6" fmla="*/ 0 w 254"/>
              <a:gd name="T7" fmla="*/ 2147483647 h 219"/>
              <a:gd name="T8" fmla="*/ 0 w 254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"/>
              <a:gd name="T16" fmla="*/ 0 h 219"/>
              <a:gd name="T17" fmla="*/ 254 w 254"/>
              <a:gd name="T18" fmla="*/ 219 h 2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" h="219">
                <a:moveTo>
                  <a:pt x="0" y="0"/>
                </a:moveTo>
                <a:lnTo>
                  <a:pt x="253" y="0"/>
                </a:lnTo>
                <a:lnTo>
                  <a:pt x="253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63" name="Freeform 92"/>
          <p:cNvSpPr>
            <a:spLocks/>
          </p:cNvSpPr>
          <p:nvPr/>
        </p:nvSpPr>
        <p:spPr bwMode="auto">
          <a:xfrm>
            <a:off x="7567613" y="2930525"/>
            <a:ext cx="65087" cy="42863"/>
          </a:xfrm>
          <a:custGeom>
            <a:avLst/>
            <a:gdLst>
              <a:gd name="T0" fmla="*/ 2147483647 w 41"/>
              <a:gd name="T1" fmla="*/ 2147483647 h 27"/>
              <a:gd name="T2" fmla="*/ 0 w 41"/>
              <a:gd name="T3" fmla="*/ 2147483647 h 27"/>
              <a:gd name="T4" fmla="*/ 2147483647 w 41"/>
              <a:gd name="T5" fmla="*/ 0 h 27"/>
              <a:gd name="T6" fmla="*/ 0 60000 65536"/>
              <a:gd name="T7" fmla="*/ 0 60000 65536"/>
              <a:gd name="T8" fmla="*/ 0 60000 65536"/>
              <a:gd name="T9" fmla="*/ 0 w 41"/>
              <a:gd name="T10" fmla="*/ 0 h 27"/>
              <a:gd name="T11" fmla="*/ 41 w 41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27">
                <a:moveTo>
                  <a:pt x="40" y="26"/>
                </a:moveTo>
                <a:lnTo>
                  <a:pt x="0" y="13"/>
                </a:lnTo>
                <a:lnTo>
                  <a:pt x="4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64" name="Freeform 93"/>
          <p:cNvSpPr>
            <a:spLocks/>
          </p:cNvSpPr>
          <p:nvPr/>
        </p:nvSpPr>
        <p:spPr bwMode="auto">
          <a:xfrm>
            <a:off x="7567613" y="2954338"/>
            <a:ext cx="201612" cy="1587"/>
          </a:xfrm>
          <a:custGeom>
            <a:avLst/>
            <a:gdLst>
              <a:gd name="T0" fmla="*/ 0 w 127"/>
              <a:gd name="T1" fmla="*/ 0 h 1"/>
              <a:gd name="T2" fmla="*/ 2147483647 w 127"/>
              <a:gd name="T3" fmla="*/ 0 h 1"/>
              <a:gd name="T4" fmla="*/ 0 w 127"/>
              <a:gd name="T5" fmla="*/ 0 h 1"/>
              <a:gd name="T6" fmla="*/ 0 60000 65536"/>
              <a:gd name="T7" fmla="*/ 0 60000 65536"/>
              <a:gd name="T8" fmla="*/ 0 60000 65536"/>
              <a:gd name="T9" fmla="*/ 0 w 127"/>
              <a:gd name="T10" fmla="*/ 0 h 1"/>
              <a:gd name="T11" fmla="*/ 127 w 12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1">
                <a:moveTo>
                  <a:pt x="0" y="0"/>
                </a:moveTo>
                <a:lnTo>
                  <a:pt x="126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65" name="Freeform 94"/>
          <p:cNvSpPr>
            <a:spLocks/>
          </p:cNvSpPr>
          <p:nvPr/>
        </p:nvSpPr>
        <p:spPr bwMode="auto">
          <a:xfrm>
            <a:off x="7702550" y="2930525"/>
            <a:ext cx="66675" cy="42863"/>
          </a:xfrm>
          <a:custGeom>
            <a:avLst/>
            <a:gdLst>
              <a:gd name="T0" fmla="*/ 0 w 42"/>
              <a:gd name="T1" fmla="*/ 0 h 27"/>
              <a:gd name="T2" fmla="*/ 2147483647 w 42"/>
              <a:gd name="T3" fmla="*/ 2147483647 h 27"/>
              <a:gd name="T4" fmla="*/ 0 w 42"/>
              <a:gd name="T5" fmla="*/ 2147483647 h 27"/>
              <a:gd name="T6" fmla="*/ 0 60000 65536"/>
              <a:gd name="T7" fmla="*/ 0 60000 65536"/>
              <a:gd name="T8" fmla="*/ 0 60000 65536"/>
              <a:gd name="T9" fmla="*/ 0 w 42"/>
              <a:gd name="T10" fmla="*/ 0 h 27"/>
              <a:gd name="T11" fmla="*/ 42 w 42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27">
                <a:moveTo>
                  <a:pt x="0" y="0"/>
                </a:moveTo>
                <a:lnTo>
                  <a:pt x="41" y="13"/>
                </a:lnTo>
                <a:lnTo>
                  <a:pt x="0" y="26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66" name="Freeform 95"/>
          <p:cNvSpPr>
            <a:spLocks/>
          </p:cNvSpPr>
          <p:nvPr/>
        </p:nvSpPr>
        <p:spPr bwMode="auto">
          <a:xfrm>
            <a:off x="7810500" y="2506663"/>
            <a:ext cx="158750" cy="298450"/>
          </a:xfrm>
          <a:custGeom>
            <a:avLst/>
            <a:gdLst>
              <a:gd name="T0" fmla="*/ 0 w 100"/>
              <a:gd name="T1" fmla="*/ 0 h 188"/>
              <a:gd name="T2" fmla="*/ 2147483647 w 100"/>
              <a:gd name="T3" fmla="*/ 2147483647 h 188"/>
              <a:gd name="T4" fmla="*/ 0 w 100"/>
              <a:gd name="T5" fmla="*/ 0 h 188"/>
              <a:gd name="T6" fmla="*/ 0 60000 65536"/>
              <a:gd name="T7" fmla="*/ 0 60000 65536"/>
              <a:gd name="T8" fmla="*/ 0 60000 65536"/>
              <a:gd name="T9" fmla="*/ 0 w 100"/>
              <a:gd name="T10" fmla="*/ 0 h 188"/>
              <a:gd name="T11" fmla="*/ 100 w 100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" h="188">
                <a:moveTo>
                  <a:pt x="0" y="0"/>
                </a:moveTo>
                <a:lnTo>
                  <a:pt x="99" y="187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67" name="Freeform 96"/>
          <p:cNvSpPr>
            <a:spLocks/>
          </p:cNvSpPr>
          <p:nvPr/>
        </p:nvSpPr>
        <p:spPr bwMode="auto">
          <a:xfrm>
            <a:off x="7920038" y="2727325"/>
            <a:ext cx="49212" cy="77788"/>
          </a:xfrm>
          <a:custGeom>
            <a:avLst/>
            <a:gdLst>
              <a:gd name="T0" fmla="*/ 2147483647 w 31"/>
              <a:gd name="T1" fmla="*/ 0 h 49"/>
              <a:gd name="T2" fmla="*/ 2147483647 w 31"/>
              <a:gd name="T3" fmla="*/ 2147483647 h 49"/>
              <a:gd name="T4" fmla="*/ 0 w 31"/>
              <a:gd name="T5" fmla="*/ 2147483647 h 49"/>
              <a:gd name="T6" fmla="*/ 0 60000 65536"/>
              <a:gd name="T7" fmla="*/ 0 60000 65536"/>
              <a:gd name="T8" fmla="*/ 0 60000 65536"/>
              <a:gd name="T9" fmla="*/ 0 w 31"/>
              <a:gd name="T10" fmla="*/ 0 h 49"/>
              <a:gd name="T11" fmla="*/ 31 w 31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" h="49">
                <a:moveTo>
                  <a:pt x="17" y="0"/>
                </a:moveTo>
                <a:lnTo>
                  <a:pt x="30" y="48"/>
                </a:lnTo>
                <a:lnTo>
                  <a:pt x="0" y="15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68" name="Freeform 97"/>
          <p:cNvSpPr>
            <a:spLocks/>
          </p:cNvSpPr>
          <p:nvPr/>
        </p:nvSpPr>
        <p:spPr bwMode="auto">
          <a:xfrm>
            <a:off x="6078538" y="3149600"/>
            <a:ext cx="201612" cy="498475"/>
          </a:xfrm>
          <a:custGeom>
            <a:avLst/>
            <a:gdLst>
              <a:gd name="T0" fmla="*/ 0 w 127"/>
              <a:gd name="T1" fmla="*/ 0 h 314"/>
              <a:gd name="T2" fmla="*/ 2147483647 w 127"/>
              <a:gd name="T3" fmla="*/ 2147483647 h 314"/>
              <a:gd name="T4" fmla="*/ 0 w 127"/>
              <a:gd name="T5" fmla="*/ 0 h 314"/>
              <a:gd name="T6" fmla="*/ 0 60000 65536"/>
              <a:gd name="T7" fmla="*/ 0 60000 65536"/>
              <a:gd name="T8" fmla="*/ 0 60000 65536"/>
              <a:gd name="T9" fmla="*/ 0 w 127"/>
              <a:gd name="T10" fmla="*/ 0 h 314"/>
              <a:gd name="T11" fmla="*/ 127 w 127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314">
                <a:moveTo>
                  <a:pt x="0" y="0"/>
                </a:moveTo>
                <a:lnTo>
                  <a:pt x="126" y="313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69" name="Freeform 98"/>
          <p:cNvSpPr>
            <a:spLocks/>
          </p:cNvSpPr>
          <p:nvPr/>
        </p:nvSpPr>
        <p:spPr bwMode="auto">
          <a:xfrm>
            <a:off x="6235700" y="3568700"/>
            <a:ext cx="44450" cy="79375"/>
          </a:xfrm>
          <a:custGeom>
            <a:avLst/>
            <a:gdLst>
              <a:gd name="T0" fmla="*/ 2147483647 w 28"/>
              <a:gd name="T1" fmla="*/ 0 h 50"/>
              <a:gd name="T2" fmla="*/ 2147483647 w 28"/>
              <a:gd name="T3" fmla="*/ 2147483647 h 50"/>
              <a:gd name="T4" fmla="*/ 0 w 28"/>
              <a:gd name="T5" fmla="*/ 2147483647 h 50"/>
              <a:gd name="T6" fmla="*/ 0 60000 65536"/>
              <a:gd name="T7" fmla="*/ 0 60000 65536"/>
              <a:gd name="T8" fmla="*/ 0 60000 65536"/>
              <a:gd name="T9" fmla="*/ 0 w 28"/>
              <a:gd name="T10" fmla="*/ 0 h 50"/>
              <a:gd name="T11" fmla="*/ 28 w 28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50">
                <a:moveTo>
                  <a:pt x="18" y="0"/>
                </a:moveTo>
                <a:lnTo>
                  <a:pt x="27" y="49"/>
                </a:lnTo>
                <a:lnTo>
                  <a:pt x="0" y="11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70" name="Freeform 99"/>
          <p:cNvSpPr>
            <a:spLocks/>
          </p:cNvSpPr>
          <p:nvPr/>
        </p:nvSpPr>
        <p:spPr bwMode="auto">
          <a:xfrm>
            <a:off x="5794375" y="3149600"/>
            <a:ext cx="366713" cy="549275"/>
          </a:xfrm>
          <a:custGeom>
            <a:avLst/>
            <a:gdLst>
              <a:gd name="T0" fmla="*/ 2147483647 w 231"/>
              <a:gd name="T1" fmla="*/ 0 h 346"/>
              <a:gd name="T2" fmla="*/ 0 w 231"/>
              <a:gd name="T3" fmla="*/ 2147483647 h 346"/>
              <a:gd name="T4" fmla="*/ 2147483647 w 231"/>
              <a:gd name="T5" fmla="*/ 0 h 346"/>
              <a:gd name="T6" fmla="*/ 0 60000 65536"/>
              <a:gd name="T7" fmla="*/ 0 60000 65536"/>
              <a:gd name="T8" fmla="*/ 0 60000 65536"/>
              <a:gd name="T9" fmla="*/ 0 w 231"/>
              <a:gd name="T10" fmla="*/ 0 h 346"/>
              <a:gd name="T11" fmla="*/ 231 w 231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" h="346">
                <a:moveTo>
                  <a:pt x="230" y="0"/>
                </a:moveTo>
                <a:lnTo>
                  <a:pt x="0" y="345"/>
                </a:lnTo>
                <a:lnTo>
                  <a:pt x="23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71" name="Freeform 100"/>
          <p:cNvSpPr>
            <a:spLocks/>
          </p:cNvSpPr>
          <p:nvPr/>
        </p:nvSpPr>
        <p:spPr bwMode="auto">
          <a:xfrm>
            <a:off x="5794375" y="3624263"/>
            <a:ext cx="57150" cy="74612"/>
          </a:xfrm>
          <a:custGeom>
            <a:avLst/>
            <a:gdLst>
              <a:gd name="T0" fmla="*/ 2147483647 w 36"/>
              <a:gd name="T1" fmla="*/ 2147483647 h 47"/>
              <a:gd name="T2" fmla="*/ 0 w 36"/>
              <a:gd name="T3" fmla="*/ 2147483647 h 47"/>
              <a:gd name="T4" fmla="*/ 2147483647 w 36"/>
              <a:gd name="T5" fmla="*/ 0 h 47"/>
              <a:gd name="T6" fmla="*/ 0 60000 65536"/>
              <a:gd name="T7" fmla="*/ 0 60000 65536"/>
              <a:gd name="T8" fmla="*/ 0 60000 65536"/>
              <a:gd name="T9" fmla="*/ 0 w 36"/>
              <a:gd name="T10" fmla="*/ 0 h 47"/>
              <a:gd name="T11" fmla="*/ 36 w 36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47">
                <a:moveTo>
                  <a:pt x="35" y="16"/>
                </a:moveTo>
                <a:lnTo>
                  <a:pt x="0" y="46"/>
                </a:lnTo>
                <a:lnTo>
                  <a:pt x="19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72" name="Freeform 101"/>
          <p:cNvSpPr>
            <a:spLocks/>
          </p:cNvSpPr>
          <p:nvPr/>
        </p:nvSpPr>
        <p:spPr bwMode="auto">
          <a:xfrm>
            <a:off x="6197600" y="3149600"/>
            <a:ext cx="566738" cy="549275"/>
          </a:xfrm>
          <a:custGeom>
            <a:avLst/>
            <a:gdLst>
              <a:gd name="T0" fmla="*/ 0 w 357"/>
              <a:gd name="T1" fmla="*/ 0 h 346"/>
              <a:gd name="T2" fmla="*/ 2147483647 w 357"/>
              <a:gd name="T3" fmla="*/ 2147483647 h 346"/>
              <a:gd name="T4" fmla="*/ 0 w 357"/>
              <a:gd name="T5" fmla="*/ 0 h 346"/>
              <a:gd name="T6" fmla="*/ 0 60000 65536"/>
              <a:gd name="T7" fmla="*/ 0 60000 65536"/>
              <a:gd name="T8" fmla="*/ 0 60000 65536"/>
              <a:gd name="T9" fmla="*/ 0 w 357"/>
              <a:gd name="T10" fmla="*/ 0 h 346"/>
              <a:gd name="T11" fmla="*/ 357 w 357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7" h="346">
                <a:moveTo>
                  <a:pt x="0" y="0"/>
                </a:moveTo>
                <a:lnTo>
                  <a:pt x="356" y="345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73" name="Freeform 102"/>
          <p:cNvSpPr>
            <a:spLocks/>
          </p:cNvSpPr>
          <p:nvPr/>
        </p:nvSpPr>
        <p:spPr bwMode="auto">
          <a:xfrm>
            <a:off x="6699250" y="3633788"/>
            <a:ext cx="65088" cy="65087"/>
          </a:xfrm>
          <a:custGeom>
            <a:avLst/>
            <a:gdLst>
              <a:gd name="T0" fmla="*/ 2147483647 w 41"/>
              <a:gd name="T1" fmla="*/ 0 h 41"/>
              <a:gd name="T2" fmla="*/ 2147483647 w 41"/>
              <a:gd name="T3" fmla="*/ 2147483647 h 41"/>
              <a:gd name="T4" fmla="*/ 0 w 41"/>
              <a:gd name="T5" fmla="*/ 2147483647 h 41"/>
              <a:gd name="T6" fmla="*/ 0 60000 65536"/>
              <a:gd name="T7" fmla="*/ 0 60000 65536"/>
              <a:gd name="T8" fmla="*/ 0 60000 65536"/>
              <a:gd name="T9" fmla="*/ 0 w 41"/>
              <a:gd name="T10" fmla="*/ 0 h 41"/>
              <a:gd name="T11" fmla="*/ 41 w 41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41">
                <a:moveTo>
                  <a:pt x="13" y="0"/>
                </a:moveTo>
                <a:lnTo>
                  <a:pt x="40" y="40"/>
                </a:lnTo>
                <a:lnTo>
                  <a:pt x="0" y="19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74" name="Freeform 103"/>
          <p:cNvSpPr>
            <a:spLocks/>
          </p:cNvSpPr>
          <p:nvPr/>
        </p:nvSpPr>
        <p:spPr bwMode="auto">
          <a:xfrm>
            <a:off x="5997575" y="3149600"/>
            <a:ext cx="282575" cy="498475"/>
          </a:xfrm>
          <a:custGeom>
            <a:avLst/>
            <a:gdLst>
              <a:gd name="T0" fmla="*/ 2147483647 w 178"/>
              <a:gd name="T1" fmla="*/ 0 h 314"/>
              <a:gd name="T2" fmla="*/ 0 w 178"/>
              <a:gd name="T3" fmla="*/ 2147483647 h 314"/>
              <a:gd name="T4" fmla="*/ 2147483647 w 178"/>
              <a:gd name="T5" fmla="*/ 0 h 314"/>
              <a:gd name="T6" fmla="*/ 0 60000 65536"/>
              <a:gd name="T7" fmla="*/ 0 60000 65536"/>
              <a:gd name="T8" fmla="*/ 0 60000 65536"/>
              <a:gd name="T9" fmla="*/ 0 w 178"/>
              <a:gd name="T10" fmla="*/ 0 h 314"/>
              <a:gd name="T11" fmla="*/ 178 w 178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" h="314">
                <a:moveTo>
                  <a:pt x="177" y="0"/>
                </a:moveTo>
                <a:lnTo>
                  <a:pt x="0" y="313"/>
                </a:lnTo>
                <a:lnTo>
                  <a:pt x="177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75" name="Freeform 104"/>
          <p:cNvSpPr>
            <a:spLocks/>
          </p:cNvSpPr>
          <p:nvPr/>
        </p:nvSpPr>
        <p:spPr bwMode="auto">
          <a:xfrm>
            <a:off x="5997575" y="3573463"/>
            <a:ext cx="52388" cy="74612"/>
          </a:xfrm>
          <a:custGeom>
            <a:avLst/>
            <a:gdLst>
              <a:gd name="T0" fmla="*/ 2147483647 w 33"/>
              <a:gd name="T1" fmla="*/ 2147483647 h 47"/>
              <a:gd name="T2" fmla="*/ 0 w 33"/>
              <a:gd name="T3" fmla="*/ 2147483647 h 47"/>
              <a:gd name="T4" fmla="*/ 2147483647 w 33"/>
              <a:gd name="T5" fmla="*/ 0 h 47"/>
              <a:gd name="T6" fmla="*/ 0 60000 65536"/>
              <a:gd name="T7" fmla="*/ 0 60000 65536"/>
              <a:gd name="T8" fmla="*/ 0 60000 65536"/>
              <a:gd name="T9" fmla="*/ 0 w 33"/>
              <a:gd name="T10" fmla="*/ 0 h 47"/>
              <a:gd name="T11" fmla="*/ 33 w 33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47">
                <a:moveTo>
                  <a:pt x="32" y="13"/>
                </a:moveTo>
                <a:lnTo>
                  <a:pt x="0" y="46"/>
                </a:lnTo>
                <a:lnTo>
                  <a:pt x="14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76" name="Freeform 105"/>
          <p:cNvSpPr>
            <a:spLocks/>
          </p:cNvSpPr>
          <p:nvPr/>
        </p:nvSpPr>
        <p:spPr bwMode="auto">
          <a:xfrm>
            <a:off x="6321425" y="3149600"/>
            <a:ext cx="1408113" cy="498475"/>
          </a:xfrm>
          <a:custGeom>
            <a:avLst/>
            <a:gdLst>
              <a:gd name="T0" fmla="*/ 0 w 887"/>
              <a:gd name="T1" fmla="*/ 0 h 314"/>
              <a:gd name="T2" fmla="*/ 2147483647 w 887"/>
              <a:gd name="T3" fmla="*/ 2147483647 h 314"/>
              <a:gd name="T4" fmla="*/ 0 w 887"/>
              <a:gd name="T5" fmla="*/ 0 h 314"/>
              <a:gd name="T6" fmla="*/ 0 60000 65536"/>
              <a:gd name="T7" fmla="*/ 0 60000 65536"/>
              <a:gd name="T8" fmla="*/ 0 60000 65536"/>
              <a:gd name="T9" fmla="*/ 0 w 887"/>
              <a:gd name="T10" fmla="*/ 0 h 314"/>
              <a:gd name="T11" fmla="*/ 887 w 887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7" h="314">
                <a:moveTo>
                  <a:pt x="0" y="0"/>
                </a:moveTo>
                <a:lnTo>
                  <a:pt x="886" y="313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77" name="Freeform 106"/>
          <p:cNvSpPr>
            <a:spLocks/>
          </p:cNvSpPr>
          <p:nvPr/>
        </p:nvSpPr>
        <p:spPr bwMode="auto">
          <a:xfrm>
            <a:off x="7661275" y="3605213"/>
            <a:ext cx="68263" cy="42862"/>
          </a:xfrm>
          <a:custGeom>
            <a:avLst/>
            <a:gdLst>
              <a:gd name="T0" fmla="*/ 2147483647 w 43"/>
              <a:gd name="T1" fmla="*/ 0 h 27"/>
              <a:gd name="T2" fmla="*/ 2147483647 w 43"/>
              <a:gd name="T3" fmla="*/ 2147483647 h 27"/>
              <a:gd name="T4" fmla="*/ 0 w 43"/>
              <a:gd name="T5" fmla="*/ 2147483647 h 27"/>
              <a:gd name="T6" fmla="*/ 0 60000 65536"/>
              <a:gd name="T7" fmla="*/ 0 60000 65536"/>
              <a:gd name="T8" fmla="*/ 0 60000 65536"/>
              <a:gd name="T9" fmla="*/ 0 w 43"/>
              <a:gd name="T10" fmla="*/ 0 h 27"/>
              <a:gd name="T11" fmla="*/ 43 w 43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" h="27">
                <a:moveTo>
                  <a:pt x="6" y="0"/>
                </a:moveTo>
                <a:lnTo>
                  <a:pt x="42" y="26"/>
                </a:lnTo>
                <a:lnTo>
                  <a:pt x="0" y="25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78" name="Freeform 107"/>
          <p:cNvSpPr>
            <a:spLocks/>
          </p:cNvSpPr>
          <p:nvPr/>
        </p:nvSpPr>
        <p:spPr bwMode="auto">
          <a:xfrm>
            <a:off x="6078538" y="3149600"/>
            <a:ext cx="685800" cy="498475"/>
          </a:xfrm>
          <a:custGeom>
            <a:avLst/>
            <a:gdLst>
              <a:gd name="T0" fmla="*/ 2147483647 w 432"/>
              <a:gd name="T1" fmla="*/ 0 h 314"/>
              <a:gd name="T2" fmla="*/ 0 w 432"/>
              <a:gd name="T3" fmla="*/ 2147483647 h 314"/>
              <a:gd name="T4" fmla="*/ 2147483647 w 432"/>
              <a:gd name="T5" fmla="*/ 0 h 314"/>
              <a:gd name="T6" fmla="*/ 0 60000 65536"/>
              <a:gd name="T7" fmla="*/ 0 60000 65536"/>
              <a:gd name="T8" fmla="*/ 0 60000 65536"/>
              <a:gd name="T9" fmla="*/ 0 w 432"/>
              <a:gd name="T10" fmla="*/ 0 h 314"/>
              <a:gd name="T11" fmla="*/ 432 w 432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14">
                <a:moveTo>
                  <a:pt x="431" y="0"/>
                </a:moveTo>
                <a:lnTo>
                  <a:pt x="0" y="313"/>
                </a:lnTo>
                <a:lnTo>
                  <a:pt x="431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79" name="Freeform 108"/>
          <p:cNvSpPr>
            <a:spLocks/>
          </p:cNvSpPr>
          <p:nvPr/>
        </p:nvSpPr>
        <p:spPr bwMode="auto">
          <a:xfrm>
            <a:off x="6078538" y="3589338"/>
            <a:ext cx="65087" cy="58737"/>
          </a:xfrm>
          <a:custGeom>
            <a:avLst/>
            <a:gdLst>
              <a:gd name="T0" fmla="*/ 2147483647 w 41"/>
              <a:gd name="T1" fmla="*/ 2147483647 h 37"/>
              <a:gd name="T2" fmla="*/ 0 w 41"/>
              <a:gd name="T3" fmla="*/ 2147483647 h 37"/>
              <a:gd name="T4" fmla="*/ 2147483647 w 41"/>
              <a:gd name="T5" fmla="*/ 0 h 37"/>
              <a:gd name="T6" fmla="*/ 0 60000 65536"/>
              <a:gd name="T7" fmla="*/ 0 60000 65536"/>
              <a:gd name="T8" fmla="*/ 0 60000 65536"/>
              <a:gd name="T9" fmla="*/ 0 w 41"/>
              <a:gd name="T10" fmla="*/ 0 h 37"/>
              <a:gd name="T11" fmla="*/ 41 w 41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7">
                <a:moveTo>
                  <a:pt x="40" y="22"/>
                </a:moveTo>
                <a:lnTo>
                  <a:pt x="0" y="36"/>
                </a:lnTo>
                <a:lnTo>
                  <a:pt x="31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80" name="Freeform 109"/>
          <p:cNvSpPr>
            <a:spLocks/>
          </p:cNvSpPr>
          <p:nvPr/>
        </p:nvSpPr>
        <p:spPr bwMode="auto">
          <a:xfrm>
            <a:off x="6799263" y="3149600"/>
            <a:ext cx="1778000" cy="498475"/>
          </a:xfrm>
          <a:custGeom>
            <a:avLst/>
            <a:gdLst>
              <a:gd name="T0" fmla="*/ 0 w 1120"/>
              <a:gd name="T1" fmla="*/ 0 h 314"/>
              <a:gd name="T2" fmla="*/ 2147483647 w 1120"/>
              <a:gd name="T3" fmla="*/ 2147483647 h 314"/>
              <a:gd name="T4" fmla="*/ 0 w 1120"/>
              <a:gd name="T5" fmla="*/ 0 h 314"/>
              <a:gd name="T6" fmla="*/ 0 60000 65536"/>
              <a:gd name="T7" fmla="*/ 0 60000 65536"/>
              <a:gd name="T8" fmla="*/ 0 60000 65536"/>
              <a:gd name="T9" fmla="*/ 0 w 1120"/>
              <a:gd name="T10" fmla="*/ 0 h 314"/>
              <a:gd name="T11" fmla="*/ 1120 w 1120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0" h="314">
                <a:moveTo>
                  <a:pt x="0" y="0"/>
                </a:moveTo>
                <a:lnTo>
                  <a:pt x="1119" y="313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81" name="Freeform 110"/>
          <p:cNvSpPr>
            <a:spLocks/>
          </p:cNvSpPr>
          <p:nvPr/>
        </p:nvSpPr>
        <p:spPr bwMode="auto">
          <a:xfrm>
            <a:off x="8507413" y="3608388"/>
            <a:ext cx="69850" cy="41275"/>
          </a:xfrm>
          <a:custGeom>
            <a:avLst/>
            <a:gdLst>
              <a:gd name="T0" fmla="*/ 2147483647 w 44"/>
              <a:gd name="T1" fmla="*/ 0 h 26"/>
              <a:gd name="T2" fmla="*/ 2147483647 w 44"/>
              <a:gd name="T3" fmla="*/ 2147483647 h 26"/>
              <a:gd name="T4" fmla="*/ 0 w 44"/>
              <a:gd name="T5" fmla="*/ 2147483647 h 26"/>
              <a:gd name="T6" fmla="*/ 0 60000 65536"/>
              <a:gd name="T7" fmla="*/ 0 60000 65536"/>
              <a:gd name="T8" fmla="*/ 0 60000 65536"/>
              <a:gd name="T9" fmla="*/ 0 w 44"/>
              <a:gd name="T10" fmla="*/ 0 h 26"/>
              <a:gd name="T11" fmla="*/ 44 w 44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26">
                <a:moveTo>
                  <a:pt x="5" y="0"/>
                </a:moveTo>
                <a:lnTo>
                  <a:pt x="43" y="24"/>
                </a:lnTo>
                <a:lnTo>
                  <a:pt x="0" y="25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82" name="Freeform 111"/>
          <p:cNvSpPr>
            <a:spLocks/>
          </p:cNvSpPr>
          <p:nvPr/>
        </p:nvSpPr>
        <p:spPr bwMode="auto">
          <a:xfrm>
            <a:off x="6799263" y="3149600"/>
            <a:ext cx="165100" cy="549275"/>
          </a:xfrm>
          <a:custGeom>
            <a:avLst/>
            <a:gdLst>
              <a:gd name="T0" fmla="*/ 2147483647 w 104"/>
              <a:gd name="T1" fmla="*/ 0 h 346"/>
              <a:gd name="T2" fmla="*/ 0 w 104"/>
              <a:gd name="T3" fmla="*/ 2147483647 h 346"/>
              <a:gd name="T4" fmla="*/ 2147483647 w 104"/>
              <a:gd name="T5" fmla="*/ 0 h 346"/>
              <a:gd name="T6" fmla="*/ 0 60000 65536"/>
              <a:gd name="T7" fmla="*/ 0 60000 65536"/>
              <a:gd name="T8" fmla="*/ 0 60000 65536"/>
              <a:gd name="T9" fmla="*/ 0 w 104"/>
              <a:gd name="T10" fmla="*/ 0 h 346"/>
              <a:gd name="T11" fmla="*/ 104 w 104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346">
                <a:moveTo>
                  <a:pt x="103" y="0"/>
                </a:moveTo>
                <a:lnTo>
                  <a:pt x="0" y="345"/>
                </a:lnTo>
                <a:lnTo>
                  <a:pt x="103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83" name="Freeform 112"/>
          <p:cNvSpPr>
            <a:spLocks/>
          </p:cNvSpPr>
          <p:nvPr/>
        </p:nvSpPr>
        <p:spPr bwMode="auto">
          <a:xfrm>
            <a:off x="6799263" y="3616325"/>
            <a:ext cx="42862" cy="82550"/>
          </a:xfrm>
          <a:custGeom>
            <a:avLst/>
            <a:gdLst>
              <a:gd name="T0" fmla="*/ 2147483647 w 27"/>
              <a:gd name="T1" fmla="*/ 2147483647 h 52"/>
              <a:gd name="T2" fmla="*/ 0 w 27"/>
              <a:gd name="T3" fmla="*/ 2147483647 h 52"/>
              <a:gd name="T4" fmla="*/ 2147483647 w 27"/>
              <a:gd name="T5" fmla="*/ 0 h 52"/>
              <a:gd name="T6" fmla="*/ 0 60000 65536"/>
              <a:gd name="T7" fmla="*/ 0 60000 65536"/>
              <a:gd name="T8" fmla="*/ 0 60000 65536"/>
              <a:gd name="T9" fmla="*/ 0 w 27"/>
              <a:gd name="T10" fmla="*/ 0 h 52"/>
              <a:gd name="T11" fmla="*/ 27 w 27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52">
                <a:moveTo>
                  <a:pt x="26" y="8"/>
                </a:moveTo>
                <a:lnTo>
                  <a:pt x="0" y="51"/>
                </a:lnTo>
                <a:lnTo>
                  <a:pt x="5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84" name="Freeform 113"/>
          <p:cNvSpPr>
            <a:spLocks/>
          </p:cNvSpPr>
          <p:nvPr/>
        </p:nvSpPr>
        <p:spPr bwMode="auto">
          <a:xfrm>
            <a:off x="6924675" y="3149600"/>
            <a:ext cx="322263" cy="498475"/>
          </a:xfrm>
          <a:custGeom>
            <a:avLst/>
            <a:gdLst>
              <a:gd name="T0" fmla="*/ 0 w 203"/>
              <a:gd name="T1" fmla="*/ 0 h 314"/>
              <a:gd name="T2" fmla="*/ 2147483647 w 203"/>
              <a:gd name="T3" fmla="*/ 2147483647 h 314"/>
              <a:gd name="T4" fmla="*/ 0 w 203"/>
              <a:gd name="T5" fmla="*/ 0 h 314"/>
              <a:gd name="T6" fmla="*/ 0 60000 65536"/>
              <a:gd name="T7" fmla="*/ 0 60000 65536"/>
              <a:gd name="T8" fmla="*/ 0 60000 65536"/>
              <a:gd name="T9" fmla="*/ 0 w 203"/>
              <a:gd name="T10" fmla="*/ 0 h 314"/>
              <a:gd name="T11" fmla="*/ 203 w 203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" h="314">
                <a:moveTo>
                  <a:pt x="0" y="0"/>
                </a:moveTo>
                <a:lnTo>
                  <a:pt x="202" y="313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85" name="Freeform 114"/>
          <p:cNvSpPr>
            <a:spLocks/>
          </p:cNvSpPr>
          <p:nvPr/>
        </p:nvSpPr>
        <p:spPr bwMode="auto">
          <a:xfrm>
            <a:off x="7189788" y="3575050"/>
            <a:ext cx="57150" cy="73025"/>
          </a:xfrm>
          <a:custGeom>
            <a:avLst/>
            <a:gdLst>
              <a:gd name="T0" fmla="*/ 2147483647 w 36"/>
              <a:gd name="T1" fmla="*/ 0 h 46"/>
              <a:gd name="T2" fmla="*/ 2147483647 w 36"/>
              <a:gd name="T3" fmla="*/ 2147483647 h 46"/>
              <a:gd name="T4" fmla="*/ 0 w 36"/>
              <a:gd name="T5" fmla="*/ 2147483647 h 46"/>
              <a:gd name="T6" fmla="*/ 0 60000 65536"/>
              <a:gd name="T7" fmla="*/ 0 60000 65536"/>
              <a:gd name="T8" fmla="*/ 0 60000 65536"/>
              <a:gd name="T9" fmla="*/ 0 w 36"/>
              <a:gd name="T10" fmla="*/ 0 h 46"/>
              <a:gd name="T11" fmla="*/ 36 w 36"/>
              <a:gd name="T12" fmla="*/ 46 h 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46">
                <a:moveTo>
                  <a:pt x="17" y="0"/>
                </a:moveTo>
                <a:lnTo>
                  <a:pt x="35" y="45"/>
                </a:lnTo>
                <a:lnTo>
                  <a:pt x="0" y="15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86" name="Freeform 115"/>
          <p:cNvSpPr>
            <a:spLocks/>
          </p:cNvSpPr>
          <p:nvPr/>
        </p:nvSpPr>
        <p:spPr bwMode="auto">
          <a:xfrm>
            <a:off x="7326313" y="3149600"/>
            <a:ext cx="565150" cy="549275"/>
          </a:xfrm>
          <a:custGeom>
            <a:avLst/>
            <a:gdLst>
              <a:gd name="T0" fmla="*/ 2147483647 w 356"/>
              <a:gd name="T1" fmla="*/ 0 h 346"/>
              <a:gd name="T2" fmla="*/ 0 w 356"/>
              <a:gd name="T3" fmla="*/ 2147483647 h 346"/>
              <a:gd name="T4" fmla="*/ 2147483647 w 356"/>
              <a:gd name="T5" fmla="*/ 0 h 346"/>
              <a:gd name="T6" fmla="*/ 0 60000 65536"/>
              <a:gd name="T7" fmla="*/ 0 60000 65536"/>
              <a:gd name="T8" fmla="*/ 0 60000 65536"/>
              <a:gd name="T9" fmla="*/ 0 w 356"/>
              <a:gd name="T10" fmla="*/ 0 h 346"/>
              <a:gd name="T11" fmla="*/ 356 w 356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6" h="346">
                <a:moveTo>
                  <a:pt x="355" y="0"/>
                </a:moveTo>
                <a:lnTo>
                  <a:pt x="0" y="345"/>
                </a:lnTo>
                <a:lnTo>
                  <a:pt x="355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87" name="Freeform 116"/>
          <p:cNvSpPr>
            <a:spLocks/>
          </p:cNvSpPr>
          <p:nvPr/>
        </p:nvSpPr>
        <p:spPr bwMode="auto">
          <a:xfrm>
            <a:off x="7326313" y="3633788"/>
            <a:ext cx="58737" cy="65087"/>
          </a:xfrm>
          <a:custGeom>
            <a:avLst/>
            <a:gdLst>
              <a:gd name="T0" fmla="*/ 2147483647 w 37"/>
              <a:gd name="T1" fmla="*/ 2147483647 h 41"/>
              <a:gd name="T2" fmla="*/ 0 w 37"/>
              <a:gd name="T3" fmla="*/ 2147483647 h 41"/>
              <a:gd name="T4" fmla="*/ 2147483647 w 37"/>
              <a:gd name="T5" fmla="*/ 0 h 41"/>
              <a:gd name="T6" fmla="*/ 0 60000 65536"/>
              <a:gd name="T7" fmla="*/ 0 60000 65536"/>
              <a:gd name="T8" fmla="*/ 0 60000 65536"/>
              <a:gd name="T9" fmla="*/ 0 w 37"/>
              <a:gd name="T10" fmla="*/ 0 h 41"/>
              <a:gd name="T11" fmla="*/ 37 w 37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41">
                <a:moveTo>
                  <a:pt x="36" y="19"/>
                </a:moveTo>
                <a:lnTo>
                  <a:pt x="0" y="40"/>
                </a:lnTo>
                <a:lnTo>
                  <a:pt x="24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88" name="Freeform 117"/>
          <p:cNvSpPr>
            <a:spLocks/>
          </p:cNvSpPr>
          <p:nvPr/>
        </p:nvSpPr>
        <p:spPr bwMode="auto">
          <a:xfrm>
            <a:off x="7929563" y="3149600"/>
            <a:ext cx="322262" cy="549275"/>
          </a:xfrm>
          <a:custGeom>
            <a:avLst/>
            <a:gdLst>
              <a:gd name="T0" fmla="*/ 0 w 203"/>
              <a:gd name="T1" fmla="*/ 0 h 346"/>
              <a:gd name="T2" fmla="*/ 2147483647 w 203"/>
              <a:gd name="T3" fmla="*/ 2147483647 h 346"/>
              <a:gd name="T4" fmla="*/ 0 w 203"/>
              <a:gd name="T5" fmla="*/ 0 h 346"/>
              <a:gd name="T6" fmla="*/ 0 60000 65536"/>
              <a:gd name="T7" fmla="*/ 0 60000 65536"/>
              <a:gd name="T8" fmla="*/ 0 60000 65536"/>
              <a:gd name="T9" fmla="*/ 0 w 203"/>
              <a:gd name="T10" fmla="*/ 0 h 346"/>
              <a:gd name="T11" fmla="*/ 203 w 203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" h="346">
                <a:moveTo>
                  <a:pt x="0" y="0"/>
                </a:moveTo>
                <a:lnTo>
                  <a:pt x="202" y="345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89" name="Freeform 118"/>
          <p:cNvSpPr>
            <a:spLocks/>
          </p:cNvSpPr>
          <p:nvPr/>
        </p:nvSpPr>
        <p:spPr bwMode="auto">
          <a:xfrm>
            <a:off x="8201025" y="3622675"/>
            <a:ext cx="50800" cy="76200"/>
          </a:xfrm>
          <a:custGeom>
            <a:avLst/>
            <a:gdLst>
              <a:gd name="T0" fmla="*/ 2147483647 w 32"/>
              <a:gd name="T1" fmla="*/ 0 h 48"/>
              <a:gd name="T2" fmla="*/ 2147483647 w 32"/>
              <a:gd name="T3" fmla="*/ 2147483647 h 48"/>
              <a:gd name="T4" fmla="*/ 0 w 32"/>
              <a:gd name="T5" fmla="*/ 2147483647 h 48"/>
              <a:gd name="T6" fmla="*/ 0 60000 65536"/>
              <a:gd name="T7" fmla="*/ 0 60000 65536"/>
              <a:gd name="T8" fmla="*/ 0 60000 65536"/>
              <a:gd name="T9" fmla="*/ 0 w 32"/>
              <a:gd name="T10" fmla="*/ 0 h 48"/>
              <a:gd name="T11" fmla="*/ 32 w 3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48">
                <a:moveTo>
                  <a:pt x="16" y="0"/>
                </a:moveTo>
                <a:lnTo>
                  <a:pt x="31" y="47"/>
                </a:lnTo>
                <a:lnTo>
                  <a:pt x="0" y="15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90" name="Freeform 119"/>
          <p:cNvSpPr>
            <a:spLocks/>
          </p:cNvSpPr>
          <p:nvPr/>
        </p:nvSpPr>
        <p:spPr bwMode="auto">
          <a:xfrm>
            <a:off x="7810500" y="3149600"/>
            <a:ext cx="241300" cy="498475"/>
          </a:xfrm>
          <a:custGeom>
            <a:avLst/>
            <a:gdLst>
              <a:gd name="T0" fmla="*/ 2147483647 w 152"/>
              <a:gd name="T1" fmla="*/ 0 h 314"/>
              <a:gd name="T2" fmla="*/ 0 w 152"/>
              <a:gd name="T3" fmla="*/ 2147483647 h 314"/>
              <a:gd name="T4" fmla="*/ 2147483647 w 152"/>
              <a:gd name="T5" fmla="*/ 0 h 314"/>
              <a:gd name="T6" fmla="*/ 0 60000 65536"/>
              <a:gd name="T7" fmla="*/ 0 60000 65536"/>
              <a:gd name="T8" fmla="*/ 0 60000 65536"/>
              <a:gd name="T9" fmla="*/ 0 w 152"/>
              <a:gd name="T10" fmla="*/ 0 h 314"/>
              <a:gd name="T11" fmla="*/ 152 w 152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" h="314">
                <a:moveTo>
                  <a:pt x="151" y="0"/>
                </a:moveTo>
                <a:lnTo>
                  <a:pt x="0" y="313"/>
                </a:lnTo>
                <a:lnTo>
                  <a:pt x="151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91" name="Freeform 120"/>
          <p:cNvSpPr>
            <a:spLocks/>
          </p:cNvSpPr>
          <p:nvPr/>
        </p:nvSpPr>
        <p:spPr bwMode="auto">
          <a:xfrm>
            <a:off x="7810500" y="3571875"/>
            <a:ext cx="47625" cy="76200"/>
          </a:xfrm>
          <a:custGeom>
            <a:avLst/>
            <a:gdLst>
              <a:gd name="T0" fmla="*/ 2147483647 w 30"/>
              <a:gd name="T1" fmla="*/ 2147483647 h 48"/>
              <a:gd name="T2" fmla="*/ 0 w 30"/>
              <a:gd name="T3" fmla="*/ 2147483647 h 48"/>
              <a:gd name="T4" fmla="*/ 2147483647 w 30"/>
              <a:gd name="T5" fmla="*/ 0 h 48"/>
              <a:gd name="T6" fmla="*/ 0 60000 65536"/>
              <a:gd name="T7" fmla="*/ 0 60000 65536"/>
              <a:gd name="T8" fmla="*/ 0 60000 65536"/>
              <a:gd name="T9" fmla="*/ 0 w 30"/>
              <a:gd name="T10" fmla="*/ 0 h 48"/>
              <a:gd name="T11" fmla="*/ 30 w 3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" h="48">
                <a:moveTo>
                  <a:pt x="29" y="12"/>
                </a:moveTo>
                <a:lnTo>
                  <a:pt x="0" y="47"/>
                </a:lnTo>
                <a:lnTo>
                  <a:pt x="11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92" name="Freeform 121"/>
          <p:cNvSpPr>
            <a:spLocks/>
          </p:cNvSpPr>
          <p:nvPr/>
        </p:nvSpPr>
        <p:spPr bwMode="auto">
          <a:xfrm>
            <a:off x="8089900" y="3149600"/>
            <a:ext cx="1588" cy="549275"/>
          </a:xfrm>
          <a:custGeom>
            <a:avLst/>
            <a:gdLst>
              <a:gd name="T0" fmla="*/ 0 w 1"/>
              <a:gd name="T1" fmla="*/ 0 h 346"/>
              <a:gd name="T2" fmla="*/ 0 w 1"/>
              <a:gd name="T3" fmla="*/ 2147483647 h 346"/>
              <a:gd name="T4" fmla="*/ 0 w 1"/>
              <a:gd name="T5" fmla="*/ 0 h 346"/>
              <a:gd name="T6" fmla="*/ 0 60000 65536"/>
              <a:gd name="T7" fmla="*/ 0 60000 65536"/>
              <a:gd name="T8" fmla="*/ 0 60000 65536"/>
              <a:gd name="T9" fmla="*/ 0 w 1"/>
              <a:gd name="T10" fmla="*/ 0 h 346"/>
              <a:gd name="T11" fmla="*/ 1 w 1"/>
              <a:gd name="T12" fmla="*/ 346 h 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46">
                <a:moveTo>
                  <a:pt x="0" y="0"/>
                </a:moveTo>
                <a:lnTo>
                  <a:pt x="0" y="345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93" name="Freeform 122"/>
          <p:cNvSpPr>
            <a:spLocks/>
          </p:cNvSpPr>
          <p:nvPr/>
        </p:nvSpPr>
        <p:spPr bwMode="auto">
          <a:xfrm>
            <a:off x="8072438" y="3619500"/>
            <a:ext cx="36512" cy="79375"/>
          </a:xfrm>
          <a:custGeom>
            <a:avLst/>
            <a:gdLst>
              <a:gd name="T0" fmla="*/ 2147483647 w 23"/>
              <a:gd name="T1" fmla="*/ 0 h 50"/>
              <a:gd name="T2" fmla="*/ 2147483647 w 23"/>
              <a:gd name="T3" fmla="*/ 2147483647 h 50"/>
              <a:gd name="T4" fmla="*/ 0 w 23"/>
              <a:gd name="T5" fmla="*/ 0 h 50"/>
              <a:gd name="T6" fmla="*/ 0 60000 65536"/>
              <a:gd name="T7" fmla="*/ 0 60000 65536"/>
              <a:gd name="T8" fmla="*/ 0 60000 65536"/>
              <a:gd name="T9" fmla="*/ 0 w 23"/>
              <a:gd name="T10" fmla="*/ 0 h 50"/>
              <a:gd name="T11" fmla="*/ 23 w 23"/>
              <a:gd name="T12" fmla="*/ 50 h 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" h="50">
                <a:moveTo>
                  <a:pt x="22" y="0"/>
                </a:moveTo>
                <a:lnTo>
                  <a:pt x="10" y="49"/>
                </a:lnTo>
                <a:lnTo>
                  <a:pt x="0" y="0"/>
                </a:lnTo>
              </a:path>
            </a:pathLst>
          </a:custGeom>
          <a:solidFill>
            <a:srgbClr val="339933"/>
          </a:solidFill>
          <a:ln w="12700" cap="rnd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94" name="Line 123"/>
          <p:cNvSpPr>
            <a:spLocks noChangeShapeType="1"/>
          </p:cNvSpPr>
          <p:nvPr/>
        </p:nvSpPr>
        <p:spPr bwMode="auto">
          <a:xfrm>
            <a:off x="57150" y="3365500"/>
            <a:ext cx="8839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95" name="Rectangle 124"/>
          <p:cNvSpPr>
            <a:spLocks noChangeArrowheads="1"/>
          </p:cNvSpPr>
          <p:nvPr/>
        </p:nvSpPr>
        <p:spPr bwMode="auto">
          <a:xfrm>
            <a:off x="4783138" y="2471738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chemeClr val="accent2"/>
                </a:solidFill>
                <a:latin typeface="Arial" charset="0"/>
              </a:rPr>
              <a:t>Data entries</a:t>
            </a:r>
            <a:endParaRPr lang="en-US" sz="12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54396" name="Rectangle 125"/>
          <p:cNvSpPr>
            <a:spLocks noChangeArrowheads="1"/>
          </p:cNvSpPr>
          <p:nvPr/>
        </p:nvSpPr>
        <p:spPr bwMode="auto">
          <a:xfrm>
            <a:off x="5621338" y="4148138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chemeClr val="accent1"/>
                </a:solidFill>
                <a:latin typeface="Arial" charset="0"/>
              </a:rPr>
              <a:t>Data Records</a:t>
            </a:r>
            <a:endParaRPr lang="en-US" sz="1200" b="1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4397" name="Rectangle 126"/>
          <p:cNvSpPr>
            <a:spLocks noChangeArrowheads="1"/>
          </p:cNvSpPr>
          <p:nvPr/>
        </p:nvSpPr>
        <p:spPr bwMode="auto">
          <a:xfrm>
            <a:off x="668338" y="4605338"/>
            <a:ext cx="204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rgbClr val="CF0E30"/>
                </a:solidFill>
                <a:latin typeface="Arial" charset="0"/>
              </a:rPr>
              <a:t>CLUSTERED</a:t>
            </a:r>
          </a:p>
        </p:txBody>
      </p:sp>
      <p:sp>
        <p:nvSpPr>
          <p:cNvPr id="54398" name="Rectangle 127"/>
          <p:cNvSpPr>
            <a:spLocks noChangeArrowheads="1"/>
          </p:cNvSpPr>
          <p:nvPr/>
        </p:nvSpPr>
        <p:spPr bwMode="auto">
          <a:xfrm>
            <a:off x="6002338" y="4681538"/>
            <a:ext cx="248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rgbClr val="CF0E30"/>
                </a:solidFill>
                <a:latin typeface="Arial" charset="0"/>
              </a:rPr>
              <a:t>UNCLUSTERED</a:t>
            </a:r>
            <a:endParaRPr lang="en-US" sz="1400" b="1">
              <a:solidFill>
                <a:srgbClr val="CF0E30"/>
              </a:solidFill>
              <a:latin typeface="Arial" charset="0"/>
            </a:endParaRPr>
          </a:p>
        </p:txBody>
      </p:sp>
      <p:sp>
        <p:nvSpPr>
          <p:cNvPr id="54399" name="Rectangle 129"/>
          <p:cNvSpPr>
            <a:spLocks noChangeArrowheads="1"/>
          </p:cNvSpPr>
          <p:nvPr/>
        </p:nvSpPr>
        <p:spPr bwMode="auto">
          <a:xfrm>
            <a:off x="1219200" y="2057400"/>
            <a:ext cx="127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B+ Tree</a:t>
            </a:r>
          </a:p>
        </p:txBody>
      </p:sp>
      <p:sp>
        <p:nvSpPr>
          <p:cNvPr id="54400" name="Rectangle 130"/>
          <p:cNvSpPr>
            <a:spLocks noChangeArrowheads="1"/>
          </p:cNvSpPr>
          <p:nvPr/>
        </p:nvSpPr>
        <p:spPr bwMode="auto">
          <a:xfrm>
            <a:off x="6705600" y="1981200"/>
            <a:ext cx="127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B+ Tree</a:t>
            </a:r>
          </a:p>
        </p:txBody>
      </p:sp>
      <p:sp>
        <p:nvSpPr>
          <p:cNvPr id="54401" name="Slide Number Placeholder 1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D9909A-27A5-477B-8493-1C09ADDBA338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402" name="Footer Placeholder 13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Hash-Based Index</a:t>
            </a:r>
          </a:p>
        </p:txBody>
      </p:sp>
      <p:graphicFrame>
        <p:nvGraphicFramePr>
          <p:cNvPr id="375812" name="Group 4"/>
          <p:cNvGraphicFramePr>
            <a:graphicFrameLocks noGrp="1"/>
          </p:cNvGraphicFramePr>
          <p:nvPr/>
        </p:nvGraphicFramePr>
        <p:xfrm>
          <a:off x="2133600" y="25146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5829" name="Group 21"/>
          <p:cNvGraphicFramePr>
            <a:graphicFrameLocks noGrp="1"/>
          </p:cNvGraphicFramePr>
          <p:nvPr/>
        </p:nvGraphicFramePr>
        <p:xfrm>
          <a:off x="2133600" y="37338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-128"/>
                        <a:cs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5938" name="Group 130"/>
          <p:cNvGraphicFramePr>
            <a:graphicFrameLocks noGrp="1"/>
          </p:cNvGraphicFramePr>
          <p:nvPr/>
        </p:nvGraphicFramePr>
        <p:xfrm>
          <a:off x="4572000" y="2438400"/>
          <a:ext cx="1600200" cy="584200"/>
        </p:xfrm>
        <a:graphic>
          <a:graphicData uri="http://schemas.openxmlformats.org/drawingml/2006/table">
            <a:tbl>
              <a:tblPr/>
              <a:tblGrid>
                <a:gridCol w="457200"/>
                <a:gridCol w="11430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5937" name="Group 129"/>
          <p:cNvGraphicFramePr>
            <a:graphicFrameLocks noGrp="1"/>
          </p:cNvGraphicFramePr>
          <p:nvPr/>
        </p:nvGraphicFramePr>
        <p:xfrm>
          <a:off x="4572000" y="3200400"/>
          <a:ext cx="1600200" cy="596900"/>
        </p:xfrm>
        <a:graphic>
          <a:graphicData uri="http://schemas.openxmlformats.org/drawingml/2006/table">
            <a:tbl>
              <a:tblPr/>
              <a:tblGrid>
                <a:gridCol w="457200"/>
                <a:gridCol w="1143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5936" name="Group 128"/>
          <p:cNvGraphicFramePr>
            <a:graphicFrameLocks noGrp="1"/>
          </p:cNvGraphicFramePr>
          <p:nvPr/>
        </p:nvGraphicFramePr>
        <p:xfrm>
          <a:off x="4572000" y="4038600"/>
          <a:ext cx="1600200" cy="584200"/>
        </p:xfrm>
        <a:graphic>
          <a:graphicData uri="http://schemas.openxmlformats.org/drawingml/2006/table">
            <a:tbl>
              <a:tblPr/>
              <a:tblGrid>
                <a:gridCol w="479425"/>
                <a:gridCol w="1120775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5935" name="Group 127"/>
          <p:cNvGraphicFramePr>
            <a:graphicFrameLocks noGrp="1"/>
          </p:cNvGraphicFramePr>
          <p:nvPr/>
        </p:nvGraphicFramePr>
        <p:xfrm>
          <a:off x="4572000" y="4876800"/>
          <a:ext cx="1600200" cy="584200"/>
        </p:xfrm>
        <a:graphic>
          <a:graphicData uri="http://schemas.openxmlformats.org/drawingml/2006/table">
            <a:tbl>
              <a:tblPr/>
              <a:tblGrid>
                <a:gridCol w="457200"/>
                <a:gridCol w="11430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-128"/>
                          <a:cs typeface="Osaka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401" name="Line 82"/>
          <p:cNvSpPr>
            <a:spLocks noChangeShapeType="1"/>
          </p:cNvSpPr>
          <p:nvPr/>
        </p:nvSpPr>
        <p:spPr bwMode="auto">
          <a:xfrm>
            <a:off x="2743200" y="26670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402" name="Line 83"/>
          <p:cNvSpPr>
            <a:spLocks noChangeShapeType="1"/>
          </p:cNvSpPr>
          <p:nvPr/>
        </p:nvSpPr>
        <p:spPr bwMode="auto">
          <a:xfrm>
            <a:off x="2743200" y="2895600"/>
            <a:ext cx="1828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403" name="Line 84"/>
          <p:cNvSpPr>
            <a:spLocks noChangeShapeType="1"/>
          </p:cNvSpPr>
          <p:nvPr/>
        </p:nvSpPr>
        <p:spPr bwMode="auto">
          <a:xfrm flipV="1">
            <a:off x="2743200" y="28956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404" name="Line 85"/>
          <p:cNvSpPr>
            <a:spLocks noChangeShapeType="1"/>
          </p:cNvSpPr>
          <p:nvPr/>
        </p:nvSpPr>
        <p:spPr bwMode="auto">
          <a:xfrm>
            <a:off x="2743200" y="3352800"/>
            <a:ext cx="1752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405" name="Line 86"/>
          <p:cNvSpPr>
            <a:spLocks noChangeShapeType="1"/>
          </p:cNvSpPr>
          <p:nvPr/>
        </p:nvSpPr>
        <p:spPr bwMode="auto">
          <a:xfrm flipV="1">
            <a:off x="2743200" y="36576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406" name="Line 87"/>
          <p:cNvSpPr>
            <a:spLocks noChangeShapeType="1"/>
          </p:cNvSpPr>
          <p:nvPr/>
        </p:nvSpPr>
        <p:spPr bwMode="auto">
          <a:xfrm flipV="1">
            <a:off x="2743200" y="25908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407" name="Line 88"/>
          <p:cNvSpPr>
            <a:spLocks noChangeShapeType="1"/>
          </p:cNvSpPr>
          <p:nvPr/>
        </p:nvSpPr>
        <p:spPr bwMode="auto">
          <a:xfrm>
            <a:off x="2743200" y="4343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408" name="Line 89"/>
          <p:cNvSpPr>
            <a:spLocks noChangeShapeType="1"/>
          </p:cNvSpPr>
          <p:nvPr/>
        </p:nvSpPr>
        <p:spPr bwMode="auto">
          <a:xfrm>
            <a:off x="2743200" y="4572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409" name="Oval 95"/>
          <p:cNvSpPr>
            <a:spLocks noChangeArrowheads="1"/>
          </p:cNvSpPr>
          <p:nvPr/>
        </p:nvSpPr>
        <p:spPr bwMode="auto">
          <a:xfrm>
            <a:off x="7239000" y="3581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H1</a:t>
            </a:r>
          </a:p>
        </p:txBody>
      </p:sp>
      <p:cxnSp>
        <p:nvCxnSpPr>
          <p:cNvPr id="56410" name="AutoShape 96"/>
          <p:cNvCxnSpPr>
            <a:cxnSpLocks noChangeShapeType="1"/>
            <a:stCxn id="56417" idx="1"/>
            <a:endCxn id="56409" idx="6"/>
          </p:cNvCxnSpPr>
          <p:nvPr/>
        </p:nvCxnSpPr>
        <p:spPr bwMode="auto">
          <a:xfrm flipH="1" flipV="1">
            <a:off x="7924800" y="3924300"/>
            <a:ext cx="481013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11" name="AutoShape 97"/>
          <p:cNvCxnSpPr>
            <a:cxnSpLocks noChangeShapeType="1"/>
            <a:stCxn id="56409" idx="1"/>
          </p:cNvCxnSpPr>
          <p:nvPr/>
        </p:nvCxnSpPr>
        <p:spPr bwMode="auto">
          <a:xfrm flipH="1" flipV="1">
            <a:off x="6172200" y="2424113"/>
            <a:ext cx="1166813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12" name="Text Box 98"/>
          <p:cNvSpPr txBox="1">
            <a:spLocks noChangeArrowheads="1"/>
          </p:cNvSpPr>
          <p:nvPr/>
        </p:nvSpPr>
        <p:spPr bwMode="auto">
          <a:xfrm>
            <a:off x="6705600" y="2533650"/>
            <a:ext cx="1531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h1(sid) = 00</a:t>
            </a:r>
          </a:p>
        </p:txBody>
      </p:sp>
      <p:cxnSp>
        <p:nvCxnSpPr>
          <p:cNvPr id="56413" name="AutoShape 99"/>
          <p:cNvCxnSpPr>
            <a:cxnSpLocks noChangeShapeType="1"/>
            <a:stCxn id="56409" idx="2"/>
          </p:cNvCxnSpPr>
          <p:nvPr/>
        </p:nvCxnSpPr>
        <p:spPr bwMode="auto">
          <a:xfrm flipH="1" flipV="1">
            <a:off x="6172200" y="3186113"/>
            <a:ext cx="1066800" cy="738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14" name="AutoShape 100"/>
          <p:cNvCxnSpPr>
            <a:cxnSpLocks noChangeShapeType="1"/>
            <a:stCxn id="56409" idx="2"/>
          </p:cNvCxnSpPr>
          <p:nvPr/>
        </p:nvCxnSpPr>
        <p:spPr bwMode="auto">
          <a:xfrm flipH="1">
            <a:off x="6172200" y="3924300"/>
            <a:ext cx="1066800" cy="100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15" name="AutoShape 101"/>
          <p:cNvCxnSpPr>
            <a:cxnSpLocks noChangeShapeType="1"/>
            <a:stCxn id="56409" idx="3"/>
          </p:cNvCxnSpPr>
          <p:nvPr/>
        </p:nvCxnSpPr>
        <p:spPr bwMode="auto">
          <a:xfrm flipH="1">
            <a:off x="6172200" y="4167188"/>
            <a:ext cx="1166813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16" name="Text Box 102"/>
          <p:cNvSpPr txBox="1">
            <a:spLocks noChangeArrowheads="1"/>
          </p:cNvSpPr>
          <p:nvPr/>
        </p:nvSpPr>
        <p:spPr bwMode="auto">
          <a:xfrm>
            <a:off x="6629400" y="4572000"/>
            <a:ext cx="1531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h1(sid) = 11</a:t>
            </a:r>
          </a:p>
        </p:txBody>
      </p:sp>
      <p:sp>
        <p:nvSpPr>
          <p:cNvPr id="56417" name="Text Box 103"/>
          <p:cNvSpPr txBox="1">
            <a:spLocks noChangeArrowheads="1"/>
          </p:cNvSpPr>
          <p:nvPr/>
        </p:nvSpPr>
        <p:spPr bwMode="auto">
          <a:xfrm>
            <a:off x="8405813" y="3733800"/>
            <a:ext cx="50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sid</a:t>
            </a:r>
          </a:p>
        </p:txBody>
      </p:sp>
      <p:sp>
        <p:nvSpPr>
          <p:cNvPr id="56418" name="Oval 104"/>
          <p:cNvSpPr>
            <a:spLocks noChangeArrowheads="1"/>
          </p:cNvSpPr>
          <p:nvPr/>
        </p:nvSpPr>
        <p:spPr bwMode="auto">
          <a:xfrm>
            <a:off x="990600" y="2819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H2</a:t>
            </a:r>
          </a:p>
        </p:txBody>
      </p:sp>
      <p:cxnSp>
        <p:nvCxnSpPr>
          <p:cNvPr id="56419" name="AutoShape 105"/>
          <p:cNvCxnSpPr>
            <a:cxnSpLocks noChangeShapeType="1"/>
            <a:stCxn id="56420" idx="3"/>
            <a:endCxn id="56418" idx="2"/>
          </p:cNvCxnSpPr>
          <p:nvPr/>
        </p:nvCxnSpPr>
        <p:spPr bwMode="auto">
          <a:xfrm flipV="1">
            <a:off x="608013" y="3162300"/>
            <a:ext cx="382587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20" name="Text Box 106"/>
          <p:cNvSpPr txBox="1">
            <a:spLocks noChangeArrowheads="1"/>
          </p:cNvSpPr>
          <p:nvPr/>
        </p:nvSpPr>
        <p:spPr bwMode="auto">
          <a:xfrm>
            <a:off x="0" y="2971800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age</a:t>
            </a:r>
          </a:p>
        </p:txBody>
      </p:sp>
      <p:cxnSp>
        <p:nvCxnSpPr>
          <p:cNvPr id="56421" name="AutoShape 119"/>
          <p:cNvCxnSpPr>
            <a:cxnSpLocks noChangeShapeType="1"/>
            <a:stCxn id="56418" idx="7"/>
          </p:cNvCxnSpPr>
          <p:nvPr/>
        </p:nvCxnSpPr>
        <p:spPr bwMode="auto">
          <a:xfrm flipV="1">
            <a:off x="1576388" y="2500313"/>
            <a:ext cx="557212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22" name="AutoShape 120"/>
          <p:cNvCxnSpPr>
            <a:cxnSpLocks noChangeShapeType="1"/>
            <a:stCxn id="56418" idx="5"/>
          </p:cNvCxnSpPr>
          <p:nvPr/>
        </p:nvCxnSpPr>
        <p:spPr bwMode="auto">
          <a:xfrm>
            <a:off x="1576388" y="3405188"/>
            <a:ext cx="557212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23" name="Text Box 122"/>
          <p:cNvSpPr txBox="1">
            <a:spLocks noChangeArrowheads="1"/>
          </p:cNvSpPr>
          <p:nvPr/>
        </p:nvSpPr>
        <p:spPr bwMode="auto">
          <a:xfrm>
            <a:off x="533400" y="2133600"/>
            <a:ext cx="162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h2(age) = 00</a:t>
            </a:r>
          </a:p>
        </p:txBody>
      </p:sp>
      <p:sp>
        <p:nvSpPr>
          <p:cNvPr id="56424" name="Text Box 123"/>
          <p:cNvSpPr txBox="1">
            <a:spLocks noChangeArrowheads="1"/>
          </p:cNvSpPr>
          <p:nvPr/>
        </p:nvSpPr>
        <p:spPr bwMode="auto">
          <a:xfrm>
            <a:off x="381000" y="3717925"/>
            <a:ext cx="162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h2(age) = 01</a:t>
            </a:r>
          </a:p>
        </p:txBody>
      </p:sp>
      <p:sp>
        <p:nvSpPr>
          <p:cNvPr id="56425" name="Text Box 124"/>
          <p:cNvSpPr txBox="1">
            <a:spLocks noChangeArrowheads="1"/>
          </p:cNvSpPr>
          <p:nvPr/>
        </p:nvSpPr>
        <p:spPr bwMode="auto">
          <a:xfrm>
            <a:off x="4495800" y="5486400"/>
            <a:ext cx="2808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Another example of </a:t>
            </a:r>
          </a:p>
          <a:p>
            <a:pPr eaLnBrk="0" hangingPunct="0"/>
            <a:r>
              <a:rPr lang="en-US" sz="2000">
                <a:latin typeface="Arial" charset="0"/>
              </a:rPr>
              <a:t>clustered/primary index</a:t>
            </a:r>
          </a:p>
        </p:txBody>
      </p:sp>
      <p:sp>
        <p:nvSpPr>
          <p:cNvPr id="56426" name="Text Box 125"/>
          <p:cNvSpPr txBox="1">
            <a:spLocks noChangeArrowheads="1"/>
          </p:cNvSpPr>
          <p:nvPr/>
        </p:nvSpPr>
        <p:spPr bwMode="auto">
          <a:xfrm>
            <a:off x="573088" y="5464175"/>
            <a:ext cx="36972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Another example</a:t>
            </a:r>
          </a:p>
          <a:p>
            <a:pPr eaLnBrk="0" hangingPunct="0"/>
            <a:r>
              <a:rPr lang="en-US" sz="2000">
                <a:latin typeface="Arial" charset="0"/>
              </a:rPr>
              <a:t>of unclustered/secondary index</a:t>
            </a:r>
          </a:p>
        </p:txBody>
      </p:sp>
      <p:sp>
        <p:nvSpPr>
          <p:cNvPr id="56427" name="Text Box 126"/>
          <p:cNvSpPr txBox="1">
            <a:spLocks noChangeArrowheads="1"/>
          </p:cNvSpPr>
          <p:nvPr/>
        </p:nvSpPr>
        <p:spPr bwMode="auto">
          <a:xfrm>
            <a:off x="457200" y="1676400"/>
            <a:ext cx="5160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Good for point queries but not range queries</a:t>
            </a:r>
          </a:p>
        </p:txBody>
      </p:sp>
      <p:sp>
        <p:nvSpPr>
          <p:cNvPr id="56428" name="Slide Number Placeholder 3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B29966-B213-46FF-9A38-F0AF9DE1BE01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cxnSp>
        <p:nvCxnSpPr>
          <p:cNvPr id="56429" name="Straight Connector 38"/>
          <p:cNvCxnSpPr>
            <a:cxnSpLocks noChangeShapeType="1"/>
          </p:cNvCxnSpPr>
          <p:nvPr/>
        </p:nvCxnSpPr>
        <p:spPr bwMode="auto">
          <a:xfrm rot="16200000" flipH="1">
            <a:off x="2171700" y="3848100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A22305-DBD5-4F5E-AFA8-12D871201D31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Alternatives for Data Entry k* in Index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Three alternatives for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k*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:</a:t>
            </a:r>
          </a:p>
          <a:p>
            <a:pPr eaLnBrk="1" hangingPunct="1"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Data record with key value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k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&lt;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k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rid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of data record with key =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k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&gt;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&lt;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k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, list of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rids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of data records with key = </a:t>
            </a:r>
            <a:r>
              <a:rPr lang="en-US" b="1" smtClean="0">
                <a:latin typeface="Arial" charset="0"/>
                <a:ea typeface="ＭＳ Ｐゴシック" pitchFamily="34" charset="-128"/>
              </a:rPr>
              <a:t>k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AA63C-1E87-4385-AB07-A974D1501A62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Alternatives 2 and 3</a:t>
            </a:r>
          </a:p>
        </p:txBody>
      </p:sp>
      <p:graphicFrame>
        <p:nvGraphicFramePr>
          <p:cNvPr id="538628" name="Group 4"/>
          <p:cNvGraphicFramePr>
            <a:graphicFrameLocks noGrp="1"/>
          </p:cNvGraphicFramePr>
          <p:nvPr/>
        </p:nvGraphicFramePr>
        <p:xfrm>
          <a:off x="1828800" y="3505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8645" name="Group 21"/>
          <p:cNvGraphicFramePr>
            <a:graphicFrameLocks noGrp="1"/>
          </p:cNvGraphicFramePr>
          <p:nvPr/>
        </p:nvGraphicFramePr>
        <p:xfrm>
          <a:off x="1828800" y="4724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9" name="Line 90"/>
          <p:cNvSpPr>
            <a:spLocks noChangeShapeType="1"/>
          </p:cNvSpPr>
          <p:nvPr/>
        </p:nvSpPr>
        <p:spPr bwMode="auto">
          <a:xfrm>
            <a:off x="25908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30" name="Line 91"/>
          <p:cNvSpPr>
            <a:spLocks noChangeShapeType="1"/>
          </p:cNvSpPr>
          <p:nvPr/>
        </p:nvSpPr>
        <p:spPr bwMode="auto">
          <a:xfrm>
            <a:off x="25908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31" name="Line 92"/>
          <p:cNvSpPr>
            <a:spLocks noChangeShapeType="1"/>
          </p:cNvSpPr>
          <p:nvPr/>
        </p:nvSpPr>
        <p:spPr bwMode="auto">
          <a:xfrm>
            <a:off x="2590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32" name="Line 93"/>
          <p:cNvSpPr>
            <a:spLocks noChangeShapeType="1"/>
          </p:cNvSpPr>
          <p:nvPr/>
        </p:nvSpPr>
        <p:spPr bwMode="auto">
          <a:xfrm>
            <a:off x="25908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33" name="Line 94"/>
          <p:cNvSpPr>
            <a:spLocks noChangeShapeType="1"/>
          </p:cNvSpPr>
          <p:nvPr/>
        </p:nvSpPr>
        <p:spPr bwMode="auto">
          <a:xfrm>
            <a:off x="25908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34" name="Line 95"/>
          <p:cNvSpPr>
            <a:spLocks noChangeShapeType="1"/>
          </p:cNvSpPr>
          <p:nvPr/>
        </p:nvSpPr>
        <p:spPr bwMode="auto">
          <a:xfrm>
            <a:off x="25908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35" name="Line 96"/>
          <p:cNvSpPr>
            <a:spLocks noChangeShapeType="1"/>
          </p:cNvSpPr>
          <p:nvPr/>
        </p:nvSpPr>
        <p:spPr bwMode="auto">
          <a:xfrm>
            <a:off x="25908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36" name="Line 97"/>
          <p:cNvSpPr>
            <a:spLocks noChangeShapeType="1"/>
          </p:cNvSpPr>
          <p:nvPr/>
        </p:nvSpPr>
        <p:spPr bwMode="auto">
          <a:xfrm>
            <a:off x="25908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8765" name="Group 141"/>
          <p:cNvGraphicFramePr>
            <a:graphicFrameLocks noGrp="1"/>
          </p:cNvGraphicFramePr>
          <p:nvPr/>
        </p:nvGraphicFramePr>
        <p:xfrm>
          <a:off x="5410200" y="3352800"/>
          <a:ext cx="914400" cy="297815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64" name="Line 142"/>
          <p:cNvSpPr>
            <a:spLocks noChangeShapeType="1"/>
          </p:cNvSpPr>
          <p:nvPr/>
        </p:nvSpPr>
        <p:spPr bwMode="auto">
          <a:xfrm>
            <a:off x="61722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65" name="Line 143"/>
          <p:cNvSpPr>
            <a:spLocks noChangeShapeType="1"/>
          </p:cNvSpPr>
          <p:nvPr/>
        </p:nvSpPr>
        <p:spPr bwMode="auto">
          <a:xfrm>
            <a:off x="61722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66" name="Line 144"/>
          <p:cNvSpPr>
            <a:spLocks noChangeShapeType="1"/>
          </p:cNvSpPr>
          <p:nvPr/>
        </p:nvSpPr>
        <p:spPr bwMode="auto">
          <a:xfrm>
            <a:off x="6172200" y="42481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67" name="Line 145"/>
          <p:cNvSpPr>
            <a:spLocks noChangeShapeType="1"/>
          </p:cNvSpPr>
          <p:nvPr/>
        </p:nvSpPr>
        <p:spPr bwMode="auto">
          <a:xfrm>
            <a:off x="6172200" y="449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68" name="Line 146"/>
          <p:cNvSpPr>
            <a:spLocks noChangeShapeType="1"/>
          </p:cNvSpPr>
          <p:nvPr/>
        </p:nvSpPr>
        <p:spPr bwMode="auto">
          <a:xfrm>
            <a:off x="61722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69" name="Line 147"/>
          <p:cNvSpPr>
            <a:spLocks noChangeShapeType="1"/>
          </p:cNvSpPr>
          <p:nvPr/>
        </p:nvSpPr>
        <p:spPr bwMode="auto">
          <a:xfrm>
            <a:off x="61722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70" name="Line 148"/>
          <p:cNvSpPr>
            <a:spLocks noChangeShapeType="1"/>
          </p:cNvSpPr>
          <p:nvPr/>
        </p:nvSpPr>
        <p:spPr bwMode="auto">
          <a:xfrm>
            <a:off x="617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71" name="Line 149"/>
          <p:cNvSpPr>
            <a:spLocks noChangeShapeType="1"/>
          </p:cNvSpPr>
          <p:nvPr/>
        </p:nvSpPr>
        <p:spPr bwMode="auto">
          <a:xfrm>
            <a:off x="61722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3FCD1-F30F-47A8-AC56-0D815C860FC0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B+ Trees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Search trees</a:t>
            </a:r>
          </a:p>
          <a:p>
            <a:pPr eaLnBrk="1" hangingPunct="1">
              <a:buFontTx/>
              <a:buNone/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Idea in B Trees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Make 1 node = 1 block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Keep tree balanced in height</a:t>
            </a:r>
          </a:p>
          <a:p>
            <a:pPr lvl="1"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Idea in B+ Trees</a:t>
            </a: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Make leaves into a linked list: facilitates range queries</a:t>
            </a: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5CB1EF-A2FE-4394-9F34-213F6BC205F4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Parameter d = the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degree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Each node has &gt;= d and &lt;= 2d keys (except root)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Each leaf has &gt;=d and &lt;= 2d keys: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B+ Trees Basics</a:t>
            </a:r>
          </a:p>
        </p:txBody>
      </p:sp>
      <p:graphicFrame>
        <p:nvGraphicFramePr>
          <p:cNvPr id="410628" name="Group 4"/>
          <p:cNvGraphicFramePr>
            <a:graphicFrameLocks noGrp="1"/>
          </p:cNvGraphicFramePr>
          <p:nvPr/>
        </p:nvGraphicFramePr>
        <p:xfrm>
          <a:off x="3200400" y="3276600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2667000" y="3810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38862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>
            <a:off x="4419600" y="3810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>
            <a:off x="4876800" y="3810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1752600" y="4216400"/>
            <a:ext cx="1116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Keys k &lt; 30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2971800" y="4368800"/>
            <a:ext cx="1519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Keys 30&lt;=k&lt;120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4495800" y="4343400"/>
            <a:ext cx="1617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Keys 120&lt;=k&lt;240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6248400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Keys 240&lt;=k</a:t>
            </a:r>
          </a:p>
        </p:txBody>
      </p:sp>
      <p:graphicFrame>
        <p:nvGraphicFramePr>
          <p:cNvPr id="410654" name="Group 30"/>
          <p:cNvGraphicFramePr>
            <a:graphicFrameLocks noGrp="1"/>
          </p:cNvGraphicFramePr>
          <p:nvPr/>
        </p:nvGraphicFramePr>
        <p:xfrm>
          <a:off x="3130550" y="5410200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8" name="Line 48"/>
          <p:cNvSpPr>
            <a:spLocks noChangeShapeType="1"/>
          </p:cNvSpPr>
          <p:nvPr/>
        </p:nvSpPr>
        <p:spPr bwMode="auto">
          <a:xfrm flipH="1">
            <a:off x="2597150" y="5943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381635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4349750" y="594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4806950" y="5943600"/>
            <a:ext cx="12954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92" name="Rectangle 52"/>
          <p:cNvSpPr>
            <a:spLocks noChangeArrowheads="1"/>
          </p:cNvSpPr>
          <p:nvPr/>
        </p:nvSpPr>
        <p:spPr bwMode="auto">
          <a:xfrm>
            <a:off x="2206625" y="63500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61493" name="Rectangle 53"/>
          <p:cNvSpPr>
            <a:spLocks noChangeArrowheads="1"/>
          </p:cNvSpPr>
          <p:nvPr/>
        </p:nvSpPr>
        <p:spPr bwMode="auto">
          <a:xfrm>
            <a:off x="3502025" y="64262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61494" name="Rectangle 54"/>
          <p:cNvSpPr>
            <a:spLocks noChangeArrowheads="1"/>
          </p:cNvSpPr>
          <p:nvPr/>
        </p:nvSpPr>
        <p:spPr bwMode="auto">
          <a:xfrm>
            <a:off x="4416425" y="64262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61495" name="Text Box 55"/>
          <p:cNvSpPr txBox="1">
            <a:spLocks noChangeArrowheads="1"/>
          </p:cNvSpPr>
          <p:nvPr/>
        </p:nvSpPr>
        <p:spPr bwMode="auto">
          <a:xfrm>
            <a:off x="6238875" y="577850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Next leaf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B+ Tree Example</a:t>
            </a:r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673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695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17" name="Group 69"/>
          <p:cNvGraphicFramePr>
            <a:graphicFrameLocks noGrp="1"/>
          </p:cNvGraphicFramePr>
          <p:nvPr/>
        </p:nvGraphicFramePr>
        <p:xfrm>
          <a:off x="381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39" name="Group 91"/>
          <p:cNvGraphicFramePr>
            <a:graphicFrameLocks noGrp="1"/>
          </p:cNvGraphicFramePr>
          <p:nvPr/>
        </p:nvGraphicFramePr>
        <p:xfrm>
          <a:off x="2286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61" name="Group 113"/>
          <p:cNvGraphicFramePr>
            <a:graphicFrameLocks noGrp="1"/>
          </p:cNvGraphicFramePr>
          <p:nvPr/>
        </p:nvGraphicFramePr>
        <p:xfrm>
          <a:off x="41910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83" name="Group 135"/>
          <p:cNvGraphicFramePr>
            <a:graphicFrameLocks noGrp="1"/>
          </p:cNvGraphicFramePr>
          <p:nvPr/>
        </p:nvGraphicFramePr>
        <p:xfrm>
          <a:off x="6096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620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21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22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23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24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25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26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27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28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29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30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31" name="Line 168"/>
          <p:cNvSpPr>
            <a:spLocks noChangeShapeType="1"/>
          </p:cNvSpPr>
          <p:nvPr/>
        </p:nvSpPr>
        <p:spPr bwMode="auto">
          <a:xfrm>
            <a:off x="5867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32" name="Rectangle 169"/>
          <p:cNvSpPr>
            <a:spLocks noChangeArrowheads="1"/>
          </p:cNvSpPr>
          <p:nvPr/>
        </p:nvSpPr>
        <p:spPr bwMode="auto">
          <a:xfrm>
            <a:off x="3778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62633" name="Rectangle 170"/>
          <p:cNvSpPr>
            <a:spLocks noChangeArrowheads="1"/>
          </p:cNvSpPr>
          <p:nvPr/>
        </p:nvSpPr>
        <p:spPr bwMode="auto">
          <a:xfrm>
            <a:off x="9112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62634" name="Rectangle 171"/>
          <p:cNvSpPr>
            <a:spLocks noChangeArrowheads="1"/>
          </p:cNvSpPr>
          <p:nvPr/>
        </p:nvSpPr>
        <p:spPr bwMode="auto">
          <a:xfrm>
            <a:off x="14446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62635" name="Rectangle 172"/>
          <p:cNvSpPr>
            <a:spLocks noChangeArrowheads="1"/>
          </p:cNvSpPr>
          <p:nvPr/>
        </p:nvSpPr>
        <p:spPr bwMode="auto">
          <a:xfrm>
            <a:off x="2276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62636" name="Rectangle 173"/>
          <p:cNvSpPr>
            <a:spLocks noChangeArrowheads="1"/>
          </p:cNvSpPr>
          <p:nvPr/>
        </p:nvSpPr>
        <p:spPr bwMode="auto">
          <a:xfrm>
            <a:off x="2886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30</a:t>
            </a:r>
          </a:p>
        </p:txBody>
      </p:sp>
      <p:sp>
        <p:nvSpPr>
          <p:cNvPr id="62637" name="Rectangle 174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62638" name="Rectangle 175"/>
          <p:cNvSpPr>
            <a:spLocks noChangeArrowheads="1"/>
          </p:cNvSpPr>
          <p:nvPr/>
        </p:nvSpPr>
        <p:spPr bwMode="auto">
          <a:xfrm>
            <a:off x="3876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62639" name="Rectangle 176"/>
          <p:cNvSpPr>
            <a:spLocks noChangeArrowheads="1"/>
          </p:cNvSpPr>
          <p:nvPr/>
        </p:nvSpPr>
        <p:spPr bwMode="auto">
          <a:xfrm>
            <a:off x="4333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62640" name="Rectangle 177"/>
          <p:cNvSpPr>
            <a:spLocks noChangeArrowheads="1"/>
          </p:cNvSpPr>
          <p:nvPr/>
        </p:nvSpPr>
        <p:spPr bwMode="auto">
          <a:xfrm>
            <a:off x="4791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62641" name="Rectangle 178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62642" name="Rectangle 179"/>
          <p:cNvSpPr>
            <a:spLocks noChangeArrowheads="1"/>
          </p:cNvSpPr>
          <p:nvPr/>
        </p:nvSpPr>
        <p:spPr bwMode="auto">
          <a:xfrm>
            <a:off x="5934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62643" name="Rectangle 180"/>
          <p:cNvSpPr>
            <a:spLocks noChangeArrowheads="1"/>
          </p:cNvSpPr>
          <p:nvPr/>
        </p:nvSpPr>
        <p:spPr bwMode="auto">
          <a:xfrm>
            <a:off x="6467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62644" name="Line 181"/>
          <p:cNvSpPr>
            <a:spLocks noChangeShapeType="1"/>
          </p:cNvSpPr>
          <p:nvPr/>
        </p:nvSpPr>
        <p:spPr bwMode="auto">
          <a:xfrm flipH="1">
            <a:off x="38735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45" name="Line 182"/>
          <p:cNvSpPr>
            <a:spLocks noChangeShapeType="1"/>
          </p:cNvSpPr>
          <p:nvPr/>
        </p:nvSpPr>
        <p:spPr bwMode="auto">
          <a:xfrm>
            <a:off x="84455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46" name="Line 183"/>
          <p:cNvSpPr>
            <a:spLocks noChangeShapeType="1"/>
          </p:cNvSpPr>
          <p:nvPr/>
        </p:nvSpPr>
        <p:spPr bwMode="auto">
          <a:xfrm>
            <a:off x="122555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47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48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49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50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51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52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53" name="Line 190"/>
          <p:cNvSpPr>
            <a:spLocks noChangeShapeType="1"/>
          </p:cNvSpPr>
          <p:nvPr/>
        </p:nvSpPr>
        <p:spPr bwMode="auto">
          <a:xfrm flipH="1">
            <a:off x="54102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54" name="Line 191"/>
          <p:cNvSpPr>
            <a:spLocks noChangeShapeType="1"/>
          </p:cNvSpPr>
          <p:nvPr/>
        </p:nvSpPr>
        <p:spPr bwMode="auto">
          <a:xfrm flipH="1">
            <a:off x="59436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55" name="Line 192"/>
          <p:cNvSpPr>
            <a:spLocks noChangeShapeType="1"/>
          </p:cNvSpPr>
          <p:nvPr/>
        </p:nvSpPr>
        <p:spPr bwMode="auto">
          <a:xfrm flipH="1">
            <a:off x="64770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56" name="Line 193"/>
          <p:cNvSpPr>
            <a:spLocks noChangeShapeType="1"/>
          </p:cNvSpPr>
          <p:nvPr/>
        </p:nvSpPr>
        <p:spPr bwMode="auto">
          <a:xfrm>
            <a:off x="77724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657" name="Text Box 194"/>
          <p:cNvSpPr txBox="1">
            <a:spLocks noChangeArrowheads="1"/>
          </p:cNvSpPr>
          <p:nvPr/>
        </p:nvSpPr>
        <p:spPr bwMode="auto">
          <a:xfrm>
            <a:off x="898525" y="16414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 = 2</a:t>
            </a:r>
          </a:p>
        </p:txBody>
      </p:sp>
      <p:sp>
        <p:nvSpPr>
          <p:cNvPr id="62658" name="Text Box 195"/>
          <p:cNvSpPr txBox="1">
            <a:spLocks noChangeArrowheads="1"/>
          </p:cNvSpPr>
          <p:nvPr/>
        </p:nvSpPr>
        <p:spPr bwMode="auto">
          <a:xfrm>
            <a:off x="6461125" y="1865313"/>
            <a:ext cx="1223963" cy="27463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accent2"/>
                </a:solidFill>
                <a:latin typeface="Arial" charset="0"/>
              </a:rPr>
              <a:t>Find the key </a:t>
            </a:r>
            <a:r>
              <a:rPr lang="en-US" sz="1200" u="sng">
                <a:solidFill>
                  <a:schemeClr val="accent2"/>
                </a:solidFill>
                <a:latin typeface="Arial" charset="0"/>
              </a:rPr>
              <a:t>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B+ Tree Example</a:t>
            </a:r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673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695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17" name="Group 69"/>
          <p:cNvGraphicFramePr>
            <a:graphicFrameLocks noGrp="1"/>
          </p:cNvGraphicFramePr>
          <p:nvPr/>
        </p:nvGraphicFramePr>
        <p:xfrm>
          <a:off x="381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39" name="Group 91"/>
          <p:cNvGraphicFramePr>
            <a:graphicFrameLocks noGrp="1"/>
          </p:cNvGraphicFramePr>
          <p:nvPr/>
        </p:nvGraphicFramePr>
        <p:xfrm>
          <a:off x="2286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61" name="Group 113"/>
          <p:cNvGraphicFramePr>
            <a:graphicFrameLocks noGrp="1"/>
          </p:cNvGraphicFramePr>
          <p:nvPr/>
        </p:nvGraphicFramePr>
        <p:xfrm>
          <a:off x="41910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83" name="Group 135"/>
          <p:cNvGraphicFramePr>
            <a:graphicFrameLocks noGrp="1"/>
          </p:cNvGraphicFramePr>
          <p:nvPr/>
        </p:nvGraphicFramePr>
        <p:xfrm>
          <a:off x="6096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644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45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46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47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48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49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50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51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52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53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54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55" name="Line 168"/>
          <p:cNvSpPr>
            <a:spLocks noChangeShapeType="1"/>
          </p:cNvSpPr>
          <p:nvPr/>
        </p:nvSpPr>
        <p:spPr bwMode="auto">
          <a:xfrm>
            <a:off x="5867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56" name="Rectangle 169"/>
          <p:cNvSpPr>
            <a:spLocks noChangeArrowheads="1"/>
          </p:cNvSpPr>
          <p:nvPr/>
        </p:nvSpPr>
        <p:spPr bwMode="auto">
          <a:xfrm>
            <a:off x="3778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63657" name="Rectangle 170"/>
          <p:cNvSpPr>
            <a:spLocks noChangeArrowheads="1"/>
          </p:cNvSpPr>
          <p:nvPr/>
        </p:nvSpPr>
        <p:spPr bwMode="auto">
          <a:xfrm>
            <a:off x="9112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63658" name="Rectangle 171"/>
          <p:cNvSpPr>
            <a:spLocks noChangeArrowheads="1"/>
          </p:cNvSpPr>
          <p:nvPr/>
        </p:nvSpPr>
        <p:spPr bwMode="auto">
          <a:xfrm>
            <a:off x="14446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63659" name="Rectangle 172"/>
          <p:cNvSpPr>
            <a:spLocks noChangeArrowheads="1"/>
          </p:cNvSpPr>
          <p:nvPr/>
        </p:nvSpPr>
        <p:spPr bwMode="auto">
          <a:xfrm>
            <a:off x="2276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63660" name="Rectangle 173"/>
          <p:cNvSpPr>
            <a:spLocks noChangeArrowheads="1"/>
          </p:cNvSpPr>
          <p:nvPr/>
        </p:nvSpPr>
        <p:spPr bwMode="auto">
          <a:xfrm>
            <a:off x="2886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30</a:t>
            </a:r>
          </a:p>
        </p:txBody>
      </p:sp>
      <p:sp>
        <p:nvSpPr>
          <p:cNvPr id="63661" name="Rectangle 174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63662" name="Rectangle 175"/>
          <p:cNvSpPr>
            <a:spLocks noChangeArrowheads="1"/>
          </p:cNvSpPr>
          <p:nvPr/>
        </p:nvSpPr>
        <p:spPr bwMode="auto">
          <a:xfrm>
            <a:off x="3876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63663" name="Rectangle 176"/>
          <p:cNvSpPr>
            <a:spLocks noChangeArrowheads="1"/>
          </p:cNvSpPr>
          <p:nvPr/>
        </p:nvSpPr>
        <p:spPr bwMode="auto">
          <a:xfrm>
            <a:off x="4333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63664" name="Rectangle 177"/>
          <p:cNvSpPr>
            <a:spLocks noChangeArrowheads="1"/>
          </p:cNvSpPr>
          <p:nvPr/>
        </p:nvSpPr>
        <p:spPr bwMode="auto">
          <a:xfrm>
            <a:off x="4791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63665" name="Rectangle 178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63666" name="Rectangle 179"/>
          <p:cNvSpPr>
            <a:spLocks noChangeArrowheads="1"/>
          </p:cNvSpPr>
          <p:nvPr/>
        </p:nvSpPr>
        <p:spPr bwMode="auto">
          <a:xfrm>
            <a:off x="5934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63667" name="Rectangle 180"/>
          <p:cNvSpPr>
            <a:spLocks noChangeArrowheads="1"/>
          </p:cNvSpPr>
          <p:nvPr/>
        </p:nvSpPr>
        <p:spPr bwMode="auto">
          <a:xfrm>
            <a:off x="6467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63668" name="Line 181"/>
          <p:cNvSpPr>
            <a:spLocks noChangeShapeType="1"/>
          </p:cNvSpPr>
          <p:nvPr/>
        </p:nvSpPr>
        <p:spPr bwMode="auto">
          <a:xfrm flipH="1">
            <a:off x="38735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69" name="Line 182"/>
          <p:cNvSpPr>
            <a:spLocks noChangeShapeType="1"/>
          </p:cNvSpPr>
          <p:nvPr/>
        </p:nvSpPr>
        <p:spPr bwMode="auto">
          <a:xfrm>
            <a:off x="84455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70" name="Line 183"/>
          <p:cNvSpPr>
            <a:spLocks noChangeShapeType="1"/>
          </p:cNvSpPr>
          <p:nvPr/>
        </p:nvSpPr>
        <p:spPr bwMode="auto">
          <a:xfrm>
            <a:off x="122555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71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72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73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74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75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76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77" name="Line 190"/>
          <p:cNvSpPr>
            <a:spLocks noChangeShapeType="1"/>
          </p:cNvSpPr>
          <p:nvPr/>
        </p:nvSpPr>
        <p:spPr bwMode="auto">
          <a:xfrm flipH="1">
            <a:off x="54102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78" name="Line 191"/>
          <p:cNvSpPr>
            <a:spLocks noChangeShapeType="1"/>
          </p:cNvSpPr>
          <p:nvPr/>
        </p:nvSpPr>
        <p:spPr bwMode="auto">
          <a:xfrm flipH="1">
            <a:off x="59436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79" name="Line 192"/>
          <p:cNvSpPr>
            <a:spLocks noChangeShapeType="1"/>
          </p:cNvSpPr>
          <p:nvPr/>
        </p:nvSpPr>
        <p:spPr bwMode="auto">
          <a:xfrm flipH="1">
            <a:off x="64770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80" name="Line 193"/>
          <p:cNvSpPr>
            <a:spLocks noChangeShapeType="1"/>
          </p:cNvSpPr>
          <p:nvPr/>
        </p:nvSpPr>
        <p:spPr bwMode="auto">
          <a:xfrm>
            <a:off x="77724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681" name="Text Box 194"/>
          <p:cNvSpPr txBox="1">
            <a:spLocks noChangeArrowheads="1"/>
          </p:cNvSpPr>
          <p:nvPr/>
        </p:nvSpPr>
        <p:spPr bwMode="auto">
          <a:xfrm>
            <a:off x="898525" y="16414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 = 2</a:t>
            </a:r>
          </a:p>
        </p:txBody>
      </p:sp>
      <p:sp>
        <p:nvSpPr>
          <p:cNvPr id="63682" name="Text Box 195"/>
          <p:cNvSpPr txBox="1">
            <a:spLocks noChangeArrowheads="1"/>
          </p:cNvSpPr>
          <p:nvPr/>
        </p:nvSpPr>
        <p:spPr bwMode="auto">
          <a:xfrm>
            <a:off x="6461125" y="1865313"/>
            <a:ext cx="1223963" cy="27463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accent2"/>
                </a:solidFill>
                <a:latin typeface="Arial" charset="0"/>
              </a:rPr>
              <a:t>Find the key </a:t>
            </a:r>
            <a:r>
              <a:rPr lang="en-US" sz="1200" u="sng">
                <a:solidFill>
                  <a:schemeClr val="accent2"/>
                </a:solidFill>
                <a:latin typeface="Arial" charset="0"/>
              </a:rPr>
              <a:t>40</a:t>
            </a:r>
          </a:p>
        </p:txBody>
      </p:sp>
      <p:sp>
        <p:nvSpPr>
          <p:cNvPr id="63683" name="Text Box 197"/>
          <p:cNvSpPr txBox="1">
            <a:spLocks noChangeArrowheads="1"/>
          </p:cNvSpPr>
          <p:nvPr/>
        </p:nvSpPr>
        <p:spPr bwMode="auto">
          <a:xfrm>
            <a:off x="1371600" y="2581275"/>
            <a:ext cx="690563" cy="274638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>
                <a:solidFill>
                  <a:schemeClr val="accent2"/>
                </a:solidFill>
                <a:latin typeface="Arial" charset="0"/>
              </a:rPr>
              <a:t>40 </a:t>
            </a:r>
            <a:r>
              <a:rPr lang="en-US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</a:t>
            </a:r>
            <a:r>
              <a:rPr lang="en-US" sz="1200">
                <a:solidFill>
                  <a:schemeClr val="accent2"/>
                </a:solidFill>
                <a:latin typeface="Arial" charset="0"/>
              </a:rPr>
              <a:t>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B+ Tree Example</a:t>
            </a:r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673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695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17" name="Group 69"/>
          <p:cNvGraphicFramePr>
            <a:graphicFrameLocks noGrp="1"/>
          </p:cNvGraphicFramePr>
          <p:nvPr/>
        </p:nvGraphicFramePr>
        <p:xfrm>
          <a:off x="381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39" name="Group 91"/>
          <p:cNvGraphicFramePr>
            <a:graphicFrameLocks noGrp="1"/>
          </p:cNvGraphicFramePr>
          <p:nvPr/>
        </p:nvGraphicFramePr>
        <p:xfrm>
          <a:off x="2286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61" name="Group 113"/>
          <p:cNvGraphicFramePr>
            <a:graphicFrameLocks noGrp="1"/>
          </p:cNvGraphicFramePr>
          <p:nvPr/>
        </p:nvGraphicFramePr>
        <p:xfrm>
          <a:off x="41910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83" name="Group 135"/>
          <p:cNvGraphicFramePr>
            <a:graphicFrameLocks noGrp="1"/>
          </p:cNvGraphicFramePr>
          <p:nvPr/>
        </p:nvGraphicFramePr>
        <p:xfrm>
          <a:off x="6096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668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69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70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71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72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73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74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75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76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77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78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79" name="Line 168"/>
          <p:cNvSpPr>
            <a:spLocks noChangeShapeType="1"/>
          </p:cNvSpPr>
          <p:nvPr/>
        </p:nvSpPr>
        <p:spPr bwMode="auto">
          <a:xfrm>
            <a:off x="5867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80" name="Rectangle 169"/>
          <p:cNvSpPr>
            <a:spLocks noChangeArrowheads="1"/>
          </p:cNvSpPr>
          <p:nvPr/>
        </p:nvSpPr>
        <p:spPr bwMode="auto">
          <a:xfrm>
            <a:off x="3778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64681" name="Rectangle 170"/>
          <p:cNvSpPr>
            <a:spLocks noChangeArrowheads="1"/>
          </p:cNvSpPr>
          <p:nvPr/>
        </p:nvSpPr>
        <p:spPr bwMode="auto">
          <a:xfrm>
            <a:off x="9112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64682" name="Rectangle 171"/>
          <p:cNvSpPr>
            <a:spLocks noChangeArrowheads="1"/>
          </p:cNvSpPr>
          <p:nvPr/>
        </p:nvSpPr>
        <p:spPr bwMode="auto">
          <a:xfrm>
            <a:off x="14446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64683" name="Rectangle 172"/>
          <p:cNvSpPr>
            <a:spLocks noChangeArrowheads="1"/>
          </p:cNvSpPr>
          <p:nvPr/>
        </p:nvSpPr>
        <p:spPr bwMode="auto">
          <a:xfrm>
            <a:off x="2276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64684" name="Rectangle 173"/>
          <p:cNvSpPr>
            <a:spLocks noChangeArrowheads="1"/>
          </p:cNvSpPr>
          <p:nvPr/>
        </p:nvSpPr>
        <p:spPr bwMode="auto">
          <a:xfrm>
            <a:off x="2886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30</a:t>
            </a:r>
          </a:p>
        </p:txBody>
      </p:sp>
      <p:sp>
        <p:nvSpPr>
          <p:cNvPr id="64685" name="Rectangle 174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64686" name="Rectangle 175"/>
          <p:cNvSpPr>
            <a:spLocks noChangeArrowheads="1"/>
          </p:cNvSpPr>
          <p:nvPr/>
        </p:nvSpPr>
        <p:spPr bwMode="auto">
          <a:xfrm>
            <a:off x="3876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64687" name="Rectangle 176"/>
          <p:cNvSpPr>
            <a:spLocks noChangeArrowheads="1"/>
          </p:cNvSpPr>
          <p:nvPr/>
        </p:nvSpPr>
        <p:spPr bwMode="auto">
          <a:xfrm>
            <a:off x="4333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64688" name="Rectangle 177"/>
          <p:cNvSpPr>
            <a:spLocks noChangeArrowheads="1"/>
          </p:cNvSpPr>
          <p:nvPr/>
        </p:nvSpPr>
        <p:spPr bwMode="auto">
          <a:xfrm>
            <a:off x="4791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64689" name="Rectangle 178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64690" name="Rectangle 179"/>
          <p:cNvSpPr>
            <a:spLocks noChangeArrowheads="1"/>
          </p:cNvSpPr>
          <p:nvPr/>
        </p:nvSpPr>
        <p:spPr bwMode="auto">
          <a:xfrm>
            <a:off x="5934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64691" name="Rectangle 180"/>
          <p:cNvSpPr>
            <a:spLocks noChangeArrowheads="1"/>
          </p:cNvSpPr>
          <p:nvPr/>
        </p:nvSpPr>
        <p:spPr bwMode="auto">
          <a:xfrm>
            <a:off x="6467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64692" name="Line 181"/>
          <p:cNvSpPr>
            <a:spLocks noChangeShapeType="1"/>
          </p:cNvSpPr>
          <p:nvPr/>
        </p:nvSpPr>
        <p:spPr bwMode="auto">
          <a:xfrm flipH="1">
            <a:off x="38735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93" name="Line 182"/>
          <p:cNvSpPr>
            <a:spLocks noChangeShapeType="1"/>
          </p:cNvSpPr>
          <p:nvPr/>
        </p:nvSpPr>
        <p:spPr bwMode="auto">
          <a:xfrm>
            <a:off x="84455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94" name="Line 183"/>
          <p:cNvSpPr>
            <a:spLocks noChangeShapeType="1"/>
          </p:cNvSpPr>
          <p:nvPr/>
        </p:nvSpPr>
        <p:spPr bwMode="auto">
          <a:xfrm>
            <a:off x="122555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95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96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97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98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99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700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701" name="Line 190"/>
          <p:cNvSpPr>
            <a:spLocks noChangeShapeType="1"/>
          </p:cNvSpPr>
          <p:nvPr/>
        </p:nvSpPr>
        <p:spPr bwMode="auto">
          <a:xfrm flipH="1">
            <a:off x="54102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702" name="Line 191"/>
          <p:cNvSpPr>
            <a:spLocks noChangeShapeType="1"/>
          </p:cNvSpPr>
          <p:nvPr/>
        </p:nvSpPr>
        <p:spPr bwMode="auto">
          <a:xfrm flipH="1">
            <a:off x="59436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703" name="Line 192"/>
          <p:cNvSpPr>
            <a:spLocks noChangeShapeType="1"/>
          </p:cNvSpPr>
          <p:nvPr/>
        </p:nvSpPr>
        <p:spPr bwMode="auto">
          <a:xfrm flipH="1">
            <a:off x="64770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704" name="Line 193"/>
          <p:cNvSpPr>
            <a:spLocks noChangeShapeType="1"/>
          </p:cNvSpPr>
          <p:nvPr/>
        </p:nvSpPr>
        <p:spPr bwMode="auto">
          <a:xfrm>
            <a:off x="77724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705" name="Text Box 194"/>
          <p:cNvSpPr txBox="1">
            <a:spLocks noChangeArrowheads="1"/>
          </p:cNvSpPr>
          <p:nvPr/>
        </p:nvSpPr>
        <p:spPr bwMode="auto">
          <a:xfrm>
            <a:off x="898525" y="16414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 = 2</a:t>
            </a:r>
          </a:p>
        </p:txBody>
      </p:sp>
      <p:sp>
        <p:nvSpPr>
          <p:cNvPr id="64706" name="Text Box 195"/>
          <p:cNvSpPr txBox="1">
            <a:spLocks noChangeArrowheads="1"/>
          </p:cNvSpPr>
          <p:nvPr/>
        </p:nvSpPr>
        <p:spPr bwMode="auto">
          <a:xfrm>
            <a:off x="6461125" y="1865313"/>
            <a:ext cx="1223963" cy="27463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accent2"/>
                </a:solidFill>
                <a:latin typeface="Arial" charset="0"/>
              </a:rPr>
              <a:t>Find the key </a:t>
            </a:r>
            <a:r>
              <a:rPr lang="en-US" sz="1200" u="sng">
                <a:solidFill>
                  <a:schemeClr val="accent2"/>
                </a:solidFill>
                <a:latin typeface="Arial" charset="0"/>
              </a:rPr>
              <a:t>40</a:t>
            </a:r>
          </a:p>
        </p:txBody>
      </p:sp>
      <p:sp>
        <p:nvSpPr>
          <p:cNvPr id="64707" name="Text Box 197"/>
          <p:cNvSpPr txBox="1">
            <a:spLocks noChangeArrowheads="1"/>
          </p:cNvSpPr>
          <p:nvPr/>
        </p:nvSpPr>
        <p:spPr bwMode="auto">
          <a:xfrm>
            <a:off x="1371600" y="2581275"/>
            <a:ext cx="690563" cy="274638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>
                <a:solidFill>
                  <a:schemeClr val="accent2"/>
                </a:solidFill>
                <a:latin typeface="Arial" charset="0"/>
              </a:rPr>
              <a:t>40 </a:t>
            </a:r>
            <a:r>
              <a:rPr lang="en-US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</a:t>
            </a:r>
            <a:r>
              <a:rPr lang="en-US" sz="1200">
                <a:solidFill>
                  <a:schemeClr val="accent2"/>
                </a:solidFill>
                <a:latin typeface="Arial" charset="0"/>
              </a:rPr>
              <a:t> 80</a:t>
            </a:r>
          </a:p>
        </p:txBody>
      </p:sp>
      <p:sp>
        <p:nvSpPr>
          <p:cNvPr id="64708" name="Text Box 198"/>
          <p:cNvSpPr txBox="1">
            <a:spLocks noChangeArrowheads="1"/>
          </p:cNvSpPr>
          <p:nvPr/>
        </p:nvSpPr>
        <p:spPr bwMode="auto">
          <a:xfrm>
            <a:off x="1905000" y="3957638"/>
            <a:ext cx="1033463" cy="27463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accent2"/>
                </a:solidFill>
                <a:latin typeface="Arial" charset="0"/>
              </a:rPr>
              <a:t>20 &lt; </a:t>
            </a:r>
            <a:r>
              <a:rPr lang="en-US" sz="1200" u="sng">
                <a:solidFill>
                  <a:schemeClr val="accent2"/>
                </a:solidFill>
                <a:latin typeface="Arial" charset="0"/>
              </a:rPr>
              <a:t>40 </a:t>
            </a:r>
            <a:r>
              <a:rPr lang="en-US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</a:t>
            </a:r>
            <a:r>
              <a:rPr lang="en-US" sz="1200">
                <a:solidFill>
                  <a:schemeClr val="accent2"/>
                </a:solidFill>
                <a:latin typeface="Arial" charset="0"/>
              </a:rPr>
              <a:t> 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B+ Tree Example</a:t>
            </a:r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673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695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17" name="Group 69"/>
          <p:cNvGraphicFramePr>
            <a:graphicFrameLocks noGrp="1"/>
          </p:cNvGraphicFramePr>
          <p:nvPr/>
        </p:nvGraphicFramePr>
        <p:xfrm>
          <a:off x="381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39" name="Group 91"/>
          <p:cNvGraphicFramePr>
            <a:graphicFrameLocks noGrp="1"/>
          </p:cNvGraphicFramePr>
          <p:nvPr/>
        </p:nvGraphicFramePr>
        <p:xfrm>
          <a:off x="2286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61" name="Group 113"/>
          <p:cNvGraphicFramePr>
            <a:graphicFrameLocks noGrp="1"/>
          </p:cNvGraphicFramePr>
          <p:nvPr/>
        </p:nvGraphicFramePr>
        <p:xfrm>
          <a:off x="41910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1783" name="Group 135"/>
          <p:cNvGraphicFramePr>
            <a:graphicFrameLocks noGrp="1"/>
          </p:cNvGraphicFramePr>
          <p:nvPr/>
        </p:nvGraphicFramePr>
        <p:xfrm>
          <a:off x="6096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92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93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94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95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96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97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98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699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00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01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02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03" name="Line 168"/>
          <p:cNvSpPr>
            <a:spLocks noChangeShapeType="1"/>
          </p:cNvSpPr>
          <p:nvPr/>
        </p:nvSpPr>
        <p:spPr bwMode="auto">
          <a:xfrm>
            <a:off x="5867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04" name="Rectangle 169"/>
          <p:cNvSpPr>
            <a:spLocks noChangeArrowheads="1"/>
          </p:cNvSpPr>
          <p:nvPr/>
        </p:nvSpPr>
        <p:spPr bwMode="auto">
          <a:xfrm>
            <a:off x="3778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65705" name="Rectangle 170"/>
          <p:cNvSpPr>
            <a:spLocks noChangeArrowheads="1"/>
          </p:cNvSpPr>
          <p:nvPr/>
        </p:nvSpPr>
        <p:spPr bwMode="auto">
          <a:xfrm>
            <a:off x="9112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65706" name="Rectangle 171"/>
          <p:cNvSpPr>
            <a:spLocks noChangeArrowheads="1"/>
          </p:cNvSpPr>
          <p:nvPr/>
        </p:nvSpPr>
        <p:spPr bwMode="auto">
          <a:xfrm>
            <a:off x="144462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65707" name="Rectangle 172"/>
          <p:cNvSpPr>
            <a:spLocks noChangeArrowheads="1"/>
          </p:cNvSpPr>
          <p:nvPr/>
        </p:nvSpPr>
        <p:spPr bwMode="auto">
          <a:xfrm>
            <a:off x="2276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65708" name="Rectangle 173"/>
          <p:cNvSpPr>
            <a:spLocks noChangeArrowheads="1"/>
          </p:cNvSpPr>
          <p:nvPr/>
        </p:nvSpPr>
        <p:spPr bwMode="auto">
          <a:xfrm>
            <a:off x="2886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30</a:t>
            </a:r>
          </a:p>
        </p:txBody>
      </p:sp>
      <p:sp>
        <p:nvSpPr>
          <p:cNvPr id="65709" name="Rectangle 174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65710" name="Rectangle 175"/>
          <p:cNvSpPr>
            <a:spLocks noChangeArrowheads="1"/>
          </p:cNvSpPr>
          <p:nvPr/>
        </p:nvSpPr>
        <p:spPr bwMode="auto">
          <a:xfrm>
            <a:off x="3876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65711" name="Rectangle 176"/>
          <p:cNvSpPr>
            <a:spLocks noChangeArrowheads="1"/>
          </p:cNvSpPr>
          <p:nvPr/>
        </p:nvSpPr>
        <p:spPr bwMode="auto">
          <a:xfrm>
            <a:off x="4333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65712" name="Rectangle 177"/>
          <p:cNvSpPr>
            <a:spLocks noChangeArrowheads="1"/>
          </p:cNvSpPr>
          <p:nvPr/>
        </p:nvSpPr>
        <p:spPr bwMode="auto">
          <a:xfrm>
            <a:off x="4791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65713" name="Rectangle 178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65714" name="Rectangle 179"/>
          <p:cNvSpPr>
            <a:spLocks noChangeArrowheads="1"/>
          </p:cNvSpPr>
          <p:nvPr/>
        </p:nvSpPr>
        <p:spPr bwMode="auto">
          <a:xfrm>
            <a:off x="5934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65715" name="Rectangle 180"/>
          <p:cNvSpPr>
            <a:spLocks noChangeArrowheads="1"/>
          </p:cNvSpPr>
          <p:nvPr/>
        </p:nvSpPr>
        <p:spPr bwMode="auto">
          <a:xfrm>
            <a:off x="6467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65716" name="Line 181"/>
          <p:cNvSpPr>
            <a:spLocks noChangeShapeType="1"/>
          </p:cNvSpPr>
          <p:nvPr/>
        </p:nvSpPr>
        <p:spPr bwMode="auto">
          <a:xfrm flipH="1">
            <a:off x="38735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17" name="Line 182"/>
          <p:cNvSpPr>
            <a:spLocks noChangeShapeType="1"/>
          </p:cNvSpPr>
          <p:nvPr/>
        </p:nvSpPr>
        <p:spPr bwMode="auto">
          <a:xfrm>
            <a:off x="84455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18" name="Line 183"/>
          <p:cNvSpPr>
            <a:spLocks noChangeShapeType="1"/>
          </p:cNvSpPr>
          <p:nvPr/>
        </p:nvSpPr>
        <p:spPr bwMode="auto">
          <a:xfrm>
            <a:off x="122555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19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20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21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22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23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24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25" name="Line 190"/>
          <p:cNvSpPr>
            <a:spLocks noChangeShapeType="1"/>
          </p:cNvSpPr>
          <p:nvPr/>
        </p:nvSpPr>
        <p:spPr bwMode="auto">
          <a:xfrm flipH="1">
            <a:off x="54102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26" name="Line 191"/>
          <p:cNvSpPr>
            <a:spLocks noChangeShapeType="1"/>
          </p:cNvSpPr>
          <p:nvPr/>
        </p:nvSpPr>
        <p:spPr bwMode="auto">
          <a:xfrm flipH="1">
            <a:off x="59436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27" name="Line 192"/>
          <p:cNvSpPr>
            <a:spLocks noChangeShapeType="1"/>
          </p:cNvSpPr>
          <p:nvPr/>
        </p:nvSpPr>
        <p:spPr bwMode="auto">
          <a:xfrm flipH="1">
            <a:off x="64770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28" name="Line 193"/>
          <p:cNvSpPr>
            <a:spLocks noChangeShapeType="1"/>
          </p:cNvSpPr>
          <p:nvPr/>
        </p:nvSpPr>
        <p:spPr bwMode="auto">
          <a:xfrm>
            <a:off x="77724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29" name="Text Box 194"/>
          <p:cNvSpPr txBox="1">
            <a:spLocks noChangeArrowheads="1"/>
          </p:cNvSpPr>
          <p:nvPr/>
        </p:nvSpPr>
        <p:spPr bwMode="auto">
          <a:xfrm>
            <a:off x="898525" y="16414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 = 2</a:t>
            </a:r>
          </a:p>
        </p:txBody>
      </p:sp>
      <p:sp>
        <p:nvSpPr>
          <p:cNvPr id="65730" name="Text Box 195"/>
          <p:cNvSpPr txBox="1">
            <a:spLocks noChangeArrowheads="1"/>
          </p:cNvSpPr>
          <p:nvPr/>
        </p:nvSpPr>
        <p:spPr bwMode="auto">
          <a:xfrm>
            <a:off x="6461125" y="1865313"/>
            <a:ext cx="1223963" cy="27463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accent2"/>
                </a:solidFill>
                <a:latin typeface="Arial" charset="0"/>
              </a:rPr>
              <a:t>Find the key </a:t>
            </a:r>
            <a:r>
              <a:rPr lang="en-US" sz="1200" u="sng">
                <a:solidFill>
                  <a:schemeClr val="accent2"/>
                </a:solidFill>
                <a:latin typeface="Arial" charset="0"/>
              </a:rPr>
              <a:t>40</a:t>
            </a:r>
          </a:p>
        </p:txBody>
      </p:sp>
      <p:sp>
        <p:nvSpPr>
          <p:cNvPr id="65731" name="Text Box 197"/>
          <p:cNvSpPr txBox="1">
            <a:spLocks noChangeArrowheads="1"/>
          </p:cNvSpPr>
          <p:nvPr/>
        </p:nvSpPr>
        <p:spPr bwMode="auto">
          <a:xfrm>
            <a:off x="1371600" y="2581275"/>
            <a:ext cx="690563" cy="274638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u="sng">
                <a:solidFill>
                  <a:schemeClr val="accent2"/>
                </a:solidFill>
                <a:latin typeface="Arial" charset="0"/>
              </a:rPr>
              <a:t>40 </a:t>
            </a:r>
            <a:r>
              <a:rPr lang="en-US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</a:t>
            </a:r>
            <a:r>
              <a:rPr lang="en-US" sz="1200">
                <a:solidFill>
                  <a:schemeClr val="accent2"/>
                </a:solidFill>
                <a:latin typeface="Arial" charset="0"/>
              </a:rPr>
              <a:t> 80</a:t>
            </a:r>
          </a:p>
        </p:txBody>
      </p:sp>
      <p:sp>
        <p:nvSpPr>
          <p:cNvPr id="65732" name="Text Box 198"/>
          <p:cNvSpPr txBox="1">
            <a:spLocks noChangeArrowheads="1"/>
          </p:cNvSpPr>
          <p:nvPr/>
        </p:nvSpPr>
        <p:spPr bwMode="auto">
          <a:xfrm>
            <a:off x="1905000" y="3957638"/>
            <a:ext cx="1033463" cy="27463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accent2"/>
                </a:solidFill>
                <a:latin typeface="Arial" charset="0"/>
              </a:rPr>
              <a:t>20 &lt; </a:t>
            </a:r>
            <a:r>
              <a:rPr lang="en-US" sz="1200" u="sng">
                <a:solidFill>
                  <a:schemeClr val="accent2"/>
                </a:solidFill>
                <a:latin typeface="Arial" charset="0"/>
              </a:rPr>
              <a:t>40 </a:t>
            </a:r>
            <a:r>
              <a:rPr lang="en-US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</a:t>
            </a:r>
            <a:r>
              <a:rPr lang="en-US" sz="1200">
                <a:solidFill>
                  <a:schemeClr val="accent2"/>
                </a:solidFill>
                <a:latin typeface="Arial" charset="0"/>
              </a:rPr>
              <a:t> 60</a:t>
            </a:r>
          </a:p>
        </p:txBody>
      </p:sp>
      <p:sp>
        <p:nvSpPr>
          <p:cNvPr id="65733" name="Text Box 199"/>
          <p:cNvSpPr txBox="1">
            <a:spLocks noChangeArrowheads="1"/>
          </p:cNvSpPr>
          <p:nvPr/>
        </p:nvSpPr>
        <p:spPr bwMode="auto">
          <a:xfrm>
            <a:off x="2895600" y="5329238"/>
            <a:ext cx="1033463" cy="27463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accent2"/>
                </a:solidFill>
                <a:latin typeface="Arial" charset="0"/>
              </a:rPr>
              <a:t>30 &lt; </a:t>
            </a:r>
            <a:r>
              <a:rPr lang="en-US" sz="1200" u="sng">
                <a:solidFill>
                  <a:schemeClr val="accent2"/>
                </a:solidFill>
                <a:latin typeface="Arial" charset="0"/>
              </a:rPr>
              <a:t>40 </a:t>
            </a:r>
            <a:r>
              <a:rPr lang="en-US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</a:t>
            </a:r>
            <a:r>
              <a:rPr lang="en-US" sz="1200">
                <a:solidFill>
                  <a:schemeClr val="accent2"/>
                </a:solidFill>
                <a:latin typeface="Arial" charset="0"/>
              </a:rPr>
              <a:t> 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charset="0"/>
                <a:ea typeface="ＭＳ Ｐゴシック" pitchFamily="34" charset="-128"/>
              </a:rPr>
              <a:t>Spatial Control</a:t>
            </a:r>
            <a:br>
              <a:rPr lang="en-US" sz="3600" smtClean="0">
                <a:latin typeface="Arial" charset="0"/>
                <a:ea typeface="ＭＳ Ｐゴシック" pitchFamily="34" charset="-128"/>
              </a:rPr>
            </a:br>
            <a:r>
              <a:rPr lang="en-US" sz="3600" smtClean="0">
                <a:latin typeface="Arial" charset="0"/>
                <a:ea typeface="ＭＳ Ｐゴシック" pitchFamily="34" charset="-128"/>
              </a:rPr>
              <a:t>Using “Raw” Disk Device Interface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z="2400" b="1" smtClean="0">
                <a:latin typeface="Arial" charset="0"/>
                <a:ea typeface="ＭＳ Ｐゴシック" pitchFamily="34" charset="-128"/>
              </a:rPr>
              <a:t>Overview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DBMS issues low-level storage requests directly to disk device</a:t>
            </a:r>
          </a:p>
          <a:p>
            <a:r>
              <a:rPr lang="en-US" sz="24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Advantages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DBMS can ensure that important queries access data sequentially 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Can provide highest performance</a:t>
            </a:r>
            <a:endParaRPr lang="en-US" sz="2400" b="1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Disadvantages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Requires devoting entire disks to the DBMS 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Reduces portability as low-level disk interfaces are OS specific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Many devices are in fact “virtual disk devices”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DBA46-33FA-4CDF-925A-921D7A4CEAA4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96E387-1E20-4327-9BCE-69F97AA4434A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Using a B+ Tree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Exact key values: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Start at the root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Proceed down, to the leaf</a:t>
            </a:r>
          </a:p>
          <a:p>
            <a:pPr lvl="1"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Range queries: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As above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Then sequential traversal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6019800" y="2544763"/>
            <a:ext cx="237172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name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People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age = 25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6096000" y="4449763"/>
            <a:ext cx="2549525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name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 </a:t>
            </a:r>
            <a:r>
              <a:rPr lang="en-US" dirty="0">
                <a:latin typeface="Arial"/>
                <a:cs typeface="+mn-cs"/>
              </a:rPr>
              <a:t>People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20 &lt;= age</a:t>
            </a:r>
          </a:p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  and  age &lt;= 30</a:t>
            </a:r>
          </a:p>
        </p:txBody>
      </p:sp>
      <p:sp>
        <p:nvSpPr>
          <p:cNvPr id="6656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07025" y="1676400"/>
            <a:ext cx="31115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+mn-cs"/>
              </a:rPr>
              <a:t>Index on </a:t>
            </a:r>
            <a:r>
              <a:rPr lang="en-US" dirty="0" err="1">
                <a:latin typeface="Arial"/>
                <a:cs typeface="+mn-cs"/>
              </a:rPr>
              <a:t>People(age</a:t>
            </a:r>
            <a:r>
              <a:rPr lang="en-US" dirty="0">
                <a:latin typeface="Arial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Which queries can use this index ?</a:t>
            </a:r>
          </a:p>
        </p:txBody>
      </p:sp>
      <p:sp>
        <p:nvSpPr>
          <p:cNvPr id="6758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67B0F8-0C06-483B-9B8C-4795496E0746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273050" y="2971800"/>
            <a:ext cx="3287713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*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People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name = ‘Smith’ </a:t>
            </a:r>
            <a:br>
              <a:rPr lang="en-US" dirty="0">
                <a:latin typeface="Arial"/>
                <a:cs typeface="+mn-cs"/>
              </a:rPr>
            </a:br>
            <a:r>
              <a:rPr lang="en-US" dirty="0">
                <a:latin typeface="Arial"/>
                <a:cs typeface="+mn-cs"/>
              </a:rPr>
              <a:t>   and </a:t>
            </a:r>
            <a:r>
              <a:rPr lang="en-US" dirty="0" err="1">
                <a:latin typeface="Arial"/>
                <a:cs typeface="+mn-cs"/>
              </a:rPr>
              <a:t>zipcode</a:t>
            </a:r>
            <a:r>
              <a:rPr lang="en-US" dirty="0">
                <a:latin typeface="Arial"/>
                <a:cs typeface="+mn-cs"/>
              </a:rPr>
              <a:t> = 12345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" y="2133600"/>
            <a:ext cx="5324475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/>
                <a:cs typeface="+mn-cs"/>
              </a:rPr>
              <a:t>Index on </a:t>
            </a:r>
            <a:r>
              <a:rPr lang="en-US" sz="2800" dirty="0" err="1">
                <a:latin typeface="Arial"/>
                <a:cs typeface="+mn-cs"/>
              </a:rPr>
              <a:t>People(name</a:t>
            </a:r>
            <a:r>
              <a:rPr lang="en-US" sz="2800" dirty="0">
                <a:latin typeface="Arial"/>
                <a:cs typeface="+mn-cs"/>
              </a:rPr>
              <a:t>, </a:t>
            </a:r>
            <a:r>
              <a:rPr lang="en-US" sz="2800" dirty="0" err="1">
                <a:latin typeface="Arial"/>
                <a:cs typeface="+mn-cs"/>
              </a:rPr>
              <a:t>zipcode</a:t>
            </a:r>
            <a:r>
              <a:rPr lang="en-US" sz="2800" dirty="0">
                <a:latin typeface="Arial"/>
                <a:cs typeface="+mn-cs"/>
              </a:rPr>
              <a:t>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038600" y="3048000"/>
            <a:ext cx="320198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*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People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name = ‘Smith’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038600" y="4724400"/>
            <a:ext cx="342423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dirty="0">
                <a:latin typeface="Arial"/>
                <a:cs typeface="+mn-cs"/>
              </a:rPr>
              <a:t> *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latin typeface="Arial"/>
                <a:cs typeface="+mn-cs"/>
              </a:rPr>
              <a:t> People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latin typeface="Arial"/>
                <a:cs typeface="+mn-cs"/>
              </a:rPr>
              <a:t> </a:t>
            </a:r>
            <a:r>
              <a:rPr lang="en-US" dirty="0" err="1">
                <a:latin typeface="Arial"/>
                <a:cs typeface="+mn-cs"/>
              </a:rPr>
              <a:t>zipcode</a:t>
            </a:r>
            <a:r>
              <a:rPr lang="en-US" dirty="0">
                <a:latin typeface="Arial"/>
                <a:cs typeface="+mn-cs"/>
              </a:rPr>
              <a:t> = 12345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D2349F-3B22-4824-8B2F-AFECC60297E2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B+ Tree Design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How large d ?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Example: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Key size = 4 bytes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Pointer size = 8 bytes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Block size = 4096 byes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2d x 4  + (2d+1) x 8  &lt;=  4096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 = 170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6963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B+ Trees in Practice</a:t>
            </a:r>
          </a:p>
        </p:txBody>
      </p:sp>
      <p:sp>
        <p:nvSpPr>
          <p:cNvPr id="696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Typical order: 100.  Typical fill-factor: 67%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average fanout = 133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Typical capacities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Height 4: 133</a:t>
            </a:r>
            <a:r>
              <a:rPr lang="en-US" sz="2400" baseline="30000" smtClean="0">
                <a:latin typeface="Arial" charset="0"/>
                <a:ea typeface="ＭＳ Ｐゴシック" pitchFamily="34" charset="-128"/>
              </a:rPr>
              <a:t>4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= 312,900,700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Height 3: 133</a:t>
            </a:r>
            <a:r>
              <a:rPr lang="en-US" sz="2400" baseline="30000" smtClean="0">
                <a:latin typeface="Arial" charset="0"/>
                <a:ea typeface="ＭＳ Ｐゴシック" pitchFamily="34" charset="-128"/>
              </a:rPr>
              <a:t>3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 =     2,352,637 records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Can often hold top levels in buffer pool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Level 1 =           1 page  =     8 Kbytes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Level 2 =      133 pages =     1 Mbyte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Level 3 = 17,689 pages = 133 Mbytes       </a:t>
            </a:r>
          </a:p>
        </p:txBody>
      </p:sp>
      <p:sp>
        <p:nvSpPr>
          <p:cNvPr id="696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F51760-624A-4982-A244-F272DFC03136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963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A613F3-9A7B-49EF-8E95-FFEFF1B5F555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a B+ Tree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Insert (K, P)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Find leaf where K belongs, insert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If no overflow (2d keys or less), halt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If overflow (2d+1 keys), split node, insert in parent: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If leaf, keep K3 too in right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When root splits, new root has 1 key only</a:t>
            </a:r>
          </a:p>
        </p:txBody>
      </p:sp>
      <p:graphicFrame>
        <p:nvGraphicFramePr>
          <p:cNvPr id="416772" name="Group 4"/>
          <p:cNvGraphicFramePr>
            <a:graphicFrameLocks noGrp="1"/>
          </p:cNvGraphicFramePr>
          <p:nvPr/>
        </p:nvGraphicFramePr>
        <p:xfrm>
          <a:off x="152400" y="4411663"/>
          <a:ext cx="3124200" cy="685800"/>
        </p:xfrm>
        <a:graphic>
          <a:graphicData uri="http://schemas.openxmlformats.org/drawingml/2006/table">
            <a:tbl>
              <a:tblPr/>
              <a:tblGrid>
                <a:gridCol w="434975"/>
                <a:gridCol w="209550"/>
                <a:gridCol w="261938"/>
                <a:gridCol w="284162"/>
                <a:gridCol w="341313"/>
                <a:gridCol w="284162"/>
                <a:gridCol w="280988"/>
                <a:gridCol w="339725"/>
                <a:gridCol w="209550"/>
                <a:gridCol w="477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K4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p5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6798" name="Group 30"/>
          <p:cNvGraphicFramePr>
            <a:graphicFrameLocks noGrp="1"/>
          </p:cNvGraphicFramePr>
          <p:nvPr/>
        </p:nvGraphicFramePr>
        <p:xfrm>
          <a:off x="4114800" y="4411663"/>
          <a:ext cx="2286000" cy="685800"/>
        </p:xfrm>
        <a:graphic>
          <a:graphicData uri="http://schemas.openxmlformats.org/drawingml/2006/table">
            <a:tbl>
              <a:tblPr/>
              <a:tblGrid>
                <a:gridCol w="4508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6820" name="Group 52"/>
          <p:cNvGraphicFramePr>
            <a:graphicFrameLocks noGrp="1"/>
          </p:cNvGraphicFramePr>
          <p:nvPr/>
        </p:nvGraphicFramePr>
        <p:xfrm>
          <a:off x="6553200" y="4411663"/>
          <a:ext cx="2286000" cy="685800"/>
        </p:xfrm>
        <a:graphic>
          <a:graphicData uri="http://schemas.openxmlformats.org/drawingml/2006/table">
            <a:tbl>
              <a:tblPr/>
              <a:tblGrid>
                <a:gridCol w="4508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5410200" y="3497263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parent   </a:t>
            </a:r>
          </a:p>
          <a:p>
            <a:pPr eaLnBrk="0" hangingPunct="0"/>
            <a:r>
              <a:rPr lang="en-US" sz="1800">
                <a:latin typeface="Arial" charset="0"/>
              </a:rPr>
              <a:t>      K3    </a:t>
            </a:r>
          </a:p>
        </p:txBody>
      </p:sp>
      <p:sp>
        <p:nvSpPr>
          <p:cNvPr id="71755" name="Line 75"/>
          <p:cNvSpPr>
            <a:spLocks noChangeShapeType="1"/>
          </p:cNvSpPr>
          <p:nvPr/>
        </p:nvSpPr>
        <p:spPr bwMode="auto">
          <a:xfrm>
            <a:off x="6248400" y="403066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6" name="Line 76"/>
          <p:cNvSpPr>
            <a:spLocks noChangeShapeType="1"/>
          </p:cNvSpPr>
          <p:nvPr/>
        </p:nvSpPr>
        <p:spPr bwMode="auto">
          <a:xfrm>
            <a:off x="3352800" y="47926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7" name="Line 77"/>
          <p:cNvSpPr>
            <a:spLocks noChangeShapeType="1"/>
          </p:cNvSpPr>
          <p:nvPr/>
        </p:nvSpPr>
        <p:spPr bwMode="auto">
          <a:xfrm flipH="1">
            <a:off x="228600" y="3878263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8" name="Text Box 78"/>
          <p:cNvSpPr txBox="1">
            <a:spLocks noChangeArrowheads="1"/>
          </p:cNvSpPr>
          <p:nvPr/>
        </p:nvSpPr>
        <p:spPr bwMode="auto">
          <a:xfrm>
            <a:off x="974725" y="3511550"/>
            <a:ext cx="90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parent</a:t>
            </a:r>
          </a:p>
        </p:txBody>
      </p:sp>
      <p:sp>
        <p:nvSpPr>
          <p:cNvPr id="71759" name="Line 79"/>
          <p:cNvSpPr>
            <a:spLocks noChangeShapeType="1"/>
          </p:cNvSpPr>
          <p:nvPr/>
        </p:nvSpPr>
        <p:spPr bwMode="auto">
          <a:xfrm flipH="1">
            <a:off x="4114800" y="4030663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594037-0004-417F-ABED-842394BCB109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a B+ Tree</a:t>
            </a:r>
          </a:p>
        </p:txBody>
      </p:sp>
      <p:graphicFrame>
        <p:nvGraphicFramePr>
          <p:cNvPr id="417795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7817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51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2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3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4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5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6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7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8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9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60" name="Line 166"/>
          <p:cNvSpPr>
            <a:spLocks noChangeShapeType="1"/>
          </p:cNvSpPr>
          <p:nvPr/>
        </p:nvSpPr>
        <p:spPr bwMode="auto">
          <a:xfrm>
            <a:off x="2133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61" name="Line 167"/>
          <p:cNvSpPr>
            <a:spLocks noChangeShapeType="1"/>
          </p:cNvSpPr>
          <p:nvPr/>
        </p:nvSpPr>
        <p:spPr bwMode="auto">
          <a:xfrm>
            <a:off x="38862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62" name="Line 168"/>
          <p:cNvSpPr>
            <a:spLocks noChangeShapeType="1"/>
          </p:cNvSpPr>
          <p:nvPr/>
        </p:nvSpPr>
        <p:spPr bwMode="auto">
          <a:xfrm>
            <a:off x="6172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63" name="Rectangle 169"/>
          <p:cNvSpPr>
            <a:spLocks noChangeArrowheads="1"/>
          </p:cNvSpPr>
          <p:nvPr/>
        </p:nvSpPr>
        <p:spPr bwMode="auto">
          <a:xfrm>
            <a:off x="600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2764" name="Rectangle 170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72765" name="Rectangle 171"/>
          <p:cNvSpPr>
            <a:spLocks noChangeArrowheads="1"/>
          </p:cNvSpPr>
          <p:nvPr/>
        </p:nvSpPr>
        <p:spPr bwMode="auto">
          <a:xfrm>
            <a:off x="1666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72766" name="Rectangle 172"/>
          <p:cNvSpPr>
            <a:spLocks noChangeArrowheads="1"/>
          </p:cNvSpPr>
          <p:nvPr/>
        </p:nvSpPr>
        <p:spPr bwMode="auto">
          <a:xfrm>
            <a:off x="2276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72767" name="Rectangle 173"/>
          <p:cNvSpPr>
            <a:spLocks noChangeArrowheads="1"/>
          </p:cNvSpPr>
          <p:nvPr/>
        </p:nvSpPr>
        <p:spPr bwMode="auto">
          <a:xfrm>
            <a:off x="2886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30</a:t>
            </a:r>
          </a:p>
        </p:txBody>
      </p:sp>
      <p:sp>
        <p:nvSpPr>
          <p:cNvPr id="72768" name="Rectangle 174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72769" name="Rectangle 175"/>
          <p:cNvSpPr>
            <a:spLocks noChangeArrowheads="1"/>
          </p:cNvSpPr>
          <p:nvPr/>
        </p:nvSpPr>
        <p:spPr bwMode="auto">
          <a:xfrm>
            <a:off x="3876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72770" name="Rectangle 176"/>
          <p:cNvSpPr>
            <a:spLocks noChangeArrowheads="1"/>
          </p:cNvSpPr>
          <p:nvPr/>
        </p:nvSpPr>
        <p:spPr bwMode="auto">
          <a:xfrm>
            <a:off x="4333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72771" name="Rectangle 177"/>
          <p:cNvSpPr>
            <a:spLocks noChangeArrowheads="1"/>
          </p:cNvSpPr>
          <p:nvPr/>
        </p:nvSpPr>
        <p:spPr bwMode="auto">
          <a:xfrm>
            <a:off x="4791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72772" name="Rectangle 178"/>
          <p:cNvSpPr>
            <a:spLocks noChangeArrowheads="1"/>
          </p:cNvSpPr>
          <p:nvPr/>
        </p:nvSpPr>
        <p:spPr bwMode="auto">
          <a:xfrm>
            <a:off x="5248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72773" name="Rectangle 179"/>
          <p:cNvSpPr>
            <a:spLocks noChangeArrowheads="1"/>
          </p:cNvSpPr>
          <p:nvPr/>
        </p:nvSpPr>
        <p:spPr bwMode="auto">
          <a:xfrm>
            <a:off x="5781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72774" name="Rectangle 180"/>
          <p:cNvSpPr>
            <a:spLocks noChangeArrowheads="1"/>
          </p:cNvSpPr>
          <p:nvPr/>
        </p:nvSpPr>
        <p:spPr bwMode="auto">
          <a:xfrm>
            <a:off x="6315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72775" name="Line 181"/>
          <p:cNvSpPr>
            <a:spLocks noChangeShapeType="1"/>
          </p:cNvSpPr>
          <p:nvPr/>
        </p:nvSpPr>
        <p:spPr bwMode="auto">
          <a:xfrm>
            <a:off x="533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76" name="Line 182"/>
          <p:cNvSpPr>
            <a:spLocks noChangeShapeType="1"/>
          </p:cNvSpPr>
          <p:nvPr/>
        </p:nvSpPr>
        <p:spPr bwMode="auto">
          <a:xfrm>
            <a:off x="9144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77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78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79" name="Line 185"/>
          <p:cNvSpPr>
            <a:spLocks noChangeShapeType="1"/>
          </p:cNvSpPr>
          <p:nvPr/>
        </p:nvSpPr>
        <p:spPr bwMode="auto">
          <a:xfrm>
            <a:off x="2819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80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81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82" name="Line 188"/>
          <p:cNvSpPr>
            <a:spLocks noChangeShapeType="1"/>
          </p:cNvSpPr>
          <p:nvPr/>
        </p:nvSpPr>
        <p:spPr bwMode="auto">
          <a:xfrm flipH="1">
            <a:off x="4343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83" name="Line 189"/>
          <p:cNvSpPr>
            <a:spLocks noChangeShapeType="1"/>
          </p:cNvSpPr>
          <p:nvPr/>
        </p:nvSpPr>
        <p:spPr bwMode="auto">
          <a:xfrm flipH="1">
            <a:off x="48006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84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85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86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87" name="Line 193"/>
          <p:cNvSpPr>
            <a:spLocks noChangeShapeType="1"/>
          </p:cNvSpPr>
          <p:nvPr/>
        </p:nvSpPr>
        <p:spPr bwMode="auto">
          <a:xfrm>
            <a:off x="81534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88" name="Text Box 194"/>
          <p:cNvSpPr txBox="1">
            <a:spLocks noChangeArrowheads="1"/>
          </p:cNvSpPr>
          <p:nvPr/>
        </p:nvSpPr>
        <p:spPr bwMode="auto">
          <a:xfrm>
            <a:off x="898525" y="1641475"/>
            <a:ext cx="175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Insert K=19</a:t>
            </a:r>
          </a:p>
        </p:txBody>
      </p:sp>
      <p:graphicFrame>
        <p:nvGraphicFramePr>
          <p:cNvPr id="49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Group 69"/>
          <p:cNvGraphicFramePr>
            <a:graphicFrameLocks noGrp="1"/>
          </p:cNvGraphicFramePr>
          <p:nvPr/>
        </p:nvGraphicFramePr>
        <p:xfrm>
          <a:off x="381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Group 91"/>
          <p:cNvGraphicFramePr>
            <a:graphicFrameLocks noGrp="1"/>
          </p:cNvGraphicFramePr>
          <p:nvPr/>
        </p:nvGraphicFramePr>
        <p:xfrm>
          <a:off x="2286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Group 113"/>
          <p:cNvGraphicFramePr>
            <a:graphicFrameLocks noGrp="1"/>
          </p:cNvGraphicFramePr>
          <p:nvPr/>
        </p:nvGraphicFramePr>
        <p:xfrm>
          <a:off x="45720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135"/>
          <p:cNvGraphicFramePr>
            <a:graphicFrameLocks noGrp="1"/>
          </p:cNvGraphicFramePr>
          <p:nvPr/>
        </p:nvGraphicFramePr>
        <p:xfrm>
          <a:off x="6477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BEEADE-4B94-42D5-AFC7-ABBD88A0BDD7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a B+ Tree</a:t>
            </a:r>
          </a:p>
        </p:txBody>
      </p:sp>
      <p:graphicFrame>
        <p:nvGraphicFramePr>
          <p:cNvPr id="418819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8841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75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76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77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78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79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80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81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82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783" name="Rectangle 169"/>
          <p:cNvSpPr>
            <a:spLocks noChangeArrowheads="1"/>
          </p:cNvSpPr>
          <p:nvPr/>
        </p:nvSpPr>
        <p:spPr bwMode="auto">
          <a:xfrm>
            <a:off x="600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3784" name="Rectangle 170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73785" name="Rectangle 171"/>
          <p:cNvSpPr>
            <a:spLocks noChangeArrowheads="1"/>
          </p:cNvSpPr>
          <p:nvPr/>
        </p:nvSpPr>
        <p:spPr bwMode="auto">
          <a:xfrm>
            <a:off x="159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73786" name="Rectangle 172"/>
          <p:cNvSpPr>
            <a:spLocks noChangeArrowheads="1"/>
          </p:cNvSpPr>
          <p:nvPr/>
        </p:nvSpPr>
        <p:spPr bwMode="auto">
          <a:xfrm>
            <a:off x="2428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73787" name="Rectangle 173"/>
          <p:cNvSpPr>
            <a:spLocks noChangeArrowheads="1"/>
          </p:cNvSpPr>
          <p:nvPr/>
        </p:nvSpPr>
        <p:spPr bwMode="auto">
          <a:xfrm>
            <a:off x="2886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30</a:t>
            </a:r>
          </a:p>
        </p:txBody>
      </p:sp>
      <p:sp>
        <p:nvSpPr>
          <p:cNvPr id="73788" name="Rectangle 174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73789" name="Rectangle 175"/>
          <p:cNvSpPr>
            <a:spLocks noChangeArrowheads="1"/>
          </p:cNvSpPr>
          <p:nvPr/>
        </p:nvSpPr>
        <p:spPr bwMode="auto">
          <a:xfrm>
            <a:off x="3876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73790" name="Rectangle 176"/>
          <p:cNvSpPr>
            <a:spLocks noChangeArrowheads="1"/>
          </p:cNvSpPr>
          <p:nvPr/>
        </p:nvSpPr>
        <p:spPr bwMode="auto">
          <a:xfrm>
            <a:off x="4333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73791" name="Rectangle 177"/>
          <p:cNvSpPr>
            <a:spLocks noChangeArrowheads="1"/>
          </p:cNvSpPr>
          <p:nvPr/>
        </p:nvSpPr>
        <p:spPr bwMode="auto">
          <a:xfrm>
            <a:off x="4791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73792" name="Rectangle 178"/>
          <p:cNvSpPr>
            <a:spLocks noChangeArrowheads="1"/>
          </p:cNvSpPr>
          <p:nvPr/>
        </p:nvSpPr>
        <p:spPr bwMode="auto">
          <a:xfrm>
            <a:off x="5248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73793" name="Rectangle 179"/>
          <p:cNvSpPr>
            <a:spLocks noChangeArrowheads="1"/>
          </p:cNvSpPr>
          <p:nvPr/>
        </p:nvSpPr>
        <p:spPr bwMode="auto">
          <a:xfrm>
            <a:off x="5781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73794" name="Rectangle 180"/>
          <p:cNvSpPr>
            <a:spLocks noChangeArrowheads="1"/>
          </p:cNvSpPr>
          <p:nvPr/>
        </p:nvSpPr>
        <p:spPr bwMode="auto">
          <a:xfrm>
            <a:off x="6315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73795" name="Rectangle 194"/>
          <p:cNvSpPr>
            <a:spLocks noChangeArrowheads="1"/>
          </p:cNvSpPr>
          <p:nvPr/>
        </p:nvSpPr>
        <p:spPr bwMode="auto">
          <a:xfrm>
            <a:off x="2009775" y="5943600"/>
            <a:ext cx="390525" cy="314325"/>
          </a:xfrm>
          <a:prstGeom prst="rect">
            <a:avLst/>
          </a:prstGeom>
          <a:solidFill>
            <a:srgbClr val="DDDDDD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CC0000"/>
                </a:solidFill>
                <a:latin typeface="Arial" charset="0"/>
              </a:rPr>
              <a:t>19</a:t>
            </a:r>
          </a:p>
        </p:txBody>
      </p:sp>
      <p:sp>
        <p:nvSpPr>
          <p:cNvPr id="73796" name="Text Box 196"/>
          <p:cNvSpPr txBox="1">
            <a:spLocks noChangeArrowheads="1"/>
          </p:cNvSpPr>
          <p:nvPr/>
        </p:nvSpPr>
        <p:spPr bwMode="auto">
          <a:xfrm>
            <a:off x="746125" y="1717675"/>
            <a:ext cx="206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After insertion</a:t>
            </a:r>
          </a:p>
        </p:txBody>
      </p:sp>
      <p:graphicFrame>
        <p:nvGraphicFramePr>
          <p:cNvPr id="5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381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Group 91"/>
          <p:cNvGraphicFramePr>
            <a:graphicFrameLocks noGrp="1"/>
          </p:cNvGraphicFramePr>
          <p:nvPr/>
        </p:nvGraphicFramePr>
        <p:xfrm>
          <a:off x="2286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113"/>
          <p:cNvGraphicFramePr>
            <a:graphicFrameLocks noGrp="1"/>
          </p:cNvGraphicFramePr>
          <p:nvPr/>
        </p:nvGraphicFramePr>
        <p:xfrm>
          <a:off x="45720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135"/>
          <p:cNvGraphicFramePr>
            <a:graphicFrameLocks noGrp="1"/>
          </p:cNvGraphicFramePr>
          <p:nvPr/>
        </p:nvGraphicFramePr>
        <p:xfrm>
          <a:off x="6477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907" name="Line 166"/>
          <p:cNvSpPr>
            <a:spLocks noChangeShapeType="1"/>
          </p:cNvSpPr>
          <p:nvPr/>
        </p:nvSpPr>
        <p:spPr bwMode="auto">
          <a:xfrm>
            <a:off x="2133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08" name="Line 167"/>
          <p:cNvSpPr>
            <a:spLocks noChangeShapeType="1"/>
          </p:cNvSpPr>
          <p:nvPr/>
        </p:nvSpPr>
        <p:spPr bwMode="auto">
          <a:xfrm>
            <a:off x="38862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09" name="Line 168"/>
          <p:cNvSpPr>
            <a:spLocks noChangeShapeType="1"/>
          </p:cNvSpPr>
          <p:nvPr/>
        </p:nvSpPr>
        <p:spPr bwMode="auto">
          <a:xfrm>
            <a:off x="6172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10" name="Line 181"/>
          <p:cNvSpPr>
            <a:spLocks noChangeShapeType="1"/>
          </p:cNvSpPr>
          <p:nvPr/>
        </p:nvSpPr>
        <p:spPr bwMode="auto">
          <a:xfrm>
            <a:off x="533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11" name="Line 182"/>
          <p:cNvSpPr>
            <a:spLocks noChangeShapeType="1"/>
          </p:cNvSpPr>
          <p:nvPr/>
        </p:nvSpPr>
        <p:spPr bwMode="auto">
          <a:xfrm>
            <a:off x="9144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12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13" name="Line 184"/>
          <p:cNvSpPr>
            <a:spLocks noChangeShapeType="1"/>
          </p:cNvSpPr>
          <p:nvPr/>
        </p:nvSpPr>
        <p:spPr bwMode="auto">
          <a:xfrm>
            <a:off x="16764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14" name="Line 185"/>
          <p:cNvSpPr>
            <a:spLocks noChangeShapeType="1"/>
          </p:cNvSpPr>
          <p:nvPr/>
        </p:nvSpPr>
        <p:spPr bwMode="auto">
          <a:xfrm>
            <a:off x="2819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15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16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17" name="Line 188"/>
          <p:cNvSpPr>
            <a:spLocks noChangeShapeType="1"/>
          </p:cNvSpPr>
          <p:nvPr/>
        </p:nvSpPr>
        <p:spPr bwMode="auto">
          <a:xfrm flipH="1">
            <a:off x="4343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18" name="Line 189"/>
          <p:cNvSpPr>
            <a:spLocks noChangeShapeType="1"/>
          </p:cNvSpPr>
          <p:nvPr/>
        </p:nvSpPr>
        <p:spPr bwMode="auto">
          <a:xfrm flipH="1">
            <a:off x="48006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19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20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21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22" name="Line 193"/>
          <p:cNvSpPr>
            <a:spLocks noChangeShapeType="1"/>
          </p:cNvSpPr>
          <p:nvPr/>
        </p:nvSpPr>
        <p:spPr bwMode="auto">
          <a:xfrm>
            <a:off x="81534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23" name="Line 184"/>
          <p:cNvSpPr>
            <a:spLocks noChangeShapeType="1"/>
          </p:cNvSpPr>
          <p:nvPr/>
        </p:nvSpPr>
        <p:spPr bwMode="auto">
          <a:xfrm>
            <a:off x="2438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924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72580-8409-46BE-ADB6-4FC2CF3291BA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a B+ Tree</a:t>
            </a:r>
          </a:p>
        </p:txBody>
      </p:sp>
      <p:graphicFrame>
        <p:nvGraphicFramePr>
          <p:cNvPr id="419843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865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9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80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80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80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803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804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805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806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807" name="Rectangle 169"/>
          <p:cNvSpPr>
            <a:spLocks noChangeArrowheads="1"/>
          </p:cNvSpPr>
          <p:nvPr/>
        </p:nvSpPr>
        <p:spPr bwMode="auto">
          <a:xfrm>
            <a:off x="600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4808" name="Rectangle 170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74809" name="Rectangle 171"/>
          <p:cNvSpPr>
            <a:spLocks noChangeArrowheads="1"/>
          </p:cNvSpPr>
          <p:nvPr/>
        </p:nvSpPr>
        <p:spPr bwMode="auto">
          <a:xfrm>
            <a:off x="159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74810" name="Rectangle 172"/>
          <p:cNvSpPr>
            <a:spLocks noChangeArrowheads="1"/>
          </p:cNvSpPr>
          <p:nvPr/>
        </p:nvSpPr>
        <p:spPr bwMode="auto">
          <a:xfrm>
            <a:off x="2428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74811" name="Rectangle 173"/>
          <p:cNvSpPr>
            <a:spLocks noChangeArrowheads="1"/>
          </p:cNvSpPr>
          <p:nvPr/>
        </p:nvSpPr>
        <p:spPr bwMode="auto">
          <a:xfrm>
            <a:off x="2886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30</a:t>
            </a:r>
          </a:p>
        </p:txBody>
      </p:sp>
      <p:sp>
        <p:nvSpPr>
          <p:cNvPr id="74812" name="Rectangle 174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74813" name="Rectangle 175"/>
          <p:cNvSpPr>
            <a:spLocks noChangeArrowheads="1"/>
          </p:cNvSpPr>
          <p:nvPr/>
        </p:nvSpPr>
        <p:spPr bwMode="auto">
          <a:xfrm>
            <a:off x="3876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74814" name="Rectangle 176"/>
          <p:cNvSpPr>
            <a:spLocks noChangeArrowheads="1"/>
          </p:cNvSpPr>
          <p:nvPr/>
        </p:nvSpPr>
        <p:spPr bwMode="auto">
          <a:xfrm>
            <a:off x="4333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74815" name="Rectangle 177"/>
          <p:cNvSpPr>
            <a:spLocks noChangeArrowheads="1"/>
          </p:cNvSpPr>
          <p:nvPr/>
        </p:nvSpPr>
        <p:spPr bwMode="auto">
          <a:xfrm>
            <a:off x="4791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74816" name="Rectangle 178"/>
          <p:cNvSpPr>
            <a:spLocks noChangeArrowheads="1"/>
          </p:cNvSpPr>
          <p:nvPr/>
        </p:nvSpPr>
        <p:spPr bwMode="auto">
          <a:xfrm>
            <a:off x="5248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74817" name="Rectangle 179"/>
          <p:cNvSpPr>
            <a:spLocks noChangeArrowheads="1"/>
          </p:cNvSpPr>
          <p:nvPr/>
        </p:nvSpPr>
        <p:spPr bwMode="auto">
          <a:xfrm>
            <a:off x="5781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74818" name="Rectangle 180"/>
          <p:cNvSpPr>
            <a:spLocks noChangeArrowheads="1"/>
          </p:cNvSpPr>
          <p:nvPr/>
        </p:nvSpPr>
        <p:spPr bwMode="auto">
          <a:xfrm>
            <a:off x="6315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74819" name="Rectangle 194"/>
          <p:cNvSpPr>
            <a:spLocks noChangeArrowheads="1"/>
          </p:cNvSpPr>
          <p:nvPr/>
        </p:nvSpPr>
        <p:spPr bwMode="auto">
          <a:xfrm>
            <a:off x="20097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19</a:t>
            </a:r>
          </a:p>
        </p:txBody>
      </p:sp>
      <p:sp>
        <p:nvSpPr>
          <p:cNvPr id="74820" name="Text Box 196"/>
          <p:cNvSpPr txBox="1">
            <a:spLocks noChangeArrowheads="1"/>
          </p:cNvSpPr>
          <p:nvPr/>
        </p:nvSpPr>
        <p:spPr bwMode="auto">
          <a:xfrm>
            <a:off x="669925" y="1565275"/>
            <a:ext cx="204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Now insert 25</a:t>
            </a:r>
          </a:p>
        </p:txBody>
      </p:sp>
      <p:graphicFrame>
        <p:nvGraphicFramePr>
          <p:cNvPr id="5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Group 69"/>
          <p:cNvGraphicFramePr>
            <a:graphicFrameLocks noGrp="1"/>
          </p:cNvGraphicFramePr>
          <p:nvPr/>
        </p:nvGraphicFramePr>
        <p:xfrm>
          <a:off x="381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Group 91"/>
          <p:cNvGraphicFramePr>
            <a:graphicFrameLocks noGrp="1"/>
          </p:cNvGraphicFramePr>
          <p:nvPr/>
        </p:nvGraphicFramePr>
        <p:xfrm>
          <a:off x="2286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113"/>
          <p:cNvGraphicFramePr>
            <a:graphicFrameLocks noGrp="1"/>
          </p:cNvGraphicFramePr>
          <p:nvPr/>
        </p:nvGraphicFramePr>
        <p:xfrm>
          <a:off x="45720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135"/>
          <p:cNvGraphicFramePr>
            <a:graphicFrameLocks noGrp="1"/>
          </p:cNvGraphicFramePr>
          <p:nvPr/>
        </p:nvGraphicFramePr>
        <p:xfrm>
          <a:off x="6477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931" name="Line 166"/>
          <p:cNvSpPr>
            <a:spLocks noChangeShapeType="1"/>
          </p:cNvSpPr>
          <p:nvPr/>
        </p:nvSpPr>
        <p:spPr bwMode="auto">
          <a:xfrm>
            <a:off x="2133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32" name="Line 167"/>
          <p:cNvSpPr>
            <a:spLocks noChangeShapeType="1"/>
          </p:cNvSpPr>
          <p:nvPr/>
        </p:nvSpPr>
        <p:spPr bwMode="auto">
          <a:xfrm>
            <a:off x="38862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33" name="Line 168"/>
          <p:cNvSpPr>
            <a:spLocks noChangeShapeType="1"/>
          </p:cNvSpPr>
          <p:nvPr/>
        </p:nvSpPr>
        <p:spPr bwMode="auto">
          <a:xfrm>
            <a:off x="6172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34" name="Line 181"/>
          <p:cNvSpPr>
            <a:spLocks noChangeShapeType="1"/>
          </p:cNvSpPr>
          <p:nvPr/>
        </p:nvSpPr>
        <p:spPr bwMode="auto">
          <a:xfrm>
            <a:off x="533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35" name="Line 182"/>
          <p:cNvSpPr>
            <a:spLocks noChangeShapeType="1"/>
          </p:cNvSpPr>
          <p:nvPr/>
        </p:nvSpPr>
        <p:spPr bwMode="auto">
          <a:xfrm>
            <a:off x="9144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36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37" name="Line 184"/>
          <p:cNvSpPr>
            <a:spLocks noChangeShapeType="1"/>
          </p:cNvSpPr>
          <p:nvPr/>
        </p:nvSpPr>
        <p:spPr bwMode="auto">
          <a:xfrm>
            <a:off x="16764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38" name="Line 185"/>
          <p:cNvSpPr>
            <a:spLocks noChangeShapeType="1"/>
          </p:cNvSpPr>
          <p:nvPr/>
        </p:nvSpPr>
        <p:spPr bwMode="auto">
          <a:xfrm>
            <a:off x="2819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39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40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41" name="Line 188"/>
          <p:cNvSpPr>
            <a:spLocks noChangeShapeType="1"/>
          </p:cNvSpPr>
          <p:nvPr/>
        </p:nvSpPr>
        <p:spPr bwMode="auto">
          <a:xfrm flipH="1">
            <a:off x="4343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42" name="Line 189"/>
          <p:cNvSpPr>
            <a:spLocks noChangeShapeType="1"/>
          </p:cNvSpPr>
          <p:nvPr/>
        </p:nvSpPr>
        <p:spPr bwMode="auto">
          <a:xfrm flipH="1">
            <a:off x="48006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43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44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45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46" name="Line 193"/>
          <p:cNvSpPr>
            <a:spLocks noChangeShapeType="1"/>
          </p:cNvSpPr>
          <p:nvPr/>
        </p:nvSpPr>
        <p:spPr bwMode="auto">
          <a:xfrm>
            <a:off x="81534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47" name="Line 184"/>
          <p:cNvSpPr>
            <a:spLocks noChangeShapeType="1"/>
          </p:cNvSpPr>
          <p:nvPr/>
        </p:nvSpPr>
        <p:spPr bwMode="auto">
          <a:xfrm>
            <a:off x="2438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48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DA5C5B-081B-4D8C-8988-F085E7606A48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a B+ Tree</a:t>
            </a:r>
          </a:p>
        </p:txBody>
      </p:sp>
      <p:graphicFrame>
        <p:nvGraphicFramePr>
          <p:cNvPr id="420867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889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955" name="Group 91"/>
          <p:cNvGraphicFramePr>
            <a:graphicFrameLocks noGrp="1"/>
          </p:cNvGraphicFramePr>
          <p:nvPr/>
        </p:nvGraphicFramePr>
        <p:xfrm>
          <a:off x="2286000" y="4572000"/>
          <a:ext cx="2101850" cy="685800"/>
        </p:xfrm>
        <a:graphic>
          <a:graphicData uri="http://schemas.openxmlformats.org/drawingml/2006/table">
            <a:tbl>
              <a:tblPr/>
              <a:tblGrid>
                <a:gridCol w="241334"/>
                <a:gridCol w="200255"/>
                <a:gridCol w="200256"/>
                <a:gridCol w="200255"/>
                <a:gridCol w="241334"/>
                <a:gridCol w="200255"/>
                <a:gridCol w="200256"/>
                <a:gridCol w="196832"/>
                <a:gridCol w="196833"/>
                <a:gridCol w="22456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49" name="Line 161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850" name="Line 162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851" name="Line 163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852" name="Line 164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853" name="Line 165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854" name="Line 166"/>
          <p:cNvSpPr>
            <a:spLocks noChangeShapeType="1"/>
          </p:cNvSpPr>
          <p:nvPr/>
        </p:nvSpPr>
        <p:spPr bwMode="auto">
          <a:xfrm>
            <a:off x="5105400" y="36576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855" name="Line 167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856" name="Line 168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857" name="Line 169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858" name="Rectangle 173"/>
          <p:cNvSpPr>
            <a:spLocks noChangeArrowheads="1"/>
          </p:cNvSpPr>
          <p:nvPr/>
        </p:nvSpPr>
        <p:spPr bwMode="auto">
          <a:xfrm>
            <a:off x="600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5859" name="Rectangle 174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75860" name="Rectangle 175"/>
          <p:cNvSpPr>
            <a:spLocks noChangeArrowheads="1"/>
          </p:cNvSpPr>
          <p:nvPr/>
        </p:nvSpPr>
        <p:spPr bwMode="auto">
          <a:xfrm>
            <a:off x="159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75861" name="Rectangle 176"/>
          <p:cNvSpPr>
            <a:spLocks noChangeArrowheads="1"/>
          </p:cNvSpPr>
          <p:nvPr/>
        </p:nvSpPr>
        <p:spPr bwMode="auto">
          <a:xfrm>
            <a:off x="2428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75862" name="Rectangle 177"/>
          <p:cNvSpPr>
            <a:spLocks noChangeArrowheads="1"/>
          </p:cNvSpPr>
          <p:nvPr/>
        </p:nvSpPr>
        <p:spPr bwMode="auto">
          <a:xfrm>
            <a:off x="2886075" y="5943600"/>
            <a:ext cx="390525" cy="314325"/>
          </a:xfrm>
          <a:prstGeom prst="rect">
            <a:avLst/>
          </a:prstGeom>
          <a:solidFill>
            <a:srgbClr val="DDDDDD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CC0000"/>
                </a:solidFill>
                <a:latin typeface="Arial" charset="0"/>
              </a:rPr>
              <a:t>25</a:t>
            </a:r>
          </a:p>
        </p:txBody>
      </p:sp>
      <p:sp>
        <p:nvSpPr>
          <p:cNvPr id="75863" name="Rectangle 178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30</a:t>
            </a:r>
          </a:p>
        </p:txBody>
      </p:sp>
      <p:sp>
        <p:nvSpPr>
          <p:cNvPr id="75864" name="Rectangle 179"/>
          <p:cNvSpPr>
            <a:spLocks noChangeArrowheads="1"/>
          </p:cNvSpPr>
          <p:nvPr/>
        </p:nvSpPr>
        <p:spPr bwMode="auto">
          <a:xfrm>
            <a:off x="3800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75865" name="Rectangle 180"/>
          <p:cNvSpPr>
            <a:spLocks noChangeArrowheads="1"/>
          </p:cNvSpPr>
          <p:nvPr/>
        </p:nvSpPr>
        <p:spPr bwMode="auto">
          <a:xfrm>
            <a:off x="4714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75866" name="Rectangle 181"/>
          <p:cNvSpPr>
            <a:spLocks noChangeArrowheads="1"/>
          </p:cNvSpPr>
          <p:nvPr/>
        </p:nvSpPr>
        <p:spPr bwMode="auto">
          <a:xfrm>
            <a:off x="5172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75867" name="Rectangle 182"/>
          <p:cNvSpPr>
            <a:spLocks noChangeArrowheads="1"/>
          </p:cNvSpPr>
          <p:nvPr/>
        </p:nvSpPr>
        <p:spPr bwMode="auto">
          <a:xfrm>
            <a:off x="5629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75868" name="Rectangle 183"/>
          <p:cNvSpPr>
            <a:spLocks noChangeArrowheads="1"/>
          </p:cNvSpPr>
          <p:nvPr/>
        </p:nvSpPr>
        <p:spPr bwMode="auto">
          <a:xfrm>
            <a:off x="6162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75869" name="Rectangle 184"/>
          <p:cNvSpPr>
            <a:spLocks noChangeArrowheads="1"/>
          </p:cNvSpPr>
          <p:nvPr/>
        </p:nvSpPr>
        <p:spPr bwMode="auto">
          <a:xfrm>
            <a:off x="6696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75870" name="Rectangle 198"/>
          <p:cNvSpPr>
            <a:spLocks noChangeArrowheads="1"/>
          </p:cNvSpPr>
          <p:nvPr/>
        </p:nvSpPr>
        <p:spPr bwMode="auto">
          <a:xfrm>
            <a:off x="20097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19</a:t>
            </a:r>
          </a:p>
        </p:txBody>
      </p:sp>
      <p:sp>
        <p:nvSpPr>
          <p:cNvPr id="75871" name="Text Box 200"/>
          <p:cNvSpPr txBox="1">
            <a:spLocks noChangeArrowheads="1"/>
          </p:cNvSpPr>
          <p:nvPr/>
        </p:nvSpPr>
        <p:spPr bwMode="auto">
          <a:xfrm>
            <a:off x="669925" y="1565275"/>
            <a:ext cx="206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After insertion</a:t>
            </a:r>
          </a:p>
        </p:txBody>
      </p:sp>
      <p:sp>
        <p:nvSpPr>
          <p:cNvPr id="75872" name="Rectangle 201"/>
          <p:cNvSpPr>
            <a:spLocks noChangeArrowheads="1"/>
          </p:cNvSpPr>
          <p:nvPr/>
        </p:nvSpPr>
        <p:spPr bwMode="auto">
          <a:xfrm>
            <a:off x="4257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graphicFrame>
        <p:nvGraphicFramePr>
          <p:cNvPr id="53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381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Group 113"/>
          <p:cNvGraphicFramePr>
            <a:graphicFrameLocks noGrp="1"/>
          </p:cNvGraphicFramePr>
          <p:nvPr/>
        </p:nvGraphicFramePr>
        <p:xfrm>
          <a:off x="45720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Group 135"/>
          <p:cNvGraphicFramePr>
            <a:graphicFrameLocks noGrp="1"/>
          </p:cNvGraphicFramePr>
          <p:nvPr/>
        </p:nvGraphicFramePr>
        <p:xfrm>
          <a:off x="6477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961" name="Line 166"/>
          <p:cNvSpPr>
            <a:spLocks noChangeShapeType="1"/>
          </p:cNvSpPr>
          <p:nvPr/>
        </p:nvSpPr>
        <p:spPr bwMode="auto">
          <a:xfrm>
            <a:off x="2133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62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63" name="Line 168"/>
          <p:cNvSpPr>
            <a:spLocks noChangeShapeType="1"/>
          </p:cNvSpPr>
          <p:nvPr/>
        </p:nvSpPr>
        <p:spPr bwMode="auto">
          <a:xfrm>
            <a:off x="6172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64" name="Line 181"/>
          <p:cNvSpPr>
            <a:spLocks noChangeShapeType="1"/>
          </p:cNvSpPr>
          <p:nvPr/>
        </p:nvSpPr>
        <p:spPr bwMode="auto">
          <a:xfrm>
            <a:off x="533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65" name="Line 182"/>
          <p:cNvSpPr>
            <a:spLocks noChangeShapeType="1"/>
          </p:cNvSpPr>
          <p:nvPr/>
        </p:nvSpPr>
        <p:spPr bwMode="auto">
          <a:xfrm>
            <a:off x="9144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66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67" name="Line 184"/>
          <p:cNvSpPr>
            <a:spLocks noChangeShapeType="1"/>
          </p:cNvSpPr>
          <p:nvPr/>
        </p:nvSpPr>
        <p:spPr bwMode="auto">
          <a:xfrm>
            <a:off x="16764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68" name="Line 185"/>
          <p:cNvSpPr>
            <a:spLocks noChangeShapeType="1"/>
          </p:cNvSpPr>
          <p:nvPr/>
        </p:nvSpPr>
        <p:spPr bwMode="auto">
          <a:xfrm>
            <a:off x="2819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69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70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71" name="Line 188"/>
          <p:cNvSpPr>
            <a:spLocks noChangeShapeType="1"/>
          </p:cNvSpPr>
          <p:nvPr/>
        </p:nvSpPr>
        <p:spPr bwMode="auto">
          <a:xfrm>
            <a:off x="3962400" y="5105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72" name="Line 189"/>
          <p:cNvSpPr>
            <a:spLocks noChangeShapeType="1"/>
          </p:cNvSpPr>
          <p:nvPr/>
        </p:nvSpPr>
        <p:spPr bwMode="auto">
          <a:xfrm>
            <a:off x="4724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73" name="Line 190"/>
          <p:cNvSpPr>
            <a:spLocks noChangeShapeType="1"/>
          </p:cNvSpPr>
          <p:nvPr/>
        </p:nvSpPr>
        <p:spPr bwMode="auto">
          <a:xfrm>
            <a:off x="50292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74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75" name="Line 192"/>
          <p:cNvSpPr>
            <a:spLocks noChangeShapeType="1"/>
          </p:cNvSpPr>
          <p:nvPr/>
        </p:nvSpPr>
        <p:spPr bwMode="auto">
          <a:xfrm flipH="1">
            <a:off x="6324600" y="5181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76" name="Line 193"/>
          <p:cNvSpPr>
            <a:spLocks noChangeShapeType="1"/>
          </p:cNvSpPr>
          <p:nvPr/>
        </p:nvSpPr>
        <p:spPr bwMode="auto">
          <a:xfrm>
            <a:off x="81534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77" name="Line 184"/>
          <p:cNvSpPr>
            <a:spLocks noChangeShapeType="1"/>
          </p:cNvSpPr>
          <p:nvPr/>
        </p:nvSpPr>
        <p:spPr bwMode="auto">
          <a:xfrm>
            <a:off x="2438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978" name="Line 192"/>
          <p:cNvSpPr>
            <a:spLocks noChangeShapeType="1"/>
          </p:cNvSpPr>
          <p:nvPr/>
        </p:nvSpPr>
        <p:spPr bwMode="auto">
          <a:xfrm flipH="1">
            <a:off x="68580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14822-F803-48B1-925F-75DFD052719A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a B+ Tree</a:t>
            </a:r>
          </a:p>
        </p:txBody>
      </p:sp>
      <p:graphicFrame>
        <p:nvGraphicFramePr>
          <p:cNvPr id="421891" name="Group 3"/>
          <p:cNvGraphicFramePr>
            <a:graphicFrameLocks noGrp="1"/>
          </p:cNvGraphicFramePr>
          <p:nvPr/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1913" name="Group 25"/>
          <p:cNvGraphicFramePr>
            <a:graphicFrameLocks noGrp="1"/>
          </p:cNvGraphicFramePr>
          <p:nvPr/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47" name="Line 161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48" name="Line 162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49" name="Line 163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50" name="Line 164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51" name="Line 165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52" name="Line 166"/>
          <p:cNvSpPr>
            <a:spLocks noChangeShapeType="1"/>
          </p:cNvSpPr>
          <p:nvPr/>
        </p:nvSpPr>
        <p:spPr bwMode="auto">
          <a:xfrm>
            <a:off x="5105400" y="36576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53" name="Line 167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54" name="Line 168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55" name="Line 169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56" name="Rectangle 173"/>
          <p:cNvSpPr>
            <a:spLocks noChangeArrowheads="1"/>
          </p:cNvSpPr>
          <p:nvPr/>
        </p:nvSpPr>
        <p:spPr bwMode="auto">
          <a:xfrm>
            <a:off x="600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6857" name="Rectangle 174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76858" name="Rectangle 175"/>
          <p:cNvSpPr>
            <a:spLocks noChangeArrowheads="1"/>
          </p:cNvSpPr>
          <p:nvPr/>
        </p:nvSpPr>
        <p:spPr bwMode="auto">
          <a:xfrm>
            <a:off x="159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76859" name="Rectangle 176"/>
          <p:cNvSpPr>
            <a:spLocks noChangeArrowheads="1"/>
          </p:cNvSpPr>
          <p:nvPr/>
        </p:nvSpPr>
        <p:spPr bwMode="auto">
          <a:xfrm>
            <a:off x="2428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76860" name="Rectangle 177"/>
          <p:cNvSpPr>
            <a:spLocks noChangeArrowheads="1"/>
          </p:cNvSpPr>
          <p:nvPr/>
        </p:nvSpPr>
        <p:spPr bwMode="auto">
          <a:xfrm>
            <a:off x="2886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25</a:t>
            </a:r>
          </a:p>
        </p:txBody>
      </p:sp>
      <p:sp>
        <p:nvSpPr>
          <p:cNvPr id="76861" name="Rectangle 178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30</a:t>
            </a:r>
          </a:p>
        </p:txBody>
      </p:sp>
      <p:sp>
        <p:nvSpPr>
          <p:cNvPr id="76862" name="Rectangle 179"/>
          <p:cNvSpPr>
            <a:spLocks noChangeArrowheads="1"/>
          </p:cNvSpPr>
          <p:nvPr/>
        </p:nvSpPr>
        <p:spPr bwMode="auto">
          <a:xfrm>
            <a:off x="3800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76863" name="Rectangle 180"/>
          <p:cNvSpPr>
            <a:spLocks noChangeArrowheads="1"/>
          </p:cNvSpPr>
          <p:nvPr/>
        </p:nvSpPr>
        <p:spPr bwMode="auto">
          <a:xfrm>
            <a:off x="4714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76864" name="Rectangle 181"/>
          <p:cNvSpPr>
            <a:spLocks noChangeArrowheads="1"/>
          </p:cNvSpPr>
          <p:nvPr/>
        </p:nvSpPr>
        <p:spPr bwMode="auto">
          <a:xfrm>
            <a:off x="5172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76865" name="Rectangle 182"/>
          <p:cNvSpPr>
            <a:spLocks noChangeArrowheads="1"/>
          </p:cNvSpPr>
          <p:nvPr/>
        </p:nvSpPr>
        <p:spPr bwMode="auto">
          <a:xfrm>
            <a:off x="5629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76866" name="Rectangle 183"/>
          <p:cNvSpPr>
            <a:spLocks noChangeArrowheads="1"/>
          </p:cNvSpPr>
          <p:nvPr/>
        </p:nvSpPr>
        <p:spPr bwMode="auto">
          <a:xfrm>
            <a:off x="6162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76867" name="Rectangle 184"/>
          <p:cNvSpPr>
            <a:spLocks noChangeArrowheads="1"/>
          </p:cNvSpPr>
          <p:nvPr/>
        </p:nvSpPr>
        <p:spPr bwMode="auto">
          <a:xfrm>
            <a:off x="6696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76868" name="Rectangle 198"/>
          <p:cNvSpPr>
            <a:spLocks noChangeArrowheads="1"/>
          </p:cNvSpPr>
          <p:nvPr/>
        </p:nvSpPr>
        <p:spPr bwMode="auto">
          <a:xfrm>
            <a:off x="20097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19</a:t>
            </a:r>
          </a:p>
        </p:txBody>
      </p:sp>
      <p:sp>
        <p:nvSpPr>
          <p:cNvPr id="76869" name="Text Box 200"/>
          <p:cNvSpPr txBox="1">
            <a:spLocks noChangeArrowheads="1"/>
          </p:cNvSpPr>
          <p:nvPr/>
        </p:nvSpPr>
        <p:spPr bwMode="auto">
          <a:xfrm>
            <a:off x="669925" y="1565275"/>
            <a:ext cx="316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But now have to split !</a:t>
            </a:r>
          </a:p>
        </p:txBody>
      </p:sp>
      <p:sp>
        <p:nvSpPr>
          <p:cNvPr id="76870" name="Rectangle 201"/>
          <p:cNvSpPr>
            <a:spLocks noChangeArrowheads="1"/>
          </p:cNvSpPr>
          <p:nvPr/>
        </p:nvSpPr>
        <p:spPr bwMode="auto">
          <a:xfrm>
            <a:off x="4257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graphicFrame>
        <p:nvGraphicFramePr>
          <p:cNvPr id="53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Group 91"/>
          <p:cNvGraphicFramePr>
            <a:graphicFrameLocks noGrp="1"/>
          </p:cNvGraphicFramePr>
          <p:nvPr/>
        </p:nvGraphicFramePr>
        <p:xfrm>
          <a:off x="2286000" y="4572000"/>
          <a:ext cx="2101850" cy="685800"/>
        </p:xfrm>
        <a:graphic>
          <a:graphicData uri="http://schemas.openxmlformats.org/drawingml/2006/table">
            <a:tbl>
              <a:tblPr/>
              <a:tblGrid>
                <a:gridCol w="241334"/>
                <a:gridCol w="200255"/>
                <a:gridCol w="200256"/>
                <a:gridCol w="200255"/>
                <a:gridCol w="241334"/>
                <a:gridCol w="200255"/>
                <a:gridCol w="200256"/>
                <a:gridCol w="196832"/>
                <a:gridCol w="196833"/>
                <a:gridCol w="22456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69"/>
          <p:cNvGraphicFramePr>
            <a:graphicFrameLocks noGrp="1"/>
          </p:cNvGraphicFramePr>
          <p:nvPr/>
        </p:nvGraphicFramePr>
        <p:xfrm>
          <a:off x="381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113"/>
          <p:cNvGraphicFramePr>
            <a:graphicFrameLocks noGrp="1"/>
          </p:cNvGraphicFramePr>
          <p:nvPr/>
        </p:nvGraphicFramePr>
        <p:xfrm>
          <a:off x="45720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135"/>
          <p:cNvGraphicFramePr>
            <a:graphicFrameLocks noGrp="1"/>
          </p:cNvGraphicFramePr>
          <p:nvPr/>
        </p:nvGraphicFramePr>
        <p:xfrm>
          <a:off x="64770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985" name="Line 166"/>
          <p:cNvSpPr>
            <a:spLocks noChangeShapeType="1"/>
          </p:cNvSpPr>
          <p:nvPr/>
        </p:nvSpPr>
        <p:spPr bwMode="auto">
          <a:xfrm>
            <a:off x="2133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86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87" name="Line 168"/>
          <p:cNvSpPr>
            <a:spLocks noChangeShapeType="1"/>
          </p:cNvSpPr>
          <p:nvPr/>
        </p:nvSpPr>
        <p:spPr bwMode="auto">
          <a:xfrm>
            <a:off x="6172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88" name="Line 181"/>
          <p:cNvSpPr>
            <a:spLocks noChangeShapeType="1"/>
          </p:cNvSpPr>
          <p:nvPr/>
        </p:nvSpPr>
        <p:spPr bwMode="auto">
          <a:xfrm>
            <a:off x="533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89" name="Line 182"/>
          <p:cNvSpPr>
            <a:spLocks noChangeShapeType="1"/>
          </p:cNvSpPr>
          <p:nvPr/>
        </p:nvSpPr>
        <p:spPr bwMode="auto">
          <a:xfrm>
            <a:off x="9144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90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91" name="Line 184"/>
          <p:cNvSpPr>
            <a:spLocks noChangeShapeType="1"/>
          </p:cNvSpPr>
          <p:nvPr/>
        </p:nvSpPr>
        <p:spPr bwMode="auto">
          <a:xfrm>
            <a:off x="16764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92" name="Line 185"/>
          <p:cNvSpPr>
            <a:spLocks noChangeShapeType="1"/>
          </p:cNvSpPr>
          <p:nvPr/>
        </p:nvSpPr>
        <p:spPr bwMode="auto">
          <a:xfrm>
            <a:off x="2819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93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94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95" name="Line 188"/>
          <p:cNvSpPr>
            <a:spLocks noChangeShapeType="1"/>
          </p:cNvSpPr>
          <p:nvPr/>
        </p:nvSpPr>
        <p:spPr bwMode="auto">
          <a:xfrm>
            <a:off x="3962400" y="5105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96" name="Line 189"/>
          <p:cNvSpPr>
            <a:spLocks noChangeShapeType="1"/>
          </p:cNvSpPr>
          <p:nvPr/>
        </p:nvSpPr>
        <p:spPr bwMode="auto">
          <a:xfrm>
            <a:off x="4724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97" name="Line 190"/>
          <p:cNvSpPr>
            <a:spLocks noChangeShapeType="1"/>
          </p:cNvSpPr>
          <p:nvPr/>
        </p:nvSpPr>
        <p:spPr bwMode="auto">
          <a:xfrm>
            <a:off x="50292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98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999" name="Line 192"/>
          <p:cNvSpPr>
            <a:spLocks noChangeShapeType="1"/>
          </p:cNvSpPr>
          <p:nvPr/>
        </p:nvSpPr>
        <p:spPr bwMode="auto">
          <a:xfrm flipH="1">
            <a:off x="6324600" y="5181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000" name="Line 193"/>
          <p:cNvSpPr>
            <a:spLocks noChangeShapeType="1"/>
          </p:cNvSpPr>
          <p:nvPr/>
        </p:nvSpPr>
        <p:spPr bwMode="auto">
          <a:xfrm>
            <a:off x="81534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001" name="Line 184"/>
          <p:cNvSpPr>
            <a:spLocks noChangeShapeType="1"/>
          </p:cNvSpPr>
          <p:nvPr/>
        </p:nvSpPr>
        <p:spPr bwMode="auto">
          <a:xfrm>
            <a:off x="24384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002" name="Line 192"/>
          <p:cNvSpPr>
            <a:spLocks noChangeShapeType="1"/>
          </p:cNvSpPr>
          <p:nvPr/>
        </p:nvSpPr>
        <p:spPr bwMode="auto">
          <a:xfrm flipH="1">
            <a:off x="68580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charset="0"/>
                <a:ea typeface="ＭＳ Ｐゴシック" pitchFamily="34" charset="-128"/>
              </a:rPr>
              <a:t>Spatial Control</a:t>
            </a:r>
            <a:br>
              <a:rPr lang="en-US" sz="3600" smtClean="0">
                <a:latin typeface="Arial" charset="0"/>
                <a:ea typeface="ＭＳ Ｐゴシック" pitchFamily="34" charset="-128"/>
              </a:rPr>
            </a:br>
            <a:r>
              <a:rPr lang="en-US" sz="3600" smtClean="0">
                <a:latin typeface="Arial" charset="0"/>
                <a:ea typeface="ＭＳ Ｐゴシック" pitchFamily="34" charset="-128"/>
              </a:rPr>
              <a:t>Using OS Files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>
                <a:latin typeface="Arial" charset="0"/>
                <a:ea typeface="ＭＳ Ｐゴシック" pitchFamily="34" charset="-128"/>
              </a:rPr>
              <a:t>Overview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DBMS creates one or more very large OS files</a:t>
            </a:r>
          </a:p>
          <a:p>
            <a:r>
              <a:rPr lang="en-US" sz="2400" b="1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Advantages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Allocating large file on empty disk can yield good physical locality</a:t>
            </a:r>
            <a:endParaRPr lang="en-US" sz="2400" b="1" smtClean="0">
              <a:solidFill>
                <a:srgbClr val="0000FF"/>
              </a:solidFill>
              <a:latin typeface="Arial" charset="0"/>
              <a:ea typeface="ＭＳ Ｐゴシック" pitchFamily="34" charset="-128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Disadvantages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OS can limit file size to a single disk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OS can limit the number of open file descriptors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But these drawbacks have mostly been overcome by modern OSs</a:t>
            </a:r>
            <a:endParaRPr lang="en-US" sz="2000" b="1" smtClean="0">
              <a:solidFill>
                <a:srgbClr val="FF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032B64-9CDF-4454-B336-C03822528482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  <a:noFill/>
        </p:spPr>
        <p:txBody>
          <a:bodyPr/>
          <a:lstStyle/>
          <a:p>
            <a:fld id="{E3286CFB-E481-4B08-A8E9-4EA724E38B46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a B+ Tree</a:t>
            </a:r>
          </a:p>
        </p:txBody>
      </p:sp>
      <p:graphicFrame>
        <p:nvGraphicFramePr>
          <p:cNvPr id="422915" name="Group 3"/>
          <p:cNvGraphicFramePr>
            <a:graphicFrameLocks noGrp="1"/>
          </p:cNvGraphicFramePr>
          <p:nvPr/>
        </p:nvGraphicFramePr>
        <p:xfrm>
          <a:off x="34290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2937" name="Group 25"/>
          <p:cNvGraphicFramePr>
            <a:graphicFrameLocks noGrp="1"/>
          </p:cNvGraphicFramePr>
          <p:nvPr/>
        </p:nvGraphicFramePr>
        <p:xfrm>
          <a:off x="16002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2981" name="Group 69"/>
          <p:cNvGraphicFramePr>
            <a:graphicFrameLocks noGrp="1"/>
          </p:cNvGraphicFramePr>
          <p:nvPr/>
        </p:nvGraphicFramePr>
        <p:xfrm>
          <a:off x="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003" name="Group 91"/>
          <p:cNvGraphicFramePr>
            <a:graphicFrameLocks noGrp="1"/>
          </p:cNvGraphicFramePr>
          <p:nvPr/>
        </p:nvGraphicFramePr>
        <p:xfrm>
          <a:off x="1828800" y="4572000"/>
          <a:ext cx="1612900" cy="685800"/>
        </p:xfrm>
        <a:graphic>
          <a:graphicData uri="http://schemas.openxmlformats.org/drawingml/2006/table">
            <a:tbl>
              <a:tblPr/>
              <a:tblGrid>
                <a:gridCol w="234935"/>
                <a:gridCol w="194945"/>
                <a:gridCol w="194946"/>
                <a:gridCol w="194945"/>
                <a:gridCol w="191614"/>
                <a:gridCol w="191613"/>
                <a:gridCol w="191614"/>
                <a:gridCol w="21860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915" name="Line 157"/>
          <p:cNvSpPr>
            <a:spLocks noChangeShapeType="1"/>
          </p:cNvSpPr>
          <p:nvPr/>
        </p:nvSpPr>
        <p:spPr bwMode="auto">
          <a:xfrm flipH="1">
            <a:off x="16002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16" name="Line 158"/>
          <p:cNvSpPr>
            <a:spLocks noChangeShapeType="1"/>
          </p:cNvSpPr>
          <p:nvPr/>
        </p:nvSpPr>
        <p:spPr bwMode="auto">
          <a:xfrm>
            <a:off x="39624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17" name="Line 159"/>
          <p:cNvSpPr>
            <a:spLocks noChangeShapeType="1"/>
          </p:cNvSpPr>
          <p:nvPr/>
        </p:nvSpPr>
        <p:spPr bwMode="auto">
          <a:xfrm flipH="1">
            <a:off x="6858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18" name="Line 160"/>
          <p:cNvSpPr>
            <a:spLocks noChangeShapeType="1"/>
          </p:cNvSpPr>
          <p:nvPr/>
        </p:nvSpPr>
        <p:spPr bwMode="auto">
          <a:xfrm>
            <a:off x="21336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19" name="Line 161"/>
          <p:cNvSpPr>
            <a:spLocks noChangeShapeType="1"/>
          </p:cNvSpPr>
          <p:nvPr/>
        </p:nvSpPr>
        <p:spPr bwMode="auto">
          <a:xfrm>
            <a:off x="3124200" y="36576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20" name="Line 162"/>
          <p:cNvSpPr>
            <a:spLocks noChangeShapeType="1"/>
          </p:cNvSpPr>
          <p:nvPr/>
        </p:nvSpPr>
        <p:spPr bwMode="auto">
          <a:xfrm>
            <a:off x="5181600" y="36576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21" name="Line 163"/>
          <p:cNvSpPr>
            <a:spLocks noChangeShapeType="1"/>
          </p:cNvSpPr>
          <p:nvPr/>
        </p:nvSpPr>
        <p:spPr bwMode="auto">
          <a:xfrm>
            <a:off x="55626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22" name="Line 164"/>
          <p:cNvSpPr>
            <a:spLocks noChangeShapeType="1"/>
          </p:cNvSpPr>
          <p:nvPr/>
        </p:nvSpPr>
        <p:spPr bwMode="auto">
          <a:xfrm>
            <a:off x="61722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23" name="Line 165"/>
          <p:cNvSpPr>
            <a:spLocks noChangeShapeType="1"/>
          </p:cNvSpPr>
          <p:nvPr/>
        </p:nvSpPr>
        <p:spPr bwMode="auto">
          <a:xfrm>
            <a:off x="67056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24" name="Line 166"/>
          <p:cNvSpPr>
            <a:spLocks noChangeShapeType="1"/>
          </p:cNvSpPr>
          <p:nvPr/>
        </p:nvSpPr>
        <p:spPr bwMode="auto">
          <a:xfrm>
            <a:off x="1600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25" name="Line 167"/>
          <p:cNvSpPr>
            <a:spLocks noChangeShapeType="1"/>
          </p:cNvSpPr>
          <p:nvPr/>
        </p:nvSpPr>
        <p:spPr bwMode="auto">
          <a:xfrm>
            <a:off x="3309938" y="51054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26" name="Line 168"/>
          <p:cNvSpPr>
            <a:spLocks noChangeShapeType="1"/>
          </p:cNvSpPr>
          <p:nvPr/>
        </p:nvSpPr>
        <p:spPr bwMode="auto">
          <a:xfrm>
            <a:off x="7010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27" name="Rectangle 169"/>
          <p:cNvSpPr>
            <a:spLocks noChangeArrowheads="1"/>
          </p:cNvSpPr>
          <p:nvPr/>
        </p:nvSpPr>
        <p:spPr bwMode="auto">
          <a:xfrm>
            <a:off x="142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7928" name="Rectangle 170"/>
          <p:cNvSpPr>
            <a:spLocks noChangeArrowheads="1"/>
          </p:cNvSpPr>
          <p:nvPr/>
        </p:nvSpPr>
        <p:spPr bwMode="auto">
          <a:xfrm>
            <a:off x="676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77929" name="Rectangle 171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77930" name="Rectangle 172"/>
          <p:cNvSpPr>
            <a:spLocks noChangeArrowheads="1"/>
          </p:cNvSpPr>
          <p:nvPr/>
        </p:nvSpPr>
        <p:spPr bwMode="auto">
          <a:xfrm>
            <a:off x="1971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77931" name="Rectangle 173"/>
          <p:cNvSpPr>
            <a:spLocks noChangeArrowheads="1"/>
          </p:cNvSpPr>
          <p:nvPr/>
        </p:nvSpPr>
        <p:spPr bwMode="auto">
          <a:xfrm>
            <a:off x="2428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25</a:t>
            </a:r>
          </a:p>
        </p:txBody>
      </p:sp>
      <p:sp>
        <p:nvSpPr>
          <p:cNvPr id="77932" name="Rectangle 174"/>
          <p:cNvSpPr>
            <a:spLocks noChangeArrowheads="1"/>
          </p:cNvSpPr>
          <p:nvPr/>
        </p:nvSpPr>
        <p:spPr bwMode="auto">
          <a:xfrm>
            <a:off x="2886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30</a:t>
            </a:r>
          </a:p>
        </p:txBody>
      </p:sp>
      <p:sp>
        <p:nvSpPr>
          <p:cNvPr id="77933" name="Rectangle 175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77934" name="Rectangle 176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77935" name="Rectangle 177"/>
          <p:cNvSpPr>
            <a:spLocks noChangeArrowheads="1"/>
          </p:cNvSpPr>
          <p:nvPr/>
        </p:nvSpPr>
        <p:spPr bwMode="auto">
          <a:xfrm>
            <a:off x="5857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77936" name="Rectangle 178"/>
          <p:cNvSpPr>
            <a:spLocks noChangeArrowheads="1"/>
          </p:cNvSpPr>
          <p:nvPr/>
        </p:nvSpPr>
        <p:spPr bwMode="auto">
          <a:xfrm>
            <a:off x="6315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77937" name="Rectangle 179"/>
          <p:cNvSpPr>
            <a:spLocks noChangeArrowheads="1"/>
          </p:cNvSpPr>
          <p:nvPr/>
        </p:nvSpPr>
        <p:spPr bwMode="auto">
          <a:xfrm>
            <a:off x="6848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77938" name="Rectangle 180"/>
          <p:cNvSpPr>
            <a:spLocks noChangeArrowheads="1"/>
          </p:cNvSpPr>
          <p:nvPr/>
        </p:nvSpPr>
        <p:spPr bwMode="auto">
          <a:xfrm>
            <a:off x="7381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77939" name="Line 181"/>
          <p:cNvSpPr>
            <a:spLocks noChangeShapeType="1"/>
          </p:cNvSpPr>
          <p:nvPr/>
        </p:nvSpPr>
        <p:spPr bwMode="auto">
          <a:xfrm flipH="1">
            <a:off x="152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0" name="Line 182"/>
          <p:cNvSpPr>
            <a:spLocks noChangeShapeType="1"/>
          </p:cNvSpPr>
          <p:nvPr/>
        </p:nvSpPr>
        <p:spPr bwMode="auto">
          <a:xfrm>
            <a:off x="533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1" name="Line 183"/>
          <p:cNvSpPr>
            <a:spLocks noChangeShapeType="1"/>
          </p:cNvSpPr>
          <p:nvPr/>
        </p:nvSpPr>
        <p:spPr bwMode="auto">
          <a:xfrm>
            <a:off x="914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2" name="Line 184"/>
          <p:cNvSpPr>
            <a:spLocks noChangeShapeType="1"/>
          </p:cNvSpPr>
          <p:nvPr/>
        </p:nvSpPr>
        <p:spPr bwMode="auto">
          <a:xfrm>
            <a:off x="198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3" name="Line 185"/>
          <p:cNvSpPr>
            <a:spLocks noChangeShapeType="1"/>
          </p:cNvSpPr>
          <p:nvPr/>
        </p:nvSpPr>
        <p:spPr bwMode="auto">
          <a:xfrm>
            <a:off x="22860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4" name="Line 186"/>
          <p:cNvSpPr>
            <a:spLocks noChangeShapeType="1"/>
          </p:cNvSpPr>
          <p:nvPr/>
        </p:nvSpPr>
        <p:spPr bwMode="auto">
          <a:xfrm flipH="1">
            <a:off x="2895600" y="5105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5" name="Line 187"/>
          <p:cNvSpPr>
            <a:spLocks noChangeShapeType="1"/>
          </p:cNvSpPr>
          <p:nvPr/>
        </p:nvSpPr>
        <p:spPr bwMode="auto">
          <a:xfrm flipH="1">
            <a:off x="34290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6" name="Line 188"/>
          <p:cNvSpPr>
            <a:spLocks noChangeShapeType="1"/>
          </p:cNvSpPr>
          <p:nvPr/>
        </p:nvSpPr>
        <p:spPr bwMode="auto">
          <a:xfrm flipH="1">
            <a:off x="5410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7" name="Line 189"/>
          <p:cNvSpPr>
            <a:spLocks noChangeShapeType="1"/>
          </p:cNvSpPr>
          <p:nvPr/>
        </p:nvSpPr>
        <p:spPr bwMode="auto">
          <a:xfrm>
            <a:off x="579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8" name="Line 190"/>
          <p:cNvSpPr>
            <a:spLocks noChangeShapeType="1"/>
          </p:cNvSpPr>
          <p:nvPr/>
        </p:nvSpPr>
        <p:spPr bwMode="auto">
          <a:xfrm flipH="1">
            <a:off x="6324600" y="5105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9" name="Line 191"/>
          <p:cNvSpPr>
            <a:spLocks noChangeShapeType="1"/>
          </p:cNvSpPr>
          <p:nvPr/>
        </p:nvSpPr>
        <p:spPr bwMode="auto">
          <a:xfrm flipH="1">
            <a:off x="68580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50" name="Line 192"/>
          <p:cNvSpPr>
            <a:spLocks noChangeShapeType="1"/>
          </p:cNvSpPr>
          <p:nvPr/>
        </p:nvSpPr>
        <p:spPr bwMode="auto">
          <a:xfrm flipH="1">
            <a:off x="73914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51" name="Rectangle 194"/>
          <p:cNvSpPr>
            <a:spLocks noChangeArrowheads="1"/>
          </p:cNvSpPr>
          <p:nvPr/>
        </p:nvSpPr>
        <p:spPr bwMode="auto">
          <a:xfrm>
            <a:off x="15525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19</a:t>
            </a:r>
          </a:p>
        </p:txBody>
      </p:sp>
      <p:sp>
        <p:nvSpPr>
          <p:cNvPr id="77952" name="Line 195"/>
          <p:cNvSpPr>
            <a:spLocks noChangeShapeType="1"/>
          </p:cNvSpPr>
          <p:nvPr/>
        </p:nvSpPr>
        <p:spPr bwMode="auto">
          <a:xfrm>
            <a:off x="1371600" y="5105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53" name="Text Box 196"/>
          <p:cNvSpPr txBox="1">
            <a:spLocks noChangeArrowheads="1"/>
          </p:cNvSpPr>
          <p:nvPr/>
        </p:nvSpPr>
        <p:spPr bwMode="auto">
          <a:xfrm>
            <a:off x="746125" y="1565275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After the split</a:t>
            </a:r>
          </a:p>
        </p:txBody>
      </p:sp>
      <p:sp>
        <p:nvSpPr>
          <p:cNvPr id="77954" name="Rectangle 197"/>
          <p:cNvSpPr>
            <a:spLocks noChangeArrowheads="1"/>
          </p:cNvSpPr>
          <p:nvPr/>
        </p:nvSpPr>
        <p:spPr bwMode="auto">
          <a:xfrm>
            <a:off x="494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77955" name="Line 198"/>
          <p:cNvSpPr>
            <a:spLocks noChangeShapeType="1"/>
          </p:cNvSpPr>
          <p:nvPr/>
        </p:nvSpPr>
        <p:spPr bwMode="auto">
          <a:xfrm>
            <a:off x="4419600" y="51054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23111" name="Group 199"/>
          <p:cNvGraphicFramePr>
            <a:graphicFrameLocks noGrp="1"/>
          </p:cNvGraphicFramePr>
          <p:nvPr/>
        </p:nvGraphicFramePr>
        <p:xfrm>
          <a:off x="3505200" y="4572000"/>
          <a:ext cx="1689100" cy="685800"/>
        </p:xfrm>
        <a:graphic>
          <a:graphicData uri="http://schemas.openxmlformats.org/drawingml/2006/table">
            <a:tbl>
              <a:tblPr/>
              <a:tblGrid>
                <a:gridCol w="246032"/>
                <a:gridCol w="204153"/>
                <a:gridCol w="204154"/>
                <a:gridCol w="204153"/>
                <a:gridCol w="200665"/>
                <a:gridCol w="200664"/>
                <a:gridCol w="200665"/>
                <a:gridCol w="22893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978" name="Line 221"/>
          <p:cNvSpPr>
            <a:spLocks noChangeShapeType="1"/>
          </p:cNvSpPr>
          <p:nvPr/>
        </p:nvSpPr>
        <p:spPr bwMode="auto">
          <a:xfrm>
            <a:off x="5105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79" name="Line 222"/>
          <p:cNvSpPr>
            <a:spLocks noChangeShapeType="1"/>
          </p:cNvSpPr>
          <p:nvPr/>
        </p:nvSpPr>
        <p:spPr bwMode="auto">
          <a:xfrm>
            <a:off x="26670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6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113"/>
          <p:cNvGraphicFramePr>
            <a:graphicFrameLocks noGrp="1"/>
          </p:cNvGraphicFramePr>
          <p:nvPr/>
        </p:nvGraphicFramePr>
        <p:xfrm>
          <a:off x="54102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135"/>
          <p:cNvGraphicFramePr>
            <a:graphicFrameLocks noGrp="1"/>
          </p:cNvGraphicFramePr>
          <p:nvPr/>
        </p:nvGraphicFramePr>
        <p:xfrm>
          <a:off x="73152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  <a:noFill/>
        </p:spPr>
        <p:txBody>
          <a:bodyPr/>
          <a:lstStyle/>
          <a:p>
            <a:fld id="{8C84C748-057D-4A13-B4DD-EA38C092CEFC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Deletion from a B+ Tree</a:t>
            </a:r>
          </a:p>
        </p:txBody>
      </p:sp>
      <p:graphicFrame>
        <p:nvGraphicFramePr>
          <p:cNvPr id="423939" name="Group 3"/>
          <p:cNvGraphicFramePr>
            <a:graphicFrameLocks noGrp="1"/>
          </p:cNvGraphicFramePr>
          <p:nvPr/>
        </p:nvGraphicFramePr>
        <p:xfrm>
          <a:off x="34290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61" name="Group 25"/>
          <p:cNvGraphicFramePr>
            <a:graphicFrameLocks noGrp="1"/>
          </p:cNvGraphicFramePr>
          <p:nvPr/>
        </p:nvGraphicFramePr>
        <p:xfrm>
          <a:off x="16002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95" name="Line 157"/>
          <p:cNvSpPr>
            <a:spLocks noChangeShapeType="1"/>
          </p:cNvSpPr>
          <p:nvPr/>
        </p:nvSpPr>
        <p:spPr bwMode="auto">
          <a:xfrm flipH="1">
            <a:off x="16002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96" name="Line 158"/>
          <p:cNvSpPr>
            <a:spLocks noChangeShapeType="1"/>
          </p:cNvSpPr>
          <p:nvPr/>
        </p:nvSpPr>
        <p:spPr bwMode="auto">
          <a:xfrm>
            <a:off x="39624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97" name="Line 159"/>
          <p:cNvSpPr>
            <a:spLocks noChangeShapeType="1"/>
          </p:cNvSpPr>
          <p:nvPr/>
        </p:nvSpPr>
        <p:spPr bwMode="auto">
          <a:xfrm flipH="1">
            <a:off x="6858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98" name="Line 160"/>
          <p:cNvSpPr>
            <a:spLocks noChangeShapeType="1"/>
          </p:cNvSpPr>
          <p:nvPr/>
        </p:nvSpPr>
        <p:spPr bwMode="auto">
          <a:xfrm>
            <a:off x="21336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99" name="Line 161"/>
          <p:cNvSpPr>
            <a:spLocks noChangeShapeType="1"/>
          </p:cNvSpPr>
          <p:nvPr/>
        </p:nvSpPr>
        <p:spPr bwMode="auto">
          <a:xfrm>
            <a:off x="3124200" y="36576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900" name="Line 162"/>
          <p:cNvSpPr>
            <a:spLocks noChangeShapeType="1"/>
          </p:cNvSpPr>
          <p:nvPr/>
        </p:nvSpPr>
        <p:spPr bwMode="auto">
          <a:xfrm>
            <a:off x="5181600" y="36576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901" name="Line 163"/>
          <p:cNvSpPr>
            <a:spLocks noChangeShapeType="1"/>
          </p:cNvSpPr>
          <p:nvPr/>
        </p:nvSpPr>
        <p:spPr bwMode="auto">
          <a:xfrm>
            <a:off x="55626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902" name="Line 164"/>
          <p:cNvSpPr>
            <a:spLocks noChangeShapeType="1"/>
          </p:cNvSpPr>
          <p:nvPr/>
        </p:nvSpPr>
        <p:spPr bwMode="auto">
          <a:xfrm>
            <a:off x="61722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903" name="Line 165"/>
          <p:cNvSpPr>
            <a:spLocks noChangeShapeType="1"/>
          </p:cNvSpPr>
          <p:nvPr/>
        </p:nvSpPr>
        <p:spPr bwMode="auto">
          <a:xfrm>
            <a:off x="67056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904" name="Rectangle 169"/>
          <p:cNvSpPr>
            <a:spLocks noChangeArrowheads="1"/>
          </p:cNvSpPr>
          <p:nvPr/>
        </p:nvSpPr>
        <p:spPr bwMode="auto">
          <a:xfrm>
            <a:off x="142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8905" name="Rectangle 170"/>
          <p:cNvSpPr>
            <a:spLocks noChangeArrowheads="1"/>
          </p:cNvSpPr>
          <p:nvPr/>
        </p:nvSpPr>
        <p:spPr bwMode="auto">
          <a:xfrm>
            <a:off x="676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78906" name="Rectangle 171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78907" name="Rectangle 172"/>
          <p:cNvSpPr>
            <a:spLocks noChangeArrowheads="1"/>
          </p:cNvSpPr>
          <p:nvPr/>
        </p:nvSpPr>
        <p:spPr bwMode="auto">
          <a:xfrm>
            <a:off x="1971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78908" name="Rectangle 173"/>
          <p:cNvSpPr>
            <a:spLocks noChangeArrowheads="1"/>
          </p:cNvSpPr>
          <p:nvPr/>
        </p:nvSpPr>
        <p:spPr bwMode="auto">
          <a:xfrm>
            <a:off x="2428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25</a:t>
            </a:r>
          </a:p>
        </p:txBody>
      </p:sp>
      <p:sp>
        <p:nvSpPr>
          <p:cNvPr id="78909" name="Rectangle 174"/>
          <p:cNvSpPr>
            <a:spLocks noChangeArrowheads="1"/>
          </p:cNvSpPr>
          <p:nvPr/>
        </p:nvSpPr>
        <p:spPr bwMode="auto">
          <a:xfrm>
            <a:off x="2886075" y="5943600"/>
            <a:ext cx="390525" cy="3143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CC0000"/>
                </a:solidFill>
                <a:latin typeface="Arial" charset="0"/>
              </a:rPr>
              <a:t>30</a:t>
            </a:r>
          </a:p>
        </p:txBody>
      </p:sp>
      <p:sp>
        <p:nvSpPr>
          <p:cNvPr id="78910" name="Rectangle 175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78911" name="Rectangle 176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78912" name="Rectangle 177"/>
          <p:cNvSpPr>
            <a:spLocks noChangeArrowheads="1"/>
          </p:cNvSpPr>
          <p:nvPr/>
        </p:nvSpPr>
        <p:spPr bwMode="auto">
          <a:xfrm>
            <a:off x="5857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78913" name="Rectangle 178"/>
          <p:cNvSpPr>
            <a:spLocks noChangeArrowheads="1"/>
          </p:cNvSpPr>
          <p:nvPr/>
        </p:nvSpPr>
        <p:spPr bwMode="auto">
          <a:xfrm>
            <a:off x="6315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78914" name="Rectangle 179"/>
          <p:cNvSpPr>
            <a:spLocks noChangeArrowheads="1"/>
          </p:cNvSpPr>
          <p:nvPr/>
        </p:nvSpPr>
        <p:spPr bwMode="auto">
          <a:xfrm>
            <a:off x="6848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78915" name="Rectangle 180"/>
          <p:cNvSpPr>
            <a:spLocks noChangeArrowheads="1"/>
          </p:cNvSpPr>
          <p:nvPr/>
        </p:nvSpPr>
        <p:spPr bwMode="auto">
          <a:xfrm>
            <a:off x="7381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78916" name="Rectangle 194"/>
          <p:cNvSpPr>
            <a:spLocks noChangeArrowheads="1"/>
          </p:cNvSpPr>
          <p:nvPr/>
        </p:nvSpPr>
        <p:spPr bwMode="auto">
          <a:xfrm>
            <a:off x="15525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19</a:t>
            </a:r>
          </a:p>
        </p:txBody>
      </p:sp>
      <p:sp>
        <p:nvSpPr>
          <p:cNvPr id="78917" name="Text Box 196"/>
          <p:cNvSpPr txBox="1">
            <a:spLocks noChangeArrowheads="1"/>
          </p:cNvSpPr>
          <p:nvPr/>
        </p:nvSpPr>
        <p:spPr bwMode="auto">
          <a:xfrm>
            <a:off x="746125" y="1565275"/>
            <a:ext cx="149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Delete 30</a:t>
            </a:r>
          </a:p>
        </p:txBody>
      </p:sp>
      <p:sp>
        <p:nvSpPr>
          <p:cNvPr id="78918" name="Rectangle 197"/>
          <p:cNvSpPr>
            <a:spLocks noChangeArrowheads="1"/>
          </p:cNvSpPr>
          <p:nvPr/>
        </p:nvSpPr>
        <p:spPr bwMode="auto">
          <a:xfrm>
            <a:off x="494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78919" name="Line 222"/>
          <p:cNvSpPr>
            <a:spLocks noChangeShapeType="1"/>
          </p:cNvSpPr>
          <p:nvPr/>
        </p:nvSpPr>
        <p:spPr bwMode="auto">
          <a:xfrm>
            <a:off x="26670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6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69"/>
          <p:cNvGraphicFramePr>
            <a:graphicFrameLocks noGrp="1"/>
          </p:cNvGraphicFramePr>
          <p:nvPr/>
        </p:nvGraphicFramePr>
        <p:xfrm>
          <a:off x="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91"/>
          <p:cNvGraphicFramePr>
            <a:graphicFrameLocks noGrp="1"/>
          </p:cNvGraphicFramePr>
          <p:nvPr/>
        </p:nvGraphicFramePr>
        <p:xfrm>
          <a:off x="1828800" y="4572000"/>
          <a:ext cx="1612900" cy="685800"/>
        </p:xfrm>
        <a:graphic>
          <a:graphicData uri="http://schemas.openxmlformats.org/drawingml/2006/table">
            <a:tbl>
              <a:tblPr/>
              <a:tblGrid>
                <a:gridCol w="234935"/>
                <a:gridCol w="194945"/>
                <a:gridCol w="194946"/>
                <a:gridCol w="194945"/>
                <a:gridCol w="191614"/>
                <a:gridCol w="191613"/>
                <a:gridCol w="191614"/>
                <a:gridCol w="21860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Group 199"/>
          <p:cNvGraphicFramePr>
            <a:graphicFrameLocks noGrp="1"/>
          </p:cNvGraphicFramePr>
          <p:nvPr/>
        </p:nvGraphicFramePr>
        <p:xfrm>
          <a:off x="3505200" y="4572000"/>
          <a:ext cx="1689100" cy="685800"/>
        </p:xfrm>
        <a:graphic>
          <a:graphicData uri="http://schemas.openxmlformats.org/drawingml/2006/table">
            <a:tbl>
              <a:tblPr/>
              <a:tblGrid>
                <a:gridCol w="246032"/>
                <a:gridCol w="204153"/>
                <a:gridCol w="204154"/>
                <a:gridCol w="204153"/>
                <a:gridCol w="200665"/>
                <a:gridCol w="200664"/>
                <a:gridCol w="200665"/>
                <a:gridCol w="22893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Group 113"/>
          <p:cNvGraphicFramePr>
            <a:graphicFrameLocks noGrp="1"/>
          </p:cNvGraphicFramePr>
          <p:nvPr/>
        </p:nvGraphicFramePr>
        <p:xfrm>
          <a:off x="54102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Group 135"/>
          <p:cNvGraphicFramePr>
            <a:graphicFrameLocks noGrp="1"/>
          </p:cNvGraphicFramePr>
          <p:nvPr/>
        </p:nvGraphicFramePr>
        <p:xfrm>
          <a:off x="73152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052" name="Line 166"/>
          <p:cNvSpPr>
            <a:spLocks noChangeShapeType="1"/>
          </p:cNvSpPr>
          <p:nvPr/>
        </p:nvSpPr>
        <p:spPr bwMode="auto">
          <a:xfrm>
            <a:off x="1600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53" name="Line 167"/>
          <p:cNvSpPr>
            <a:spLocks noChangeShapeType="1"/>
          </p:cNvSpPr>
          <p:nvPr/>
        </p:nvSpPr>
        <p:spPr bwMode="auto">
          <a:xfrm>
            <a:off x="3309938" y="51054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54" name="Line 168"/>
          <p:cNvSpPr>
            <a:spLocks noChangeShapeType="1"/>
          </p:cNvSpPr>
          <p:nvPr/>
        </p:nvSpPr>
        <p:spPr bwMode="auto">
          <a:xfrm>
            <a:off x="7010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55" name="Line 181"/>
          <p:cNvSpPr>
            <a:spLocks noChangeShapeType="1"/>
          </p:cNvSpPr>
          <p:nvPr/>
        </p:nvSpPr>
        <p:spPr bwMode="auto">
          <a:xfrm flipH="1">
            <a:off x="152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56" name="Line 182"/>
          <p:cNvSpPr>
            <a:spLocks noChangeShapeType="1"/>
          </p:cNvSpPr>
          <p:nvPr/>
        </p:nvSpPr>
        <p:spPr bwMode="auto">
          <a:xfrm>
            <a:off x="533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57" name="Line 183"/>
          <p:cNvSpPr>
            <a:spLocks noChangeShapeType="1"/>
          </p:cNvSpPr>
          <p:nvPr/>
        </p:nvSpPr>
        <p:spPr bwMode="auto">
          <a:xfrm>
            <a:off x="914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58" name="Line 184"/>
          <p:cNvSpPr>
            <a:spLocks noChangeShapeType="1"/>
          </p:cNvSpPr>
          <p:nvPr/>
        </p:nvSpPr>
        <p:spPr bwMode="auto">
          <a:xfrm>
            <a:off x="198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59" name="Line 185"/>
          <p:cNvSpPr>
            <a:spLocks noChangeShapeType="1"/>
          </p:cNvSpPr>
          <p:nvPr/>
        </p:nvSpPr>
        <p:spPr bwMode="auto">
          <a:xfrm>
            <a:off x="22860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60" name="Line 186"/>
          <p:cNvSpPr>
            <a:spLocks noChangeShapeType="1"/>
          </p:cNvSpPr>
          <p:nvPr/>
        </p:nvSpPr>
        <p:spPr bwMode="auto">
          <a:xfrm flipH="1">
            <a:off x="2895600" y="5105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61" name="Line 187"/>
          <p:cNvSpPr>
            <a:spLocks noChangeShapeType="1"/>
          </p:cNvSpPr>
          <p:nvPr/>
        </p:nvSpPr>
        <p:spPr bwMode="auto">
          <a:xfrm flipH="1">
            <a:off x="34290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62" name="Line 188"/>
          <p:cNvSpPr>
            <a:spLocks noChangeShapeType="1"/>
          </p:cNvSpPr>
          <p:nvPr/>
        </p:nvSpPr>
        <p:spPr bwMode="auto">
          <a:xfrm flipH="1">
            <a:off x="5410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63" name="Line 189"/>
          <p:cNvSpPr>
            <a:spLocks noChangeShapeType="1"/>
          </p:cNvSpPr>
          <p:nvPr/>
        </p:nvSpPr>
        <p:spPr bwMode="auto">
          <a:xfrm>
            <a:off x="579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64" name="Line 190"/>
          <p:cNvSpPr>
            <a:spLocks noChangeShapeType="1"/>
          </p:cNvSpPr>
          <p:nvPr/>
        </p:nvSpPr>
        <p:spPr bwMode="auto">
          <a:xfrm flipH="1">
            <a:off x="6324600" y="5105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65" name="Line 191"/>
          <p:cNvSpPr>
            <a:spLocks noChangeShapeType="1"/>
          </p:cNvSpPr>
          <p:nvPr/>
        </p:nvSpPr>
        <p:spPr bwMode="auto">
          <a:xfrm flipH="1">
            <a:off x="68580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66" name="Line 192"/>
          <p:cNvSpPr>
            <a:spLocks noChangeShapeType="1"/>
          </p:cNvSpPr>
          <p:nvPr/>
        </p:nvSpPr>
        <p:spPr bwMode="auto">
          <a:xfrm flipH="1">
            <a:off x="73914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67" name="Line 195"/>
          <p:cNvSpPr>
            <a:spLocks noChangeShapeType="1"/>
          </p:cNvSpPr>
          <p:nvPr/>
        </p:nvSpPr>
        <p:spPr bwMode="auto">
          <a:xfrm>
            <a:off x="1371600" y="5105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68" name="Line 198"/>
          <p:cNvSpPr>
            <a:spLocks noChangeShapeType="1"/>
          </p:cNvSpPr>
          <p:nvPr/>
        </p:nvSpPr>
        <p:spPr bwMode="auto">
          <a:xfrm>
            <a:off x="4419600" y="51054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069" name="Line 221"/>
          <p:cNvSpPr>
            <a:spLocks noChangeShapeType="1"/>
          </p:cNvSpPr>
          <p:nvPr/>
        </p:nvSpPr>
        <p:spPr bwMode="auto">
          <a:xfrm>
            <a:off x="5105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  <a:noFill/>
        </p:spPr>
        <p:txBody>
          <a:bodyPr/>
          <a:lstStyle/>
          <a:p>
            <a:fld id="{3CB6A6BA-BDC8-4F1F-B3FD-1F88B442A832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Deletion from a B+ Tree</a:t>
            </a:r>
          </a:p>
        </p:txBody>
      </p:sp>
      <p:graphicFrame>
        <p:nvGraphicFramePr>
          <p:cNvPr id="424963" name="Group 3"/>
          <p:cNvGraphicFramePr>
            <a:graphicFrameLocks noGrp="1"/>
          </p:cNvGraphicFramePr>
          <p:nvPr/>
        </p:nvGraphicFramePr>
        <p:xfrm>
          <a:off x="34290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4985" name="Group 25"/>
          <p:cNvGraphicFramePr>
            <a:graphicFrameLocks noGrp="1"/>
          </p:cNvGraphicFramePr>
          <p:nvPr/>
        </p:nvGraphicFramePr>
        <p:xfrm>
          <a:off x="16002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19" name="Line 157"/>
          <p:cNvSpPr>
            <a:spLocks noChangeShapeType="1"/>
          </p:cNvSpPr>
          <p:nvPr/>
        </p:nvSpPr>
        <p:spPr bwMode="auto">
          <a:xfrm flipH="1">
            <a:off x="16002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20" name="Line 158"/>
          <p:cNvSpPr>
            <a:spLocks noChangeShapeType="1"/>
          </p:cNvSpPr>
          <p:nvPr/>
        </p:nvSpPr>
        <p:spPr bwMode="auto">
          <a:xfrm>
            <a:off x="39624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21" name="Line 159"/>
          <p:cNvSpPr>
            <a:spLocks noChangeShapeType="1"/>
          </p:cNvSpPr>
          <p:nvPr/>
        </p:nvSpPr>
        <p:spPr bwMode="auto">
          <a:xfrm flipH="1">
            <a:off x="6858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22" name="Line 160"/>
          <p:cNvSpPr>
            <a:spLocks noChangeShapeType="1"/>
          </p:cNvSpPr>
          <p:nvPr/>
        </p:nvSpPr>
        <p:spPr bwMode="auto">
          <a:xfrm>
            <a:off x="21336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23" name="Line 161"/>
          <p:cNvSpPr>
            <a:spLocks noChangeShapeType="1"/>
          </p:cNvSpPr>
          <p:nvPr/>
        </p:nvSpPr>
        <p:spPr bwMode="auto">
          <a:xfrm>
            <a:off x="3124200" y="36576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24" name="Line 162"/>
          <p:cNvSpPr>
            <a:spLocks noChangeShapeType="1"/>
          </p:cNvSpPr>
          <p:nvPr/>
        </p:nvSpPr>
        <p:spPr bwMode="auto">
          <a:xfrm>
            <a:off x="5181600" y="36576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25" name="Line 163"/>
          <p:cNvSpPr>
            <a:spLocks noChangeShapeType="1"/>
          </p:cNvSpPr>
          <p:nvPr/>
        </p:nvSpPr>
        <p:spPr bwMode="auto">
          <a:xfrm>
            <a:off x="55626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26" name="Line 164"/>
          <p:cNvSpPr>
            <a:spLocks noChangeShapeType="1"/>
          </p:cNvSpPr>
          <p:nvPr/>
        </p:nvSpPr>
        <p:spPr bwMode="auto">
          <a:xfrm>
            <a:off x="61722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27" name="Line 165"/>
          <p:cNvSpPr>
            <a:spLocks noChangeShapeType="1"/>
          </p:cNvSpPr>
          <p:nvPr/>
        </p:nvSpPr>
        <p:spPr bwMode="auto">
          <a:xfrm>
            <a:off x="67056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28" name="Rectangle 169"/>
          <p:cNvSpPr>
            <a:spLocks noChangeArrowheads="1"/>
          </p:cNvSpPr>
          <p:nvPr/>
        </p:nvSpPr>
        <p:spPr bwMode="auto">
          <a:xfrm>
            <a:off x="142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79929" name="Rectangle 170"/>
          <p:cNvSpPr>
            <a:spLocks noChangeArrowheads="1"/>
          </p:cNvSpPr>
          <p:nvPr/>
        </p:nvSpPr>
        <p:spPr bwMode="auto">
          <a:xfrm>
            <a:off x="676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79930" name="Rectangle 171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79931" name="Rectangle 172"/>
          <p:cNvSpPr>
            <a:spLocks noChangeArrowheads="1"/>
          </p:cNvSpPr>
          <p:nvPr/>
        </p:nvSpPr>
        <p:spPr bwMode="auto">
          <a:xfrm>
            <a:off x="1971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79932" name="Rectangle 173"/>
          <p:cNvSpPr>
            <a:spLocks noChangeArrowheads="1"/>
          </p:cNvSpPr>
          <p:nvPr/>
        </p:nvSpPr>
        <p:spPr bwMode="auto">
          <a:xfrm>
            <a:off x="2428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25</a:t>
            </a:r>
          </a:p>
        </p:txBody>
      </p:sp>
      <p:sp>
        <p:nvSpPr>
          <p:cNvPr id="79933" name="Rectangle 174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79934" name="Rectangle 175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79935" name="Rectangle 176"/>
          <p:cNvSpPr>
            <a:spLocks noChangeArrowheads="1"/>
          </p:cNvSpPr>
          <p:nvPr/>
        </p:nvSpPr>
        <p:spPr bwMode="auto">
          <a:xfrm>
            <a:off x="5857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79936" name="Rectangle 177"/>
          <p:cNvSpPr>
            <a:spLocks noChangeArrowheads="1"/>
          </p:cNvSpPr>
          <p:nvPr/>
        </p:nvSpPr>
        <p:spPr bwMode="auto">
          <a:xfrm>
            <a:off x="6315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79937" name="Rectangle 178"/>
          <p:cNvSpPr>
            <a:spLocks noChangeArrowheads="1"/>
          </p:cNvSpPr>
          <p:nvPr/>
        </p:nvSpPr>
        <p:spPr bwMode="auto">
          <a:xfrm>
            <a:off x="6848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79938" name="Rectangle 179"/>
          <p:cNvSpPr>
            <a:spLocks noChangeArrowheads="1"/>
          </p:cNvSpPr>
          <p:nvPr/>
        </p:nvSpPr>
        <p:spPr bwMode="auto">
          <a:xfrm>
            <a:off x="7381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79939" name="Rectangle 192"/>
          <p:cNvSpPr>
            <a:spLocks noChangeArrowheads="1"/>
          </p:cNvSpPr>
          <p:nvPr/>
        </p:nvSpPr>
        <p:spPr bwMode="auto">
          <a:xfrm>
            <a:off x="15525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19</a:t>
            </a:r>
          </a:p>
        </p:txBody>
      </p:sp>
      <p:sp>
        <p:nvSpPr>
          <p:cNvPr id="79940" name="Text Box 194"/>
          <p:cNvSpPr txBox="1">
            <a:spLocks noChangeArrowheads="1"/>
          </p:cNvSpPr>
          <p:nvPr/>
        </p:nvSpPr>
        <p:spPr bwMode="auto">
          <a:xfrm>
            <a:off x="746125" y="1565275"/>
            <a:ext cx="240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After deleting 30</a:t>
            </a:r>
          </a:p>
        </p:txBody>
      </p:sp>
      <p:sp>
        <p:nvSpPr>
          <p:cNvPr id="79941" name="Rectangle 195"/>
          <p:cNvSpPr>
            <a:spLocks noChangeArrowheads="1"/>
          </p:cNvSpPr>
          <p:nvPr/>
        </p:nvSpPr>
        <p:spPr bwMode="auto">
          <a:xfrm>
            <a:off x="494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graphicFrame>
        <p:nvGraphicFramePr>
          <p:cNvPr id="425157" name="Group 197"/>
          <p:cNvGraphicFramePr>
            <a:graphicFrameLocks noGrp="1"/>
          </p:cNvGraphicFramePr>
          <p:nvPr/>
        </p:nvGraphicFramePr>
        <p:xfrm>
          <a:off x="3505200" y="4572000"/>
          <a:ext cx="1689100" cy="685800"/>
        </p:xfrm>
        <a:graphic>
          <a:graphicData uri="http://schemas.openxmlformats.org/drawingml/2006/table">
            <a:tbl>
              <a:tblPr/>
              <a:tblGrid>
                <a:gridCol w="246032"/>
                <a:gridCol w="204153"/>
                <a:gridCol w="204154"/>
                <a:gridCol w="204153"/>
                <a:gridCol w="200665"/>
                <a:gridCol w="200664"/>
                <a:gridCol w="200665"/>
                <a:gridCol w="22893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64" name="Line 220"/>
          <p:cNvSpPr>
            <a:spLocks noChangeShapeType="1"/>
          </p:cNvSpPr>
          <p:nvPr/>
        </p:nvSpPr>
        <p:spPr bwMode="auto">
          <a:xfrm>
            <a:off x="26670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965" name="AutoShape 221"/>
          <p:cNvSpPr>
            <a:spLocks noChangeArrowheads="1"/>
          </p:cNvSpPr>
          <p:nvPr/>
        </p:nvSpPr>
        <p:spPr bwMode="auto">
          <a:xfrm>
            <a:off x="228600" y="2133600"/>
            <a:ext cx="2209800" cy="762000"/>
          </a:xfrm>
          <a:prstGeom prst="wedgeEllipseCallout">
            <a:avLst>
              <a:gd name="adj1" fmla="val 45690"/>
              <a:gd name="adj2" fmla="val 793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latin typeface="Arial" charset="0"/>
              </a:rPr>
              <a:t>May change to 40, or not</a:t>
            </a:r>
          </a:p>
        </p:txBody>
      </p:sp>
      <p:graphicFrame>
        <p:nvGraphicFramePr>
          <p:cNvPr id="55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69"/>
          <p:cNvGraphicFramePr>
            <a:graphicFrameLocks noGrp="1"/>
          </p:cNvGraphicFramePr>
          <p:nvPr/>
        </p:nvGraphicFramePr>
        <p:xfrm>
          <a:off x="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91"/>
          <p:cNvGraphicFramePr>
            <a:graphicFrameLocks noGrp="1"/>
          </p:cNvGraphicFramePr>
          <p:nvPr/>
        </p:nvGraphicFramePr>
        <p:xfrm>
          <a:off x="1828800" y="4572000"/>
          <a:ext cx="1612900" cy="685800"/>
        </p:xfrm>
        <a:graphic>
          <a:graphicData uri="http://schemas.openxmlformats.org/drawingml/2006/table">
            <a:tbl>
              <a:tblPr/>
              <a:tblGrid>
                <a:gridCol w="234935"/>
                <a:gridCol w="194945"/>
                <a:gridCol w="194946"/>
                <a:gridCol w="194945"/>
                <a:gridCol w="191614"/>
                <a:gridCol w="191613"/>
                <a:gridCol w="191614"/>
                <a:gridCol w="21860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113"/>
          <p:cNvGraphicFramePr>
            <a:graphicFrameLocks noGrp="1"/>
          </p:cNvGraphicFramePr>
          <p:nvPr/>
        </p:nvGraphicFramePr>
        <p:xfrm>
          <a:off x="54102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Group 135"/>
          <p:cNvGraphicFramePr>
            <a:graphicFrameLocks noGrp="1"/>
          </p:cNvGraphicFramePr>
          <p:nvPr/>
        </p:nvGraphicFramePr>
        <p:xfrm>
          <a:off x="73152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076" name="Line 166"/>
          <p:cNvSpPr>
            <a:spLocks noChangeShapeType="1"/>
          </p:cNvSpPr>
          <p:nvPr/>
        </p:nvSpPr>
        <p:spPr bwMode="auto">
          <a:xfrm>
            <a:off x="1600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77" name="Line 167"/>
          <p:cNvSpPr>
            <a:spLocks noChangeShapeType="1"/>
          </p:cNvSpPr>
          <p:nvPr/>
        </p:nvSpPr>
        <p:spPr bwMode="auto">
          <a:xfrm>
            <a:off x="3309938" y="51054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78" name="Line 168"/>
          <p:cNvSpPr>
            <a:spLocks noChangeShapeType="1"/>
          </p:cNvSpPr>
          <p:nvPr/>
        </p:nvSpPr>
        <p:spPr bwMode="auto">
          <a:xfrm>
            <a:off x="7010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79" name="Line 181"/>
          <p:cNvSpPr>
            <a:spLocks noChangeShapeType="1"/>
          </p:cNvSpPr>
          <p:nvPr/>
        </p:nvSpPr>
        <p:spPr bwMode="auto">
          <a:xfrm flipH="1">
            <a:off x="152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80" name="Line 182"/>
          <p:cNvSpPr>
            <a:spLocks noChangeShapeType="1"/>
          </p:cNvSpPr>
          <p:nvPr/>
        </p:nvSpPr>
        <p:spPr bwMode="auto">
          <a:xfrm>
            <a:off x="533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81" name="Line 183"/>
          <p:cNvSpPr>
            <a:spLocks noChangeShapeType="1"/>
          </p:cNvSpPr>
          <p:nvPr/>
        </p:nvSpPr>
        <p:spPr bwMode="auto">
          <a:xfrm>
            <a:off x="914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82" name="Line 184"/>
          <p:cNvSpPr>
            <a:spLocks noChangeShapeType="1"/>
          </p:cNvSpPr>
          <p:nvPr/>
        </p:nvSpPr>
        <p:spPr bwMode="auto">
          <a:xfrm>
            <a:off x="198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83" name="Line 185"/>
          <p:cNvSpPr>
            <a:spLocks noChangeShapeType="1"/>
          </p:cNvSpPr>
          <p:nvPr/>
        </p:nvSpPr>
        <p:spPr bwMode="auto">
          <a:xfrm>
            <a:off x="22860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84" name="Line 187"/>
          <p:cNvSpPr>
            <a:spLocks noChangeShapeType="1"/>
          </p:cNvSpPr>
          <p:nvPr/>
        </p:nvSpPr>
        <p:spPr bwMode="auto">
          <a:xfrm flipH="1">
            <a:off x="34290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85" name="Line 188"/>
          <p:cNvSpPr>
            <a:spLocks noChangeShapeType="1"/>
          </p:cNvSpPr>
          <p:nvPr/>
        </p:nvSpPr>
        <p:spPr bwMode="auto">
          <a:xfrm flipH="1">
            <a:off x="5410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86" name="Line 189"/>
          <p:cNvSpPr>
            <a:spLocks noChangeShapeType="1"/>
          </p:cNvSpPr>
          <p:nvPr/>
        </p:nvSpPr>
        <p:spPr bwMode="auto">
          <a:xfrm>
            <a:off x="579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87" name="Line 190"/>
          <p:cNvSpPr>
            <a:spLocks noChangeShapeType="1"/>
          </p:cNvSpPr>
          <p:nvPr/>
        </p:nvSpPr>
        <p:spPr bwMode="auto">
          <a:xfrm flipH="1">
            <a:off x="6324600" y="5105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88" name="Line 191"/>
          <p:cNvSpPr>
            <a:spLocks noChangeShapeType="1"/>
          </p:cNvSpPr>
          <p:nvPr/>
        </p:nvSpPr>
        <p:spPr bwMode="auto">
          <a:xfrm flipH="1">
            <a:off x="68580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89" name="Line 192"/>
          <p:cNvSpPr>
            <a:spLocks noChangeShapeType="1"/>
          </p:cNvSpPr>
          <p:nvPr/>
        </p:nvSpPr>
        <p:spPr bwMode="auto">
          <a:xfrm flipH="1">
            <a:off x="73914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90" name="Line 195"/>
          <p:cNvSpPr>
            <a:spLocks noChangeShapeType="1"/>
          </p:cNvSpPr>
          <p:nvPr/>
        </p:nvSpPr>
        <p:spPr bwMode="auto">
          <a:xfrm>
            <a:off x="1371600" y="5105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91" name="Line 198"/>
          <p:cNvSpPr>
            <a:spLocks noChangeShapeType="1"/>
          </p:cNvSpPr>
          <p:nvPr/>
        </p:nvSpPr>
        <p:spPr bwMode="auto">
          <a:xfrm>
            <a:off x="3962400" y="5105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092" name="Line 221"/>
          <p:cNvSpPr>
            <a:spLocks noChangeShapeType="1"/>
          </p:cNvSpPr>
          <p:nvPr/>
        </p:nvSpPr>
        <p:spPr bwMode="auto">
          <a:xfrm>
            <a:off x="5105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  <a:noFill/>
        </p:spPr>
        <p:txBody>
          <a:bodyPr/>
          <a:lstStyle/>
          <a:p>
            <a:fld id="{20857FA7-68BF-4CBA-A17D-67A0F9A72B67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Deletion from a B+ Tree</a:t>
            </a:r>
          </a:p>
        </p:txBody>
      </p:sp>
      <p:graphicFrame>
        <p:nvGraphicFramePr>
          <p:cNvPr id="425987" name="Group 3"/>
          <p:cNvGraphicFramePr>
            <a:graphicFrameLocks noGrp="1"/>
          </p:cNvGraphicFramePr>
          <p:nvPr/>
        </p:nvGraphicFramePr>
        <p:xfrm>
          <a:off x="34290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6009" name="Group 25"/>
          <p:cNvGraphicFramePr>
            <a:graphicFrameLocks noGrp="1"/>
          </p:cNvGraphicFramePr>
          <p:nvPr/>
        </p:nvGraphicFramePr>
        <p:xfrm>
          <a:off x="16002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943" name="Line 157"/>
          <p:cNvSpPr>
            <a:spLocks noChangeShapeType="1"/>
          </p:cNvSpPr>
          <p:nvPr/>
        </p:nvSpPr>
        <p:spPr bwMode="auto">
          <a:xfrm flipH="1">
            <a:off x="16002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44" name="Line 158"/>
          <p:cNvSpPr>
            <a:spLocks noChangeShapeType="1"/>
          </p:cNvSpPr>
          <p:nvPr/>
        </p:nvSpPr>
        <p:spPr bwMode="auto">
          <a:xfrm>
            <a:off x="39624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45" name="Line 159"/>
          <p:cNvSpPr>
            <a:spLocks noChangeShapeType="1"/>
          </p:cNvSpPr>
          <p:nvPr/>
        </p:nvSpPr>
        <p:spPr bwMode="auto">
          <a:xfrm flipH="1">
            <a:off x="6858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46" name="Line 160"/>
          <p:cNvSpPr>
            <a:spLocks noChangeShapeType="1"/>
          </p:cNvSpPr>
          <p:nvPr/>
        </p:nvSpPr>
        <p:spPr bwMode="auto">
          <a:xfrm>
            <a:off x="21336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47" name="Line 161"/>
          <p:cNvSpPr>
            <a:spLocks noChangeShapeType="1"/>
          </p:cNvSpPr>
          <p:nvPr/>
        </p:nvSpPr>
        <p:spPr bwMode="auto">
          <a:xfrm>
            <a:off x="3124200" y="36576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48" name="Line 162"/>
          <p:cNvSpPr>
            <a:spLocks noChangeShapeType="1"/>
          </p:cNvSpPr>
          <p:nvPr/>
        </p:nvSpPr>
        <p:spPr bwMode="auto">
          <a:xfrm>
            <a:off x="5181600" y="36576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49" name="Line 163"/>
          <p:cNvSpPr>
            <a:spLocks noChangeShapeType="1"/>
          </p:cNvSpPr>
          <p:nvPr/>
        </p:nvSpPr>
        <p:spPr bwMode="auto">
          <a:xfrm>
            <a:off x="55626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50" name="Line 164"/>
          <p:cNvSpPr>
            <a:spLocks noChangeShapeType="1"/>
          </p:cNvSpPr>
          <p:nvPr/>
        </p:nvSpPr>
        <p:spPr bwMode="auto">
          <a:xfrm>
            <a:off x="61722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51" name="Line 165"/>
          <p:cNvSpPr>
            <a:spLocks noChangeShapeType="1"/>
          </p:cNvSpPr>
          <p:nvPr/>
        </p:nvSpPr>
        <p:spPr bwMode="auto">
          <a:xfrm>
            <a:off x="67056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52" name="Rectangle 169"/>
          <p:cNvSpPr>
            <a:spLocks noChangeArrowheads="1"/>
          </p:cNvSpPr>
          <p:nvPr/>
        </p:nvSpPr>
        <p:spPr bwMode="auto">
          <a:xfrm>
            <a:off x="142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80953" name="Rectangle 170"/>
          <p:cNvSpPr>
            <a:spLocks noChangeArrowheads="1"/>
          </p:cNvSpPr>
          <p:nvPr/>
        </p:nvSpPr>
        <p:spPr bwMode="auto">
          <a:xfrm>
            <a:off x="676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80954" name="Rectangle 171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80955" name="Rectangle 172"/>
          <p:cNvSpPr>
            <a:spLocks noChangeArrowheads="1"/>
          </p:cNvSpPr>
          <p:nvPr/>
        </p:nvSpPr>
        <p:spPr bwMode="auto">
          <a:xfrm>
            <a:off x="1971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80956" name="Rectangle 173"/>
          <p:cNvSpPr>
            <a:spLocks noChangeArrowheads="1"/>
          </p:cNvSpPr>
          <p:nvPr/>
        </p:nvSpPr>
        <p:spPr bwMode="auto">
          <a:xfrm>
            <a:off x="2428875" y="5943600"/>
            <a:ext cx="390525" cy="3143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CC0000"/>
                </a:solidFill>
                <a:latin typeface="Arial" charset="0"/>
              </a:rPr>
              <a:t>25</a:t>
            </a:r>
          </a:p>
        </p:txBody>
      </p:sp>
      <p:sp>
        <p:nvSpPr>
          <p:cNvPr id="80957" name="Rectangle 174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80958" name="Rectangle 175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80959" name="Rectangle 176"/>
          <p:cNvSpPr>
            <a:spLocks noChangeArrowheads="1"/>
          </p:cNvSpPr>
          <p:nvPr/>
        </p:nvSpPr>
        <p:spPr bwMode="auto">
          <a:xfrm>
            <a:off x="5857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80960" name="Rectangle 177"/>
          <p:cNvSpPr>
            <a:spLocks noChangeArrowheads="1"/>
          </p:cNvSpPr>
          <p:nvPr/>
        </p:nvSpPr>
        <p:spPr bwMode="auto">
          <a:xfrm>
            <a:off x="6315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80961" name="Rectangle 178"/>
          <p:cNvSpPr>
            <a:spLocks noChangeArrowheads="1"/>
          </p:cNvSpPr>
          <p:nvPr/>
        </p:nvSpPr>
        <p:spPr bwMode="auto">
          <a:xfrm>
            <a:off x="6848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80962" name="Rectangle 179"/>
          <p:cNvSpPr>
            <a:spLocks noChangeArrowheads="1"/>
          </p:cNvSpPr>
          <p:nvPr/>
        </p:nvSpPr>
        <p:spPr bwMode="auto">
          <a:xfrm>
            <a:off x="7381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80963" name="Rectangle 192"/>
          <p:cNvSpPr>
            <a:spLocks noChangeArrowheads="1"/>
          </p:cNvSpPr>
          <p:nvPr/>
        </p:nvSpPr>
        <p:spPr bwMode="auto">
          <a:xfrm>
            <a:off x="15525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19</a:t>
            </a:r>
          </a:p>
        </p:txBody>
      </p:sp>
      <p:sp>
        <p:nvSpPr>
          <p:cNvPr id="80964" name="Text Box 194"/>
          <p:cNvSpPr txBox="1">
            <a:spLocks noChangeArrowheads="1"/>
          </p:cNvSpPr>
          <p:nvPr/>
        </p:nvSpPr>
        <p:spPr bwMode="auto">
          <a:xfrm>
            <a:off x="746125" y="1565275"/>
            <a:ext cx="213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Now delete 25</a:t>
            </a:r>
          </a:p>
        </p:txBody>
      </p:sp>
      <p:sp>
        <p:nvSpPr>
          <p:cNvPr id="80965" name="Rectangle 195"/>
          <p:cNvSpPr>
            <a:spLocks noChangeArrowheads="1"/>
          </p:cNvSpPr>
          <p:nvPr/>
        </p:nvSpPr>
        <p:spPr bwMode="auto">
          <a:xfrm>
            <a:off x="494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80966" name="Line 220"/>
          <p:cNvSpPr>
            <a:spLocks noChangeShapeType="1"/>
          </p:cNvSpPr>
          <p:nvPr/>
        </p:nvSpPr>
        <p:spPr bwMode="auto">
          <a:xfrm>
            <a:off x="26670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197"/>
          <p:cNvGraphicFramePr>
            <a:graphicFrameLocks noGrp="1"/>
          </p:cNvGraphicFramePr>
          <p:nvPr/>
        </p:nvGraphicFramePr>
        <p:xfrm>
          <a:off x="3505200" y="4572000"/>
          <a:ext cx="1689100" cy="685800"/>
        </p:xfrm>
        <a:graphic>
          <a:graphicData uri="http://schemas.openxmlformats.org/drawingml/2006/table">
            <a:tbl>
              <a:tblPr/>
              <a:tblGrid>
                <a:gridCol w="246032"/>
                <a:gridCol w="204153"/>
                <a:gridCol w="204154"/>
                <a:gridCol w="204153"/>
                <a:gridCol w="200665"/>
                <a:gridCol w="200664"/>
                <a:gridCol w="200665"/>
                <a:gridCol w="22893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69"/>
          <p:cNvGraphicFramePr>
            <a:graphicFrameLocks noGrp="1"/>
          </p:cNvGraphicFramePr>
          <p:nvPr/>
        </p:nvGraphicFramePr>
        <p:xfrm>
          <a:off x="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91"/>
          <p:cNvGraphicFramePr>
            <a:graphicFrameLocks noGrp="1"/>
          </p:cNvGraphicFramePr>
          <p:nvPr/>
        </p:nvGraphicFramePr>
        <p:xfrm>
          <a:off x="1828800" y="4572000"/>
          <a:ext cx="1612900" cy="685800"/>
        </p:xfrm>
        <a:graphic>
          <a:graphicData uri="http://schemas.openxmlformats.org/drawingml/2006/table">
            <a:tbl>
              <a:tblPr/>
              <a:tblGrid>
                <a:gridCol w="234935"/>
                <a:gridCol w="194945"/>
                <a:gridCol w="194946"/>
                <a:gridCol w="194945"/>
                <a:gridCol w="191614"/>
                <a:gridCol w="191613"/>
                <a:gridCol w="191614"/>
                <a:gridCol w="21860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113"/>
          <p:cNvGraphicFramePr>
            <a:graphicFrameLocks noGrp="1"/>
          </p:cNvGraphicFramePr>
          <p:nvPr/>
        </p:nvGraphicFramePr>
        <p:xfrm>
          <a:off x="54102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Group 135"/>
          <p:cNvGraphicFramePr>
            <a:graphicFrameLocks noGrp="1"/>
          </p:cNvGraphicFramePr>
          <p:nvPr/>
        </p:nvGraphicFramePr>
        <p:xfrm>
          <a:off x="73152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099" name="Line 166"/>
          <p:cNvSpPr>
            <a:spLocks noChangeShapeType="1"/>
          </p:cNvSpPr>
          <p:nvPr/>
        </p:nvSpPr>
        <p:spPr bwMode="auto">
          <a:xfrm>
            <a:off x="1600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00" name="Line 167"/>
          <p:cNvSpPr>
            <a:spLocks noChangeShapeType="1"/>
          </p:cNvSpPr>
          <p:nvPr/>
        </p:nvSpPr>
        <p:spPr bwMode="auto">
          <a:xfrm>
            <a:off x="3309938" y="51054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01" name="Line 168"/>
          <p:cNvSpPr>
            <a:spLocks noChangeShapeType="1"/>
          </p:cNvSpPr>
          <p:nvPr/>
        </p:nvSpPr>
        <p:spPr bwMode="auto">
          <a:xfrm>
            <a:off x="7010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02" name="Line 181"/>
          <p:cNvSpPr>
            <a:spLocks noChangeShapeType="1"/>
          </p:cNvSpPr>
          <p:nvPr/>
        </p:nvSpPr>
        <p:spPr bwMode="auto">
          <a:xfrm flipH="1">
            <a:off x="152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03" name="Line 182"/>
          <p:cNvSpPr>
            <a:spLocks noChangeShapeType="1"/>
          </p:cNvSpPr>
          <p:nvPr/>
        </p:nvSpPr>
        <p:spPr bwMode="auto">
          <a:xfrm>
            <a:off x="533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04" name="Line 183"/>
          <p:cNvSpPr>
            <a:spLocks noChangeShapeType="1"/>
          </p:cNvSpPr>
          <p:nvPr/>
        </p:nvSpPr>
        <p:spPr bwMode="auto">
          <a:xfrm>
            <a:off x="914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05" name="Line 184"/>
          <p:cNvSpPr>
            <a:spLocks noChangeShapeType="1"/>
          </p:cNvSpPr>
          <p:nvPr/>
        </p:nvSpPr>
        <p:spPr bwMode="auto">
          <a:xfrm>
            <a:off x="198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06" name="Line 185"/>
          <p:cNvSpPr>
            <a:spLocks noChangeShapeType="1"/>
          </p:cNvSpPr>
          <p:nvPr/>
        </p:nvSpPr>
        <p:spPr bwMode="auto">
          <a:xfrm>
            <a:off x="22860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07" name="Line 187"/>
          <p:cNvSpPr>
            <a:spLocks noChangeShapeType="1"/>
          </p:cNvSpPr>
          <p:nvPr/>
        </p:nvSpPr>
        <p:spPr bwMode="auto">
          <a:xfrm flipH="1">
            <a:off x="34290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08" name="Line 188"/>
          <p:cNvSpPr>
            <a:spLocks noChangeShapeType="1"/>
          </p:cNvSpPr>
          <p:nvPr/>
        </p:nvSpPr>
        <p:spPr bwMode="auto">
          <a:xfrm flipH="1">
            <a:off x="5410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09" name="Line 189"/>
          <p:cNvSpPr>
            <a:spLocks noChangeShapeType="1"/>
          </p:cNvSpPr>
          <p:nvPr/>
        </p:nvSpPr>
        <p:spPr bwMode="auto">
          <a:xfrm>
            <a:off x="579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10" name="Line 190"/>
          <p:cNvSpPr>
            <a:spLocks noChangeShapeType="1"/>
          </p:cNvSpPr>
          <p:nvPr/>
        </p:nvSpPr>
        <p:spPr bwMode="auto">
          <a:xfrm flipH="1">
            <a:off x="6324600" y="5105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11" name="Line 191"/>
          <p:cNvSpPr>
            <a:spLocks noChangeShapeType="1"/>
          </p:cNvSpPr>
          <p:nvPr/>
        </p:nvSpPr>
        <p:spPr bwMode="auto">
          <a:xfrm flipH="1">
            <a:off x="68580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12" name="Line 192"/>
          <p:cNvSpPr>
            <a:spLocks noChangeShapeType="1"/>
          </p:cNvSpPr>
          <p:nvPr/>
        </p:nvSpPr>
        <p:spPr bwMode="auto">
          <a:xfrm flipH="1">
            <a:off x="73914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13" name="Line 195"/>
          <p:cNvSpPr>
            <a:spLocks noChangeShapeType="1"/>
          </p:cNvSpPr>
          <p:nvPr/>
        </p:nvSpPr>
        <p:spPr bwMode="auto">
          <a:xfrm>
            <a:off x="1371600" y="5105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14" name="Line 198"/>
          <p:cNvSpPr>
            <a:spLocks noChangeShapeType="1"/>
          </p:cNvSpPr>
          <p:nvPr/>
        </p:nvSpPr>
        <p:spPr bwMode="auto">
          <a:xfrm>
            <a:off x="3962400" y="5105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115" name="Line 221"/>
          <p:cNvSpPr>
            <a:spLocks noChangeShapeType="1"/>
          </p:cNvSpPr>
          <p:nvPr/>
        </p:nvSpPr>
        <p:spPr bwMode="auto">
          <a:xfrm>
            <a:off x="5105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  <a:noFill/>
        </p:spPr>
        <p:txBody>
          <a:bodyPr/>
          <a:lstStyle/>
          <a:p>
            <a:fld id="{DD11C37B-650B-442A-9540-DAE58C7399B0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Deletion from a B+ Tree</a:t>
            </a:r>
          </a:p>
        </p:txBody>
      </p:sp>
      <p:graphicFrame>
        <p:nvGraphicFramePr>
          <p:cNvPr id="427011" name="Group 3"/>
          <p:cNvGraphicFramePr>
            <a:graphicFrameLocks noGrp="1"/>
          </p:cNvGraphicFramePr>
          <p:nvPr/>
        </p:nvGraphicFramePr>
        <p:xfrm>
          <a:off x="34290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7033" name="Group 25"/>
          <p:cNvGraphicFramePr>
            <a:graphicFrameLocks noGrp="1"/>
          </p:cNvGraphicFramePr>
          <p:nvPr/>
        </p:nvGraphicFramePr>
        <p:xfrm>
          <a:off x="16002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7099" name="Group 91"/>
          <p:cNvGraphicFramePr>
            <a:graphicFrameLocks noGrp="1"/>
          </p:cNvGraphicFramePr>
          <p:nvPr/>
        </p:nvGraphicFramePr>
        <p:xfrm>
          <a:off x="1828800" y="4572000"/>
          <a:ext cx="15367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182563"/>
                <a:gridCol w="182562"/>
                <a:gridCol w="182563"/>
                <a:gridCol w="20828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89" name="Line 157"/>
          <p:cNvSpPr>
            <a:spLocks noChangeShapeType="1"/>
          </p:cNvSpPr>
          <p:nvPr/>
        </p:nvSpPr>
        <p:spPr bwMode="auto">
          <a:xfrm flipH="1">
            <a:off x="16002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0" name="Line 158"/>
          <p:cNvSpPr>
            <a:spLocks noChangeShapeType="1"/>
          </p:cNvSpPr>
          <p:nvPr/>
        </p:nvSpPr>
        <p:spPr bwMode="auto">
          <a:xfrm>
            <a:off x="39624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1" name="Line 159"/>
          <p:cNvSpPr>
            <a:spLocks noChangeShapeType="1"/>
          </p:cNvSpPr>
          <p:nvPr/>
        </p:nvSpPr>
        <p:spPr bwMode="auto">
          <a:xfrm flipH="1">
            <a:off x="6858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2" name="Line 160"/>
          <p:cNvSpPr>
            <a:spLocks noChangeShapeType="1"/>
          </p:cNvSpPr>
          <p:nvPr/>
        </p:nvSpPr>
        <p:spPr bwMode="auto">
          <a:xfrm>
            <a:off x="21336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3" name="Line 161"/>
          <p:cNvSpPr>
            <a:spLocks noChangeShapeType="1"/>
          </p:cNvSpPr>
          <p:nvPr/>
        </p:nvSpPr>
        <p:spPr bwMode="auto">
          <a:xfrm>
            <a:off x="3124200" y="36576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4" name="Line 162"/>
          <p:cNvSpPr>
            <a:spLocks noChangeShapeType="1"/>
          </p:cNvSpPr>
          <p:nvPr/>
        </p:nvSpPr>
        <p:spPr bwMode="auto">
          <a:xfrm>
            <a:off x="5181600" y="36576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5" name="Line 163"/>
          <p:cNvSpPr>
            <a:spLocks noChangeShapeType="1"/>
          </p:cNvSpPr>
          <p:nvPr/>
        </p:nvSpPr>
        <p:spPr bwMode="auto">
          <a:xfrm>
            <a:off x="55626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6" name="Line 164"/>
          <p:cNvSpPr>
            <a:spLocks noChangeShapeType="1"/>
          </p:cNvSpPr>
          <p:nvPr/>
        </p:nvSpPr>
        <p:spPr bwMode="auto">
          <a:xfrm>
            <a:off x="61722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7" name="Line 165"/>
          <p:cNvSpPr>
            <a:spLocks noChangeShapeType="1"/>
          </p:cNvSpPr>
          <p:nvPr/>
        </p:nvSpPr>
        <p:spPr bwMode="auto">
          <a:xfrm>
            <a:off x="67056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8" name="Rectangle 169"/>
          <p:cNvSpPr>
            <a:spLocks noChangeArrowheads="1"/>
          </p:cNvSpPr>
          <p:nvPr/>
        </p:nvSpPr>
        <p:spPr bwMode="auto">
          <a:xfrm>
            <a:off x="142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81999" name="Rectangle 170"/>
          <p:cNvSpPr>
            <a:spLocks noChangeArrowheads="1"/>
          </p:cNvSpPr>
          <p:nvPr/>
        </p:nvSpPr>
        <p:spPr bwMode="auto">
          <a:xfrm>
            <a:off x="676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82000" name="Rectangle 171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82001" name="Rectangle 172"/>
          <p:cNvSpPr>
            <a:spLocks noChangeArrowheads="1"/>
          </p:cNvSpPr>
          <p:nvPr/>
        </p:nvSpPr>
        <p:spPr bwMode="auto">
          <a:xfrm>
            <a:off x="1971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82002" name="Rectangle 173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40</a:t>
            </a:r>
          </a:p>
        </p:txBody>
      </p:sp>
      <p:sp>
        <p:nvSpPr>
          <p:cNvPr id="82003" name="Rectangle 174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82004" name="Rectangle 175"/>
          <p:cNvSpPr>
            <a:spLocks noChangeArrowheads="1"/>
          </p:cNvSpPr>
          <p:nvPr/>
        </p:nvSpPr>
        <p:spPr bwMode="auto">
          <a:xfrm>
            <a:off x="5857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82005" name="Rectangle 176"/>
          <p:cNvSpPr>
            <a:spLocks noChangeArrowheads="1"/>
          </p:cNvSpPr>
          <p:nvPr/>
        </p:nvSpPr>
        <p:spPr bwMode="auto">
          <a:xfrm>
            <a:off x="6315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82006" name="Rectangle 177"/>
          <p:cNvSpPr>
            <a:spLocks noChangeArrowheads="1"/>
          </p:cNvSpPr>
          <p:nvPr/>
        </p:nvSpPr>
        <p:spPr bwMode="auto">
          <a:xfrm>
            <a:off x="6848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82007" name="Rectangle 178"/>
          <p:cNvSpPr>
            <a:spLocks noChangeArrowheads="1"/>
          </p:cNvSpPr>
          <p:nvPr/>
        </p:nvSpPr>
        <p:spPr bwMode="auto">
          <a:xfrm>
            <a:off x="7381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82008" name="Rectangle 190"/>
          <p:cNvSpPr>
            <a:spLocks noChangeArrowheads="1"/>
          </p:cNvSpPr>
          <p:nvPr/>
        </p:nvSpPr>
        <p:spPr bwMode="auto">
          <a:xfrm>
            <a:off x="15525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19</a:t>
            </a:r>
          </a:p>
        </p:txBody>
      </p:sp>
      <p:sp>
        <p:nvSpPr>
          <p:cNvPr id="82009" name="Text Box 192"/>
          <p:cNvSpPr txBox="1">
            <a:spLocks noChangeArrowheads="1"/>
          </p:cNvSpPr>
          <p:nvPr/>
        </p:nvSpPr>
        <p:spPr bwMode="auto">
          <a:xfrm>
            <a:off x="746125" y="1565275"/>
            <a:ext cx="2678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After deleting 25</a:t>
            </a:r>
          </a:p>
          <a:p>
            <a:pPr eaLnBrk="0" hangingPunct="0"/>
            <a:r>
              <a:rPr lang="en-US">
                <a:latin typeface="Arial" charset="0"/>
              </a:rPr>
              <a:t>Need to rebalance</a:t>
            </a:r>
          </a:p>
          <a:p>
            <a:pPr eaLnBrk="0" hangingPunct="0"/>
            <a:r>
              <a:rPr lang="en-US" i="1" u="sng">
                <a:latin typeface="Arial" charset="0"/>
              </a:rPr>
              <a:t>Rotate</a:t>
            </a:r>
          </a:p>
        </p:txBody>
      </p:sp>
      <p:sp>
        <p:nvSpPr>
          <p:cNvPr id="82010" name="Rectangle 193"/>
          <p:cNvSpPr>
            <a:spLocks noChangeArrowheads="1"/>
          </p:cNvSpPr>
          <p:nvPr/>
        </p:nvSpPr>
        <p:spPr bwMode="auto">
          <a:xfrm>
            <a:off x="494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82011" name="Line 218"/>
          <p:cNvSpPr>
            <a:spLocks noChangeShapeType="1"/>
          </p:cNvSpPr>
          <p:nvPr/>
        </p:nvSpPr>
        <p:spPr bwMode="auto">
          <a:xfrm>
            <a:off x="26670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12" name="AutoShape 219"/>
          <p:cNvSpPr>
            <a:spLocks noChangeArrowheads="1"/>
          </p:cNvSpPr>
          <p:nvPr/>
        </p:nvSpPr>
        <p:spPr bwMode="auto">
          <a:xfrm>
            <a:off x="1447800" y="3886200"/>
            <a:ext cx="1062038" cy="685800"/>
          </a:xfrm>
          <a:prstGeom prst="curvedDownArrow">
            <a:avLst>
              <a:gd name="adj1" fmla="val 21465"/>
              <a:gd name="adj2" fmla="val 61543"/>
              <a:gd name="adj3" fmla="val 415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graphicFrame>
        <p:nvGraphicFramePr>
          <p:cNvPr id="53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Group 197"/>
          <p:cNvGraphicFramePr>
            <a:graphicFrameLocks noGrp="1"/>
          </p:cNvGraphicFramePr>
          <p:nvPr/>
        </p:nvGraphicFramePr>
        <p:xfrm>
          <a:off x="3505200" y="4572000"/>
          <a:ext cx="1689100" cy="685800"/>
        </p:xfrm>
        <a:graphic>
          <a:graphicData uri="http://schemas.openxmlformats.org/drawingml/2006/table">
            <a:tbl>
              <a:tblPr/>
              <a:tblGrid>
                <a:gridCol w="246032"/>
                <a:gridCol w="204153"/>
                <a:gridCol w="204154"/>
                <a:gridCol w="204153"/>
                <a:gridCol w="200665"/>
                <a:gridCol w="200664"/>
                <a:gridCol w="200665"/>
                <a:gridCol w="22893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69"/>
          <p:cNvGraphicFramePr>
            <a:graphicFrameLocks noGrp="1"/>
          </p:cNvGraphicFramePr>
          <p:nvPr/>
        </p:nvGraphicFramePr>
        <p:xfrm>
          <a:off x="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113"/>
          <p:cNvGraphicFramePr>
            <a:graphicFrameLocks noGrp="1"/>
          </p:cNvGraphicFramePr>
          <p:nvPr/>
        </p:nvGraphicFramePr>
        <p:xfrm>
          <a:off x="54102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135"/>
          <p:cNvGraphicFramePr>
            <a:graphicFrameLocks noGrp="1"/>
          </p:cNvGraphicFramePr>
          <p:nvPr/>
        </p:nvGraphicFramePr>
        <p:xfrm>
          <a:off x="73152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23" name="Line 166"/>
          <p:cNvSpPr>
            <a:spLocks noChangeShapeType="1"/>
          </p:cNvSpPr>
          <p:nvPr/>
        </p:nvSpPr>
        <p:spPr bwMode="auto">
          <a:xfrm>
            <a:off x="1600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4" name="Line 167"/>
          <p:cNvSpPr>
            <a:spLocks noChangeShapeType="1"/>
          </p:cNvSpPr>
          <p:nvPr/>
        </p:nvSpPr>
        <p:spPr bwMode="auto">
          <a:xfrm>
            <a:off x="3309938" y="51054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5" name="Line 168"/>
          <p:cNvSpPr>
            <a:spLocks noChangeShapeType="1"/>
          </p:cNvSpPr>
          <p:nvPr/>
        </p:nvSpPr>
        <p:spPr bwMode="auto">
          <a:xfrm>
            <a:off x="7010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6" name="Line 181"/>
          <p:cNvSpPr>
            <a:spLocks noChangeShapeType="1"/>
          </p:cNvSpPr>
          <p:nvPr/>
        </p:nvSpPr>
        <p:spPr bwMode="auto">
          <a:xfrm flipH="1">
            <a:off x="152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7" name="Line 182"/>
          <p:cNvSpPr>
            <a:spLocks noChangeShapeType="1"/>
          </p:cNvSpPr>
          <p:nvPr/>
        </p:nvSpPr>
        <p:spPr bwMode="auto">
          <a:xfrm>
            <a:off x="533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8" name="Line 183"/>
          <p:cNvSpPr>
            <a:spLocks noChangeShapeType="1"/>
          </p:cNvSpPr>
          <p:nvPr/>
        </p:nvSpPr>
        <p:spPr bwMode="auto">
          <a:xfrm>
            <a:off x="914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9" name="Line 184"/>
          <p:cNvSpPr>
            <a:spLocks noChangeShapeType="1"/>
          </p:cNvSpPr>
          <p:nvPr/>
        </p:nvSpPr>
        <p:spPr bwMode="auto">
          <a:xfrm>
            <a:off x="198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0" name="Line 187"/>
          <p:cNvSpPr>
            <a:spLocks noChangeShapeType="1"/>
          </p:cNvSpPr>
          <p:nvPr/>
        </p:nvSpPr>
        <p:spPr bwMode="auto">
          <a:xfrm flipH="1">
            <a:off x="34290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1" name="Line 188"/>
          <p:cNvSpPr>
            <a:spLocks noChangeShapeType="1"/>
          </p:cNvSpPr>
          <p:nvPr/>
        </p:nvSpPr>
        <p:spPr bwMode="auto">
          <a:xfrm flipH="1">
            <a:off x="5410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2" name="Line 189"/>
          <p:cNvSpPr>
            <a:spLocks noChangeShapeType="1"/>
          </p:cNvSpPr>
          <p:nvPr/>
        </p:nvSpPr>
        <p:spPr bwMode="auto">
          <a:xfrm>
            <a:off x="579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3" name="Line 190"/>
          <p:cNvSpPr>
            <a:spLocks noChangeShapeType="1"/>
          </p:cNvSpPr>
          <p:nvPr/>
        </p:nvSpPr>
        <p:spPr bwMode="auto">
          <a:xfrm flipH="1">
            <a:off x="6324600" y="5105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4" name="Line 191"/>
          <p:cNvSpPr>
            <a:spLocks noChangeShapeType="1"/>
          </p:cNvSpPr>
          <p:nvPr/>
        </p:nvSpPr>
        <p:spPr bwMode="auto">
          <a:xfrm flipH="1">
            <a:off x="68580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5" name="Line 192"/>
          <p:cNvSpPr>
            <a:spLocks noChangeShapeType="1"/>
          </p:cNvSpPr>
          <p:nvPr/>
        </p:nvSpPr>
        <p:spPr bwMode="auto">
          <a:xfrm flipH="1">
            <a:off x="73914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6" name="Line 195"/>
          <p:cNvSpPr>
            <a:spLocks noChangeShapeType="1"/>
          </p:cNvSpPr>
          <p:nvPr/>
        </p:nvSpPr>
        <p:spPr bwMode="auto">
          <a:xfrm>
            <a:off x="1371600" y="5105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7" name="Line 198"/>
          <p:cNvSpPr>
            <a:spLocks noChangeShapeType="1"/>
          </p:cNvSpPr>
          <p:nvPr/>
        </p:nvSpPr>
        <p:spPr bwMode="auto">
          <a:xfrm>
            <a:off x="3962400" y="5105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8" name="Line 221"/>
          <p:cNvSpPr>
            <a:spLocks noChangeShapeType="1"/>
          </p:cNvSpPr>
          <p:nvPr/>
        </p:nvSpPr>
        <p:spPr bwMode="auto">
          <a:xfrm>
            <a:off x="5105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  <a:noFill/>
        </p:spPr>
        <p:txBody>
          <a:bodyPr/>
          <a:lstStyle/>
          <a:p>
            <a:fld id="{A0487347-C631-4B4A-BDDE-0CD71734D5AE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Deletion from a B+ Tree</a:t>
            </a:r>
          </a:p>
        </p:txBody>
      </p:sp>
      <p:graphicFrame>
        <p:nvGraphicFramePr>
          <p:cNvPr id="428035" name="Group 3"/>
          <p:cNvGraphicFramePr>
            <a:graphicFrameLocks noGrp="1"/>
          </p:cNvGraphicFramePr>
          <p:nvPr/>
        </p:nvGraphicFramePr>
        <p:xfrm>
          <a:off x="34290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8057" name="Group 25"/>
          <p:cNvGraphicFramePr>
            <a:graphicFrameLocks noGrp="1"/>
          </p:cNvGraphicFramePr>
          <p:nvPr/>
        </p:nvGraphicFramePr>
        <p:xfrm>
          <a:off x="16002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91" name="Line 157"/>
          <p:cNvSpPr>
            <a:spLocks noChangeShapeType="1"/>
          </p:cNvSpPr>
          <p:nvPr/>
        </p:nvSpPr>
        <p:spPr bwMode="auto">
          <a:xfrm flipH="1">
            <a:off x="16002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92" name="Line 158"/>
          <p:cNvSpPr>
            <a:spLocks noChangeShapeType="1"/>
          </p:cNvSpPr>
          <p:nvPr/>
        </p:nvSpPr>
        <p:spPr bwMode="auto">
          <a:xfrm>
            <a:off x="39624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93" name="Line 159"/>
          <p:cNvSpPr>
            <a:spLocks noChangeShapeType="1"/>
          </p:cNvSpPr>
          <p:nvPr/>
        </p:nvSpPr>
        <p:spPr bwMode="auto">
          <a:xfrm flipH="1">
            <a:off x="6858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94" name="Line 160"/>
          <p:cNvSpPr>
            <a:spLocks noChangeShapeType="1"/>
          </p:cNvSpPr>
          <p:nvPr/>
        </p:nvSpPr>
        <p:spPr bwMode="auto">
          <a:xfrm>
            <a:off x="21336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95" name="Line 161"/>
          <p:cNvSpPr>
            <a:spLocks noChangeShapeType="1"/>
          </p:cNvSpPr>
          <p:nvPr/>
        </p:nvSpPr>
        <p:spPr bwMode="auto">
          <a:xfrm>
            <a:off x="3124200" y="36576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96" name="Line 162"/>
          <p:cNvSpPr>
            <a:spLocks noChangeShapeType="1"/>
          </p:cNvSpPr>
          <p:nvPr/>
        </p:nvSpPr>
        <p:spPr bwMode="auto">
          <a:xfrm>
            <a:off x="5181600" y="36576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97" name="Line 163"/>
          <p:cNvSpPr>
            <a:spLocks noChangeShapeType="1"/>
          </p:cNvSpPr>
          <p:nvPr/>
        </p:nvSpPr>
        <p:spPr bwMode="auto">
          <a:xfrm>
            <a:off x="55626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98" name="Line 164"/>
          <p:cNvSpPr>
            <a:spLocks noChangeShapeType="1"/>
          </p:cNvSpPr>
          <p:nvPr/>
        </p:nvSpPr>
        <p:spPr bwMode="auto">
          <a:xfrm>
            <a:off x="61722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99" name="Line 165"/>
          <p:cNvSpPr>
            <a:spLocks noChangeShapeType="1"/>
          </p:cNvSpPr>
          <p:nvPr/>
        </p:nvSpPr>
        <p:spPr bwMode="auto">
          <a:xfrm>
            <a:off x="67056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000" name="Rectangle 169"/>
          <p:cNvSpPr>
            <a:spLocks noChangeArrowheads="1"/>
          </p:cNvSpPr>
          <p:nvPr/>
        </p:nvSpPr>
        <p:spPr bwMode="auto">
          <a:xfrm>
            <a:off x="142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83001" name="Rectangle 170"/>
          <p:cNvSpPr>
            <a:spLocks noChangeArrowheads="1"/>
          </p:cNvSpPr>
          <p:nvPr/>
        </p:nvSpPr>
        <p:spPr bwMode="auto">
          <a:xfrm>
            <a:off x="676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83002" name="Rectangle 171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83003" name="Rectangle 172"/>
          <p:cNvSpPr>
            <a:spLocks noChangeArrowheads="1"/>
          </p:cNvSpPr>
          <p:nvPr/>
        </p:nvSpPr>
        <p:spPr bwMode="auto">
          <a:xfrm>
            <a:off x="1971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83004" name="Rectangle 173"/>
          <p:cNvSpPr>
            <a:spLocks noChangeArrowheads="1"/>
          </p:cNvSpPr>
          <p:nvPr/>
        </p:nvSpPr>
        <p:spPr bwMode="auto">
          <a:xfrm>
            <a:off x="3343275" y="5943600"/>
            <a:ext cx="390525" cy="3143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CC0000"/>
                </a:solidFill>
                <a:latin typeface="Arial" charset="0"/>
              </a:rPr>
              <a:t>40</a:t>
            </a:r>
          </a:p>
        </p:txBody>
      </p:sp>
      <p:sp>
        <p:nvSpPr>
          <p:cNvPr id="83005" name="Rectangle 174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83006" name="Rectangle 175"/>
          <p:cNvSpPr>
            <a:spLocks noChangeArrowheads="1"/>
          </p:cNvSpPr>
          <p:nvPr/>
        </p:nvSpPr>
        <p:spPr bwMode="auto">
          <a:xfrm>
            <a:off x="5857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83007" name="Rectangle 176"/>
          <p:cNvSpPr>
            <a:spLocks noChangeArrowheads="1"/>
          </p:cNvSpPr>
          <p:nvPr/>
        </p:nvSpPr>
        <p:spPr bwMode="auto">
          <a:xfrm>
            <a:off x="6315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83008" name="Rectangle 177"/>
          <p:cNvSpPr>
            <a:spLocks noChangeArrowheads="1"/>
          </p:cNvSpPr>
          <p:nvPr/>
        </p:nvSpPr>
        <p:spPr bwMode="auto">
          <a:xfrm>
            <a:off x="6848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83009" name="Rectangle 178"/>
          <p:cNvSpPr>
            <a:spLocks noChangeArrowheads="1"/>
          </p:cNvSpPr>
          <p:nvPr/>
        </p:nvSpPr>
        <p:spPr bwMode="auto">
          <a:xfrm>
            <a:off x="7381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83010" name="Rectangle 190"/>
          <p:cNvSpPr>
            <a:spLocks noChangeArrowheads="1"/>
          </p:cNvSpPr>
          <p:nvPr/>
        </p:nvSpPr>
        <p:spPr bwMode="auto">
          <a:xfrm>
            <a:off x="15525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19</a:t>
            </a:r>
          </a:p>
        </p:txBody>
      </p:sp>
      <p:sp>
        <p:nvSpPr>
          <p:cNvPr id="83011" name="Text Box 192"/>
          <p:cNvSpPr txBox="1">
            <a:spLocks noChangeArrowheads="1"/>
          </p:cNvSpPr>
          <p:nvPr/>
        </p:nvSpPr>
        <p:spPr bwMode="auto">
          <a:xfrm>
            <a:off x="746125" y="1565275"/>
            <a:ext cx="213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Now delete 40</a:t>
            </a:r>
            <a:endParaRPr lang="en-US" i="1" u="sng">
              <a:latin typeface="Arial" charset="0"/>
            </a:endParaRPr>
          </a:p>
        </p:txBody>
      </p:sp>
      <p:sp>
        <p:nvSpPr>
          <p:cNvPr id="83012" name="Rectangle 193"/>
          <p:cNvSpPr>
            <a:spLocks noChangeArrowheads="1"/>
          </p:cNvSpPr>
          <p:nvPr/>
        </p:nvSpPr>
        <p:spPr bwMode="auto">
          <a:xfrm>
            <a:off x="494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83013" name="Line 218"/>
          <p:cNvSpPr>
            <a:spLocks noChangeShapeType="1"/>
          </p:cNvSpPr>
          <p:nvPr/>
        </p:nvSpPr>
        <p:spPr bwMode="auto">
          <a:xfrm>
            <a:off x="26670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Group 91"/>
          <p:cNvGraphicFramePr>
            <a:graphicFrameLocks noGrp="1"/>
          </p:cNvGraphicFramePr>
          <p:nvPr/>
        </p:nvGraphicFramePr>
        <p:xfrm>
          <a:off x="18288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33039"/>
                <a:gridCol w="193372"/>
                <a:gridCol w="193373"/>
                <a:gridCol w="193372"/>
                <a:gridCol w="190068"/>
                <a:gridCol w="190067"/>
                <a:gridCol w="190068"/>
                <a:gridCol w="2168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Group 197"/>
          <p:cNvGraphicFramePr>
            <a:graphicFrameLocks noGrp="1"/>
          </p:cNvGraphicFramePr>
          <p:nvPr/>
        </p:nvGraphicFramePr>
        <p:xfrm>
          <a:off x="3505200" y="4572000"/>
          <a:ext cx="1689100" cy="685800"/>
        </p:xfrm>
        <a:graphic>
          <a:graphicData uri="http://schemas.openxmlformats.org/drawingml/2006/table">
            <a:tbl>
              <a:tblPr/>
              <a:tblGrid>
                <a:gridCol w="246032"/>
                <a:gridCol w="204153"/>
                <a:gridCol w="204154"/>
                <a:gridCol w="204153"/>
                <a:gridCol w="200665"/>
                <a:gridCol w="200664"/>
                <a:gridCol w="200665"/>
                <a:gridCol w="22893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69"/>
          <p:cNvGraphicFramePr>
            <a:graphicFrameLocks noGrp="1"/>
          </p:cNvGraphicFramePr>
          <p:nvPr/>
        </p:nvGraphicFramePr>
        <p:xfrm>
          <a:off x="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113"/>
          <p:cNvGraphicFramePr>
            <a:graphicFrameLocks noGrp="1"/>
          </p:cNvGraphicFramePr>
          <p:nvPr/>
        </p:nvGraphicFramePr>
        <p:xfrm>
          <a:off x="54102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135"/>
          <p:cNvGraphicFramePr>
            <a:graphicFrameLocks noGrp="1"/>
          </p:cNvGraphicFramePr>
          <p:nvPr/>
        </p:nvGraphicFramePr>
        <p:xfrm>
          <a:off x="73152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146" name="Line 166"/>
          <p:cNvSpPr>
            <a:spLocks noChangeShapeType="1"/>
          </p:cNvSpPr>
          <p:nvPr/>
        </p:nvSpPr>
        <p:spPr bwMode="auto">
          <a:xfrm>
            <a:off x="1600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47" name="Line 167"/>
          <p:cNvSpPr>
            <a:spLocks noChangeShapeType="1"/>
          </p:cNvSpPr>
          <p:nvPr/>
        </p:nvSpPr>
        <p:spPr bwMode="auto">
          <a:xfrm>
            <a:off x="3309938" y="51054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48" name="Line 168"/>
          <p:cNvSpPr>
            <a:spLocks noChangeShapeType="1"/>
          </p:cNvSpPr>
          <p:nvPr/>
        </p:nvSpPr>
        <p:spPr bwMode="auto">
          <a:xfrm>
            <a:off x="7010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49" name="Line 181"/>
          <p:cNvSpPr>
            <a:spLocks noChangeShapeType="1"/>
          </p:cNvSpPr>
          <p:nvPr/>
        </p:nvSpPr>
        <p:spPr bwMode="auto">
          <a:xfrm flipH="1">
            <a:off x="152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50" name="Line 182"/>
          <p:cNvSpPr>
            <a:spLocks noChangeShapeType="1"/>
          </p:cNvSpPr>
          <p:nvPr/>
        </p:nvSpPr>
        <p:spPr bwMode="auto">
          <a:xfrm>
            <a:off x="533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51" name="Line 183"/>
          <p:cNvSpPr>
            <a:spLocks noChangeShapeType="1"/>
          </p:cNvSpPr>
          <p:nvPr/>
        </p:nvSpPr>
        <p:spPr bwMode="auto">
          <a:xfrm>
            <a:off x="914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52" name="Line 184"/>
          <p:cNvSpPr>
            <a:spLocks noChangeShapeType="1"/>
          </p:cNvSpPr>
          <p:nvPr/>
        </p:nvSpPr>
        <p:spPr bwMode="auto">
          <a:xfrm flipH="1">
            <a:off x="1676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53" name="Line 185"/>
          <p:cNvSpPr>
            <a:spLocks noChangeShapeType="1"/>
          </p:cNvSpPr>
          <p:nvPr/>
        </p:nvSpPr>
        <p:spPr bwMode="auto">
          <a:xfrm flipH="1">
            <a:off x="20574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54" name="Line 187"/>
          <p:cNvSpPr>
            <a:spLocks noChangeShapeType="1"/>
          </p:cNvSpPr>
          <p:nvPr/>
        </p:nvSpPr>
        <p:spPr bwMode="auto">
          <a:xfrm flipH="1">
            <a:off x="34290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55" name="Line 188"/>
          <p:cNvSpPr>
            <a:spLocks noChangeShapeType="1"/>
          </p:cNvSpPr>
          <p:nvPr/>
        </p:nvSpPr>
        <p:spPr bwMode="auto">
          <a:xfrm flipH="1">
            <a:off x="5410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56" name="Line 189"/>
          <p:cNvSpPr>
            <a:spLocks noChangeShapeType="1"/>
          </p:cNvSpPr>
          <p:nvPr/>
        </p:nvSpPr>
        <p:spPr bwMode="auto">
          <a:xfrm>
            <a:off x="579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57" name="Line 190"/>
          <p:cNvSpPr>
            <a:spLocks noChangeShapeType="1"/>
          </p:cNvSpPr>
          <p:nvPr/>
        </p:nvSpPr>
        <p:spPr bwMode="auto">
          <a:xfrm flipH="1">
            <a:off x="6324600" y="5105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58" name="Line 191"/>
          <p:cNvSpPr>
            <a:spLocks noChangeShapeType="1"/>
          </p:cNvSpPr>
          <p:nvPr/>
        </p:nvSpPr>
        <p:spPr bwMode="auto">
          <a:xfrm flipH="1">
            <a:off x="68580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59" name="Line 192"/>
          <p:cNvSpPr>
            <a:spLocks noChangeShapeType="1"/>
          </p:cNvSpPr>
          <p:nvPr/>
        </p:nvSpPr>
        <p:spPr bwMode="auto">
          <a:xfrm flipH="1">
            <a:off x="73914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60" name="Line 198"/>
          <p:cNvSpPr>
            <a:spLocks noChangeShapeType="1"/>
          </p:cNvSpPr>
          <p:nvPr/>
        </p:nvSpPr>
        <p:spPr bwMode="auto">
          <a:xfrm>
            <a:off x="3962400" y="5105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61" name="Line 221"/>
          <p:cNvSpPr>
            <a:spLocks noChangeShapeType="1"/>
          </p:cNvSpPr>
          <p:nvPr/>
        </p:nvSpPr>
        <p:spPr bwMode="auto">
          <a:xfrm>
            <a:off x="5105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  <a:noFill/>
        </p:spPr>
        <p:txBody>
          <a:bodyPr/>
          <a:lstStyle/>
          <a:p>
            <a:fld id="{16859FF9-BA23-4B74-946A-875383268A89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Deletion from a B+ Tree</a:t>
            </a:r>
          </a:p>
        </p:txBody>
      </p:sp>
      <p:graphicFrame>
        <p:nvGraphicFramePr>
          <p:cNvPr id="429059" name="Group 3"/>
          <p:cNvGraphicFramePr>
            <a:graphicFrameLocks noGrp="1"/>
          </p:cNvGraphicFramePr>
          <p:nvPr/>
        </p:nvGraphicFramePr>
        <p:xfrm>
          <a:off x="34290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9081" name="Group 25"/>
          <p:cNvGraphicFramePr>
            <a:graphicFrameLocks noGrp="1"/>
          </p:cNvGraphicFramePr>
          <p:nvPr/>
        </p:nvGraphicFramePr>
        <p:xfrm>
          <a:off x="16002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15" name="Line 157"/>
          <p:cNvSpPr>
            <a:spLocks noChangeShapeType="1"/>
          </p:cNvSpPr>
          <p:nvPr/>
        </p:nvSpPr>
        <p:spPr bwMode="auto">
          <a:xfrm flipH="1">
            <a:off x="16002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16" name="Line 158"/>
          <p:cNvSpPr>
            <a:spLocks noChangeShapeType="1"/>
          </p:cNvSpPr>
          <p:nvPr/>
        </p:nvSpPr>
        <p:spPr bwMode="auto">
          <a:xfrm>
            <a:off x="39624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17" name="Line 159"/>
          <p:cNvSpPr>
            <a:spLocks noChangeShapeType="1"/>
          </p:cNvSpPr>
          <p:nvPr/>
        </p:nvSpPr>
        <p:spPr bwMode="auto">
          <a:xfrm flipH="1">
            <a:off x="6858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18" name="Line 160"/>
          <p:cNvSpPr>
            <a:spLocks noChangeShapeType="1"/>
          </p:cNvSpPr>
          <p:nvPr/>
        </p:nvSpPr>
        <p:spPr bwMode="auto">
          <a:xfrm>
            <a:off x="21336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19" name="Line 161"/>
          <p:cNvSpPr>
            <a:spLocks noChangeShapeType="1"/>
          </p:cNvSpPr>
          <p:nvPr/>
        </p:nvSpPr>
        <p:spPr bwMode="auto">
          <a:xfrm>
            <a:off x="3124200" y="36576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0" name="Line 162"/>
          <p:cNvSpPr>
            <a:spLocks noChangeShapeType="1"/>
          </p:cNvSpPr>
          <p:nvPr/>
        </p:nvSpPr>
        <p:spPr bwMode="auto">
          <a:xfrm>
            <a:off x="5181600" y="36576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1" name="Line 163"/>
          <p:cNvSpPr>
            <a:spLocks noChangeShapeType="1"/>
          </p:cNvSpPr>
          <p:nvPr/>
        </p:nvSpPr>
        <p:spPr bwMode="auto">
          <a:xfrm>
            <a:off x="55626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2" name="Line 164"/>
          <p:cNvSpPr>
            <a:spLocks noChangeShapeType="1"/>
          </p:cNvSpPr>
          <p:nvPr/>
        </p:nvSpPr>
        <p:spPr bwMode="auto">
          <a:xfrm>
            <a:off x="61722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3" name="Line 165"/>
          <p:cNvSpPr>
            <a:spLocks noChangeShapeType="1"/>
          </p:cNvSpPr>
          <p:nvPr/>
        </p:nvSpPr>
        <p:spPr bwMode="auto">
          <a:xfrm>
            <a:off x="67056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4" name="Rectangle 169"/>
          <p:cNvSpPr>
            <a:spLocks noChangeArrowheads="1"/>
          </p:cNvSpPr>
          <p:nvPr/>
        </p:nvSpPr>
        <p:spPr bwMode="auto">
          <a:xfrm>
            <a:off x="142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84025" name="Rectangle 170"/>
          <p:cNvSpPr>
            <a:spLocks noChangeArrowheads="1"/>
          </p:cNvSpPr>
          <p:nvPr/>
        </p:nvSpPr>
        <p:spPr bwMode="auto">
          <a:xfrm>
            <a:off x="676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84026" name="Rectangle 171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84027" name="Rectangle 172"/>
          <p:cNvSpPr>
            <a:spLocks noChangeArrowheads="1"/>
          </p:cNvSpPr>
          <p:nvPr/>
        </p:nvSpPr>
        <p:spPr bwMode="auto">
          <a:xfrm>
            <a:off x="1971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84028" name="Rectangle 173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84029" name="Rectangle 174"/>
          <p:cNvSpPr>
            <a:spLocks noChangeArrowheads="1"/>
          </p:cNvSpPr>
          <p:nvPr/>
        </p:nvSpPr>
        <p:spPr bwMode="auto">
          <a:xfrm>
            <a:off x="5857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84030" name="Rectangle 175"/>
          <p:cNvSpPr>
            <a:spLocks noChangeArrowheads="1"/>
          </p:cNvSpPr>
          <p:nvPr/>
        </p:nvSpPr>
        <p:spPr bwMode="auto">
          <a:xfrm>
            <a:off x="6315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84031" name="Rectangle 176"/>
          <p:cNvSpPr>
            <a:spLocks noChangeArrowheads="1"/>
          </p:cNvSpPr>
          <p:nvPr/>
        </p:nvSpPr>
        <p:spPr bwMode="auto">
          <a:xfrm>
            <a:off x="6848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84032" name="Rectangle 177"/>
          <p:cNvSpPr>
            <a:spLocks noChangeArrowheads="1"/>
          </p:cNvSpPr>
          <p:nvPr/>
        </p:nvSpPr>
        <p:spPr bwMode="auto">
          <a:xfrm>
            <a:off x="7381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84033" name="Rectangle 188"/>
          <p:cNvSpPr>
            <a:spLocks noChangeArrowheads="1"/>
          </p:cNvSpPr>
          <p:nvPr/>
        </p:nvSpPr>
        <p:spPr bwMode="auto">
          <a:xfrm>
            <a:off x="15525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19</a:t>
            </a:r>
          </a:p>
        </p:txBody>
      </p:sp>
      <p:sp>
        <p:nvSpPr>
          <p:cNvPr id="84034" name="Text Box 190"/>
          <p:cNvSpPr txBox="1">
            <a:spLocks noChangeArrowheads="1"/>
          </p:cNvSpPr>
          <p:nvPr/>
        </p:nvSpPr>
        <p:spPr bwMode="auto">
          <a:xfrm>
            <a:off x="119063" y="1565275"/>
            <a:ext cx="3117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After deleting 40</a:t>
            </a:r>
          </a:p>
          <a:p>
            <a:pPr eaLnBrk="0" hangingPunct="0"/>
            <a:r>
              <a:rPr lang="en-US">
                <a:latin typeface="Arial" charset="0"/>
              </a:rPr>
              <a:t>Rotation not possible</a:t>
            </a:r>
          </a:p>
          <a:p>
            <a:pPr eaLnBrk="0" hangingPunct="0"/>
            <a:r>
              <a:rPr lang="en-US">
                <a:latin typeface="Arial" charset="0"/>
              </a:rPr>
              <a:t>Need to </a:t>
            </a:r>
            <a:r>
              <a:rPr lang="en-US" i="1" u="sng">
                <a:latin typeface="Arial" charset="0"/>
              </a:rPr>
              <a:t>merge</a:t>
            </a:r>
            <a:r>
              <a:rPr lang="en-US">
                <a:latin typeface="Arial" charset="0"/>
              </a:rPr>
              <a:t> nodes</a:t>
            </a:r>
            <a:endParaRPr lang="en-US" i="1" u="sng">
              <a:latin typeface="Arial" charset="0"/>
            </a:endParaRPr>
          </a:p>
        </p:txBody>
      </p:sp>
      <p:sp>
        <p:nvSpPr>
          <p:cNvPr id="84035" name="Rectangle 191"/>
          <p:cNvSpPr>
            <a:spLocks noChangeArrowheads="1"/>
          </p:cNvSpPr>
          <p:nvPr/>
        </p:nvSpPr>
        <p:spPr bwMode="auto">
          <a:xfrm>
            <a:off x="494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sp>
        <p:nvSpPr>
          <p:cNvPr id="84036" name="Line 216"/>
          <p:cNvSpPr>
            <a:spLocks noChangeShapeType="1"/>
          </p:cNvSpPr>
          <p:nvPr/>
        </p:nvSpPr>
        <p:spPr bwMode="auto">
          <a:xfrm>
            <a:off x="26670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37" name="Freeform 217"/>
          <p:cNvSpPr>
            <a:spLocks/>
          </p:cNvSpPr>
          <p:nvPr/>
        </p:nvSpPr>
        <p:spPr bwMode="auto">
          <a:xfrm>
            <a:off x="1905000" y="4267200"/>
            <a:ext cx="3352800" cy="1295400"/>
          </a:xfrm>
          <a:custGeom>
            <a:avLst/>
            <a:gdLst>
              <a:gd name="T0" fmla="*/ 2147483647 w 2112"/>
              <a:gd name="T1" fmla="*/ 2147483647 h 816"/>
              <a:gd name="T2" fmla="*/ 2147483647 w 2112"/>
              <a:gd name="T3" fmla="*/ 2147483647 h 816"/>
              <a:gd name="T4" fmla="*/ 2147483647 w 2112"/>
              <a:gd name="T5" fmla="*/ 0 h 816"/>
              <a:gd name="T6" fmla="*/ 2147483647 w 2112"/>
              <a:gd name="T7" fmla="*/ 0 h 816"/>
              <a:gd name="T8" fmla="*/ 2147483647 w 2112"/>
              <a:gd name="T9" fmla="*/ 2147483647 h 816"/>
              <a:gd name="T10" fmla="*/ 2147483647 w 2112"/>
              <a:gd name="T11" fmla="*/ 2147483647 h 816"/>
              <a:gd name="T12" fmla="*/ 2147483647 w 2112"/>
              <a:gd name="T13" fmla="*/ 2147483647 h 816"/>
              <a:gd name="T14" fmla="*/ 2147483647 w 2112"/>
              <a:gd name="T15" fmla="*/ 2147483647 h 816"/>
              <a:gd name="T16" fmla="*/ 2147483647 w 2112"/>
              <a:gd name="T17" fmla="*/ 2147483647 h 816"/>
              <a:gd name="T18" fmla="*/ 0 w 2112"/>
              <a:gd name="T19" fmla="*/ 2147483647 h 816"/>
              <a:gd name="T20" fmla="*/ 2147483647 w 2112"/>
              <a:gd name="T21" fmla="*/ 2147483647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12"/>
              <a:gd name="T34" fmla="*/ 0 h 816"/>
              <a:gd name="T35" fmla="*/ 2112 w 2112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12" h="816">
                <a:moveTo>
                  <a:pt x="17" y="114"/>
                </a:moveTo>
                <a:cubicBezTo>
                  <a:pt x="39" y="106"/>
                  <a:pt x="28" y="108"/>
                  <a:pt x="50" y="108"/>
                </a:cubicBezTo>
                <a:lnTo>
                  <a:pt x="720" y="0"/>
                </a:lnTo>
                <a:lnTo>
                  <a:pt x="1680" y="0"/>
                </a:lnTo>
                <a:lnTo>
                  <a:pt x="2112" y="144"/>
                </a:lnTo>
                <a:lnTo>
                  <a:pt x="2112" y="720"/>
                </a:lnTo>
                <a:lnTo>
                  <a:pt x="1728" y="816"/>
                </a:lnTo>
                <a:lnTo>
                  <a:pt x="624" y="768"/>
                </a:lnTo>
                <a:lnTo>
                  <a:pt x="48" y="720"/>
                </a:lnTo>
                <a:lnTo>
                  <a:pt x="0" y="384"/>
                </a:lnTo>
                <a:lnTo>
                  <a:pt x="17" y="11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Group 91"/>
          <p:cNvGraphicFramePr>
            <a:graphicFrameLocks noGrp="1"/>
          </p:cNvGraphicFramePr>
          <p:nvPr/>
        </p:nvGraphicFramePr>
        <p:xfrm>
          <a:off x="18288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33039"/>
                <a:gridCol w="193372"/>
                <a:gridCol w="193373"/>
                <a:gridCol w="193372"/>
                <a:gridCol w="190068"/>
                <a:gridCol w="190067"/>
                <a:gridCol w="190068"/>
                <a:gridCol w="2168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Group 197"/>
          <p:cNvGraphicFramePr>
            <a:graphicFrameLocks noGrp="1"/>
          </p:cNvGraphicFramePr>
          <p:nvPr/>
        </p:nvGraphicFramePr>
        <p:xfrm>
          <a:off x="3505200" y="4572000"/>
          <a:ext cx="1689100" cy="685800"/>
        </p:xfrm>
        <a:graphic>
          <a:graphicData uri="http://schemas.openxmlformats.org/drawingml/2006/table">
            <a:tbl>
              <a:tblPr/>
              <a:tblGrid>
                <a:gridCol w="246032"/>
                <a:gridCol w="204153"/>
                <a:gridCol w="204154"/>
                <a:gridCol w="204153"/>
                <a:gridCol w="200665"/>
                <a:gridCol w="200664"/>
                <a:gridCol w="200665"/>
                <a:gridCol w="22893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Group 69"/>
          <p:cNvGraphicFramePr>
            <a:graphicFrameLocks noGrp="1"/>
          </p:cNvGraphicFramePr>
          <p:nvPr/>
        </p:nvGraphicFramePr>
        <p:xfrm>
          <a:off x="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Group 113"/>
          <p:cNvGraphicFramePr>
            <a:graphicFrameLocks noGrp="1"/>
          </p:cNvGraphicFramePr>
          <p:nvPr/>
        </p:nvGraphicFramePr>
        <p:xfrm>
          <a:off x="54102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135"/>
          <p:cNvGraphicFramePr>
            <a:graphicFrameLocks noGrp="1"/>
          </p:cNvGraphicFramePr>
          <p:nvPr/>
        </p:nvGraphicFramePr>
        <p:xfrm>
          <a:off x="73152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170" name="Line 166"/>
          <p:cNvSpPr>
            <a:spLocks noChangeShapeType="1"/>
          </p:cNvSpPr>
          <p:nvPr/>
        </p:nvSpPr>
        <p:spPr bwMode="auto">
          <a:xfrm>
            <a:off x="1600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71" name="Line 167"/>
          <p:cNvSpPr>
            <a:spLocks noChangeShapeType="1"/>
          </p:cNvSpPr>
          <p:nvPr/>
        </p:nvSpPr>
        <p:spPr bwMode="auto">
          <a:xfrm>
            <a:off x="3309938" y="5105400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72" name="Line 168"/>
          <p:cNvSpPr>
            <a:spLocks noChangeShapeType="1"/>
          </p:cNvSpPr>
          <p:nvPr/>
        </p:nvSpPr>
        <p:spPr bwMode="auto">
          <a:xfrm>
            <a:off x="7010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73" name="Line 181"/>
          <p:cNvSpPr>
            <a:spLocks noChangeShapeType="1"/>
          </p:cNvSpPr>
          <p:nvPr/>
        </p:nvSpPr>
        <p:spPr bwMode="auto">
          <a:xfrm flipH="1">
            <a:off x="152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74" name="Line 182"/>
          <p:cNvSpPr>
            <a:spLocks noChangeShapeType="1"/>
          </p:cNvSpPr>
          <p:nvPr/>
        </p:nvSpPr>
        <p:spPr bwMode="auto">
          <a:xfrm>
            <a:off x="533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75" name="Line 183"/>
          <p:cNvSpPr>
            <a:spLocks noChangeShapeType="1"/>
          </p:cNvSpPr>
          <p:nvPr/>
        </p:nvSpPr>
        <p:spPr bwMode="auto">
          <a:xfrm>
            <a:off x="914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76" name="Line 184"/>
          <p:cNvSpPr>
            <a:spLocks noChangeShapeType="1"/>
          </p:cNvSpPr>
          <p:nvPr/>
        </p:nvSpPr>
        <p:spPr bwMode="auto">
          <a:xfrm flipH="1">
            <a:off x="1676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77" name="Line 185"/>
          <p:cNvSpPr>
            <a:spLocks noChangeShapeType="1"/>
          </p:cNvSpPr>
          <p:nvPr/>
        </p:nvSpPr>
        <p:spPr bwMode="auto">
          <a:xfrm flipH="1">
            <a:off x="20574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78" name="Line 188"/>
          <p:cNvSpPr>
            <a:spLocks noChangeShapeType="1"/>
          </p:cNvSpPr>
          <p:nvPr/>
        </p:nvSpPr>
        <p:spPr bwMode="auto">
          <a:xfrm flipH="1">
            <a:off x="5410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79" name="Line 189"/>
          <p:cNvSpPr>
            <a:spLocks noChangeShapeType="1"/>
          </p:cNvSpPr>
          <p:nvPr/>
        </p:nvSpPr>
        <p:spPr bwMode="auto">
          <a:xfrm>
            <a:off x="579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80" name="Line 190"/>
          <p:cNvSpPr>
            <a:spLocks noChangeShapeType="1"/>
          </p:cNvSpPr>
          <p:nvPr/>
        </p:nvSpPr>
        <p:spPr bwMode="auto">
          <a:xfrm flipH="1">
            <a:off x="6324600" y="5105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81" name="Line 191"/>
          <p:cNvSpPr>
            <a:spLocks noChangeShapeType="1"/>
          </p:cNvSpPr>
          <p:nvPr/>
        </p:nvSpPr>
        <p:spPr bwMode="auto">
          <a:xfrm flipH="1">
            <a:off x="68580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82" name="Line 192"/>
          <p:cNvSpPr>
            <a:spLocks noChangeShapeType="1"/>
          </p:cNvSpPr>
          <p:nvPr/>
        </p:nvSpPr>
        <p:spPr bwMode="auto">
          <a:xfrm flipH="1">
            <a:off x="73914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83" name="Line 198"/>
          <p:cNvSpPr>
            <a:spLocks noChangeShapeType="1"/>
          </p:cNvSpPr>
          <p:nvPr/>
        </p:nvSpPr>
        <p:spPr bwMode="auto">
          <a:xfrm>
            <a:off x="3962400" y="51054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184" name="Line 221"/>
          <p:cNvSpPr>
            <a:spLocks noChangeShapeType="1"/>
          </p:cNvSpPr>
          <p:nvPr/>
        </p:nvSpPr>
        <p:spPr bwMode="auto">
          <a:xfrm>
            <a:off x="5105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  <a:noFill/>
        </p:spPr>
        <p:txBody>
          <a:bodyPr/>
          <a:lstStyle/>
          <a:p>
            <a:fld id="{78796DCC-C272-4A42-892A-0D27DED2461C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Deletion from a B+ Tree</a:t>
            </a:r>
          </a:p>
        </p:txBody>
      </p:sp>
      <p:graphicFrame>
        <p:nvGraphicFramePr>
          <p:cNvPr id="430083" name="Group 3"/>
          <p:cNvGraphicFramePr>
            <a:graphicFrameLocks noGrp="1"/>
          </p:cNvGraphicFramePr>
          <p:nvPr/>
        </p:nvGraphicFramePr>
        <p:xfrm>
          <a:off x="34290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105" name="Group 25"/>
          <p:cNvGraphicFramePr>
            <a:graphicFrameLocks noGrp="1"/>
          </p:cNvGraphicFramePr>
          <p:nvPr/>
        </p:nvGraphicFramePr>
        <p:xfrm>
          <a:off x="16002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171" name="Group 91"/>
          <p:cNvGraphicFramePr>
            <a:graphicFrameLocks noGrp="1"/>
          </p:cNvGraphicFramePr>
          <p:nvPr/>
        </p:nvGraphicFramePr>
        <p:xfrm>
          <a:off x="19812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44136"/>
                <a:gridCol w="202580"/>
                <a:gridCol w="202581"/>
                <a:gridCol w="202580"/>
                <a:gridCol w="199118"/>
                <a:gridCol w="199117"/>
                <a:gridCol w="199118"/>
                <a:gridCol w="227168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61" name="Line 157"/>
          <p:cNvSpPr>
            <a:spLocks noChangeShapeType="1"/>
          </p:cNvSpPr>
          <p:nvPr/>
        </p:nvSpPr>
        <p:spPr bwMode="auto">
          <a:xfrm flipH="1">
            <a:off x="16002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62" name="Line 158"/>
          <p:cNvSpPr>
            <a:spLocks noChangeShapeType="1"/>
          </p:cNvSpPr>
          <p:nvPr/>
        </p:nvSpPr>
        <p:spPr bwMode="auto">
          <a:xfrm>
            <a:off x="39624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63" name="Line 159"/>
          <p:cNvSpPr>
            <a:spLocks noChangeShapeType="1"/>
          </p:cNvSpPr>
          <p:nvPr/>
        </p:nvSpPr>
        <p:spPr bwMode="auto">
          <a:xfrm flipH="1">
            <a:off x="6858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64" name="Line 160"/>
          <p:cNvSpPr>
            <a:spLocks noChangeShapeType="1"/>
          </p:cNvSpPr>
          <p:nvPr/>
        </p:nvSpPr>
        <p:spPr bwMode="auto">
          <a:xfrm>
            <a:off x="21336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65" name="Line 161"/>
          <p:cNvSpPr>
            <a:spLocks noChangeShapeType="1"/>
          </p:cNvSpPr>
          <p:nvPr/>
        </p:nvSpPr>
        <p:spPr bwMode="auto">
          <a:xfrm>
            <a:off x="2667000" y="3657600"/>
            <a:ext cx="2590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66" name="Line 162"/>
          <p:cNvSpPr>
            <a:spLocks noChangeShapeType="1"/>
          </p:cNvSpPr>
          <p:nvPr/>
        </p:nvSpPr>
        <p:spPr bwMode="auto">
          <a:xfrm>
            <a:off x="5181600" y="36576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67" name="Line 163"/>
          <p:cNvSpPr>
            <a:spLocks noChangeShapeType="1"/>
          </p:cNvSpPr>
          <p:nvPr/>
        </p:nvSpPr>
        <p:spPr bwMode="auto">
          <a:xfrm>
            <a:off x="55626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68" name="Line 164"/>
          <p:cNvSpPr>
            <a:spLocks noChangeShapeType="1"/>
          </p:cNvSpPr>
          <p:nvPr/>
        </p:nvSpPr>
        <p:spPr bwMode="auto">
          <a:xfrm>
            <a:off x="61722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69" name="Line 165"/>
          <p:cNvSpPr>
            <a:spLocks noChangeShapeType="1"/>
          </p:cNvSpPr>
          <p:nvPr/>
        </p:nvSpPr>
        <p:spPr bwMode="auto">
          <a:xfrm>
            <a:off x="67056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70" name="Rectangle 169"/>
          <p:cNvSpPr>
            <a:spLocks noChangeArrowheads="1"/>
          </p:cNvSpPr>
          <p:nvPr/>
        </p:nvSpPr>
        <p:spPr bwMode="auto">
          <a:xfrm>
            <a:off x="142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10</a:t>
            </a:r>
          </a:p>
        </p:txBody>
      </p:sp>
      <p:sp>
        <p:nvSpPr>
          <p:cNvPr id="85071" name="Rectangle 170"/>
          <p:cNvSpPr>
            <a:spLocks noChangeArrowheads="1"/>
          </p:cNvSpPr>
          <p:nvPr/>
        </p:nvSpPr>
        <p:spPr bwMode="auto">
          <a:xfrm>
            <a:off x="6762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15</a:t>
            </a:r>
          </a:p>
        </p:txBody>
      </p:sp>
      <p:sp>
        <p:nvSpPr>
          <p:cNvPr id="85072" name="Rectangle 171"/>
          <p:cNvSpPr>
            <a:spLocks noChangeArrowheads="1"/>
          </p:cNvSpPr>
          <p:nvPr/>
        </p:nvSpPr>
        <p:spPr bwMode="auto">
          <a:xfrm>
            <a:off x="113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18</a:t>
            </a:r>
          </a:p>
        </p:txBody>
      </p:sp>
      <p:sp>
        <p:nvSpPr>
          <p:cNvPr id="85073" name="Rectangle 172"/>
          <p:cNvSpPr>
            <a:spLocks noChangeArrowheads="1"/>
          </p:cNvSpPr>
          <p:nvPr/>
        </p:nvSpPr>
        <p:spPr bwMode="auto">
          <a:xfrm>
            <a:off x="1971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20</a:t>
            </a:r>
          </a:p>
        </p:txBody>
      </p:sp>
      <p:sp>
        <p:nvSpPr>
          <p:cNvPr id="85074" name="Rectangle 173"/>
          <p:cNvSpPr>
            <a:spLocks noChangeArrowheads="1"/>
          </p:cNvSpPr>
          <p:nvPr/>
        </p:nvSpPr>
        <p:spPr bwMode="auto">
          <a:xfrm>
            <a:off x="54006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60</a:t>
            </a:r>
          </a:p>
        </p:txBody>
      </p:sp>
      <p:sp>
        <p:nvSpPr>
          <p:cNvPr id="85075" name="Rectangle 174"/>
          <p:cNvSpPr>
            <a:spLocks noChangeArrowheads="1"/>
          </p:cNvSpPr>
          <p:nvPr/>
        </p:nvSpPr>
        <p:spPr bwMode="auto">
          <a:xfrm>
            <a:off x="5857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65</a:t>
            </a:r>
          </a:p>
        </p:txBody>
      </p:sp>
      <p:sp>
        <p:nvSpPr>
          <p:cNvPr id="85076" name="Rectangle 175"/>
          <p:cNvSpPr>
            <a:spLocks noChangeArrowheads="1"/>
          </p:cNvSpPr>
          <p:nvPr/>
        </p:nvSpPr>
        <p:spPr bwMode="auto">
          <a:xfrm>
            <a:off x="63150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80</a:t>
            </a:r>
          </a:p>
        </p:txBody>
      </p:sp>
      <p:sp>
        <p:nvSpPr>
          <p:cNvPr id="85077" name="Rectangle 176"/>
          <p:cNvSpPr>
            <a:spLocks noChangeArrowheads="1"/>
          </p:cNvSpPr>
          <p:nvPr/>
        </p:nvSpPr>
        <p:spPr bwMode="auto">
          <a:xfrm>
            <a:off x="6848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85</a:t>
            </a:r>
          </a:p>
        </p:txBody>
      </p:sp>
      <p:sp>
        <p:nvSpPr>
          <p:cNvPr id="85078" name="Rectangle 177"/>
          <p:cNvSpPr>
            <a:spLocks noChangeArrowheads="1"/>
          </p:cNvSpPr>
          <p:nvPr/>
        </p:nvSpPr>
        <p:spPr bwMode="auto">
          <a:xfrm>
            <a:off x="73818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90</a:t>
            </a:r>
          </a:p>
        </p:txBody>
      </p:sp>
      <p:sp>
        <p:nvSpPr>
          <p:cNvPr id="85079" name="Rectangle 188"/>
          <p:cNvSpPr>
            <a:spLocks noChangeArrowheads="1"/>
          </p:cNvSpPr>
          <p:nvPr/>
        </p:nvSpPr>
        <p:spPr bwMode="auto">
          <a:xfrm>
            <a:off x="15525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19</a:t>
            </a:r>
          </a:p>
        </p:txBody>
      </p:sp>
      <p:sp>
        <p:nvSpPr>
          <p:cNvPr id="85080" name="Text Box 190"/>
          <p:cNvSpPr txBox="1">
            <a:spLocks noChangeArrowheads="1"/>
          </p:cNvSpPr>
          <p:nvPr/>
        </p:nvSpPr>
        <p:spPr bwMode="auto">
          <a:xfrm>
            <a:off x="746125" y="1565275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Final tree</a:t>
            </a:r>
          </a:p>
        </p:txBody>
      </p:sp>
      <p:sp>
        <p:nvSpPr>
          <p:cNvPr id="85081" name="Rectangle 191"/>
          <p:cNvSpPr>
            <a:spLocks noChangeArrowheads="1"/>
          </p:cNvSpPr>
          <p:nvPr/>
        </p:nvSpPr>
        <p:spPr bwMode="auto">
          <a:xfrm>
            <a:off x="4943475" y="5943600"/>
            <a:ext cx="390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50</a:t>
            </a:r>
          </a:p>
        </p:txBody>
      </p:sp>
      <p:graphicFrame>
        <p:nvGraphicFramePr>
          <p:cNvPr id="47" name="Group 47"/>
          <p:cNvGraphicFramePr>
            <a:graphicFrameLocks noGrp="1"/>
          </p:cNvGraphicFramePr>
          <p:nvPr/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349250"/>
                <a:gridCol w="196850"/>
                <a:gridCol w="336550"/>
                <a:gridCol w="158750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69"/>
          <p:cNvGraphicFramePr>
            <a:graphicFrameLocks noGrp="1"/>
          </p:cNvGraphicFramePr>
          <p:nvPr/>
        </p:nvGraphicFramePr>
        <p:xfrm>
          <a:off x="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113"/>
          <p:cNvGraphicFramePr>
            <a:graphicFrameLocks noGrp="1"/>
          </p:cNvGraphicFramePr>
          <p:nvPr/>
        </p:nvGraphicFramePr>
        <p:xfrm>
          <a:off x="5410200" y="4572000"/>
          <a:ext cx="1676400" cy="685800"/>
        </p:xfrm>
        <a:graphic>
          <a:graphicData uri="http://schemas.openxmlformats.org/drawingml/2006/table">
            <a:tbl>
              <a:tblPr/>
              <a:tblGrid>
                <a:gridCol w="234497"/>
                <a:gridCol w="194582"/>
                <a:gridCol w="194583"/>
                <a:gridCol w="194582"/>
                <a:gridCol w="234497"/>
                <a:gridCol w="194582"/>
                <a:gridCol w="194583"/>
                <a:gridCol w="234496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Group 135"/>
          <p:cNvGraphicFramePr>
            <a:graphicFrameLocks noGrp="1"/>
          </p:cNvGraphicFramePr>
          <p:nvPr/>
        </p:nvGraphicFramePr>
        <p:xfrm>
          <a:off x="7315200" y="4572000"/>
          <a:ext cx="1752600" cy="685800"/>
        </p:xfrm>
        <a:graphic>
          <a:graphicData uri="http://schemas.openxmlformats.org/drawingml/2006/table">
            <a:tbl>
              <a:tblPr/>
              <a:tblGrid>
                <a:gridCol w="245156"/>
                <a:gridCol w="203426"/>
                <a:gridCol w="203427"/>
                <a:gridCol w="203426"/>
                <a:gridCol w="245156"/>
                <a:gridCol w="203426"/>
                <a:gridCol w="203427"/>
                <a:gridCol w="245155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170" name="Line 166"/>
          <p:cNvSpPr>
            <a:spLocks noChangeShapeType="1"/>
          </p:cNvSpPr>
          <p:nvPr/>
        </p:nvSpPr>
        <p:spPr bwMode="auto">
          <a:xfrm>
            <a:off x="1676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71" name="Line 168"/>
          <p:cNvSpPr>
            <a:spLocks noChangeShapeType="1"/>
          </p:cNvSpPr>
          <p:nvPr/>
        </p:nvSpPr>
        <p:spPr bwMode="auto">
          <a:xfrm>
            <a:off x="7010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72" name="Line 181"/>
          <p:cNvSpPr>
            <a:spLocks noChangeShapeType="1"/>
          </p:cNvSpPr>
          <p:nvPr/>
        </p:nvSpPr>
        <p:spPr bwMode="auto">
          <a:xfrm flipH="1">
            <a:off x="152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73" name="Line 182"/>
          <p:cNvSpPr>
            <a:spLocks noChangeShapeType="1"/>
          </p:cNvSpPr>
          <p:nvPr/>
        </p:nvSpPr>
        <p:spPr bwMode="auto">
          <a:xfrm>
            <a:off x="533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74" name="Line 183"/>
          <p:cNvSpPr>
            <a:spLocks noChangeShapeType="1"/>
          </p:cNvSpPr>
          <p:nvPr/>
        </p:nvSpPr>
        <p:spPr bwMode="auto">
          <a:xfrm>
            <a:off x="914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75" name="Line 184"/>
          <p:cNvSpPr>
            <a:spLocks noChangeShapeType="1"/>
          </p:cNvSpPr>
          <p:nvPr/>
        </p:nvSpPr>
        <p:spPr bwMode="auto">
          <a:xfrm flipH="1">
            <a:off x="1676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76" name="Line 185"/>
          <p:cNvSpPr>
            <a:spLocks noChangeShapeType="1"/>
          </p:cNvSpPr>
          <p:nvPr/>
        </p:nvSpPr>
        <p:spPr bwMode="auto">
          <a:xfrm flipH="1">
            <a:off x="20574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77" name="Line 188"/>
          <p:cNvSpPr>
            <a:spLocks noChangeShapeType="1"/>
          </p:cNvSpPr>
          <p:nvPr/>
        </p:nvSpPr>
        <p:spPr bwMode="auto">
          <a:xfrm flipH="1">
            <a:off x="5410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78" name="Line 189"/>
          <p:cNvSpPr>
            <a:spLocks noChangeShapeType="1"/>
          </p:cNvSpPr>
          <p:nvPr/>
        </p:nvSpPr>
        <p:spPr bwMode="auto">
          <a:xfrm>
            <a:off x="57912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79" name="Line 190"/>
          <p:cNvSpPr>
            <a:spLocks noChangeShapeType="1"/>
          </p:cNvSpPr>
          <p:nvPr/>
        </p:nvSpPr>
        <p:spPr bwMode="auto">
          <a:xfrm flipH="1">
            <a:off x="6324600" y="5105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80" name="Line 191"/>
          <p:cNvSpPr>
            <a:spLocks noChangeShapeType="1"/>
          </p:cNvSpPr>
          <p:nvPr/>
        </p:nvSpPr>
        <p:spPr bwMode="auto">
          <a:xfrm flipH="1">
            <a:off x="68580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81" name="Line 192"/>
          <p:cNvSpPr>
            <a:spLocks noChangeShapeType="1"/>
          </p:cNvSpPr>
          <p:nvPr/>
        </p:nvSpPr>
        <p:spPr bwMode="auto">
          <a:xfrm flipH="1">
            <a:off x="73914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82" name="Line 198"/>
          <p:cNvSpPr>
            <a:spLocks noChangeShapeType="1"/>
          </p:cNvSpPr>
          <p:nvPr/>
        </p:nvSpPr>
        <p:spPr bwMode="auto">
          <a:xfrm>
            <a:off x="2743200" y="5029200"/>
            <a:ext cx="2362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183" name="Line 221"/>
          <p:cNvSpPr>
            <a:spLocks noChangeShapeType="1"/>
          </p:cNvSpPr>
          <p:nvPr/>
        </p:nvSpPr>
        <p:spPr bwMode="auto">
          <a:xfrm>
            <a:off x="3581400" y="5105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Practical Aspects of B+ Trees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Key compression: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Each node keeps only the from parent keys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Jonathan, John, Johnsen, Johnson … </a:t>
            </a:r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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Parent: Jo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  <a:sym typeface="Wingdings" pitchFamily="2" charset="2"/>
              </a:rPr>
              <a:t>Child: nathan, hn, hnsen, hnson, …</a:t>
            </a:r>
          </a:p>
          <a:p>
            <a:pPr>
              <a:buFontTx/>
              <a:buNone/>
            </a:pPr>
            <a:endParaRPr lang="en-US" smtClean="0">
              <a:latin typeface="Arial" charset="0"/>
              <a:ea typeface="ＭＳ Ｐゴシック" pitchFamily="34" charset="-128"/>
              <a:sym typeface="Wingdings" pitchFamily="2" charset="2"/>
            </a:endParaRPr>
          </a:p>
        </p:txBody>
      </p:sp>
      <p:sp>
        <p:nvSpPr>
          <p:cNvPr id="860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21CE0C-127E-4C80-9199-AEEC06647B47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Practical Aspects of B+ Trees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Bulk insertion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When a new index is created there are two options: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Start from empty tree, insert each key one-by-one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Do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bulk insertion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– what does that mean ?</a:t>
            </a:r>
          </a:p>
        </p:txBody>
      </p:sp>
      <p:sp>
        <p:nvSpPr>
          <p:cNvPr id="870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6E755-A93E-4E40-A7CF-9C5B41C385C8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Commercial Systems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Most commercial systems offer both alternatives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Raw device interface for peak performance</a:t>
            </a:r>
          </a:p>
          <a:p>
            <a:pPr lvl="1"/>
            <a:r>
              <a:rPr lang="en-US" sz="2000" smtClean="0">
                <a:latin typeface="Arial" charset="0"/>
                <a:ea typeface="ＭＳ Ｐゴシック" pitchFamily="34" charset="-128"/>
              </a:rPr>
              <a:t>OS files more commonly used</a:t>
            </a:r>
          </a:p>
          <a:p>
            <a:pPr lvl="1"/>
            <a:endParaRPr lang="en-US" sz="2000" smtClean="0">
              <a:latin typeface="Arial" charset="0"/>
              <a:ea typeface="ＭＳ Ｐゴシック" pitchFamily="34" charset="-128"/>
            </a:endParaRPr>
          </a:p>
          <a:p>
            <a:r>
              <a:rPr lang="en-US" sz="24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In both cases, we end-up with a DBMS file abstraction implemented on top of OS files or raw device interface</a:t>
            </a:r>
            <a:endParaRPr lang="en-US" sz="24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86B847-03D2-425A-A889-97DA41C9164F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Practical Aspects of B+ Trees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Concurrency control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The root of the tree is a “hot spot”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Leads to lock contention during insert/delete</a:t>
            </a:r>
          </a:p>
          <a:p>
            <a:r>
              <a:rPr lang="en-US" smtClean="0">
                <a:latin typeface="Arial" charset="0"/>
                <a:ea typeface="ＭＳ Ｐゴシック" pitchFamily="34" charset="-128"/>
              </a:rPr>
              <a:t>Solution: do proactive split during insert, or proactive merge during delete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Insert/delete now require only one traversal, from the root to a leaf</a:t>
            </a:r>
          </a:p>
          <a:p>
            <a:pPr lvl="1"/>
            <a:r>
              <a:rPr lang="en-US" smtClean="0">
                <a:latin typeface="Arial" charset="0"/>
                <a:ea typeface="ＭＳ Ｐゴシック" pitchFamily="34" charset="-128"/>
              </a:rPr>
              <a:t>Use the “tree locking” protocol</a:t>
            </a: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C4A71D-3349-4F6B-913B-26BE8D2D4E32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6AAB4-D0D0-45B4-9143-543AA2AA1340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Summary on B+ Trees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Default index structure on most DBMS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Very effective at answering ‘point’ queries: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    productName = ‘gizmo’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Effective for range queries: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    50 &lt; price AND price &lt; 100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Less effective for multirange: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    50 &lt; price &lt; 100  AND 2 &lt; quant &lt; 20</a:t>
            </a: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D3F830-DA27-4B08-9FF3-BA865FBA2291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Hash Tables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Secondary storage hash tables are much like main memory ones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Recall basics: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There are n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buckets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A hash function f(k) maps a key k to {0, 1, …, n-1}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Store in bucket f(k) a pointer to record with key 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Secondary storage: bucket = block, use overflow blocks when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0EB1E-2AB6-4FFA-ADFC-83699720A287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Assume 1 bucket (block) stores 2 keys + pointers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h(e)=0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h(b)=h(f)=1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h(g)=2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h(a)=h(c)=3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Hash Table Example</a:t>
            </a:r>
          </a:p>
        </p:txBody>
      </p:sp>
      <p:graphicFrame>
        <p:nvGraphicFramePr>
          <p:cNvPr id="495620" name="Group 4"/>
          <p:cNvGraphicFramePr>
            <a:graphicFrameLocks noGrp="1"/>
          </p:cNvGraphicFramePr>
          <p:nvPr/>
        </p:nvGraphicFramePr>
        <p:xfrm>
          <a:off x="5486400" y="2971800"/>
          <a:ext cx="2057400" cy="3032125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60" name="Text Box 26"/>
          <p:cNvSpPr txBox="1">
            <a:spLocks noChangeArrowheads="1"/>
          </p:cNvSpPr>
          <p:nvPr/>
        </p:nvSpPr>
        <p:spPr bwMode="auto">
          <a:xfrm>
            <a:off x="4708525" y="3124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91161" name="Text Box 27"/>
          <p:cNvSpPr txBox="1">
            <a:spLocks noChangeArrowheads="1"/>
          </p:cNvSpPr>
          <p:nvPr/>
        </p:nvSpPr>
        <p:spPr bwMode="auto">
          <a:xfrm>
            <a:off x="4708525" y="38481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91162" name="Text Box 28"/>
          <p:cNvSpPr txBox="1">
            <a:spLocks noChangeArrowheads="1"/>
          </p:cNvSpPr>
          <p:nvPr/>
        </p:nvSpPr>
        <p:spPr bwMode="auto">
          <a:xfrm>
            <a:off x="4708525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91163" name="Text Box 29"/>
          <p:cNvSpPr txBox="1">
            <a:spLocks noChangeArrowheads="1"/>
          </p:cNvSpPr>
          <p:nvPr/>
        </p:nvSpPr>
        <p:spPr bwMode="auto">
          <a:xfrm>
            <a:off x="4708525" y="52990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91164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039CA8-FA84-4AD8-BA88-307C9EEEDF02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Search for a: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Compute h(a)=3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Read bucket 3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1 disk access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Searching in a Hash Table</a:t>
            </a:r>
          </a:p>
        </p:txBody>
      </p:sp>
      <p:graphicFrame>
        <p:nvGraphicFramePr>
          <p:cNvPr id="496644" name="Group 4"/>
          <p:cNvGraphicFramePr>
            <a:graphicFrameLocks noGrp="1"/>
          </p:cNvGraphicFramePr>
          <p:nvPr/>
        </p:nvGraphicFramePr>
        <p:xfrm>
          <a:off x="5486400" y="2971800"/>
          <a:ext cx="2057400" cy="3032125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84" name="Text Box 26"/>
          <p:cNvSpPr txBox="1">
            <a:spLocks noChangeArrowheads="1"/>
          </p:cNvSpPr>
          <p:nvPr/>
        </p:nvSpPr>
        <p:spPr bwMode="auto">
          <a:xfrm>
            <a:off x="4708525" y="3124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92185" name="Text Box 27"/>
          <p:cNvSpPr txBox="1">
            <a:spLocks noChangeArrowheads="1"/>
          </p:cNvSpPr>
          <p:nvPr/>
        </p:nvSpPr>
        <p:spPr bwMode="auto">
          <a:xfrm>
            <a:off x="4708525" y="38481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92186" name="Text Box 28"/>
          <p:cNvSpPr txBox="1">
            <a:spLocks noChangeArrowheads="1"/>
          </p:cNvSpPr>
          <p:nvPr/>
        </p:nvSpPr>
        <p:spPr bwMode="auto">
          <a:xfrm>
            <a:off x="4708525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92187" name="Text Box 29"/>
          <p:cNvSpPr txBox="1">
            <a:spLocks noChangeArrowheads="1"/>
          </p:cNvSpPr>
          <p:nvPr/>
        </p:nvSpPr>
        <p:spPr bwMode="auto">
          <a:xfrm>
            <a:off x="4708525" y="52990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92188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AB6C05-27C0-41E0-92A5-B94D05D02DC0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Place in right bucket, if space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E.g. h(d)=2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Hash Table</a:t>
            </a:r>
          </a:p>
        </p:txBody>
      </p:sp>
      <p:graphicFrame>
        <p:nvGraphicFramePr>
          <p:cNvPr id="497668" name="Group 4"/>
          <p:cNvGraphicFramePr>
            <a:graphicFrameLocks noGrp="1"/>
          </p:cNvGraphicFramePr>
          <p:nvPr/>
        </p:nvGraphicFramePr>
        <p:xfrm>
          <a:off x="5486400" y="2971800"/>
          <a:ext cx="2057400" cy="3032125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08" name="Text Box 26"/>
          <p:cNvSpPr txBox="1">
            <a:spLocks noChangeArrowheads="1"/>
          </p:cNvSpPr>
          <p:nvPr/>
        </p:nvSpPr>
        <p:spPr bwMode="auto">
          <a:xfrm>
            <a:off x="4708525" y="3124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93209" name="Text Box 27"/>
          <p:cNvSpPr txBox="1">
            <a:spLocks noChangeArrowheads="1"/>
          </p:cNvSpPr>
          <p:nvPr/>
        </p:nvSpPr>
        <p:spPr bwMode="auto">
          <a:xfrm>
            <a:off x="4708525" y="38481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93210" name="Text Box 28"/>
          <p:cNvSpPr txBox="1">
            <a:spLocks noChangeArrowheads="1"/>
          </p:cNvSpPr>
          <p:nvPr/>
        </p:nvSpPr>
        <p:spPr bwMode="auto">
          <a:xfrm>
            <a:off x="4708525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93211" name="Text Box 29"/>
          <p:cNvSpPr txBox="1">
            <a:spLocks noChangeArrowheads="1"/>
          </p:cNvSpPr>
          <p:nvPr/>
        </p:nvSpPr>
        <p:spPr bwMode="auto">
          <a:xfrm>
            <a:off x="4708525" y="52990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93212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A431E6-D898-494A-AE95-9011F640FBE0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Create overflow block, if no space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E.g. h(k)=1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More over-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flow blocks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may be needed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Hash Table</a:t>
            </a:r>
          </a:p>
        </p:txBody>
      </p:sp>
      <p:graphicFrame>
        <p:nvGraphicFramePr>
          <p:cNvPr id="498692" name="Group 4"/>
          <p:cNvGraphicFramePr>
            <a:graphicFrameLocks noGrp="1"/>
          </p:cNvGraphicFramePr>
          <p:nvPr/>
        </p:nvGraphicFramePr>
        <p:xfrm>
          <a:off x="3962400" y="3048000"/>
          <a:ext cx="2057400" cy="3032125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32" name="Text Box 26"/>
          <p:cNvSpPr txBox="1">
            <a:spLocks noChangeArrowheads="1"/>
          </p:cNvSpPr>
          <p:nvPr/>
        </p:nvSpPr>
        <p:spPr bwMode="auto">
          <a:xfrm>
            <a:off x="3184525" y="320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94233" name="Text Box 27"/>
          <p:cNvSpPr txBox="1">
            <a:spLocks noChangeArrowheads="1"/>
          </p:cNvSpPr>
          <p:nvPr/>
        </p:nvSpPr>
        <p:spPr bwMode="auto">
          <a:xfrm>
            <a:off x="3184525" y="39243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94234" name="Text Box 28"/>
          <p:cNvSpPr txBox="1">
            <a:spLocks noChangeArrowheads="1"/>
          </p:cNvSpPr>
          <p:nvPr/>
        </p:nvSpPr>
        <p:spPr bwMode="auto">
          <a:xfrm>
            <a:off x="3184525" y="46497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94235" name="Text Box 29"/>
          <p:cNvSpPr txBox="1">
            <a:spLocks noChangeArrowheads="1"/>
          </p:cNvSpPr>
          <p:nvPr/>
        </p:nvSpPr>
        <p:spPr bwMode="auto">
          <a:xfrm>
            <a:off x="3184525" y="53752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94236" name="Rectangle 30"/>
          <p:cNvSpPr>
            <a:spLocks noChangeAspect="1" noChangeArrowheads="1"/>
          </p:cNvSpPr>
          <p:nvPr/>
        </p:nvSpPr>
        <p:spPr bwMode="auto">
          <a:xfrm>
            <a:off x="6019800" y="3810000"/>
            <a:ext cx="309563" cy="309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Arial" charset="0"/>
            </a:endParaRPr>
          </a:p>
        </p:txBody>
      </p:sp>
      <p:graphicFrame>
        <p:nvGraphicFramePr>
          <p:cNvPr id="498719" name="Group 31"/>
          <p:cNvGraphicFramePr>
            <a:graphicFrameLocks noGrp="1"/>
          </p:cNvGraphicFramePr>
          <p:nvPr/>
        </p:nvGraphicFramePr>
        <p:xfrm>
          <a:off x="6705600" y="3810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45" name="Line 41"/>
          <p:cNvSpPr>
            <a:spLocks noChangeShapeType="1"/>
          </p:cNvSpPr>
          <p:nvPr/>
        </p:nvSpPr>
        <p:spPr bwMode="auto">
          <a:xfrm>
            <a:off x="61722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AEB46-2617-4D96-9A0A-E44487AE8B9F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Hash Table Performance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Excellent, if no overflow blocks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Degrades considerably when number of keys exceeds the number of buckets (I.e. many overflow blocks).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52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621C6-2834-4D7E-BDB4-8138CEBCD134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Extensible Hash Table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Allows has table to grow, to avoid performance degradation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Assume a hash function h that returns numbers in {0, …, 2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k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– 1}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Start with n = 2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i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&lt;&lt; 2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k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, only look at i least significant bits</a:t>
            </a:r>
          </a:p>
        </p:txBody>
      </p:sp>
      <p:sp>
        <p:nvSpPr>
          <p:cNvPr id="962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4A57E2-3FB5-4C8A-A118-3022829DE39C}" type="slidenum">
              <a:rPr lang="en-US" smtClean="0">
                <a:latin typeface="Arial" charset="0"/>
                <a:cs typeface="Arial" charset="0"/>
              </a:rPr>
              <a:pPr/>
              <a:t>69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Extensible Hash Table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E.g. i=1, n=2</a:t>
            </a:r>
            <a:r>
              <a:rPr lang="en-US" sz="2800" baseline="30000" smtClean="0">
                <a:latin typeface="Arial" charset="0"/>
                <a:ea typeface="ＭＳ Ｐゴシック" pitchFamily="34" charset="-128"/>
              </a:rPr>
              <a:t>i</a:t>
            </a:r>
            <a:r>
              <a:rPr lang="en-US" sz="2800" smtClean="0">
                <a:latin typeface="Arial" charset="0"/>
                <a:ea typeface="ＭＳ Ｐゴシック" pitchFamily="34" charset="-128"/>
              </a:rPr>
              <a:t>=2, k=4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Keys: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4 (=0100)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7 (=0111)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Note: we only look at the last bit (0 or 1)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01764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(010)0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1774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(011)1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1784" name="Group 24"/>
          <p:cNvGraphicFramePr>
            <a:graphicFrameLocks noGrp="1"/>
          </p:cNvGraphicFramePr>
          <p:nvPr/>
        </p:nvGraphicFramePr>
        <p:xfrm>
          <a:off x="3810000" y="3581400"/>
          <a:ext cx="914400" cy="757238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1792" name="Group 32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14" name="Line 38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15" name="Line 39"/>
          <p:cNvSpPr>
            <a:spLocks noChangeShapeType="1"/>
          </p:cNvSpPr>
          <p:nvPr/>
        </p:nvSpPr>
        <p:spPr bwMode="auto">
          <a:xfrm>
            <a:off x="4267200" y="4114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16" name="Rectangle 40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97317" name="Rectangle 41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97318" name="Text Box 42"/>
          <p:cNvSpPr txBox="1">
            <a:spLocks noChangeArrowheads="1"/>
          </p:cNvSpPr>
          <p:nvPr/>
        </p:nvSpPr>
        <p:spPr bwMode="auto">
          <a:xfrm>
            <a:off x="3260725" y="34702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97319" name="Text Box 43"/>
          <p:cNvSpPr txBox="1">
            <a:spLocks noChangeArrowheads="1"/>
          </p:cNvSpPr>
          <p:nvPr/>
        </p:nvSpPr>
        <p:spPr bwMode="auto">
          <a:xfrm>
            <a:off x="3276600" y="3886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97320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8BD027-6B9D-4531-BEDB-DA326A6843F2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File Types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82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The data file can be one of: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Heap file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Set of records, partitioned into blocks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Unsorted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Sequential file</a:t>
            </a:r>
            <a:endParaRPr lang="en-US" smtClean="0">
              <a:latin typeface="Arial" charset="0"/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Sorted according to some attribute(s) called </a:t>
            </a:r>
            <a:r>
              <a:rPr lang="en-US" i="1" u="sng" smtClean="0">
                <a:latin typeface="Arial" charset="0"/>
                <a:ea typeface="ＭＳ Ｐゴシック" pitchFamily="34" charset="-128"/>
              </a:rPr>
              <a:t>key</a:t>
            </a: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9461" name="Rounded Rectangle 5"/>
          <p:cNvSpPr>
            <a:spLocks noChangeArrowheads="1"/>
          </p:cNvSpPr>
          <p:nvPr/>
        </p:nvSpPr>
        <p:spPr bwMode="auto">
          <a:xfrm>
            <a:off x="336550" y="6042025"/>
            <a:ext cx="8097838" cy="5064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</a:rPr>
              <a:t>Note: “key” here means something else than “primary key”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FB9D94-8E3B-4BDA-B1DD-EAF05794727F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Extensible Hash Table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 13 (=1101)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02788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(010)0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2798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(011)1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(110)1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2808" name="Group 24"/>
          <p:cNvGraphicFramePr>
            <a:graphicFrameLocks noGrp="1"/>
          </p:cNvGraphicFramePr>
          <p:nvPr/>
        </p:nvGraphicFramePr>
        <p:xfrm>
          <a:off x="3810000" y="3581400"/>
          <a:ext cx="914400" cy="757238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2816" name="Group 32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38" name="Line 38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39" name="Line 39"/>
          <p:cNvSpPr>
            <a:spLocks noChangeShapeType="1"/>
          </p:cNvSpPr>
          <p:nvPr/>
        </p:nvSpPr>
        <p:spPr bwMode="auto">
          <a:xfrm>
            <a:off x="4267200" y="4114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40" name="Rectangle 40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98341" name="Rectangle 41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98342" name="Text Box 42"/>
          <p:cNvSpPr txBox="1">
            <a:spLocks noChangeArrowheads="1"/>
          </p:cNvSpPr>
          <p:nvPr/>
        </p:nvSpPr>
        <p:spPr bwMode="auto">
          <a:xfrm>
            <a:off x="3260725" y="34702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98343" name="Text Box 43"/>
          <p:cNvSpPr txBox="1">
            <a:spLocks noChangeArrowheads="1"/>
          </p:cNvSpPr>
          <p:nvPr/>
        </p:nvSpPr>
        <p:spPr bwMode="auto">
          <a:xfrm>
            <a:off x="3276600" y="3886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98344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F99BFF-0042-47D4-BBAF-ABFC85BC1F0D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Extensible Hash Table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Now insert 0101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Need to extend table, split blocks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 becomes 2</a:t>
            </a:r>
          </a:p>
        </p:txBody>
      </p:sp>
      <p:graphicFrame>
        <p:nvGraphicFramePr>
          <p:cNvPr id="503812" name="Group 4"/>
          <p:cNvGraphicFramePr>
            <a:graphicFrameLocks noGrp="1"/>
          </p:cNvGraphicFramePr>
          <p:nvPr/>
        </p:nvGraphicFramePr>
        <p:xfrm>
          <a:off x="57912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(010)0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3822" name="Group 14"/>
          <p:cNvGraphicFramePr>
            <a:graphicFrameLocks noGrp="1"/>
          </p:cNvGraphicFramePr>
          <p:nvPr/>
        </p:nvGraphicFramePr>
        <p:xfrm>
          <a:off x="57912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(011)1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(110)1, (010)1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832" name="Group 24"/>
          <p:cNvGraphicFramePr>
            <a:graphicFrameLocks noGrp="1"/>
          </p:cNvGraphicFramePr>
          <p:nvPr/>
        </p:nvGraphicFramePr>
        <p:xfrm>
          <a:off x="3810000" y="3581400"/>
          <a:ext cx="914400" cy="757238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3840" name="Group 32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362" name="Line 38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63" name="Line 39"/>
          <p:cNvSpPr>
            <a:spLocks noChangeShapeType="1"/>
          </p:cNvSpPr>
          <p:nvPr/>
        </p:nvSpPr>
        <p:spPr bwMode="auto">
          <a:xfrm>
            <a:off x="4267200" y="4114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64" name="Rectangle 40"/>
          <p:cNvSpPr>
            <a:spLocks noChangeAspect="1" noChangeArrowheads="1"/>
          </p:cNvSpPr>
          <p:nvPr/>
        </p:nvSpPr>
        <p:spPr bwMode="auto">
          <a:xfrm>
            <a:off x="78486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99365" name="Rectangle 41"/>
          <p:cNvSpPr>
            <a:spLocks noChangeAspect="1" noChangeArrowheads="1"/>
          </p:cNvSpPr>
          <p:nvPr/>
        </p:nvSpPr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99366" name="Text Box 42"/>
          <p:cNvSpPr txBox="1">
            <a:spLocks noChangeArrowheads="1"/>
          </p:cNvSpPr>
          <p:nvPr/>
        </p:nvSpPr>
        <p:spPr bwMode="auto">
          <a:xfrm>
            <a:off x="3260725" y="34702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99367" name="Text Box 43"/>
          <p:cNvSpPr txBox="1">
            <a:spLocks noChangeArrowheads="1"/>
          </p:cNvSpPr>
          <p:nvPr/>
        </p:nvSpPr>
        <p:spPr bwMode="auto">
          <a:xfrm>
            <a:off x="3276600" y="3886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99368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91D5B5-7D10-4AD3-94AC-5CB5684C923F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Extensible Hash Table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04836" name="Group 4"/>
          <p:cNvGraphicFramePr>
            <a:graphicFrameLocks noGrp="1"/>
          </p:cNvGraphicFramePr>
          <p:nvPr/>
        </p:nvGraphicFramePr>
        <p:xfrm>
          <a:off x="6629400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(010)0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4846" name="Group 14"/>
          <p:cNvGraphicFramePr>
            <a:graphicFrameLocks noGrp="1"/>
          </p:cNvGraphicFramePr>
          <p:nvPr/>
        </p:nvGraphicFramePr>
        <p:xfrm>
          <a:off x="66294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(11)01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856" name="Group 24"/>
          <p:cNvGraphicFramePr>
            <a:graphicFrameLocks noGrp="1"/>
          </p:cNvGraphicFramePr>
          <p:nvPr/>
        </p:nvGraphicFramePr>
        <p:xfrm>
          <a:off x="4648200" y="35814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4868" name="Group 36"/>
          <p:cNvGraphicFramePr>
            <a:graphicFrameLocks noGrp="1"/>
          </p:cNvGraphicFramePr>
          <p:nvPr/>
        </p:nvGraphicFramePr>
        <p:xfrm>
          <a:off x="46482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390" name="Line 42"/>
          <p:cNvSpPr>
            <a:spLocks noChangeShapeType="1"/>
          </p:cNvSpPr>
          <p:nvPr/>
        </p:nvSpPr>
        <p:spPr bwMode="auto">
          <a:xfrm flipV="1">
            <a:off x="51054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1" name="Line 43"/>
          <p:cNvSpPr>
            <a:spLocks noChangeShapeType="1"/>
          </p:cNvSpPr>
          <p:nvPr/>
        </p:nvSpPr>
        <p:spPr bwMode="auto">
          <a:xfrm>
            <a:off x="5105400" y="41910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92" name="Rectangle 44"/>
          <p:cNvSpPr>
            <a:spLocks noChangeAspect="1" noChangeArrowheads="1"/>
          </p:cNvSpPr>
          <p:nvPr/>
        </p:nvSpPr>
        <p:spPr bwMode="auto">
          <a:xfrm>
            <a:off x="8686800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100393" name="Rectangle 45"/>
          <p:cNvSpPr>
            <a:spLocks noChangeAspect="1" noChangeArrowheads="1"/>
          </p:cNvSpPr>
          <p:nvPr/>
        </p:nvSpPr>
        <p:spPr bwMode="auto">
          <a:xfrm>
            <a:off x="86868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2</a:t>
            </a:r>
          </a:p>
        </p:txBody>
      </p:sp>
      <p:sp>
        <p:nvSpPr>
          <p:cNvPr id="100394" name="Text Box 46"/>
          <p:cNvSpPr txBox="1">
            <a:spLocks noChangeArrowheads="1"/>
          </p:cNvSpPr>
          <p:nvPr/>
        </p:nvSpPr>
        <p:spPr bwMode="auto">
          <a:xfrm>
            <a:off x="4022725" y="3470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00</a:t>
            </a:r>
          </a:p>
        </p:txBody>
      </p:sp>
      <p:sp>
        <p:nvSpPr>
          <p:cNvPr id="100395" name="Text Box 47"/>
          <p:cNvSpPr txBox="1">
            <a:spLocks noChangeArrowheads="1"/>
          </p:cNvSpPr>
          <p:nvPr/>
        </p:nvSpPr>
        <p:spPr bwMode="auto">
          <a:xfrm>
            <a:off x="4022725" y="3851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01</a:t>
            </a:r>
          </a:p>
        </p:txBody>
      </p:sp>
      <p:sp>
        <p:nvSpPr>
          <p:cNvPr id="100396" name="Text Box 48"/>
          <p:cNvSpPr txBox="1">
            <a:spLocks noChangeArrowheads="1"/>
          </p:cNvSpPr>
          <p:nvPr/>
        </p:nvSpPr>
        <p:spPr bwMode="auto">
          <a:xfrm>
            <a:off x="4022725" y="4232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</a:t>
            </a:r>
          </a:p>
        </p:txBody>
      </p:sp>
      <p:sp>
        <p:nvSpPr>
          <p:cNvPr id="100397" name="Text Box 49"/>
          <p:cNvSpPr txBox="1">
            <a:spLocks noChangeArrowheads="1"/>
          </p:cNvSpPr>
          <p:nvPr/>
        </p:nvSpPr>
        <p:spPr bwMode="auto">
          <a:xfrm>
            <a:off x="4022725" y="4613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11</a:t>
            </a:r>
          </a:p>
        </p:txBody>
      </p:sp>
      <p:graphicFrame>
        <p:nvGraphicFramePr>
          <p:cNvPr id="504882" name="Group 50"/>
          <p:cNvGraphicFramePr>
            <a:graphicFrameLocks noGrp="1"/>
          </p:cNvGraphicFramePr>
          <p:nvPr/>
        </p:nvGraphicFramePr>
        <p:xfrm>
          <a:off x="6629400" y="5029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406" name="Rectangle 60"/>
          <p:cNvSpPr>
            <a:spLocks noChangeAspect="1" noChangeArrowheads="1"/>
          </p:cNvSpPr>
          <p:nvPr/>
        </p:nvSpPr>
        <p:spPr bwMode="auto">
          <a:xfrm>
            <a:off x="8686800" y="5029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2</a:t>
            </a:r>
          </a:p>
        </p:txBody>
      </p:sp>
      <p:sp>
        <p:nvSpPr>
          <p:cNvPr id="100407" name="Line 61"/>
          <p:cNvSpPr>
            <a:spLocks noChangeShapeType="1"/>
          </p:cNvSpPr>
          <p:nvPr/>
        </p:nvSpPr>
        <p:spPr bwMode="auto">
          <a:xfrm>
            <a:off x="5105400" y="48768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08" name="Line 62"/>
          <p:cNvSpPr>
            <a:spLocks noChangeShapeType="1"/>
          </p:cNvSpPr>
          <p:nvPr/>
        </p:nvSpPr>
        <p:spPr bwMode="auto">
          <a:xfrm flipV="1">
            <a:off x="5105400" y="2895600"/>
            <a:ext cx="1524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04905" name="Group 73"/>
          <p:cNvGraphicFramePr>
            <a:graphicFrameLocks noGrp="1"/>
          </p:cNvGraphicFramePr>
          <p:nvPr/>
        </p:nvGraphicFramePr>
        <p:xfrm>
          <a:off x="1447800" y="2895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(010)0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4915" name="Group 83"/>
          <p:cNvGraphicFramePr>
            <a:graphicFrameLocks noGrp="1"/>
          </p:cNvGraphicFramePr>
          <p:nvPr/>
        </p:nvGraphicFramePr>
        <p:xfrm>
          <a:off x="1447800" y="4953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(011)1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(110)1, (010)1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925" name="Group 93"/>
          <p:cNvGraphicFramePr>
            <a:graphicFrameLocks noGrp="1"/>
          </p:cNvGraphicFramePr>
          <p:nvPr/>
        </p:nvGraphicFramePr>
        <p:xfrm>
          <a:off x="777875" y="3814763"/>
          <a:ext cx="914400" cy="757237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4933" name="Group 101"/>
          <p:cNvGraphicFramePr>
            <a:graphicFrameLocks noGrp="1"/>
          </p:cNvGraphicFramePr>
          <p:nvPr/>
        </p:nvGraphicFramePr>
        <p:xfrm>
          <a:off x="2286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439" name="Line 107"/>
          <p:cNvSpPr>
            <a:spLocks noChangeShapeType="1"/>
          </p:cNvSpPr>
          <p:nvPr/>
        </p:nvSpPr>
        <p:spPr bwMode="auto">
          <a:xfrm flipV="1">
            <a:off x="1219200" y="3124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40" name="Line 108"/>
          <p:cNvSpPr>
            <a:spLocks noChangeShapeType="1"/>
          </p:cNvSpPr>
          <p:nvPr/>
        </p:nvSpPr>
        <p:spPr bwMode="auto">
          <a:xfrm>
            <a:off x="1219200" y="4343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41" name="Rectangle 109"/>
          <p:cNvSpPr>
            <a:spLocks noChangeAspect="1" noChangeArrowheads="1"/>
          </p:cNvSpPr>
          <p:nvPr/>
        </p:nvSpPr>
        <p:spPr bwMode="auto">
          <a:xfrm>
            <a:off x="3505200" y="2895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100442" name="Rectangle 110"/>
          <p:cNvSpPr>
            <a:spLocks noChangeAspect="1" noChangeArrowheads="1"/>
          </p:cNvSpPr>
          <p:nvPr/>
        </p:nvSpPr>
        <p:spPr bwMode="auto">
          <a:xfrm>
            <a:off x="3505200" y="4953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100443" name="Text Box 111"/>
          <p:cNvSpPr txBox="1">
            <a:spLocks noChangeArrowheads="1"/>
          </p:cNvSpPr>
          <p:nvPr/>
        </p:nvSpPr>
        <p:spPr bwMode="auto">
          <a:xfrm>
            <a:off x="3810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100444" name="Text Box 112"/>
          <p:cNvSpPr txBox="1">
            <a:spLocks noChangeArrowheads="1"/>
          </p:cNvSpPr>
          <p:nvPr/>
        </p:nvSpPr>
        <p:spPr bwMode="auto">
          <a:xfrm>
            <a:off x="396875" y="41497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100445" name="Footer Placeholder 3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87450-FBFA-4588-B6E7-B4C82CD71DF3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Extensible Hash Table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Now insert 0000, 1110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Need to split block</a:t>
            </a:r>
          </a:p>
        </p:txBody>
      </p:sp>
      <p:graphicFrame>
        <p:nvGraphicFramePr>
          <p:cNvPr id="505919" name="Group 63"/>
          <p:cNvGraphicFramePr>
            <a:graphicFrameLocks noGrp="1"/>
          </p:cNvGraphicFramePr>
          <p:nvPr/>
        </p:nvGraphicFramePr>
        <p:xfrm>
          <a:off x="5197475" y="2667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(010)0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(000)0, (111)0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5929" name="Group 73"/>
          <p:cNvGraphicFramePr>
            <a:graphicFrameLocks noGrp="1"/>
          </p:cNvGraphicFramePr>
          <p:nvPr/>
        </p:nvGraphicFramePr>
        <p:xfrm>
          <a:off x="5197475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(11)01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939" name="Group 83"/>
          <p:cNvGraphicFramePr>
            <a:graphicFrameLocks noGrp="1"/>
          </p:cNvGraphicFramePr>
          <p:nvPr/>
        </p:nvGraphicFramePr>
        <p:xfrm>
          <a:off x="3216275" y="35814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5951" name="Group 95"/>
          <p:cNvGraphicFramePr>
            <a:graphicFrameLocks noGrp="1"/>
          </p:cNvGraphicFramePr>
          <p:nvPr/>
        </p:nvGraphicFramePr>
        <p:xfrm>
          <a:off x="3216275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4" name="Line 101"/>
          <p:cNvSpPr>
            <a:spLocks noChangeShapeType="1"/>
          </p:cNvSpPr>
          <p:nvPr/>
        </p:nvSpPr>
        <p:spPr bwMode="auto">
          <a:xfrm flipV="1">
            <a:off x="3673475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15" name="Line 102"/>
          <p:cNvSpPr>
            <a:spLocks noChangeShapeType="1"/>
          </p:cNvSpPr>
          <p:nvPr/>
        </p:nvSpPr>
        <p:spPr bwMode="auto">
          <a:xfrm>
            <a:off x="3673475" y="41910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16" name="Rectangle 103"/>
          <p:cNvSpPr>
            <a:spLocks noChangeAspect="1" noChangeArrowheads="1"/>
          </p:cNvSpPr>
          <p:nvPr/>
        </p:nvSpPr>
        <p:spPr bwMode="auto">
          <a:xfrm>
            <a:off x="7254875" y="2667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101417" name="Rectangle 104"/>
          <p:cNvSpPr>
            <a:spLocks noChangeAspect="1" noChangeArrowheads="1"/>
          </p:cNvSpPr>
          <p:nvPr/>
        </p:nvSpPr>
        <p:spPr bwMode="auto">
          <a:xfrm>
            <a:off x="7254875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2</a:t>
            </a:r>
          </a:p>
        </p:txBody>
      </p:sp>
      <p:sp>
        <p:nvSpPr>
          <p:cNvPr id="101418" name="Text Box 105"/>
          <p:cNvSpPr txBox="1">
            <a:spLocks noChangeArrowheads="1"/>
          </p:cNvSpPr>
          <p:nvPr/>
        </p:nvSpPr>
        <p:spPr bwMode="auto">
          <a:xfrm>
            <a:off x="2590800" y="3470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00</a:t>
            </a:r>
          </a:p>
        </p:txBody>
      </p:sp>
      <p:sp>
        <p:nvSpPr>
          <p:cNvPr id="101419" name="Text Box 106"/>
          <p:cNvSpPr txBox="1">
            <a:spLocks noChangeArrowheads="1"/>
          </p:cNvSpPr>
          <p:nvPr/>
        </p:nvSpPr>
        <p:spPr bwMode="auto">
          <a:xfrm>
            <a:off x="2590800" y="3851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01</a:t>
            </a:r>
          </a:p>
        </p:txBody>
      </p:sp>
      <p:sp>
        <p:nvSpPr>
          <p:cNvPr id="101420" name="Text Box 107"/>
          <p:cNvSpPr txBox="1">
            <a:spLocks noChangeArrowheads="1"/>
          </p:cNvSpPr>
          <p:nvPr/>
        </p:nvSpPr>
        <p:spPr bwMode="auto">
          <a:xfrm>
            <a:off x="2590800" y="4232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</a:t>
            </a:r>
          </a:p>
        </p:txBody>
      </p:sp>
      <p:sp>
        <p:nvSpPr>
          <p:cNvPr id="101421" name="Text Box 108"/>
          <p:cNvSpPr txBox="1">
            <a:spLocks noChangeArrowheads="1"/>
          </p:cNvSpPr>
          <p:nvPr/>
        </p:nvSpPr>
        <p:spPr bwMode="auto">
          <a:xfrm>
            <a:off x="2590800" y="4613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11</a:t>
            </a:r>
          </a:p>
        </p:txBody>
      </p:sp>
      <p:graphicFrame>
        <p:nvGraphicFramePr>
          <p:cNvPr id="505965" name="Group 109"/>
          <p:cNvGraphicFramePr>
            <a:graphicFrameLocks noGrp="1"/>
          </p:cNvGraphicFramePr>
          <p:nvPr/>
        </p:nvGraphicFramePr>
        <p:xfrm>
          <a:off x="5197475" y="5029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30" name="Rectangle 119"/>
          <p:cNvSpPr>
            <a:spLocks noChangeAspect="1" noChangeArrowheads="1"/>
          </p:cNvSpPr>
          <p:nvPr/>
        </p:nvSpPr>
        <p:spPr bwMode="auto">
          <a:xfrm>
            <a:off x="7254875" y="5029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2</a:t>
            </a:r>
          </a:p>
        </p:txBody>
      </p:sp>
      <p:sp>
        <p:nvSpPr>
          <p:cNvPr id="101431" name="Line 120"/>
          <p:cNvSpPr>
            <a:spLocks noChangeShapeType="1"/>
          </p:cNvSpPr>
          <p:nvPr/>
        </p:nvSpPr>
        <p:spPr bwMode="auto">
          <a:xfrm>
            <a:off x="3673475" y="48768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32" name="Line 121"/>
          <p:cNvSpPr>
            <a:spLocks noChangeShapeType="1"/>
          </p:cNvSpPr>
          <p:nvPr/>
        </p:nvSpPr>
        <p:spPr bwMode="auto">
          <a:xfrm flipV="1">
            <a:off x="3673475" y="2895600"/>
            <a:ext cx="1524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33" name="Footer Placeholder 2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64C488-4299-4559-AFBD-D9A204AD3AF0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Insertion in Extensible Hash Table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After splitting the block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507013" name="Group 133"/>
          <p:cNvGraphicFramePr>
            <a:graphicFrameLocks noGrp="1"/>
          </p:cNvGraphicFramePr>
          <p:nvPr/>
        </p:nvGraphicFramePr>
        <p:xfrm>
          <a:off x="4343400" y="2895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(00)00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7023" name="Group 143"/>
          <p:cNvGraphicFramePr>
            <a:graphicFrameLocks noGrp="1"/>
          </p:cNvGraphicFramePr>
          <p:nvPr/>
        </p:nvGraphicFramePr>
        <p:xfrm>
          <a:off x="4343400" y="3962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(11)01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033" name="Group 153"/>
          <p:cNvGraphicFramePr>
            <a:graphicFrameLocks noGrp="1"/>
          </p:cNvGraphicFramePr>
          <p:nvPr/>
        </p:nvGraphicFramePr>
        <p:xfrm>
          <a:off x="2362200" y="38100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7045" name="Group 165"/>
          <p:cNvGraphicFramePr>
            <a:graphicFrameLocks noGrp="1"/>
          </p:cNvGraphicFramePr>
          <p:nvPr/>
        </p:nvGraphicFramePr>
        <p:xfrm>
          <a:off x="2362200" y="28956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38" name="Line 171"/>
          <p:cNvSpPr>
            <a:spLocks noChangeShapeType="1"/>
          </p:cNvSpPr>
          <p:nvPr/>
        </p:nvSpPr>
        <p:spPr bwMode="auto">
          <a:xfrm flipV="1">
            <a:off x="2819400" y="30480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39" name="Line 172"/>
          <p:cNvSpPr>
            <a:spLocks noChangeShapeType="1"/>
          </p:cNvSpPr>
          <p:nvPr/>
        </p:nvSpPr>
        <p:spPr bwMode="auto">
          <a:xfrm flipV="1">
            <a:off x="2819400" y="39624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40" name="Rectangle 173"/>
          <p:cNvSpPr>
            <a:spLocks noChangeAspect="1" noChangeArrowheads="1"/>
          </p:cNvSpPr>
          <p:nvPr/>
        </p:nvSpPr>
        <p:spPr bwMode="auto">
          <a:xfrm>
            <a:off x="6400800" y="2895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2</a:t>
            </a:r>
          </a:p>
        </p:txBody>
      </p:sp>
      <p:sp>
        <p:nvSpPr>
          <p:cNvPr id="102441" name="Rectangle 174"/>
          <p:cNvSpPr>
            <a:spLocks noChangeAspect="1" noChangeArrowheads="1"/>
          </p:cNvSpPr>
          <p:nvPr/>
        </p:nvSpPr>
        <p:spPr bwMode="auto">
          <a:xfrm>
            <a:off x="64008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2</a:t>
            </a:r>
          </a:p>
        </p:txBody>
      </p:sp>
      <p:sp>
        <p:nvSpPr>
          <p:cNvPr id="102442" name="Text Box 175"/>
          <p:cNvSpPr txBox="1">
            <a:spLocks noChangeArrowheads="1"/>
          </p:cNvSpPr>
          <p:nvPr/>
        </p:nvSpPr>
        <p:spPr bwMode="auto">
          <a:xfrm>
            <a:off x="1736725" y="36988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00</a:t>
            </a:r>
          </a:p>
        </p:txBody>
      </p:sp>
      <p:sp>
        <p:nvSpPr>
          <p:cNvPr id="102443" name="Text Box 176"/>
          <p:cNvSpPr txBox="1">
            <a:spLocks noChangeArrowheads="1"/>
          </p:cNvSpPr>
          <p:nvPr/>
        </p:nvSpPr>
        <p:spPr bwMode="auto">
          <a:xfrm>
            <a:off x="1736725" y="40798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01</a:t>
            </a:r>
          </a:p>
        </p:txBody>
      </p:sp>
      <p:sp>
        <p:nvSpPr>
          <p:cNvPr id="102444" name="Text Box 177"/>
          <p:cNvSpPr txBox="1">
            <a:spLocks noChangeArrowheads="1"/>
          </p:cNvSpPr>
          <p:nvPr/>
        </p:nvSpPr>
        <p:spPr bwMode="auto">
          <a:xfrm>
            <a:off x="1736725" y="44608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</a:t>
            </a:r>
          </a:p>
        </p:txBody>
      </p:sp>
      <p:sp>
        <p:nvSpPr>
          <p:cNvPr id="102445" name="Text Box 178"/>
          <p:cNvSpPr txBox="1">
            <a:spLocks noChangeArrowheads="1"/>
          </p:cNvSpPr>
          <p:nvPr/>
        </p:nvSpPr>
        <p:spPr bwMode="auto">
          <a:xfrm>
            <a:off x="1736725" y="48418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11</a:t>
            </a:r>
          </a:p>
        </p:txBody>
      </p:sp>
      <p:graphicFrame>
        <p:nvGraphicFramePr>
          <p:cNvPr id="507059" name="Group 179"/>
          <p:cNvGraphicFramePr>
            <a:graphicFrameLocks noGrp="1"/>
          </p:cNvGraphicFramePr>
          <p:nvPr/>
        </p:nvGraphicFramePr>
        <p:xfrm>
          <a:off x="4343400" y="5719763"/>
          <a:ext cx="2057400" cy="757237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54" name="Rectangle 189"/>
          <p:cNvSpPr>
            <a:spLocks noChangeAspect="1" noChangeArrowheads="1"/>
          </p:cNvSpPr>
          <p:nvPr/>
        </p:nvSpPr>
        <p:spPr bwMode="auto">
          <a:xfrm>
            <a:off x="6400800" y="5719763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2</a:t>
            </a:r>
          </a:p>
        </p:txBody>
      </p:sp>
      <p:sp>
        <p:nvSpPr>
          <p:cNvPr id="102455" name="Line 190"/>
          <p:cNvSpPr>
            <a:spLocks noChangeShapeType="1"/>
          </p:cNvSpPr>
          <p:nvPr/>
        </p:nvSpPr>
        <p:spPr bwMode="auto">
          <a:xfrm>
            <a:off x="2819400" y="5105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56" name="Line 191"/>
          <p:cNvSpPr>
            <a:spLocks noChangeShapeType="1"/>
          </p:cNvSpPr>
          <p:nvPr/>
        </p:nvSpPr>
        <p:spPr bwMode="auto">
          <a:xfrm>
            <a:off x="2819400" y="4800600"/>
            <a:ext cx="1447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07073" name="Group 193"/>
          <p:cNvGraphicFramePr>
            <a:graphicFrameLocks noGrp="1"/>
          </p:cNvGraphicFramePr>
          <p:nvPr/>
        </p:nvGraphicFramePr>
        <p:xfrm>
          <a:off x="4343400" y="481965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(11)10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65" name="Rectangle 203"/>
          <p:cNvSpPr>
            <a:spLocks noChangeAspect="1" noChangeArrowheads="1"/>
          </p:cNvSpPr>
          <p:nvPr/>
        </p:nvSpPr>
        <p:spPr bwMode="auto">
          <a:xfrm>
            <a:off x="6400800" y="481965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Arial" charset="0"/>
              </a:rPr>
              <a:t>2</a:t>
            </a:r>
          </a:p>
        </p:txBody>
      </p:sp>
      <p:sp>
        <p:nvSpPr>
          <p:cNvPr id="102466" name="AutoShape 204"/>
          <p:cNvSpPr>
            <a:spLocks noChangeArrowheads="1"/>
          </p:cNvSpPr>
          <p:nvPr/>
        </p:nvSpPr>
        <p:spPr bwMode="auto">
          <a:xfrm>
            <a:off x="6513513" y="1844675"/>
            <a:ext cx="2447925" cy="617538"/>
          </a:xfrm>
          <a:prstGeom prst="wedgeEllipseCallout">
            <a:avLst>
              <a:gd name="adj1" fmla="val -45329"/>
              <a:gd name="adj2" fmla="val 106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1 became 2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C4EC3-D335-4174-AAF5-194220013F2E}" type="slidenum">
              <a:rPr lang="en-US" smtClean="0">
                <a:latin typeface="Arial" charset="0"/>
                <a:cs typeface="Arial" charset="0"/>
              </a:rPr>
              <a:pPr/>
              <a:t>75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Extensible Hash Table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How many buckets (blocks) do we need to touch after an insertion ?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How many entries in the hash table do we need to touch after an insertion ?</a:t>
            </a:r>
          </a:p>
        </p:txBody>
      </p:sp>
      <p:sp>
        <p:nvSpPr>
          <p:cNvPr id="1034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624D7E-8A14-4623-ABDE-CF1BA3F21C0A}" type="slidenum">
              <a:rPr lang="en-US" smtClean="0">
                <a:latin typeface="Arial" charset="0"/>
                <a:cs typeface="Arial" charset="0"/>
              </a:rPr>
              <a:pPr/>
              <a:t>76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Performance Extensible Hash Table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No overflow blocks: access always one read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BUT: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Extensions can be costly and disruptive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After an extension table may no longer fit in memory</a:t>
            </a:r>
          </a:p>
          <a:p>
            <a:pPr lvl="1"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55009-87B1-40A1-BE37-68B7EFE921DB}" type="slidenum">
              <a:rPr lang="en-US" smtClean="0">
                <a:latin typeface="Arial" charset="0"/>
                <a:cs typeface="Arial" charset="0"/>
              </a:rPr>
              <a:pPr/>
              <a:t>77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Linear Hash Table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Idea: extend only one entry at a time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Problem: n= no longer a power of 2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Let i be such that 2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i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&lt;= n &lt; 2</a:t>
            </a:r>
            <a:r>
              <a:rPr lang="en-US" baseline="30000" smtClean="0">
                <a:latin typeface="Arial" charset="0"/>
                <a:ea typeface="ＭＳ Ｐゴシック" pitchFamily="34" charset="-128"/>
              </a:rPr>
              <a:t>i+1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After computing h(k), use last i bits: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34" charset="-128"/>
              </a:rPr>
              <a:t>If last i bits represent a number &gt; n, change msb from 1 to 0 (get a number &lt;= n)</a:t>
            </a:r>
          </a:p>
          <a:p>
            <a:pPr lvl="1" eaLnBrk="1" hangingPunct="1">
              <a:lnSpc>
                <a:spcPct val="90000"/>
              </a:lnSpc>
            </a:pPr>
            <a:endParaRPr lang="en-US" baseline="30000" smtClean="0">
              <a:latin typeface="Arial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54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2C4AAF-C781-461B-A3EC-D6E1A575A554}" type="slidenum">
              <a:rPr lang="en-US" smtClean="0">
                <a:latin typeface="Arial" charset="0"/>
                <a:cs typeface="Arial" charset="0"/>
              </a:rPr>
              <a:pPr/>
              <a:t>78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Linear Hash Table Example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n=3</a:t>
            </a:r>
          </a:p>
        </p:txBody>
      </p:sp>
      <p:graphicFrame>
        <p:nvGraphicFramePr>
          <p:cNvPr id="510980" name="Group 4"/>
          <p:cNvGraphicFramePr>
            <a:graphicFrameLocks noGrp="1"/>
          </p:cNvGraphicFramePr>
          <p:nvPr/>
        </p:nvGraphicFramePr>
        <p:xfrm>
          <a:off x="5791200" y="2362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0990" name="Group 14"/>
          <p:cNvGraphicFramePr>
            <a:graphicFrameLocks noGrp="1"/>
          </p:cNvGraphicFramePr>
          <p:nvPr/>
        </p:nvGraphicFramePr>
        <p:xfrm>
          <a:off x="5791200" y="4038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00" name="Group 24"/>
          <p:cNvGraphicFramePr>
            <a:graphicFrameLocks noGrp="1"/>
          </p:cNvGraphicFramePr>
          <p:nvPr/>
        </p:nvGraphicFramePr>
        <p:xfrm>
          <a:off x="3810000" y="3581400"/>
          <a:ext cx="914400" cy="113506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10" name="Group 34"/>
          <p:cNvGraphicFramePr>
            <a:graphicFrameLocks noGrp="1"/>
          </p:cNvGraphicFramePr>
          <p:nvPr/>
        </p:nvGraphicFramePr>
        <p:xfrm>
          <a:off x="3810000" y="2667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32" name="Line 40"/>
          <p:cNvSpPr>
            <a:spLocks noChangeShapeType="1"/>
          </p:cNvSpPr>
          <p:nvPr/>
        </p:nvSpPr>
        <p:spPr bwMode="auto">
          <a:xfrm flipV="1">
            <a:off x="4267200" y="2819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33" name="Line 41"/>
          <p:cNvSpPr>
            <a:spLocks noChangeShapeType="1"/>
          </p:cNvSpPr>
          <p:nvPr/>
        </p:nvSpPr>
        <p:spPr bwMode="auto">
          <a:xfrm>
            <a:off x="42672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34" name="Rectangle 42"/>
          <p:cNvSpPr>
            <a:spLocks noChangeAspect="1" noChangeArrowheads="1"/>
          </p:cNvSpPr>
          <p:nvPr/>
        </p:nvSpPr>
        <p:spPr bwMode="auto">
          <a:xfrm>
            <a:off x="7848600" y="2362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06535" name="Rectangle 43"/>
          <p:cNvSpPr>
            <a:spLocks noChangeAspect="1" noChangeArrowheads="1"/>
          </p:cNvSpPr>
          <p:nvPr/>
        </p:nvSpPr>
        <p:spPr bwMode="auto">
          <a:xfrm>
            <a:off x="78486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06536" name="Text Box 44"/>
          <p:cNvSpPr txBox="1">
            <a:spLocks noChangeArrowheads="1"/>
          </p:cNvSpPr>
          <p:nvPr/>
        </p:nvSpPr>
        <p:spPr bwMode="auto">
          <a:xfrm>
            <a:off x="3260725" y="3470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00</a:t>
            </a:r>
          </a:p>
        </p:txBody>
      </p:sp>
      <p:sp>
        <p:nvSpPr>
          <p:cNvPr id="106537" name="Text Box 45"/>
          <p:cNvSpPr txBox="1">
            <a:spLocks noChangeArrowheads="1"/>
          </p:cNvSpPr>
          <p:nvPr/>
        </p:nvSpPr>
        <p:spPr bwMode="auto">
          <a:xfrm>
            <a:off x="3260725" y="3851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01</a:t>
            </a:r>
          </a:p>
        </p:txBody>
      </p:sp>
      <p:sp>
        <p:nvSpPr>
          <p:cNvPr id="106538" name="Text Box 46"/>
          <p:cNvSpPr txBox="1">
            <a:spLocks noChangeArrowheads="1"/>
          </p:cNvSpPr>
          <p:nvPr/>
        </p:nvSpPr>
        <p:spPr bwMode="auto">
          <a:xfrm>
            <a:off x="3260725" y="4232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</a:t>
            </a:r>
          </a:p>
        </p:txBody>
      </p:sp>
      <p:sp>
        <p:nvSpPr>
          <p:cNvPr id="106539" name="Line 47"/>
          <p:cNvSpPr>
            <a:spLocks noChangeShapeType="1"/>
          </p:cNvSpPr>
          <p:nvPr/>
        </p:nvSpPr>
        <p:spPr bwMode="auto">
          <a:xfrm flipV="1">
            <a:off x="4343400" y="3352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1024" name="Group 48"/>
          <p:cNvGraphicFramePr>
            <a:graphicFrameLocks noGrp="1"/>
          </p:cNvGraphicFramePr>
          <p:nvPr/>
        </p:nvGraphicFramePr>
        <p:xfrm>
          <a:off x="57912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(01)11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BIT FLIP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48" name="Rectangle 58"/>
          <p:cNvSpPr>
            <a:spLocks noChangeAspect="1" noChangeArrowheads="1"/>
          </p:cNvSpPr>
          <p:nvPr/>
        </p:nvSpPr>
        <p:spPr bwMode="auto">
          <a:xfrm>
            <a:off x="78486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06549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E431B9-B533-4FB0-869C-13AE7568AD7C}" type="slidenum">
              <a:rPr lang="en-US" smtClean="0">
                <a:latin typeface="Arial" charset="0"/>
                <a:cs typeface="Arial" charset="0"/>
              </a:rPr>
              <a:pPr/>
              <a:t>79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Linear Hash Table Example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Insert 1000: overflow blocks…</a:t>
            </a:r>
          </a:p>
        </p:txBody>
      </p:sp>
      <p:graphicFrame>
        <p:nvGraphicFramePr>
          <p:cNvPr id="512004" name="Group 4"/>
          <p:cNvGraphicFramePr>
            <a:graphicFrameLocks noGrp="1"/>
          </p:cNvGraphicFramePr>
          <p:nvPr/>
        </p:nvGraphicFramePr>
        <p:xfrm>
          <a:off x="36576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014" name="Group 14"/>
          <p:cNvGraphicFramePr>
            <a:graphicFrameLocks noGrp="1"/>
          </p:cNvGraphicFramePr>
          <p:nvPr/>
        </p:nvGraphicFramePr>
        <p:xfrm>
          <a:off x="3657600" y="48768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024" name="Group 24"/>
          <p:cNvGraphicFramePr>
            <a:graphicFrameLocks noGrp="1"/>
          </p:cNvGraphicFramePr>
          <p:nvPr/>
        </p:nvGraphicFramePr>
        <p:xfrm>
          <a:off x="1676400" y="4419600"/>
          <a:ext cx="914400" cy="113506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034" name="Group 34"/>
          <p:cNvGraphicFramePr>
            <a:graphicFrameLocks noGrp="1"/>
          </p:cNvGraphicFramePr>
          <p:nvPr/>
        </p:nvGraphicFramePr>
        <p:xfrm>
          <a:off x="1676400" y="35052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56" name="Line 40"/>
          <p:cNvSpPr>
            <a:spLocks noChangeShapeType="1"/>
          </p:cNvSpPr>
          <p:nvPr/>
        </p:nvSpPr>
        <p:spPr bwMode="auto">
          <a:xfrm flipV="1">
            <a:off x="2133600" y="36576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557" name="Line 41"/>
          <p:cNvSpPr>
            <a:spLocks noChangeShapeType="1"/>
          </p:cNvSpPr>
          <p:nvPr/>
        </p:nvSpPr>
        <p:spPr bwMode="auto">
          <a:xfrm>
            <a:off x="2133600" y="5410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558" name="Rectangle 42"/>
          <p:cNvSpPr>
            <a:spLocks noChangeAspect="1" noChangeArrowheads="1"/>
          </p:cNvSpPr>
          <p:nvPr/>
        </p:nvSpPr>
        <p:spPr bwMode="auto">
          <a:xfrm>
            <a:off x="57150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07559" name="Rectangle 43"/>
          <p:cNvSpPr>
            <a:spLocks noChangeAspect="1" noChangeArrowheads="1"/>
          </p:cNvSpPr>
          <p:nvPr/>
        </p:nvSpPr>
        <p:spPr bwMode="auto">
          <a:xfrm>
            <a:off x="5715000" y="4876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07560" name="Text Box 44"/>
          <p:cNvSpPr txBox="1">
            <a:spLocks noChangeArrowheads="1"/>
          </p:cNvSpPr>
          <p:nvPr/>
        </p:nvSpPr>
        <p:spPr bwMode="auto">
          <a:xfrm>
            <a:off x="1127125" y="43084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00</a:t>
            </a:r>
          </a:p>
        </p:txBody>
      </p:sp>
      <p:sp>
        <p:nvSpPr>
          <p:cNvPr id="107561" name="Text Box 45"/>
          <p:cNvSpPr txBox="1">
            <a:spLocks noChangeArrowheads="1"/>
          </p:cNvSpPr>
          <p:nvPr/>
        </p:nvSpPr>
        <p:spPr bwMode="auto">
          <a:xfrm>
            <a:off x="1127125" y="46894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01</a:t>
            </a:r>
          </a:p>
        </p:txBody>
      </p:sp>
      <p:sp>
        <p:nvSpPr>
          <p:cNvPr id="107562" name="Text Box 46"/>
          <p:cNvSpPr txBox="1">
            <a:spLocks noChangeArrowheads="1"/>
          </p:cNvSpPr>
          <p:nvPr/>
        </p:nvSpPr>
        <p:spPr bwMode="auto">
          <a:xfrm>
            <a:off x="1127125" y="50704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</a:t>
            </a:r>
          </a:p>
        </p:txBody>
      </p:sp>
      <p:sp>
        <p:nvSpPr>
          <p:cNvPr id="107563" name="Line 47"/>
          <p:cNvSpPr>
            <a:spLocks noChangeShapeType="1"/>
          </p:cNvSpPr>
          <p:nvPr/>
        </p:nvSpPr>
        <p:spPr bwMode="auto">
          <a:xfrm flipV="1">
            <a:off x="2209800" y="41910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048" name="Group 48"/>
          <p:cNvGraphicFramePr>
            <a:graphicFrameLocks noGrp="1"/>
          </p:cNvGraphicFramePr>
          <p:nvPr/>
        </p:nvGraphicFramePr>
        <p:xfrm>
          <a:off x="3657600" y="4038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72" name="Rectangle 58"/>
          <p:cNvSpPr>
            <a:spLocks noChangeAspect="1" noChangeArrowheads="1"/>
          </p:cNvSpPr>
          <p:nvPr/>
        </p:nvSpPr>
        <p:spPr bwMode="auto">
          <a:xfrm>
            <a:off x="5715000" y="4038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graphicFrame>
        <p:nvGraphicFramePr>
          <p:cNvPr id="512059" name="Group 59"/>
          <p:cNvGraphicFramePr>
            <a:graphicFrameLocks noGrp="1"/>
          </p:cNvGraphicFramePr>
          <p:nvPr/>
        </p:nvGraphicFramePr>
        <p:xfrm>
          <a:off x="6400800" y="3200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581" name="Rectangle 69"/>
          <p:cNvSpPr>
            <a:spLocks noChangeAspect="1" noChangeArrowheads="1"/>
          </p:cNvSpPr>
          <p:nvPr/>
        </p:nvSpPr>
        <p:spPr bwMode="auto">
          <a:xfrm>
            <a:off x="8458200" y="3200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07582" name="Line 70"/>
          <p:cNvSpPr>
            <a:spLocks noChangeShapeType="1"/>
          </p:cNvSpPr>
          <p:nvPr/>
        </p:nvSpPr>
        <p:spPr bwMode="auto">
          <a:xfrm>
            <a:off x="58674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583" name="Footer Placeholder 2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9F08B3-E9AE-4E49-8BED-316F7E496601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Arranging Pages on Disk</a:t>
            </a:r>
            <a:endParaRPr lang="en-US" smtClean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Block concept: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blocks on same track, followed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blocks on same cylinder, followed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blocks on adjacent cylinder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Blocks in a file should be arranged sequentially on disk (by `next’), to minimize seek and rotational delay.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  <a:ea typeface="ＭＳ Ｐゴシック" pitchFamily="34" charset="-128"/>
              </a:rPr>
              <a:t>For a sequential scan, pre-fetching several pages at a time is a big win!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E7CFD6-B198-4DC9-B3CB-C3BCDD86E39A}" type="slidenum">
              <a:rPr lang="en-US" smtClean="0">
                <a:latin typeface="Arial" charset="0"/>
                <a:cs typeface="Arial" charset="0"/>
              </a:rPr>
              <a:pPr/>
              <a:t>80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Linear Hash Tables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Extension: independent on overflow blocks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Extend n:=n+1 when average number of records per block exceeds (say) 80%</a:t>
            </a:r>
          </a:p>
        </p:txBody>
      </p:sp>
      <p:sp>
        <p:nvSpPr>
          <p:cNvPr id="1085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F044BA-AF0C-49E1-A074-032DFB662B2E}" type="slidenum">
              <a:rPr lang="en-US" smtClean="0">
                <a:latin typeface="Arial" charset="0"/>
                <a:cs typeface="Arial" charset="0"/>
              </a:rPr>
              <a:pPr/>
              <a:t>81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Linear Hash Table Extension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From n=3 to n=4</a:t>
            </a: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Only need to touch</a:t>
            </a:r>
            <a:br>
              <a:rPr lang="en-US" sz="2400" smtClean="0">
                <a:latin typeface="Arial" charset="0"/>
                <a:ea typeface="ＭＳ Ｐゴシック" pitchFamily="34" charset="-128"/>
              </a:rPr>
            </a:br>
            <a:r>
              <a:rPr lang="en-US" sz="2400" smtClean="0">
                <a:latin typeface="Arial" charset="0"/>
                <a:ea typeface="ＭＳ Ｐゴシック" pitchFamily="34" charset="-128"/>
              </a:rPr>
              <a:t>one block (which one ?)</a:t>
            </a:r>
          </a:p>
        </p:txBody>
      </p:sp>
      <p:graphicFrame>
        <p:nvGraphicFramePr>
          <p:cNvPr id="514052" name="Group 4"/>
          <p:cNvGraphicFramePr>
            <a:graphicFrameLocks noGrp="1"/>
          </p:cNvGraphicFramePr>
          <p:nvPr/>
        </p:nvGraphicFramePr>
        <p:xfrm>
          <a:off x="2530475" y="2743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062" name="Group 14"/>
          <p:cNvGraphicFramePr>
            <a:graphicFrameLocks noGrp="1"/>
          </p:cNvGraphicFramePr>
          <p:nvPr/>
        </p:nvGraphicFramePr>
        <p:xfrm>
          <a:off x="2530475" y="44196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072" name="Group 24"/>
          <p:cNvGraphicFramePr>
            <a:graphicFrameLocks noGrp="1"/>
          </p:cNvGraphicFramePr>
          <p:nvPr/>
        </p:nvGraphicFramePr>
        <p:xfrm>
          <a:off x="549275" y="3962400"/>
          <a:ext cx="914400" cy="113506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082" name="Group 34"/>
          <p:cNvGraphicFramePr>
            <a:graphicFrameLocks noGrp="1"/>
          </p:cNvGraphicFramePr>
          <p:nvPr/>
        </p:nvGraphicFramePr>
        <p:xfrm>
          <a:off x="549275" y="30480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04" name="Line 40"/>
          <p:cNvSpPr>
            <a:spLocks noChangeShapeType="1"/>
          </p:cNvSpPr>
          <p:nvPr/>
        </p:nvSpPr>
        <p:spPr bwMode="auto">
          <a:xfrm flipV="1">
            <a:off x="1006475" y="3200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605" name="Line 41"/>
          <p:cNvSpPr>
            <a:spLocks noChangeShapeType="1"/>
          </p:cNvSpPr>
          <p:nvPr/>
        </p:nvSpPr>
        <p:spPr bwMode="auto">
          <a:xfrm>
            <a:off x="1006475" y="4953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606" name="Rectangle 42"/>
          <p:cNvSpPr>
            <a:spLocks noChangeAspect="1" noChangeArrowheads="1"/>
          </p:cNvSpPr>
          <p:nvPr/>
        </p:nvSpPr>
        <p:spPr bwMode="auto">
          <a:xfrm>
            <a:off x="4587875" y="2743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09607" name="Rectangle 43"/>
          <p:cNvSpPr>
            <a:spLocks noChangeAspect="1" noChangeArrowheads="1"/>
          </p:cNvSpPr>
          <p:nvPr/>
        </p:nvSpPr>
        <p:spPr bwMode="auto">
          <a:xfrm>
            <a:off x="4572000" y="44196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09608" name="Text Box 44"/>
          <p:cNvSpPr txBox="1">
            <a:spLocks noChangeArrowheads="1"/>
          </p:cNvSpPr>
          <p:nvPr/>
        </p:nvSpPr>
        <p:spPr bwMode="auto">
          <a:xfrm>
            <a:off x="0" y="3851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00</a:t>
            </a:r>
          </a:p>
        </p:txBody>
      </p:sp>
      <p:sp>
        <p:nvSpPr>
          <p:cNvPr id="109609" name="Text Box 45"/>
          <p:cNvSpPr txBox="1">
            <a:spLocks noChangeArrowheads="1"/>
          </p:cNvSpPr>
          <p:nvPr/>
        </p:nvSpPr>
        <p:spPr bwMode="auto">
          <a:xfrm>
            <a:off x="0" y="4232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01</a:t>
            </a:r>
          </a:p>
        </p:txBody>
      </p:sp>
      <p:sp>
        <p:nvSpPr>
          <p:cNvPr id="109610" name="Text Box 46"/>
          <p:cNvSpPr txBox="1">
            <a:spLocks noChangeArrowheads="1"/>
          </p:cNvSpPr>
          <p:nvPr/>
        </p:nvSpPr>
        <p:spPr bwMode="auto">
          <a:xfrm>
            <a:off x="0" y="46132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</a:t>
            </a:r>
          </a:p>
        </p:txBody>
      </p:sp>
      <p:sp>
        <p:nvSpPr>
          <p:cNvPr id="109611" name="Line 47"/>
          <p:cNvSpPr>
            <a:spLocks noChangeShapeType="1"/>
          </p:cNvSpPr>
          <p:nvPr/>
        </p:nvSpPr>
        <p:spPr bwMode="auto">
          <a:xfrm flipV="1">
            <a:off x="1082675" y="3733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4096" name="Group 48"/>
          <p:cNvGraphicFramePr>
            <a:graphicFrameLocks noGrp="1"/>
          </p:cNvGraphicFramePr>
          <p:nvPr/>
        </p:nvGraphicFramePr>
        <p:xfrm>
          <a:off x="2530475" y="3581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20" name="Rectangle 58"/>
          <p:cNvSpPr>
            <a:spLocks noChangeAspect="1" noChangeArrowheads="1"/>
          </p:cNvSpPr>
          <p:nvPr/>
        </p:nvSpPr>
        <p:spPr bwMode="auto">
          <a:xfrm>
            <a:off x="4587875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graphicFrame>
        <p:nvGraphicFramePr>
          <p:cNvPr id="514107" name="Group 59"/>
          <p:cNvGraphicFramePr>
            <a:graphicFrameLocks noGrp="1"/>
          </p:cNvGraphicFramePr>
          <p:nvPr/>
        </p:nvGraphicFramePr>
        <p:xfrm>
          <a:off x="6629400" y="3810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117" name="Group 69"/>
          <p:cNvGraphicFramePr>
            <a:graphicFrameLocks noGrp="1"/>
          </p:cNvGraphicFramePr>
          <p:nvPr/>
        </p:nvGraphicFramePr>
        <p:xfrm>
          <a:off x="6629400" y="5486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127" name="Group 79"/>
          <p:cNvGraphicFramePr>
            <a:graphicFrameLocks noGrp="1"/>
          </p:cNvGraphicFramePr>
          <p:nvPr/>
        </p:nvGraphicFramePr>
        <p:xfrm>
          <a:off x="5257800" y="50292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139" name="Group 91"/>
          <p:cNvGraphicFramePr>
            <a:graphicFrameLocks noGrp="1"/>
          </p:cNvGraphicFramePr>
          <p:nvPr/>
        </p:nvGraphicFramePr>
        <p:xfrm>
          <a:off x="5257800" y="41148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55" name="Rectangle 97"/>
          <p:cNvSpPr>
            <a:spLocks noChangeAspect="1" noChangeArrowheads="1"/>
          </p:cNvSpPr>
          <p:nvPr/>
        </p:nvSpPr>
        <p:spPr bwMode="auto">
          <a:xfrm>
            <a:off x="8686800" y="3810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09656" name="Rectangle 98"/>
          <p:cNvSpPr>
            <a:spLocks noChangeAspect="1" noChangeArrowheads="1"/>
          </p:cNvSpPr>
          <p:nvPr/>
        </p:nvSpPr>
        <p:spPr bwMode="auto">
          <a:xfrm>
            <a:off x="8686800" y="548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09657" name="Text Box 99"/>
          <p:cNvSpPr txBox="1">
            <a:spLocks noChangeArrowheads="1"/>
          </p:cNvSpPr>
          <p:nvPr/>
        </p:nvSpPr>
        <p:spPr bwMode="auto">
          <a:xfrm>
            <a:off x="4708525" y="49180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00</a:t>
            </a:r>
          </a:p>
        </p:txBody>
      </p:sp>
      <p:sp>
        <p:nvSpPr>
          <p:cNvPr id="109658" name="Text Box 100"/>
          <p:cNvSpPr txBox="1">
            <a:spLocks noChangeArrowheads="1"/>
          </p:cNvSpPr>
          <p:nvPr/>
        </p:nvSpPr>
        <p:spPr bwMode="auto">
          <a:xfrm>
            <a:off x="4708525" y="52990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01</a:t>
            </a:r>
          </a:p>
        </p:txBody>
      </p:sp>
      <p:sp>
        <p:nvSpPr>
          <p:cNvPr id="109659" name="Text Box 101"/>
          <p:cNvSpPr txBox="1">
            <a:spLocks noChangeArrowheads="1"/>
          </p:cNvSpPr>
          <p:nvPr/>
        </p:nvSpPr>
        <p:spPr bwMode="auto">
          <a:xfrm>
            <a:off x="4708525" y="56800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</a:t>
            </a:r>
          </a:p>
        </p:txBody>
      </p:sp>
      <p:graphicFrame>
        <p:nvGraphicFramePr>
          <p:cNvPr id="514150" name="Group 102"/>
          <p:cNvGraphicFramePr>
            <a:graphicFrameLocks noGrp="1"/>
          </p:cNvGraphicFramePr>
          <p:nvPr/>
        </p:nvGraphicFramePr>
        <p:xfrm>
          <a:off x="6629400" y="4648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68" name="Rectangle 112"/>
          <p:cNvSpPr>
            <a:spLocks noChangeAspect="1" noChangeArrowheads="1"/>
          </p:cNvSpPr>
          <p:nvPr/>
        </p:nvSpPr>
        <p:spPr bwMode="auto">
          <a:xfrm>
            <a:off x="8686800" y="4648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graphicFrame>
        <p:nvGraphicFramePr>
          <p:cNvPr id="514161" name="Group 113"/>
          <p:cNvGraphicFramePr>
            <a:graphicFrameLocks noGrp="1"/>
          </p:cNvGraphicFramePr>
          <p:nvPr/>
        </p:nvGraphicFramePr>
        <p:xfrm>
          <a:off x="6629400" y="2819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77" name="Rectangle 123"/>
          <p:cNvSpPr>
            <a:spLocks noChangeAspect="1" noChangeArrowheads="1"/>
          </p:cNvSpPr>
          <p:nvPr/>
        </p:nvSpPr>
        <p:spPr bwMode="auto">
          <a:xfrm>
            <a:off x="8686800" y="2819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09678" name="Text Box 124"/>
          <p:cNvSpPr txBox="1">
            <a:spLocks noChangeArrowheads="1"/>
          </p:cNvSpPr>
          <p:nvPr/>
        </p:nvSpPr>
        <p:spPr bwMode="auto">
          <a:xfrm>
            <a:off x="4341813" y="6096000"/>
            <a:ext cx="871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latin typeface="Arial" charset="0"/>
              </a:rPr>
              <a:t>n=11</a:t>
            </a:r>
          </a:p>
        </p:txBody>
      </p:sp>
      <p:sp>
        <p:nvSpPr>
          <p:cNvPr id="109679" name="Line 125"/>
          <p:cNvSpPr>
            <a:spLocks noChangeShapeType="1"/>
          </p:cNvSpPr>
          <p:nvPr/>
        </p:nvSpPr>
        <p:spPr bwMode="auto">
          <a:xfrm flipV="1">
            <a:off x="5715000" y="2971800"/>
            <a:ext cx="914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680" name="Line 126"/>
          <p:cNvSpPr>
            <a:spLocks noChangeShapeType="1"/>
          </p:cNvSpPr>
          <p:nvPr/>
        </p:nvSpPr>
        <p:spPr bwMode="auto">
          <a:xfrm flipV="1">
            <a:off x="5715000" y="4114800"/>
            <a:ext cx="914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681" name="Line 127"/>
          <p:cNvSpPr>
            <a:spLocks noChangeShapeType="1"/>
          </p:cNvSpPr>
          <p:nvPr/>
        </p:nvSpPr>
        <p:spPr bwMode="auto">
          <a:xfrm flipV="1">
            <a:off x="5715000" y="48006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682" name="Line 128"/>
          <p:cNvSpPr>
            <a:spLocks noChangeShapeType="1"/>
          </p:cNvSpPr>
          <p:nvPr/>
        </p:nvSpPr>
        <p:spPr bwMode="auto">
          <a:xfrm flipV="1">
            <a:off x="5791200" y="5791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683" name="AutoShape 129"/>
          <p:cNvSpPr>
            <a:spLocks noChangeArrowheads="1"/>
          </p:cNvSpPr>
          <p:nvPr/>
        </p:nvSpPr>
        <p:spPr bwMode="auto">
          <a:xfrm rot="5400000">
            <a:off x="7003257" y="4426743"/>
            <a:ext cx="1828800" cy="9001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98" y="10571"/>
                </a:moveTo>
                <a:cubicBezTo>
                  <a:pt x="18774" y="6187"/>
                  <a:pt x="15185" y="2698"/>
                  <a:pt x="10800" y="2698"/>
                </a:cubicBezTo>
                <a:cubicBezTo>
                  <a:pt x="6325" y="2698"/>
                  <a:pt x="2698" y="6325"/>
                  <a:pt x="2698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645" y="0"/>
                  <a:pt x="21430" y="4651"/>
                  <a:pt x="21595" y="10494"/>
                </a:cubicBezTo>
                <a:lnTo>
                  <a:pt x="24294" y="10418"/>
                </a:lnTo>
                <a:lnTo>
                  <a:pt x="20362" y="14580"/>
                </a:lnTo>
                <a:lnTo>
                  <a:pt x="16199" y="10647"/>
                </a:lnTo>
                <a:lnTo>
                  <a:pt x="18898" y="1057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3DCF8-4851-4DE2-A5E3-B4A14BA7F59F}" type="slidenum">
              <a:rPr lang="en-US" smtClean="0">
                <a:latin typeface="Arial" charset="0"/>
                <a:cs typeface="Arial" charset="0"/>
              </a:rPr>
              <a:pPr/>
              <a:t>82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Linear Hash Table Extension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From n=3 to n=4 finished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Extension from n=4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to n=5 (new bit)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Need to touch every</a:t>
            </a:r>
            <a:br>
              <a:rPr lang="en-US" smtClean="0">
                <a:latin typeface="Arial" charset="0"/>
                <a:ea typeface="ＭＳ Ｐゴシック" pitchFamily="34" charset="-128"/>
              </a:rPr>
            </a:br>
            <a:r>
              <a:rPr lang="en-US" smtClean="0">
                <a:latin typeface="Arial" charset="0"/>
                <a:ea typeface="ＭＳ Ｐゴシック" pitchFamily="34" charset="-128"/>
              </a:rPr>
              <a:t>single block (why ?)</a:t>
            </a:r>
          </a:p>
        </p:txBody>
      </p:sp>
      <p:graphicFrame>
        <p:nvGraphicFramePr>
          <p:cNvPr id="515076" name="Group 4"/>
          <p:cNvGraphicFramePr>
            <a:graphicFrameLocks noGrp="1"/>
          </p:cNvGraphicFramePr>
          <p:nvPr/>
        </p:nvGraphicFramePr>
        <p:xfrm>
          <a:off x="6629400" y="38100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5086" name="Group 14"/>
          <p:cNvGraphicFramePr>
            <a:graphicFrameLocks noGrp="1"/>
          </p:cNvGraphicFramePr>
          <p:nvPr/>
        </p:nvGraphicFramePr>
        <p:xfrm>
          <a:off x="6629400" y="5486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5096" name="Group 24"/>
          <p:cNvGraphicFramePr>
            <a:graphicFrameLocks noGrp="1"/>
          </p:cNvGraphicFramePr>
          <p:nvPr/>
        </p:nvGraphicFramePr>
        <p:xfrm>
          <a:off x="5257800" y="5029200"/>
          <a:ext cx="914400" cy="1512888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5108" name="Group 36"/>
          <p:cNvGraphicFramePr>
            <a:graphicFrameLocks noGrp="1"/>
          </p:cNvGraphicFramePr>
          <p:nvPr/>
        </p:nvGraphicFramePr>
        <p:xfrm>
          <a:off x="5257800" y="4114800"/>
          <a:ext cx="914400" cy="379413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30" name="Rectangle 42"/>
          <p:cNvSpPr>
            <a:spLocks noChangeAspect="1" noChangeArrowheads="1"/>
          </p:cNvSpPr>
          <p:nvPr/>
        </p:nvSpPr>
        <p:spPr bwMode="auto">
          <a:xfrm>
            <a:off x="8686800" y="3810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10631" name="Rectangle 43"/>
          <p:cNvSpPr>
            <a:spLocks noChangeAspect="1" noChangeArrowheads="1"/>
          </p:cNvSpPr>
          <p:nvPr/>
        </p:nvSpPr>
        <p:spPr bwMode="auto">
          <a:xfrm>
            <a:off x="8686800" y="548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10632" name="Text Box 44"/>
          <p:cNvSpPr txBox="1">
            <a:spLocks noChangeArrowheads="1"/>
          </p:cNvSpPr>
          <p:nvPr/>
        </p:nvSpPr>
        <p:spPr bwMode="auto">
          <a:xfrm>
            <a:off x="4708525" y="49180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00</a:t>
            </a:r>
          </a:p>
        </p:txBody>
      </p:sp>
      <p:sp>
        <p:nvSpPr>
          <p:cNvPr id="110633" name="Text Box 45"/>
          <p:cNvSpPr txBox="1">
            <a:spLocks noChangeArrowheads="1"/>
          </p:cNvSpPr>
          <p:nvPr/>
        </p:nvSpPr>
        <p:spPr bwMode="auto">
          <a:xfrm>
            <a:off x="4708525" y="52990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01</a:t>
            </a:r>
          </a:p>
        </p:txBody>
      </p:sp>
      <p:sp>
        <p:nvSpPr>
          <p:cNvPr id="110634" name="Text Box 46"/>
          <p:cNvSpPr txBox="1">
            <a:spLocks noChangeArrowheads="1"/>
          </p:cNvSpPr>
          <p:nvPr/>
        </p:nvSpPr>
        <p:spPr bwMode="auto">
          <a:xfrm>
            <a:off x="4708525" y="56800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</a:t>
            </a:r>
          </a:p>
        </p:txBody>
      </p:sp>
      <p:graphicFrame>
        <p:nvGraphicFramePr>
          <p:cNvPr id="515119" name="Group 47"/>
          <p:cNvGraphicFramePr>
            <a:graphicFrameLocks noGrp="1"/>
          </p:cNvGraphicFramePr>
          <p:nvPr/>
        </p:nvGraphicFramePr>
        <p:xfrm>
          <a:off x="6629400" y="46482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(10)10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43" name="Rectangle 57"/>
          <p:cNvSpPr>
            <a:spLocks noChangeAspect="1" noChangeArrowheads="1"/>
          </p:cNvSpPr>
          <p:nvPr/>
        </p:nvSpPr>
        <p:spPr bwMode="auto">
          <a:xfrm>
            <a:off x="8686800" y="4648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graphicFrame>
        <p:nvGraphicFramePr>
          <p:cNvPr id="515130" name="Group 58"/>
          <p:cNvGraphicFramePr>
            <a:graphicFrameLocks noGrp="1"/>
          </p:cNvGraphicFramePr>
          <p:nvPr/>
        </p:nvGraphicFramePr>
        <p:xfrm>
          <a:off x="6629400" y="2819400"/>
          <a:ext cx="2057400" cy="757238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(11)00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52" name="Rectangle 68"/>
          <p:cNvSpPr>
            <a:spLocks noChangeAspect="1" noChangeArrowheads="1"/>
          </p:cNvSpPr>
          <p:nvPr/>
        </p:nvSpPr>
        <p:spPr bwMode="auto">
          <a:xfrm>
            <a:off x="8686800" y="2819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u-RU" sz="1600">
              <a:latin typeface="Arial" charset="0"/>
            </a:endParaRPr>
          </a:p>
        </p:txBody>
      </p:sp>
      <p:sp>
        <p:nvSpPr>
          <p:cNvPr id="110653" name="Text Box 69"/>
          <p:cNvSpPr txBox="1">
            <a:spLocks noChangeArrowheads="1"/>
          </p:cNvSpPr>
          <p:nvPr/>
        </p:nvSpPr>
        <p:spPr bwMode="auto">
          <a:xfrm>
            <a:off x="4724400" y="60960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11</a:t>
            </a:r>
          </a:p>
        </p:txBody>
      </p:sp>
      <p:sp>
        <p:nvSpPr>
          <p:cNvPr id="110654" name="Line 70"/>
          <p:cNvSpPr>
            <a:spLocks noChangeShapeType="1"/>
          </p:cNvSpPr>
          <p:nvPr/>
        </p:nvSpPr>
        <p:spPr bwMode="auto">
          <a:xfrm flipV="1">
            <a:off x="5715000" y="2971800"/>
            <a:ext cx="914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5" name="Line 71"/>
          <p:cNvSpPr>
            <a:spLocks noChangeShapeType="1"/>
          </p:cNvSpPr>
          <p:nvPr/>
        </p:nvSpPr>
        <p:spPr bwMode="auto">
          <a:xfrm flipV="1">
            <a:off x="5715000" y="4114800"/>
            <a:ext cx="914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6" name="Line 72"/>
          <p:cNvSpPr>
            <a:spLocks noChangeShapeType="1"/>
          </p:cNvSpPr>
          <p:nvPr/>
        </p:nvSpPr>
        <p:spPr bwMode="auto">
          <a:xfrm flipV="1">
            <a:off x="5715000" y="48006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7" name="Line 73"/>
          <p:cNvSpPr>
            <a:spLocks noChangeShapeType="1"/>
          </p:cNvSpPr>
          <p:nvPr/>
        </p:nvSpPr>
        <p:spPr bwMode="auto">
          <a:xfrm flipV="1">
            <a:off x="5791200" y="5791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Indexes in Postgres</a:t>
            </a:r>
          </a:p>
        </p:txBody>
      </p:sp>
      <p:sp>
        <p:nvSpPr>
          <p:cNvPr id="1116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21BB63-4185-43E6-996F-B4839F80064C}" type="slidenum">
              <a:rPr lang="en-US" smtClean="0">
                <a:latin typeface="Arial" charset="0"/>
                <a:cs typeface="Arial" charset="0"/>
              </a:rPr>
              <a:pPr/>
              <a:t>83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0" y="3086100"/>
            <a:ext cx="46307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CREATE  INDEX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V1_N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ON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V(N)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0" y="2133600"/>
            <a:ext cx="72834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CREATE  TABLE   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V(M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,   N varchar(20),    P </a:t>
            </a:r>
            <a:r>
              <a:rPr lang="en-US" dirty="0" err="1">
                <a:solidFill>
                  <a:srgbClr val="000000"/>
                </a:solidFill>
                <a:latin typeface="Arial"/>
                <a:cs typeface="+mn-cs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);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2000" y="4038600"/>
            <a:ext cx="46450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CREATE  INDEX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V2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ON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V(P, M)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2000" y="4991100"/>
            <a:ext cx="48990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CREATE  INDEX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VVV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ON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V(M, N)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2000" y="5943600"/>
            <a:ext cx="34115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CLUSTER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USING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V2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11624" name="Oval Callout 9"/>
          <p:cNvSpPr>
            <a:spLocks noChangeArrowheads="1"/>
          </p:cNvSpPr>
          <p:nvPr/>
        </p:nvSpPr>
        <p:spPr bwMode="auto">
          <a:xfrm>
            <a:off x="5040313" y="5872163"/>
            <a:ext cx="3981450" cy="617537"/>
          </a:xfrm>
          <a:prstGeom prst="wedgeEllipseCallout">
            <a:avLst>
              <a:gd name="adj1" fmla="val -69514"/>
              <a:gd name="adj2" fmla="val 7722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Makes V2 clustered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Database Tuning Overview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database tuning problem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selection (discuss in detail)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Horizontal/vertical partitioning (see lecture 3)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Denormalization (discuss briefly)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4F3957-E2BB-49CE-B76B-B0E453F9890F}" type="slidenum">
              <a:rPr lang="en-US" smtClean="0">
                <a:latin typeface="Arial" charset="0"/>
                <a:cs typeface="Arial" charset="0"/>
              </a:rPr>
              <a:pPr/>
              <a:t>84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264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Levels of Abstraction in a DBMS</a:t>
            </a:r>
          </a:p>
        </p:txBody>
      </p:sp>
      <p:sp>
        <p:nvSpPr>
          <p:cNvPr id="113667" name="AutoShape 4"/>
          <p:cNvSpPr>
            <a:spLocks noChangeArrowheads="1"/>
          </p:cNvSpPr>
          <p:nvPr/>
        </p:nvSpPr>
        <p:spPr bwMode="auto">
          <a:xfrm>
            <a:off x="3048000" y="5105400"/>
            <a:ext cx="2362200" cy="1066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Disk</a:t>
            </a: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2667000" y="4191000"/>
            <a:ext cx="3124200" cy="533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Physical Schema</a:t>
            </a:r>
          </a:p>
        </p:txBody>
      </p:sp>
      <p:sp>
        <p:nvSpPr>
          <p:cNvPr id="113669" name="Rectangle 6"/>
          <p:cNvSpPr>
            <a:spLocks noChangeArrowheads="1"/>
          </p:cNvSpPr>
          <p:nvPr/>
        </p:nvSpPr>
        <p:spPr bwMode="auto">
          <a:xfrm>
            <a:off x="2667000" y="3276600"/>
            <a:ext cx="31242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Conceptual Schema</a:t>
            </a:r>
          </a:p>
        </p:txBody>
      </p:sp>
      <p:sp>
        <p:nvSpPr>
          <p:cNvPr id="113670" name="Rectangle 7"/>
          <p:cNvSpPr>
            <a:spLocks noChangeArrowheads="1"/>
          </p:cNvSpPr>
          <p:nvPr/>
        </p:nvSpPr>
        <p:spPr bwMode="auto">
          <a:xfrm>
            <a:off x="76200" y="2133600"/>
            <a:ext cx="2514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External Schema</a:t>
            </a:r>
          </a:p>
        </p:txBody>
      </p:sp>
      <p:sp>
        <p:nvSpPr>
          <p:cNvPr id="113671" name="Rectangle 8"/>
          <p:cNvSpPr>
            <a:spLocks noChangeArrowheads="1"/>
          </p:cNvSpPr>
          <p:nvPr/>
        </p:nvSpPr>
        <p:spPr bwMode="auto">
          <a:xfrm>
            <a:off x="2971800" y="2133600"/>
            <a:ext cx="2514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External Schema</a:t>
            </a:r>
          </a:p>
        </p:txBody>
      </p:sp>
      <p:sp>
        <p:nvSpPr>
          <p:cNvPr id="113672" name="Rectangle 9"/>
          <p:cNvSpPr>
            <a:spLocks noChangeArrowheads="1"/>
          </p:cNvSpPr>
          <p:nvPr/>
        </p:nvSpPr>
        <p:spPr bwMode="auto">
          <a:xfrm>
            <a:off x="5867400" y="2133600"/>
            <a:ext cx="2514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External Schema</a:t>
            </a:r>
          </a:p>
        </p:txBody>
      </p:sp>
      <p:cxnSp>
        <p:nvCxnSpPr>
          <p:cNvPr id="113673" name="AutoShape 10"/>
          <p:cNvCxnSpPr>
            <a:cxnSpLocks noChangeShapeType="1"/>
            <a:stCxn id="113668" idx="2"/>
            <a:endCxn id="113667" idx="1"/>
          </p:cNvCxnSpPr>
          <p:nvPr/>
        </p:nvCxnSpPr>
        <p:spPr bwMode="auto">
          <a:xfrm>
            <a:off x="4229100" y="47244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3674" name="AutoShape 11"/>
          <p:cNvCxnSpPr>
            <a:cxnSpLocks noChangeShapeType="1"/>
            <a:stCxn id="113669" idx="2"/>
            <a:endCxn id="113668" idx="0"/>
          </p:cNvCxnSpPr>
          <p:nvPr/>
        </p:nvCxnSpPr>
        <p:spPr bwMode="auto">
          <a:xfrm>
            <a:off x="4229100" y="3810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3675" name="AutoShape 12"/>
          <p:cNvCxnSpPr>
            <a:cxnSpLocks noChangeShapeType="1"/>
            <a:stCxn id="113669" idx="0"/>
            <a:endCxn id="113670" idx="2"/>
          </p:cNvCxnSpPr>
          <p:nvPr/>
        </p:nvCxnSpPr>
        <p:spPr bwMode="auto">
          <a:xfrm flipH="1" flipV="1">
            <a:off x="1333500" y="2667000"/>
            <a:ext cx="28956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3676" name="AutoShape 13"/>
          <p:cNvCxnSpPr>
            <a:cxnSpLocks noChangeShapeType="1"/>
            <a:stCxn id="113669" idx="0"/>
            <a:endCxn id="113671" idx="2"/>
          </p:cNvCxnSpPr>
          <p:nvPr/>
        </p:nvCxnSpPr>
        <p:spPr bwMode="auto">
          <a:xfrm flipV="1">
            <a:off x="4229100" y="2667000"/>
            <a:ext cx="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3677" name="AutoShape 14"/>
          <p:cNvCxnSpPr>
            <a:cxnSpLocks noChangeShapeType="1"/>
            <a:stCxn id="113669" idx="0"/>
            <a:endCxn id="113672" idx="2"/>
          </p:cNvCxnSpPr>
          <p:nvPr/>
        </p:nvCxnSpPr>
        <p:spPr bwMode="auto">
          <a:xfrm flipV="1">
            <a:off x="4229100" y="2667000"/>
            <a:ext cx="28956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13678" name="Text Box 15"/>
          <p:cNvSpPr txBox="1">
            <a:spLocks noChangeArrowheads="1"/>
          </p:cNvSpPr>
          <p:nvPr/>
        </p:nvSpPr>
        <p:spPr bwMode="auto">
          <a:xfrm>
            <a:off x="5943600" y="3171825"/>
            <a:ext cx="320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a.k.a logical schema</a:t>
            </a:r>
          </a:p>
          <a:p>
            <a:pPr eaLnBrk="0" hangingPunct="0"/>
            <a:r>
              <a:rPr lang="en-US">
                <a:latin typeface="Arial" charset="0"/>
              </a:rPr>
              <a:t>describes stored data</a:t>
            </a:r>
          </a:p>
          <a:p>
            <a:pPr eaLnBrk="0" hangingPunct="0"/>
            <a:r>
              <a:rPr lang="en-US">
                <a:latin typeface="Arial" charset="0"/>
              </a:rPr>
              <a:t>in terms of data model</a:t>
            </a:r>
          </a:p>
        </p:txBody>
      </p:sp>
      <p:sp>
        <p:nvSpPr>
          <p:cNvPr id="113679" name="Text Box 16"/>
          <p:cNvSpPr txBox="1">
            <a:spLocks noChangeArrowheads="1"/>
          </p:cNvSpPr>
          <p:nvPr/>
        </p:nvSpPr>
        <p:spPr bwMode="auto">
          <a:xfrm>
            <a:off x="5638800" y="4908550"/>
            <a:ext cx="33734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includes storage details</a:t>
            </a:r>
          </a:p>
          <a:p>
            <a:pPr eaLnBrk="0" hangingPunct="0"/>
            <a:r>
              <a:rPr lang="en-US">
                <a:latin typeface="Arial" charset="0"/>
              </a:rPr>
              <a:t>file organization</a:t>
            </a:r>
          </a:p>
          <a:p>
            <a:pPr eaLnBrk="0" hangingPunct="0"/>
            <a:r>
              <a:rPr lang="en-US">
                <a:latin typeface="Arial" charset="0"/>
              </a:rPr>
              <a:t>indexes</a:t>
            </a:r>
          </a:p>
        </p:txBody>
      </p:sp>
      <p:sp>
        <p:nvSpPr>
          <p:cNvPr id="113680" name="Line 17"/>
          <p:cNvSpPr>
            <a:spLocks noChangeShapeType="1"/>
          </p:cNvSpPr>
          <p:nvPr/>
        </p:nvSpPr>
        <p:spPr bwMode="auto">
          <a:xfrm>
            <a:off x="5562600" y="4495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1" name="Line 18"/>
          <p:cNvSpPr>
            <a:spLocks noChangeShapeType="1"/>
          </p:cNvSpPr>
          <p:nvPr/>
        </p:nvSpPr>
        <p:spPr bwMode="auto">
          <a:xfrm flipV="1">
            <a:off x="5638800" y="3581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2" name="Text Box 19"/>
          <p:cNvSpPr txBox="1">
            <a:spLocks noChangeArrowheads="1"/>
          </p:cNvSpPr>
          <p:nvPr/>
        </p:nvSpPr>
        <p:spPr bwMode="auto">
          <a:xfrm>
            <a:off x="457200" y="3444875"/>
            <a:ext cx="213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views</a:t>
            </a:r>
          </a:p>
          <a:p>
            <a:pPr eaLnBrk="0" hangingPunct="0"/>
            <a:r>
              <a:rPr lang="en-US">
                <a:latin typeface="Arial" charset="0"/>
              </a:rPr>
              <a:t>access control</a:t>
            </a:r>
          </a:p>
        </p:txBody>
      </p:sp>
      <p:sp>
        <p:nvSpPr>
          <p:cNvPr id="113683" name="Line 20"/>
          <p:cNvSpPr>
            <a:spLocks noChangeShapeType="1"/>
          </p:cNvSpPr>
          <p:nvPr/>
        </p:nvSpPr>
        <p:spPr bwMode="auto">
          <a:xfrm flipH="1">
            <a:off x="914400" y="26670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4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1B3C5-E9C2-4578-B07A-28CFD1DE06B0}" type="slidenum">
              <a:rPr lang="en-US" smtClean="0">
                <a:latin typeface="Arial" charset="0"/>
                <a:cs typeface="Arial" charset="0"/>
              </a:rPr>
              <a:pPr/>
              <a:t>85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Database Tuning Problem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We are given a workload description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List of queries and their frequencies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List of updates and their frequencies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Performance goals for each type of query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Perform </a:t>
            </a:r>
            <a:r>
              <a:rPr lang="en-US" sz="2800" i="1" smtClean="0">
                <a:latin typeface="Arial" charset="0"/>
                <a:ea typeface="ＭＳ Ｐゴシック" pitchFamily="34" charset="-128"/>
              </a:rPr>
              <a:t>physical database design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Choice of indexes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Tuning the conceptual schema</a:t>
            </a:r>
          </a:p>
          <a:p>
            <a:pPr lvl="2" eaLnBrk="1" hangingPunct="1"/>
            <a:r>
              <a:rPr lang="en-US" sz="2000" smtClean="0">
                <a:latin typeface="Arial" charset="0"/>
                <a:ea typeface="ＭＳ Ｐゴシック" pitchFamily="34" charset="-128"/>
              </a:rPr>
              <a:t>Denormalization, vertical and horizontal partition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Query and transaction tuning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2DD6C-3B71-4DD1-921B-D7F9041C17B3}" type="slidenum">
              <a:rPr lang="en-US" smtClean="0">
                <a:latin typeface="Arial" charset="0"/>
                <a:cs typeface="Arial" charset="0"/>
              </a:rPr>
              <a:pPr/>
              <a:t>86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57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The Index Selection Problem</a:t>
            </a:r>
          </a:p>
        </p:txBody>
      </p:sp>
      <p:sp>
        <p:nvSpPr>
          <p:cNvPr id="11673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Given a database schema (tables, attributes)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Given a “query workload”: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Workload = a set of (query, frequency) pairs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The queries may be both SELECT and updates</a:t>
            </a:r>
          </a:p>
          <a:p>
            <a:pPr lvl="1" eaLnBrk="1" hangingPunct="1"/>
            <a:r>
              <a:rPr lang="en-US" sz="2400" smtClean="0">
                <a:latin typeface="Arial" charset="0"/>
                <a:ea typeface="ＭＳ Ｐゴシック" pitchFamily="34" charset="-128"/>
              </a:rPr>
              <a:t>Frequency = either a count, or a percentage</a:t>
            </a:r>
          </a:p>
          <a:p>
            <a:pPr eaLnBrk="1" hangingPunct="1"/>
            <a:r>
              <a:rPr lang="en-US" sz="2800" smtClean="0">
                <a:latin typeface="Arial" charset="0"/>
                <a:ea typeface="ＭＳ Ｐゴシック" pitchFamily="34" charset="-128"/>
              </a:rPr>
              <a:t>Select a set of indexes that optimizes the workload</a:t>
            </a:r>
          </a:p>
        </p:txBody>
      </p:sp>
      <p:sp>
        <p:nvSpPr>
          <p:cNvPr id="1167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548582-3C90-4198-BBE7-DE0A5A7AFDD0}" type="slidenum">
              <a:rPr lang="en-US" smtClean="0">
                <a:latin typeface="Arial" charset="0"/>
                <a:cs typeface="Arial" charset="0"/>
              </a:rPr>
              <a:pPr/>
              <a:t>87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6565" name="Rounded Rectangle 5"/>
          <p:cNvSpPr>
            <a:spLocks noChangeArrowheads="1"/>
          </p:cNvSpPr>
          <p:nvPr/>
        </p:nvSpPr>
        <p:spPr bwMode="auto">
          <a:xfrm>
            <a:off x="1066800" y="5562600"/>
            <a:ext cx="6919913" cy="6413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200">
                <a:latin typeface="Arial" charset="0"/>
                <a:ea typeface="Arial" charset="0"/>
                <a:cs typeface="Arial" charset="0"/>
              </a:rPr>
              <a:t>In general this is a very hard problem</a:t>
            </a:r>
          </a:p>
        </p:txBody>
      </p:sp>
      <p:sp>
        <p:nvSpPr>
          <p:cNvPr id="11674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Selection: Which Search Key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Make some attribute K a search key if the WHERE clause contains: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An exact match on K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range predicate on K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join on K</a:t>
            </a: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9D6FD3-3FF1-438D-A700-9367EFBDC787}" type="slidenum">
              <a:rPr lang="en-US" smtClean="0">
                <a:latin typeface="Arial" charset="0"/>
                <a:cs typeface="Arial" charset="0"/>
              </a:rPr>
              <a:pPr/>
              <a:t>88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Selection Problem 1</a:t>
            </a:r>
          </a:p>
        </p:txBody>
      </p:sp>
      <p:sp>
        <p:nvSpPr>
          <p:cNvPr id="11878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4D9162-358C-46BC-A1FB-CE1CBA2076DD}" type="slidenum">
              <a:rPr lang="en-US" smtClean="0">
                <a:latin typeface="Arial" charset="0"/>
                <a:cs typeface="Arial" charset="0"/>
              </a:rPr>
              <a:pPr/>
              <a:t>89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2057400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V(M, N, P);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3962400"/>
            <a:ext cx="19812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N=?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99063" y="3981450"/>
            <a:ext cx="1963737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P=?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18790" name="TextBox 6"/>
          <p:cNvSpPr txBox="1">
            <a:spLocks noChangeArrowheads="1"/>
          </p:cNvSpPr>
          <p:nvPr/>
        </p:nvSpPr>
        <p:spPr bwMode="auto">
          <a:xfrm>
            <a:off x="914400" y="3424238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18791" name="TextBox 7"/>
          <p:cNvSpPr txBox="1">
            <a:spLocks noChangeArrowheads="1"/>
          </p:cNvSpPr>
          <p:nvPr/>
        </p:nvSpPr>
        <p:spPr bwMode="auto">
          <a:xfrm>
            <a:off x="4419600" y="3424238"/>
            <a:ext cx="186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 queries:</a:t>
            </a:r>
          </a:p>
        </p:txBody>
      </p:sp>
      <p:sp>
        <p:nvSpPr>
          <p:cNvPr id="118792" name="TextBox 8"/>
          <p:cNvSpPr txBox="1">
            <a:spLocks noChangeArrowheads="1"/>
          </p:cNvSpPr>
          <p:nvPr/>
        </p:nvSpPr>
        <p:spPr bwMode="auto">
          <a:xfrm>
            <a:off x="457200" y="296703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Your workload is this</a:t>
            </a:r>
          </a:p>
        </p:txBody>
      </p:sp>
      <p:sp>
        <p:nvSpPr>
          <p:cNvPr id="118793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18794" name="Rounded Rectangle 9"/>
          <p:cNvSpPr>
            <a:spLocks noChangeArrowheads="1"/>
          </p:cNvSpPr>
          <p:nvPr/>
        </p:nvSpPr>
        <p:spPr bwMode="auto">
          <a:xfrm>
            <a:off x="1371600" y="5943600"/>
            <a:ext cx="3043238" cy="6413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What indexes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79687-1069-4E07-9C57-A313CA827134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Representing Data Elements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Relational database elements: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A tuple is represented as a record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  <a:ea typeface="ＭＳ Ｐゴシック" pitchFamily="34" charset="-128"/>
              </a:rPr>
              <a:t>The table is a sequence of records</a:t>
            </a: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838200" y="2514600"/>
            <a:ext cx="7974013" cy="2401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Arial" charset="0"/>
                <a:cs typeface="+mn-cs"/>
              </a:rPr>
              <a:t>CREATE TABLE</a:t>
            </a:r>
            <a:r>
              <a:rPr lang="en-US" dirty="0">
                <a:latin typeface="Arial" charset="0"/>
                <a:cs typeface="+mn-cs"/>
              </a:rPr>
              <a:t> Product (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Arial" charset="0"/>
              <a:cs typeface="+mn-cs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Arial" charset="0"/>
                <a:cs typeface="+mn-cs"/>
              </a:rPr>
              <a:t>	</a:t>
            </a:r>
            <a:r>
              <a:rPr lang="en-US" dirty="0" err="1">
                <a:latin typeface="Arial" charset="0"/>
                <a:cs typeface="+mn-cs"/>
              </a:rPr>
              <a:t>pid</a:t>
            </a:r>
            <a:r>
              <a:rPr lang="en-US" dirty="0">
                <a:latin typeface="Arial" charset="0"/>
                <a:cs typeface="+mn-cs"/>
              </a:rPr>
              <a:t> INT PRIMARY KEY,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Arial" charset="0"/>
                <a:cs typeface="+mn-cs"/>
              </a:rPr>
              <a:t>	name CHAR(20),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Arial" charset="0"/>
                <a:cs typeface="+mn-cs"/>
              </a:rPr>
              <a:t>	description VARCHAR(200),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Arial" charset="0"/>
                <a:cs typeface="+mn-cs"/>
              </a:rPr>
              <a:t>	maker CHAR(10) REFERENCES </a:t>
            </a:r>
            <a:r>
              <a:rPr lang="en-US" dirty="0" err="1">
                <a:latin typeface="Arial" charset="0"/>
                <a:cs typeface="+mn-cs"/>
              </a:rPr>
              <a:t>Company(name</a:t>
            </a:r>
            <a:r>
              <a:rPr lang="en-US" dirty="0">
                <a:latin typeface="Arial" charset="0"/>
                <a:cs typeface="+mn-cs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latin typeface="Arial" charset="0"/>
                <a:cs typeface="+mn-cs"/>
              </a:rPr>
              <a:t>)</a:t>
            </a:r>
          </a:p>
        </p:txBody>
      </p:sp>
      <p:sp>
        <p:nvSpPr>
          <p:cNvPr id="2765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Selection Problem 1</a:t>
            </a:r>
          </a:p>
        </p:txBody>
      </p:sp>
      <p:sp>
        <p:nvSpPr>
          <p:cNvPr id="11981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2E016-8731-40D6-A743-4C0833164A2D}" type="slidenum">
              <a:rPr lang="en-US" smtClean="0">
                <a:latin typeface="Arial" charset="0"/>
                <a:cs typeface="Arial" charset="0"/>
              </a:rPr>
              <a:pPr/>
              <a:t>90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2057400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V(M, N, P);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3962400"/>
            <a:ext cx="19812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N=?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99063" y="3981450"/>
            <a:ext cx="1963737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P=?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19814" name="TextBox 6"/>
          <p:cNvSpPr txBox="1">
            <a:spLocks noChangeArrowheads="1"/>
          </p:cNvSpPr>
          <p:nvPr/>
        </p:nvSpPr>
        <p:spPr bwMode="auto">
          <a:xfrm>
            <a:off x="914400" y="3424238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19815" name="TextBox 7"/>
          <p:cNvSpPr txBox="1">
            <a:spLocks noChangeArrowheads="1"/>
          </p:cNvSpPr>
          <p:nvPr/>
        </p:nvSpPr>
        <p:spPr bwMode="auto">
          <a:xfrm>
            <a:off x="4419600" y="3424238"/>
            <a:ext cx="186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 queries:</a:t>
            </a:r>
          </a:p>
        </p:txBody>
      </p:sp>
      <p:sp>
        <p:nvSpPr>
          <p:cNvPr id="119816" name="TextBox 8"/>
          <p:cNvSpPr txBox="1">
            <a:spLocks noChangeArrowheads="1"/>
          </p:cNvSpPr>
          <p:nvPr/>
        </p:nvSpPr>
        <p:spPr bwMode="auto">
          <a:xfrm>
            <a:off x="457200" y="296703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Your workload is this</a:t>
            </a:r>
          </a:p>
        </p:txBody>
      </p:sp>
      <p:sp>
        <p:nvSpPr>
          <p:cNvPr id="119817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19818" name="Rounded Rectangle 9"/>
          <p:cNvSpPr>
            <a:spLocks noChangeArrowheads="1"/>
          </p:cNvSpPr>
          <p:nvPr/>
        </p:nvSpPr>
        <p:spPr bwMode="auto">
          <a:xfrm>
            <a:off x="685800" y="5905500"/>
            <a:ext cx="7756525" cy="6413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A:  V(N) and V(P) (hash tables or B-trees)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Selection Problem 2</a:t>
            </a:r>
          </a:p>
        </p:txBody>
      </p:sp>
      <p:sp>
        <p:nvSpPr>
          <p:cNvPr id="12083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67E795-9F55-4491-B6F8-883740DBBA3E}" type="slidenum">
              <a:rPr lang="en-US" smtClean="0">
                <a:latin typeface="Arial" charset="0"/>
                <a:cs typeface="Arial" charset="0"/>
              </a:rPr>
              <a:pPr/>
              <a:t>91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2057400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V(M, N, P);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322738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N&gt;? and N&lt;?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51263" y="3981450"/>
            <a:ext cx="1963737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P=?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0838" name="TextBox 6"/>
          <p:cNvSpPr txBox="1">
            <a:spLocks noChangeArrowheads="1"/>
          </p:cNvSpPr>
          <p:nvPr/>
        </p:nvSpPr>
        <p:spPr bwMode="auto">
          <a:xfrm>
            <a:off x="457200" y="3424238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20839" name="TextBox 7"/>
          <p:cNvSpPr txBox="1">
            <a:spLocks noChangeArrowheads="1"/>
          </p:cNvSpPr>
          <p:nvPr/>
        </p:nvSpPr>
        <p:spPr bwMode="auto">
          <a:xfrm>
            <a:off x="2971800" y="3424238"/>
            <a:ext cx="186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 queries:</a:t>
            </a:r>
          </a:p>
        </p:txBody>
      </p:sp>
      <p:sp>
        <p:nvSpPr>
          <p:cNvPr id="120840" name="TextBox 8"/>
          <p:cNvSpPr txBox="1">
            <a:spLocks noChangeArrowheads="1"/>
          </p:cNvSpPr>
          <p:nvPr/>
        </p:nvSpPr>
        <p:spPr bwMode="auto">
          <a:xfrm>
            <a:off x="457200" y="296703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Your workload is this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24613" y="3962400"/>
            <a:ext cx="253047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INTO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VALUES (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?, ?, ?)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0842" name="TextBox 11"/>
          <p:cNvSpPr txBox="1">
            <a:spLocks noChangeArrowheads="1"/>
          </p:cNvSpPr>
          <p:nvPr/>
        </p:nvSpPr>
        <p:spPr bwMode="auto">
          <a:xfrm>
            <a:off x="5867400" y="3429000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20843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20844" name="Rounded Rectangle 9"/>
          <p:cNvSpPr>
            <a:spLocks noChangeArrowheads="1"/>
          </p:cNvSpPr>
          <p:nvPr/>
        </p:nvSpPr>
        <p:spPr bwMode="auto">
          <a:xfrm>
            <a:off x="2871788" y="6019800"/>
            <a:ext cx="3043237" cy="6413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What indexes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Selection Problem 2</a:t>
            </a:r>
          </a:p>
        </p:txBody>
      </p:sp>
      <p:sp>
        <p:nvSpPr>
          <p:cNvPr id="1218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A92BBF-AA14-4D54-9EC8-6093DC55D19C}" type="slidenum">
              <a:rPr lang="en-US" smtClean="0">
                <a:latin typeface="Arial" charset="0"/>
                <a:cs typeface="Arial" charset="0"/>
              </a:rPr>
              <a:pPr/>
              <a:t>92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2057400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V(M, N, P);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51263" y="3981450"/>
            <a:ext cx="1963737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P=?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1861" name="TextBox 6"/>
          <p:cNvSpPr txBox="1">
            <a:spLocks noChangeArrowheads="1"/>
          </p:cNvSpPr>
          <p:nvPr/>
        </p:nvSpPr>
        <p:spPr bwMode="auto">
          <a:xfrm>
            <a:off x="457200" y="3424238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21862" name="TextBox 7"/>
          <p:cNvSpPr txBox="1">
            <a:spLocks noChangeArrowheads="1"/>
          </p:cNvSpPr>
          <p:nvPr/>
        </p:nvSpPr>
        <p:spPr bwMode="auto">
          <a:xfrm>
            <a:off x="2971800" y="3424238"/>
            <a:ext cx="186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 queries:</a:t>
            </a:r>
          </a:p>
        </p:txBody>
      </p:sp>
      <p:sp>
        <p:nvSpPr>
          <p:cNvPr id="121863" name="TextBox 8"/>
          <p:cNvSpPr txBox="1">
            <a:spLocks noChangeArrowheads="1"/>
          </p:cNvSpPr>
          <p:nvPr/>
        </p:nvSpPr>
        <p:spPr bwMode="auto">
          <a:xfrm>
            <a:off x="457200" y="296703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Your workload is this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24613" y="3962400"/>
            <a:ext cx="253047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INTO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VALUES (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?, ?, ?)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1865" name="TextBox 11"/>
          <p:cNvSpPr txBox="1">
            <a:spLocks noChangeArrowheads="1"/>
          </p:cNvSpPr>
          <p:nvPr/>
        </p:nvSpPr>
        <p:spPr bwMode="auto">
          <a:xfrm>
            <a:off x="5867400" y="3429000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322738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N&gt;? and N&lt;?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1867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21868" name="Rounded Rectangle 12"/>
          <p:cNvSpPr>
            <a:spLocks noChangeArrowheads="1"/>
          </p:cNvSpPr>
          <p:nvPr/>
        </p:nvSpPr>
        <p:spPr bwMode="auto">
          <a:xfrm>
            <a:off x="223838" y="5973763"/>
            <a:ext cx="8370887" cy="5746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A:  definitely V(N) (must B-tree); unsure about  V(P)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Selection Problem 3</a:t>
            </a:r>
          </a:p>
        </p:txBody>
      </p:sp>
      <p:sp>
        <p:nvSpPr>
          <p:cNvPr id="12288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FFFFB3-5B0F-4A5C-B233-409FC403A887}" type="slidenum">
              <a:rPr lang="en-US" smtClean="0">
                <a:latin typeface="Arial" charset="0"/>
                <a:cs typeface="Arial" charset="0"/>
              </a:rPr>
              <a:pPr/>
              <a:t>93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2057400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V(M, N, P);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19812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N=?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19400" y="3981450"/>
            <a:ext cx="320992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N=? and P&gt;?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2886" name="TextBox 6"/>
          <p:cNvSpPr txBox="1">
            <a:spLocks noChangeArrowheads="1"/>
          </p:cNvSpPr>
          <p:nvPr/>
        </p:nvSpPr>
        <p:spPr bwMode="auto">
          <a:xfrm>
            <a:off x="457200" y="3424238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22887" name="TextBox 7"/>
          <p:cNvSpPr txBox="1">
            <a:spLocks noChangeArrowheads="1"/>
          </p:cNvSpPr>
          <p:nvPr/>
        </p:nvSpPr>
        <p:spPr bwMode="auto">
          <a:xfrm>
            <a:off x="2971800" y="3424238"/>
            <a:ext cx="254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1000000 queries:</a:t>
            </a:r>
          </a:p>
        </p:txBody>
      </p:sp>
      <p:sp>
        <p:nvSpPr>
          <p:cNvPr id="122888" name="TextBox 8"/>
          <p:cNvSpPr txBox="1">
            <a:spLocks noChangeArrowheads="1"/>
          </p:cNvSpPr>
          <p:nvPr/>
        </p:nvSpPr>
        <p:spPr bwMode="auto">
          <a:xfrm>
            <a:off x="457200" y="296703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Your workload is this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24613" y="3962400"/>
            <a:ext cx="253047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INTO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VALUES (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?, ?, ?)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2890" name="TextBox 11"/>
          <p:cNvSpPr txBox="1">
            <a:spLocks noChangeArrowheads="1"/>
          </p:cNvSpPr>
          <p:nvPr/>
        </p:nvSpPr>
        <p:spPr bwMode="auto">
          <a:xfrm>
            <a:off x="5867400" y="3429000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2289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22892" name="Rounded Rectangle 9"/>
          <p:cNvSpPr>
            <a:spLocks noChangeArrowheads="1"/>
          </p:cNvSpPr>
          <p:nvPr/>
        </p:nvSpPr>
        <p:spPr bwMode="auto">
          <a:xfrm>
            <a:off x="2795588" y="5943600"/>
            <a:ext cx="3043237" cy="6413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What indexes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Selection Problem 3</a:t>
            </a:r>
          </a:p>
        </p:txBody>
      </p:sp>
      <p:sp>
        <p:nvSpPr>
          <p:cNvPr id="12390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94AAD-A49C-48FE-ACB0-8404FA507E35}" type="slidenum">
              <a:rPr lang="en-US" smtClean="0">
                <a:latin typeface="Arial" charset="0"/>
                <a:cs typeface="Arial" charset="0"/>
              </a:rPr>
              <a:pPr/>
              <a:t>94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2057400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V(M, N, P);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19812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N=?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19400" y="3981450"/>
            <a:ext cx="3209925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N=? and P&gt;?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3910" name="TextBox 6"/>
          <p:cNvSpPr txBox="1">
            <a:spLocks noChangeArrowheads="1"/>
          </p:cNvSpPr>
          <p:nvPr/>
        </p:nvSpPr>
        <p:spPr bwMode="auto">
          <a:xfrm>
            <a:off x="457200" y="3424238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23911" name="TextBox 7"/>
          <p:cNvSpPr txBox="1">
            <a:spLocks noChangeArrowheads="1"/>
          </p:cNvSpPr>
          <p:nvPr/>
        </p:nvSpPr>
        <p:spPr bwMode="auto">
          <a:xfrm>
            <a:off x="2971800" y="3424238"/>
            <a:ext cx="254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1000000 queries:</a:t>
            </a:r>
          </a:p>
        </p:txBody>
      </p:sp>
      <p:sp>
        <p:nvSpPr>
          <p:cNvPr id="123912" name="TextBox 8"/>
          <p:cNvSpPr txBox="1">
            <a:spLocks noChangeArrowheads="1"/>
          </p:cNvSpPr>
          <p:nvPr/>
        </p:nvSpPr>
        <p:spPr bwMode="auto">
          <a:xfrm>
            <a:off x="457200" y="296703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Your workload is this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424613" y="3962400"/>
            <a:ext cx="253047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INTO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VALUES (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?, ?, ?)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3914" name="TextBox 11"/>
          <p:cNvSpPr txBox="1">
            <a:spLocks noChangeArrowheads="1"/>
          </p:cNvSpPr>
          <p:nvPr/>
        </p:nvSpPr>
        <p:spPr bwMode="auto">
          <a:xfrm>
            <a:off x="5867400" y="3429000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23915" name="Rounded Rectangle 9"/>
          <p:cNvSpPr>
            <a:spLocks noChangeArrowheads="1"/>
          </p:cNvSpPr>
          <p:nvPr/>
        </p:nvSpPr>
        <p:spPr bwMode="auto">
          <a:xfrm>
            <a:off x="3429000" y="6019800"/>
            <a:ext cx="2187575" cy="6413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A:  V(N, 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Selection Problem 4</a:t>
            </a:r>
          </a:p>
        </p:txBody>
      </p:sp>
      <p:sp>
        <p:nvSpPr>
          <p:cNvPr id="12493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6FA520-BAE8-4FE1-B859-58B2D1FCCBFA}" type="slidenum">
              <a:rPr lang="en-US" smtClean="0">
                <a:latin typeface="Arial" charset="0"/>
                <a:cs typeface="Arial" charset="0"/>
              </a:rPr>
              <a:pPr/>
              <a:t>95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2057400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V(M, N, P);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80063" y="3981450"/>
            <a:ext cx="3192462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P&gt;? and P&lt;?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4933" name="TextBox 6"/>
          <p:cNvSpPr txBox="1">
            <a:spLocks noChangeArrowheads="1"/>
          </p:cNvSpPr>
          <p:nvPr/>
        </p:nvSpPr>
        <p:spPr bwMode="auto">
          <a:xfrm>
            <a:off x="457200" y="342423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 queries:</a:t>
            </a:r>
          </a:p>
        </p:txBody>
      </p:sp>
      <p:sp>
        <p:nvSpPr>
          <p:cNvPr id="124934" name="TextBox 7"/>
          <p:cNvSpPr txBox="1">
            <a:spLocks noChangeArrowheads="1"/>
          </p:cNvSpPr>
          <p:nvPr/>
        </p:nvSpPr>
        <p:spPr bwMode="auto">
          <a:xfrm>
            <a:off x="4800600" y="3424238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24935" name="TextBox 8"/>
          <p:cNvSpPr txBox="1">
            <a:spLocks noChangeArrowheads="1"/>
          </p:cNvSpPr>
          <p:nvPr/>
        </p:nvSpPr>
        <p:spPr bwMode="auto">
          <a:xfrm>
            <a:off x="457200" y="296703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Your workload is this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322738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N&gt;? and N&lt;?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4937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24938" name="Rounded Rectangle 14"/>
          <p:cNvSpPr>
            <a:spLocks noChangeArrowheads="1"/>
          </p:cNvSpPr>
          <p:nvPr/>
        </p:nvSpPr>
        <p:spPr bwMode="auto">
          <a:xfrm>
            <a:off x="2819400" y="6019800"/>
            <a:ext cx="3043238" cy="6413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What indexes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Selection Problem 4</a:t>
            </a:r>
          </a:p>
        </p:txBody>
      </p:sp>
      <p:sp>
        <p:nvSpPr>
          <p:cNvPr id="12595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89637C-9FD6-4786-AAF5-3A7C3C0459A8}" type="slidenum">
              <a:rPr lang="en-US" smtClean="0">
                <a:latin typeface="Arial" charset="0"/>
                <a:cs typeface="Arial" charset="0"/>
              </a:rPr>
              <a:pPr/>
              <a:t>96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42963" y="2057400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V(M, N, P);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80063" y="3981450"/>
            <a:ext cx="3192462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P&gt;? and P&lt;?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5957" name="TextBox 6"/>
          <p:cNvSpPr txBox="1">
            <a:spLocks noChangeArrowheads="1"/>
          </p:cNvSpPr>
          <p:nvPr/>
        </p:nvSpPr>
        <p:spPr bwMode="auto">
          <a:xfrm>
            <a:off x="457200" y="3424238"/>
            <a:ext cx="203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 queries:</a:t>
            </a:r>
          </a:p>
        </p:txBody>
      </p:sp>
      <p:sp>
        <p:nvSpPr>
          <p:cNvPr id="125958" name="TextBox 7"/>
          <p:cNvSpPr txBox="1">
            <a:spLocks noChangeArrowheads="1"/>
          </p:cNvSpPr>
          <p:nvPr/>
        </p:nvSpPr>
        <p:spPr bwMode="auto">
          <a:xfrm>
            <a:off x="4800600" y="3424238"/>
            <a:ext cx="237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100000 queries:</a:t>
            </a:r>
          </a:p>
        </p:txBody>
      </p:sp>
      <p:sp>
        <p:nvSpPr>
          <p:cNvPr id="125959" name="TextBox 8"/>
          <p:cNvSpPr txBox="1">
            <a:spLocks noChangeArrowheads="1"/>
          </p:cNvSpPr>
          <p:nvPr/>
        </p:nvSpPr>
        <p:spPr bwMode="auto">
          <a:xfrm>
            <a:off x="457200" y="296703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Your workload is this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322738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SELECT 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*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V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"/>
                <a:cs typeface="+mn-cs"/>
              </a:rPr>
              <a:t> N&gt;? and N&lt;?</a:t>
            </a:r>
            <a:endParaRPr lang="en-US" dirty="0">
              <a:latin typeface="Arial"/>
              <a:cs typeface="+mn-cs"/>
            </a:endParaRPr>
          </a:p>
        </p:txBody>
      </p:sp>
      <p:sp>
        <p:nvSpPr>
          <p:cNvPr id="125961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  <p:sp>
        <p:nvSpPr>
          <p:cNvPr id="125962" name="Rounded Rectangle 14"/>
          <p:cNvSpPr>
            <a:spLocks noChangeArrowheads="1"/>
          </p:cNvSpPr>
          <p:nvPr/>
        </p:nvSpPr>
        <p:spPr bwMode="auto">
          <a:xfrm>
            <a:off x="1219200" y="5943600"/>
            <a:ext cx="7373938" cy="6413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Arial" charset="0"/>
              </a:rPr>
              <a:t>A: V(N) secondary,   V(P) primary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ＭＳ Ｐゴシック" pitchFamily="34" charset="-128"/>
              </a:rPr>
              <a:t>The Index Selection Problem</a:t>
            </a:r>
          </a:p>
        </p:txBody>
      </p:sp>
      <p:sp>
        <p:nvSpPr>
          <p:cNvPr id="12697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FF0000"/>
                </a:solidFill>
                <a:latin typeface="Arial" charset="0"/>
                <a:ea typeface="ＭＳ Ｐゴシック" pitchFamily="34" charset="-128"/>
              </a:rPr>
              <a:t>SQL Server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Automatically, thanks to </a:t>
            </a:r>
            <a:r>
              <a:rPr lang="en-US" sz="2400" i="1" smtClean="0">
                <a:latin typeface="Arial" charset="0"/>
                <a:ea typeface="ＭＳ Ｐゴシック" pitchFamily="34" charset="-128"/>
              </a:rPr>
              <a:t>AutoAdmin </a:t>
            </a:r>
            <a:r>
              <a:rPr lang="en-US" sz="2400" smtClean="0">
                <a:latin typeface="Arial" charset="0"/>
                <a:ea typeface="ＭＳ Ｐゴシック" pitchFamily="34" charset="-128"/>
              </a:rPr>
              <a:t>project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Much acclaimed successful research project from mid 90’s, similar ideas adopted by the other major vendors</a:t>
            </a:r>
          </a:p>
          <a:p>
            <a:endParaRPr lang="en-US" sz="2800" smtClean="0">
              <a:latin typeface="Arial" charset="0"/>
              <a:ea typeface="ＭＳ Ｐゴシック" pitchFamily="34" charset="-128"/>
            </a:endParaRPr>
          </a:p>
          <a:p>
            <a:r>
              <a:rPr lang="en-US" sz="2800" smtClean="0">
                <a:solidFill>
                  <a:srgbClr val="0000FF"/>
                </a:solidFill>
                <a:latin typeface="Arial" charset="0"/>
                <a:ea typeface="ＭＳ Ｐゴシック" pitchFamily="34" charset="-128"/>
              </a:rPr>
              <a:t>PostgreSQL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You will do it manually</a:t>
            </a:r>
          </a:p>
          <a:p>
            <a:pPr lvl="1"/>
            <a:r>
              <a:rPr lang="en-US" sz="2400" smtClean="0">
                <a:latin typeface="Arial" charset="0"/>
                <a:ea typeface="ＭＳ Ｐゴシック" pitchFamily="34" charset="-128"/>
              </a:rPr>
              <a:t>But tuning wizards also exist</a:t>
            </a:r>
          </a:p>
        </p:txBody>
      </p:sp>
      <p:sp>
        <p:nvSpPr>
          <p:cNvPr id="1269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EE1AB2-B3CD-43B0-8B80-8F4D69B46821}" type="slidenum">
              <a:rPr lang="en-US" smtClean="0">
                <a:latin typeface="Arial" charset="0"/>
                <a:cs typeface="Arial" charset="0"/>
              </a:rPr>
              <a:pPr/>
              <a:t>97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698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Index Selection: Multi-attribute Keys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Arial" charset="0"/>
                <a:ea typeface="ＭＳ Ｐゴシック" pitchFamily="34" charset="-128"/>
              </a:rPr>
              <a:t>Consider creating a multi-attribute key on K1, K2, … if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WHERE clause has matches on K1, K2, …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But also consider separate indexes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SELECT clause contains only K1, K2, ..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A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covering index 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is one that can be used exclusively to answer a query, e.g. index R(K1,K2) covers the query:</a:t>
            </a: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EE368D-D9C9-45BE-84B0-CAC94649D74D}" type="slidenum">
              <a:rPr lang="en-US" smtClean="0">
                <a:latin typeface="Arial" charset="0"/>
                <a:cs typeface="Arial" charset="0"/>
              </a:rPr>
              <a:pPr/>
              <a:t>98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800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   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6181725"/>
            <a:ext cx="6173788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SELECT</a:t>
            </a:r>
            <a:r>
              <a:rPr lang="en-US" sz="2800" dirty="0">
                <a:latin typeface="Arial"/>
                <a:cs typeface="+mn-cs"/>
              </a:rPr>
              <a:t> K2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FROM</a:t>
            </a:r>
            <a:r>
              <a:rPr lang="en-US" sz="2800" dirty="0">
                <a:latin typeface="Arial"/>
                <a:cs typeface="+mn-cs"/>
              </a:rPr>
              <a:t> R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+mn-cs"/>
              </a:rPr>
              <a:t>WHERE</a:t>
            </a:r>
            <a:r>
              <a:rPr lang="en-US" sz="2800" dirty="0">
                <a:latin typeface="Arial"/>
                <a:cs typeface="+mn-cs"/>
              </a:rPr>
              <a:t> K1=55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To Cluster or Not</a:t>
            </a:r>
          </a:p>
        </p:txBody>
      </p:sp>
      <p:sp>
        <p:nvSpPr>
          <p:cNvPr id="1290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Range queries benefit mostly from clustering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34" charset="-128"/>
              </a:rPr>
              <a:t>Covering indexes do </a:t>
            </a:r>
            <a:r>
              <a:rPr lang="en-US" i="1" smtClean="0">
                <a:latin typeface="Arial" charset="0"/>
                <a:ea typeface="ＭＳ Ｐゴシック" pitchFamily="34" charset="-128"/>
              </a:rPr>
              <a:t>not</a:t>
            </a:r>
            <a:r>
              <a:rPr lang="en-US" smtClean="0">
                <a:latin typeface="Arial" charset="0"/>
                <a:ea typeface="ＭＳ Ｐゴシック" pitchFamily="34" charset="-128"/>
              </a:rPr>
              <a:t> need to be clustered: they work equally well unclustered</a:t>
            </a: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8A1F9-7955-49B5-8866-B9FA3C0E4A67}" type="slidenum">
              <a:rPr lang="en-US" smtClean="0">
                <a:latin typeface="Arial" charset="0"/>
                <a:cs typeface="Arial" charset="0"/>
              </a:rPr>
              <a:pPr/>
              <a:t>99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9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5003</Words>
  <Application>Microsoft Macintosh PowerPoint</Application>
  <PresentationFormat>On-screen Show (4:3)</PresentationFormat>
  <Paragraphs>2018</Paragraphs>
  <Slides>141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8" baseType="lpstr">
      <vt:lpstr>Times</vt:lpstr>
      <vt:lpstr>Arial</vt:lpstr>
      <vt:lpstr>ＭＳ Ｐゴシック</vt:lpstr>
      <vt:lpstr>Wingdings</vt:lpstr>
      <vt:lpstr>Osaka</vt:lpstr>
      <vt:lpstr>Symbol</vt:lpstr>
      <vt:lpstr>Blank Presentation</vt:lpstr>
      <vt:lpstr>Lecture 6: </vt:lpstr>
      <vt:lpstr>Outline</vt:lpstr>
      <vt:lpstr>Storage Model</vt:lpstr>
      <vt:lpstr>Spatial Control Using “Raw” Disk Device Interface</vt:lpstr>
      <vt:lpstr>Spatial Control Using OS Files</vt:lpstr>
      <vt:lpstr>Commercial Systems</vt:lpstr>
      <vt:lpstr>File Types</vt:lpstr>
      <vt:lpstr>Arranging Pages on Disk</vt:lpstr>
      <vt:lpstr>Representing Data Elements</vt:lpstr>
      <vt:lpstr>Issues</vt:lpstr>
      <vt:lpstr>Managing Free Blocks</vt:lpstr>
      <vt:lpstr>File Organization</vt:lpstr>
      <vt:lpstr>File Organization</vt:lpstr>
      <vt:lpstr>Page Formats</vt:lpstr>
      <vt:lpstr>Page Formats</vt:lpstr>
      <vt:lpstr>Page Formats</vt:lpstr>
      <vt:lpstr>Record Formats:  Fixed Length</vt:lpstr>
      <vt:lpstr>Record Header</vt:lpstr>
      <vt:lpstr>Variable Length Records</vt:lpstr>
      <vt:lpstr>BLOB</vt:lpstr>
      <vt:lpstr>File Organizations</vt:lpstr>
      <vt:lpstr>Modifications: Insertion</vt:lpstr>
      <vt:lpstr>Modifications: Deletions</vt:lpstr>
      <vt:lpstr>Modifications: Updates</vt:lpstr>
      <vt:lpstr>Index</vt:lpstr>
      <vt:lpstr>Index Classification</vt:lpstr>
      <vt:lpstr>Clustered/Unclustered</vt:lpstr>
      <vt:lpstr>Clustered Index</vt:lpstr>
      <vt:lpstr>Unclustered Index</vt:lpstr>
      <vt:lpstr>Clustered vs. Unclustered Index</vt:lpstr>
      <vt:lpstr>Hash-Based Index</vt:lpstr>
      <vt:lpstr>Alternatives for Data Entry k* in Index</vt:lpstr>
      <vt:lpstr>Alternatives 2 and 3</vt:lpstr>
      <vt:lpstr>B+ Trees</vt:lpstr>
      <vt:lpstr>B+ Trees Basics</vt:lpstr>
      <vt:lpstr>B+ Tree Example</vt:lpstr>
      <vt:lpstr>B+ Tree Example</vt:lpstr>
      <vt:lpstr>B+ Tree Example</vt:lpstr>
      <vt:lpstr>B+ Tree Example</vt:lpstr>
      <vt:lpstr>Using a B+ Tree</vt:lpstr>
      <vt:lpstr>Which queries can use this index ?</vt:lpstr>
      <vt:lpstr>B+ Tree Design</vt:lpstr>
      <vt:lpstr>B+ Trees in Practice</vt:lpstr>
      <vt:lpstr>Insertion in a B+ Tree</vt:lpstr>
      <vt:lpstr>Insertion in a B+ Tree</vt:lpstr>
      <vt:lpstr>Insertion in a B+ Tree</vt:lpstr>
      <vt:lpstr>Insertion in a B+ Tree</vt:lpstr>
      <vt:lpstr>Insertion in a B+ Tree</vt:lpstr>
      <vt:lpstr>Insertion in a B+ Tree</vt:lpstr>
      <vt:lpstr>Insertion in a B+ Tree</vt:lpstr>
      <vt:lpstr>Deletion from a B+ Tree</vt:lpstr>
      <vt:lpstr>Deletion from a B+ Tree</vt:lpstr>
      <vt:lpstr>Deletion from a B+ Tree</vt:lpstr>
      <vt:lpstr>Deletion from a B+ Tree</vt:lpstr>
      <vt:lpstr>Deletion from a B+ Tree</vt:lpstr>
      <vt:lpstr>Deletion from a B+ Tree</vt:lpstr>
      <vt:lpstr>Deletion from a B+ Tree</vt:lpstr>
      <vt:lpstr>Practical Aspects of B+ Trees</vt:lpstr>
      <vt:lpstr>Practical Aspects of B+ Trees</vt:lpstr>
      <vt:lpstr>Practical Aspects of B+ Trees</vt:lpstr>
      <vt:lpstr>Summary on B+ Trees</vt:lpstr>
      <vt:lpstr>Hash Tables</vt:lpstr>
      <vt:lpstr>Hash Table Example</vt:lpstr>
      <vt:lpstr>Searching in a Hash Table</vt:lpstr>
      <vt:lpstr>Insertion in Hash Table</vt:lpstr>
      <vt:lpstr>Insertion in Hash Table</vt:lpstr>
      <vt:lpstr>Hash Table Performance</vt:lpstr>
      <vt:lpstr>Extensible Hash Table</vt:lpstr>
      <vt:lpstr>Extensible Hash Table</vt:lpstr>
      <vt:lpstr>Insertion in Extensible Hash Table</vt:lpstr>
      <vt:lpstr>Insertion in Extensible Hash Table</vt:lpstr>
      <vt:lpstr>Insertion in Extensible Hash Table</vt:lpstr>
      <vt:lpstr>Insertion in Extensible Hash Table</vt:lpstr>
      <vt:lpstr>Insertion in Extensible Hash Table</vt:lpstr>
      <vt:lpstr>Extensible Hash Table</vt:lpstr>
      <vt:lpstr>Performance Extensible Hash Table</vt:lpstr>
      <vt:lpstr>Linear Hash Table</vt:lpstr>
      <vt:lpstr>Linear Hash Table Example</vt:lpstr>
      <vt:lpstr>Linear Hash Table Example</vt:lpstr>
      <vt:lpstr>Linear Hash Tables</vt:lpstr>
      <vt:lpstr>Linear Hash Table Extension</vt:lpstr>
      <vt:lpstr>Linear Hash Table Extension</vt:lpstr>
      <vt:lpstr>Indexes in Postgres</vt:lpstr>
      <vt:lpstr>Database Tuning Overview</vt:lpstr>
      <vt:lpstr>Levels of Abstraction in a DBMS</vt:lpstr>
      <vt:lpstr>The Database Tuning Problem</vt:lpstr>
      <vt:lpstr>The Index Selection Problem</vt:lpstr>
      <vt:lpstr>Index Selection: Which Search Key</vt:lpstr>
      <vt:lpstr>Index Selection Problem 1</vt:lpstr>
      <vt:lpstr>Index Selection Problem 1</vt:lpstr>
      <vt:lpstr>Index Selection Problem 2</vt:lpstr>
      <vt:lpstr>Index Selection Problem 2</vt:lpstr>
      <vt:lpstr>Index Selection Problem 3</vt:lpstr>
      <vt:lpstr>Index Selection Problem 3</vt:lpstr>
      <vt:lpstr>Index Selection Problem 4</vt:lpstr>
      <vt:lpstr>Index Selection Problem 4</vt:lpstr>
      <vt:lpstr>The Index Selection Problem</vt:lpstr>
      <vt:lpstr>Index Selection: Multi-attribute Keys</vt:lpstr>
      <vt:lpstr>To Cluster or Not</vt:lpstr>
      <vt:lpstr>Slide 100</vt:lpstr>
      <vt:lpstr>Hash Table v.s. B+ tree</vt:lpstr>
      <vt:lpstr>Balance Queries v.s. Updates</vt:lpstr>
      <vt:lpstr>Tools for Index Selection</vt:lpstr>
      <vt:lpstr>Tuning the Conceptual Schema</vt:lpstr>
      <vt:lpstr>Denormalization</vt:lpstr>
      <vt:lpstr>Denormalization</vt:lpstr>
      <vt:lpstr>Denormalization</vt:lpstr>
      <vt:lpstr>Issues with Denormalization</vt:lpstr>
      <vt:lpstr>Denormalization Using Views</vt:lpstr>
      <vt:lpstr>Denormalization Using Views</vt:lpstr>
      <vt:lpstr>Denormalization Using Views</vt:lpstr>
      <vt:lpstr>Horizontal Partition</vt:lpstr>
      <vt:lpstr>Horizontal Partition</vt:lpstr>
      <vt:lpstr>Horizontal Partition</vt:lpstr>
      <vt:lpstr>Horizontal Partition</vt:lpstr>
      <vt:lpstr>Partition Criteria As View Predicates</vt:lpstr>
      <vt:lpstr>Partition Criteria As Table Constraints</vt:lpstr>
      <vt:lpstr>Updates Through Views</vt:lpstr>
      <vt:lpstr>RULES in Postgres</vt:lpstr>
      <vt:lpstr>RULES in Postgres</vt:lpstr>
      <vt:lpstr>RULES in Postgres</vt:lpstr>
      <vt:lpstr>Vertical Partition</vt:lpstr>
      <vt:lpstr>Vertical Partition</vt:lpstr>
      <vt:lpstr>Vertical Partition</vt:lpstr>
      <vt:lpstr>Vertical Partition</vt:lpstr>
      <vt:lpstr>Slide 126</vt:lpstr>
      <vt:lpstr>NOT DISCUSSED IN CLASS</vt:lpstr>
      <vt:lpstr>Security in SQL</vt:lpstr>
      <vt:lpstr>Discretionary Access Control in SQL</vt:lpstr>
      <vt:lpstr>Examples</vt:lpstr>
      <vt:lpstr>Examples</vt:lpstr>
      <vt:lpstr>Examples</vt:lpstr>
      <vt:lpstr>Examples</vt:lpstr>
      <vt:lpstr>Examples</vt:lpstr>
      <vt:lpstr>Views and Security</vt:lpstr>
      <vt:lpstr>Views and Security</vt:lpstr>
      <vt:lpstr>Views and Security</vt:lpstr>
      <vt:lpstr>Revocation</vt:lpstr>
      <vt:lpstr>Revocation</vt:lpstr>
      <vt:lpstr>Revocation</vt:lpstr>
      <vt:lpstr>Summary of SQL Security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Dan Suciu</dc:creator>
  <cp:lastModifiedBy>ADMINIBM</cp:lastModifiedBy>
  <cp:revision>164</cp:revision>
  <dcterms:created xsi:type="dcterms:W3CDTF">2010-11-10T15:19:57Z</dcterms:created>
  <dcterms:modified xsi:type="dcterms:W3CDTF">2013-04-01T09:01:59Z</dcterms:modified>
</cp:coreProperties>
</file>