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80" r:id="rId2"/>
    <p:sldId id="576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8" r:id="rId59"/>
    <p:sldId id="599" r:id="rId60"/>
    <p:sldId id="600" r:id="rId61"/>
    <p:sldId id="601" r:id="rId62"/>
    <p:sldId id="602" r:id="rId63"/>
    <p:sldId id="603" r:id="rId64"/>
    <p:sldId id="604" r:id="rId65"/>
    <p:sldId id="605" r:id="rId66"/>
    <p:sldId id="606" r:id="rId67"/>
    <p:sldId id="607" r:id="rId68"/>
    <p:sldId id="608" r:id="rId69"/>
    <p:sldId id="609" r:id="rId70"/>
    <p:sldId id="610" r:id="rId71"/>
    <p:sldId id="490" r:id="rId72"/>
    <p:sldId id="489" r:id="rId73"/>
    <p:sldId id="645" r:id="rId74"/>
    <p:sldId id="611" r:id="rId75"/>
    <p:sldId id="612" r:id="rId76"/>
    <p:sldId id="614" r:id="rId77"/>
    <p:sldId id="615" r:id="rId78"/>
    <p:sldId id="616" r:id="rId79"/>
    <p:sldId id="617" r:id="rId80"/>
    <p:sldId id="618" r:id="rId81"/>
    <p:sldId id="619" r:id="rId82"/>
    <p:sldId id="620" r:id="rId83"/>
    <p:sldId id="621" r:id="rId84"/>
    <p:sldId id="622" r:id="rId85"/>
    <p:sldId id="623" r:id="rId86"/>
    <p:sldId id="624" r:id="rId87"/>
    <p:sldId id="625" r:id="rId88"/>
    <p:sldId id="626" r:id="rId89"/>
    <p:sldId id="627" r:id="rId90"/>
    <p:sldId id="628" r:id="rId91"/>
    <p:sldId id="629" r:id="rId92"/>
    <p:sldId id="630" r:id="rId93"/>
    <p:sldId id="631" r:id="rId94"/>
    <p:sldId id="632" r:id="rId95"/>
    <p:sldId id="633" r:id="rId96"/>
    <p:sldId id="634" r:id="rId97"/>
    <p:sldId id="635" r:id="rId98"/>
    <p:sldId id="636" r:id="rId99"/>
    <p:sldId id="637" r:id="rId100"/>
    <p:sldId id="638" r:id="rId101"/>
    <p:sldId id="639" r:id="rId102"/>
    <p:sldId id="640" r:id="rId103"/>
    <p:sldId id="641" r:id="rId104"/>
    <p:sldId id="642" r:id="rId105"/>
    <p:sldId id="643" r:id="rId106"/>
    <p:sldId id="644" r:id="rId10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9BC65C35-8D32-4E25-A4E3-DF18D521CA69}" type="datetime1">
              <a:rPr lang="en-US"/>
              <a:pPr>
                <a:defRPr/>
              </a:pPr>
              <a:t>4/1/2013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ADF591E0-D014-4D07-8BDD-73DF6FA7BA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112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112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112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112" charset="0"/>
                <a:cs typeface="+mn-cs"/>
              </a:defRPr>
            </a:lvl1pPr>
          </a:lstStyle>
          <a:p>
            <a:pPr>
              <a:defRPr/>
            </a:pPr>
            <a:fld id="{EB22DF78-453C-4F93-B890-9B3D7BA78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0B2FF-92A8-4754-882B-13975913A459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0EC51-82C5-469B-92AB-D2FF5803F225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D8249-6847-4D28-8D96-D8C1BE4AC945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6A984-F986-403A-9FA8-27C37092505C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D71FF-D210-41C7-B0C6-6EFB641D964B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2C776-B156-4DD9-8719-522FA92A0FAC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D27D1-4166-45BA-B34A-6C7AABECDDAB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D8D48-0427-4E8E-821C-55EE7C665A96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46207-FC43-4A2A-8D36-E274BEDE7D28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94A8E-3BE5-40FE-A987-4D4CE046F47D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1637E-440C-465C-AC68-B46035DF6B03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48466-7540-4CC3-BA06-5667A147F987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640CF-BC4A-4FD2-AE76-5A6AEAC624AC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5F199-3BCE-40B7-8954-A73DE2689EAA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AE765-897A-409D-927B-98694C5EAD9C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1DB98-19C5-469D-9C79-A4A7422DBC07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8D498-A1B6-4A51-8582-C41BCFAC610F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FE402-703D-4DA1-871F-85D30507F48E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Because databases are NORMALIZE.  Joins are the operation that recovers the database from its normalized schema.</a:t>
            </a:r>
          </a:p>
        </p:txBody>
      </p:sp>
      <p:sp>
        <p:nvSpPr>
          <p:cNvPr id="419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8D324-3CD9-43BC-9E86-186D72FAF826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8A70B-CCBE-408C-8645-0C8085353162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8C2D4-B01B-40FD-AF4A-F7C064E403C2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762A8-83F8-4FD1-95DD-2E88E83145AA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8518A-6E2F-4502-A196-EC81BA882D4A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D735C-16BC-405C-A123-365843A0325B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8671-6C14-4F7F-A061-2828D845E51D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1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AD92D-FB35-4FFB-8B18-9E57EF9FD59D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3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4434A-B3E7-485A-8D26-410B242A91B1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5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474C8-8176-46E8-AB21-C62EF2CD98C0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7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B923D-33AB-46E2-B6BC-91572E71C8FA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9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AF256-0790-4547-B0BD-74C7E9762EB4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5DF24-9B3B-4490-A330-1105891C0959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33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5CC21-BCE8-40F3-8BA0-7444D76BEC02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BB2CD-F3BE-4554-9991-2B20E0353639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E9D96-7654-46C7-9D95-F4DC1E41B2B6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BBF41-FE79-4C90-986A-7EEAA2865276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DDC2A-D3E3-4E96-BA03-6EC0C904381D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89710-C302-4B61-95D9-F0568307340D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31926-F3F3-4D75-AE91-5FCC1ADCB550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723B8-E0A8-4764-A43D-98665EB8B89D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F3918-8825-490F-9F78-B45FD9DAC57F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9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2D2A2-954A-414E-8E74-A7BE7A715D1F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59FF8-8495-4255-AD5D-71EDE90A3DC6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3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2CA09-2859-469F-A531-870551E2EF25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B84BA-B91F-4871-A717-3391AEF49BD3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47FFE-4339-4EE3-91C0-0AD222D3D5B3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8ADCF-7B97-428A-90D5-297B780C0622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0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16DB0-0C1D-4CD2-B681-9FECC9C4A219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C71D9-64A1-4D05-8763-B26772F9B616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FE074-96FF-49E2-82DE-038A25C4216C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1D4C6-A7A0-4123-A336-C347643B3B5F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EBADB-A185-4E60-9AD5-8605A62B38CD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B450C-9170-41DC-9BAD-838BC1053FB1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2B313-4464-4420-8A18-9D8AB8004AB3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78D3-89E4-4AC1-9289-F9A72557EF09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Because a duplicate elimination means constructing the groups, but without any aggregate operator.  If we have an algorithm for group by, then we can use it for duplicate elimination too.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3180B-1652-43CE-A714-ADBADEEC6E16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A13C1-8C4A-4AD0-8454-6C6EA268C73E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996C3-E5EE-420E-95FD-4F2630D9D60D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8EBEB-CBC7-4007-88DE-0C2BE7AA0CF0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3E8D5-DAD0-4896-9251-CFE60464C1E1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FE636D-3114-4C8A-94B7-FA5510468CC8}" type="slidenum">
              <a:rPr lang="en-US" smtClean="0">
                <a:latin typeface="Arial" charset="0"/>
                <a:cs typeface="Arial" charset="0"/>
              </a:rPr>
              <a:pPr/>
              <a:t>81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E820B-430E-47DE-9ACB-4AE38789E59F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68B6C-5EDF-4821-8C20-9CFE41701D16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9100A-ED02-4E24-AA5C-91A18EEC3E4E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28452-A15B-4FC5-B614-BACC8FC037D8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471AE-56E8-4943-8C2C-49DD88A5C0D3}" type="slidenum">
              <a:rPr lang="en-US" smtClean="0">
                <a:latin typeface="Arial" charset="0"/>
                <a:cs typeface="Arial" charset="0"/>
              </a:rPr>
              <a:pPr/>
              <a:t>86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6C3A9-FB06-4466-AF76-539E9ABF55FE}" type="slidenum">
              <a:rPr lang="en-US" smtClean="0">
                <a:latin typeface="Arial" charset="0"/>
                <a:cs typeface="Arial" charset="0"/>
              </a:rPr>
              <a:pPr/>
              <a:t>87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EC7F0-104A-400A-98CD-A3557CDCE039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D85E8-3CAD-40A8-BDDC-85C7FF3A81FB}" type="slidenum">
              <a:rPr lang="en-US" smtClean="0">
                <a:latin typeface="Arial" charset="0"/>
                <a:cs typeface="Arial" charset="0"/>
              </a:rPr>
              <a:pPr/>
              <a:t>88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2CEE2-48C5-400A-B39F-9FF206F97D60}" type="slidenum">
              <a:rPr lang="en-US" smtClean="0">
                <a:latin typeface="Arial" charset="0"/>
                <a:cs typeface="Arial" charset="0"/>
              </a:rPr>
              <a:pPr/>
              <a:t>89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D7D90-F517-407F-9ED2-7438AB487FA6}" type="slidenum">
              <a:rPr lang="en-US" smtClean="0">
                <a:latin typeface="Arial" charset="0"/>
                <a:cs typeface="Arial" charset="0"/>
              </a:rPr>
              <a:pPr/>
              <a:t>90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E5A9E-98F9-40B6-BD32-94D4B7C6FCFC}" type="slidenum">
              <a:rPr lang="en-US" smtClean="0">
                <a:latin typeface="Arial" charset="0"/>
                <a:cs typeface="Arial" charset="0"/>
              </a:rPr>
              <a:pPr/>
              <a:t>91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C7D96-E7A3-41FF-BCB6-CA40D078083B}" type="slidenum">
              <a:rPr lang="en-US" smtClean="0">
                <a:latin typeface="Arial" charset="0"/>
                <a:cs typeface="Arial" charset="0"/>
              </a:rPr>
              <a:pPr/>
              <a:t>93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5E893-349A-4C28-97AD-7E2D17B80949}" type="slidenum">
              <a:rPr lang="en-US" smtClean="0">
                <a:latin typeface="Arial" charset="0"/>
                <a:cs typeface="Arial" charset="0"/>
              </a:rPr>
              <a:pPr/>
              <a:t>94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5B374-9E53-4458-84BD-A5E91CA30A3D}" type="slidenum">
              <a:rPr lang="en-US" smtClean="0">
                <a:latin typeface="Arial" charset="0"/>
                <a:cs typeface="Arial" charset="0"/>
              </a:rPr>
              <a:pPr/>
              <a:t>95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BD438-597C-4455-8283-E5BB41592144}" type="slidenum">
              <a:rPr lang="en-US" smtClean="0">
                <a:latin typeface="Arial" charset="0"/>
                <a:cs typeface="Arial" charset="0"/>
              </a:rPr>
              <a:pPr/>
              <a:t>96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14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37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37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1" tIns="46031" rIns="92061" bIns="46031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18783-BA9C-4788-BAB5-2BA1536999B5}" type="slidenum">
              <a:rPr lang="en-US" smtClean="0">
                <a:latin typeface="Arial" charset="0"/>
                <a:cs typeface="Arial" charset="0"/>
              </a:rPr>
              <a:pPr/>
              <a:t>97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FF68D0-ABF5-4DA8-9B74-604D5A77D7E2}" type="slidenum">
              <a:rPr lang="en-US" smtClean="0">
                <a:latin typeface="Arial" charset="0"/>
                <a:cs typeface="Arial" charset="0"/>
              </a:rPr>
              <a:pPr/>
              <a:t>98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4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1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5417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2C99E-BA36-4D96-9E28-2B25A4719838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BFFEB-70D8-49BE-988B-4BBCBC73597D}" type="slidenum">
              <a:rPr lang="en-US" smtClean="0">
                <a:latin typeface="Arial" charset="0"/>
                <a:cs typeface="Arial" charset="0"/>
              </a:rPr>
              <a:pPr/>
              <a:t>99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468D5-F516-493B-ABC9-33A41980D63C}" type="slidenum">
              <a:rPr lang="en-US" smtClean="0">
                <a:latin typeface="Arial" charset="0"/>
                <a:cs typeface="Arial" charset="0"/>
              </a:rPr>
              <a:pPr/>
              <a:t>100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5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7</a:t>
            </a:r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5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5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545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2BA99-0A13-4474-BD0D-934CF2F298CC}" type="slidenum">
              <a:rPr lang="en-US" smtClean="0">
                <a:latin typeface="Arial" charset="0"/>
                <a:cs typeface="Arial" charset="0"/>
              </a:rPr>
              <a:pPr/>
              <a:t>101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8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7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5478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86687-4D73-45A9-BF59-BB5BC57D63EC}" type="slidenum">
              <a:rPr lang="en-US" smtClean="0">
                <a:latin typeface="Arial" charset="0"/>
                <a:cs typeface="Arial" charset="0"/>
              </a:rPr>
              <a:pPr/>
              <a:t>102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900" smtClean="0">
                <a:latin typeface="Arial" charset="0"/>
                <a:ea typeface="ＭＳ Ｐゴシック" pitchFamily="34" charset="-128"/>
              </a:rPr>
              <a:t>Step 2: merge M-1 runs, but include each tuple only once</a:t>
            </a:r>
          </a:p>
          <a:p>
            <a:pPr lvl="1" eaLnBrk="1" hangingPunct="1"/>
            <a:r>
              <a:rPr lang="en-US" sz="900" smtClean="0">
                <a:latin typeface="Arial" charset="0"/>
                <a:ea typeface="ＭＳ Ｐゴシック" pitchFamily="34" charset="-128"/>
              </a:rPr>
              <a:t>cost B(R)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F0CC9-5E54-4062-8C03-5951B1501C43}" type="slidenum">
              <a:rPr lang="en-US" smtClean="0">
                <a:latin typeface="Arial" charset="0"/>
                <a:cs typeface="Arial" charset="0"/>
              </a:rPr>
              <a:pPr/>
              <a:t>103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61871-E6B7-4C57-9B8F-F84397B8A232}" type="slidenum">
              <a:rPr lang="en-US" smtClean="0">
                <a:latin typeface="Arial" charset="0"/>
                <a:cs typeface="Arial" charset="0"/>
              </a:rPr>
              <a:pPr/>
              <a:t>104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39" tIns="0" rIns="19039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7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40" tIns="44970" rIns="89940" bIns="44970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3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20" tIns="46011" rIns="92020" bIns="46011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D4544-ED32-419F-B074-0DCC531B1359}" type="slidenum">
              <a:rPr lang="en-US" smtClean="0">
                <a:latin typeface="Arial" charset="0"/>
                <a:cs typeface="Arial" charset="0"/>
              </a:rPr>
              <a:pPr/>
              <a:t>105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ADFEE-956E-43C4-9308-6ECA0242A06C}" type="slidenum">
              <a:rPr lang="en-US" smtClean="0">
                <a:latin typeface="Arial" charset="0"/>
                <a:cs typeface="Arial" charset="0"/>
              </a:rPr>
              <a:pPr/>
              <a:t>106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C82A3-41CC-4A9A-8C7F-6ECD00BE5A49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BF4F5-2347-4899-AB84-863557D74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B5EFF-E08F-4C79-8F1F-E514E9B02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12ED3-4D18-438D-AC03-31C46D32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A90E4-653A-4F36-A219-3EFE3902C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203CA-61EB-4CD7-B902-A40A15AC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86CB3-2BDF-4A85-B84C-9F5C7FF22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F16C2-F811-4D16-A3FA-3E7015899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F93D4-526A-4122-96B6-2D3DE93AF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C463D-68BD-4906-A7A8-7D8BFD71F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ADD12-7CC2-40ED-928F-9220CA5DA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E7F2C-603D-468D-A14C-CCB7CF97C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FC65-9A42-4408-8D2F-7CCF96355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112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112" charset="0"/>
                <a:cs typeface="+mn-cs"/>
              </a:defRPr>
            </a:lvl1pPr>
          </a:lstStyle>
          <a:p>
            <a:pPr>
              <a:defRPr/>
            </a:pPr>
            <a:fld id="{ADF601A9-F5D5-4712-80D3-6ABBCD482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20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5789E-B978-4B63-9E84-695ABE61DCD5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763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Lecture 7: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Query Execution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1FDDB-2DD7-4B10-88E5-EDB4ACCB5DB7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Algebra (2/3)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Derived or auxiliary operators: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Renaming: </a:t>
            </a:r>
            <a:r>
              <a:rPr lang="en-US" sz="4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ρ</a:t>
            </a:r>
            <a:r>
              <a:rPr lang="en-US" sz="40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Intersection, complement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Variations of joins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natural, equi-join, theta join, semi-join, cartesian product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E22BF-6FE8-427F-8010-E3CA00EA334E}" type="slidenum">
              <a:rPr lang="en-US" smtClean="0">
                <a:latin typeface="Arial" charset="0"/>
                <a:cs typeface="Arial" charset="0"/>
              </a:rPr>
              <a:pPr/>
              <a:t>100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External Merge-Sort: Step 2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Merge M – 1 runs into a new run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Result: runs of length M (M – 1)</a:t>
            </a:r>
            <a:r>
              <a:rPr lang="en-US" smtClean="0">
                <a:latin typeface="Arial" charset="0"/>
                <a:ea typeface="ＭＳ Ｐゴシック" pitchFamily="34" charset="-128"/>
                <a:sym typeface="Symbol" pitchFamily="18" charset="2"/>
              </a:rPr>
              <a:t> M</a:t>
            </a:r>
            <a:r>
              <a:rPr lang="en-US" baseline="30000" smtClean="0">
                <a:latin typeface="Arial" charset="0"/>
                <a:ea typeface="ＭＳ Ｐゴシック" pitchFamily="34" charset="-128"/>
                <a:sym typeface="Symbol" pitchFamily="18" charset="2"/>
              </a:rPr>
              <a:t>2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609600" y="5638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4773" name="Rectangle 5"/>
          <p:cNvSpPr>
            <a:spLocks noChangeArrowheads="1"/>
          </p:cNvSpPr>
          <p:nvPr/>
        </p:nvSpPr>
        <p:spPr bwMode="auto">
          <a:xfrm>
            <a:off x="3048000" y="563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4774" name="Freeform 6"/>
          <p:cNvSpPr>
            <a:spLocks/>
          </p:cNvSpPr>
          <p:nvPr/>
        </p:nvSpPr>
        <p:spPr bwMode="auto">
          <a:xfrm>
            <a:off x="6761163" y="3487738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75" name="Freeform 7"/>
          <p:cNvSpPr>
            <a:spLocks/>
          </p:cNvSpPr>
          <p:nvPr/>
        </p:nvSpPr>
        <p:spPr bwMode="auto">
          <a:xfrm>
            <a:off x="1122363" y="3876675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76" name="Freeform 8"/>
          <p:cNvSpPr>
            <a:spLocks/>
          </p:cNvSpPr>
          <p:nvPr/>
        </p:nvSpPr>
        <p:spPr bwMode="auto">
          <a:xfrm>
            <a:off x="1122363" y="4876800"/>
            <a:ext cx="1128712" cy="166688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77" name="Freeform 9"/>
          <p:cNvSpPr>
            <a:spLocks/>
          </p:cNvSpPr>
          <p:nvPr/>
        </p:nvSpPr>
        <p:spPr bwMode="auto">
          <a:xfrm>
            <a:off x="976313" y="3522663"/>
            <a:ext cx="1387475" cy="265112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78" name="Freeform 11"/>
          <p:cNvSpPr>
            <a:spLocks/>
          </p:cNvSpPr>
          <p:nvPr/>
        </p:nvSpPr>
        <p:spPr bwMode="auto">
          <a:xfrm>
            <a:off x="6877050" y="3962400"/>
            <a:ext cx="1119188" cy="157163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79" name="Freeform 12"/>
          <p:cNvSpPr>
            <a:spLocks/>
          </p:cNvSpPr>
          <p:nvPr/>
        </p:nvSpPr>
        <p:spPr bwMode="auto">
          <a:xfrm>
            <a:off x="6891338" y="4243388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80" name="Freeform 13"/>
          <p:cNvSpPr>
            <a:spLocks/>
          </p:cNvSpPr>
          <p:nvPr/>
        </p:nvSpPr>
        <p:spPr bwMode="auto">
          <a:xfrm>
            <a:off x="2711450" y="3276600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81" name="Rectangle 14"/>
          <p:cNvSpPr>
            <a:spLocks noChangeArrowheads="1"/>
          </p:cNvSpPr>
          <p:nvPr/>
        </p:nvSpPr>
        <p:spPr bwMode="auto">
          <a:xfrm>
            <a:off x="7167563" y="53197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Disk</a:t>
            </a:r>
          </a:p>
        </p:txBody>
      </p:sp>
      <p:sp>
        <p:nvSpPr>
          <p:cNvPr id="544782" name="Rectangle 15"/>
          <p:cNvSpPr>
            <a:spLocks noChangeArrowheads="1"/>
          </p:cNvSpPr>
          <p:nvPr/>
        </p:nvSpPr>
        <p:spPr bwMode="auto">
          <a:xfrm>
            <a:off x="1304925" y="535305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Disk</a:t>
            </a:r>
          </a:p>
        </p:txBody>
      </p:sp>
      <p:sp>
        <p:nvSpPr>
          <p:cNvPr id="544783" name="Line 16"/>
          <p:cNvSpPr>
            <a:spLocks noChangeShapeType="1"/>
          </p:cNvSpPr>
          <p:nvPr/>
        </p:nvSpPr>
        <p:spPr bwMode="auto">
          <a:xfrm>
            <a:off x="992188" y="36449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84" name="Line 17"/>
          <p:cNvSpPr>
            <a:spLocks noChangeShapeType="1"/>
          </p:cNvSpPr>
          <p:nvPr/>
        </p:nvSpPr>
        <p:spPr bwMode="auto">
          <a:xfrm>
            <a:off x="2359025" y="36449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5" name="Group 18"/>
          <p:cNvGrpSpPr>
            <a:grpSpLocks/>
          </p:cNvGrpSpPr>
          <p:nvPr/>
        </p:nvGrpSpPr>
        <p:grpSpPr bwMode="auto">
          <a:xfrm>
            <a:off x="993775" y="5122863"/>
            <a:ext cx="1365250" cy="185737"/>
            <a:chOff x="674" y="3611"/>
            <a:chExt cx="860" cy="117"/>
          </a:xfrm>
        </p:grpSpPr>
        <p:sp>
          <p:nvSpPr>
            <p:cNvPr id="544810" name="Arc 19"/>
            <p:cNvSpPr>
              <a:spLocks/>
            </p:cNvSpPr>
            <p:nvPr/>
          </p:nvSpPr>
          <p:spPr bwMode="auto">
            <a:xfrm>
              <a:off x="674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</a:path>
                <a:path w="21600" h="21785" stroke="0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  <a:lnTo>
                    <a:pt x="2160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811" name="Arc 20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</a:path>
                <a:path w="21600" h="21785" stroke="0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4786" name="Group 21"/>
          <p:cNvGrpSpPr>
            <a:grpSpLocks/>
          </p:cNvGrpSpPr>
          <p:nvPr/>
        </p:nvGrpSpPr>
        <p:grpSpPr bwMode="auto">
          <a:xfrm>
            <a:off x="6780213" y="5046663"/>
            <a:ext cx="1371600" cy="176212"/>
            <a:chOff x="4319" y="3563"/>
            <a:chExt cx="864" cy="111"/>
          </a:xfrm>
        </p:grpSpPr>
        <p:sp>
          <p:nvSpPr>
            <p:cNvPr id="544808" name="Arc 22"/>
            <p:cNvSpPr>
              <a:spLocks/>
            </p:cNvSpPr>
            <p:nvPr/>
          </p:nvSpPr>
          <p:spPr bwMode="auto">
            <a:xfrm>
              <a:off x="4319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</a:path>
                <a:path w="21600" h="21795" stroke="0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  <a:lnTo>
                    <a:pt x="2160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809" name="Arc 23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4787" name="Line 24"/>
          <p:cNvSpPr>
            <a:spLocks noChangeShapeType="1"/>
          </p:cNvSpPr>
          <p:nvPr/>
        </p:nvSpPr>
        <p:spPr bwMode="auto">
          <a:xfrm>
            <a:off x="6784975" y="36449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88" name="Line 25"/>
          <p:cNvSpPr>
            <a:spLocks noChangeShapeType="1"/>
          </p:cNvSpPr>
          <p:nvPr/>
        </p:nvSpPr>
        <p:spPr bwMode="auto">
          <a:xfrm>
            <a:off x="8151813" y="36449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89" name="Line 26"/>
          <p:cNvSpPr>
            <a:spLocks noChangeShapeType="1"/>
          </p:cNvSpPr>
          <p:nvPr/>
        </p:nvSpPr>
        <p:spPr bwMode="auto">
          <a:xfrm flipV="1">
            <a:off x="2198688" y="3736975"/>
            <a:ext cx="1046162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90" name="Line 27"/>
          <p:cNvSpPr>
            <a:spLocks noChangeShapeType="1"/>
          </p:cNvSpPr>
          <p:nvPr/>
        </p:nvSpPr>
        <p:spPr bwMode="auto">
          <a:xfrm>
            <a:off x="2198688" y="42910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91" name="Line 28"/>
          <p:cNvSpPr>
            <a:spLocks noChangeShapeType="1"/>
          </p:cNvSpPr>
          <p:nvPr/>
        </p:nvSpPr>
        <p:spPr bwMode="auto">
          <a:xfrm>
            <a:off x="4451350" y="39211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92" name="Line 29"/>
          <p:cNvSpPr>
            <a:spLocks noChangeShapeType="1"/>
          </p:cNvSpPr>
          <p:nvPr/>
        </p:nvSpPr>
        <p:spPr bwMode="auto">
          <a:xfrm flipV="1">
            <a:off x="4451350" y="4568825"/>
            <a:ext cx="642938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93" name="Line 30"/>
          <p:cNvSpPr>
            <a:spLocks noChangeShapeType="1"/>
          </p:cNvSpPr>
          <p:nvPr/>
        </p:nvSpPr>
        <p:spPr bwMode="auto">
          <a:xfrm>
            <a:off x="6140450" y="44751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94" name="Freeform 31"/>
          <p:cNvSpPr>
            <a:spLocks/>
          </p:cNvSpPr>
          <p:nvPr/>
        </p:nvSpPr>
        <p:spPr bwMode="auto">
          <a:xfrm>
            <a:off x="1122363" y="4154488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95" name="Line 32"/>
          <p:cNvSpPr>
            <a:spLocks noChangeShapeType="1"/>
          </p:cNvSpPr>
          <p:nvPr/>
        </p:nvSpPr>
        <p:spPr bwMode="auto">
          <a:xfrm>
            <a:off x="2279650" y="49371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96" name="Line 33"/>
          <p:cNvSpPr>
            <a:spLocks noChangeShapeType="1"/>
          </p:cNvSpPr>
          <p:nvPr/>
        </p:nvSpPr>
        <p:spPr bwMode="auto">
          <a:xfrm>
            <a:off x="4451350" y="42910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797" name="Rectangle 34"/>
          <p:cNvSpPr>
            <a:spLocks noChangeArrowheads="1"/>
          </p:cNvSpPr>
          <p:nvPr/>
        </p:nvSpPr>
        <p:spPr bwMode="auto">
          <a:xfrm>
            <a:off x="7010400" y="4060825"/>
            <a:ext cx="822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44798" name="Freeform 35"/>
          <p:cNvSpPr>
            <a:spLocks/>
          </p:cNvSpPr>
          <p:nvPr/>
        </p:nvSpPr>
        <p:spPr bwMode="auto">
          <a:xfrm>
            <a:off x="6891338" y="4797425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4799" name="Rectangle 36"/>
          <p:cNvSpPr>
            <a:spLocks noChangeArrowheads="1"/>
          </p:cNvSpPr>
          <p:nvPr/>
        </p:nvSpPr>
        <p:spPr bwMode="auto">
          <a:xfrm>
            <a:off x="1220788" y="4062413"/>
            <a:ext cx="890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44800" name="Rectangle 37"/>
          <p:cNvSpPr>
            <a:spLocks noChangeArrowheads="1"/>
          </p:cNvSpPr>
          <p:nvPr/>
        </p:nvSpPr>
        <p:spPr bwMode="auto">
          <a:xfrm>
            <a:off x="3276600" y="4951413"/>
            <a:ext cx="1209675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Input M</a:t>
            </a:r>
          </a:p>
        </p:txBody>
      </p:sp>
      <p:sp>
        <p:nvSpPr>
          <p:cNvPr id="544801" name="Rectangle 38"/>
          <p:cNvSpPr>
            <a:spLocks noChangeArrowheads="1"/>
          </p:cNvSpPr>
          <p:nvPr/>
        </p:nvSpPr>
        <p:spPr bwMode="auto">
          <a:xfrm>
            <a:off x="3276600" y="3429000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Input 1</a:t>
            </a:r>
          </a:p>
        </p:txBody>
      </p:sp>
      <p:sp>
        <p:nvSpPr>
          <p:cNvPr id="544802" name="Rectangle 39"/>
          <p:cNvSpPr>
            <a:spLocks noChangeArrowheads="1"/>
          </p:cNvSpPr>
          <p:nvPr/>
        </p:nvSpPr>
        <p:spPr bwMode="auto">
          <a:xfrm>
            <a:off x="3276600" y="4114800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Input 2</a:t>
            </a:r>
          </a:p>
        </p:txBody>
      </p:sp>
      <p:sp>
        <p:nvSpPr>
          <p:cNvPr id="544803" name="Text Box 40"/>
          <p:cNvSpPr txBox="1">
            <a:spLocks noChangeArrowheads="1"/>
          </p:cNvSpPr>
          <p:nvPr/>
        </p:nvSpPr>
        <p:spPr bwMode="auto">
          <a:xfrm>
            <a:off x="3565525" y="4460875"/>
            <a:ext cx="77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. . . .</a:t>
            </a:r>
          </a:p>
        </p:txBody>
      </p:sp>
      <p:sp>
        <p:nvSpPr>
          <p:cNvPr id="544804" name="Rectangle 41"/>
          <p:cNvSpPr>
            <a:spLocks noChangeArrowheads="1"/>
          </p:cNvSpPr>
          <p:nvPr/>
        </p:nvSpPr>
        <p:spPr bwMode="auto">
          <a:xfrm>
            <a:off x="5119688" y="4189413"/>
            <a:ext cx="1108075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Output</a:t>
            </a:r>
          </a:p>
        </p:txBody>
      </p:sp>
      <p:sp>
        <p:nvSpPr>
          <p:cNvPr id="544805" name="Rectangle 43"/>
          <p:cNvSpPr>
            <a:spLocks noChangeArrowheads="1"/>
          </p:cNvSpPr>
          <p:nvPr/>
        </p:nvSpPr>
        <p:spPr bwMode="auto">
          <a:xfrm>
            <a:off x="2895600" y="5410200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Main memory</a:t>
            </a:r>
          </a:p>
        </p:txBody>
      </p:sp>
      <p:sp>
        <p:nvSpPr>
          <p:cNvPr id="544806" name="Footer Placeholder 4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90502" name="Rectangle 42"/>
          <p:cNvSpPr>
            <a:spLocks noChangeArrowheads="1"/>
          </p:cNvSpPr>
          <p:nvPr/>
        </p:nvSpPr>
        <p:spPr bwMode="auto">
          <a:xfrm>
            <a:off x="1851025" y="6018213"/>
            <a:ext cx="5349875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latin typeface="Arial" pitchFamily="112" charset="0"/>
              </a:rPr>
              <a:t>If B &lt;= M</a:t>
            </a:r>
            <a:r>
              <a:rPr lang="en-US" sz="3200" baseline="30000" dirty="0">
                <a:latin typeface="Arial" pitchFamily="112" charset="0"/>
              </a:rPr>
              <a:t>2</a:t>
            </a:r>
            <a:r>
              <a:rPr lang="en-US" sz="3200" dirty="0">
                <a:latin typeface="Arial" pitchFamily="112" charset="0"/>
              </a:rPr>
              <a:t>  then we are done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1D6FC-DF93-42AE-B38D-98C85A1C428B}" type="slidenum">
              <a:rPr lang="en-US" smtClean="0">
                <a:latin typeface="Arial" charset="0"/>
                <a:cs typeface="Arial" charset="0"/>
              </a:rPr>
              <a:pPr/>
              <a:t>101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6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Cost of External Merge Sort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4000" smtClean="0">
                <a:latin typeface="Arial" charset="0"/>
                <a:ea typeface="ＭＳ Ｐゴシック" pitchFamily="34" charset="-128"/>
              </a:rPr>
              <a:t>Read+write+read = 3B(R)</a:t>
            </a:r>
          </a:p>
          <a:p>
            <a:pPr eaLnBrk="1" hangingPunct="1"/>
            <a:endParaRPr lang="en-US" sz="40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4000" smtClean="0">
                <a:latin typeface="Arial" charset="0"/>
                <a:ea typeface="ＭＳ Ｐゴシック" pitchFamily="34" charset="-128"/>
              </a:rPr>
              <a:t>Assumption: B(R)</a:t>
            </a:r>
            <a:r>
              <a:rPr lang="en-US" sz="4000" baseline="300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z="4000" smtClean="0">
                <a:latin typeface="Arial" charset="0"/>
                <a:ea typeface="ＭＳ Ｐゴシック" pitchFamily="34" charset="-128"/>
              </a:rPr>
              <a:t>&lt;= M</a:t>
            </a:r>
            <a:r>
              <a:rPr lang="en-US" sz="4000" baseline="30000" smtClean="0">
                <a:latin typeface="Arial" charset="0"/>
                <a:ea typeface="ＭＳ Ｐゴシック" pitchFamily="34" charset="-128"/>
              </a:rPr>
              <a:t>2</a:t>
            </a:r>
          </a:p>
        </p:txBody>
      </p:sp>
      <p:sp>
        <p:nvSpPr>
          <p:cNvPr id="54682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1CD73-9476-43B2-8637-061954F9F468}" type="slidenum">
              <a:rPr lang="en-US" smtClean="0">
                <a:latin typeface="Arial" charset="0"/>
                <a:cs typeface="Arial" charset="0"/>
              </a:rPr>
              <a:pPr/>
              <a:t>102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Grouping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Grouping: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g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a, sum(b)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(R)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Idea: do a two step merge sort, but change one of the steps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Question in class: which step needs to be changed and how ?</a:t>
            </a:r>
          </a:p>
        </p:txBody>
      </p:sp>
      <p:sp>
        <p:nvSpPr>
          <p:cNvPr id="5488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2286000" y="5791200"/>
            <a:ext cx="4572000" cy="758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Cost = 3B(R)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Assumption: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B(</a:t>
            </a:r>
            <a:r>
              <a:rPr lang="en-US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d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))</a:t>
            </a:r>
            <a:r>
              <a:rPr lang="en-US" baseline="30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&lt;= M</a:t>
            </a:r>
            <a:r>
              <a:rPr lang="en-US" baseline="300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2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993AB-F98A-46CE-97F5-D762DBAE10E1}" type="slidenum">
              <a:rPr lang="en-US" smtClean="0">
                <a:latin typeface="Arial" charset="0"/>
                <a:cs typeface="Arial" charset="0"/>
              </a:rPr>
              <a:pPr/>
              <a:t>103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Merge-Join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>
                <a:latin typeface="Arial" charset="0"/>
                <a:ea typeface="ＭＳ Ｐゴシック" pitchFamily="34" charset="-128"/>
              </a:rPr>
              <a:t>Join R </a:t>
            </a:r>
            <a:r>
              <a:rPr lang="en-US" sz="3600" smtClean="0">
                <a:latin typeface="Arial" charset="0"/>
                <a:ea typeface="ＭＳ Ｐゴシック" pitchFamily="34" charset="-128"/>
                <a:cs typeface="Arial" charset="0"/>
              </a:rPr>
              <a:t>⨝ </a:t>
            </a:r>
            <a:r>
              <a:rPr lang="en-US" sz="3600" smtClean="0">
                <a:latin typeface="Arial" charset="0"/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>
                <a:latin typeface="Arial" charset="0"/>
                <a:ea typeface="ＭＳ Ｐゴシック" pitchFamily="34" charset="-128"/>
              </a:rPr>
              <a:t>Step 1a: initial runs for R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>
                <a:latin typeface="Arial" charset="0"/>
                <a:ea typeface="ＭＳ Ｐゴシック" pitchFamily="34" charset="-128"/>
              </a:rPr>
              <a:t>Step 1b: initial runs for S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>
                <a:latin typeface="Arial" charset="0"/>
                <a:ea typeface="ＭＳ Ｐゴシック" pitchFamily="34" charset="-128"/>
              </a:rPr>
              <a:t>Step 2: merge and join</a:t>
            </a:r>
          </a:p>
        </p:txBody>
      </p:sp>
      <p:sp>
        <p:nvSpPr>
          <p:cNvPr id="5509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39BAF-55C2-40E3-BE36-C2875FD31036}" type="slidenum">
              <a:rPr lang="en-US" smtClean="0">
                <a:latin typeface="Arial" charset="0"/>
                <a:cs typeface="Arial" charset="0"/>
              </a:rPr>
              <a:pPr/>
              <a:t>104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Merge-Join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686800" cy="4114800"/>
          </a:xfrm>
        </p:spPr>
        <p:txBody>
          <a:bodyPr lIns="92075" tIns="46038" rIns="92075" bIns="46038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685800" y="43703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3124200" y="43703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2966" name="Freeform 6"/>
          <p:cNvSpPr>
            <a:spLocks/>
          </p:cNvSpPr>
          <p:nvPr/>
        </p:nvSpPr>
        <p:spPr bwMode="auto">
          <a:xfrm>
            <a:off x="6837363" y="2219325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67" name="Freeform 7"/>
          <p:cNvSpPr>
            <a:spLocks/>
          </p:cNvSpPr>
          <p:nvPr/>
        </p:nvSpPr>
        <p:spPr bwMode="auto">
          <a:xfrm>
            <a:off x="1198563" y="2608263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68" name="Freeform 8"/>
          <p:cNvSpPr>
            <a:spLocks/>
          </p:cNvSpPr>
          <p:nvPr/>
        </p:nvSpPr>
        <p:spPr bwMode="auto">
          <a:xfrm>
            <a:off x="1198563" y="3608388"/>
            <a:ext cx="1128712" cy="166687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69" name="Freeform 9"/>
          <p:cNvSpPr>
            <a:spLocks/>
          </p:cNvSpPr>
          <p:nvPr/>
        </p:nvSpPr>
        <p:spPr bwMode="auto">
          <a:xfrm>
            <a:off x="1052513" y="2254250"/>
            <a:ext cx="1387475" cy="265113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70" name="Rectangle 10"/>
          <p:cNvSpPr>
            <a:spLocks noChangeArrowheads="1"/>
          </p:cNvSpPr>
          <p:nvPr/>
        </p:nvSpPr>
        <p:spPr bwMode="auto">
          <a:xfrm>
            <a:off x="3067050" y="4419600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Main memory</a:t>
            </a:r>
          </a:p>
        </p:txBody>
      </p:sp>
      <p:sp>
        <p:nvSpPr>
          <p:cNvPr id="552971" name="Freeform 11"/>
          <p:cNvSpPr>
            <a:spLocks/>
          </p:cNvSpPr>
          <p:nvPr/>
        </p:nvSpPr>
        <p:spPr bwMode="auto">
          <a:xfrm>
            <a:off x="6953250" y="2693988"/>
            <a:ext cx="1119188" cy="157162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72" name="Freeform 12"/>
          <p:cNvSpPr>
            <a:spLocks/>
          </p:cNvSpPr>
          <p:nvPr/>
        </p:nvSpPr>
        <p:spPr bwMode="auto">
          <a:xfrm>
            <a:off x="6967538" y="2974975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73" name="Freeform 13"/>
          <p:cNvSpPr>
            <a:spLocks/>
          </p:cNvSpPr>
          <p:nvPr/>
        </p:nvSpPr>
        <p:spPr bwMode="auto">
          <a:xfrm>
            <a:off x="2787650" y="2008188"/>
            <a:ext cx="3625850" cy="2792412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74" name="Rectangle 14"/>
          <p:cNvSpPr>
            <a:spLocks noChangeArrowheads="1"/>
          </p:cNvSpPr>
          <p:nvPr/>
        </p:nvSpPr>
        <p:spPr bwMode="auto">
          <a:xfrm>
            <a:off x="7243763" y="40513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Disk</a:t>
            </a:r>
          </a:p>
        </p:txBody>
      </p:sp>
      <p:sp>
        <p:nvSpPr>
          <p:cNvPr id="552975" name="Rectangle 15"/>
          <p:cNvSpPr>
            <a:spLocks noChangeArrowheads="1"/>
          </p:cNvSpPr>
          <p:nvPr/>
        </p:nvSpPr>
        <p:spPr bwMode="auto">
          <a:xfrm>
            <a:off x="1381125" y="408463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Disk</a:t>
            </a:r>
          </a:p>
        </p:txBody>
      </p:sp>
      <p:sp>
        <p:nvSpPr>
          <p:cNvPr id="552976" name="Line 16"/>
          <p:cNvSpPr>
            <a:spLocks noChangeShapeType="1"/>
          </p:cNvSpPr>
          <p:nvPr/>
        </p:nvSpPr>
        <p:spPr bwMode="auto">
          <a:xfrm>
            <a:off x="1068388" y="2376488"/>
            <a:ext cx="0" cy="147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77" name="Line 17"/>
          <p:cNvSpPr>
            <a:spLocks noChangeShapeType="1"/>
          </p:cNvSpPr>
          <p:nvPr/>
        </p:nvSpPr>
        <p:spPr bwMode="auto">
          <a:xfrm>
            <a:off x="2435225" y="2376488"/>
            <a:ext cx="0" cy="147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2978" name="Group 18"/>
          <p:cNvGrpSpPr>
            <a:grpSpLocks/>
          </p:cNvGrpSpPr>
          <p:nvPr/>
        </p:nvGrpSpPr>
        <p:grpSpPr bwMode="auto">
          <a:xfrm>
            <a:off x="1069975" y="3854450"/>
            <a:ext cx="1365250" cy="185738"/>
            <a:chOff x="674" y="3611"/>
            <a:chExt cx="860" cy="117"/>
          </a:xfrm>
        </p:grpSpPr>
        <p:sp>
          <p:nvSpPr>
            <p:cNvPr id="553001" name="Arc 19"/>
            <p:cNvSpPr>
              <a:spLocks/>
            </p:cNvSpPr>
            <p:nvPr/>
          </p:nvSpPr>
          <p:spPr bwMode="auto">
            <a:xfrm>
              <a:off x="674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</a:path>
                <a:path w="21600" h="21785" stroke="0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  <a:lnTo>
                    <a:pt x="2160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02" name="Arc 20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</a:path>
                <a:path w="21600" h="21785" stroke="0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2979" name="Group 21"/>
          <p:cNvGrpSpPr>
            <a:grpSpLocks/>
          </p:cNvGrpSpPr>
          <p:nvPr/>
        </p:nvGrpSpPr>
        <p:grpSpPr bwMode="auto">
          <a:xfrm>
            <a:off x="6856413" y="3778250"/>
            <a:ext cx="1371600" cy="176213"/>
            <a:chOff x="4319" y="3563"/>
            <a:chExt cx="864" cy="111"/>
          </a:xfrm>
        </p:grpSpPr>
        <p:sp>
          <p:nvSpPr>
            <p:cNvPr id="552999" name="Arc 22"/>
            <p:cNvSpPr>
              <a:spLocks/>
            </p:cNvSpPr>
            <p:nvPr/>
          </p:nvSpPr>
          <p:spPr bwMode="auto">
            <a:xfrm>
              <a:off x="4319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</a:path>
                <a:path w="21600" h="21795" stroke="0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  <a:lnTo>
                    <a:pt x="2160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00" name="Arc 23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2980" name="Line 24"/>
          <p:cNvSpPr>
            <a:spLocks noChangeShapeType="1"/>
          </p:cNvSpPr>
          <p:nvPr/>
        </p:nvSpPr>
        <p:spPr bwMode="auto">
          <a:xfrm>
            <a:off x="6861175" y="2376488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Line 25"/>
          <p:cNvSpPr>
            <a:spLocks noChangeShapeType="1"/>
          </p:cNvSpPr>
          <p:nvPr/>
        </p:nvSpPr>
        <p:spPr bwMode="auto">
          <a:xfrm>
            <a:off x="8228013" y="2376488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2" name="Line 26"/>
          <p:cNvSpPr>
            <a:spLocks noChangeShapeType="1"/>
          </p:cNvSpPr>
          <p:nvPr/>
        </p:nvSpPr>
        <p:spPr bwMode="auto">
          <a:xfrm flipV="1">
            <a:off x="2274888" y="2468563"/>
            <a:ext cx="1046162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3" name="Line 27"/>
          <p:cNvSpPr>
            <a:spLocks noChangeShapeType="1"/>
          </p:cNvSpPr>
          <p:nvPr/>
        </p:nvSpPr>
        <p:spPr bwMode="auto">
          <a:xfrm>
            <a:off x="2274888" y="3022600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4" name="Line 28"/>
          <p:cNvSpPr>
            <a:spLocks noChangeShapeType="1"/>
          </p:cNvSpPr>
          <p:nvPr/>
        </p:nvSpPr>
        <p:spPr bwMode="auto">
          <a:xfrm>
            <a:off x="4527550" y="2652713"/>
            <a:ext cx="642938" cy="461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5" name="Line 29"/>
          <p:cNvSpPr>
            <a:spLocks noChangeShapeType="1"/>
          </p:cNvSpPr>
          <p:nvPr/>
        </p:nvSpPr>
        <p:spPr bwMode="auto">
          <a:xfrm flipV="1">
            <a:off x="4527550" y="3300413"/>
            <a:ext cx="642938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6" name="Line 30"/>
          <p:cNvSpPr>
            <a:spLocks noChangeShapeType="1"/>
          </p:cNvSpPr>
          <p:nvPr/>
        </p:nvSpPr>
        <p:spPr bwMode="auto">
          <a:xfrm>
            <a:off x="6216650" y="3206750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7" name="Freeform 31"/>
          <p:cNvSpPr>
            <a:spLocks/>
          </p:cNvSpPr>
          <p:nvPr/>
        </p:nvSpPr>
        <p:spPr bwMode="auto">
          <a:xfrm>
            <a:off x="1198563" y="2886075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88" name="Line 32"/>
          <p:cNvSpPr>
            <a:spLocks noChangeShapeType="1"/>
          </p:cNvSpPr>
          <p:nvPr/>
        </p:nvSpPr>
        <p:spPr bwMode="auto">
          <a:xfrm>
            <a:off x="2355850" y="3668713"/>
            <a:ext cx="965200" cy="2778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9" name="Line 33"/>
          <p:cNvSpPr>
            <a:spLocks noChangeShapeType="1"/>
          </p:cNvSpPr>
          <p:nvPr/>
        </p:nvSpPr>
        <p:spPr bwMode="auto">
          <a:xfrm>
            <a:off x="4527550" y="3022600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0" name="Rectangle 34"/>
          <p:cNvSpPr>
            <a:spLocks noChangeArrowheads="1"/>
          </p:cNvSpPr>
          <p:nvPr/>
        </p:nvSpPr>
        <p:spPr bwMode="auto">
          <a:xfrm>
            <a:off x="7086600" y="2792413"/>
            <a:ext cx="822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52991" name="Freeform 35"/>
          <p:cNvSpPr>
            <a:spLocks/>
          </p:cNvSpPr>
          <p:nvPr/>
        </p:nvSpPr>
        <p:spPr bwMode="auto">
          <a:xfrm>
            <a:off x="6967538" y="3529013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92" name="Rectangle 36"/>
          <p:cNvSpPr>
            <a:spLocks noChangeArrowheads="1"/>
          </p:cNvSpPr>
          <p:nvPr/>
        </p:nvSpPr>
        <p:spPr bwMode="auto">
          <a:xfrm>
            <a:off x="1296988" y="2794000"/>
            <a:ext cx="890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52993" name="Rectangle 37"/>
          <p:cNvSpPr>
            <a:spLocks noChangeArrowheads="1"/>
          </p:cNvSpPr>
          <p:nvPr/>
        </p:nvSpPr>
        <p:spPr bwMode="auto">
          <a:xfrm>
            <a:off x="3352800" y="3798888"/>
            <a:ext cx="1209675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Input M</a:t>
            </a:r>
          </a:p>
        </p:txBody>
      </p:sp>
      <p:sp>
        <p:nvSpPr>
          <p:cNvPr id="552994" name="Rectangle 38"/>
          <p:cNvSpPr>
            <a:spLocks noChangeArrowheads="1"/>
          </p:cNvSpPr>
          <p:nvPr/>
        </p:nvSpPr>
        <p:spPr bwMode="auto">
          <a:xfrm>
            <a:off x="3352800" y="2160588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Input 1</a:t>
            </a:r>
          </a:p>
        </p:txBody>
      </p:sp>
      <p:sp>
        <p:nvSpPr>
          <p:cNvPr id="552995" name="Rectangle 39"/>
          <p:cNvSpPr>
            <a:spLocks noChangeArrowheads="1"/>
          </p:cNvSpPr>
          <p:nvPr/>
        </p:nvSpPr>
        <p:spPr bwMode="auto">
          <a:xfrm>
            <a:off x="3352800" y="2846388"/>
            <a:ext cx="1447800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Input 2</a:t>
            </a:r>
          </a:p>
        </p:txBody>
      </p:sp>
      <p:sp>
        <p:nvSpPr>
          <p:cNvPr id="552996" name="Text Box 40"/>
          <p:cNvSpPr txBox="1">
            <a:spLocks noChangeArrowheads="1"/>
          </p:cNvSpPr>
          <p:nvPr/>
        </p:nvSpPr>
        <p:spPr bwMode="auto">
          <a:xfrm>
            <a:off x="3641725" y="3192463"/>
            <a:ext cx="77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. . . .</a:t>
            </a:r>
          </a:p>
        </p:txBody>
      </p:sp>
      <p:sp>
        <p:nvSpPr>
          <p:cNvPr id="552997" name="Rectangle 41"/>
          <p:cNvSpPr>
            <a:spLocks noChangeArrowheads="1"/>
          </p:cNvSpPr>
          <p:nvPr/>
        </p:nvSpPr>
        <p:spPr bwMode="auto">
          <a:xfrm>
            <a:off x="5195888" y="2921000"/>
            <a:ext cx="1108075" cy="466725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Output</a:t>
            </a:r>
          </a:p>
        </p:txBody>
      </p:sp>
      <p:sp>
        <p:nvSpPr>
          <p:cNvPr id="552998" name="Rectangle 42"/>
          <p:cNvSpPr>
            <a:spLocks noChangeArrowheads="1"/>
          </p:cNvSpPr>
          <p:nvPr/>
        </p:nvSpPr>
        <p:spPr bwMode="auto">
          <a:xfrm>
            <a:off x="1828800" y="4733925"/>
            <a:ext cx="50006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M</a:t>
            </a:r>
            <a:r>
              <a:rPr lang="en-US" sz="3200" baseline="-25000">
                <a:latin typeface="Arial" charset="0"/>
              </a:rPr>
              <a:t>1</a:t>
            </a:r>
            <a:r>
              <a:rPr lang="en-US" sz="3200">
                <a:latin typeface="Arial" charset="0"/>
              </a:rPr>
              <a:t>  = B(R)/M runs for R</a:t>
            </a:r>
          </a:p>
          <a:p>
            <a:pPr eaLnBrk="0" hangingPunct="0"/>
            <a:r>
              <a:rPr lang="en-US" sz="3200">
                <a:latin typeface="Arial" charset="0"/>
              </a:rPr>
              <a:t>M</a:t>
            </a:r>
            <a:r>
              <a:rPr lang="en-US" sz="3200" baseline="-25000">
                <a:latin typeface="Arial" charset="0"/>
              </a:rPr>
              <a:t>2</a:t>
            </a:r>
            <a:r>
              <a:rPr lang="en-US" sz="3200">
                <a:latin typeface="Arial" charset="0"/>
              </a:rPr>
              <a:t>  = B(S)/M runs for S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Merge-join M</a:t>
            </a:r>
            <a:r>
              <a:rPr lang="en-US" sz="3200" baseline="-25000">
                <a:latin typeface="Arial" charset="0"/>
              </a:rPr>
              <a:t>1</a:t>
            </a:r>
            <a:r>
              <a:rPr lang="en-US" sz="3200">
                <a:latin typeface="Arial" charset="0"/>
              </a:rPr>
              <a:t>  + M</a:t>
            </a:r>
            <a:r>
              <a:rPr lang="en-US" sz="3200" baseline="-25000">
                <a:latin typeface="Arial" charset="0"/>
              </a:rPr>
              <a:t>2</a:t>
            </a:r>
            <a:r>
              <a:rPr lang="en-US" sz="3200">
                <a:latin typeface="Arial" charset="0"/>
              </a:rPr>
              <a:t>  runs; 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need M</a:t>
            </a:r>
            <a:r>
              <a:rPr lang="en-US" sz="3200" baseline="-25000">
                <a:latin typeface="Arial" charset="0"/>
              </a:rPr>
              <a:t>1</a:t>
            </a:r>
            <a:r>
              <a:rPr lang="en-US" sz="3200">
                <a:latin typeface="Arial" charset="0"/>
              </a:rPr>
              <a:t>  + M</a:t>
            </a:r>
            <a:r>
              <a:rPr lang="en-US" sz="3200" baseline="-25000">
                <a:latin typeface="Arial" charset="0"/>
              </a:rPr>
              <a:t>2</a:t>
            </a:r>
            <a:r>
              <a:rPr lang="en-US" sz="3200">
                <a:latin typeface="Arial" charset="0"/>
              </a:rPr>
              <a:t> &lt;=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B018D-7B0B-4E3C-9548-015AC9266725}" type="slidenum">
              <a:rPr lang="en-US" smtClean="0">
                <a:latin typeface="Arial" charset="0"/>
                <a:cs typeface="Arial" charset="0"/>
              </a:rPr>
              <a:pPr/>
              <a:t>105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Two-Pass Algorithms Based on Sorting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Join R 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⨝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If the number of tuples in R matching those in S is small (or vice versa) we can compute the join during the merge phase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Total cost: 3B(R)+3B(S) 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Assumption: B(R)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+ B(S)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&lt;= M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2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5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06FF21-4066-4C2F-A219-72C9561E5D7F}" type="slidenum">
              <a:rPr lang="en-US" smtClean="0">
                <a:latin typeface="Arial" charset="0"/>
                <a:cs typeface="Arial" charset="0"/>
              </a:rPr>
              <a:pPr/>
              <a:t>106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Summary of External Join Algorithms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Block Nested Loop: B(S) + B(R)*B(S)/M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Index Join: B(R) + T(R)B(S)/V(S,a)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Partitioned Hash: 3B(R)+3B(S);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min(B(R),B(S)) &lt;= M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2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Merge Join: 3B(R)+3B(S)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B(R)+B(S) &lt;= M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2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70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Algebra (3/3)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Extensions for bags:</a:t>
            </a:r>
          </a:p>
          <a:p>
            <a:pPr eaLnBrk="1" hangingPunct="1">
              <a:defRPr/>
            </a:pP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Duplicate elimination: 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  <a:ea typeface="ＭＳ Ｐゴシック" pitchFamily="112" charset="-128"/>
                <a:cs typeface="ＭＳ Ｐゴシック" pitchFamily="112" charset="-128"/>
              </a:rPr>
              <a:t>δ</a:t>
            </a:r>
            <a:endParaRPr lang="en-US" sz="3600" dirty="0" smtClean="0">
              <a:solidFill>
                <a:srgbClr val="FF0000"/>
              </a:solidFill>
              <a:latin typeface="+mn-lt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defRPr/>
            </a:pP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Group by:  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  <a:ea typeface="ＭＳ Ｐゴシック" pitchFamily="112" charset="-128"/>
                <a:cs typeface="ＭＳ Ｐゴシック" pitchFamily="112" charset="-128"/>
              </a:rPr>
              <a:t>γ</a:t>
            </a:r>
            <a:endParaRPr lang="en-US" sz="3600" dirty="0" smtClean="0">
              <a:solidFill>
                <a:srgbClr val="FF0000"/>
              </a:solidFill>
              <a:latin typeface="+mn-lt"/>
              <a:ea typeface="ＭＳ Ｐゴシック" pitchFamily="112" charset="-128"/>
              <a:cs typeface="ＭＳ Ｐゴシック" pitchFamily="112" charset="-128"/>
            </a:endParaRPr>
          </a:p>
          <a:p>
            <a:pPr eaLnBrk="1" hangingPunct="1">
              <a:defRPr/>
            </a:pPr>
            <a:r>
              <a:rPr lang="en-US" sz="3600" dirty="0" smtClean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Sorting: 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  <a:ea typeface="ＭＳ Ｐゴシック" pitchFamily="112" charset="-128"/>
                <a:cs typeface="ＭＳ Ｐゴシック" pitchFamily="112" charset="-128"/>
              </a:rPr>
              <a:t>τ</a:t>
            </a:r>
            <a:endParaRPr lang="en-US" sz="3600" dirty="0" smtClean="0">
              <a:solidFill>
                <a:srgbClr val="FF0000"/>
              </a:solidFill>
              <a:latin typeface="+mn-lt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46B4F-41C5-448A-8BD1-901BFEE22B54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Union and Difference</a:t>
            </a:r>
          </a:p>
        </p:txBody>
      </p:sp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D6570-F561-4CA0-8FEA-5AAD8102C2EF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6" name="Rounded Rectangle 6"/>
          <p:cNvSpPr>
            <a:spLocks noChangeArrowheads="1"/>
          </p:cNvSpPr>
          <p:nvPr/>
        </p:nvSpPr>
        <p:spPr bwMode="auto">
          <a:xfrm>
            <a:off x="1828800" y="4343400"/>
            <a:ext cx="5287963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What do they mean over bags ?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1770063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</a:t>
            </a: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 R2</a:t>
            </a:r>
            <a:endParaRPr lang="en-US" sz="3200" dirty="0">
              <a:latin typeface="Arial"/>
              <a:cs typeface="+mn-cs"/>
            </a:endParaRPr>
          </a:p>
          <a:p>
            <a:pPr>
              <a:defRPr/>
            </a:pP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–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18B6F-E933-43E9-8DF0-77D11A210703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09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What about Intersection ?</a:t>
            </a:r>
          </a:p>
        </p:txBody>
      </p:sp>
      <p:sp>
        <p:nvSpPr>
          <p:cNvPr id="380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Derived operator using minus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Derived using join (will explain later)</a:t>
            </a:r>
          </a:p>
        </p:txBody>
      </p:sp>
      <p:graphicFrame>
        <p:nvGraphicFramePr>
          <p:cNvPr id="380930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80930" name="Equation" r:id="rId4" imgW="0" imgH="0" progId="">
              <p:embed/>
            </p:oleObj>
          </a:graphicData>
        </a:graphic>
      </p:graphicFrame>
      <p:sp>
        <p:nvSpPr>
          <p:cNvPr id="3809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2514600" y="2514600"/>
            <a:ext cx="4962525" cy="588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= R1 – (R1 – R2)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4343400"/>
            <a:ext cx="3903663" cy="588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32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</a:t>
            </a: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= R1 </a:t>
            </a:r>
            <a:r>
              <a:rPr lang="en-US" sz="3200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⨝ </a:t>
            </a:r>
            <a:r>
              <a:rPr lang="en-US" sz="32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FF622C-A1E4-462F-B4B1-643C6F940907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Selection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Returns all tuples which satisfy a condition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sz="1800" baseline="-25000" smtClean="0">
                <a:latin typeface="Arial" charset="0"/>
                <a:ea typeface="ＭＳ Ｐゴシック" pitchFamily="34" charset="-128"/>
              </a:rPr>
              <a:t>Salary &gt; 40000</a:t>
            </a:r>
            <a:r>
              <a:rPr lang="en-US" sz="18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(Employee)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sz="1800" baseline="-25000" smtClean="0">
                <a:latin typeface="Arial" charset="0"/>
                <a:ea typeface="ＭＳ Ｐゴシック" pitchFamily="34" charset="-128"/>
              </a:rPr>
              <a:t>name = “Smith”</a:t>
            </a:r>
            <a:r>
              <a:rPr lang="en-US" sz="18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(Employee)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condition c can be =, &lt;, 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, &gt;,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, &lt;&gt;</a:t>
            </a:r>
          </a:p>
        </p:txBody>
      </p:sp>
      <p:sp>
        <p:nvSpPr>
          <p:cNvPr id="3829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3276600" y="2971800"/>
            <a:ext cx="137795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baseline="-25000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(R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B2D4D-15EE-4525-98E6-759C2F998141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5026" name="Rectangle 4"/>
          <p:cNvSpPr>
            <a:spLocks noChangeArrowheads="1"/>
          </p:cNvSpPr>
          <p:nvPr/>
        </p:nvSpPr>
        <p:spPr bwMode="auto">
          <a:xfrm>
            <a:off x="533400" y="3505200"/>
            <a:ext cx="3309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Symbol" pitchFamily="18" charset="2"/>
              </a:rPr>
              <a:t>s</a:t>
            </a:r>
            <a:r>
              <a:rPr lang="en-US" sz="1800" baseline="-25000">
                <a:latin typeface="Arial" charset="0"/>
              </a:rPr>
              <a:t>Salary &gt; 40000</a:t>
            </a:r>
            <a:r>
              <a:rPr lang="en-US" sz="1800"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2590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0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5068" name="Rectangle 6"/>
          <p:cNvSpPr>
            <a:spLocks noChangeArrowheads="1"/>
          </p:cNvSpPr>
          <p:nvPr/>
        </p:nvSpPr>
        <p:spPr bwMode="auto">
          <a:xfrm>
            <a:off x="381000" y="609600"/>
            <a:ext cx="176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5B96C-FCD6-4FE9-AF1E-71AC74EFC614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Projection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Eliminates columns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Example: project social-security number and names: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P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SSN, Name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(Employee)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 Answer(SSN, Name)</a:t>
            </a:r>
          </a:p>
          <a:p>
            <a:pPr lvl="1"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7076" name="Rounded Rectangle 6"/>
          <p:cNvSpPr>
            <a:spLocks noChangeArrowheads="1"/>
          </p:cNvSpPr>
          <p:nvPr/>
        </p:nvSpPr>
        <p:spPr bwMode="auto">
          <a:xfrm>
            <a:off x="1676400" y="5486400"/>
            <a:ext cx="6415088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Semantics differs over set or over bags</a:t>
            </a:r>
          </a:p>
        </p:txBody>
      </p:sp>
      <p:sp>
        <p:nvSpPr>
          <p:cNvPr id="3870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2743200" y="2209800"/>
            <a:ext cx="2859088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P 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A1,…,An</a:t>
            </a:r>
            <a:r>
              <a:rPr lang="en-US" sz="2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68936-0943-4223-A0B3-DDDB6CA14C84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22" name="Rectangle 4"/>
          <p:cNvSpPr>
            <a:spLocks noChangeArrowheads="1"/>
          </p:cNvSpPr>
          <p:nvPr/>
        </p:nvSpPr>
        <p:spPr bwMode="auto">
          <a:xfrm>
            <a:off x="304800" y="2743200"/>
            <a:ext cx="331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Symbol" pitchFamily="18" charset="2"/>
              </a:rPr>
              <a:t>P</a:t>
            </a:r>
            <a:r>
              <a:rPr lang="en-US">
                <a:latin typeface="Arial" charset="0"/>
              </a:rPr>
              <a:t> </a:t>
            </a:r>
            <a:r>
              <a:rPr lang="en-US" baseline="-25000">
                <a:latin typeface="Arial" charset="0"/>
              </a:rPr>
              <a:t>Name,Salary</a:t>
            </a:r>
            <a:r>
              <a:rPr lang="en-US">
                <a:latin typeface="Arial" charset="0"/>
              </a:rPr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/>
        </p:nvGraphicFramePr>
        <p:xfrm>
          <a:off x="381000" y="3352800"/>
          <a:ext cx="40132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6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9163" name="Rectangle 7"/>
          <p:cNvSpPr>
            <a:spLocks noChangeArrowheads="1"/>
          </p:cNvSpPr>
          <p:nvPr/>
        </p:nvSpPr>
        <p:spPr bwMode="auto">
          <a:xfrm>
            <a:off x="457200" y="457200"/>
            <a:ext cx="176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Employee</a:t>
            </a:r>
          </a:p>
        </p:txBody>
      </p:sp>
      <p:graphicFrame>
        <p:nvGraphicFramePr>
          <p:cNvPr id="9" name="Group 46"/>
          <p:cNvGraphicFramePr>
            <a:graphicFrameLocks noGrp="1"/>
          </p:cNvGraphicFramePr>
          <p:nvPr/>
        </p:nvGraphicFramePr>
        <p:xfrm>
          <a:off x="4826000" y="3352800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78" name="TextBox 9"/>
          <p:cNvSpPr txBox="1">
            <a:spLocks noChangeArrowheads="1"/>
          </p:cNvSpPr>
          <p:nvPr/>
        </p:nvSpPr>
        <p:spPr bwMode="auto">
          <a:xfrm>
            <a:off x="1457325" y="55626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Bag semantics</a:t>
            </a:r>
          </a:p>
        </p:txBody>
      </p:sp>
      <p:sp>
        <p:nvSpPr>
          <p:cNvPr id="389179" name="TextBox 10"/>
          <p:cNvSpPr txBox="1">
            <a:spLocks noChangeArrowheads="1"/>
          </p:cNvSpPr>
          <p:nvPr/>
        </p:nvSpPr>
        <p:spPr bwMode="auto">
          <a:xfrm>
            <a:off x="5791200" y="5486400"/>
            <a:ext cx="209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Set semantics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6172200"/>
            <a:ext cx="62103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</a:rPr>
              <a:t>Which is more efficient to implement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58928-47F5-4426-B0C9-678DB10A1611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Cartesian Product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Each tuple in R1 with each tuple in R2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Very rare in practice; mainly used to express joins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9117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3109913" y="2819400"/>
            <a:ext cx="205422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F14ABE-87A7-4469-AA92-8F6F0B4F0345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3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828800"/>
          <a:ext cx="3276600" cy="1189038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33" name="TextBox 5"/>
          <p:cNvSpPr txBox="1">
            <a:spLocks noChangeArrowheads="1"/>
          </p:cNvSpPr>
          <p:nvPr/>
        </p:nvSpPr>
        <p:spPr bwMode="auto">
          <a:xfrm>
            <a:off x="304800" y="10287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Employee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828800"/>
          <a:ext cx="3276600" cy="1189038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48" name="TextBox 7"/>
          <p:cNvSpPr txBox="1">
            <a:spLocks noChangeArrowheads="1"/>
          </p:cNvSpPr>
          <p:nvPr/>
        </p:nvSpPr>
        <p:spPr bwMode="auto">
          <a:xfrm>
            <a:off x="4495800" y="10287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Dependent</a:t>
            </a:r>
          </a:p>
        </p:txBody>
      </p:sp>
      <p:sp>
        <p:nvSpPr>
          <p:cNvPr id="393249" name="TextBox 8"/>
          <p:cNvSpPr txBox="1">
            <a:spLocks noChangeArrowheads="1"/>
          </p:cNvSpPr>
          <p:nvPr/>
        </p:nvSpPr>
        <p:spPr bwMode="auto">
          <a:xfrm>
            <a:off x="914400" y="3505200"/>
            <a:ext cx="367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Employee </a:t>
            </a:r>
            <a:r>
              <a:rPr lang="en-US" b="1">
                <a:latin typeface="Zapf Dingbats"/>
                <a:ea typeface="Zapf Dingbats"/>
                <a:cs typeface="Zapf Dingbats"/>
              </a:rPr>
              <a:t>✕</a:t>
            </a:r>
            <a:r>
              <a:rPr lang="en-US" b="1">
                <a:latin typeface="Arial" charset="0"/>
              </a:rPr>
              <a:t> Dependent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4191000"/>
          <a:ext cx="6019800" cy="1981200"/>
        </p:xfrm>
        <a:graphic>
          <a:graphicData uri="http://schemas.openxmlformats.org/drawingml/2006/table">
            <a:tbl>
              <a:tblPr/>
              <a:tblGrid>
                <a:gridCol w="1165123"/>
                <a:gridCol w="1650590"/>
                <a:gridCol w="1699137"/>
                <a:gridCol w="15049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Outline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Relational Algebra: Ch. 4.2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Overview of query evaluation: Ch. 12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Evaluating relational operators: Ch. 14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C663A7-9746-4FBE-A39C-B686A3A0A5D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7D00D-C02C-47E9-9DAC-D22BF8DA736A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Renaming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Changes the schema, not the instance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r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N, 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(Employee)  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  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Answer(N, S)</a:t>
            </a:r>
            <a:endParaRPr lang="en-US" sz="32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5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2971800" y="2743200"/>
            <a:ext cx="2833688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r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B1,…,</a:t>
            </a:r>
            <a:r>
              <a:rPr lang="en-US" sz="4000" baseline="-25000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Bn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7E9F8-17AB-4FED-BBEE-3920DC8C0D27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Natural Join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8001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Meaning:  R1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⨝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R2 = </a:t>
            </a:r>
            <a:r>
              <a:rPr lang="en-US" smtClean="0">
                <a:latin typeface="Symbol" pitchFamily="18" charset="2"/>
                <a:ea typeface="ＭＳ Ｐゴシック" pitchFamily="34" charset="-128"/>
                <a:cs typeface="Arial" charset="0"/>
              </a:rPr>
              <a:t>P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</a:rPr>
              <a:t>A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(</a:t>
            </a:r>
            <a:r>
              <a:rPr lang="en-US" smtClean="0">
                <a:latin typeface="Symbol" pitchFamily="18" charset="2"/>
                <a:ea typeface="ＭＳ Ｐゴシック" pitchFamily="34" charset="-128"/>
                <a:cs typeface="Arial" charset="0"/>
              </a:rPr>
              <a:t>s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(R1 </a:t>
            </a:r>
            <a:r>
              <a:rPr lang="en-US" smtClean="0">
                <a:latin typeface="Arial" charset="0"/>
                <a:ea typeface="ＭＳ Ｐゴシック" pitchFamily="34" charset="-128"/>
                <a:sym typeface="Symbol" pitchFamily="18" charset="2"/>
              </a:rPr>
              <a:t>× R2))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The selection </a:t>
            </a:r>
            <a:r>
              <a:rPr lang="en-US" smtClean="0">
                <a:latin typeface="Symbol" pitchFamily="18" charset="2"/>
                <a:ea typeface="ＭＳ Ｐゴシック" pitchFamily="34" charset="-128"/>
                <a:cs typeface="Arial" charset="0"/>
              </a:rPr>
              <a:t>s</a:t>
            </a:r>
            <a:r>
              <a:rPr lang="en-US" baseline="-25000" smtClean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checks equality of all common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  <a:cs typeface="Arial" charset="0"/>
              </a:rPr>
              <a:t>The projection eliminates the duplicate common attributes</a:t>
            </a:r>
          </a:p>
        </p:txBody>
      </p:sp>
      <p:sp>
        <p:nvSpPr>
          <p:cNvPr id="397316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6" name="Rectangle 15"/>
          <p:cNvSpPr/>
          <p:nvPr/>
        </p:nvSpPr>
        <p:spPr>
          <a:xfrm>
            <a:off x="3276600" y="1524000"/>
            <a:ext cx="2236788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>
                <a:latin typeface="Arial"/>
                <a:ea typeface="Arial"/>
                <a:cs typeface="Arial"/>
              </a:rPr>
              <a:t> </a:t>
            </a:r>
            <a:r>
              <a:rPr lang="en-US" sz="4000" dirty="0">
                <a:latin typeface="Arial"/>
                <a:ea typeface="Arial"/>
                <a:cs typeface="Arial"/>
              </a:rPr>
              <a:t>R2</a:t>
            </a:r>
            <a:endParaRPr lang="en-US" sz="4000" dirty="0"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Natural Join</a:t>
            </a:r>
          </a:p>
        </p:txBody>
      </p:sp>
      <p:sp>
        <p:nvSpPr>
          <p:cNvPr id="39936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3372-450E-4AEB-B8D7-2016B7824B29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/>
        </p:nvGraphicFramePr>
        <p:xfrm>
          <a:off x="1524000" y="1676400"/>
          <a:ext cx="2514600" cy="182880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32" name="Group 24"/>
          <p:cNvGraphicFramePr>
            <a:graphicFrameLocks noGrp="1"/>
          </p:cNvGraphicFramePr>
          <p:nvPr/>
        </p:nvGraphicFramePr>
        <p:xfrm>
          <a:off x="5410200" y="1676400"/>
          <a:ext cx="2514600" cy="1463675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U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9" name="Group 41"/>
          <p:cNvGraphicFramePr>
            <a:graphicFrameLocks noGrp="1"/>
          </p:cNvGraphicFramePr>
          <p:nvPr/>
        </p:nvGraphicFramePr>
        <p:xfrm>
          <a:off x="3276600" y="3733800"/>
          <a:ext cx="4495800" cy="2378075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431" name="TextBox 13"/>
          <p:cNvSpPr txBox="1">
            <a:spLocks noChangeArrowheads="1"/>
          </p:cNvSpPr>
          <p:nvPr/>
        </p:nvSpPr>
        <p:spPr bwMode="auto">
          <a:xfrm>
            <a:off x="609600" y="1600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R</a:t>
            </a:r>
          </a:p>
        </p:txBody>
      </p:sp>
      <p:sp>
        <p:nvSpPr>
          <p:cNvPr id="399432" name="TextBox 14"/>
          <p:cNvSpPr txBox="1">
            <a:spLocks noChangeArrowheads="1"/>
          </p:cNvSpPr>
          <p:nvPr/>
        </p:nvSpPr>
        <p:spPr bwMode="auto">
          <a:xfrm>
            <a:off x="4800600" y="1600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99433" name="TextBox 15"/>
          <p:cNvSpPr txBox="1">
            <a:spLocks noChangeArrowheads="1"/>
          </p:cNvSpPr>
          <p:nvPr/>
        </p:nvSpPr>
        <p:spPr bwMode="auto">
          <a:xfrm>
            <a:off x="228600" y="4046538"/>
            <a:ext cx="3189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R </a:t>
            </a:r>
            <a:r>
              <a:rPr lang="en-US">
                <a:latin typeface="Arial" charset="0"/>
              </a:rPr>
              <a:t>⨝ </a:t>
            </a:r>
            <a:r>
              <a:rPr lang="en-US" b="1">
                <a:latin typeface="Arial" charset="0"/>
              </a:rPr>
              <a:t>S</a:t>
            </a:r>
            <a:r>
              <a:rPr lang="en-US">
                <a:latin typeface="Arial" charset="0"/>
              </a:rPr>
              <a:t> =</a:t>
            </a:r>
          </a:p>
          <a:p>
            <a:pPr eaLnBrk="0" hangingPunct="0"/>
            <a:r>
              <a:rPr lang="en-US">
                <a:latin typeface="Symbol" pitchFamily="18" charset="2"/>
              </a:rPr>
              <a:t>P</a:t>
            </a:r>
            <a:r>
              <a:rPr lang="en-US" baseline="-25000">
                <a:latin typeface="Arial" charset="0"/>
              </a:rPr>
              <a:t>ABC</a:t>
            </a:r>
            <a:r>
              <a:rPr lang="en-US">
                <a:latin typeface="Arial" charset="0"/>
              </a:rPr>
              <a:t>(</a:t>
            </a:r>
            <a:r>
              <a:rPr lang="en-US">
                <a:latin typeface="Symbol" pitchFamily="18" charset="2"/>
              </a:rPr>
              <a:t>s</a:t>
            </a:r>
            <a:r>
              <a:rPr lang="en-US" baseline="-25000">
                <a:latin typeface="Arial" charset="0"/>
              </a:rPr>
              <a:t>R.B=S.B</a:t>
            </a:r>
            <a:r>
              <a:rPr lang="en-US">
                <a:latin typeface="Arial" charset="0"/>
              </a:rPr>
              <a:t>(R </a:t>
            </a:r>
            <a:r>
              <a:rPr lang="en-US">
                <a:latin typeface="Arial" charset="0"/>
                <a:ea typeface="ＭＳ Ｐゴシック" pitchFamily="34" charset="-128"/>
                <a:sym typeface="Symbol" pitchFamily="18" charset="2"/>
              </a:rPr>
              <a:t>× S))</a:t>
            </a:r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6CF510-E834-41FC-98C0-FF2DBA901BC5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Natural Join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Given the schemas R(A, B, C, D), S(A, C, E), what is the schema of R ⨝ S ?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Given R(A, B, C),  S(D, E), what is R ⨝  S  ?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Given R(A, B),  S(A, B),  what is  R ⨝ S  ?</a:t>
            </a:r>
          </a:p>
        </p:txBody>
      </p:sp>
      <p:sp>
        <p:nvSpPr>
          <p:cNvPr id="401412" name="Footer Placeholder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5BD52C-817B-45DD-BD2F-73058FC68772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Theta Join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join that involves a predicate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Here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q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can be any condition </a:t>
            </a:r>
          </a:p>
        </p:txBody>
      </p:sp>
      <p:sp>
        <p:nvSpPr>
          <p:cNvPr id="403460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" name="Rectangle 10"/>
          <p:cNvSpPr/>
          <p:nvPr/>
        </p:nvSpPr>
        <p:spPr>
          <a:xfrm>
            <a:off x="1905000" y="3200400"/>
            <a:ext cx="6434138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  =  </a:t>
            </a:r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baseline="-25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q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(R1 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72D2D9-F07F-4C26-B455-2AEAD564BBC4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Eq-join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theta join where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q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is an equality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This is by far the most used variant of join in practice</a:t>
            </a:r>
          </a:p>
        </p:txBody>
      </p:sp>
      <p:sp>
        <p:nvSpPr>
          <p:cNvPr id="40550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" name="Rectangle 11"/>
          <p:cNvSpPr/>
          <p:nvPr/>
        </p:nvSpPr>
        <p:spPr>
          <a:xfrm>
            <a:off x="1143000" y="3048000"/>
            <a:ext cx="724852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R1 ⨝</a:t>
            </a:r>
            <a:r>
              <a:rPr lang="en-US" sz="4000" baseline="-25000" dirty="0">
                <a:latin typeface="Arial"/>
                <a:ea typeface="Arial"/>
                <a:cs typeface="Arial"/>
              </a:rPr>
              <a:t>A=B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   =  </a:t>
            </a:r>
            <a:r>
              <a:rPr lang="en-US" sz="4000" dirty="0" err="1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s</a:t>
            </a:r>
            <a:r>
              <a:rPr lang="en-US" sz="4000" baseline="-25000" dirty="0" err="1">
                <a:latin typeface="Arial"/>
                <a:ea typeface="Arial"/>
                <a:cs typeface="Arial"/>
              </a:rPr>
              <a:t>A</a:t>
            </a:r>
            <a:r>
              <a:rPr lang="en-US" sz="4000" baseline="-25000" dirty="0">
                <a:latin typeface="Arial"/>
                <a:ea typeface="Arial"/>
                <a:cs typeface="Arial"/>
              </a:rPr>
              <a:t>=B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(R1 </a:t>
            </a:r>
            <a:r>
              <a:rPr lang="en-US" sz="4000" dirty="0" err="1">
                <a:latin typeface="Arial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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R2)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So Which Join Is It ?</a:t>
            </a:r>
          </a:p>
        </p:txBody>
      </p:sp>
      <p:sp>
        <p:nvSpPr>
          <p:cNvPr id="407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When we write R ⨝ S we usually mean an eq-join, but we often omit the equality predicate when it is clear from the context</a:t>
            </a: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058494-C733-4753-B3DD-E7A3A964BDC4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7556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8775FB-0D01-4A59-875C-30184205EAF4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Where A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…, A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n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are the attributes in R</a:t>
            </a:r>
          </a:p>
        </p:txBody>
      </p:sp>
      <p:sp>
        <p:nvSpPr>
          <p:cNvPr id="408580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0" name="Rectangle 19"/>
          <p:cNvSpPr/>
          <p:nvPr/>
        </p:nvSpPr>
        <p:spPr>
          <a:xfrm>
            <a:off x="1524000" y="2514600"/>
            <a:ext cx="653097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R ⋉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S  = </a:t>
            </a:r>
            <a:r>
              <a:rPr lang="en-US" sz="4000" dirty="0">
                <a:latin typeface="Symbol" pitchFamily="112" charset="2"/>
                <a:ea typeface="ＭＳ Ｐゴシック" pitchFamily="112" charset="-128"/>
                <a:cs typeface="ＭＳ Ｐゴシック" pitchFamily="112" charset="-128"/>
              </a:rPr>
              <a:t>P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A1,…,An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(R ⨝</a:t>
            </a:r>
            <a:r>
              <a:rPr lang="en-US" sz="4000" baseline="-25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C</a:t>
            </a:r>
            <a:r>
              <a:rPr lang="en-US" sz="40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13300"/>
            <a:ext cx="8599488" cy="1809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  <a:cs typeface="Arial"/>
              </a:rPr>
              <a:t>Formally, </a:t>
            </a:r>
            <a:r>
              <a:rPr lang="en-US" sz="2800" dirty="0">
                <a:latin typeface="Arial"/>
                <a:ea typeface="ＭＳ Ｐゴシック" pitchFamily="112" charset="-128"/>
                <a:cs typeface="Arial"/>
              </a:rPr>
              <a:t>R ⋉</a:t>
            </a:r>
            <a:r>
              <a:rPr lang="en-US" sz="2800" baseline="-25000" dirty="0">
                <a:latin typeface="Arial"/>
                <a:ea typeface="ＭＳ Ｐゴシック" pitchFamily="112" charset="-128"/>
                <a:cs typeface="Arial"/>
              </a:rPr>
              <a:t>C</a:t>
            </a:r>
            <a:r>
              <a:rPr lang="en-US" sz="2800" dirty="0">
                <a:latin typeface="Arial"/>
                <a:ea typeface="ＭＳ Ｐゴシック" pitchFamily="112" charset="-128"/>
                <a:cs typeface="Arial"/>
              </a:rPr>
              <a:t> S means this: retain from R only those</a:t>
            </a:r>
            <a:br>
              <a:rPr lang="en-US" sz="2800" dirty="0">
                <a:latin typeface="Arial"/>
                <a:ea typeface="ＭＳ Ｐゴシック" pitchFamily="112" charset="-128"/>
                <a:cs typeface="Arial"/>
              </a:rPr>
            </a:br>
            <a:r>
              <a:rPr lang="en-US" sz="2800" dirty="0" err="1">
                <a:latin typeface="Arial"/>
                <a:ea typeface="ＭＳ Ｐゴシック" pitchFamily="112" charset="-128"/>
                <a:cs typeface="Arial"/>
              </a:rPr>
              <a:t>tuples</a:t>
            </a:r>
            <a:r>
              <a:rPr lang="en-US" sz="2800" dirty="0">
                <a:latin typeface="Arial"/>
                <a:ea typeface="ＭＳ Ｐゴシック" pitchFamily="112" charset="-128"/>
                <a:cs typeface="Arial"/>
              </a:rPr>
              <a:t> that have some matching </a:t>
            </a:r>
            <a:r>
              <a:rPr lang="en-US" sz="2800" dirty="0" err="1">
                <a:latin typeface="Arial"/>
                <a:ea typeface="ＭＳ Ｐゴシック" pitchFamily="112" charset="-128"/>
                <a:cs typeface="Arial"/>
              </a:rPr>
              <a:t>tuple</a:t>
            </a:r>
            <a:r>
              <a:rPr lang="en-US" sz="2800" dirty="0">
                <a:latin typeface="Arial"/>
                <a:ea typeface="ＭＳ Ｐゴシック" pitchFamily="112" charset="-128"/>
                <a:cs typeface="Arial"/>
              </a:rPr>
              <a:t> in S</a:t>
            </a:r>
          </a:p>
          <a:p>
            <a:pPr eaLnBrk="0" hangingPunct="0">
              <a:buFont typeface="Arial"/>
              <a:buChar char="•"/>
              <a:defRPr/>
            </a:pPr>
            <a:r>
              <a:rPr lang="en-US" sz="2800" dirty="0">
                <a:latin typeface="Arial"/>
                <a:ea typeface="ＭＳ Ｐゴシック" pitchFamily="112" charset="-128"/>
                <a:cs typeface="Arial"/>
              </a:rPr>
              <a:t> Duplicates in R are preserved</a:t>
            </a:r>
          </a:p>
          <a:p>
            <a:pPr eaLnBrk="0" hangingPunct="0">
              <a:buFont typeface="Arial"/>
              <a:buChar char="•"/>
              <a:defRPr/>
            </a:pPr>
            <a:r>
              <a:rPr lang="en-US" sz="2800" dirty="0">
                <a:latin typeface="Arial"/>
                <a:ea typeface="ＭＳ Ｐゴシック" pitchFamily="112" charset="-128"/>
                <a:cs typeface="Arial"/>
              </a:rPr>
              <a:t> Duplicates in S don’t matter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410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Semijoins in Distributed Databases</a:t>
            </a:r>
          </a:p>
        </p:txBody>
      </p:sp>
      <p:sp>
        <p:nvSpPr>
          <p:cNvPr id="410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CFB6FC-0861-46A0-BA68-44AADF8FCA2C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699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69925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660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410661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Employee</a:t>
            </a:r>
          </a:p>
        </p:txBody>
      </p:sp>
      <p:sp>
        <p:nvSpPr>
          <p:cNvPr id="410662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Dependent</a:t>
            </a:r>
          </a:p>
        </p:txBody>
      </p:sp>
      <p:sp>
        <p:nvSpPr>
          <p:cNvPr id="410663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52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685800" y="4191000"/>
            <a:ext cx="81661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latin typeface="Arial" charset="0"/>
              </a:rPr>
              <a:t>Employee ⨝</a:t>
            </a:r>
            <a:r>
              <a:rPr lang="en-US" sz="3200" baseline="-25000">
                <a:latin typeface="Arial" charset="0"/>
              </a:rPr>
              <a:t>SSN=EmpSSN</a:t>
            </a:r>
            <a:r>
              <a:rPr lang="en-US" sz="3200">
                <a:latin typeface="Arial" charset="0"/>
              </a:rPr>
              <a:t> (</a:t>
            </a:r>
            <a:r>
              <a:rPr lang="en-US" sz="3200">
                <a:latin typeface="Symbol" pitchFamily="18" charset="2"/>
              </a:rPr>
              <a:t>s </a:t>
            </a:r>
            <a:r>
              <a:rPr lang="en-US" sz="3200" baseline="-25000">
                <a:latin typeface="Arial" charset="0"/>
              </a:rPr>
              <a:t>age&gt;71 </a:t>
            </a:r>
            <a:r>
              <a:rPr lang="en-US" sz="3200">
                <a:latin typeface="Arial" charset="0"/>
              </a:rPr>
              <a:t>(Dependent))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6243638"/>
            <a:ext cx="8816975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Task: compute the query with minimum amount of data transfer </a:t>
            </a:r>
          </a:p>
        </p:txBody>
      </p:sp>
      <p:sp>
        <p:nvSpPr>
          <p:cNvPr id="410666" name="TextBox 13"/>
          <p:cNvSpPr txBox="1">
            <a:spLocks noChangeArrowheads="1"/>
          </p:cNvSpPr>
          <p:nvPr/>
        </p:nvSpPr>
        <p:spPr bwMode="auto">
          <a:xfrm>
            <a:off x="228600" y="4895850"/>
            <a:ext cx="73882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Assumptions: Very few Employees have dependents.</a:t>
            </a:r>
          </a:p>
          <a:p>
            <a:pPr eaLnBrk="0" hangingPunct="0"/>
            <a:r>
              <a:rPr lang="en-US">
                <a:latin typeface="Arial" charset="0"/>
              </a:rPr>
              <a:t>Very few dependents have age &gt; 71.</a:t>
            </a:r>
          </a:p>
          <a:p>
            <a:pPr eaLnBrk="0" hangingPunct="0"/>
            <a:r>
              <a:rPr lang="en-US">
                <a:latin typeface="Arial" charset="0"/>
              </a:rPr>
              <a:t>“Stuff” is big.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412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Semijoins in Distributed Databases</a:t>
            </a:r>
          </a:p>
        </p:txBody>
      </p:sp>
      <p:sp>
        <p:nvSpPr>
          <p:cNvPr id="412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614CC-76EC-4B42-A824-A1F6A0EF971F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699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69925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2708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412709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Employee</a:t>
            </a:r>
          </a:p>
        </p:txBody>
      </p:sp>
      <p:sp>
        <p:nvSpPr>
          <p:cNvPr id="412710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Dependent</a:t>
            </a:r>
          </a:p>
        </p:txBody>
      </p:sp>
      <p:sp>
        <p:nvSpPr>
          <p:cNvPr id="412711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52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685800" y="4191000"/>
            <a:ext cx="81661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latin typeface="Arial" charset="0"/>
              </a:rPr>
              <a:t>Employee ⨝</a:t>
            </a:r>
            <a:r>
              <a:rPr lang="en-US" sz="3200" baseline="-25000">
                <a:latin typeface="Arial" charset="0"/>
              </a:rPr>
              <a:t>SSN=EmpSSN</a:t>
            </a:r>
            <a:r>
              <a:rPr lang="en-US" sz="3200">
                <a:latin typeface="Arial" charset="0"/>
              </a:rPr>
              <a:t> (</a:t>
            </a:r>
            <a:r>
              <a:rPr lang="en-US" sz="3200">
                <a:latin typeface="Symbol" pitchFamily="18" charset="2"/>
              </a:rPr>
              <a:t>s </a:t>
            </a:r>
            <a:r>
              <a:rPr lang="en-US" sz="3200" baseline="-25000">
                <a:latin typeface="Arial" charset="0"/>
              </a:rPr>
              <a:t>age&gt;71 </a:t>
            </a:r>
            <a:r>
              <a:rPr lang="en-US" sz="3200">
                <a:latin typeface="Arial" charset="0"/>
              </a:rPr>
              <a:t>(Dependent))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3746500" y="5029200"/>
            <a:ext cx="52228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T(SSN) = </a:t>
            </a:r>
            <a:r>
              <a:rPr lang="en-US">
                <a:latin typeface="Symbol" pitchFamily="18" charset="2"/>
              </a:rPr>
              <a:t>P</a:t>
            </a:r>
            <a:r>
              <a:rPr lang="en-US">
                <a:latin typeface="Arial" charset="0"/>
              </a:rPr>
              <a:t> </a:t>
            </a:r>
            <a:r>
              <a:rPr lang="en-US" baseline="-25000">
                <a:latin typeface="Arial" charset="0"/>
              </a:rPr>
              <a:t>SSN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Symbol" pitchFamily="18" charset="2"/>
              </a:rPr>
              <a:t>s </a:t>
            </a:r>
            <a:r>
              <a:rPr lang="en-US" baseline="-25000">
                <a:latin typeface="Arial" charset="0"/>
              </a:rPr>
              <a:t>age&gt;71 </a:t>
            </a:r>
            <a:r>
              <a:rPr lang="en-US">
                <a:latin typeface="Arial" charset="0"/>
              </a:rPr>
              <a:t>(Dependents)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WHAT and the HOW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In SQL we write WHAT we want to get form the data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The database system needs to figure out HOW to get the data we want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The passage from WHAT to HOW goes through the Relational Algebra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A7FC30-007B-45A2-8C8E-7053E36BB701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" name="Rounded Rectangle 30"/>
          <p:cNvSpPr>
            <a:spLocks noChangeArrowheads="1"/>
          </p:cNvSpPr>
          <p:nvPr/>
        </p:nvSpPr>
        <p:spPr bwMode="auto">
          <a:xfrm>
            <a:off x="2514600" y="5943600"/>
            <a:ext cx="3803650" cy="647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latin typeface="Arial" pitchFamily="112" charset="0"/>
              </a:rPr>
              <a:t>Data Independence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414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Semijoins in Distributed Databases</a:t>
            </a:r>
          </a:p>
        </p:txBody>
      </p:sp>
      <p:sp>
        <p:nvSpPr>
          <p:cNvPr id="414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A7DAC-6809-4BFC-98E6-5AF623DAFC7C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699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69925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4756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414757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Employee</a:t>
            </a:r>
          </a:p>
        </p:txBody>
      </p:sp>
      <p:sp>
        <p:nvSpPr>
          <p:cNvPr id="414758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Dependent</a:t>
            </a:r>
          </a:p>
        </p:txBody>
      </p:sp>
      <p:sp>
        <p:nvSpPr>
          <p:cNvPr id="414759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52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68646" name="Text Box 37"/>
          <p:cNvSpPr txBox="1">
            <a:spLocks noChangeArrowheads="1"/>
          </p:cNvSpPr>
          <p:nvPr/>
        </p:nvSpPr>
        <p:spPr bwMode="auto">
          <a:xfrm>
            <a:off x="76200" y="5799138"/>
            <a:ext cx="6975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R = Employee ⨝</a:t>
            </a:r>
            <a:r>
              <a:rPr lang="en-US" baseline="-25000">
                <a:latin typeface="Arial" charset="0"/>
              </a:rPr>
              <a:t>SSN=EmpSSN</a:t>
            </a:r>
            <a:r>
              <a:rPr lang="en-US">
                <a:latin typeface="Arial" charset="0"/>
              </a:rPr>
              <a:t>  T</a:t>
            </a:r>
          </a:p>
          <a:p>
            <a:pPr>
              <a:defRPr/>
            </a:pPr>
            <a:r>
              <a:rPr lang="en-US">
                <a:latin typeface="Arial" charset="0"/>
              </a:rPr>
              <a:t>    = Employee ⋉</a:t>
            </a:r>
            <a:r>
              <a:rPr lang="en-US" baseline="-25000">
                <a:latin typeface="Arial" charset="0"/>
              </a:rPr>
              <a:t>SSN=EmpSSN</a:t>
            </a:r>
            <a:r>
              <a:rPr lang="en-US">
                <a:latin typeface="Arial" charset="0"/>
              </a:rPr>
              <a:t>  (</a:t>
            </a:r>
            <a:r>
              <a:rPr lang="en-US">
                <a:latin typeface="Symbol" pitchFamily="18" charset="2"/>
              </a:rPr>
              <a:t>s </a:t>
            </a:r>
            <a:r>
              <a:rPr lang="en-US" baseline="-25000">
                <a:latin typeface="Arial" charset="0"/>
              </a:rPr>
              <a:t>age&gt;71 </a:t>
            </a:r>
            <a:r>
              <a:rPr lang="en-US">
                <a:latin typeface="Arial" charset="0"/>
              </a:rPr>
              <a:t>(Dependents))</a:t>
            </a:r>
          </a:p>
        </p:txBody>
      </p:sp>
      <p:cxnSp>
        <p:nvCxnSpPr>
          <p:cNvPr id="414761" name="Curved Connector 31"/>
          <p:cNvCxnSpPr>
            <a:cxnSpLocks noChangeShapeType="1"/>
            <a:stCxn id="18" idx="1"/>
            <a:endCxn id="68646" idx="0"/>
          </p:cNvCxnSpPr>
          <p:nvPr/>
        </p:nvCxnSpPr>
        <p:spPr bwMode="auto">
          <a:xfrm rot="10800000" flipV="1">
            <a:off x="3563938" y="5262563"/>
            <a:ext cx="182562" cy="536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3746500" y="5029200"/>
            <a:ext cx="52228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T(SSN) = </a:t>
            </a:r>
            <a:r>
              <a:rPr lang="en-US">
                <a:latin typeface="Symbol" pitchFamily="18" charset="2"/>
              </a:rPr>
              <a:t>P</a:t>
            </a:r>
            <a:r>
              <a:rPr lang="en-US">
                <a:latin typeface="Arial" charset="0"/>
              </a:rPr>
              <a:t> </a:t>
            </a:r>
            <a:r>
              <a:rPr lang="en-US" baseline="-25000">
                <a:latin typeface="Arial" charset="0"/>
              </a:rPr>
              <a:t>SSN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Symbol" pitchFamily="18" charset="2"/>
              </a:rPr>
              <a:t>s </a:t>
            </a:r>
            <a:r>
              <a:rPr lang="en-US" baseline="-25000">
                <a:latin typeface="Arial" charset="0"/>
              </a:rPr>
              <a:t>age&gt;71 </a:t>
            </a:r>
            <a:r>
              <a:rPr lang="en-US">
                <a:latin typeface="Arial" charset="0"/>
              </a:rPr>
              <a:t>(Dependents)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685800" y="4191000"/>
            <a:ext cx="81661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latin typeface="Arial" charset="0"/>
              </a:rPr>
              <a:t>Employee ⨝</a:t>
            </a:r>
            <a:r>
              <a:rPr lang="en-US" sz="3200" baseline="-25000">
                <a:latin typeface="Arial" charset="0"/>
              </a:rPr>
              <a:t>SSN=EmpSSN</a:t>
            </a:r>
            <a:r>
              <a:rPr lang="en-US" sz="3200">
                <a:latin typeface="Arial" charset="0"/>
              </a:rPr>
              <a:t> (</a:t>
            </a:r>
            <a:r>
              <a:rPr lang="en-US" sz="3200">
                <a:latin typeface="Symbol" pitchFamily="18" charset="2"/>
              </a:rPr>
              <a:t>s </a:t>
            </a:r>
            <a:r>
              <a:rPr lang="en-US" sz="3200" baseline="-25000">
                <a:latin typeface="Arial" charset="0"/>
              </a:rPr>
              <a:t>age&gt;71 </a:t>
            </a:r>
            <a:r>
              <a:rPr lang="en-US" sz="3200">
                <a:latin typeface="Arial" charset="0"/>
              </a:rPr>
              <a:t>(Dependent))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8" name="Oval 29"/>
          <p:cNvSpPr>
            <a:spLocks noChangeArrowheads="1"/>
          </p:cNvSpPr>
          <p:nvPr/>
        </p:nvSpPr>
        <p:spPr bwMode="auto">
          <a:xfrm>
            <a:off x="838200" y="2057400"/>
            <a:ext cx="2667000" cy="2057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4800600" y="1905000"/>
            <a:ext cx="3886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  <a:latin typeface="Arial" pitchFamily="112" charset="0"/>
            </a:endParaRPr>
          </a:p>
        </p:txBody>
      </p:sp>
      <p:sp>
        <p:nvSpPr>
          <p:cNvPr id="416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Semijoins in Distributed Databases</a:t>
            </a:r>
          </a:p>
        </p:txBody>
      </p:sp>
      <p:sp>
        <p:nvSpPr>
          <p:cNvPr id="416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3C9E9-A5DA-46C8-8A80-422ECD6E8732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2819400"/>
          <a:ext cx="1981200" cy="6699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4953000" y="2514600"/>
          <a:ext cx="3429000" cy="669925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EmpSSN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DepName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Stuff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. 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6804" name="AutoShape 31"/>
          <p:cNvCxnSpPr>
            <a:cxnSpLocks noChangeShapeType="1"/>
            <a:stCxn id="68638" idx="6"/>
            <a:endCxn id="68639" idx="2"/>
          </p:cNvCxnSpPr>
          <p:nvPr/>
        </p:nvCxnSpPr>
        <p:spPr bwMode="auto">
          <a:xfrm flipV="1">
            <a:off x="3505200" y="2857500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416805" name="Text Box 32"/>
          <p:cNvSpPr txBox="1">
            <a:spLocks noChangeArrowheads="1"/>
          </p:cNvSpPr>
          <p:nvPr/>
        </p:nvSpPr>
        <p:spPr bwMode="auto">
          <a:xfrm>
            <a:off x="1279525" y="2251075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Employee</a:t>
            </a:r>
          </a:p>
        </p:txBody>
      </p:sp>
      <p:sp>
        <p:nvSpPr>
          <p:cNvPr id="416806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Dependent</a:t>
            </a:r>
          </a:p>
        </p:txBody>
      </p:sp>
      <p:sp>
        <p:nvSpPr>
          <p:cNvPr id="416807" name="Text Box 34"/>
          <p:cNvSpPr txBox="1">
            <a:spLocks noChangeArrowheads="1"/>
          </p:cNvSpPr>
          <p:nvPr/>
        </p:nvSpPr>
        <p:spPr bwMode="auto">
          <a:xfrm>
            <a:off x="3794125" y="3089275"/>
            <a:ext cx="1252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68645" name="Text Box 36"/>
          <p:cNvSpPr txBox="1">
            <a:spLocks noChangeArrowheads="1"/>
          </p:cNvSpPr>
          <p:nvPr/>
        </p:nvSpPr>
        <p:spPr bwMode="auto">
          <a:xfrm>
            <a:off x="3657600" y="4953000"/>
            <a:ext cx="52228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T(SSN) = </a:t>
            </a:r>
            <a:r>
              <a:rPr lang="en-US">
                <a:latin typeface="Symbol" pitchFamily="18" charset="2"/>
              </a:rPr>
              <a:t>P</a:t>
            </a:r>
            <a:r>
              <a:rPr lang="en-US">
                <a:latin typeface="Arial" charset="0"/>
              </a:rPr>
              <a:t> </a:t>
            </a:r>
            <a:r>
              <a:rPr lang="en-US" baseline="-25000">
                <a:latin typeface="Arial" charset="0"/>
              </a:rPr>
              <a:t>SSN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Symbol" pitchFamily="18" charset="2"/>
              </a:rPr>
              <a:t>s </a:t>
            </a:r>
            <a:r>
              <a:rPr lang="en-US" baseline="-25000">
                <a:latin typeface="Arial" charset="0"/>
              </a:rPr>
              <a:t>age&gt;71 </a:t>
            </a:r>
            <a:r>
              <a:rPr lang="en-US">
                <a:latin typeface="Arial" charset="0"/>
              </a:rPr>
              <a:t>(Dependents)</a:t>
            </a:r>
          </a:p>
        </p:txBody>
      </p:sp>
      <p:sp>
        <p:nvSpPr>
          <p:cNvPr id="68646" name="Text Box 37"/>
          <p:cNvSpPr txBox="1">
            <a:spLocks noChangeArrowheads="1"/>
          </p:cNvSpPr>
          <p:nvPr/>
        </p:nvSpPr>
        <p:spPr bwMode="auto">
          <a:xfrm>
            <a:off x="76200" y="5634038"/>
            <a:ext cx="40767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R = Employee ⋉</a:t>
            </a:r>
            <a:r>
              <a:rPr lang="en-US" baseline="-25000">
                <a:latin typeface="Arial" charset="0"/>
              </a:rPr>
              <a:t>SSN=EmpSSN</a:t>
            </a:r>
            <a:r>
              <a:rPr lang="en-US">
                <a:latin typeface="Arial" charset="0"/>
              </a:rPr>
              <a:t>  T</a:t>
            </a:r>
          </a:p>
        </p:txBody>
      </p:sp>
      <p:sp>
        <p:nvSpPr>
          <p:cNvPr id="68647" name="Text Box 38"/>
          <p:cNvSpPr txBox="1">
            <a:spLocks noChangeArrowheads="1"/>
          </p:cNvSpPr>
          <p:nvPr/>
        </p:nvSpPr>
        <p:spPr bwMode="auto">
          <a:xfrm>
            <a:off x="3733800" y="6121400"/>
            <a:ext cx="5218113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+mn-cs"/>
              </a:rPr>
              <a:t>Answer = R ⨝</a:t>
            </a:r>
            <a:r>
              <a:rPr lang="en-US" baseline="-25000" dirty="0">
                <a:latin typeface="Arial"/>
                <a:cs typeface="+mn-cs"/>
              </a:rPr>
              <a:t>SSN=</a:t>
            </a:r>
            <a:r>
              <a:rPr lang="en-US" baseline="-25000" dirty="0" err="1">
                <a:latin typeface="Arial"/>
                <a:cs typeface="+mn-cs"/>
              </a:rPr>
              <a:t>EmpSSN</a:t>
            </a:r>
            <a:r>
              <a:rPr lang="en-US" sz="3200" dirty="0">
                <a:latin typeface="Arial" pitchFamily="112" charset="0"/>
                <a:cs typeface="+mn-cs"/>
              </a:rPr>
              <a:t> </a:t>
            </a:r>
            <a:r>
              <a:rPr lang="en-US" dirty="0">
                <a:latin typeface="Arial"/>
                <a:cs typeface="+mn-cs"/>
              </a:rPr>
              <a:t>Dependents</a:t>
            </a:r>
          </a:p>
        </p:txBody>
      </p:sp>
      <p:cxnSp>
        <p:nvCxnSpPr>
          <p:cNvPr id="416811" name="Curved Connector 31"/>
          <p:cNvCxnSpPr>
            <a:cxnSpLocks noChangeShapeType="1"/>
            <a:stCxn id="68645" idx="1"/>
            <a:endCxn id="68646" idx="0"/>
          </p:cNvCxnSpPr>
          <p:nvPr/>
        </p:nvCxnSpPr>
        <p:spPr bwMode="auto">
          <a:xfrm rot="10800000" flipV="1">
            <a:off x="2114550" y="5186363"/>
            <a:ext cx="1543050" cy="447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6812" name="Curved Connector 33"/>
          <p:cNvCxnSpPr>
            <a:cxnSpLocks noChangeShapeType="1"/>
            <a:stCxn id="68646" idx="2"/>
            <a:endCxn id="68647" idx="1"/>
          </p:cNvCxnSpPr>
          <p:nvPr/>
        </p:nvCxnSpPr>
        <p:spPr bwMode="auto">
          <a:xfrm rot="16200000" flipH="1">
            <a:off x="2766219" y="5449094"/>
            <a:ext cx="315912" cy="16192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685800" y="4191000"/>
            <a:ext cx="81661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latin typeface="Arial" charset="0"/>
              </a:rPr>
              <a:t>Employee ⨝</a:t>
            </a:r>
            <a:r>
              <a:rPr lang="en-US" sz="3200" baseline="-25000">
                <a:latin typeface="Arial" charset="0"/>
              </a:rPr>
              <a:t>SSN=EmpSSN</a:t>
            </a:r>
            <a:r>
              <a:rPr lang="en-US" sz="3200">
                <a:latin typeface="Arial" charset="0"/>
              </a:rPr>
              <a:t> (</a:t>
            </a:r>
            <a:r>
              <a:rPr lang="en-US" sz="3200">
                <a:latin typeface="Symbol" pitchFamily="18" charset="2"/>
              </a:rPr>
              <a:t>s </a:t>
            </a:r>
            <a:r>
              <a:rPr lang="en-US" sz="3200" baseline="-25000">
                <a:latin typeface="Arial" charset="0"/>
              </a:rPr>
              <a:t>age&gt;71 </a:t>
            </a:r>
            <a:r>
              <a:rPr lang="en-US" sz="3200">
                <a:latin typeface="Arial" charset="0"/>
              </a:rPr>
              <a:t>(Dependent))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Joins R US</a:t>
            </a:r>
          </a:p>
        </p:txBody>
      </p:sp>
      <p:sp>
        <p:nvSpPr>
          <p:cNvPr id="418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The join operation in all its variants (eq-join, natural join, semi-join, outer-join) is at the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heart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of relational database systems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WHY ?</a:t>
            </a:r>
          </a:p>
        </p:txBody>
      </p:sp>
      <p:sp>
        <p:nvSpPr>
          <p:cNvPr id="418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18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9DD00-5154-4EC1-906A-1B35F7110797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81009-BD12-4E08-8915-BAEC0D72E993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Arial" charset="0"/>
                <a:ea typeface="ＭＳ Ｐゴシック" pitchFamily="34" charset="-128"/>
              </a:rPr>
              <a:t>Operators on Bags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Duplicate elimination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d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(R) = select distinct * from R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Grouping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g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Symbol" pitchFamily="18" charset="2"/>
                <a:ea typeface="ＭＳ Ｐゴシック" pitchFamily="34" charset="-128"/>
              </a:rPr>
              <a:t>g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A,sum(B)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(R) = select A,sum(B) from R group by A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Sorting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t</a:t>
            </a:r>
          </a:p>
        </p:txBody>
      </p:sp>
      <p:sp>
        <p:nvSpPr>
          <p:cNvPr id="4208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B2B3F2-31A7-4AA3-AD74-8B04B8740D5A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Complex RA Expressions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562600"/>
            <a:ext cx="7772400" cy="1066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     Person x        Purchase y             Person z           Product u</a:t>
            </a: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4876800" y="502920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Symbol" pitchFamily="18" charset="2"/>
              </a:rPr>
              <a:t> s</a:t>
            </a:r>
            <a:r>
              <a:rPr lang="en-US" sz="3200" baseline="-25000">
                <a:latin typeface="Arial" charset="0"/>
              </a:rPr>
              <a:t>name=fred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6781800" y="5029200"/>
            <a:ext cx="2060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Symbol" pitchFamily="18" charset="2"/>
              </a:rPr>
              <a:t> s</a:t>
            </a:r>
            <a:r>
              <a:rPr lang="en-US" sz="3200" baseline="-25000">
                <a:latin typeface="Arial" charset="0"/>
              </a:rPr>
              <a:t>name=gizmo</a:t>
            </a:r>
          </a:p>
        </p:txBody>
      </p:sp>
      <p:sp>
        <p:nvSpPr>
          <p:cNvPr id="422918" name="Rectangle 6"/>
          <p:cNvSpPr>
            <a:spLocks noChangeArrowheads="1"/>
          </p:cNvSpPr>
          <p:nvPr/>
        </p:nvSpPr>
        <p:spPr bwMode="auto">
          <a:xfrm>
            <a:off x="7086600" y="4267200"/>
            <a:ext cx="963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Symbol" pitchFamily="18" charset="2"/>
              </a:rPr>
              <a:t>P</a:t>
            </a:r>
            <a:r>
              <a:rPr lang="en-US" sz="3200">
                <a:latin typeface="Arial" charset="0"/>
              </a:rPr>
              <a:t> </a:t>
            </a:r>
            <a:r>
              <a:rPr lang="en-US" sz="3200" baseline="-25000">
                <a:latin typeface="Arial" charset="0"/>
              </a:rPr>
              <a:t>pid</a:t>
            </a:r>
          </a:p>
        </p:txBody>
      </p:sp>
      <p:sp>
        <p:nvSpPr>
          <p:cNvPr id="422919" name="Rectangle 7"/>
          <p:cNvSpPr>
            <a:spLocks noChangeArrowheads="1"/>
          </p:cNvSpPr>
          <p:nvPr/>
        </p:nvSpPr>
        <p:spPr bwMode="auto">
          <a:xfrm>
            <a:off x="5105400" y="4267200"/>
            <a:ext cx="1023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Symbol" pitchFamily="18" charset="2"/>
              </a:rPr>
              <a:t>P</a:t>
            </a:r>
            <a:r>
              <a:rPr lang="en-US" sz="3200">
                <a:latin typeface="Arial" charset="0"/>
              </a:rPr>
              <a:t> </a:t>
            </a:r>
            <a:r>
              <a:rPr lang="en-US" sz="3200" baseline="-25000">
                <a:latin typeface="Arial" charset="0"/>
              </a:rPr>
              <a:t>ssn</a:t>
            </a:r>
          </a:p>
        </p:txBody>
      </p:sp>
      <p:grpSp>
        <p:nvGrpSpPr>
          <p:cNvPr id="422920" name="Group 8"/>
          <p:cNvGrpSpPr>
            <a:grpSpLocks/>
          </p:cNvGrpSpPr>
          <p:nvPr/>
        </p:nvGrpSpPr>
        <p:grpSpPr bwMode="auto">
          <a:xfrm>
            <a:off x="3810000" y="3581400"/>
            <a:ext cx="2185988" cy="460375"/>
            <a:chOff x="2736" y="2016"/>
            <a:chExt cx="1377" cy="290"/>
          </a:xfrm>
        </p:grpSpPr>
        <p:sp>
          <p:nvSpPr>
            <p:cNvPr id="422940" name="AutoShape 9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422941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11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y.seller-ssn=z.ssn</a:t>
              </a:r>
            </a:p>
          </p:txBody>
        </p:sp>
      </p:grpSp>
      <p:grpSp>
        <p:nvGrpSpPr>
          <p:cNvPr id="422921" name="Group 11"/>
          <p:cNvGrpSpPr>
            <a:grpSpLocks/>
          </p:cNvGrpSpPr>
          <p:nvPr/>
        </p:nvGrpSpPr>
        <p:grpSpPr bwMode="auto">
          <a:xfrm>
            <a:off x="6019800" y="2743200"/>
            <a:ext cx="1552575" cy="460375"/>
            <a:chOff x="2736" y="2016"/>
            <a:chExt cx="978" cy="290"/>
          </a:xfrm>
        </p:grpSpPr>
        <p:sp>
          <p:nvSpPr>
            <p:cNvPr id="422938" name="AutoShape 12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422939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7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y.pid=u.pid</a:t>
              </a:r>
            </a:p>
          </p:txBody>
        </p:sp>
      </p:grpSp>
      <p:grpSp>
        <p:nvGrpSpPr>
          <p:cNvPr id="422922" name="Group 14"/>
          <p:cNvGrpSpPr>
            <a:grpSpLocks/>
          </p:cNvGrpSpPr>
          <p:nvPr/>
        </p:nvGrpSpPr>
        <p:grpSpPr bwMode="auto">
          <a:xfrm>
            <a:off x="3352800" y="2057400"/>
            <a:ext cx="2209800" cy="461963"/>
            <a:chOff x="2736" y="2016"/>
            <a:chExt cx="1392" cy="291"/>
          </a:xfrm>
        </p:grpSpPr>
        <p:sp>
          <p:nvSpPr>
            <p:cNvPr id="422936" name="AutoShape 15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422937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11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charset="0"/>
                </a:rPr>
                <a:t>x.ssn=y.buyer-ssn</a:t>
              </a:r>
            </a:p>
          </p:txBody>
        </p:sp>
      </p:grpSp>
      <p:sp>
        <p:nvSpPr>
          <p:cNvPr id="422923" name="Rectangle 17"/>
          <p:cNvSpPr>
            <a:spLocks noChangeArrowheads="1"/>
          </p:cNvSpPr>
          <p:nvPr/>
        </p:nvSpPr>
        <p:spPr bwMode="auto">
          <a:xfrm>
            <a:off x="3276600" y="1066800"/>
            <a:ext cx="2432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Symbol" pitchFamily="18" charset="2"/>
                <a:ea typeface="ＭＳ Ｐゴシック" pitchFamily="34" charset="-128"/>
              </a:rPr>
              <a:t>g</a:t>
            </a:r>
            <a:r>
              <a:rPr lang="en-US" sz="3200">
                <a:latin typeface="Arial" charset="0"/>
              </a:rPr>
              <a:t> </a:t>
            </a:r>
            <a:r>
              <a:rPr lang="en-US" sz="3200" baseline="-25000">
                <a:latin typeface="Arial" charset="0"/>
              </a:rPr>
              <a:t>u.name, count(*)</a:t>
            </a:r>
          </a:p>
        </p:txBody>
      </p:sp>
      <p:sp>
        <p:nvSpPr>
          <p:cNvPr id="422924" name="Line 18"/>
          <p:cNvSpPr>
            <a:spLocks noChangeShapeType="1"/>
          </p:cNvSpPr>
          <p:nvPr/>
        </p:nvSpPr>
        <p:spPr bwMode="auto">
          <a:xfrm flipV="1">
            <a:off x="5562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25" name="Line 19"/>
          <p:cNvSpPr>
            <a:spLocks noChangeShapeType="1"/>
          </p:cNvSpPr>
          <p:nvPr/>
        </p:nvSpPr>
        <p:spPr bwMode="auto">
          <a:xfrm flipV="1">
            <a:off x="7620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26" name="Line 20"/>
          <p:cNvSpPr>
            <a:spLocks noChangeShapeType="1"/>
          </p:cNvSpPr>
          <p:nvPr/>
        </p:nvSpPr>
        <p:spPr bwMode="auto">
          <a:xfrm flipV="1">
            <a:off x="5562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27" name="Line 21"/>
          <p:cNvSpPr>
            <a:spLocks noChangeShapeType="1"/>
          </p:cNvSpPr>
          <p:nvPr/>
        </p:nvSpPr>
        <p:spPr bwMode="auto">
          <a:xfrm flipV="1">
            <a:off x="7620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28" name="Line 22"/>
          <p:cNvSpPr>
            <a:spLocks noChangeShapeType="1"/>
          </p:cNvSpPr>
          <p:nvPr/>
        </p:nvSpPr>
        <p:spPr bwMode="auto">
          <a:xfrm flipV="1">
            <a:off x="3505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29" name="Line 23"/>
          <p:cNvSpPr>
            <a:spLocks noChangeShapeType="1"/>
          </p:cNvSpPr>
          <p:nvPr/>
        </p:nvSpPr>
        <p:spPr bwMode="auto">
          <a:xfrm flipH="1" flipV="1">
            <a:off x="4038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30" name="Line 24"/>
          <p:cNvSpPr>
            <a:spLocks noChangeShapeType="1"/>
          </p:cNvSpPr>
          <p:nvPr/>
        </p:nvSpPr>
        <p:spPr bwMode="auto">
          <a:xfrm flipV="1">
            <a:off x="4038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31" name="Line 25"/>
          <p:cNvSpPr>
            <a:spLocks noChangeShapeType="1"/>
          </p:cNvSpPr>
          <p:nvPr/>
        </p:nvSpPr>
        <p:spPr bwMode="auto">
          <a:xfrm flipH="1" flipV="1">
            <a:off x="6324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32" name="Line 26"/>
          <p:cNvSpPr>
            <a:spLocks noChangeShapeType="1"/>
          </p:cNvSpPr>
          <p:nvPr/>
        </p:nvSpPr>
        <p:spPr bwMode="auto">
          <a:xfrm flipH="1" flipV="1">
            <a:off x="3733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33" name="Line 27"/>
          <p:cNvSpPr>
            <a:spLocks noChangeShapeType="1"/>
          </p:cNvSpPr>
          <p:nvPr/>
        </p:nvSpPr>
        <p:spPr bwMode="auto">
          <a:xfrm flipV="1">
            <a:off x="1600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34" name="Line 28"/>
          <p:cNvSpPr>
            <a:spLocks noChangeShapeType="1"/>
          </p:cNvSpPr>
          <p:nvPr/>
        </p:nvSpPr>
        <p:spPr bwMode="auto">
          <a:xfrm flipV="1">
            <a:off x="3505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35" name="Footer Placeholder 2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RA = Dataflow Program</a:t>
            </a:r>
          </a:p>
        </p:txBody>
      </p:sp>
      <p:sp>
        <p:nvSpPr>
          <p:cNvPr id="424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Several operations, plus strictly specified order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 RDBMS the dataflow graph is always a tree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Novel applications (s.a. PIG), dataflow graph may be a DAG -directed acyclic graph </a:t>
            </a:r>
          </a:p>
        </p:txBody>
      </p:sp>
      <p:sp>
        <p:nvSpPr>
          <p:cNvPr id="424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41C5D-5C56-423E-96C1-1BA4E4B2F16C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49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DB252-27B4-4074-A4CC-BBC847A2A6D7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Limitations of RA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Cannot compute “transitive closure”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Find all direct and indirect relatives of Fred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Cannot express in RA !!!  Need to write Java program</a:t>
            </a:r>
          </a:p>
          <a:p>
            <a:pPr eaLnBrk="1" hangingPunct="1"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2057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112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60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Steps of the Query Processor</a:t>
            </a:r>
          </a:p>
        </p:txBody>
      </p:sp>
      <p:sp>
        <p:nvSpPr>
          <p:cNvPr id="428034" name="AutoShape 3"/>
          <p:cNvSpPr>
            <a:spLocks noChangeArrowheads="1"/>
          </p:cNvSpPr>
          <p:nvPr/>
        </p:nvSpPr>
        <p:spPr bwMode="auto">
          <a:xfrm>
            <a:off x="2817813" y="2209800"/>
            <a:ext cx="3351212" cy="5064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Parse &amp; Rewrite Query</a:t>
            </a:r>
          </a:p>
        </p:txBody>
      </p:sp>
      <p:sp>
        <p:nvSpPr>
          <p:cNvPr id="428035" name="AutoShape 4"/>
          <p:cNvSpPr>
            <a:spLocks noChangeArrowheads="1"/>
          </p:cNvSpPr>
          <p:nvPr/>
        </p:nvSpPr>
        <p:spPr bwMode="auto">
          <a:xfrm>
            <a:off x="3063875" y="3067050"/>
            <a:ext cx="2828925" cy="5064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Select Logical Plan</a:t>
            </a:r>
          </a:p>
        </p:txBody>
      </p:sp>
      <p:sp>
        <p:nvSpPr>
          <p:cNvPr id="428036" name="AutoShape 5"/>
          <p:cNvSpPr>
            <a:spLocks noChangeArrowheads="1"/>
          </p:cNvSpPr>
          <p:nvPr/>
        </p:nvSpPr>
        <p:spPr bwMode="auto">
          <a:xfrm>
            <a:off x="2981325" y="3924300"/>
            <a:ext cx="2997200" cy="5064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Select Physical Plan</a:t>
            </a:r>
          </a:p>
        </p:txBody>
      </p:sp>
      <p:sp>
        <p:nvSpPr>
          <p:cNvPr id="428037" name="AutoShape 6"/>
          <p:cNvSpPr>
            <a:spLocks noChangeArrowheads="1"/>
          </p:cNvSpPr>
          <p:nvPr/>
        </p:nvSpPr>
        <p:spPr bwMode="auto">
          <a:xfrm>
            <a:off x="3235325" y="4876800"/>
            <a:ext cx="2487613" cy="5064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Query Execution</a:t>
            </a:r>
          </a:p>
        </p:txBody>
      </p:sp>
      <p:sp>
        <p:nvSpPr>
          <p:cNvPr id="428038" name="AutoShape 7"/>
          <p:cNvSpPr>
            <a:spLocks noChangeArrowheads="1"/>
          </p:cNvSpPr>
          <p:nvPr/>
        </p:nvSpPr>
        <p:spPr bwMode="auto">
          <a:xfrm>
            <a:off x="3581400" y="5791200"/>
            <a:ext cx="1828800" cy="893763"/>
          </a:xfrm>
          <a:prstGeom prst="can">
            <a:avLst>
              <a:gd name="adj" fmla="val 3594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Disk</a:t>
            </a:r>
          </a:p>
        </p:txBody>
      </p:sp>
      <p:cxnSp>
        <p:nvCxnSpPr>
          <p:cNvPr id="428039" name="AutoShape 8"/>
          <p:cNvCxnSpPr>
            <a:cxnSpLocks noChangeShapeType="1"/>
            <a:stCxn id="428034" idx="2"/>
            <a:endCxn id="428035" idx="0"/>
          </p:cNvCxnSpPr>
          <p:nvPr/>
        </p:nvCxnSpPr>
        <p:spPr bwMode="auto">
          <a:xfrm flipH="1">
            <a:off x="4478338" y="2716213"/>
            <a:ext cx="15875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8040" name="AutoShape 9"/>
          <p:cNvCxnSpPr>
            <a:cxnSpLocks noChangeShapeType="1"/>
            <a:stCxn id="428035" idx="2"/>
            <a:endCxn id="428036" idx="0"/>
          </p:cNvCxnSpPr>
          <p:nvPr/>
        </p:nvCxnSpPr>
        <p:spPr bwMode="auto">
          <a:xfrm>
            <a:off x="4478338" y="3573463"/>
            <a:ext cx="1587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8041" name="AutoShape 10"/>
          <p:cNvCxnSpPr>
            <a:cxnSpLocks noChangeShapeType="1"/>
            <a:stCxn id="428036" idx="2"/>
            <a:endCxn id="428037" idx="0"/>
          </p:cNvCxnSpPr>
          <p:nvPr/>
        </p:nvCxnSpPr>
        <p:spPr bwMode="auto">
          <a:xfrm>
            <a:off x="4479925" y="4430713"/>
            <a:ext cx="0" cy="446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8042" name="AutoShape 11"/>
          <p:cNvCxnSpPr>
            <a:cxnSpLocks noChangeShapeType="1"/>
            <a:stCxn id="428037" idx="2"/>
            <a:endCxn id="428038" idx="1"/>
          </p:cNvCxnSpPr>
          <p:nvPr/>
        </p:nvCxnSpPr>
        <p:spPr bwMode="auto">
          <a:xfrm>
            <a:off x="4479925" y="5383213"/>
            <a:ext cx="15875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8043" name="Text Box 12"/>
          <p:cNvSpPr txBox="1">
            <a:spLocks noChangeArrowheads="1"/>
          </p:cNvSpPr>
          <p:nvPr/>
        </p:nvSpPr>
        <p:spPr bwMode="auto">
          <a:xfrm>
            <a:off x="3657600" y="1443038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SQL query</a:t>
            </a:r>
          </a:p>
        </p:txBody>
      </p:sp>
      <p:cxnSp>
        <p:nvCxnSpPr>
          <p:cNvPr id="428044" name="AutoShape 13"/>
          <p:cNvCxnSpPr>
            <a:cxnSpLocks noChangeShapeType="1"/>
            <a:stCxn id="428043" idx="2"/>
            <a:endCxn id="428034" idx="0"/>
          </p:cNvCxnSpPr>
          <p:nvPr/>
        </p:nvCxnSpPr>
        <p:spPr bwMode="auto">
          <a:xfrm>
            <a:off x="4478338" y="1900238"/>
            <a:ext cx="158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8045" name="AutoShape 14"/>
          <p:cNvSpPr>
            <a:spLocks/>
          </p:cNvSpPr>
          <p:nvPr/>
        </p:nvSpPr>
        <p:spPr bwMode="auto">
          <a:xfrm>
            <a:off x="2530475" y="3048000"/>
            <a:ext cx="533400" cy="1524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28046" name="Text Box 15"/>
          <p:cNvSpPr txBox="1">
            <a:spLocks noChangeArrowheads="1"/>
          </p:cNvSpPr>
          <p:nvPr/>
        </p:nvSpPr>
        <p:spPr bwMode="auto">
          <a:xfrm>
            <a:off x="838200" y="3360738"/>
            <a:ext cx="1812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Query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optimization</a:t>
            </a:r>
          </a:p>
        </p:txBody>
      </p:sp>
      <p:sp>
        <p:nvSpPr>
          <p:cNvPr id="428047" name="AutoShape 16"/>
          <p:cNvSpPr>
            <a:spLocks noChangeArrowheads="1"/>
          </p:cNvSpPr>
          <p:nvPr/>
        </p:nvSpPr>
        <p:spPr bwMode="auto">
          <a:xfrm>
            <a:off x="7172325" y="2759075"/>
            <a:ext cx="1563688" cy="1135063"/>
          </a:xfrm>
          <a:prstGeom prst="wedgeEllipseCallout">
            <a:avLst>
              <a:gd name="adj1" fmla="val -165352"/>
              <a:gd name="adj2" fmla="val 3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Logical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plan</a:t>
            </a:r>
          </a:p>
        </p:txBody>
      </p:sp>
      <p:sp>
        <p:nvSpPr>
          <p:cNvPr id="428048" name="AutoShape 17"/>
          <p:cNvSpPr>
            <a:spLocks noChangeArrowheads="1"/>
          </p:cNvSpPr>
          <p:nvPr/>
        </p:nvSpPr>
        <p:spPr bwMode="auto">
          <a:xfrm>
            <a:off x="7053263" y="4130675"/>
            <a:ext cx="1801812" cy="1135063"/>
          </a:xfrm>
          <a:prstGeom prst="wedgeEllipseCallout">
            <a:avLst>
              <a:gd name="adj1" fmla="val -163773"/>
              <a:gd name="adj2" fmla="val -6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Physical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plan</a:t>
            </a:r>
          </a:p>
        </p:txBody>
      </p:sp>
      <p:sp>
        <p:nvSpPr>
          <p:cNvPr id="428049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9AFB0-9C63-4DAF-B31E-B5B6C4E4BC83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 Database Schema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7724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View: Suppliers in Seattle</a:t>
            </a:r>
          </a:p>
        </p:txBody>
      </p:sp>
      <p:sp>
        <p:nvSpPr>
          <p:cNvPr id="430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8CE4E-55D0-4705-9296-4524DD760139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5413" y="4114800"/>
            <a:ext cx="5318125" cy="156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CREATE VIEW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NearbySupp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AS</a:t>
            </a:r>
          </a:p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sno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,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sname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FROM Supplier</a:t>
            </a:r>
          </a:p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scity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='Seattle' AND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sstate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='WA'</a:t>
            </a:r>
          </a:p>
        </p:txBody>
      </p:sp>
      <p:sp>
        <p:nvSpPr>
          <p:cNvPr id="430086" name="Rectangle 7"/>
          <p:cNvSpPr>
            <a:spLocks noChangeArrowheads="1"/>
          </p:cNvSpPr>
          <p:nvPr/>
        </p:nvSpPr>
        <p:spPr bwMode="auto">
          <a:xfrm>
            <a:off x="533400" y="169545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ea typeface="ＭＳ Ｐゴシック" pitchFamily="34" charset="-128"/>
              </a:rPr>
              <a:t>Supplier(sno,sname,scity,sstate)</a:t>
            </a:r>
          </a:p>
          <a:p>
            <a:pPr eaLnBrk="0" hangingPunct="0"/>
            <a:r>
              <a:rPr lang="en-US">
                <a:ea typeface="ＭＳ Ｐゴシック" pitchFamily="34" charset="-128"/>
              </a:rPr>
              <a:t>Part(pno,pname,psize,pcolor)</a:t>
            </a:r>
          </a:p>
          <a:p>
            <a:pPr eaLnBrk="0" hangingPunct="0"/>
            <a:r>
              <a:rPr lang="en-US">
                <a:ea typeface="ＭＳ Ｐゴシック" pitchFamily="34" charset="-128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 Query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Find the names of all suppliers in Seattle </a:t>
            </a:r>
          </a:p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who supply part number 2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2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0DD3A-1A18-4887-BC0F-3D86103F35C6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3810000"/>
            <a:ext cx="4705350" cy="156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sname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FROM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NearbySupp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sno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IN ( SELECT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sno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              FROM Supplies</a:t>
            </a:r>
          </a:p>
          <a:p>
            <a:pPr eaLnBrk="0" hangingPunct="0"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              WHERE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pno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=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768093-9FEC-45EA-AE9C-A3696BC14344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SQL  = WHAT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04800" y="3048000"/>
            <a:ext cx="8131175" cy="2062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3200" dirty="0">
                <a:latin typeface="Arial"/>
                <a:cs typeface="+mn-cs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DISTINCT</a:t>
            </a:r>
            <a:r>
              <a:rPr lang="en-US" sz="3200" dirty="0">
                <a:latin typeface="Arial"/>
                <a:cs typeface="+mn-cs"/>
              </a:rPr>
              <a:t> </a:t>
            </a:r>
            <a:r>
              <a:rPr lang="en-US" sz="3200" dirty="0" err="1">
                <a:latin typeface="Arial"/>
                <a:cs typeface="+mn-cs"/>
              </a:rPr>
              <a:t>x.name</a:t>
            </a:r>
            <a:r>
              <a:rPr lang="en-US" sz="3200" dirty="0">
                <a:latin typeface="Arial"/>
                <a:cs typeface="+mn-cs"/>
              </a:rPr>
              <a:t>, </a:t>
            </a:r>
            <a:r>
              <a:rPr lang="en-US" sz="3200" dirty="0" err="1">
                <a:latin typeface="Arial"/>
                <a:cs typeface="+mn-cs"/>
              </a:rPr>
              <a:t>z.name</a:t>
            </a:r>
            <a:endParaRPr lang="en-US" sz="32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3200" dirty="0">
                <a:latin typeface="Arial"/>
                <a:cs typeface="+mn-cs"/>
              </a:rPr>
              <a:t> Product </a:t>
            </a:r>
            <a:r>
              <a:rPr lang="en-US" sz="3200" dirty="0" err="1">
                <a:latin typeface="Arial"/>
                <a:cs typeface="+mn-cs"/>
              </a:rPr>
              <a:t>x</a:t>
            </a:r>
            <a:r>
              <a:rPr lang="en-US" sz="3200" dirty="0">
                <a:latin typeface="Arial"/>
                <a:cs typeface="+mn-cs"/>
              </a:rPr>
              <a:t>, Purchase </a:t>
            </a:r>
            <a:r>
              <a:rPr lang="en-US" sz="3200" dirty="0" err="1">
                <a:latin typeface="Arial"/>
                <a:cs typeface="+mn-cs"/>
              </a:rPr>
              <a:t>y</a:t>
            </a:r>
            <a:r>
              <a:rPr lang="en-US" sz="3200" dirty="0">
                <a:latin typeface="Arial"/>
                <a:cs typeface="+mn-cs"/>
              </a:rPr>
              <a:t>, Customer </a:t>
            </a:r>
            <a:r>
              <a:rPr lang="en-US" sz="3200" dirty="0" err="1">
                <a:latin typeface="Arial"/>
                <a:cs typeface="+mn-cs"/>
              </a:rPr>
              <a:t>z</a:t>
            </a:r>
            <a:endParaRPr lang="en-US" sz="32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3200" dirty="0">
                <a:latin typeface="Arial"/>
                <a:cs typeface="+mn-cs"/>
              </a:rPr>
              <a:t> </a:t>
            </a:r>
            <a:r>
              <a:rPr lang="en-US" sz="3200" dirty="0" err="1">
                <a:latin typeface="Arial"/>
                <a:cs typeface="+mn-cs"/>
              </a:rPr>
              <a:t>x.pid</a:t>
            </a:r>
            <a:r>
              <a:rPr lang="en-US" sz="3200" dirty="0">
                <a:latin typeface="Arial"/>
                <a:cs typeface="+mn-cs"/>
              </a:rPr>
              <a:t> = </a:t>
            </a:r>
            <a:r>
              <a:rPr lang="en-US" sz="3200" dirty="0" err="1">
                <a:latin typeface="Arial"/>
                <a:cs typeface="+mn-cs"/>
              </a:rPr>
              <a:t>y.pid</a:t>
            </a:r>
            <a:r>
              <a:rPr lang="en-US" sz="3200" dirty="0">
                <a:latin typeface="Arial"/>
                <a:cs typeface="+mn-cs"/>
              </a:rPr>
              <a:t> and </a:t>
            </a:r>
            <a:r>
              <a:rPr lang="en-US" sz="3200" dirty="0" err="1">
                <a:latin typeface="Arial"/>
                <a:cs typeface="+mn-cs"/>
              </a:rPr>
              <a:t>y.cid</a:t>
            </a:r>
            <a:r>
              <a:rPr lang="en-US" sz="3200" dirty="0">
                <a:latin typeface="Arial"/>
                <a:cs typeface="+mn-cs"/>
              </a:rPr>
              <a:t> = </a:t>
            </a:r>
            <a:r>
              <a:rPr lang="en-US" sz="3200" dirty="0" err="1">
                <a:latin typeface="Arial"/>
                <a:cs typeface="+mn-cs"/>
              </a:rPr>
              <a:t>y.cid</a:t>
            </a:r>
            <a:r>
              <a:rPr lang="en-US" sz="3200" dirty="0">
                <a:latin typeface="Arial"/>
                <a:cs typeface="+mn-cs"/>
              </a:rPr>
              <a:t> and</a:t>
            </a:r>
            <a:br>
              <a:rPr lang="en-US" sz="3200" dirty="0">
                <a:latin typeface="Arial"/>
                <a:cs typeface="+mn-cs"/>
              </a:rPr>
            </a:br>
            <a:r>
              <a:rPr lang="en-US" sz="3200" dirty="0">
                <a:latin typeface="Arial"/>
                <a:cs typeface="+mn-cs"/>
              </a:rPr>
              <a:t>                </a:t>
            </a:r>
            <a:r>
              <a:rPr lang="en-US" sz="3200" dirty="0" err="1">
                <a:latin typeface="Arial"/>
                <a:cs typeface="+mn-cs"/>
              </a:rPr>
              <a:t>x.price</a:t>
            </a:r>
            <a:r>
              <a:rPr lang="en-US" sz="3200" dirty="0">
                <a:latin typeface="Arial"/>
                <a:cs typeface="+mn-cs"/>
              </a:rPr>
              <a:t> &gt; 100 and </a:t>
            </a:r>
            <a:r>
              <a:rPr lang="en-US" sz="3200" dirty="0" err="1">
                <a:latin typeface="Arial"/>
                <a:cs typeface="+mn-cs"/>
              </a:rPr>
              <a:t>z.city</a:t>
            </a:r>
            <a:r>
              <a:rPr lang="en-US" sz="3200" dirty="0">
                <a:latin typeface="Arial"/>
                <a:cs typeface="+mn-cs"/>
              </a:rPr>
              <a:t> = ‘Seattle’</a:t>
            </a:r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0486" name="Rounded Rectangle 30"/>
          <p:cNvSpPr>
            <a:spLocks noChangeArrowheads="1"/>
          </p:cNvSpPr>
          <p:nvPr/>
        </p:nvSpPr>
        <p:spPr bwMode="auto">
          <a:xfrm>
            <a:off x="685800" y="5943600"/>
            <a:ext cx="7688263" cy="5794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>
                <a:latin typeface="Arial" pitchFamily="112" charset="0"/>
              </a:rPr>
              <a:t>It’s clear WHAT we want, unclear HOW to get it</a:t>
            </a:r>
          </a:p>
        </p:txBody>
      </p:sp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228600" y="1295400"/>
            <a:ext cx="42751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Product(</a:t>
            </a:r>
            <a:r>
              <a:rPr lang="en-US" sz="2800" u="sng">
                <a:latin typeface="Arial" charset="0"/>
              </a:rPr>
              <a:t>pid</a:t>
            </a:r>
            <a:r>
              <a:rPr lang="en-US" sz="2800">
                <a:latin typeface="Arial" charset="0"/>
              </a:rPr>
              <a:t>, name, price)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Purchase(</a:t>
            </a:r>
            <a:r>
              <a:rPr lang="en-US" sz="2800" u="sng">
                <a:latin typeface="Arial" charset="0"/>
              </a:rPr>
              <a:t>pid, cid</a:t>
            </a:r>
            <a:r>
              <a:rPr lang="en-US" sz="2800">
                <a:latin typeface="Arial" charset="0"/>
              </a:rPr>
              <a:t>, store)</a:t>
            </a:r>
          </a:p>
          <a:p>
            <a:r>
              <a:rPr lang="en-US" sz="2800">
                <a:latin typeface="Arial" charset="0"/>
              </a:rPr>
              <a:t>Customer(</a:t>
            </a:r>
            <a:r>
              <a:rPr lang="en-US" sz="2800" u="sng">
                <a:latin typeface="Arial" charset="0"/>
              </a:rPr>
              <a:t>cid</a:t>
            </a:r>
            <a:r>
              <a:rPr lang="en-US" sz="2800">
                <a:latin typeface="Arial" charset="0"/>
              </a:rPr>
              <a:t>, name, city)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Steps in Query Evaluation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419600"/>
          </a:xfrm>
        </p:spPr>
        <p:txBody>
          <a:bodyPr/>
          <a:lstStyle/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Step 0: Admission control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User connects to the db with username, password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User sends query in text format</a:t>
            </a:r>
            <a:endParaRPr lang="en-US" sz="1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Step 1: Query parsing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Parses query into an internal format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Performs various checks using catalog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Correctness, authorization, integrity constraints</a:t>
            </a:r>
          </a:p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Step 2: Query rewrite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View rewriting, flattening, etc.</a:t>
            </a:r>
          </a:p>
        </p:txBody>
      </p:sp>
      <p:sp>
        <p:nvSpPr>
          <p:cNvPr id="434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68119C-87D8-4E40-9C1C-6F306D9C97D2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Rewritten Version of Our Query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Original query: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Rewritten query:</a:t>
            </a:r>
          </a:p>
        </p:txBody>
      </p:sp>
      <p:sp>
        <p:nvSpPr>
          <p:cNvPr id="436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FE356-0203-44AF-975A-EB61A3B9AAC8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2133600"/>
            <a:ext cx="4044950" cy="1744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sname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FROM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NearbySupp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sno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IN ( SELECT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sno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              FROM Supplies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              WHERE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pno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= 2 )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4267200"/>
            <a:ext cx="5856288" cy="1744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016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SELECT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S.sname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FROM Supplier S, Supplies U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WHERE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S.scity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='Seattle' AND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S.sstate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='WA’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AND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S.sno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=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U.sno</a:t>
            </a:r>
            <a:endParaRPr lang="en-US" dirty="0">
              <a:latin typeface="Times" pitchFamily="112" charset="0"/>
              <a:ea typeface="ＭＳ Ｐゴシック" pitchFamily="112" charset="-128"/>
              <a:cs typeface="ＭＳ Ｐゴシック" pitchFamily="112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AND </a:t>
            </a:r>
            <a:r>
              <a:rPr lang="en-US" dirty="0" err="1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U.pno</a:t>
            </a:r>
            <a:r>
              <a:rPr lang="en-US" dirty="0">
                <a:latin typeface="Times" pitchFamily="112" charset="0"/>
                <a:ea typeface="ＭＳ Ｐゴシック" pitchFamily="112" charset="-128"/>
                <a:cs typeface="ＭＳ Ｐゴシック" pitchFamily="112" charset="-128"/>
              </a:rPr>
              <a:t> = 2;</a:t>
            </a:r>
            <a:endParaRPr lang="en-US" sz="3200" dirty="0">
              <a:latin typeface="Arial" pitchFamily="112" charset="0"/>
              <a:ea typeface="ＭＳ Ｐゴシック" pitchFamily="112" charset="-128"/>
              <a:cs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Continue with Query Evaluation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Step 3: Query optimization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Find an efficient query plan for executing the query</a:t>
            </a:r>
          </a:p>
          <a:p>
            <a:endParaRPr lang="en-US" sz="28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A </a:t>
            </a:r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query plan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 is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b="1" smtClean="0">
                <a:latin typeface="Arial" charset="0"/>
                <a:ea typeface="ＭＳ Ｐゴシック" pitchFamily="34" charset="-128"/>
              </a:rPr>
              <a:t>Logical query plan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: an extended relational algebra tree </a:t>
            </a:r>
          </a:p>
          <a:p>
            <a:pPr lvl="1"/>
            <a:r>
              <a:rPr lang="en-US" sz="2400" b="1" smtClean="0">
                <a:latin typeface="Arial" charset="0"/>
                <a:ea typeface="ＭＳ Ｐゴシック" pitchFamily="34" charset="-128"/>
              </a:rPr>
              <a:t>Physical query plan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: with additional annotations at each node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Access method to use for each relation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Implementation to use for each relational operator</a:t>
            </a:r>
          </a:p>
          <a:p>
            <a:pPr lvl="1"/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8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D3D4B8-5606-4E1C-880F-01B2873BE8E9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Extended Algebra Operators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Union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  <a:sym typeface="Symbol" pitchFamily="18" charset="2"/>
              </a:rPr>
              <a:t>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intersection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  <a:sym typeface="Symbol" pitchFamily="18" charset="2"/>
              </a:rPr>
              <a:t>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difference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 -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Selection 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s</a:t>
            </a:r>
            <a:endParaRPr lang="en-US" sz="2800" smtClean="0">
              <a:latin typeface="Symbol" pitchFamily="18" charset="2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Projection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  <a:sym typeface="Symbol" pitchFamily="18" charset="2"/>
              </a:rPr>
              <a:t></a:t>
            </a:r>
            <a:endParaRPr lang="en-US" sz="2800" smtClean="0">
              <a:solidFill>
                <a:srgbClr val="FF0000"/>
              </a:solidFill>
              <a:latin typeface="Symbol" pitchFamily="18" charset="2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Join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⨝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Duplicate elimination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d</a:t>
            </a:r>
            <a:endParaRPr lang="en-US" sz="2800" smtClean="0">
              <a:latin typeface="Symbol" pitchFamily="18" charset="2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Grouping and aggregation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g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Sorting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t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Rename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</a:t>
            </a:r>
            <a:endParaRPr lang="en-US" sz="2800" smtClean="0">
              <a:latin typeface="Symbol" pitchFamily="18" charset="2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44032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BB1BA-A578-45FA-AE4B-DBFBD2ADF9DB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Logical Query Plan</a:t>
            </a:r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2057400" y="5408613"/>
            <a:ext cx="145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Suppliers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5691188" y="5410200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Supplies</a:t>
            </a:r>
          </a:p>
        </p:txBody>
      </p:sp>
      <p:grpSp>
        <p:nvGrpSpPr>
          <p:cNvPr id="442373" name="Group 5"/>
          <p:cNvGrpSpPr>
            <a:grpSpLocks/>
          </p:cNvGrpSpPr>
          <p:nvPr/>
        </p:nvGrpSpPr>
        <p:grpSpPr bwMode="auto">
          <a:xfrm>
            <a:off x="4283075" y="4191000"/>
            <a:ext cx="762000" cy="228600"/>
            <a:chOff x="480" y="4080"/>
            <a:chExt cx="96" cy="48"/>
          </a:xfrm>
        </p:grpSpPr>
        <p:sp>
          <p:nvSpPr>
            <p:cNvPr id="442382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383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384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385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2374" name="Text Box 10"/>
          <p:cNvSpPr txBox="1">
            <a:spLocks noChangeArrowheads="1"/>
          </p:cNvSpPr>
          <p:nvPr/>
        </p:nvSpPr>
        <p:spPr bwMode="auto">
          <a:xfrm>
            <a:off x="4021138" y="4267200"/>
            <a:ext cx="1071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-25000">
                <a:latin typeface="Arial" charset="0"/>
              </a:rPr>
              <a:t>sno = sno</a:t>
            </a:r>
          </a:p>
        </p:txBody>
      </p:sp>
      <p:sp>
        <p:nvSpPr>
          <p:cNvPr id="442375" name="Line 11"/>
          <p:cNvSpPr>
            <a:spLocks noChangeShapeType="1"/>
          </p:cNvSpPr>
          <p:nvPr/>
        </p:nvSpPr>
        <p:spPr bwMode="auto">
          <a:xfrm flipV="1">
            <a:off x="2819400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2376" name="Line 12"/>
          <p:cNvSpPr>
            <a:spLocks noChangeShapeType="1"/>
          </p:cNvSpPr>
          <p:nvPr/>
        </p:nvSpPr>
        <p:spPr bwMode="auto">
          <a:xfrm>
            <a:off x="5181600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2377" name="Line 13"/>
          <p:cNvSpPr>
            <a:spLocks noChangeShapeType="1"/>
          </p:cNvSpPr>
          <p:nvPr/>
        </p:nvSpPr>
        <p:spPr bwMode="auto">
          <a:xfrm>
            <a:off x="4648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2378" name="Text Box 14"/>
          <p:cNvSpPr txBox="1">
            <a:spLocks noChangeArrowheads="1"/>
          </p:cNvSpPr>
          <p:nvPr/>
        </p:nvSpPr>
        <p:spPr bwMode="auto">
          <a:xfrm>
            <a:off x="2362200" y="2895600"/>
            <a:ext cx="385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442379" name="Text Box 15"/>
          <p:cNvSpPr txBox="1">
            <a:spLocks noChangeArrowheads="1"/>
          </p:cNvSpPr>
          <p:nvPr/>
        </p:nvSpPr>
        <p:spPr bwMode="auto">
          <a:xfrm>
            <a:off x="4065588" y="1676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Π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442380" name="Line 16"/>
          <p:cNvSpPr>
            <a:spLocks noChangeShapeType="1"/>
          </p:cNvSpPr>
          <p:nvPr/>
        </p:nvSpPr>
        <p:spPr bwMode="auto">
          <a:xfrm>
            <a:off x="4675188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2381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BEB8ED-5D2F-4311-ACD4-22A58F1D2DCB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Query Block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Most optimizers operate on individual query blocks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A query block is an SQL query with </a:t>
            </a:r>
            <a:r>
              <a:rPr lang="en-US" sz="2800" b="1" smtClean="0">
                <a:latin typeface="Arial" charset="0"/>
                <a:ea typeface="ＭＳ Ｐゴシック" pitchFamily="34" charset="-128"/>
              </a:rPr>
              <a:t>no nesting</a:t>
            </a:r>
          </a:p>
          <a:p>
            <a:pPr lvl="1"/>
            <a:r>
              <a:rPr lang="en-US" sz="2400" b="1" smtClean="0">
                <a:latin typeface="Arial" charset="0"/>
                <a:ea typeface="ＭＳ Ｐゴシック" pitchFamily="34" charset="-128"/>
              </a:rPr>
              <a:t>Exactly one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SELECT clause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FROM clause</a:t>
            </a:r>
            <a:endParaRPr lang="en-US" sz="2000" b="1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b="1" smtClean="0">
                <a:latin typeface="Arial" charset="0"/>
                <a:ea typeface="ＭＳ Ｐゴシック" pitchFamily="34" charset="-128"/>
              </a:rPr>
              <a:t>At most one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WHERE clause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GROUP BY clause</a:t>
            </a:r>
          </a:p>
          <a:p>
            <a:pPr lvl="2"/>
            <a:r>
              <a:rPr lang="en-US" sz="2000" smtClean="0">
                <a:latin typeface="Arial" charset="0"/>
                <a:ea typeface="ＭＳ Ｐゴシック" pitchFamily="34" charset="-128"/>
              </a:rPr>
              <a:t>HAVING clause</a:t>
            </a:r>
          </a:p>
        </p:txBody>
      </p:sp>
      <p:sp>
        <p:nvSpPr>
          <p:cNvPr id="444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C9E21-56CC-4C24-9C21-E1B5698CE4B1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Typical Plan for Block (1/2)</a:t>
            </a:r>
          </a:p>
        </p:txBody>
      </p:sp>
      <p:sp>
        <p:nvSpPr>
          <p:cNvPr id="446467" name="Text Box 4"/>
          <p:cNvSpPr txBox="1">
            <a:spLocks noChangeArrowheads="1"/>
          </p:cNvSpPr>
          <p:nvPr/>
        </p:nvSpPr>
        <p:spPr bwMode="auto">
          <a:xfrm>
            <a:off x="990600" y="58039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R</a:t>
            </a:r>
          </a:p>
        </p:txBody>
      </p:sp>
      <p:sp>
        <p:nvSpPr>
          <p:cNvPr id="446468" name="Text Box 5"/>
          <p:cNvSpPr txBox="1">
            <a:spLocks noChangeArrowheads="1"/>
          </p:cNvSpPr>
          <p:nvPr/>
        </p:nvSpPr>
        <p:spPr bwMode="auto">
          <a:xfrm>
            <a:off x="3313113" y="58054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</a:t>
            </a:r>
          </a:p>
        </p:txBody>
      </p:sp>
      <p:grpSp>
        <p:nvGrpSpPr>
          <p:cNvPr id="446469" name="Group 6"/>
          <p:cNvGrpSpPr>
            <a:grpSpLocks/>
          </p:cNvGrpSpPr>
          <p:nvPr/>
        </p:nvGrpSpPr>
        <p:grpSpPr bwMode="auto">
          <a:xfrm>
            <a:off x="2032000" y="4876800"/>
            <a:ext cx="762000" cy="228600"/>
            <a:chOff x="480" y="4080"/>
            <a:chExt cx="96" cy="48"/>
          </a:xfrm>
        </p:grpSpPr>
        <p:sp>
          <p:nvSpPr>
            <p:cNvPr id="446492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93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94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95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6470" name="Text Box 11"/>
          <p:cNvSpPr txBox="1">
            <a:spLocks noChangeArrowheads="1"/>
          </p:cNvSpPr>
          <p:nvPr/>
        </p:nvSpPr>
        <p:spPr bwMode="auto">
          <a:xfrm>
            <a:off x="1635125" y="4953000"/>
            <a:ext cx="1366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-25000">
                <a:latin typeface="Arial" charset="0"/>
              </a:rPr>
              <a:t>join condition</a:t>
            </a:r>
          </a:p>
        </p:txBody>
      </p:sp>
      <p:sp>
        <p:nvSpPr>
          <p:cNvPr id="446471" name="Line 12"/>
          <p:cNvSpPr>
            <a:spLocks noChangeShapeType="1"/>
          </p:cNvSpPr>
          <p:nvPr/>
        </p:nvSpPr>
        <p:spPr bwMode="auto">
          <a:xfrm flipV="1">
            <a:off x="1355725" y="541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72" name="Line 13"/>
          <p:cNvSpPr>
            <a:spLocks noChangeShapeType="1"/>
          </p:cNvSpPr>
          <p:nvPr/>
        </p:nvSpPr>
        <p:spPr bwMode="auto">
          <a:xfrm>
            <a:off x="2860675" y="53959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73" name="Line 14"/>
          <p:cNvSpPr>
            <a:spLocks noChangeShapeType="1"/>
          </p:cNvSpPr>
          <p:nvPr/>
        </p:nvSpPr>
        <p:spPr bwMode="auto">
          <a:xfrm flipH="1">
            <a:off x="2397125" y="4405313"/>
            <a:ext cx="4984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74" name="Text Box 15"/>
          <p:cNvSpPr txBox="1">
            <a:spLocks noChangeArrowheads="1"/>
          </p:cNvSpPr>
          <p:nvPr/>
        </p:nvSpPr>
        <p:spPr bwMode="auto">
          <a:xfrm>
            <a:off x="1981200" y="2971800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selection condition</a:t>
            </a:r>
          </a:p>
        </p:txBody>
      </p:sp>
      <p:sp>
        <p:nvSpPr>
          <p:cNvPr id="446475" name="Text Box 16"/>
          <p:cNvSpPr txBox="1">
            <a:spLocks noChangeArrowheads="1"/>
          </p:cNvSpPr>
          <p:nvPr/>
        </p:nvSpPr>
        <p:spPr bwMode="auto">
          <a:xfrm>
            <a:off x="2701925" y="2209800"/>
            <a:ext cx="90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fields</a:t>
            </a:r>
          </a:p>
        </p:txBody>
      </p:sp>
      <p:sp>
        <p:nvSpPr>
          <p:cNvPr id="446476" name="Line 17"/>
          <p:cNvSpPr>
            <a:spLocks noChangeShapeType="1"/>
          </p:cNvSpPr>
          <p:nvPr/>
        </p:nvSpPr>
        <p:spPr bwMode="auto">
          <a:xfrm>
            <a:off x="3200400" y="2728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6477" name="Group 18"/>
          <p:cNvGrpSpPr>
            <a:grpSpLocks/>
          </p:cNvGrpSpPr>
          <p:nvPr/>
        </p:nvGrpSpPr>
        <p:grpSpPr bwMode="auto">
          <a:xfrm>
            <a:off x="2843213" y="3948113"/>
            <a:ext cx="762000" cy="228600"/>
            <a:chOff x="480" y="4080"/>
            <a:chExt cx="96" cy="48"/>
          </a:xfrm>
        </p:grpSpPr>
        <p:sp>
          <p:nvSpPr>
            <p:cNvPr id="446488" name="Line 19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89" name="Line 20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90" name="Line 21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491" name="Line 22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6478" name="Text Box 23"/>
          <p:cNvSpPr txBox="1">
            <a:spLocks noChangeArrowheads="1"/>
          </p:cNvSpPr>
          <p:nvPr/>
        </p:nvSpPr>
        <p:spPr bwMode="auto">
          <a:xfrm>
            <a:off x="2446338" y="4024313"/>
            <a:ext cx="1366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-25000">
                <a:latin typeface="Arial" charset="0"/>
              </a:rPr>
              <a:t>join condition</a:t>
            </a:r>
          </a:p>
        </p:txBody>
      </p:sp>
      <p:sp>
        <p:nvSpPr>
          <p:cNvPr id="446479" name="Line 24"/>
          <p:cNvSpPr>
            <a:spLocks noChangeShapeType="1"/>
          </p:cNvSpPr>
          <p:nvPr/>
        </p:nvSpPr>
        <p:spPr bwMode="auto">
          <a:xfrm>
            <a:off x="3657600" y="44815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80" name="Text Box 25"/>
          <p:cNvSpPr txBox="1">
            <a:spLocks noChangeArrowheads="1"/>
          </p:cNvSpPr>
          <p:nvPr/>
        </p:nvSpPr>
        <p:spPr bwMode="auto">
          <a:xfrm>
            <a:off x="4038600" y="48625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46481" name="Line 26"/>
          <p:cNvSpPr>
            <a:spLocks noChangeShapeType="1"/>
          </p:cNvSpPr>
          <p:nvPr/>
        </p:nvSpPr>
        <p:spPr bwMode="auto">
          <a:xfrm>
            <a:off x="3200400" y="3490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82" name="Line 27"/>
          <p:cNvSpPr>
            <a:spLocks noChangeShapeType="1"/>
          </p:cNvSpPr>
          <p:nvPr/>
        </p:nvSpPr>
        <p:spPr bwMode="auto">
          <a:xfrm>
            <a:off x="32004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83" name="Text Box 28"/>
          <p:cNvSpPr txBox="1">
            <a:spLocks noChangeArrowheads="1"/>
          </p:cNvSpPr>
          <p:nvPr/>
        </p:nvSpPr>
        <p:spPr bwMode="auto">
          <a:xfrm>
            <a:off x="2971800" y="1676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46484" name="Text Box 37"/>
          <p:cNvSpPr txBox="1">
            <a:spLocks noChangeArrowheads="1"/>
          </p:cNvSpPr>
          <p:nvPr/>
        </p:nvSpPr>
        <p:spPr bwMode="auto">
          <a:xfrm>
            <a:off x="5149850" y="3733800"/>
            <a:ext cx="3689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SELECT-PROJECT-JOIN</a:t>
            </a:r>
          </a:p>
          <a:p>
            <a:pPr algn="ctr"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Query</a:t>
            </a:r>
          </a:p>
        </p:txBody>
      </p:sp>
      <p:sp>
        <p:nvSpPr>
          <p:cNvPr id="446485" name="AutoShape 38"/>
          <p:cNvSpPr>
            <a:spLocks/>
          </p:cNvSpPr>
          <p:nvPr/>
        </p:nvSpPr>
        <p:spPr bwMode="auto">
          <a:xfrm>
            <a:off x="4495800" y="2209800"/>
            <a:ext cx="609600" cy="3886200"/>
          </a:xfrm>
          <a:prstGeom prst="righ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46486" name="Text Box 39"/>
          <p:cNvSpPr txBox="1">
            <a:spLocks noChangeArrowheads="1"/>
          </p:cNvSpPr>
          <p:nvPr/>
        </p:nvSpPr>
        <p:spPr bwMode="auto">
          <a:xfrm>
            <a:off x="2978150" y="14620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</a:t>
            </a:r>
            <a:endParaRPr lang="en-US" baseline="-25000">
              <a:latin typeface="Arial" charset="0"/>
            </a:endParaRPr>
          </a:p>
        </p:txBody>
      </p:sp>
      <p:sp>
        <p:nvSpPr>
          <p:cNvPr id="446487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26DD7-1222-4787-81A1-CA1BD16DBC7B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Typical Plan For Block (2/2)</a:t>
            </a:r>
          </a:p>
        </p:txBody>
      </p:sp>
      <p:sp>
        <p:nvSpPr>
          <p:cNvPr id="448515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34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</a:t>
            </a:r>
            <a:r>
              <a:rPr lang="en-US" baseline="-25000">
                <a:latin typeface="Arial" charset="0"/>
              </a:rPr>
              <a:t>fields, sum/count/min/max(fields)</a:t>
            </a:r>
          </a:p>
        </p:txBody>
      </p:sp>
      <p:sp>
        <p:nvSpPr>
          <p:cNvPr id="448516" name="Text Box 32"/>
          <p:cNvSpPr txBox="1">
            <a:spLocks noChangeArrowheads="1"/>
          </p:cNvSpPr>
          <p:nvPr/>
        </p:nvSpPr>
        <p:spPr bwMode="auto">
          <a:xfrm>
            <a:off x="3810000" y="1524000"/>
            <a:ext cx="174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σ</a:t>
            </a:r>
            <a:r>
              <a:rPr lang="en-US" baseline="-25000">
                <a:latin typeface="Arial" charset="0"/>
              </a:rPr>
              <a:t>having-ondition</a:t>
            </a:r>
            <a:endParaRPr lang="en-US">
              <a:latin typeface="Arial" charset="0"/>
            </a:endParaRPr>
          </a:p>
        </p:txBody>
      </p:sp>
      <p:sp>
        <p:nvSpPr>
          <p:cNvPr id="448517" name="Line 33"/>
          <p:cNvSpPr>
            <a:spLocks noChangeShapeType="1"/>
          </p:cNvSpPr>
          <p:nvPr/>
        </p:nvSpPr>
        <p:spPr bwMode="auto">
          <a:xfrm>
            <a:off x="44196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518" name="Line 38"/>
          <p:cNvSpPr>
            <a:spLocks noChangeShapeType="1"/>
          </p:cNvSpPr>
          <p:nvPr/>
        </p:nvSpPr>
        <p:spPr bwMode="auto">
          <a:xfrm>
            <a:off x="44196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519" name="Text Box 40"/>
          <p:cNvSpPr txBox="1">
            <a:spLocks noChangeArrowheads="1"/>
          </p:cNvSpPr>
          <p:nvPr/>
        </p:nvSpPr>
        <p:spPr bwMode="auto">
          <a:xfrm>
            <a:off x="3276600" y="3962400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selection condition</a:t>
            </a:r>
          </a:p>
        </p:txBody>
      </p:sp>
      <p:sp>
        <p:nvSpPr>
          <p:cNvPr id="448520" name="Line 41"/>
          <p:cNvSpPr>
            <a:spLocks noChangeShapeType="1"/>
          </p:cNvSpPr>
          <p:nvPr/>
        </p:nvSpPr>
        <p:spPr bwMode="auto">
          <a:xfrm flipH="1">
            <a:off x="3505200" y="5472113"/>
            <a:ext cx="4984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8521" name="Group 42"/>
          <p:cNvGrpSpPr>
            <a:grpSpLocks/>
          </p:cNvGrpSpPr>
          <p:nvPr/>
        </p:nvGrpSpPr>
        <p:grpSpPr bwMode="auto">
          <a:xfrm>
            <a:off x="4027488" y="4953000"/>
            <a:ext cx="762000" cy="228600"/>
            <a:chOff x="480" y="4080"/>
            <a:chExt cx="96" cy="48"/>
          </a:xfrm>
        </p:grpSpPr>
        <p:sp>
          <p:nvSpPr>
            <p:cNvPr id="448528" name="Line 43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9" name="Line 44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0" name="Line 45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1" name="Line 46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8522" name="Text Box 47"/>
          <p:cNvSpPr txBox="1">
            <a:spLocks noChangeArrowheads="1"/>
          </p:cNvSpPr>
          <p:nvPr/>
        </p:nvSpPr>
        <p:spPr bwMode="auto">
          <a:xfrm>
            <a:off x="3630613" y="5029200"/>
            <a:ext cx="1366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-25000">
                <a:latin typeface="Arial" charset="0"/>
              </a:rPr>
              <a:t>join condition</a:t>
            </a:r>
          </a:p>
        </p:txBody>
      </p:sp>
      <p:sp>
        <p:nvSpPr>
          <p:cNvPr id="448523" name="Line 48"/>
          <p:cNvSpPr>
            <a:spLocks noChangeShapeType="1"/>
          </p:cNvSpPr>
          <p:nvPr/>
        </p:nvSpPr>
        <p:spPr bwMode="auto">
          <a:xfrm>
            <a:off x="4841875" y="548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524" name="Line 57"/>
          <p:cNvSpPr>
            <a:spLocks noChangeShapeType="1"/>
          </p:cNvSpPr>
          <p:nvPr/>
        </p:nvSpPr>
        <p:spPr bwMode="auto">
          <a:xfrm>
            <a:off x="44196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525" name="Text Box 59"/>
          <p:cNvSpPr txBox="1">
            <a:spLocks noChangeArrowheads="1"/>
          </p:cNvSpPr>
          <p:nvPr/>
        </p:nvSpPr>
        <p:spPr bwMode="auto">
          <a:xfrm>
            <a:off x="3200400" y="5805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48526" name="Text Box 60"/>
          <p:cNvSpPr txBox="1">
            <a:spLocks noChangeArrowheads="1"/>
          </p:cNvSpPr>
          <p:nvPr/>
        </p:nvSpPr>
        <p:spPr bwMode="auto">
          <a:xfrm>
            <a:off x="5099050" y="5805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48527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CCC8DA-7090-484A-9AC3-BA69BDBA9482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about Subqueries?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z="1400" smtClean="0">
                <a:latin typeface="Arial" charset="0"/>
                <a:ea typeface="ＭＳ Ｐゴシック" pitchFamily="34" charset="-128"/>
              </a:rPr>
              <a:t>Find all suppliers from WA which they do not supply products over 100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381000" y="2514600"/>
            <a:ext cx="3943350" cy="30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74997"/>
              </a:schemeClr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‘WA’ 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 exists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*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        and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</a:p>
        </p:txBody>
      </p:sp>
      <p:sp>
        <p:nvSpPr>
          <p:cNvPr id="450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FADBD-4123-4C8A-AB78-89A2CC9E8289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65" name="TextBox 6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0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about Subqueries?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47650" y="1905000"/>
            <a:ext cx="3943350" cy="30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‘WA’ 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exists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*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        and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</a:p>
        </p:txBody>
      </p:sp>
      <p:sp>
        <p:nvSpPr>
          <p:cNvPr id="452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5E6FB-B1FB-4CA3-AD4B-F906A2D119B7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2613" name="Connector 5"/>
          <p:cNvSpPr>
            <a:spLocks noChangeArrowheads="1"/>
          </p:cNvSpPr>
          <p:nvPr/>
        </p:nvSpPr>
        <p:spPr bwMode="auto">
          <a:xfrm>
            <a:off x="4202113" y="2519363"/>
            <a:ext cx="2544762" cy="617537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Correlation !</a:t>
            </a:r>
          </a:p>
        </p:txBody>
      </p:sp>
      <p:cxnSp>
        <p:nvCxnSpPr>
          <p:cNvPr id="452614" name="Straight Arrow Connector 7"/>
          <p:cNvCxnSpPr>
            <a:cxnSpLocks noChangeShapeType="1"/>
            <a:stCxn id="452613" idx="2"/>
          </p:cNvCxnSpPr>
          <p:nvPr/>
        </p:nvCxnSpPr>
        <p:spPr bwMode="auto">
          <a:xfrm rot="10800000">
            <a:off x="2678113" y="2581275"/>
            <a:ext cx="1524000" cy="24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2615" name="Straight Arrow Connector 9"/>
          <p:cNvCxnSpPr>
            <a:cxnSpLocks noChangeShapeType="1"/>
            <a:stCxn id="452613" idx="3"/>
          </p:cNvCxnSpPr>
          <p:nvPr/>
        </p:nvCxnSpPr>
        <p:spPr bwMode="auto">
          <a:xfrm rot="5400000">
            <a:off x="3594101" y="3187700"/>
            <a:ext cx="1122362" cy="839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2616" name="TextBox 8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CC7F7-306A-420D-BFEA-EB3945BF2A74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Algebra = HOW</a:t>
            </a:r>
          </a:p>
        </p:txBody>
      </p:sp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3302000" y="5338763"/>
            <a:ext cx="349250" cy="123825"/>
            <a:chOff x="3112" y="2223"/>
            <a:chExt cx="220" cy="78"/>
          </a:xfrm>
        </p:grpSpPr>
        <p:sp>
          <p:nvSpPr>
            <p:cNvPr id="22561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2" name="Rectangle 18"/>
          <p:cNvSpPr>
            <a:spLocks noChangeArrowheads="1"/>
          </p:cNvSpPr>
          <p:nvPr/>
        </p:nvSpPr>
        <p:spPr bwMode="auto">
          <a:xfrm>
            <a:off x="2149475" y="6289675"/>
            <a:ext cx="1203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100" b="1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22533" name="Rectangle 19"/>
          <p:cNvSpPr>
            <a:spLocks noChangeArrowheads="1"/>
          </p:cNvSpPr>
          <p:nvPr/>
        </p:nvSpPr>
        <p:spPr bwMode="auto">
          <a:xfrm>
            <a:off x="3935413" y="6273800"/>
            <a:ext cx="13985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100" b="1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22534" name="Rectangle 20"/>
          <p:cNvSpPr>
            <a:spLocks noChangeArrowheads="1"/>
          </p:cNvSpPr>
          <p:nvPr/>
        </p:nvSpPr>
        <p:spPr bwMode="auto">
          <a:xfrm>
            <a:off x="3635375" y="5330825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pid=pid</a:t>
            </a:r>
          </a:p>
        </p:txBody>
      </p:sp>
      <p:sp>
        <p:nvSpPr>
          <p:cNvPr id="22535" name="Rectangle 21"/>
          <p:cNvSpPr>
            <a:spLocks noChangeArrowheads="1"/>
          </p:cNvSpPr>
          <p:nvPr/>
        </p:nvSpPr>
        <p:spPr bwMode="auto">
          <a:xfrm>
            <a:off x="4938713" y="3733800"/>
            <a:ext cx="321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price&gt;100 and city=‘Seattle’</a:t>
            </a:r>
          </a:p>
        </p:txBody>
      </p: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4811713" y="2674938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x.name,z.name</a:t>
            </a:r>
          </a:p>
        </p:txBody>
      </p:sp>
      <p:sp>
        <p:nvSpPr>
          <p:cNvPr id="22537" name="TextBox 28"/>
          <p:cNvSpPr txBox="1">
            <a:spLocks noChangeArrowheads="1"/>
          </p:cNvSpPr>
          <p:nvPr/>
        </p:nvSpPr>
        <p:spPr bwMode="auto">
          <a:xfrm>
            <a:off x="4543425" y="1519238"/>
            <a:ext cx="336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</a:rPr>
              <a:t>δ</a:t>
            </a:r>
          </a:p>
        </p:txBody>
      </p:sp>
      <p:sp>
        <p:nvSpPr>
          <p:cNvPr id="22538" name="Text Box 27"/>
          <p:cNvSpPr txBox="1">
            <a:spLocks noChangeArrowheads="1"/>
          </p:cNvSpPr>
          <p:nvPr/>
        </p:nvSpPr>
        <p:spPr bwMode="auto">
          <a:xfrm>
            <a:off x="228600" y="1295400"/>
            <a:ext cx="42751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Product(</a:t>
            </a:r>
            <a:r>
              <a:rPr lang="en-US" sz="2800" u="sng">
                <a:latin typeface="Arial" charset="0"/>
              </a:rPr>
              <a:t>pid</a:t>
            </a:r>
            <a:r>
              <a:rPr lang="en-US" sz="2800">
                <a:latin typeface="Arial" charset="0"/>
              </a:rPr>
              <a:t>, name, price)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Purchase(</a:t>
            </a:r>
            <a:r>
              <a:rPr lang="en-US" sz="2800" u="sng">
                <a:latin typeface="Arial" charset="0"/>
              </a:rPr>
              <a:t>pid, cid</a:t>
            </a:r>
            <a:r>
              <a:rPr lang="en-US" sz="2800">
                <a:latin typeface="Arial" charset="0"/>
              </a:rPr>
              <a:t>, store)</a:t>
            </a:r>
          </a:p>
          <a:p>
            <a:r>
              <a:rPr lang="en-US" sz="2800">
                <a:latin typeface="Arial" charset="0"/>
              </a:rPr>
              <a:t>Customer(</a:t>
            </a:r>
            <a:r>
              <a:rPr lang="en-US" sz="2800" u="sng">
                <a:latin typeface="Arial" charset="0"/>
              </a:rPr>
              <a:t>cid</a:t>
            </a:r>
            <a:r>
              <a:rPr lang="en-US" sz="2800">
                <a:latin typeface="Arial" charset="0"/>
              </a:rPr>
              <a:t>, name, city)</a:t>
            </a:r>
          </a:p>
        </p:txBody>
      </p:sp>
      <p:grpSp>
        <p:nvGrpSpPr>
          <p:cNvPr id="22539" name="Group 7"/>
          <p:cNvGrpSpPr>
            <a:grpSpLocks/>
          </p:cNvGrpSpPr>
          <p:nvPr/>
        </p:nvGrpSpPr>
        <p:grpSpPr bwMode="auto">
          <a:xfrm>
            <a:off x="4546600" y="4416425"/>
            <a:ext cx="349250" cy="123825"/>
            <a:chOff x="3112" y="2223"/>
            <a:chExt cx="220" cy="78"/>
          </a:xfrm>
        </p:grpSpPr>
        <p:sp>
          <p:nvSpPr>
            <p:cNvPr id="22557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540" name="Straight Connector 36"/>
          <p:cNvCxnSpPr>
            <a:cxnSpLocks noChangeShapeType="1"/>
          </p:cNvCxnSpPr>
          <p:nvPr/>
        </p:nvCxnSpPr>
        <p:spPr bwMode="auto">
          <a:xfrm flipV="1">
            <a:off x="3521075" y="4568825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1" name="Straight Connector 39"/>
          <p:cNvCxnSpPr>
            <a:cxnSpLocks noChangeShapeType="1"/>
            <a:stCxn id="22532" idx="0"/>
          </p:cNvCxnSpPr>
          <p:nvPr/>
        </p:nvCxnSpPr>
        <p:spPr bwMode="auto">
          <a:xfrm rot="5400000" flipH="1" flipV="1">
            <a:off x="2648744" y="5585619"/>
            <a:ext cx="806450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Straight Connector 41"/>
          <p:cNvCxnSpPr>
            <a:cxnSpLocks noChangeShapeType="1"/>
            <a:stCxn id="22533" idx="0"/>
            <a:endCxn id="22534" idx="1"/>
          </p:cNvCxnSpPr>
          <p:nvPr/>
        </p:nvCxnSpPr>
        <p:spPr bwMode="auto">
          <a:xfrm rot="16200000" flipV="1">
            <a:off x="3756025" y="5394325"/>
            <a:ext cx="758825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3" name="Rectangle 20"/>
          <p:cNvSpPr>
            <a:spLocks noChangeArrowheads="1"/>
          </p:cNvSpPr>
          <p:nvPr/>
        </p:nvSpPr>
        <p:spPr bwMode="auto">
          <a:xfrm>
            <a:off x="4953000" y="4416425"/>
            <a:ext cx="98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cid=cid</a:t>
            </a:r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6019800" y="5635625"/>
            <a:ext cx="1443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100" b="1">
                <a:solidFill>
                  <a:srgbClr val="000000"/>
                </a:solidFill>
                <a:latin typeface="Arial" charset="0"/>
              </a:rPr>
              <a:t>Customer</a:t>
            </a:r>
          </a:p>
        </p:txBody>
      </p:sp>
      <p:cxnSp>
        <p:nvCxnSpPr>
          <p:cNvPr id="22545" name="Straight Connector 45"/>
          <p:cNvCxnSpPr>
            <a:cxnSpLocks noChangeShapeType="1"/>
            <a:stCxn id="22544" idx="0"/>
            <a:endCxn id="22543" idx="1"/>
          </p:cNvCxnSpPr>
          <p:nvPr/>
        </p:nvCxnSpPr>
        <p:spPr bwMode="auto">
          <a:xfrm rot="16200000" flipV="1">
            <a:off x="5329238" y="4224337"/>
            <a:ext cx="1035050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6" name="TextBox 48"/>
          <p:cNvSpPr txBox="1">
            <a:spLocks noChangeArrowheads="1"/>
          </p:cNvSpPr>
          <p:nvPr/>
        </p:nvSpPr>
        <p:spPr bwMode="auto">
          <a:xfrm>
            <a:off x="4518025" y="2438400"/>
            <a:ext cx="420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</a:rPr>
              <a:t>Π</a:t>
            </a:r>
          </a:p>
        </p:txBody>
      </p:sp>
      <p:sp>
        <p:nvSpPr>
          <p:cNvPr id="22547" name="TextBox 49"/>
          <p:cNvSpPr txBox="1">
            <a:spLocks noChangeArrowheads="1"/>
          </p:cNvSpPr>
          <p:nvPr/>
        </p:nvSpPr>
        <p:spPr bwMode="auto">
          <a:xfrm>
            <a:off x="4533900" y="3429000"/>
            <a:ext cx="37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</a:rPr>
              <a:t>σ</a:t>
            </a:r>
          </a:p>
        </p:txBody>
      </p:sp>
      <p:cxnSp>
        <p:nvCxnSpPr>
          <p:cNvPr id="22548" name="Straight Connector 51"/>
          <p:cNvCxnSpPr>
            <a:cxnSpLocks noChangeShapeType="1"/>
            <a:endCxn id="22547" idx="2"/>
          </p:cNvCxnSpPr>
          <p:nvPr/>
        </p:nvCxnSpPr>
        <p:spPr bwMode="auto">
          <a:xfrm rot="16200000" flipV="1">
            <a:off x="4496594" y="4115594"/>
            <a:ext cx="4524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9" name="Straight Connector 53"/>
          <p:cNvCxnSpPr>
            <a:cxnSpLocks noChangeShapeType="1"/>
            <a:stCxn id="22547" idx="0"/>
            <a:endCxn id="22546" idx="2"/>
          </p:cNvCxnSpPr>
          <p:nvPr/>
        </p:nvCxnSpPr>
        <p:spPr bwMode="auto">
          <a:xfrm rot="5400000" flipH="1" flipV="1">
            <a:off x="4460081" y="3161507"/>
            <a:ext cx="5286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0" name="Straight Connector 56"/>
          <p:cNvCxnSpPr>
            <a:cxnSpLocks noChangeShapeType="1"/>
            <a:stCxn id="22546" idx="0"/>
            <a:endCxn id="22537" idx="2"/>
          </p:cNvCxnSpPr>
          <p:nvPr/>
        </p:nvCxnSpPr>
        <p:spPr bwMode="auto">
          <a:xfrm rot="16200000" flipV="1">
            <a:off x="4491038" y="2201862"/>
            <a:ext cx="45720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1" name="Line Callout 1 58"/>
          <p:cNvSpPr>
            <a:spLocks/>
          </p:cNvSpPr>
          <p:nvPr/>
        </p:nvSpPr>
        <p:spPr bwMode="auto">
          <a:xfrm>
            <a:off x="381000" y="4343400"/>
            <a:ext cx="3430588" cy="369888"/>
          </a:xfrm>
          <a:prstGeom prst="borderCallout1">
            <a:avLst>
              <a:gd name="adj1" fmla="val 60250"/>
              <a:gd name="adj2" fmla="val 101481"/>
              <a:gd name="adj3" fmla="val 131616"/>
              <a:gd name="adj4" fmla="val 1149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T1(pid,name,price,pid,cid,store)</a:t>
            </a:r>
          </a:p>
        </p:txBody>
      </p:sp>
      <p:sp>
        <p:nvSpPr>
          <p:cNvPr id="22552" name="Line Callout 1 59"/>
          <p:cNvSpPr>
            <a:spLocks/>
          </p:cNvSpPr>
          <p:nvPr/>
        </p:nvSpPr>
        <p:spPr bwMode="auto">
          <a:xfrm>
            <a:off x="2057400" y="3429000"/>
            <a:ext cx="1120775" cy="369888"/>
          </a:xfrm>
          <a:prstGeom prst="borderCallout1">
            <a:avLst>
              <a:gd name="adj1" fmla="val 60250"/>
              <a:gd name="adj2" fmla="val 101481"/>
              <a:gd name="adj3" fmla="val 166389"/>
              <a:gd name="adj4" fmla="val 2364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T2( . . . .)</a:t>
            </a:r>
          </a:p>
        </p:txBody>
      </p:sp>
      <p:sp>
        <p:nvSpPr>
          <p:cNvPr id="22553" name="Line Callout 1 60"/>
          <p:cNvSpPr>
            <a:spLocks/>
          </p:cNvSpPr>
          <p:nvPr/>
        </p:nvSpPr>
        <p:spPr bwMode="auto">
          <a:xfrm>
            <a:off x="5867400" y="1752600"/>
            <a:ext cx="1827213" cy="369888"/>
          </a:xfrm>
          <a:prstGeom prst="borderCallout1">
            <a:avLst>
              <a:gd name="adj1" fmla="val 52523"/>
              <a:gd name="adj2" fmla="val -2528"/>
              <a:gd name="adj3" fmla="val 106060"/>
              <a:gd name="adj4" fmla="val -4985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T4(name,name)</a:t>
            </a:r>
          </a:p>
        </p:txBody>
      </p:sp>
      <p:sp>
        <p:nvSpPr>
          <p:cNvPr id="22554" name="Line Callout 1 61"/>
          <p:cNvSpPr>
            <a:spLocks/>
          </p:cNvSpPr>
          <p:nvPr/>
        </p:nvSpPr>
        <p:spPr bwMode="auto">
          <a:xfrm>
            <a:off x="5867400" y="1143000"/>
            <a:ext cx="1493838" cy="369888"/>
          </a:xfrm>
          <a:prstGeom prst="borderCallout1">
            <a:avLst>
              <a:gd name="adj1" fmla="val 52523"/>
              <a:gd name="adj2" fmla="val -2528"/>
              <a:gd name="adj3" fmla="val 96847"/>
              <a:gd name="adj4" fmla="val -71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Final answer</a:t>
            </a:r>
          </a:p>
        </p:txBody>
      </p:sp>
      <p:sp>
        <p:nvSpPr>
          <p:cNvPr id="22555" name="Line Callout 1 62"/>
          <p:cNvSpPr>
            <a:spLocks/>
          </p:cNvSpPr>
          <p:nvPr/>
        </p:nvSpPr>
        <p:spPr bwMode="auto">
          <a:xfrm>
            <a:off x="7010400" y="3059113"/>
            <a:ext cx="992188" cy="369887"/>
          </a:xfrm>
          <a:prstGeom prst="borderCallout1">
            <a:avLst>
              <a:gd name="adj1" fmla="val 52523"/>
              <a:gd name="adj2" fmla="val -2528"/>
              <a:gd name="adj3" fmla="val 28060"/>
              <a:gd name="adj4" fmla="val -194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T3(. . . )</a:t>
            </a:r>
          </a:p>
        </p:txBody>
      </p:sp>
      <p:sp>
        <p:nvSpPr>
          <p:cNvPr id="22556" name="Rounded Rectangle 63"/>
          <p:cNvSpPr>
            <a:spLocks noChangeArrowheads="1"/>
          </p:cNvSpPr>
          <p:nvPr/>
        </p:nvSpPr>
        <p:spPr bwMode="auto">
          <a:xfrm>
            <a:off x="152400" y="5105400"/>
            <a:ext cx="2619375" cy="9191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Temporary tables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T1, T2,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about Subqueries?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47650" y="1905000"/>
            <a:ext cx="3943350" cy="30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‘WA’ 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 exists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*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        and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</a:p>
        </p:txBody>
      </p:sp>
      <p:sp>
        <p:nvSpPr>
          <p:cNvPr id="454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9D58B9-5722-4369-86A0-DFFF808DF1F1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4661" name="Connector 5"/>
          <p:cNvSpPr>
            <a:spLocks noChangeArrowheads="1"/>
          </p:cNvSpPr>
          <p:nvPr/>
        </p:nvSpPr>
        <p:spPr bwMode="auto">
          <a:xfrm>
            <a:off x="5573713" y="2138363"/>
            <a:ext cx="3001962" cy="617537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De-Correlation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29200" y="3657600"/>
            <a:ext cx="3810000" cy="2660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‘WA’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in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</a:p>
        </p:txBody>
      </p:sp>
      <p:sp>
        <p:nvSpPr>
          <p:cNvPr id="11" name="Bent-Up Arrow 10"/>
          <p:cNvSpPr/>
          <p:nvPr/>
        </p:nvSpPr>
        <p:spPr bwMode="auto">
          <a:xfrm rot="10800000" flipH="1">
            <a:off x="4876800" y="2819400"/>
            <a:ext cx="850900" cy="731838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</p:txBody>
      </p:sp>
      <p:sp>
        <p:nvSpPr>
          <p:cNvPr id="454664" name="TextBox 9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about Subqueries?</a:t>
            </a:r>
          </a:p>
        </p:txBody>
      </p:sp>
      <p:sp>
        <p:nvSpPr>
          <p:cNvPr id="456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42A0F-BA08-41EB-99A6-BFD2C0F8308E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6708" name="Connector 5"/>
          <p:cNvSpPr>
            <a:spLocks noChangeArrowheads="1"/>
          </p:cNvSpPr>
          <p:nvPr/>
        </p:nvSpPr>
        <p:spPr bwMode="auto">
          <a:xfrm>
            <a:off x="4048125" y="2519363"/>
            <a:ext cx="2281238" cy="617537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Un-nesting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29200" y="3657600"/>
            <a:ext cx="3810000" cy="2660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‘WA’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and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not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in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2895600"/>
            <a:ext cx="3792538" cy="2660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(SELECT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‘WA’)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EXCEPT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100)</a:t>
            </a:r>
          </a:p>
        </p:txBody>
      </p:sp>
      <p:sp>
        <p:nvSpPr>
          <p:cNvPr id="456711" name="Left Arrow 11"/>
          <p:cNvSpPr>
            <a:spLocks noChangeArrowheads="1"/>
          </p:cNvSpPr>
          <p:nvPr/>
        </p:nvSpPr>
        <p:spPr bwMode="auto">
          <a:xfrm>
            <a:off x="3962400" y="4724400"/>
            <a:ext cx="977900" cy="484188"/>
          </a:xfrm>
          <a:prstGeom prst="lef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56712" name="TextBox 10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How about Subqueries?</a:t>
            </a:r>
          </a:p>
        </p:txBody>
      </p:sp>
      <p:sp>
        <p:nvSpPr>
          <p:cNvPr id="458755" name="Rectangle 16"/>
          <p:cNvSpPr>
            <a:spLocks noChangeArrowheads="1"/>
          </p:cNvSpPr>
          <p:nvPr/>
        </p:nvSpPr>
        <p:spPr bwMode="auto">
          <a:xfrm>
            <a:off x="7469188" y="4876800"/>
            <a:ext cx="904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Supply</a:t>
            </a:r>
          </a:p>
        </p:txBody>
      </p:sp>
      <p:sp>
        <p:nvSpPr>
          <p:cNvPr id="458756" name="Text Box 22"/>
          <p:cNvSpPr txBox="1">
            <a:spLocks noChangeArrowheads="1"/>
          </p:cNvSpPr>
          <p:nvPr/>
        </p:nvSpPr>
        <p:spPr bwMode="auto">
          <a:xfrm>
            <a:off x="5638800" y="3733800"/>
            <a:ext cx="152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  <a:sym typeface="Symbol" pitchFamily="18" charset="2"/>
              </a:rPr>
              <a:t></a:t>
            </a:r>
            <a:r>
              <a:rPr lang="en-US" b="1" baseline="-25000">
                <a:latin typeface="Arial" charset="0"/>
                <a:sym typeface="Symbol" pitchFamily="18" charset="2"/>
              </a:rPr>
              <a:t>sstate=‘WA’</a:t>
            </a:r>
          </a:p>
        </p:txBody>
      </p:sp>
      <p:sp>
        <p:nvSpPr>
          <p:cNvPr id="458757" name="Rectangle 23"/>
          <p:cNvSpPr>
            <a:spLocks noChangeArrowheads="1"/>
          </p:cNvSpPr>
          <p:nvPr/>
        </p:nvSpPr>
        <p:spPr bwMode="auto">
          <a:xfrm>
            <a:off x="5862638" y="4876800"/>
            <a:ext cx="10493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>
                <a:solidFill>
                  <a:srgbClr val="000000"/>
                </a:solidFill>
                <a:latin typeface="Arial" charset="0"/>
              </a:rPr>
              <a:t>Supplier</a:t>
            </a:r>
          </a:p>
        </p:txBody>
      </p:sp>
      <p:sp>
        <p:nvSpPr>
          <p:cNvPr id="458758" name="Text Box 25"/>
          <p:cNvSpPr txBox="1">
            <a:spLocks noChangeArrowheads="1"/>
          </p:cNvSpPr>
          <p:nvPr/>
        </p:nvSpPr>
        <p:spPr bwMode="auto">
          <a:xfrm>
            <a:off x="7200900" y="37338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  <a:sym typeface="Symbol" pitchFamily="18" charset="2"/>
              </a:rPr>
              <a:t></a:t>
            </a:r>
            <a:r>
              <a:rPr lang="en-US" b="1" baseline="-25000">
                <a:latin typeface="Arial" charset="0"/>
                <a:sym typeface="Symbol" pitchFamily="18" charset="2"/>
              </a:rPr>
              <a:t>Price &gt; 100</a:t>
            </a:r>
          </a:p>
        </p:txBody>
      </p:sp>
      <p:sp>
        <p:nvSpPr>
          <p:cNvPr id="458759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5E3C8-C253-4894-9925-06AD11C610D2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52400" y="2895600"/>
            <a:ext cx="3792538" cy="2660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(SELECT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Supplier Q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 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Q.sstate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= ‘WA’)</a:t>
            </a: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EXCEPT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/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SELECT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P.sno</a:t>
            </a:r>
            <a:endParaRPr lang="en-US" dirty="0">
              <a:latin typeface="Arial" pitchFamily="112" charset="0"/>
              <a:ea typeface="Arial" pitchFamily="112" charset="0"/>
              <a:cs typeface="Arial" pitchFamily="112" charset="0"/>
            </a:endParaRPr>
          </a:p>
          <a:p>
            <a:pPr eaLnBrk="0" hangingPunct="0">
              <a:defRPr/>
            </a:pP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FROM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Supply P</a:t>
            </a:r>
            <a:b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</a:b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 pitchFamily="112" charset="0"/>
                <a:ea typeface="Arial" pitchFamily="112" charset="0"/>
                <a:cs typeface="Arial" pitchFamily="112" charset="0"/>
              </a:rPr>
              <a:t>WHERE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</a:t>
            </a:r>
            <a:r>
              <a:rPr lang="en-US" dirty="0" err="1">
                <a:latin typeface="Arial" pitchFamily="112" charset="0"/>
                <a:ea typeface="Arial" pitchFamily="112" charset="0"/>
                <a:cs typeface="Arial" pitchFamily="112" charset="0"/>
              </a:rPr>
              <a:t>P.price</a:t>
            </a:r>
            <a:r>
              <a:rPr lang="en-US" dirty="0">
                <a:latin typeface="Arial" pitchFamily="112" charset="0"/>
                <a:ea typeface="Arial" pitchFamily="112" charset="0"/>
                <a:cs typeface="Arial" pitchFamily="112" charset="0"/>
              </a:rPr>
              <a:t> &gt; 100)</a:t>
            </a:r>
          </a:p>
        </p:txBody>
      </p:sp>
      <p:cxnSp>
        <p:nvCxnSpPr>
          <p:cNvPr id="458761" name="Straight Connector 29"/>
          <p:cNvCxnSpPr>
            <a:cxnSpLocks noChangeShapeType="1"/>
            <a:stCxn id="458757" idx="0"/>
            <a:endCxn id="458756" idx="2"/>
          </p:cNvCxnSpPr>
          <p:nvPr/>
        </p:nvCxnSpPr>
        <p:spPr bwMode="auto">
          <a:xfrm flipV="1">
            <a:off x="6388100" y="4191000"/>
            <a:ext cx="14288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8762" name="Straight Connector 31"/>
          <p:cNvCxnSpPr>
            <a:cxnSpLocks noChangeShapeType="1"/>
            <a:stCxn id="458755" idx="0"/>
            <a:endCxn id="458758" idx="2"/>
          </p:cNvCxnSpPr>
          <p:nvPr/>
        </p:nvCxnSpPr>
        <p:spPr bwMode="auto">
          <a:xfrm flipH="1" flipV="1">
            <a:off x="7920038" y="4191000"/>
            <a:ext cx="1587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8763" name="TextBox 39"/>
          <p:cNvSpPr txBox="1">
            <a:spLocks noChangeArrowheads="1"/>
          </p:cNvSpPr>
          <p:nvPr/>
        </p:nvSpPr>
        <p:spPr bwMode="auto">
          <a:xfrm>
            <a:off x="6781800" y="2438400"/>
            <a:ext cx="422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latin typeface="Arial" charset="0"/>
              </a:rPr>
              <a:t>−</a:t>
            </a:r>
          </a:p>
        </p:txBody>
      </p:sp>
      <p:cxnSp>
        <p:nvCxnSpPr>
          <p:cNvPr id="458764" name="Straight Connector 41"/>
          <p:cNvCxnSpPr>
            <a:cxnSpLocks noChangeShapeType="1"/>
            <a:stCxn id="458756" idx="0"/>
            <a:endCxn id="458763" idx="2"/>
          </p:cNvCxnSpPr>
          <p:nvPr/>
        </p:nvCxnSpPr>
        <p:spPr bwMode="auto">
          <a:xfrm flipV="1">
            <a:off x="6402388" y="3017838"/>
            <a:ext cx="590550" cy="715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8765" name="Straight Connector 44"/>
          <p:cNvCxnSpPr>
            <a:cxnSpLocks noChangeShapeType="1"/>
            <a:stCxn id="458758" idx="0"/>
            <a:endCxn id="458763" idx="2"/>
          </p:cNvCxnSpPr>
          <p:nvPr/>
        </p:nvCxnSpPr>
        <p:spPr bwMode="auto">
          <a:xfrm flipH="1" flipV="1">
            <a:off x="6992938" y="3017838"/>
            <a:ext cx="927100" cy="715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8766" name="TextBox 45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  <p:sp>
        <p:nvSpPr>
          <p:cNvPr id="458767" name="Connector 46"/>
          <p:cNvSpPr>
            <a:spLocks noChangeArrowheads="1"/>
          </p:cNvSpPr>
          <p:nvPr/>
        </p:nvSpPr>
        <p:spPr bwMode="auto">
          <a:xfrm>
            <a:off x="4049713" y="2519363"/>
            <a:ext cx="1873250" cy="617537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Finally…</a:t>
            </a:r>
          </a:p>
        </p:txBody>
      </p:sp>
      <p:sp>
        <p:nvSpPr>
          <p:cNvPr id="458768" name="Left Arrow 47"/>
          <p:cNvSpPr>
            <a:spLocks noChangeArrowheads="1"/>
          </p:cNvSpPr>
          <p:nvPr/>
        </p:nvSpPr>
        <p:spPr bwMode="auto">
          <a:xfrm rot="10800000">
            <a:off x="4343400" y="4038600"/>
            <a:ext cx="977900" cy="484188"/>
          </a:xfrm>
          <a:prstGeom prst="lef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Logical query plan with extra annotations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Access path selection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for each relation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Use a file scan or use an index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Implementation choice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for each operator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Scheduling decisions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for operators</a:t>
            </a:r>
          </a:p>
        </p:txBody>
      </p:sp>
      <p:sp>
        <p:nvSpPr>
          <p:cNvPr id="460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0D124-226B-4C80-96DD-02B1285F8612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Physical Query Plan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2041525" y="5408613"/>
            <a:ext cx="145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Suppliers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675313" y="5410200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Supplies</a:t>
            </a:r>
          </a:p>
        </p:txBody>
      </p:sp>
      <p:grpSp>
        <p:nvGrpSpPr>
          <p:cNvPr id="462853" name="Group 5"/>
          <p:cNvGrpSpPr>
            <a:grpSpLocks/>
          </p:cNvGrpSpPr>
          <p:nvPr/>
        </p:nvGrpSpPr>
        <p:grpSpPr bwMode="auto">
          <a:xfrm>
            <a:off x="4267200" y="4191000"/>
            <a:ext cx="762000" cy="228600"/>
            <a:chOff x="480" y="4080"/>
            <a:chExt cx="96" cy="48"/>
          </a:xfrm>
        </p:grpSpPr>
        <p:sp>
          <p:nvSpPr>
            <p:cNvPr id="462868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9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70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71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2854" name="Text Box 10"/>
          <p:cNvSpPr txBox="1">
            <a:spLocks noChangeArrowheads="1"/>
          </p:cNvSpPr>
          <p:nvPr/>
        </p:nvSpPr>
        <p:spPr bwMode="auto">
          <a:xfrm>
            <a:off x="4005263" y="4267200"/>
            <a:ext cx="1071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-25000">
                <a:latin typeface="Arial" charset="0"/>
              </a:rPr>
              <a:t>sno = sno</a:t>
            </a:r>
          </a:p>
        </p:txBody>
      </p:sp>
      <p:sp>
        <p:nvSpPr>
          <p:cNvPr id="462855" name="Line 11"/>
          <p:cNvSpPr>
            <a:spLocks noChangeShapeType="1"/>
          </p:cNvSpPr>
          <p:nvPr/>
        </p:nvSpPr>
        <p:spPr bwMode="auto">
          <a:xfrm flipV="1">
            <a:off x="2803525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2856" name="Line 12"/>
          <p:cNvSpPr>
            <a:spLocks noChangeShapeType="1"/>
          </p:cNvSpPr>
          <p:nvPr/>
        </p:nvSpPr>
        <p:spPr bwMode="auto">
          <a:xfrm>
            <a:off x="5165725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2857" name="Line 13"/>
          <p:cNvSpPr>
            <a:spLocks noChangeShapeType="1"/>
          </p:cNvSpPr>
          <p:nvPr/>
        </p:nvSpPr>
        <p:spPr bwMode="auto">
          <a:xfrm>
            <a:off x="4632325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2858" name="Text Box 14"/>
          <p:cNvSpPr txBox="1">
            <a:spLocks noChangeArrowheads="1"/>
          </p:cNvSpPr>
          <p:nvPr/>
        </p:nvSpPr>
        <p:spPr bwMode="auto">
          <a:xfrm>
            <a:off x="2346325" y="2895600"/>
            <a:ext cx="385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462859" name="Text Box 15"/>
          <p:cNvSpPr txBox="1">
            <a:spLocks noChangeArrowheads="1"/>
          </p:cNvSpPr>
          <p:nvPr/>
        </p:nvSpPr>
        <p:spPr bwMode="auto">
          <a:xfrm>
            <a:off x="4049713" y="167640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462860" name="Line 16"/>
          <p:cNvSpPr>
            <a:spLocks noChangeShapeType="1"/>
          </p:cNvSpPr>
          <p:nvPr/>
        </p:nvSpPr>
        <p:spPr bwMode="auto">
          <a:xfrm>
            <a:off x="46593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2861" name="Text Box 17"/>
          <p:cNvSpPr txBox="1">
            <a:spLocks noChangeArrowheads="1"/>
          </p:cNvSpPr>
          <p:nvPr/>
        </p:nvSpPr>
        <p:spPr bwMode="auto">
          <a:xfrm>
            <a:off x="1981200" y="5805488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2862" name="Text Box 18"/>
          <p:cNvSpPr txBox="1">
            <a:spLocks noChangeArrowheads="1"/>
          </p:cNvSpPr>
          <p:nvPr/>
        </p:nvSpPr>
        <p:spPr bwMode="auto">
          <a:xfrm>
            <a:off x="5622925" y="57912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2863" name="Text Box 19"/>
          <p:cNvSpPr txBox="1">
            <a:spLocks noChangeArrowheads="1"/>
          </p:cNvSpPr>
          <p:nvPr/>
        </p:nvSpPr>
        <p:spPr bwMode="auto">
          <a:xfrm>
            <a:off x="381000" y="40386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2864" name="Text Box 20"/>
          <p:cNvSpPr txBox="1">
            <a:spLocks noChangeArrowheads="1"/>
          </p:cNvSpPr>
          <p:nvPr/>
        </p:nvSpPr>
        <p:spPr bwMode="auto">
          <a:xfrm>
            <a:off x="385763" y="2895600"/>
            <a:ext cx="169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2865" name="Text Box 21"/>
          <p:cNvSpPr txBox="1">
            <a:spLocks noChangeArrowheads="1"/>
          </p:cNvSpPr>
          <p:nvPr/>
        </p:nvSpPr>
        <p:spPr bwMode="auto">
          <a:xfrm>
            <a:off x="381000" y="1676400"/>
            <a:ext cx="169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2866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6A657-27D2-4C3C-AC89-3740939D831D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2867" name="TextBox 23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Final Step in Query Processing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Step 4: Query execution</a:t>
            </a:r>
            <a:endParaRPr lang="en-US" sz="2400" b="1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How to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synchronize operators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?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How to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pass data between operators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?</a:t>
            </a:r>
          </a:p>
          <a:p>
            <a:pPr lvl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What techniques are possible?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One thread per operator </a:t>
            </a:r>
            <a:endParaRPr lang="en-US" sz="24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Iterator interface </a:t>
            </a:r>
          </a:p>
          <a:p>
            <a:pPr lvl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Pipelined execution</a:t>
            </a:r>
          </a:p>
          <a:p>
            <a:pPr lvl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Intermediate result materialization</a:t>
            </a:r>
          </a:p>
        </p:txBody>
      </p:sp>
      <p:sp>
        <p:nvSpPr>
          <p:cNvPr id="464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7B765-8139-4E68-BAA5-939AC80DE42C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Iterator Interface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Each </a:t>
            </a:r>
            <a:r>
              <a:rPr lang="en-US" sz="2800" b="1" smtClean="0">
                <a:latin typeface="Arial" charset="0"/>
                <a:ea typeface="ＭＳ Ｐゴシック" pitchFamily="34" charset="-128"/>
              </a:rPr>
              <a:t>operator implements this interface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Interface has only three methods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open()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Initializes operator state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Sets parameters such as selection condition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get_next()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Operator invokes get_next() recursively on its inputs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Performs processing and produces an output tuple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close()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: cleans-up state</a:t>
            </a:r>
            <a:endParaRPr lang="en-US" sz="2800" b="1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6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6AD98-B75D-434A-9BDD-BE70F534E24E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Pipelined Execution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2041525" y="5408613"/>
            <a:ext cx="145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Suppliers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675313" y="5410200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Supplies</a:t>
            </a: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267200" y="4191000"/>
            <a:ext cx="762000" cy="228600"/>
            <a:chOff x="480" y="4080"/>
            <a:chExt cx="96" cy="48"/>
          </a:xfrm>
        </p:grpSpPr>
        <p:sp>
          <p:nvSpPr>
            <p:cNvPr id="469012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3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4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5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8998" name="Text Box 10"/>
          <p:cNvSpPr txBox="1">
            <a:spLocks noChangeArrowheads="1"/>
          </p:cNvSpPr>
          <p:nvPr/>
        </p:nvSpPr>
        <p:spPr bwMode="auto">
          <a:xfrm>
            <a:off x="4005263" y="4267200"/>
            <a:ext cx="1071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-25000">
                <a:latin typeface="Arial" charset="0"/>
              </a:rPr>
              <a:t>sno = sno</a:t>
            </a:r>
          </a:p>
        </p:txBody>
      </p:sp>
      <p:sp>
        <p:nvSpPr>
          <p:cNvPr id="468999" name="Line 11"/>
          <p:cNvSpPr>
            <a:spLocks noChangeShapeType="1"/>
          </p:cNvSpPr>
          <p:nvPr/>
        </p:nvSpPr>
        <p:spPr bwMode="auto">
          <a:xfrm flipV="1">
            <a:off x="2803525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000" name="Line 12"/>
          <p:cNvSpPr>
            <a:spLocks noChangeShapeType="1"/>
          </p:cNvSpPr>
          <p:nvPr/>
        </p:nvSpPr>
        <p:spPr bwMode="auto">
          <a:xfrm>
            <a:off x="5165725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001" name="Line 13"/>
          <p:cNvSpPr>
            <a:spLocks noChangeShapeType="1"/>
          </p:cNvSpPr>
          <p:nvPr/>
        </p:nvSpPr>
        <p:spPr bwMode="auto">
          <a:xfrm>
            <a:off x="4632325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002" name="Text Box 14"/>
          <p:cNvSpPr txBox="1">
            <a:spLocks noChangeArrowheads="1"/>
          </p:cNvSpPr>
          <p:nvPr/>
        </p:nvSpPr>
        <p:spPr bwMode="auto">
          <a:xfrm>
            <a:off x="2346325" y="2895600"/>
            <a:ext cx="385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469003" name="Text Box 15"/>
          <p:cNvSpPr txBox="1">
            <a:spLocks noChangeArrowheads="1"/>
          </p:cNvSpPr>
          <p:nvPr/>
        </p:nvSpPr>
        <p:spPr bwMode="auto">
          <a:xfrm>
            <a:off x="4049713" y="167640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469004" name="Line 16"/>
          <p:cNvSpPr>
            <a:spLocks noChangeShapeType="1"/>
          </p:cNvSpPr>
          <p:nvPr/>
        </p:nvSpPr>
        <p:spPr bwMode="auto">
          <a:xfrm>
            <a:off x="46593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005" name="Text Box 17"/>
          <p:cNvSpPr txBox="1">
            <a:spLocks noChangeArrowheads="1"/>
          </p:cNvSpPr>
          <p:nvPr/>
        </p:nvSpPr>
        <p:spPr bwMode="auto">
          <a:xfrm>
            <a:off x="1965325" y="5805488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9006" name="Text Box 18"/>
          <p:cNvSpPr txBox="1">
            <a:spLocks noChangeArrowheads="1"/>
          </p:cNvSpPr>
          <p:nvPr/>
        </p:nvSpPr>
        <p:spPr bwMode="auto">
          <a:xfrm>
            <a:off x="5622925" y="57912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9007" name="Text Box 19"/>
          <p:cNvSpPr txBox="1">
            <a:spLocks noChangeArrowheads="1"/>
          </p:cNvSpPr>
          <p:nvPr/>
        </p:nvSpPr>
        <p:spPr bwMode="auto">
          <a:xfrm>
            <a:off x="381000" y="40386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9008" name="Text Box 20"/>
          <p:cNvSpPr txBox="1">
            <a:spLocks noChangeArrowheads="1"/>
          </p:cNvSpPr>
          <p:nvPr/>
        </p:nvSpPr>
        <p:spPr bwMode="auto">
          <a:xfrm>
            <a:off x="385763" y="2895600"/>
            <a:ext cx="169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9009" name="Text Box 21"/>
          <p:cNvSpPr txBox="1">
            <a:spLocks noChangeArrowheads="1"/>
          </p:cNvSpPr>
          <p:nvPr/>
        </p:nvSpPr>
        <p:spPr bwMode="auto">
          <a:xfrm>
            <a:off x="381000" y="1676400"/>
            <a:ext cx="169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69010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0AA4BF-E39F-450F-84DB-30414A2013D3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9011" name="TextBox 23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Pipelined Execution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Applies parent operator to tuples directly as they are produced by child operators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Benefits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No operator synchronization issues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Saves cost of writing intermediate data to disk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Saves cost of reading intermediate data from disk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Good resource utilizations on single processor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This approach is used whenever possible</a:t>
            </a:r>
          </a:p>
        </p:txBody>
      </p:sp>
      <p:sp>
        <p:nvSpPr>
          <p:cNvPr id="471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40FCE1-0987-45EA-AD47-B89224946CCA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3090" name="Text Box 4"/>
          <p:cNvSpPr txBox="1">
            <a:spLocks noChangeArrowheads="1"/>
          </p:cNvSpPr>
          <p:nvPr/>
        </p:nvSpPr>
        <p:spPr bwMode="auto">
          <a:xfrm>
            <a:off x="2185988" y="5256213"/>
            <a:ext cx="145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Suppliers</a:t>
            </a:r>
          </a:p>
        </p:txBody>
      </p:sp>
      <p:sp>
        <p:nvSpPr>
          <p:cNvPr id="473091" name="Text Box 5"/>
          <p:cNvSpPr txBox="1">
            <a:spLocks noChangeArrowheads="1"/>
          </p:cNvSpPr>
          <p:nvPr/>
        </p:nvSpPr>
        <p:spPr bwMode="auto">
          <a:xfrm>
            <a:off x="5075238" y="5319713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Supplies</a:t>
            </a:r>
          </a:p>
        </p:txBody>
      </p:sp>
      <p:grpSp>
        <p:nvGrpSpPr>
          <p:cNvPr id="473092" name="Group 6"/>
          <p:cNvGrpSpPr>
            <a:grpSpLocks/>
          </p:cNvGrpSpPr>
          <p:nvPr/>
        </p:nvGrpSpPr>
        <p:grpSpPr bwMode="auto">
          <a:xfrm>
            <a:off x="3995738" y="3048000"/>
            <a:ext cx="762000" cy="228600"/>
            <a:chOff x="480" y="4080"/>
            <a:chExt cx="96" cy="48"/>
          </a:xfrm>
        </p:grpSpPr>
        <p:sp>
          <p:nvSpPr>
            <p:cNvPr id="473111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2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3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4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3093" name="Text Box 11"/>
          <p:cNvSpPr txBox="1">
            <a:spLocks noChangeArrowheads="1"/>
          </p:cNvSpPr>
          <p:nvPr/>
        </p:nvSpPr>
        <p:spPr bwMode="auto">
          <a:xfrm>
            <a:off x="3733800" y="3124200"/>
            <a:ext cx="1071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aseline="-25000">
                <a:latin typeface="Arial" charset="0"/>
              </a:rPr>
              <a:t>sno = sno</a:t>
            </a:r>
          </a:p>
        </p:txBody>
      </p:sp>
      <p:sp>
        <p:nvSpPr>
          <p:cNvPr id="473094" name="Line 12"/>
          <p:cNvSpPr>
            <a:spLocks noChangeShapeType="1"/>
          </p:cNvSpPr>
          <p:nvPr/>
        </p:nvSpPr>
        <p:spPr bwMode="auto">
          <a:xfrm flipV="1">
            <a:off x="2819400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095" name="Line 13"/>
          <p:cNvSpPr>
            <a:spLocks noChangeShapeType="1"/>
          </p:cNvSpPr>
          <p:nvPr/>
        </p:nvSpPr>
        <p:spPr bwMode="auto">
          <a:xfrm>
            <a:off x="4648200" y="3657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096" name="Line 14"/>
          <p:cNvSpPr>
            <a:spLocks noChangeShapeType="1"/>
          </p:cNvSpPr>
          <p:nvPr/>
        </p:nvSpPr>
        <p:spPr bwMode="auto">
          <a:xfrm>
            <a:off x="2970213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097" name="Text Box 15"/>
          <p:cNvSpPr txBox="1">
            <a:spLocks noChangeArrowheads="1"/>
          </p:cNvSpPr>
          <p:nvPr/>
        </p:nvSpPr>
        <p:spPr bwMode="auto">
          <a:xfrm>
            <a:off x="1370013" y="4267200"/>
            <a:ext cx="304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</a:t>
            </a:r>
            <a:r>
              <a:rPr lang="en-US" baseline="-25000">
                <a:latin typeface="Arial" charset="0"/>
              </a:rPr>
              <a:t>sscity=‘Seattle’ </a:t>
            </a:r>
            <a:r>
              <a:rPr lang="en-US" baseline="-25000">
                <a:latin typeface="Arial" charset="0"/>
                <a:sym typeface="Symbol" pitchFamily="18" charset="2"/>
              </a:rPr>
              <a:t></a:t>
            </a:r>
            <a:r>
              <a:rPr lang="en-US" baseline="-25000">
                <a:latin typeface="Arial" charset="0"/>
              </a:rPr>
              <a:t>sstate=‘WA’</a:t>
            </a:r>
          </a:p>
        </p:txBody>
      </p:sp>
      <p:sp>
        <p:nvSpPr>
          <p:cNvPr id="473098" name="Text Box 16"/>
          <p:cNvSpPr txBox="1">
            <a:spLocks noChangeArrowheads="1"/>
          </p:cNvSpPr>
          <p:nvPr/>
        </p:nvSpPr>
        <p:spPr bwMode="auto">
          <a:xfrm>
            <a:off x="3744913" y="1676400"/>
            <a:ext cx="103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</a:t>
            </a:r>
            <a:r>
              <a:rPr lang="en-US" baseline="-25000">
                <a:latin typeface="Arial" charset="0"/>
              </a:rPr>
              <a:t>sname</a:t>
            </a:r>
          </a:p>
        </p:txBody>
      </p:sp>
      <p:sp>
        <p:nvSpPr>
          <p:cNvPr id="473099" name="Line 17"/>
          <p:cNvSpPr>
            <a:spLocks noChangeShapeType="1"/>
          </p:cNvSpPr>
          <p:nvPr/>
        </p:nvSpPr>
        <p:spPr bwMode="auto">
          <a:xfrm>
            <a:off x="43545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100" name="Text Box 18"/>
          <p:cNvSpPr txBox="1">
            <a:spLocks noChangeArrowheads="1"/>
          </p:cNvSpPr>
          <p:nvPr/>
        </p:nvSpPr>
        <p:spPr bwMode="auto">
          <a:xfrm>
            <a:off x="2109788" y="5653088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73101" name="Text Box 19"/>
          <p:cNvSpPr txBox="1">
            <a:spLocks noChangeArrowheads="1"/>
          </p:cNvSpPr>
          <p:nvPr/>
        </p:nvSpPr>
        <p:spPr bwMode="auto">
          <a:xfrm>
            <a:off x="5022850" y="5715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File scan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73102" name="Text Box 20"/>
          <p:cNvSpPr txBox="1">
            <a:spLocks noChangeArrowheads="1"/>
          </p:cNvSpPr>
          <p:nvPr/>
        </p:nvSpPr>
        <p:spPr bwMode="auto">
          <a:xfrm>
            <a:off x="76200" y="2868613"/>
            <a:ext cx="247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Sort-merge join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73103" name="Text Box 21"/>
          <p:cNvSpPr txBox="1">
            <a:spLocks noChangeArrowheads="1"/>
          </p:cNvSpPr>
          <p:nvPr/>
        </p:nvSpPr>
        <p:spPr bwMode="auto">
          <a:xfrm>
            <a:off x="6096000" y="4038600"/>
            <a:ext cx="267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Scan: write to T2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73104" name="Text Box 22"/>
          <p:cNvSpPr txBox="1">
            <a:spLocks noChangeArrowheads="1"/>
          </p:cNvSpPr>
          <p:nvPr/>
        </p:nvSpPr>
        <p:spPr bwMode="auto">
          <a:xfrm>
            <a:off x="76200" y="1725613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On the fly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73105" name="Text Box 23"/>
          <p:cNvSpPr txBox="1">
            <a:spLocks noChangeArrowheads="1"/>
          </p:cNvSpPr>
          <p:nvPr/>
        </p:nvSpPr>
        <p:spPr bwMode="auto">
          <a:xfrm>
            <a:off x="5273675" y="4343400"/>
            <a:ext cx="99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Symbol" pitchFamily="18" charset="2"/>
                <a:sym typeface="Symbol" pitchFamily="18" charset="2"/>
              </a:rPr>
              <a:t></a:t>
            </a:r>
            <a:r>
              <a:rPr lang="en-US" baseline="-25000">
                <a:latin typeface="Arial" charset="0"/>
              </a:rPr>
              <a:t> pno=2</a:t>
            </a:r>
          </a:p>
        </p:txBody>
      </p:sp>
      <p:sp>
        <p:nvSpPr>
          <p:cNvPr id="473106" name="Line 24"/>
          <p:cNvSpPr>
            <a:spLocks noChangeShapeType="1"/>
          </p:cNvSpPr>
          <p:nvPr/>
        </p:nvSpPr>
        <p:spPr bwMode="auto">
          <a:xfrm>
            <a:off x="5807075" y="49387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107" name="Text Box 25"/>
          <p:cNvSpPr txBox="1">
            <a:spLocks noChangeArrowheads="1"/>
          </p:cNvSpPr>
          <p:nvPr/>
        </p:nvSpPr>
        <p:spPr bwMode="auto">
          <a:xfrm>
            <a:off x="76200" y="3962400"/>
            <a:ext cx="267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Scan: write to T1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473108" name="Rectangle 27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Intermediate Tuple Materialization</a:t>
            </a:r>
          </a:p>
        </p:txBody>
      </p:sp>
      <p:sp>
        <p:nvSpPr>
          <p:cNvPr id="473109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C77A6D-3420-4A04-A4A8-831D4966F40B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3110" name="TextBox 26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Algebra = HOW</a:t>
            </a:r>
          </a:p>
        </p:txBody>
      </p:sp>
      <p:sp>
        <p:nvSpPr>
          <p:cNvPr id="245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 order is now clearly specified: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6EB28-B8E9-4812-98D3-7A5FFB2F8BEF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2057400" y="2819400"/>
            <a:ext cx="4572000" cy="2755900"/>
          </a:xfrm>
          <a:prstGeom prst="roundRect">
            <a:avLst>
              <a:gd name="adj" fmla="val 595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Iterate over PRODUCT…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…join with PURCHASE…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…join with CUSTOMER…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…select </a:t>
            </a:r>
            <a:r>
              <a:rPr lang="en-US" dirty="0" err="1">
                <a:latin typeface="Arial"/>
                <a:ea typeface="ＭＳ Ｐゴシック" pitchFamily="112" charset="-128"/>
                <a:cs typeface="ＭＳ Ｐゴシック" pitchFamily="112" charset="-128"/>
              </a:rPr>
              <a:t>tuples</a:t>
            </a: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 with Price&gt;100 and City=‘Seattle’…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…eliminate duplicates…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…and that’s the final answer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Intermediate Tuple Materialization</a:t>
            </a:r>
          </a:p>
        </p:txBody>
      </p:sp>
      <p:sp>
        <p:nvSpPr>
          <p:cNvPr id="475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Writes the results of an operator to an intermediate table on disk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No direct benefit but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Necessary data is larger than main memory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Necessary when operator needs to examine the same tuples multiple times</a:t>
            </a:r>
          </a:p>
        </p:txBody>
      </p:sp>
      <p:sp>
        <p:nvSpPr>
          <p:cNvPr id="475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5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F3851A-22BF-40A9-9DB8-F4DE464C2D5F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92173E-7E7A-48C0-9CDA-95739CE5B706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Physical Operators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Each of the logical operators may have one or more implementations = physical operators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Will discuss several basic physical operators, with a focus on join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71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D9C234-149B-4642-99BC-266E53E35CCE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Question in Class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Logical operator: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Arial" charset="0"/>
                <a:ea typeface="ＭＳ Ｐゴシック" pitchFamily="34" charset="-128"/>
                <a:cs typeface="Arial" charset="0"/>
              </a:rPr>
              <a:t>Supply(sno,pno,price) ⨝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cs typeface="Arial" charset="0"/>
              </a:rPr>
              <a:t>pno=pno</a:t>
            </a:r>
            <a:r>
              <a:rPr lang="en-US" sz="2400" b="1" smtClean="0">
                <a:latin typeface="Arial" charset="0"/>
                <a:ea typeface="ＭＳ Ｐゴシック" pitchFamily="34" charset="-128"/>
                <a:cs typeface="Arial" charset="0"/>
              </a:rPr>
              <a:t> Part(pno,pname,psize,pcolor)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b="1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Propose three physical operators for the join, assuming the tables are in main memory: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4782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8213" name="TextBox 5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A9194D-82BB-49B1-82BF-3EC5F164F37A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Question in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15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Logical operator: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Arial" charset="0"/>
                <a:ea typeface="ＭＳ Ｐゴシック" pitchFamily="34" charset="-128"/>
                <a:cs typeface="Arial" charset="0"/>
              </a:rPr>
              <a:t>Supply(sno,pno,price) ⨝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  <a:cs typeface="Arial" charset="0"/>
              </a:rPr>
              <a:t>pno=pno</a:t>
            </a:r>
            <a:r>
              <a:rPr lang="en-US" sz="2400" b="1" smtClean="0">
                <a:latin typeface="Arial" charset="0"/>
                <a:ea typeface="ＭＳ Ｐゴシック" pitchFamily="34" charset="-128"/>
                <a:cs typeface="Arial" charset="0"/>
              </a:rPr>
              <a:t>             m  Part(pno,pname,psize,pcolor)       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b="1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  <a:cs typeface="Arial" charset="0"/>
              </a:rPr>
              <a:t>Propose three physical operators for the join, assuming the tables are in main memory: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Nested Loop Join   &gt;&gt;&gt; O(m n)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Merge join (sort join) &gt;&gt;&gt; O(m log(m) + n log(n) + m + n)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Hash join   &gt;&gt;&gt; O(m + n)</a:t>
            </a:r>
          </a:p>
        </p:txBody>
      </p:sp>
      <p:sp>
        <p:nvSpPr>
          <p:cNvPr id="4802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0261" name="TextBox 5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1. Nested Loop Join</a:t>
            </a:r>
          </a:p>
        </p:txBody>
      </p:sp>
      <p:sp>
        <p:nvSpPr>
          <p:cNvPr id="4823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505D8-7764-4884-AE89-20E02AE87912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05000"/>
            <a:ext cx="6781800" cy="2925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for S in Supply do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   for  P in Part do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        if (</a:t>
            </a:r>
            <a:r>
              <a:rPr lang="en-US" sz="3200" dirty="0" err="1">
                <a:latin typeface="Arial"/>
                <a:cs typeface="+mn-cs"/>
              </a:rPr>
              <a:t>S.pno</a:t>
            </a:r>
            <a:r>
              <a:rPr lang="en-US" sz="3200" dirty="0">
                <a:latin typeface="Arial"/>
                <a:cs typeface="+mn-cs"/>
              </a:rPr>
              <a:t> == </a:t>
            </a:r>
            <a:r>
              <a:rPr lang="en-US" sz="3200" dirty="0" err="1">
                <a:latin typeface="Arial"/>
                <a:cs typeface="+mn-cs"/>
              </a:rPr>
              <a:t>P.pno</a:t>
            </a:r>
            <a:r>
              <a:rPr lang="en-US" sz="3200" dirty="0">
                <a:latin typeface="Arial"/>
                <a:cs typeface="+mn-cs"/>
              </a:rPr>
              <a:t>) </a:t>
            </a:r>
            <a:r>
              <a:rPr lang="en-US" sz="3200" dirty="0" err="1">
                <a:latin typeface="Arial"/>
                <a:cs typeface="+mn-cs"/>
              </a:rPr>
              <a:t>output(S,P</a:t>
            </a:r>
            <a:r>
              <a:rPr lang="en-US" sz="3200" dirty="0">
                <a:latin typeface="Arial"/>
                <a:cs typeface="+mn-cs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 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} </a:t>
            </a:r>
          </a:p>
        </p:txBody>
      </p:sp>
      <p:sp>
        <p:nvSpPr>
          <p:cNvPr id="482308" name="TextBox 5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  <p:sp>
        <p:nvSpPr>
          <p:cNvPr id="482309" name="TextBox 6"/>
          <p:cNvSpPr txBox="1">
            <a:spLocks noChangeArrowheads="1"/>
          </p:cNvSpPr>
          <p:nvPr/>
        </p:nvSpPr>
        <p:spPr bwMode="auto">
          <a:xfrm>
            <a:off x="228600" y="5105400"/>
            <a:ext cx="33385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Supply = </a:t>
            </a:r>
            <a:r>
              <a:rPr lang="en-US" i="1">
                <a:latin typeface="Arial" charset="0"/>
              </a:rPr>
              <a:t>outer relation</a:t>
            </a:r>
            <a:endParaRPr lang="en-US">
              <a:latin typeface="Arial" charset="0"/>
            </a:endParaRPr>
          </a:p>
          <a:p>
            <a:pPr eaLnBrk="0" hangingPunct="0"/>
            <a:r>
              <a:rPr lang="en-US">
                <a:latin typeface="Arial" charset="0"/>
              </a:rPr>
              <a:t>Part = </a:t>
            </a:r>
            <a:r>
              <a:rPr lang="en-US" i="1">
                <a:latin typeface="Arial" charset="0"/>
              </a:rPr>
              <a:t>inner relation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Arial" charset="0"/>
              </a:rPr>
              <a:t>Note: sometimes </a:t>
            </a:r>
            <a:br>
              <a:rPr lang="en-US">
                <a:solidFill>
                  <a:srgbClr val="FF0000"/>
                </a:solidFill>
                <a:latin typeface="Arial" charset="0"/>
              </a:rPr>
            </a:br>
            <a:r>
              <a:rPr lang="en-US">
                <a:solidFill>
                  <a:srgbClr val="FF0000"/>
                </a:solidFill>
                <a:latin typeface="Arial" charset="0"/>
              </a:rPr>
              <a:t>terminology is switched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5257800"/>
            <a:ext cx="5362575" cy="11969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Would it be more efficient to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choose Part=inner, Supply=outer ?</a:t>
            </a:r>
          </a:p>
          <a:p>
            <a:pPr eaLnBrk="0" hangingPunct="0">
              <a:defRPr/>
            </a:pPr>
            <a:r>
              <a:rPr lang="en-US" dirty="0">
                <a:latin typeface="Arial"/>
              </a:rPr>
              <a:t>What if we had an index on </a:t>
            </a:r>
            <a:r>
              <a:rPr lang="en-US" dirty="0" err="1">
                <a:latin typeface="Arial"/>
              </a:rPr>
              <a:t>Part.pno</a:t>
            </a:r>
            <a:r>
              <a:rPr lang="en-US" dirty="0">
                <a:latin typeface="Arial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It’s more complicated…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Each </a:t>
            </a:r>
            <a:r>
              <a:rPr lang="en-US" sz="2800" b="1" smtClean="0">
                <a:latin typeface="Arial" charset="0"/>
                <a:ea typeface="ＭＳ Ｐゴシック" pitchFamily="34" charset="-128"/>
              </a:rPr>
              <a:t>operator implements this interface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open()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get_next()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close()</a:t>
            </a:r>
          </a:p>
        </p:txBody>
      </p:sp>
      <p:sp>
        <p:nvSpPr>
          <p:cNvPr id="483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16961F-AA10-46FE-BF03-0CAAD7274E3E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Main Memory Nested Loop Join Revisited</a:t>
            </a:r>
          </a:p>
        </p:txBody>
      </p:sp>
      <p:sp>
        <p:nvSpPr>
          <p:cNvPr id="4853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4943A-F04B-41DE-A209-E0D6A04BD58B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981200"/>
            <a:ext cx="3059113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open ( ) {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</a:t>
            </a:r>
            <a:r>
              <a:rPr lang="en-US" sz="2000" dirty="0" err="1">
                <a:latin typeface="Arial"/>
                <a:cs typeface="+mn-cs"/>
              </a:rPr>
              <a:t>Supply.open</a:t>
            </a:r>
            <a:r>
              <a:rPr lang="en-US" sz="2000" dirty="0">
                <a:latin typeface="Arial"/>
                <a:cs typeface="+mn-cs"/>
              </a:rPr>
              <a:t>( 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</a:t>
            </a:r>
            <a:r>
              <a:rPr lang="en-US" sz="2000" dirty="0" err="1">
                <a:latin typeface="Arial"/>
                <a:cs typeface="+mn-cs"/>
              </a:rPr>
              <a:t>Part.open</a:t>
            </a:r>
            <a:r>
              <a:rPr lang="en-US" sz="2000" dirty="0">
                <a:latin typeface="Arial"/>
                <a:cs typeface="+mn-cs"/>
              </a:rPr>
              <a:t>( ); 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S = </a:t>
            </a:r>
            <a:r>
              <a:rPr lang="en-US" sz="2000" dirty="0" err="1">
                <a:latin typeface="Arial"/>
                <a:cs typeface="+mn-cs"/>
              </a:rPr>
              <a:t>Supply.get_next</a:t>
            </a:r>
            <a:r>
              <a:rPr lang="en-US" sz="2000" dirty="0">
                <a:latin typeface="Arial"/>
                <a:cs typeface="+mn-cs"/>
              </a:rPr>
              <a:t>( ); 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}</a:t>
            </a:r>
          </a:p>
        </p:txBody>
      </p:sp>
      <p:sp>
        <p:nvSpPr>
          <p:cNvPr id="485380" name="TextBox 5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7200" y="1905000"/>
            <a:ext cx="4105275" cy="40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Arial"/>
                <a:cs typeface="+mn-cs"/>
              </a:rPr>
              <a:t>get_next</a:t>
            </a:r>
            <a:r>
              <a:rPr lang="en-US" sz="2000" dirty="0">
                <a:latin typeface="Arial"/>
                <a:cs typeface="+mn-cs"/>
              </a:rPr>
              <a:t>( ) {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repeat { 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P= </a:t>
            </a:r>
            <a:r>
              <a:rPr lang="en-US" sz="2000" dirty="0" err="1">
                <a:latin typeface="Arial"/>
                <a:cs typeface="+mn-cs"/>
              </a:rPr>
              <a:t>Part.get_next</a:t>
            </a:r>
            <a:r>
              <a:rPr lang="en-US" sz="2000" dirty="0">
                <a:latin typeface="Arial"/>
                <a:cs typeface="+mn-cs"/>
              </a:rPr>
              <a:t>( 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if (P== NULL) 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   { </a:t>
            </a:r>
            <a:r>
              <a:rPr lang="en-US" sz="2000" dirty="0" err="1">
                <a:latin typeface="Arial"/>
                <a:cs typeface="+mn-cs"/>
              </a:rPr>
              <a:t>Part.close</a:t>
            </a:r>
            <a:r>
              <a:rPr lang="en-US" sz="2000" dirty="0">
                <a:latin typeface="Arial"/>
                <a:cs typeface="+mn-cs"/>
              </a:rPr>
              <a:t>();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      S= </a:t>
            </a:r>
            <a:r>
              <a:rPr lang="en-US" sz="2000" dirty="0" err="1">
                <a:latin typeface="Arial"/>
                <a:cs typeface="+mn-cs"/>
              </a:rPr>
              <a:t>Supply.get_next</a:t>
            </a:r>
            <a:r>
              <a:rPr lang="en-US" sz="2000" dirty="0">
                <a:latin typeface="Arial"/>
                <a:cs typeface="+mn-cs"/>
              </a:rPr>
              <a:t>( 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      if (S== NULL) return NULL;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      </a:t>
            </a:r>
            <a:r>
              <a:rPr lang="en-US" sz="2000" dirty="0" err="1">
                <a:latin typeface="Arial"/>
                <a:cs typeface="+mn-cs"/>
              </a:rPr>
              <a:t>Part.open</a:t>
            </a:r>
            <a:r>
              <a:rPr lang="en-US" sz="2000" dirty="0">
                <a:latin typeface="Arial"/>
                <a:cs typeface="+mn-cs"/>
              </a:rPr>
              <a:t>( 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      P= </a:t>
            </a:r>
            <a:r>
              <a:rPr lang="en-US" sz="2000" dirty="0" err="1">
                <a:latin typeface="Arial"/>
                <a:cs typeface="+mn-cs"/>
              </a:rPr>
              <a:t>Part.get_next</a:t>
            </a:r>
            <a:r>
              <a:rPr lang="en-US" sz="2000" dirty="0">
                <a:latin typeface="Arial"/>
                <a:cs typeface="+mn-cs"/>
              </a:rPr>
              <a:t>( 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       }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until (</a:t>
            </a:r>
            <a:r>
              <a:rPr lang="en-US" sz="2000" dirty="0" err="1">
                <a:latin typeface="Arial"/>
                <a:cs typeface="+mn-cs"/>
              </a:rPr>
              <a:t>S.pno</a:t>
            </a:r>
            <a:r>
              <a:rPr lang="en-US" sz="2000" dirty="0">
                <a:latin typeface="Arial"/>
                <a:cs typeface="+mn-cs"/>
              </a:rPr>
              <a:t> == </a:t>
            </a:r>
            <a:r>
              <a:rPr lang="en-US" sz="2000" dirty="0" err="1">
                <a:latin typeface="Arial"/>
                <a:cs typeface="+mn-cs"/>
              </a:rPr>
              <a:t>P.pno</a:t>
            </a:r>
            <a:r>
              <a:rPr lang="en-US" sz="2000" dirty="0">
                <a:latin typeface="Arial"/>
                <a:cs typeface="+mn-cs"/>
              </a:rPr>
              <a:t>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return (S, P)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4191000"/>
            <a:ext cx="2222500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close ( ) {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</a:t>
            </a:r>
            <a:r>
              <a:rPr lang="en-US" sz="2000" dirty="0" err="1">
                <a:latin typeface="Arial"/>
                <a:cs typeface="+mn-cs"/>
              </a:rPr>
              <a:t>Supply.close</a:t>
            </a:r>
            <a:r>
              <a:rPr lang="en-US" sz="2000" dirty="0">
                <a:latin typeface="Arial"/>
                <a:cs typeface="+mn-cs"/>
              </a:rPr>
              <a:t> ( );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   </a:t>
            </a:r>
            <a:r>
              <a:rPr lang="en-US" sz="2000" dirty="0" err="1">
                <a:latin typeface="Arial"/>
                <a:cs typeface="+mn-cs"/>
              </a:rPr>
              <a:t>Part.close</a:t>
            </a:r>
            <a:r>
              <a:rPr lang="en-US" sz="2000" dirty="0">
                <a:latin typeface="Arial"/>
                <a:cs typeface="+mn-cs"/>
              </a:rPr>
              <a:t> ( );  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/>
                <a:cs typeface="+mn-c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248400"/>
            <a:ext cx="682148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ALL operators need to be implemented this way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BRIEF Review of Hash Tables</a:t>
            </a:r>
          </a:p>
        </p:txBody>
      </p:sp>
      <p:sp>
        <p:nvSpPr>
          <p:cNvPr id="4864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82B78-7321-4E19-93DF-3DBA4658999F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1981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0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1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2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3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4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5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6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7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8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/>
                        </a:rPr>
                        <a:t>9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86437" name="TextBox 5"/>
          <p:cNvSpPr txBox="1">
            <a:spLocks noChangeArrowheads="1"/>
          </p:cNvSpPr>
          <p:nvPr/>
        </p:nvSpPr>
        <p:spPr bwMode="auto">
          <a:xfrm>
            <a:off x="4495800" y="1371600"/>
            <a:ext cx="2728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Separate chaining: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514600"/>
            <a:ext cx="3024188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 err="1">
                <a:latin typeface="Arial"/>
                <a:cs typeface="+mn-cs"/>
              </a:rPr>
              <a:t>h(x</a:t>
            </a:r>
            <a:r>
              <a:rPr lang="en-US" sz="3200" dirty="0">
                <a:latin typeface="Arial"/>
                <a:cs typeface="+mn-cs"/>
              </a:rPr>
              <a:t>) = </a:t>
            </a:r>
            <a:r>
              <a:rPr lang="en-US" sz="3200" dirty="0" err="1">
                <a:latin typeface="Arial"/>
                <a:cs typeface="+mn-cs"/>
              </a:rPr>
              <a:t>x</a:t>
            </a:r>
            <a:r>
              <a:rPr lang="en-US" sz="3200" dirty="0">
                <a:latin typeface="Arial"/>
                <a:cs typeface="+mn-cs"/>
              </a:rPr>
              <a:t> mod 10</a:t>
            </a:r>
          </a:p>
        </p:txBody>
      </p:sp>
      <p:sp>
        <p:nvSpPr>
          <p:cNvPr id="486439" name="TextBox 7"/>
          <p:cNvSpPr txBox="1">
            <a:spLocks noChangeArrowheads="1"/>
          </p:cNvSpPr>
          <p:nvPr/>
        </p:nvSpPr>
        <p:spPr bwMode="auto">
          <a:xfrm>
            <a:off x="457200" y="1905000"/>
            <a:ext cx="340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 (naïve) hash function: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3048000"/>
          <a:ext cx="762000" cy="63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503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0" y="3048000"/>
          <a:ext cx="762000" cy="63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103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00725" y="4191000"/>
          <a:ext cx="762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76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0" y="4191000"/>
          <a:ext cx="762000" cy="63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666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91200" y="4953000"/>
          <a:ext cx="762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48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924800" y="3048000"/>
          <a:ext cx="762000" cy="63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2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503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39038" y="2133600"/>
            <a:ext cx="1419225" cy="560388"/>
          </a:xfrm>
          <a:prstGeom prst="wedgeRoundRectCallout">
            <a:avLst>
              <a:gd name="adj1" fmla="val 1895"/>
              <a:gd name="adj2" fmla="val 961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Arial"/>
              </a:rPr>
              <a:t>Duplicates OK</a:t>
            </a:r>
          </a:p>
          <a:p>
            <a:pPr algn="ctr" eaLnBrk="0" hangingPunct="0">
              <a:defRPr/>
            </a:pPr>
            <a:r>
              <a:rPr lang="en-US" sz="1400" dirty="0">
                <a:latin typeface="Arial"/>
              </a:rPr>
              <a:t>WHY ??</a:t>
            </a:r>
          </a:p>
        </p:txBody>
      </p:sp>
      <p:cxnSp>
        <p:nvCxnSpPr>
          <p:cNvPr id="486489" name="Straight Arrow Connector 19"/>
          <p:cNvCxnSpPr>
            <a:cxnSpLocks noChangeShapeType="1"/>
          </p:cNvCxnSpPr>
          <p:nvPr/>
        </p:nvCxnSpPr>
        <p:spPr bwMode="auto">
          <a:xfrm>
            <a:off x="5334000" y="3276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6490" name="Straight Arrow Connector 21"/>
          <p:cNvCxnSpPr>
            <a:cxnSpLocks noChangeShapeType="1"/>
          </p:cNvCxnSpPr>
          <p:nvPr/>
        </p:nvCxnSpPr>
        <p:spPr bwMode="auto">
          <a:xfrm>
            <a:off x="6553200" y="32004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6491" name="Straight Arrow Connector 23"/>
          <p:cNvCxnSpPr>
            <a:cxnSpLocks noChangeShapeType="1"/>
          </p:cNvCxnSpPr>
          <p:nvPr/>
        </p:nvCxnSpPr>
        <p:spPr bwMode="auto">
          <a:xfrm>
            <a:off x="7620000" y="32004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6492" name="Straight Arrow Connector 25"/>
          <p:cNvCxnSpPr>
            <a:cxnSpLocks noChangeShapeType="1"/>
          </p:cNvCxnSpPr>
          <p:nvPr/>
        </p:nvCxnSpPr>
        <p:spPr bwMode="auto">
          <a:xfrm>
            <a:off x="5334000" y="4419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6493" name="Straight Arrow Connector 27"/>
          <p:cNvCxnSpPr>
            <a:cxnSpLocks noChangeShapeType="1"/>
          </p:cNvCxnSpPr>
          <p:nvPr/>
        </p:nvCxnSpPr>
        <p:spPr bwMode="auto">
          <a:xfrm>
            <a:off x="6553200" y="43434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6494" name="Straight Arrow Connector 29"/>
          <p:cNvCxnSpPr>
            <a:cxnSpLocks noChangeShapeType="1"/>
          </p:cNvCxnSpPr>
          <p:nvPr/>
        </p:nvCxnSpPr>
        <p:spPr bwMode="auto">
          <a:xfrm>
            <a:off x="5334000" y="5181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6495" name="TextBox 30"/>
          <p:cNvSpPr txBox="1">
            <a:spLocks noChangeArrowheads="1"/>
          </p:cNvSpPr>
          <p:nvPr/>
        </p:nvSpPr>
        <p:spPr bwMode="auto">
          <a:xfrm>
            <a:off x="381000" y="3962400"/>
            <a:ext cx="176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Operations: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5800" y="4572000"/>
            <a:ext cx="3046413" cy="1173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find(103) = ??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insert(488) =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BRIEF Review of Hash Tables</a:t>
            </a:r>
          </a:p>
        </p:txBody>
      </p:sp>
      <p:sp>
        <p:nvSpPr>
          <p:cNvPr id="48742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insert(k, v) = inserts a key k with value v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Many values for one key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Hence, duplicate k’s are OK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find(k) = returns the </a:t>
            </a:r>
            <a:r>
              <a:rPr lang="en-US" b="1" i="1" u="sng" smtClean="0">
                <a:latin typeface="Arial" charset="0"/>
                <a:ea typeface="ＭＳ Ｐゴシック" pitchFamily="34" charset="-128"/>
              </a:rPr>
              <a:t>list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of all values v associated to the key k</a:t>
            </a:r>
          </a:p>
        </p:txBody>
      </p:sp>
      <p:sp>
        <p:nvSpPr>
          <p:cNvPr id="4874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7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B225FD-F5B9-4CDB-9643-C2920234740D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2.  Hash Join (main memory)</a:t>
            </a:r>
          </a:p>
        </p:txBody>
      </p:sp>
      <p:sp>
        <p:nvSpPr>
          <p:cNvPr id="4884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EA138-9A8D-4A01-850C-029EFDEA26AC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1828800"/>
            <a:ext cx="6554788" cy="3509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for S in Supply do  </a:t>
            </a:r>
            <a:r>
              <a:rPr lang="en-US" sz="3200" dirty="0" err="1">
                <a:latin typeface="Arial"/>
                <a:cs typeface="Arial"/>
              </a:rPr>
              <a:t>insert(S.pno</a:t>
            </a:r>
            <a:r>
              <a:rPr lang="en-US" sz="3200" dirty="0">
                <a:latin typeface="Arial"/>
                <a:cs typeface="Arial"/>
              </a:rPr>
              <a:t>, S);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3200" dirty="0">
              <a:latin typeface="Arial"/>
              <a:cs typeface="Arial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for P in Part do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   LS = </a:t>
            </a:r>
            <a:r>
              <a:rPr lang="en-US" sz="3200" dirty="0" err="1">
                <a:latin typeface="Arial"/>
                <a:cs typeface="Arial"/>
              </a:rPr>
              <a:t>find(P.pno</a:t>
            </a:r>
            <a:r>
              <a:rPr lang="en-US" sz="3200" dirty="0">
                <a:latin typeface="Arial"/>
                <a:cs typeface="Arial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   for S in LS do { </a:t>
            </a:r>
            <a:r>
              <a:rPr lang="en-US" sz="3200" dirty="0" err="1">
                <a:latin typeface="Arial"/>
                <a:cs typeface="Arial"/>
              </a:rPr>
              <a:t>output(S</a:t>
            </a:r>
            <a:r>
              <a:rPr lang="en-US" sz="3200" dirty="0">
                <a:latin typeface="Arial"/>
                <a:cs typeface="Arial"/>
              </a:rPr>
              <a:t>, P);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}</a:t>
            </a:r>
          </a:p>
        </p:txBody>
      </p:sp>
      <p:sp>
        <p:nvSpPr>
          <p:cNvPr id="488452" name="TextBox 6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6167438"/>
            <a:ext cx="661828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Recall: need to rewrite as open, </a:t>
            </a:r>
            <a:r>
              <a:rPr lang="en-US" dirty="0" err="1">
                <a:latin typeface="Arial"/>
              </a:rPr>
              <a:t>get_next</a:t>
            </a:r>
            <a:r>
              <a:rPr lang="en-US" dirty="0">
                <a:latin typeface="Arial"/>
              </a:rPr>
              <a:t>, close</a:t>
            </a:r>
          </a:p>
        </p:txBody>
      </p:sp>
      <p:sp>
        <p:nvSpPr>
          <p:cNvPr id="488454" name="Oval Callout 8"/>
          <p:cNvSpPr>
            <a:spLocks noChangeArrowheads="1"/>
          </p:cNvSpPr>
          <p:nvPr/>
        </p:nvSpPr>
        <p:spPr bwMode="auto">
          <a:xfrm>
            <a:off x="161925" y="1604963"/>
            <a:ext cx="1370013" cy="1135062"/>
          </a:xfrm>
          <a:prstGeom prst="wedgeEllipseCallout">
            <a:avLst>
              <a:gd name="adj1" fmla="val 78935"/>
              <a:gd name="adj2" fmla="val -176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Build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phase</a:t>
            </a:r>
          </a:p>
        </p:txBody>
      </p:sp>
      <p:sp>
        <p:nvSpPr>
          <p:cNvPr id="488455" name="Oval Callout 9"/>
          <p:cNvSpPr>
            <a:spLocks noChangeArrowheads="1"/>
          </p:cNvSpPr>
          <p:nvPr/>
        </p:nvSpPr>
        <p:spPr bwMode="auto">
          <a:xfrm>
            <a:off x="6029325" y="3281363"/>
            <a:ext cx="1682750" cy="617537"/>
          </a:xfrm>
          <a:prstGeom prst="wedgeEllipseCallout">
            <a:avLst>
              <a:gd name="adj1" fmla="val -83120"/>
              <a:gd name="adj2" fmla="val 394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Probing</a:t>
            </a:r>
          </a:p>
        </p:txBody>
      </p:sp>
      <p:sp>
        <p:nvSpPr>
          <p:cNvPr id="488456" name="Oval 10"/>
          <p:cNvSpPr>
            <a:spLocks noChangeArrowheads="1"/>
          </p:cNvSpPr>
          <p:nvPr/>
        </p:nvSpPr>
        <p:spPr bwMode="auto">
          <a:xfrm>
            <a:off x="146050" y="5491163"/>
            <a:ext cx="2195513" cy="877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Supply=outer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Part=inner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Sets v.s. Bags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Sets: {a,b,c}, {a,d,e,f}, { }, . . .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Bags: {a, a, b, c}, {b, b, b, b, b}, . . .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Relational Algebra has two semantics: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Set semantics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Bag semantics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BC45E-E57E-44DC-B4C9-CCC9F235399F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3.  Merge Join (main memory)</a:t>
            </a:r>
          </a:p>
        </p:txBody>
      </p:sp>
      <p:sp>
        <p:nvSpPr>
          <p:cNvPr id="4894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74351C-CD48-4C38-AF8B-E18BAF9B180C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752600"/>
            <a:ext cx="6337300" cy="448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Part1 = </a:t>
            </a:r>
            <a:r>
              <a:rPr lang="en-US" dirty="0" err="1">
                <a:latin typeface="Arial"/>
                <a:cs typeface="Arial"/>
              </a:rPr>
              <a:t>sort(Part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pno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Supply1 = </a:t>
            </a:r>
            <a:r>
              <a:rPr lang="en-US" dirty="0" err="1">
                <a:latin typeface="Arial"/>
                <a:cs typeface="Arial"/>
              </a:rPr>
              <a:t>sort(Supply,pno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P=Part1.get_next(); S=Supply1.get_next();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endParaRPr lang="en-US" dirty="0">
              <a:latin typeface="Arial"/>
              <a:cs typeface="Arial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While (P!=NULL and S!=NULL) {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    case: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       </a:t>
            </a:r>
            <a:r>
              <a:rPr lang="en-US" dirty="0" err="1">
                <a:latin typeface="Arial"/>
                <a:cs typeface="Arial"/>
              </a:rPr>
              <a:t>P.pno</a:t>
            </a:r>
            <a:r>
              <a:rPr lang="en-US" dirty="0">
                <a:latin typeface="Arial"/>
                <a:cs typeface="Arial"/>
              </a:rPr>
              <a:t> &gt; </a:t>
            </a:r>
            <a:r>
              <a:rPr lang="en-US" dirty="0" err="1">
                <a:latin typeface="Arial"/>
                <a:cs typeface="Arial"/>
              </a:rPr>
              <a:t>S.pno</a:t>
            </a:r>
            <a:r>
              <a:rPr lang="en-US" dirty="0">
                <a:latin typeface="Arial"/>
                <a:cs typeface="Arial"/>
              </a:rPr>
              <a:t>:    P = Part1.get_next( 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       </a:t>
            </a:r>
            <a:r>
              <a:rPr lang="en-US" dirty="0" err="1">
                <a:latin typeface="Arial"/>
                <a:cs typeface="Arial"/>
              </a:rPr>
              <a:t>P.pno</a:t>
            </a:r>
            <a:r>
              <a:rPr lang="en-US" dirty="0">
                <a:latin typeface="Arial"/>
                <a:cs typeface="Arial"/>
              </a:rPr>
              <a:t> &lt; </a:t>
            </a:r>
            <a:r>
              <a:rPr lang="en-US" dirty="0" err="1">
                <a:latin typeface="Arial"/>
                <a:cs typeface="Arial"/>
              </a:rPr>
              <a:t>S.pno</a:t>
            </a:r>
            <a:r>
              <a:rPr lang="en-US" dirty="0">
                <a:latin typeface="Arial"/>
                <a:cs typeface="Arial"/>
              </a:rPr>
              <a:t>:    S = Supply1.get_next();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       </a:t>
            </a:r>
            <a:r>
              <a:rPr lang="en-US" dirty="0" err="1">
                <a:latin typeface="Arial"/>
                <a:cs typeface="Arial"/>
              </a:rPr>
              <a:t>P.pno</a:t>
            </a:r>
            <a:r>
              <a:rPr lang="en-US" dirty="0">
                <a:latin typeface="Arial"/>
                <a:cs typeface="Arial"/>
              </a:rPr>
              <a:t> == </a:t>
            </a:r>
            <a:r>
              <a:rPr lang="en-US" dirty="0" err="1">
                <a:latin typeface="Arial"/>
                <a:cs typeface="Arial"/>
              </a:rPr>
              <a:t>S.pno</a:t>
            </a:r>
            <a:r>
              <a:rPr lang="en-US" dirty="0">
                <a:latin typeface="Arial"/>
                <a:cs typeface="Arial"/>
              </a:rPr>
              <a:t> { </a:t>
            </a:r>
            <a:r>
              <a:rPr lang="en-US" dirty="0" err="1">
                <a:latin typeface="Arial"/>
                <a:cs typeface="Arial"/>
              </a:rPr>
              <a:t>output(P,S</a:t>
            </a:r>
            <a:r>
              <a:rPr lang="en-US" dirty="0">
                <a:latin typeface="Arial"/>
                <a:cs typeface="Arial"/>
              </a:rPr>
              <a:t>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                                   S = Supply1.get_next();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                                  }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489476" name="TextBox 6"/>
          <p:cNvSpPr txBox="1">
            <a:spLocks noChangeArrowheads="1"/>
          </p:cNvSpPr>
          <p:nvPr/>
        </p:nvSpPr>
        <p:spPr bwMode="auto">
          <a:xfrm>
            <a:off x="6019800" y="76200"/>
            <a:ext cx="2746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Supplier(sno,sname,scity,sstate)</a:t>
            </a:r>
          </a:p>
          <a:p>
            <a:pPr eaLnBrk="0" hangingPunct="0"/>
            <a:r>
              <a:rPr lang="en-US" sz="1400">
                <a:latin typeface="Arial" charset="0"/>
              </a:rPr>
              <a:t>Part(pno,pname,psize,pcolor)</a:t>
            </a:r>
          </a:p>
          <a:p>
            <a:pPr eaLnBrk="0" hangingPunct="0"/>
            <a:r>
              <a:rPr lang="en-US" sz="1400">
                <a:latin typeface="Arial" charset="0"/>
              </a:rPr>
              <a:t>Supply(sno,pno,price)</a:t>
            </a:r>
          </a:p>
        </p:txBody>
      </p:sp>
      <p:sp>
        <p:nvSpPr>
          <p:cNvPr id="489477" name="Oval Callout 8"/>
          <p:cNvSpPr>
            <a:spLocks noChangeArrowheads="1"/>
          </p:cNvSpPr>
          <p:nvPr/>
        </p:nvSpPr>
        <p:spPr bwMode="auto">
          <a:xfrm>
            <a:off x="7097713" y="4729163"/>
            <a:ext cx="1895475" cy="617537"/>
          </a:xfrm>
          <a:prstGeom prst="wedgeEllipseCallout">
            <a:avLst>
              <a:gd name="adj1" fmla="val -61852"/>
              <a:gd name="adj2" fmla="val 23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Why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CDB0D-CBE9-4C2C-890D-B6725060A7AC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Main Memory Group By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Grouping: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	Product(name, department, quantity)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Symbol" pitchFamily="18" charset="2"/>
                <a:ea typeface="ＭＳ Ｐゴシック" pitchFamily="34" charset="-128"/>
              </a:rPr>
              <a:t>	g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department, sum(quantity)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(Product)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 				Answer(department, sum)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Main memory hash table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Question: How ?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905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0A48F-6ED8-4C70-89B4-7FEAFD77D611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Duplicate Elimination IS Group By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Duplicate elimination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(R) is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the same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as group by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g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(R)   WHY ???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Hash table in main memory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Cost: B(R)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Assumption: B(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(R)) &lt;= M</a:t>
            </a:r>
          </a:p>
        </p:txBody>
      </p:sp>
      <p:sp>
        <p:nvSpPr>
          <p:cNvPr id="4925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Selections, Projections</a:t>
            </a:r>
          </a:p>
        </p:txBody>
      </p:sp>
      <p:sp>
        <p:nvSpPr>
          <p:cNvPr id="494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Selection = easy, check condition on each tuple at a time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Projection = easy (assuming no duplicate elimination), remove extraneous attributes from each tuple</a:t>
            </a:r>
          </a:p>
        </p:txBody>
      </p:sp>
      <p:sp>
        <p:nvSpPr>
          <p:cNvPr id="4945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45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AF3C1-C96D-4D41-BF14-1C220D7D7A6E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Review (1/2)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Each </a:t>
            </a:r>
            <a:r>
              <a:rPr lang="en-US" sz="2800" b="1" smtClean="0">
                <a:latin typeface="Arial" charset="0"/>
                <a:ea typeface="ＭＳ Ｐゴシック" pitchFamily="34" charset="-128"/>
              </a:rPr>
              <a:t>operator implements this interface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open()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Initializes operator state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Sets parameters such as selection condition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get_next()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Operator invokes get_next() recursively on its inputs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Performs processing and produces an output tuple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close()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Cleans-up state</a:t>
            </a:r>
            <a:endParaRPr lang="en-US" sz="2400" b="1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95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27988-3093-4679-8DFA-29E54A2ADB5A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Review (2/2)</a:t>
            </a:r>
          </a:p>
        </p:txBody>
      </p:sp>
      <p:sp>
        <p:nvSpPr>
          <p:cNvPr id="497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Three algorithms for main memory join: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Nested loop join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Hash join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Merge join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Algorithms for selection, projection, group-by</a:t>
            </a:r>
          </a:p>
        </p:txBody>
      </p:sp>
      <p:sp>
        <p:nvSpPr>
          <p:cNvPr id="4976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76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B0DF23-ADC4-496A-BCFF-CC28D79AC6F1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2895600"/>
            <a:ext cx="3192463" cy="1562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If |R| = </a:t>
            </a:r>
            <a:r>
              <a:rPr lang="en-US" dirty="0" err="1">
                <a:latin typeface="Arial"/>
              </a:rPr>
              <a:t>m</a:t>
            </a:r>
            <a:r>
              <a:rPr lang="en-US" dirty="0">
                <a:latin typeface="Arial"/>
              </a:rPr>
              <a:t> and |S| = </a:t>
            </a:r>
            <a:r>
              <a:rPr lang="en-US" dirty="0" err="1">
                <a:latin typeface="Arial"/>
              </a:rPr>
              <a:t>n</a:t>
            </a:r>
            <a:r>
              <a:rPr lang="en-US" dirty="0">
                <a:latin typeface="Arial"/>
              </a:rPr>
              <a:t>,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what is the asymptotic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complexity for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computing R ⋈ 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External Memory Algorithms</a:t>
            </a:r>
          </a:p>
        </p:txBody>
      </p:sp>
      <p:sp>
        <p:nvSpPr>
          <p:cNvPr id="498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Data is too large to fit in main memory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Issue: disk access is 3-4 orders of magnitude slower than memory access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Assumption: runtime dominated by # of disk I/O’s;  will ignore the main memory part of the runtime</a:t>
            </a:r>
          </a:p>
        </p:txBody>
      </p:sp>
      <p:sp>
        <p:nvSpPr>
          <p:cNvPr id="4986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86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6CD04-79EC-4711-BA2B-DF0B2FD5C1AE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65582-9369-48E8-A5DE-491BF0773454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Cost Parameters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The </a:t>
            </a:r>
            <a:r>
              <a:rPr lang="en-US" sz="2400" i="1" smtClean="0">
                <a:latin typeface="Arial" charset="0"/>
                <a:ea typeface="ＭＳ Ｐゴシック" pitchFamily="34" charset="-128"/>
              </a:rPr>
              <a:t>cost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of an operation = total number of I/Os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Cost parameters: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B(R)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= number of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b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locks for relation R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T(R)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= number of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t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uples in relation R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V(R, a)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= number of distinct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v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alues of attribute a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M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= size of main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m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emory buffer pool, in blocks</a:t>
            </a:r>
          </a:p>
        </p:txBody>
      </p:sp>
      <p:sp>
        <p:nvSpPr>
          <p:cNvPr id="4997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143000" y="5410200"/>
            <a:ext cx="6388100" cy="1087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Facts: (1) B(R) &lt;&lt; T(R):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	(2) When a is a key,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V(R,a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) = T(R)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	     When a is not a key,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V(R,a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  <a:sym typeface="Symbol" pitchFamily="112" charset="2"/>
              </a:rPr>
              <a:t>) &lt;&lt; T(R)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Ad-hoc Convention</a:t>
            </a:r>
          </a:p>
        </p:txBody>
      </p:sp>
      <p:sp>
        <p:nvSpPr>
          <p:cNvPr id="501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We assume that the operator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reads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the data from disk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We assume that the operator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does not write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the data back to disk (e.g.: pipelining)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Thus: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17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7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6E1FE-DA96-4EB9-85F2-B2361B45A0EA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334000"/>
            <a:ext cx="861218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Any main memory join algorithms for R ⋈ S: Cost = B(R)+B(S)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6019800"/>
            <a:ext cx="6410325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Any main memory grouping </a:t>
            </a:r>
            <a:r>
              <a:rPr lang="en-US" dirty="0" err="1">
                <a:latin typeface="Symbol" pitchFamily="-64" charset="2"/>
                <a:ea typeface="ＭＳ Ｐゴシック" pitchFamily="-64" charset="-128"/>
                <a:cs typeface="ＭＳ Ｐゴシック" pitchFamily="-64" charset="-128"/>
              </a:rPr>
              <a:t>g</a:t>
            </a:r>
            <a:r>
              <a:rPr lang="en-US" dirty="0" err="1">
                <a:latin typeface="Arial"/>
              </a:rPr>
              <a:t>(R</a:t>
            </a:r>
            <a:r>
              <a:rPr lang="en-US" dirty="0">
                <a:latin typeface="Arial"/>
              </a:rPr>
              <a:t>): Cost = B(R)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2AD7B-D5D8-4564-830C-DE5AF3C769C3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Sequential Scan of a Table R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When R is </a:t>
            </a:r>
            <a:r>
              <a:rPr lang="en-US" sz="2800" i="1" smtClean="0">
                <a:latin typeface="Arial" charset="0"/>
                <a:ea typeface="ＭＳ Ｐゴシック" pitchFamily="34" charset="-128"/>
              </a:rPr>
              <a:t>clustered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Blocks consists only of records from this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B(R) &lt;&lt;</a:t>
            </a: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 T(R)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Cost = B(R)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When R is </a:t>
            </a:r>
            <a:r>
              <a:rPr lang="en-US" sz="2800" i="1" smtClean="0">
                <a:latin typeface="Arial" charset="0"/>
                <a:ea typeface="ＭＳ Ｐゴシック" pitchFamily="34" charset="-128"/>
              </a:rPr>
              <a:t>unclustered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Its records are placed on blocks with other tables</a:t>
            </a:r>
            <a:endParaRPr lang="en-US" sz="2400" smtClean="0">
              <a:latin typeface="Arial" charset="0"/>
              <a:ea typeface="ＭＳ Ｐゴシック" pitchFamily="34" charset="-128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B(R)  T(R)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  <a:sym typeface="Symbol" pitchFamily="18" charset="2"/>
              </a:rPr>
              <a:t>Cost = T(R)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5027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Extended Algebra Operators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Union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  <a:sym typeface="Symbol" pitchFamily="18" charset="2"/>
              </a:rPr>
              <a:t>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intersection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  <a:sym typeface="Symbol" pitchFamily="18" charset="2"/>
              </a:rPr>
              <a:t>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difference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 -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Selection 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s</a:t>
            </a:r>
            <a:endParaRPr lang="en-US" sz="2800" smtClean="0">
              <a:latin typeface="Symbol" pitchFamily="18" charset="2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Projection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  <a:sym typeface="Symbol" pitchFamily="18" charset="2"/>
              </a:rPr>
              <a:t>Π</a:t>
            </a:r>
            <a:endParaRPr lang="en-US" sz="2800" smtClean="0">
              <a:solidFill>
                <a:srgbClr val="FF0000"/>
              </a:solidFill>
              <a:latin typeface="Symbol" pitchFamily="18" charset="2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Join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⨝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Rename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</a:t>
            </a:r>
            <a:endParaRPr lang="en-US" sz="2800" smtClean="0">
              <a:latin typeface="Symbol" pitchFamily="18" charset="2"/>
              <a:ea typeface="ＭＳ Ｐゴシック" pitchFamily="34" charset="-128"/>
              <a:sym typeface="Symbol" pitchFamily="18" charset="2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Duplicate elimination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d</a:t>
            </a:r>
            <a:endParaRPr lang="en-US" sz="2800" smtClean="0">
              <a:latin typeface="Symbol" pitchFamily="18" charset="2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Grouping and aggregation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g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Sorting </a:t>
            </a:r>
            <a:r>
              <a:rPr lang="en-US" sz="28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t</a:t>
            </a:r>
          </a:p>
        </p:txBody>
      </p:sp>
      <p:sp>
        <p:nvSpPr>
          <p:cNvPr id="2662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28C5C-FCE6-4958-9186-CA2EEE0AAED3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/>
          <a:p>
            <a:fld id="{A64DC023-07E7-4184-BDB5-834D8A2C56E8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Nested Loop Joins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Tuple-based nested loop R </a:t>
            </a:r>
            <a:r>
              <a:rPr lang="en-US" sz="2800" smtClean="0">
                <a:latin typeface="Arial" charset="0"/>
                <a:ea typeface="ＭＳ Ｐゴシック" pitchFamily="34" charset="-128"/>
                <a:cs typeface="Arial" charset="0"/>
              </a:rPr>
              <a:t>⋈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S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Cost: T(R) B(S) when S is clustered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Cost: T(R) T(S) when S is unclustered</a:t>
            </a:r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685800" y="2667000"/>
            <a:ext cx="6257925" cy="1757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>
                <a:latin typeface="Arial"/>
                <a:cs typeface="Arial"/>
              </a:rPr>
              <a:t> each tuple r in R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>
                <a:latin typeface="Arial"/>
                <a:cs typeface="Arial"/>
              </a:rPr>
              <a:t>  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>
                <a:latin typeface="Arial"/>
                <a:cs typeface="Arial"/>
              </a:rPr>
              <a:t> each tuple s in S </a:t>
            </a:r>
            <a:r>
              <a:rPr lang="en-US" sz="3200" u="sng">
                <a:latin typeface="Arial"/>
                <a:cs typeface="Arial"/>
              </a:rPr>
              <a:t>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>
                <a:latin typeface="Arial"/>
                <a:cs typeface="Arial"/>
              </a:rPr>
              <a:t>      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if</a:t>
            </a:r>
            <a:r>
              <a:rPr lang="en-US" sz="3200">
                <a:latin typeface="Arial"/>
                <a:cs typeface="Arial"/>
              </a:rPr>
              <a:t> r and s join </a:t>
            </a:r>
            <a:r>
              <a:rPr lang="en-US" sz="3200" u="sng">
                <a:solidFill>
                  <a:schemeClr val="accent2"/>
                </a:solidFill>
                <a:latin typeface="Arial"/>
                <a:cs typeface="Arial"/>
              </a:rPr>
              <a:t>then</a:t>
            </a:r>
            <a:r>
              <a:rPr lang="en-US" sz="3200">
                <a:latin typeface="Arial"/>
                <a:cs typeface="Arial"/>
              </a:rPr>
              <a:t> output (r,s)</a:t>
            </a:r>
          </a:p>
        </p:txBody>
      </p:sp>
      <p:sp>
        <p:nvSpPr>
          <p:cNvPr id="50483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4838" name="TextBox 7"/>
          <p:cNvSpPr txBox="1">
            <a:spLocks noChangeArrowheads="1"/>
          </p:cNvSpPr>
          <p:nvPr/>
        </p:nvSpPr>
        <p:spPr bwMode="auto">
          <a:xfrm>
            <a:off x="7162800" y="3048000"/>
            <a:ext cx="1997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R=outer relation</a:t>
            </a:r>
          </a:p>
          <a:p>
            <a:pPr eaLnBrk="0" hangingPunct="0"/>
            <a:r>
              <a:rPr lang="en-US" sz="2000">
                <a:latin typeface="Arial" charset="0"/>
              </a:rPr>
              <a:t>S=inner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60152-5479-43E0-95CC-07421D635A83}" type="slidenum">
              <a:rPr lang="en-US" smtClean="0">
                <a:latin typeface="Arial" charset="0"/>
                <a:cs typeface="Arial" charset="0"/>
              </a:rPr>
              <a:pPr/>
              <a:t>81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M = 4;    R, S are clustered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Example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B(S) = 2, T(S) =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Cost = ?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Example 2: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B(S) = 4, T(S) = 40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Cost = ?</a:t>
            </a:r>
          </a:p>
        </p:txBody>
      </p:sp>
      <p:sp>
        <p:nvSpPr>
          <p:cNvPr id="5068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715000" y="3657600"/>
            <a:ext cx="2871788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Can you do better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AC08E2-D8F6-419B-AAC5-37FBAE3B9D6C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Block-Based Nested-loop Join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533400" y="2362200"/>
            <a:ext cx="7859713" cy="2925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(M-2) blocks </a:t>
            </a:r>
            <a:r>
              <a:rPr lang="en-US" sz="3200" b="1" dirty="0" err="1">
                <a:latin typeface="Arial"/>
                <a:cs typeface="Arial"/>
              </a:rPr>
              <a:t>bs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of </a:t>
            </a:r>
            <a:r>
              <a:rPr lang="en-US" sz="3200" b="1" dirty="0">
                <a:latin typeface="Arial"/>
                <a:cs typeface="Arial"/>
              </a:rPr>
              <a:t>S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block </a:t>
            </a:r>
            <a:r>
              <a:rPr lang="en-US" sz="3200" b="1" dirty="0" err="1">
                <a:latin typeface="Arial"/>
                <a:cs typeface="Arial"/>
              </a:rPr>
              <a:t>br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of </a:t>
            </a:r>
            <a:r>
              <a:rPr lang="en-US" sz="3200" b="1" dirty="0">
                <a:latin typeface="Arial"/>
                <a:cs typeface="Arial"/>
              </a:rPr>
              <a:t>R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      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</a:t>
            </a:r>
            <a:r>
              <a:rPr lang="en-US" sz="3200" dirty="0" err="1">
                <a:latin typeface="Arial"/>
                <a:cs typeface="Arial"/>
              </a:rPr>
              <a:t>tuple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s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 </a:t>
            </a:r>
            <a:r>
              <a:rPr lang="en-US" sz="3200" b="1" dirty="0" err="1">
                <a:latin typeface="Arial"/>
                <a:cs typeface="Arial"/>
              </a:rPr>
              <a:t>bs</a:t>
            </a:r>
            <a:endParaRPr lang="en-US" sz="3200" b="1" dirty="0">
              <a:latin typeface="Arial"/>
              <a:cs typeface="Arial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           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for</a:t>
            </a:r>
            <a:r>
              <a:rPr lang="en-US" sz="3200" dirty="0">
                <a:latin typeface="Arial"/>
                <a:cs typeface="Arial"/>
              </a:rPr>
              <a:t> each </a:t>
            </a:r>
            <a:r>
              <a:rPr lang="en-US" sz="3200" dirty="0" err="1">
                <a:latin typeface="Arial"/>
                <a:cs typeface="Arial"/>
              </a:rPr>
              <a:t>tuple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 </a:t>
            </a:r>
            <a:r>
              <a:rPr lang="en-US" sz="3200" b="1" dirty="0" err="1">
                <a:latin typeface="Arial"/>
                <a:cs typeface="Arial"/>
              </a:rPr>
              <a:t>br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Arial"/>
              </a:rPr>
              <a:t>                  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if</a:t>
            </a:r>
            <a:r>
              <a:rPr lang="en-US" sz="3200" dirty="0">
                <a:latin typeface="Arial"/>
                <a:cs typeface="Arial"/>
              </a:rPr>
              <a:t> “</a:t>
            </a:r>
            <a:r>
              <a:rPr lang="en-US" sz="3200" b="1" dirty="0" err="1">
                <a:latin typeface="Arial"/>
                <a:cs typeface="Arial"/>
              </a:rPr>
              <a:t>r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and </a:t>
            </a:r>
            <a:r>
              <a:rPr lang="en-US" sz="3200" b="1" dirty="0" err="1">
                <a:latin typeface="Arial"/>
                <a:cs typeface="Arial"/>
              </a:rPr>
              <a:t>s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join”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Arial"/>
              </a:rPr>
              <a:t>then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output(</a:t>
            </a:r>
            <a:r>
              <a:rPr lang="en-US" sz="3200" b="1" dirty="0" err="1">
                <a:latin typeface="Arial"/>
                <a:cs typeface="Arial"/>
              </a:rPr>
              <a:t>r</a:t>
            </a:r>
            <a:r>
              <a:rPr lang="en-US" sz="3200" dirty="0" err="1">
                <a:latin typeface="Arial"/>
                <a:cs typeface="Arial"/>
              </a:rPr>
              <a:t>,</a:t>
            </a:r>
            <a:r>
              <a:rPr lang="en-US" sz="3200" b="1" dirty="0" err="1">
                <a:latin typeface="Arial"/>
                <a:cs typeface="Arial"/>
              </a:rPr>
              <a:t>s</a:t>
            </a:r>
            <a:r>
              <a:rPr lang="en-US" sz="3200" dirty="0">
                <a:latin typeface="Arial"/>
                <a:cs typeface="Arial"/>
              </a:rPr>
              <a:t>)</a:t>
            </a:r>
          </a:p>
        </p:txBody>
      </p:sp>
      <p:sp>
        <p:nvSpPr>
          <p:cNvPr id="5089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8933" name="TextBox 5"/>
          <p:cNvSpPr txBox="1">
            <a:spLocks noChangeArrowheads="1"/>
          </p:cNvSpPr>
          <p:nvPr/>
        </p:nvSpPr>
        <p:spPr bwMode="auto">
          <a:xfrm>
            <a:off x="1447800" y="5638800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Terminology alert: book calls S the </a:t>
            </a:r>
            <a:r>
              <a:rPr lang="en-US" i="1">
                <a:latin typeface="Arial" charset="0"/>
              </a:rPr>
              <a:t>inner</a:t>
            </a:r>
            <a:r>
              <a:rPr lang="en-US">
                <a:latin typeface="Arial" charset="0"/>
              </a:rPr>
              <a:t> relation</a:t>
            </a:r>
          </a:p>
        </p:txBody>
      </p:sp>
      <p:sp>
        <p:nvSpPr>
          <p:cNvPr id="508934" name="Oval Callout 6"/>
          <p:cNvSpPr>
            <a:spLocks noChangeArrowheads="1"/>
          </p:cNvSpPr>
          <p:nvPr/>
        </p:nvSpPr>
        <p:spPr bwMode="auto">
          <a:xfrm>
            <a:off x="3059113" y="1681163"/>
            <a:ext cx="2611437" cy="617537"/>
          </a:xfrm>
          <a:prstGeom prst="wedgeEllipseCallout">
            <a:avLst>
              <a:gd name="adj1" fmla="val -55042"/>
              <a:gd name="adj2" fmla="val 675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Why not M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8580C2-B940-4348-B527-32AE098BCE8F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Block Nested-loop Join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2759075" y="50307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grpSp>
        <p:nvGrpSpPr>
          <p:cNvPr id="510980" name="Group 4"/>
          <p:cNvGrpSpPr>
            <a:grpSpLocks/>
          </p:cNvGrpSpPr>
          <p:nvPr/>
        </p:nvGrpSpPr>
        <p:grpSpPr bwMode="auto">
          <a:xfrm>
            <a:off x="1457325" y="2979738"/>
            <a:ext cx="844550" cy="2027237"/>
            <a:chOff x="1148" y="2644"/>
            <a:chExt cx="532" cy="1277"/>
          </a:xfrm>
        </p:grpSpPr>
        <p:sp>
          <p:nvSpPr>
            <p:cNvPr id="511013" name="Oval 5"/>
            <p:cNvSpPr>
              <a:spLocks noChangeArrowheads="1"/>
            </p:cNvSpPr>
            <p:nvPr/>
          </p:nvSpPr>
          <p:spPr bwMode="auto">
            <a:xfrm>
              <a:off x="1156" y="2644"/>
              <a:ext cx="520" cy="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11014" name="Line 6"/>
            <p:cNvSpPr>
              <a:spLocks noChangeShapeType="1"/>
            </p:cNvSpPr>
            <p:nvPr/>
          </p:nvSpPr>
          <p:spPr bwMode="auto">
            <a:xfrm>
              <a:off x="1152" y="2688"/>
              <a:ext cx="0" cy="1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015" name="Line 7"/>
            <p:cNvSpPr>
              <a:spLocks noChangeShapeType="1"/>
            </p:cNvSpPr>
            <p:nvPr/>
          </p:nvSpPr>
          <p:spPr bwMode="auto">
            <a:xfrm>
              <a:off x="1680" y="2688"/>
              <a:ext cx="0" cy="1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016" name="Arc 8"/>
            <p:cNvSpPr>
              <a:spLocks/>
            </p:cNvSpPr>
            <p:nvPr/>
          </p:nvSpPr>
          <p:spPr bwMode="auto">
            <a:xfrm>
              <a:off x="1148" y="3843"/>
              <a:ext cx="528" cy="78"/>
            </a:xfrm>
            <a:custGeom>
              <a:avLst/>
              <a:gdLst>
                <a:gd name="T0" fmla="*/ 0 w 43200"/>
                <a:gd name="T1" fmla="*/ 0 h 22170"/>
                <a:gd name="T2" fmla="*/ 0 w 43200"/>
                <a:gd name="T3" fmla="*/ 0 h 22170"/>
                <a:gd name="T4" fmla="*/ 0 w 43200"/>
                <a:gd name="T5" fmla="*/ 0 h 2217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70"/>
                <a:gd name="T11" fmla="*/ 43200 w 43200"/>
                <a:gd name="T12" fmla="*/ 22170 h 22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70" fill="none" extrusionOk="0">
                  <a:moveTo>
                    <a:pt x="43192" y="-1"/>
                  </a:moveTo>
                  <a:cubicBezTo>
                    <a:pt x="43197" y="189"/>
                    <a:pt x="43200" y="379"/>
                    <a:pt x="43200" y="570"/>
                  </a:cubicBezTo>
                  <a:cubicBezTo>
                    <a:pt x="43200" y="12499"/>
                    <a:pt x="33529" y="22170"/>
                    <a:pt x="21600" y="22170"/>
                  </a:cubicBezTo>
                  <a:cubicBezTo>
                    <a:pt x="9670" y="22169"/>
                    <a:pt x="-1" y="12499"/>
                    <a:pt x="-1" y="569"/>
                  </a:cubicBezTo>
                </a:path>
                <a:path w="43200" h="22170" stroke="0" extrusionOk="0">
                  <a:moveTo>
                    <a:pt x="43192" y="-1"/>
                  </a:moveTo>
                  <a:cubicBezTo>
                    <a:pt x="43197" y="189"/>
                    <a:pt x="43200" y="379"/>
                    <a:pt x="43200" y="570"/>
                  </a:cubicBezTo>
                  <a:cubicBezTo>
                    <a:pt x="43200" y="12499"/>
                    <a:pt x="33529" y="22170"/>
                    <a:pt x="21600" y="22170"/>
                  </a:cubicBezTo>
                  <a:cubicBezTo>
                    <a:pt x="9670" y="22169"/>
                    <a:pt x="-1" y="12499"/>
                    <a:pt x="-1" y="569"/>
                  </a:cubicBezTo>
                  <a:lnTo>
                    <a:pt x="21600" y="57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0981" name="Rectangle 9"/>
          <p:cNvSpPr>
            <a:spLocks noChangeArrowheads="1"/>
          </p:cNvSpPr>
          <p:nvPr/>
        </p:nvSpPr>
        <p:spPr bwMode="auto">
          <a:xfrm>
            <a:off x="2536825" y="2827338"/>
            <a:ext cx="3416300" cy="21971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82" name="Rectangle 10" descr="25%"/>
          <p:cNvSpPr>
            <a:spLocks noChangeArrowheads="1"/>
          </p:cNvSpPr>
          <p:nvPr/>
        </p:nvSpPr>
        <p:spPr bwMode="auto">
          <a:xfrm>
            <a:off x="1698625" y="3284538"/>
            <a:ext cx="292100" cy="2921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83" name="Rectangle 11" descr="25%"/>
          <p:cNvSpPr>
            <a:spLocks noChangeArrowheads="1"/>
          </p:cNvSpPr>
          <p:nvPr/>
        </p:nvSpPr>
        <p:spPr bwMode="auto">
          <a:xfrm>
            <a:off x="1698625" y="3741738"/>
            <a:ext cx="292100" cy="2921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84" name="Rectangle 12" descr="25%"/>
          <p:cNvSpPr>
            <a:spLocks noChangeArrowheads="1"/>
          </p:cNvSpPr>
          <p:nvPr/>
        </p:nvSpPr>
        <p:spPr bwMode="auto">
          <a:xfrm>
            <a:off x="1698625" y="4503738"/>
            <a:ext cx="292100" cy="2921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85" name="Rectangle 13"/>
          <p:cNvSpPr>
            <a:spLocks noChangeArrowheads="1"/>
          </p:cNvSpPr>
          <p:nvPr/>
        </p:nvSpPr>
        <p:spPr bwMode="auto">
          <a:xfrm>
            <a:off x="1522413" y="3935413"/>
            <a:ext cx="747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10986" name="Rectangle 14"/>
          <p:cNvSpPr>
            <a:spLocks noChangeArrowheads="1"/>
          </p:cNvSpPr>
          <p:nvPr/>
        </p:nvSpPr>
        <p:spPr bwMode="auto">
          <a:xfrm>
            <a:off x="3146425" y="3360738"/>
            <a:ext cx="21971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87" name="Rectangle 15"/>
          <p:cNvSpPr>
            <a:spLocks noChangeArrowheads="1"/>
          </p:cNvSpPr>
          <p:nvPr/>
        </p:nvSpPr>
        <p:spPr bwMode="auto">
          <a:xfrm>
            <a:off x="3222625" y="34369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88" name="Rectangle 16"/>
          <p:cNvSpPr>
            <a:spLocks noChangeArrowheads="1"/>
          </p:cNvSpPr>
          <p:nvPr/>
        </p:nvSpPr>
        <p:spPr bwMode="auto">
          <a:xfrm>
            <a:off x="3679825" y="34369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89" name="Rectangle 17"/>
          <p:cNvSpPr>
            <a:spLocks noChangeArrowheads="1"/>
          </p:cNvSpPr>
          <p:nvPr/>
        </p:nvSpPr>
        <p:spPr bwMode="auto">
          <a:xfrm>
            <a:off x="4113213" y="3248025"/>
            <a:ext cx="747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10990" name="Rectangle 18"/>
          <p:cNvSpPr>
            <a:spLocks noChangeArrowheads="1"/>
          </p:cNvSpPr>
          <p:nvPr/>
        </p:nvSpPr>
        <p:spPr bwMode="auto">
          <a:xfrm>
            <a:off x="4822825" y="34369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91" name="Rectangle 19"/>
          <p:cNvSpPr>
            <a:spLocks noChangeArrowheads="1"/>
          </p:cNvSpPr>
          <p:nvPr/>
        </p:nvSpPr>
        <p:spPr bwMode="auto">
          <a:xfrm>
            <a:off x="3146425" y="43513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92" name="Rectangle 20"/>
          <p:cNvSpPr>
            <a:spLocks noChangeArrowheads="1"/>
          </p:cNvSpPr>
          <p:nvPr/>
        </p:nvSpPr>
        <p:spPr bwMode="auto">
          <a:xfrm>
            <a:off x="5051425" y="4351338"/>
            <a:ext cx="292100" cy="2921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10993" name="Line 21"/>
          <p:cNvSpPr>
            <a:spLocks noChangeShapeType="1"/>
          </p:cNvSpPr>
          <p:nvPr/>
        </p:nvSpPr>
        <p:spPr bwMode="auto">
          <a:xfrm>
            <a:off x="2301875" y="3582988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0994" name="Line 22"/>
          <p:cNvSpPr>
            <a:spLocks noChangeShapeType="1"/>
          </p:cNvSpPr>
          <p:nvPr/>
        </p:nvSpPr>
        <p:spPr bwMode="auto">
          <a:xfrm>
            <a:off x="2301875" y="4497388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0995" name="Line 23"/>
          <p:cNvSpPr>
            <a:spLocks noChangeShapeType="1"/>
          </p:cNvSpPr>
          <p:nvPr/>
        </p:nvSpPr>
        <p:spPr bwMode="auto">
          <a:xfrm>
            <a:off x="5349875" y="4497388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0996" name="Rectangle 24"/>
          <p:cNvSpPr>
            <a:spLocks noChangeArrowheads="1"/>
          </p:cNvSpPr>
          <p:nvPr/>
        </p:nvSpPr>
        <p:spPr bwMode="auto">
          <a:xfrm>
            <a:off x="1446213" y="2625725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Arial" charset="0"/>
              </a:rPr>
              <a:t>R &amp; S</a:t>
            </a:r>
          </a:p>
        </p:txBody>
      </p:sp>
      <p:sp>
        <p:nvSpPr>
          <p:cNvPr id="510997" name="Rectangle 25"/>
          <p:cNvSpPr>
            <a:spLocks noChangeArrowheads="1"/>
          </p:cNvSpPr>
          <p:nvPr/>
        </p:nvSpPr>
        <p:spPr bwMode="auto">
          <a:xfrm>
            <a:off x="3228975" y="2819400"/>
            <a:ext cx="2568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tx2"/>
                </a:solidFill>
                <a:latin typeface="Arial" charset="0"/>
              </a:rPr>
              <a:t>Hash table for block of S</a:t>
            </a:r>
          </a:p>
          <a:p>
            <a:pPr algn="ctr" eaLnBrk="0" hangingPunct="0"/>
            <a:r>
              <a:rPr lang="en-US" sz="1600" b="1">
                <a:solidFill>
                  <a:schemeClr val="tx2"/>
                </a:solidFill>
                <a:latin typeface="Arial" charset="0"/>
              </a:rPr>
              <a:t>(M-2 pages)</a:t>
            </a:r>
          </a:p>
        </p:txBody>
      </p:sp>
      <p:sp>
        <p:nvSpPr>
          <p:cNvPr id="510998" name="Rectangle 26"/>
          <p:cNvSpPr>
            <a:spLocks noChangeArrowheads="1"/>
          </p:cNvSpPr>
          <p:nvPr/>
        </p:nvSpPr>
        <p:spPr bwMode="auto">
          <a:xfrm>
            <a:off x="2667000" y="4651375"/>
            <a:ext cx="1846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charset="0"/>
              </a:rPr>
              <a:t>Input buffer for R</a:t>
            </a:r>
          </a:p>
        </p:txBody>
      </p:sp>
      <p:sp>
        <p:nvSpPr>
          <p:cNvPr id="510999" name="Rectangle 27"/>
          <p:cNvSpPr>
            <a:spLocks noChangeArrowheads="1"/>
          </p:cNvSpPr>
          <p:nvPr/>
        </p:nvSpPr>
        <p:spPr bwMode="auto">
          <a:xfrm>
            <a:off x="4572000" y="4648200"/>
            <a:ext cx="1484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charset="0"/>
              </a:rPr>
              <a:t>Output buffer</a:t>
            </a:r>
          </a:p>
        </p:txBody>
      </p:sp>
      <p:sp>
        <p:nvSpPr>
          <p:cNvPr id="511000" name="Freeform 28"/>
          <p:cNvSpPr>
            <a:spLocks/>
          </p:cNvSpPr>
          <p:nvPr/>
        </p:nvSpPr>
        <p:spPr bwMode="auto">
          <a:xfrm>
            <a:off x="3216275" y="3811588"/>
            <a:ext cx="306388" cy="534987"/>
          </a:xfrm>
          <a:custGeom>
            <a:avLst/>
            <a:gdLst>
              <a:gd name="T0" fmla="*/ 2147483647 w 193"/>
              <a:gd name="T1" fmla="*/ 2147483647 h 337"/>
              <a:gd name="T2" fmla="*/ 2147483647 w 193"/>
              <a:gd name="T3" fmla="*/ 2147483647 h 337"/>
              <a:gd name="T4" fmla="*/ 0 w 193"/>
              <a:gd name="T5" fmla="*/ 2147483647 h 337"/>
              <a:gd name="T6" fmla="*/ 2147483647 w 193"/>
              <a:gd name="T7" fmla="*/ 2147483647 h 337"/>
              <a:gd name="T8" fmla="*/ 2147483647 w 193"/>
              <a:gd name="T9" fmla="*/ 0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337"/>
              <a:gd name="T17" fmla="*/ 193 w 193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337">
                <a:moveTo>
                  <a:pt x="48" y="336"/>
                </a:moveTo>
                <a:lnTo>
                  <a:pt x="144" y="144"/>
                </a:lnTo>
                <a:lnTo>
                  <a:pt x="0" y="192"/>
                </a:lnTo>
                <a:lnTo>
                  <a:pt x="2" y="166"/>
                </a:lnTo>
                <a:lnTo>
                  <a:pt x="192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11001" name="Group 29"/>
          <p:cNvGrpSpPr>
            <a:grpSpLocks/>
          </p:cNvGrpSpPr>
          <p:nvPr/>
        </p:nvGrpSpPr>
        <p:grpSpPr bwMode="auto">
          <a:xfrm>
            <a:off x="6334125" y="2979738"/>
            <a:ext cx="889000" cy="2027237"/>
            <a:chOff x="4220" y="2644"/>
            <a:chExt cx="560" cy="1277"/>
          </a:xfrm>
        </p:grpSpPr>
        <p:grpSp>
          <p:nvGrpSpPr>
            <p:cNvPr id="511004" name="Group 30"/>
            <p:cNvGrpSpPr>
              <a:grpSpLocks/>
            </p:cNvGrpSpPr>
            <p:nvPr/>
          </p:nvGrpSpPr>
          <p:grpSpPr bwMode="auto">
            <a:xfrm>
              <a:off x="4220" y="2644"/>
              <a:ext cx="532" cy="1277"/>
              <a:chOff x="4220" y="2644"/>
              <a:chExt cx="532" cy="1277"/>
            </a:xfrm>
          </p:grpSpPr>
          <p:sp>
            <p:nvSpPr>
              <p:cNvPr id="511009" name="Oval 31"/>
              <p:cNvSpPr>
                <a:spLocks noChangeArrowheads="1"/>
              </p:cNvSpPr>
              <p:nvPr/>
            </p:nvSpPr>
            <p:spPr bwMode="auto">
              <a:xfrm>
                <a:off x="4228" y="2644"/>
                <a:ext cx="520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Arial" charset="0"/>
                </a:endParaRPr>
              </a:p>
            </p:txBody>
          </p:sp>
          <p:sp>
            <p:nvSpPr>
              <p:cNvPr id="511010" name="Line 32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011" name="Line 33"/>
              <p:cNvSpPr>
                <a:spLocks noChangeShapeType="1"/>
              </p:cNvSpPr>
              <p:nvPr/>
            </p:nvSpPr>
            <p:spPr bwMode="auto">
              <a:xfrm>
                <a:off x="475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012" name="Arc 34"/>
              <p:cNvSpPr>
                <a:spLocks/>
              </p:cNvSpPr>
              <p:nvPr/>
            </p:nvSpPr>
            <p:spPr bwMode="auto">
              <a:xfrm>
                <a:off x="4220" y="3843"/>
                <a:ext cx="528" cy="78"/>
              </a:xfrm>
              <a:custGeom>
                <a:avLst/>
                <a:gdLst>
                  <a:gd name="T0" fmla="*/ 0 w 43200"/>
                  <a:gd name="T1" fmla="*/ 0 h 22170"/>
                  <a:gd name="T2" fmla="*/ 0 w 43200"/>
                  <a:gd name="T3" fmla="*/ 0 h 22170"/>
                  <a:gd name="T4" fmla="*/ 0 w 43200"/>
                  <a:gd name="T5" fmla="*/ 0 h 2217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70"/>
                  <a:gd name="T11" fmla="*/ 43200 w 43200"/>
                  <a:gd name="T12" fmla="*/ 22170 h 221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70" fill="none" extrusionOk="0">
                    <a:moveTo>
                      <a:pt x="43192" y="-1"/>
                    </a:moveTo>
                    <a:cubicBezTo>
                      <a:pt x="43197" y="189"/>
                      <a:pt x="43200" y="379"/>
                      <a:pt x="43200" y="570"/>
                    </a:cubicBezTo>
                    <a:cubicBezTo>
                      <a:pt x="43200" y="12499"/>
                      <a:pt x="33529" y="22170"/>
                      <a:pt x="21600" y="22170"/>
                    </a:cubicBezTo>
                    <a:cubicBezTo>
                      <a:pt x="9670" y="22169"/>
                      <a:pt x="-1" y="12499"/>
                      <a:pt x="-1" y="569"/>
                    </a:cubicBezTo>
                  </a:path>
                  <a:path w="43200" h="22170" stroke="0" extrusionOk="0">
                    <a:moveTo>
                      <a:pt x="43192" y="-1"/>
                    </a:moveTo>
                    <a:cubicBezTo>
                      <a:pt x="43197" y="189"/>
                      <a:pt x="43200" y="379"/>
                      <a:pt x="43200" y="570"/>
                    </a:cubicBezTo>
                    <a:cubicBezTo>
                      <a:pt x="43200" y="12499"/>
                      <a:pt x="33529" y="22170"/>
                      <a:pt x="21600" y="22170"/>
                    </a:cubicBezTo>
                    <a:cubicBezTo>
                      <a:pt x="9670" y="22169"/>
                      <a:pt x="-1" y="12499"/>
                      <a:pt x="-1" y="569"/>
                    </a:cubicBezTo>
                    <a:lnTo>
                      <a:pt x="21600" y="57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1005" name="Rectangle 35" descr="25%"/>
            <p:cNvSpPr>
              <a:spLocks noChangeArrowheads="1"/>
            </p:cNvSpPr>
            <p:nvPr/>
          </p:nvSpPr>
          <p:spPr bwMode="auto">
            <a:xfrm>
              <a:off x="4420" y="2836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11006" name="Rectangle 36" descr="25%"/>
            <p:cNvSpPr>
              <a:spLocks noChangeArrowheads="1"/>
            </p:cNvSpPr>
            <p:nvPr/>
          </p:nvSpPr>
          <p:spPr bwMode="auto">
            <a:xfrm>
              <a:off x="4420" y="3124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11007" name="Rectangle 37" descr="25%"/>
            <p:cNvSpPr>
              <a:spLocks noChangeArrowheads="1"/>
            </p:cNvSpPr>
            <p:nvPr/>
          </p:nvSpPr>
          <p:spPr bwMode="auto">
            <a:xfrm>
              <a:off x="4420" y="3604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11008" name="Rectangle 38"/>
            <p:cNvSpPr>
              <a:spLocks noChangeArrowheads="1"/>
            </p:cNvSpPr>
            <p:nvPr/>
          </p:nvSpPr>
          <p:spPr bwMode="auto">
            <a:xfrm>
              <a:off x="4309" y="3245"/>
              <a:ext cx="4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Arial" charset="0"/>
                </a:rPr>
                <a:t>. . .</a:t>
              </a:r>
            </a:p>
          </p:txBody>
        </p:sp>
      </p:grpSp>
      <p:sp>
        <p:nvSpPr>
          <p:cNvPr id="511002" name="Rectangle 39"/>
          <p:cNvSpPr>
            <a:spLocks noChangeArrowheads="1"/>
          </p:cNvSpPr>
          <p:nvPr/>
        </p:nvSpPr>
        <p:spPr bwMode="auto">
          <a:xfrm>
            <a:off x="6018213" y="2624138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Arial" charset="0"/>
              </a:rPr>
              <a:t>Join Result</a:t>
            </a:r>
          </a:p>
        </p:txBody>
      </p:sp>
      <p:sp>
        <p:nvSpPr>
          <p:cNvPr id="511003" name="Footer Placeholder 4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0E2DD-1A76-4014-93CE-A4C7B62A570C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M = 4;    R, S are clustered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Example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B(S) = 2, T(S) =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Cost = B(S) + B(R) = 1002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Example 2: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B(R) = 1000, T(R) = 10000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B(S) = 4, T(S) = 40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Cost = B(S) + 2B(R) = 2004</a:t>
            </a:r>
          </a:p>
        </p:txBody>
      </p:sp>
      <p:sp>
        <p:nvSpPr>
          <p:cNvPr id="513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3029" name="TextBox 6"/>
          <p:cNvSpPr txBox="1">
            <a:spLocks noChangeArrowheads="1"/>
          </p:cNvSpPr>
          <p:nvPr/>
        </p:nvSpPr>
        <p:spPr bwMode="auto">
          <a:xfrm>
            <a:off x="6477000" y="3962400"/>
            <a:ext cx="2641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Note: T(R) and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T(S) are irrelevant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BDC3C-BC29-4603-AA81-8812FD56EA5D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Cost of Block Nested-loop Join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Read S once: cost B(S)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Outer loop runs B(S)/(M-2) times, and each time need to read R: costs B(S)B(R)/(M-2)</a:t>
            </a:r>
          </a:p>
        </p:txBody>
      </p:sp>
      <p:sp>
        <p:nvSpPr>
          <p:cNvPr id="515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2057400" y="4724400"/>
            <a:ext cx="503713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 pitchFamily="112" charset="0"/>
              </a:rPr>
              <a:t>Cost = B(S)  +  B(S)B(R)/(M-2)</a:t>
            </a:r>
            <a:endParaRPr lang="en-US" sz="28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Based Selection</a:t>
            </a:r>
          </a:p>
        </p:txBody>
      </p:sp>
      <p:sp>
        <p:nvSpPr>
          <p:cNvPr id="517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7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36ABC-0C6D-41C0-A89F-672731217277}" type="slidenum">
              <a:rPr lang="en-US" smtClean="0">
                <a:latin typeface="Arial" charset="0"/>
                <a:cs typeface="Arial" charset="0"/>
              </a:rPr>
              <a:pPr/>
              <a:t>86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667000"/>
            <a:ext cx="3448050" cy="155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SELET</a:t>
            </a:r>
            <a:r>
              <a:rPr lang="en-US" sz="2800" dirty="0">
                <a:latin typeface="Arial"/>
                <a:cs typeface="Arial"/>
              </a:rPr>
              <a:t> *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800" dirty="0">
                <a:latin typeface="Arial"/>
                <a:cs typeface="Arial"/>
              </a:rPr>
              <a:t>Movie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800" dirty="0">
                <a:latin typeface="Arial"/>
                <a:cs typeface="Arial"/>
              </a:rPr>
              <a:t>id = ‘12345’</a:t>
            </a:r>
          </a:p>
        </p:txBody>
      </p:sp>
      <p:sp>
        <p:nvSpPr>
          <p:cNvPr id="517125" name="TextBox 6"/>
          <p:cNvSpPr txBox="1">
            <a:spLocks noChangeArrowheads="1"/>
          </p:cNvSpPr>
          <p:nvPr/>
        </p:nvSpPr>
        <p:spPr bwMode="auto">
          <a:xfrm>
            <a:off x="762000" y="1981200"/>
            <a:ext cx="755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Recall IMDB; assume indexes on Movie.id, Movie.year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4572000"/>
            <a:ext cx="3665538" cy="155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SELET</a:t>
            </a:r>
            <a:r>
              <a:rPr lang="en-US" sz="2800" dirty="0">
                <a:latin typeface="Arial"/>
                <a:cs typeface="Arial"/>
              </a:rPr>
              <a:t> *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800" dirty="0">
                <a:latin typeface="Arial"/>
                <a:cs typeface="Arial"/>
              </a:rPr>
              <a:t>Movie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800" dirty="0">
                <a:latin typeface="Arial"/>
                <a:cs typeface="Arial"/>
              </a:rPr>
              <a:t>year = ‘1995’</a:t>
            </a:r>
          </a:p>
        </p:txBody>
      </p:sp>
      <p:sp>
        <p:nvSpPr>
          <p:cNvPr id="517127" name="TextBox 8"/>
          <p:cNvSpPr txBox="1">
            <a:spLocks noChangeArrowheads="1"/>
          </p:cNvSpPr>
          <p:nvPr/>
        </p:nvSpPr>
        <p:spPr bwMode="auto">
          <a:xfrm>
            <a:off x="5105400" y="3124200"/>
            <a:ext cx="2925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B(Movie) = 10k</a:t>
            </a:r>
          </a:p>
          <a:p>
            <a:pPr eaLnBrk="0" hangingPunct="0"/>
            <a:r>
              <a:rPr lang="en-US" sz="3200">
                <a:latin typeface="Arial" charset="0"/>
              </a:rPr>
              <a:t>T(Movie) = 1M</a:t>
            </a:r>
          </a:p>
        </p:txBody>
      </p:sp>
      <p:sp>
        <p:nvSpPr>
          <p:cNvPr id="517128" name="TextBox 9"/>
          <p:cNvSpPr txBox="1">
            <a:spLocks noChangeArrowheads="1"/>
          </p:cNvSpPr>
          <p:nvPr/>
        </p:nvSpPr>
        <p:spPr bwMode="auto">
          <a:xfrm>
            <a:off x="5105400" y="4419600"/>
            <a:ext cx="4086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What is your estimate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of the I/O cost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9D177-3716-4461-BFA4-8B0FD41CF78D}" type="slidenum">
              <a:rPr lang="en-US" smtClean="0">
                <a:latin typeface="Arial" charset="0"/>
                <a:cs typeface="Arial" charset="0"/>
              </a:rPr>
              <a:pPr/>
              <a:t>87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Based Selection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Selection on equality: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a=v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Clustered index on a:  cost B(R)/V(R,a)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Unclustered index : cost T(R)/V(R,a)</a:t>
            </a:r>
          </a:p>
        </p:txBody>
      </p:sp>
      <p:sp>
        <p:nvSpPr>
          <p:cNvPr id="519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92ECC-81C7-463F-AEBC-82E5DDF20846}" type="slidenum">
              <a:rPr lang="en-US" smtClean="0">
                <a:latin typeface="Arial" charset="0"/>
                <a:cs typeface="Arial" charset="0"/>
              </a:rPr>
              <a:pPr/>
              <a:t>88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Based Selection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Table scan (assuming R is clustered):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B(R) = 10k I/Os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Index based selection: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If index is clustered: B(R)/V(R,a) = 100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If index is unclustered: T(R)/V(R,a) = 10000 I/Os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2895600" y="1524000"/>
            <a:ext cx="2320925" cy="13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B(R) = 10k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T(R) = 1M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V(R, a) = 100</a:t>
            </a:r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5715000" y="1981200"/>
            <a:ext cx="3049588" cy="485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+mn-cs"/>
              </a:rPr>
              <a:t>cost of </a:t>
            </a:r>
            <a:r>
              <a:rPr lang="en-US" sz="2800" dirty="0" err="1">
                <a:latin typeface="Symbol" pitchFamily="112" charset="2"/>
                <a:cs typeface="+mn-cs"/>
              </a:rPr>
              <a:t>s</a:t>
            </a:r>
            <a:r>
              <a:rPr lang="en-US" sz="2800" baseline="-25000" dirty="0" err="1">
                <a:latin typeface="Arial"/>
                <a:cs typeface="+mn-cs"/>
              </a:rPr>
              <a:t>a</a:t>
            </a:r>
            <a:r>
              <a:rPr lang="en-US" sz="2800" baseline="-25000" dirty="0">
                <a:latin typeface="Arial"/>
                <a:cs typeface="+mn-cs"/>
              </a:rPr>
              <a:t>=</a:t>
            </a:r>
            <a:r>
              <a:rPr lang="en-US" sz="2800" baseline="-25000" dirty="0" err="1">
                <a:latin typeface="Arial"/>
                <a:cs typeface="+mn-cs"/>
              </a:rPr>
              <a:t>v</a:t>
            </a:r>
            <a:r>
              <a:rPr lang="en-US" sz="2800" dirty="0" err="1">
                <a:latin typeface="Arial"/>
                <a:cs typeface="+mn-cs"/>
              </a:rPr>
              <a:t>(R</a:t>
            </a:r>
            <a:r>
              <a:rPr lang="en-US" sz="2800" dirty="0">
                <a:latin typeface="Arial"/>
                <a:cs typeface="+mn-cs"/>
              </a:rPr>
              <a:t>) = ?</a:t>
            </a:r>
          </a:p>
        </p:txBody>
      </p:sp>
      <p:sp>
        <p:nvSpPr>
          <p:cNvPr id="52122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609600" y="5791200"/>
            <a:ext cx="7434263" cy="758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Rule of thumb: </a:t>
            </a:r>
            <a:b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</a:b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don’t build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unclustered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 indexes when </a:t>
            </a:r>
            <a:r>
              <a:rPr lang="en-US" dirty="0" err="1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V(R,a</a:t>
            </a:r>
            <a:r>
              <a:rPr lang="en-US" dirty="0"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) is small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AD204-E3F7-427D-9A09-A2BA7FD53D81}" type="slidenum">
              <a:rPr lang="en-US" smtClean="0">
                <a:latin typeface="Arial" charset="0"/>
                <a:cs typeface="Arial" charset="0"/>
              </a:rPr>
              <a:pPr/>
              <a:t>89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Based Join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R  ⨝  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Assume S has an index on the join attribute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914400" y="3581400"/>
            <a:ext cx="7839075" cy="166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u="sng" dirty="0">
                <a:solidFill>
                  <a:schemeClr val="accent2"/>
                </a:solidFill>
                <a:latin typeface="Arial"/>
                <a:cs typeface="+mn-cs"/>
              </a:rPr>
              <a:t>for</a:t>
            </a:r>
            <a:r>
              <a:rPr lang="en-US" sz="3200" dirty="0">
                <a:latin typeface="Arial"/>
                <a:cs typeface="+mn-cs"/>
              </a:rPr>
              <a:t> each </a:t>
            </a:r>
            <a:r>
              <a:rPr lang="en-US" sz="3200" dirty="0" err="1">
                <a:latin typeface="Arial"/>
                <a:cs typeface="+mn-cs"/>
              </a:rPr>
              <a:t>tuple</a:t>
            </a:r>
            <a:r>
              <a:rPr lang="en-US" sz="3200" dirty="0">
                <a:latin typeface="Arial"/>
                <a:cs typeface="+mn-cs"/>
              </a:rPr>
              <a:t> </a:t>
            </a:r>
            <a:r>
              <a:rPr lang="en-US" sz="3200" dirty="0" err="1">
                <a:latin typeface="Arial"/>
                <a:cs typeface="+mn-cs"/>
              </a:rPr>
              <a:t>r</a:t>
            </a:r>
            <a:r>
              <a:rPr lang="en-US" sz="3200" dirty="0">
                <a:latin typeface="Arial"/>
                <a:cs typeface="+mn-cs"/>
              </a:rPr>
              <a:t> in R </a:t>
            </a:r>
            <a:r>
              <a:rPr lang="en-US" sz="3200" u="sng" dirty="0">
                <a:solidFill>
                  <a:schemeClr val="accent2"/>
                </a:solidFill>
                <a:latin typeface="Arial"/>
                <a:cs typeface="+mn-cs"/>
              </a:rPr>
              <a:t>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dirty="0">
                <a:latin typeface="Arial"/>
                <a:cs typeface="+mn-cs"/>
              </a:rPr>
              <a:t>   lookup the </a:t>
            </a:r>
            <a:r>
              <a:rPr lang="en-US" sz="3200" dirty="0" err="1">
                <a:latin typeface="Arial"/>
                <a:cs typeface="+mn-cs"/>
              </a:rPr>
              <a:t>tuple(s</a:t>
            </a:r>
            <a:r>
              <a:rPr lang="en-US" sz="3200" dirty="0">
                <a:latin typeface="Arial"/>
                <a:cs typeface="+mn-cs"/>
              </a:rPr>
              <a:t>) </a:t>
            </a:r>
            <a:r>
              <a:rPr lang="en-US" sz="3200" dirty="0" err="1">
                <a:latin typeface="Arial"/>
                <a:cs typeface="+mn-cs"/>
              </a:rPr>
              <a:t>s</a:t>
            </a:r>
            <a:r>
              <a:rPr lang="en-US" sz="3200" dirty="0">
                <a:latin typeface="Arial"/>
                <a:cs typeface="+mn-cs"/>
              </a:rPr>
              <a:t> in S using the index</a:t>
            </a:r>
            <a:br>
              <a:rPr lang="en-US" sz="3200" dirty="0">
                <a:latin typeface="Arial"/>
                <a:cs typeface="+mn-cs"/>
              </a:rPr>
            </a:br>
            <a:r>
              <a:rPr lang="en-US" sz="3200" dirty="0">
                <a:latin typeface="Arial"/>
                <a:cs typeface="+mn-cs"/>
              </a:rPr>
              <a:t>output (</a:t>
            </a:r>
            <a:r>
              <a:rPr lang="en-US" sz="3200" dirty="0" err="1">
                <a:latin typeface="Arial"/>
                <a:cs typeface="+mn-cs"/>
              </a:rPr>
              <a:t>r,s</a:t>
            </a:r>
            <a:r>
              <a:rPr lang="en-US" sz="3200" dirty="0">
                <a:latin typeface="Arial"/>
                <a:cs typeface="+mn-cs"/>
              </a:rPr>
              <a:t>)</a:t>
            </a:r>
          </a:p>
        </p:txBody>
      </p:sp>
      <p:sp>
        <p:nvSpPr>
          <p:cNvPr id="52326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557A32-903D-4CF5-8880-4A43869525F1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Relational Algebra (1/3)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The Basic Five operators: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Union: </a:t>
            </a:r>
            <a:r>
              <a:rPr lang="en-US" sz="4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  <a:sym typeface="Symbol" pitchFamily="18" charset="2"/>
              </a:rPr>
              <a:t></a:t>
            </a:r>
            <a:endParaRPr lang="en-US" sz="40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Difference: </a:t>
            </a:r>
            <a:r>
              <a:rPr lang="en-US" sz="4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-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Selection:</a:t>
            </a:r>
            <a:r>
              <a:rPr lang="en-US" sz="4000" smtClean="0">
                <a:latin typeface="Symbol" pitchFamily="18" charset="2"/>
                <a:ea typeface="ＭＳ Ｐゴシック" pitchFamily="34" charset="-128"/>
              </a:rPr>
              <a:t> </a:t>
            </a:r>
            <a:r>
              <a:rPr lang="en-US" sz="40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s</a:t>
            </a:r>
            <a:endParaRPr lang="en-US" sz="40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Projection: </a:t>
            </a:r>
            <a:r>
              <a:rPr lang="en-US" sz="400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P</a:t>
            </a:r>
            <a:r>
              <a:rPr lang="en-US" sz="4000" smtClean="0">
                <a:latin typeface="Arial" charset="0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latin typeface="Arial" charset="0"/>
                <a:ea typeface="ＭＳ Ｐゴシック" pitchFamily="34" charset="-128"/>
              </a:rPr>
              <a:t>Join: </a:t>
            </a:r>
            <a:r>
              <a:rPr lang="en-US" sz="4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⨝</a:t>
            </a:r>
          </a:p>
        </p:txBody>
      </p:sp>
      <p:sp>
        <p:nvSpPr>
          <p:cNvPr id="28676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6BF2A-2D96-42C0-82AA-7D99B9993E61}" type="slidenum">
              <a:rPr lang="en-US" smtClean="0">
                <a:latin typeface="Arial" charset="0"/>
                <a:cs typeface="Arial" charset="0"/>
              </a:rPr>
              <a:pPr/>
              <a:t>90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Based Join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Cost (Assuming R is clustered):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If index is clustered: B(R) + T(R)B(S)/V(S,a)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If unclustered:          B(R) + T(R)T(S)/V(S,a)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25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1CB9B-ED07-4F86-BFBD-DA48E4ED2C70}" type="slidenum">
              <a:rPr lang="en-US" smtClean="0">
                <a:latin typeface="Arial" charset="0"/>
                <a:cs typeface="Arial" charset="0"/>
              </a:rPr>
              <a:pPr/>
              <a:t>91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Operations on Very Large Tables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Compute R ⋈ S when each is larger than main memory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Two methods: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Partitioned hash join (many variants)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Merge-join</a:t>
            </a:r>
          </a:p>
          <a:p>
            <a:pPr lvl="1"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Similar for grouping</a:t>
            </a:r>
          </a:p>
        </p:txBody>
      </p:sp>
      <p:sp>
        <p:nvSpPr>
          <p:cNvPr id="527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Partitioned Hash-based Algorithms</a:t>
            </a:r>
          </a:p>
        </p:txBody>
      </p:sp>
      <p:sp>
        <p:nvSpPr>
          <p:cNvPr id="529410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Idea: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If B(R) &gt; M, then partition it into smaller files: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	R1, R2, R3, …, Rk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Assuming B(R1)=B(R2)=…= B(Rk), we have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	B(Ri) = B(R)/k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Goal:  each Ri should fit in main memory: 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	B(Ri) ≤ M</a:t>
            </a:r>
          </a:p>
        </p:txBody>
      </p:sp>
      <p:sp>
        <p:nvSpPr>
          <p:cNvPr id="529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29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C2DABD-42F6-4997-949A-187975A92C3A}" type="slidenum">
              <a:rPr lang="en-US" smtClean="0">
                <a:latin typeface="Arial" charset="0"/>
                <a:cs typeface="Arial" charset="0"/>
              </a:rPr>
              <a:pPr/>
              <a:t>92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6172200"/>
            <a:ext cx="2787650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How big can </a:t>
            </a:r>
            <a:r>
              <a:rPr lang="en-US" dirty="0" err="1">
                <a:latin typeface="Arial"/>
              </a:rPr>
              <a:t>k</a:t>
            </a:r>
            <a:r>
              <a:rPr lang="en-US" dirty="0">
                <a:latin typeface="Arial"/>
              </a:rPr>
              <a:t> be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989E0-019E-42E8-969A-8226371F8299}" type="slidenum">
              <a:rPr lang="en-US" smtClean="0">
                <a:latin typeface="Arial" charset="0"/>
                <a:cs typeface="Arial" charset="0"/>
              </a:rPr>
              <a:pPr/>
              <a:t>93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Partitioned Hash Algorithms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Idea: partition a relation R into M-1 buckets, on disk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Each bucket has size approx. B(R)/(M-1) ≈ B(R)/M</a:t>
            </a:r>
          </a:p>
        </p:txBody>
      </p:sp>
      <p:grpSp>
        <p:nvGrpSpPr>
          <p:cNvPr id="530436" name="Group 4"/>
          <p:cNvGrpSpPr>
            <a:grpSpLocks/>
          </p:cNvGrpSpPr>
          <p:nvPr/>
        </p:nvGrpSpPr>
        <p:grpSpPr bwMode="auto">
          <a:xfrm>
            <a:off x="1752600" y="2895600"/>
            <a:ext cx="5462588" cy="2820988"/>
            <a:chOff x="2164" y="207"/>
            <a:chExt cx="3617" cy="1886"/>
          </a:xfrm>
        </p:grpSpPr>
        <p:sp>
          <p:nvSpPr>
            <p:cNvPr id="530442" name="Rectangle 5"/>
            <p:cNvSpPr>
              <a:spLocks noChangeArrowheads="1"/>
            </p:cNvSpPr>
            <p:nvPr/>
          </p:nvSpPr>
          <p:spPr bwMode="auto">
            <a:xfrm>
              <a:off x="2936" y="1833"/>
              <a:ext cx="1829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 main memory buffers</a:t>
              </a:r>
            </a:p>
          </p:txBody>
        </p:sp>
        <p:sp>
          <p:nvSpPr>
            <p:cNvPr id="530443" name="Rectangle 6"/>
            <p:cNvSpPr>
              <a:spLocks noChangeArrowheads="1"/>
            </p:cNvSpPr>
            <p:nvPr/>
          </p:nvSpPr>
          <p:spPr bwMode="auto">
            <a:xfrm>
              <a:off x="4911" y="1847"/>
              <a:ext cx="441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Disk</a:t>
              </a:r>
            </a:p>
          </p:txBody>
        </p:sp>
        <p:sp>
          <p:nvSpPr>
            <p:cNvPr id="530444" name="Rectangle 7"/>
            <p:cNvSpPr>
              <a:spLocks noChangeArrowheads="1"/>
            </p:cNvSpPr>
            <p:nvPr/>
          </p:nvSpPr>
          <p:spPr bwMode="auto">
            <a:xfrm>
              <a:off x="2317" y="1848"/>
              <a:ext cx="44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Disk</a:t>
              </a:r>
            </a:p>
          </p:txBody>
        </p:sp>
        <p:sp>
          <p:nvSpPr>
            <p:cNvPr id="530445" name="Rectangle 8"/>
            <p:cNvSpPr>
              <a:spLocks noChangeArrowheads="1"/>
            </p:cNvSpPr>
            <p:nvPr/>
          </p:nvSpPr>
          <p:spPr bwMode="auto">
            <a:xfrm>
              <a:off x="2164" y="207"/>
              <a:ext cx="87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Relation R</a:t>
              </a:r>
            </a:p>
          </p:txBody>
        </p:sp>
        <p:sp>
          <p:nvSpPr>
            <p:cNvPr id="530446" name="Rectangle 9"/>
            <p:cNvSpPr>
              <a:spLocks noChangeArrowheads="1"/>
            </p:cNvSpPr>
            <p:nvPr/>
          </p:nvSpPr>
          <p:spPr bwMode="auto">
            <a:xfrm>
              <a:off x="3916" y="398"/>
              <a:ext cx="60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OUTPUT</a:t>
              </a:r>
            </a:p>
          </p:txBody>
        </p:sp>
        <p:sp>
          <p:nvSpPr>
            <p:cNvPr id="530447" name="Freeform 10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48" name="Freeform 11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49" name="Freeform 12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50" name="Freeform 13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0451" name="Group 14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530492" name="Freeform 15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93" name="Freeform 16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94" name="Freeform 17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0452" name="Freeform 18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53" name="Freeform 19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54" name="Freeform 20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55" name="Freeform 21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56" name="Freeform 22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57" name="Freeform 23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58" name="Rectangle 24"/>
            <p:cNvSpPr>
              <a:spLocks noChangeArrowheads="1"/>
            </p:cNvSpPr>
            <p:nvPr/>
          </p:nvSpPr>
          <p:spPr bwMode="auto">
            <a:xfrm>
              <a:off x="4151" y="910"/>
              <a:ext cx="187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30459" name="Freeform 25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60" name="Freeform 26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61" name="Rectangle 27"/>
            <p:cNvSpPr>
              <a:spLocks noChangeArrowheads="1"/>
            </p:cNvSpPr>
            <p:nvPr/>
          </p:nvSpPr>
          <p:spPr bwMode="auto">
            <a:xfrm>
              <a:off x="2907" y="954"/>
              <a:ext cx="47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INPUT</a:t>
              </a:r>
            </a:p>
          </p:txBody>
        </p:sp>
        <p:sp useBgFill="1">
          <p:nvSpPr>
            <p:cNvPr id="530462" name="Rectangle 28"/>
            <p:cNvSpPr>
              <a:spLocks noChangeArrowheads="1"/>
            </p:cNvSpPr>
            <p:nvPr/>
          </p:nvSpPr>
          <p:spPr bwMode="auto">
            <a:xfrm>
              <a:off x="4151" y="565"/>
              <a:ext cx="187" cy="20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0463" name="Rectangle 29"/>
            <p:cNvSpPr>
              <a:spLocks noChangeArrowheads="1"/>
            </p:cNvSpPr>
            <p:nvPr/>
          </p:nvSpPr>
          <p:spPr bwMode="auto">
            <a:xfrm>
              <a:off x="3261" y="1109"/>
              <a:ext cx="584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function</a:t>
              </a:r>
            </a:p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Arial" charset="0"/>
                </a:rPr>
                <a:t>h</a:t>
              </a:r>
            </a:p>
          </p:txBody>
        </p:sp>
        <p:sp>
          <p:nvSpPr>
            <p:cNvPr id="530464" name="Rectangle 30"/>
            <p:cNvSpPr>
              <a:spLocks noChangeArrowheads="1"/>
            </p:cNvSpPr>
            <p:nvPr/>
          </p:nvSpPr>
          <p:spPr bwMode="auto">
            <a:xfrm>
              <a:off x="4091" y="1405"/>
              <a:ext cx="32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M-1</a:t>
              </a:r>
            </a:p>
          </p:txBody>
        </p:sp>
        <p:sp>
          <p:nvSpPr>
            <p:cNvPr id="530465" name="Rectangle 31"/>
            <p:cNvSpPr>
              <a:spLocks noChangeArrowheads="1"/>
            </p:cNvSpPr>
            <p:nvPr/>
          </p:nvSpPr>
          <p:spPr bwMode="auto">
            <a:xfrm>
              <a:off x="4697" y="391"/>
              <a:ext cx="82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sp>
          <p:nvSpPr>
            <p:cNvPr id="530466" name="Rectangle 32"/>
            <p:cNvSpPr>
              <a:spLocks noChangeArrowheads="1"/>
            </p:cNvSpPr>
            <p:nvPr/>
          </p:nvSpPr>
          <p:spPr bwMode="auto">
            <a:xfrm>
              <a:off x="5425" y="776"/>
              <a:ext cx="20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0467" name="Rectangle 33"/>
            <p:cNvSpPr>
              <a:spLocks noChangeArrowheads="1"/>
            </p:cNvSpPr>
            <p:nvPr/>
          </p:nvSpPr>
          <p:spPr bwMode="auto">
            <a:xfrm>
              <a:off x="5418" y="1043"/>
              <a:ext cx="20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30468" name="Rectangle 34"/>
            <p:cNvSpPr>
              <a:spLocks noChangeArrowheads="1"/>
            </p:cNvSpPr>
            <p:nvPr/>
          </p:nvSpPr>
          <p:spPr bwMode="auto">
            <a:xfrm>
              <a:off x="5398" y="1542"/>
              <a:ext cx="38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M-1</a:t>
              </a:r>
            </a:p>
          </p:txBody>
        </p:sp>
        <p:grpSp>
          <p:nvGrpSpPr>
            <p:cNvPr id="530469" name="Group 35"/>
            <p:cNvGrpSpPr>
              <a:grpSpLocks/>
            </p:cNvGrpSpPr>
            <p:nvPr/>
          </p:nvGrpSpPr>
          <p:grpSpPr bwMode="auto">
            <a:xfrm>
              <a:off x="2204" y="628"/>
              <a:ext cx="580" cy="1230"/>
              <a:chOff x="2204" y="628"/>
              <a:chExt cx="580" cy="1230"/>
            </a:xfrm>
          </p:grpSpPr>
          <p:sp>
            <p:nvSpPr>
              <p:cNvPr id="530488" name="Oval 36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Arial" charset="0"/>
                </a:endParaRPr>
              </a:p>
            </p:txBody>
          </p:sp>
          <p:sp>
            <p:nvSpPr>
              <p:cNvPr id="530489" name="Line 37"/>
              <p:cNvSpPr>
                <a:spLocks noChangeShapeType="1"/>
              </p:cNvSpPr>
              <p:nvPr/>
            </p:nvSpPr>
            <p:spPr bwMode="auto">
              <a:xfrm>
                <a:off x="2209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90" name="Line 38"/>
              <p:cNvSpPr>
                <a:spLocks noChangeShapeType="1"/>
              </p:cNvSpPr>
              <p:nvPr/>
            </p:nvSpPr>
            <p:spPr bwMode="auto">
              <a:xfrm>
                <a:off x="2784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91" name="Arc 39"/>
              <p:cNvSpPr>
                <a:spLocks/>
              </p:cNvSpPr>
              <p:nvPr/>
            </p:nvSpPr>
            <p:spPr bwMode="auto">
              <a:xfrm>
                <a:off x="2204" y="1782"/>
                <a:ext cx="575" cy="76"/>
              </a:xfrm>
              <a:custGeom>
                <a:avLst/>
                <a:gdLst>
                  <a:gd name="T0" fmla="*/ 0 w 43200"/>
                  <a:gd name="T1" fmla="*/ 0 h 22191"/>
                  <a:gd name="T2" fmla="*/ 0 w 43200"/>
                  <a:gd name="T3" fmla="*/ 0 h 22191"/>
                  <a:gd name="T4" fmla="*/ 0 w 43200"/>
                  <a:gd name="T5" fmla="*/ 0 h 2219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91"/>
                  <a:gd name="T11" fmla="*/ 43200 w 43200"/>
                  <a:gd name="T12" fmla="*/ 22191 h 22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91" fill="none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</a:path>
                  <a:path w="43200" h="22191" stroke="0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  <a:lnTo>
                      <a:pt x="21600" y="59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0470" name="Rectangle 40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30471" name="Rectangle 41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30472" name="Rectangle 42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30473" name="Rectangle 43"/>
            <p:cNvSpPr>
              <a:spLocks noChangeArrowheads="1"/>
            </p:cNvSpPr>
            <p:nvPr/>
          </p:nvSpPr>
          <p:spPr bwMode="auto">
            <a:xfrm>
              <a:off x="2292" y="1182"/>
              <a:ext cx="49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Arial" charset="0"/>
                </a:rPr>
                <a:t>. . .</a:t>
              </a:r>
            </a:p>
          </p:txBody>
        </p:sp>
        <p:grpSp>
          <p:nvGrpSpPr>
            <p:cNvPr id="530474" name="Group 44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530484" name="Oval 45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Arial" charset="0"/>
                </a:endParaRPr>
              </a:p>
            </p:txBody>
          </p:sp>
          <p:sp>
            <p:nvSpPr>
              <p:cNvPr id="530485" name="Line 46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86" name="Line 47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487" name="Arc 48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0475" name="Line 49"/>
            <p:cNvSpPr>
              <a:spLocks noChangeShapeType="1"/>
            </p:cNvSpPr>
            <p:nvPr/>
          </p:nvSpPr>
          <p:spPr bwMode="auto">
            <a:xfrm>
              <a:off x="2784" y="1296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6" name="Line 50"/>
            <p:cNvSpPr>
              <a:spLocks noChangeShapeType="1"/>
            </p:cNvSpPr>
            <p:nvPr/>
          </p:nvSpPr>
          <p:spPr bwMode="auto">
            <a:xfrm flipV="1">
              <a:off x="379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7" name="Line 51"/>
            <p:cNvSpPr>
              <a:spLocks noChangeShapeType="1"/>
            </p:cNvSpPr>
            <p:nvPr/>
          </p:nvSpPr>
          <p:spPr bwMode="auto">
            <a:xfrm flipV="1">
              <a:off x="3792" y="1200"/>
              <a:ext cx="336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8" name="Line 52"/>
            <p:cNvSpPr>
              <a:spLocks noChangeShapeType="1"/>
            </p:cNvSpPr>
            <p:nvPr/>
          </p:nvSpPr>
          <p:spPr bwMode="auto">
            <a:xfrm>
              <a:off x="3792" y="1296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9" name="Line 53"/>
            <p:cNvSpPr>
              <a:spLocks noChangeShapeType="1"/>
            </p:cNvSpPr>
            <p:nvPr/>
          </p:nvSpPr>
          <p:spPr bwMode="auto">
            <a:xfrm>
              <a:off x="4416" y="864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80" name="Line 54"/>
            <p:cNvSpPr>
              <a:spLocks noChangeShapeType="1"/>
            </p:cNvSpPr>
            <p:nvPr/>
          </p:nvSpPr>
          <p:spPr bwMode="auto">
            <a:xfrm>
              <a:off x="4416" y="1152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81" name="Line 55"/>
            <p:cNvSpPr>
              <a:spLocks noChangeShapeType="1"/>
            </p:cNvSpPr>
            <p:nvPr/>
          </p:nvSpPr>
          <p:spPr bwMode="auto">
            <a:xfrm>
              <a:off x="4416" y="1680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82" name="Freeform 56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83" name="Freeform 57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0437" name="Text Box 58"/>
          <p:cNvSpPr txBox="1">
            <a:spLocks noChangeArrowheads="1"/>
          </p:cNvSpPr>
          <p:nvPr/>
        </p:nvSpPr>
        <p:spPr bwMode="auto">
          <a:xfrm>
            <a:off x="1508125" y="3619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1</a:t>
            </a:r>
          </a:p>
        </p:txBody>
      </p:sp>
      <p:sp>
        <p:nvSpPr>
          <p:cNvPr id="530438" name="Text Box 59"/>
          <p:cNvSpPr txBox="1">
            <a:spLocks noChangeArrowheads="1"/>
          </p:cNvSpPr>
          <p:nvPr/>
        </p:nvSpPr>
        <p:spPr bwMode="auto">
          <a:xfrm>
            <a:off x="1508125" y="4152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2</a:t>
            </a:r>
          </a:p>
        </p:txBody>
      </p:sp>
      <p:sp>
        <p:nvSpPr>
          <p:cNvPr id="530439" name="Text Box 60"/>
          <p:cNvSpPr txBox="1">
            <a:spLocks noChangeArrowheads="1"/>
          </p:cNvSpPr>
          <p:nvPr/>
        </p:nvSpPr>
        <p:spPr bwMode="auto">
          <a:xfrm>
            <a:off x="1143000" y="487362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B(R)</a:t>
            </a:r>
          </a:p>
        </p:txBody>
      </p:sp>
      <p:sp>
        <p:nvSpPr>
          <p:cNvPr id="530440" name="Footer Placeholder 6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74089" name="Rectangle 61"/>
          <p:cNvSpPr>
            <a:spLocks noChangeArrowheads="1"/>
          </p:cNvSpPr>
          <p:nvPr/>
        </p:nvSpPr>
        <p:spPr bwMode="auto">
          <a:xfrm>
            <a:off x="1905000" y="6172200"/>
            <a:ext cx="5337175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000" dirty="0">
                <a:latin typeface="Arial" pitchFamily="112" charset="0"/>
              </a:rPr>
              <a:t>Assumption:     B(R)/M &lt;= M,   i.e. B(R) &lt;= M</a:t>
            </a:r>
            <a:r>
              <a:rPr lang="en-US" sz="2000" baseline="30000" dirty="0">
                <a:latin typeface="Arial" pitchFamily="112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2EC03-4E2D-4565-BCC8-A1D522075583}" type="slidenum">
              <a:rPr lang="en-US" smtClean="0">
                <a:latin typeface="Arial" charset="0"/>
                <a:cs typeface="Arial" charset="0"/>
              </a:rPr>
              <a:pPr/>
              <a:t>94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Grouping</a:t>
            </a:r>
            <a:endParaRPr lang="en-US" smtClean="0"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Symbol" pitchFamily="18" charset="2"/>
                <a:ea typeface="ＭＳ Ｐゴシック" pitchFamily="34" charset="-128"/>
              </a:rPr>
              <a:t>g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(R)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=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grouping and aggregation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Step 1. Partition R into buckets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Step 2. Apply </a:t>
            </a:r>
            <a:r>
              <a:rPr lang="en-US" smtClean="0">
                <a:latin typeface="Symbol" pitchFamily="18" charset="2"/>
                <a:ea typeface="ＭＳ Ｐゴシック" pitchFamily="34" charset="-128"/>
              </a:rPr>
              <a:t>g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to each bucket (may read in main memory)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Cost: 3B(R)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Assumption: B(R) &lt;= M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2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2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FF8F0-D72D-47E5-B5E9-1593DF1BF743}" type="slidenum">
              <a:rPr lang="en-US" smtClean="0">
                <a:latin typeface="Arial" charset="0"/>
                <a:cs typeface="Arial" charset="0"/>
              </a:rPr>
              <a:pPr/>
              <a:t>95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Partitioned Hash Join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R </a:t>
            </a:r>
            <a:r>
              <a:rPr lang="en-US" sz="2800" smtClean="0">
                <a:latin typeface="Arial" charset="0"/>
                <a:ea typeface="ＭＳ Ｐゴシック" pitchFamily="34" charset="-128"/>
                <a:cs typeface="Arial" charset="0"/>
              </a:rPr>
              <a:t>⨝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Step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Hash S into M buckets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send all buckets to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Step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Hash R into M buckets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Send all buckets to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Step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Join every pair of buckets</a:t>
            </a:r>
          </a:p>
        </p:txBody>
      </p:sp>
      <p:sp>
        <p:nvSpPr>
          <p:cNvPr id="534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1B569-E025-4B01-A805-AFCDFBC174AA}" type="slidenum">
              <a:rPr lang="en-US" smtClean="0">
                <a:latin typeface="Arial" charset="0"/>
                <a:cs typeface="Arial" charset="0"/>
              </a:rPr>
              <a:pPr/>
              <a:t>96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3657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5240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Hash-Join</a:t>
            </a:r>
          </a:p>
        </p:txBody>
      </p:sp>
      <p:sp>
        <p:nvSpPr>
          <p:cNvPr id="5365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3505200" cy="2286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Partition both relations using hash fn </a:t>
            </a:r>
            <a:r>
              <a:rPr lang="en-US" sz="2000" b="1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h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:  R tuples in partition i will only match S tuples in partition i.</a:t>
            </a:r>
          </a:p>
        </p:txBody>
      </p:sp>
      <p:sp>
        <p:nvSpPr>
          <p:cNvPr id="536581" name="Rectangle 6"/>
          <p:cNvSpPr>
            <a:spLocks noChangeArrowheads="1"/>
          </p:cNvSpPr>
          <p:nvPr/>
        </p:nvSpPr>
        <p:spPr bwMode="auto">
          <a:xfrm>
            <a:off x="0" y="41148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r>
              <a:rPr lang="en-US">
                <a:latin typeface="Arial" charset="0"/>
              </a:rPr>
              <a:t>Read in a partition of R, hash it using </a:t>
            </a:r>
            <a:r>
              <a:rPr lang="en-US" b="1">
                <a:solidFill>
                  <a:srgbClr val="3365FB"/>
                </a:solidFill>
                <a:latin typeface="Arial" charset="0"/>
              </a:rPr>
              <a:t>h2 (&lt;&gt; </a:t>
            </a:r>
            <a:r>
              <a:rPr lang="en-US" b="1">
                <a:solidFill>
                  <a:schemeClr val="accent2"/>
                </a:solidFill>
                <a:latin typeface="Arial" charset="0"/>
              </a:rPr>
              <a:t>h</a:t>
            </a:r>
            <a:r>
              <a:rPr lang="en-US" b="1">
                <a:solidFill>
                  <a:srgbClr val="3365FB"/>
                </a:solidFill>
                <a:latin typeface="Arial" charset="0"/>
              </a:rPr>
              <a:t>!)</a:t>
            </a:r>
            <a:r>
              <a:rPr lang="en-US">
                <a:latin typeface="Arial" charset="0"/>
              </a:rPr>
              <a:t>. Scan matching partition of S, search for matches.</a:t>
            </a:r>
            <a:endParaRPr lang="en-US" sz="2000">
              <a:latin typeface="Arial" charset="0"/>
            </a:endParaRPr>
          </a:p>
        </p:txBody>
      </p:sp>
      <p:sp>
        <p:nvSpPr>
          <p:cNvPr id="536582" name="Line 7"/>
          <p:cNvSpPr>
            <a:spLocks noChangeShapeType="1"/>
          </p:cNvSpPr>
          <p:nvPr/>
        </p:nvSpPr>
        <p:spPr bwMode="auto">
          <a:xfrm>
            <a:off x="3505200" y="3429000"/>
            <a:ext cx="5105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583" name="Group 8"/>
          <p:cNvGrpSpPr>
            <a:grpSpLocks/>
          </p:cNvGrpSpPr>
          <p:nvPr/>
        </p:nvGrpSpPr>
        <p:grpSpPr bwMode="auto">
          <a:xfrm>
            <a:off x="3422650" y="3560763"/>
            <a:ext cx="5627688" cy="3030537"/>
            <a:chOff x="2156" y="2243"/>
            <a:chExt cx="3545" cy="1909"/>
          </a:xfrm>
        </p:grpSpPr>
        <p:sp>
          <p:nvSpPr>
            <p:cNvPr id="536640" name="Rectangle 9"/>
            <p:cNvSpPr>
              <a:spLocks noChangeArrowheads="1"/>
            </p:cNvSpPr>
            <p:nvPr/>
          </p:nvSpPr>
          <p:spPr bwMode="auto">
            <a:xfrm>
              <a:off x="2172" y="2243"/>
              <a:ext cx="7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of R &amp; S</a:t>
              </a:r>
            </a:p>
          </p:txBody>
        </p:sp>
        <p:sp>
          <p:nvSpPr>
            <p:cNvPr id="536641" name="Rectangle 10"/>
            <p:cNvSpPr>
              <a:spLocks noChangeArrowheads="1"/>
            </p:cNvSpPr>
            <p:nvPr/>
          </p:nvSpPr>
          <p:spPr bwMode="auto">
            <a:xfrm>
              <a:off x="3258" y="3607"/>
              <a:ext cx="73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Input buffer</a:t>
              </a:r>
            </a:p>
            <a:p>
              <a:pPr algn="ctr"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for Ri</a:t>
              </a:r>
            </a:p>
          </p:txBody>
        </p:sp>
        <p:sp>
          <p:nvSpPr>
            <p:cNvPr id="536642" name="Rectangle 11"/>
            <p:cNvSpPr>
              <a:spLocks noChangeArrowheads="1"/>
            </p:cNvSpPr>
            <p:nvPr/>
          </p:nvSpPr>
          <p:spPr bwMode="auto">
            <a:xfrm>
              <a:off x="3292" y="2525"/>
              <a:ext cx="151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Hash table for partition</a:t>
              </a:r>
            </a:p>
            <a:p>
              <a:pPr algn="ctr"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Si ( &lt; M-1 pages)</a:t>
              </a:r>
            </a:p>
          </p:txBody>
        </p:sp>
        <p:sp>
          <p:nvSpPr>
            <p:cNvPr id="536643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4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5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6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7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8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9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5"/>
                <a:gd name="T17" fmla="*/ 145 w 14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0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1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2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3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4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5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6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7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8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59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2"/>
                <a:gd name="T16" fmla="*/ 0 h 231"/>
                <a:gd name="T17" fmla="*/ 1102 w 1102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60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61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6"/>
                <a:gd name="T16" fmla="*/ 0 h 1393"/>
                <a:gd name="T17" fmla="*/ 1526 w 1526"/>
                <a:gd name="T18" fmla="*/ 1393 h 1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6662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536686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87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88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7"/>
                  <a:gd name="T17" fmla="*/ 24 w 24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89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90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91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6663" name="Rectangle 38"/>
            <p:cNvSpPr>
              <a:spLocks noChangeArrowheads="1"/>
            </p:cNvSpPr>
            <p:nvPr/>
          </p:nvSpPr>
          <p:spPr bwMode="auto">
            <a:xfrm>
              <a:off x="3198" y="3885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B main memory buffers</a:t>
              </a:r>
            </a:p>
          </p:txBody>
        </p:sp>
        <p:sp>
          <p:nvSpPr>
            <p:cNvPr id="536664" name="Rectangle 39"/>
            <p:cNvSpPr>
              <a:spLocks noChangeArrowheads="1"/>
            </p:cNvSpPr>
            <p:nvPr/>
          </p:nvSpPr>
          <p:spPr bwMode="auto">
            <a:xfrm>
              <a:off x="2322" y="3921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Disk</a:t>
              </a:r>
            </a:p>
          </p:txBody>
        </p:sp>
        <p:sp>
          <p:nvSpPr>
            <p:cNvPr id="536665" name="Rectangle 40"/>
            <p:cNvSpPr>
              <a:spLocks noChangeArrowheads="1"/>
            </p:cNvSpPr>
            <p:nvPr/>
          </p:nvSpPr>
          <p:spPr bwMode="auto">
            <a:xfrm>
              <a:off x="4130" y="3549"/>
              <a:ext cx="5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Output 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 buffer</a:t>
              </a:r>
            </a:p>
          </p:txBody>
        </p:sp>
        <p:sp>
          <p:nvSpPr>
            <p:cNvPr id="536666" name="Rectangle 41"/>
            <p:cNvSpPr>
              <a:spLocks noChangeArrowheads="1"/>
            </p:cNvSpPr>
            <p:nvPr/>
          </p:nvSpPr>
          <p:spPr bwMode="auto">
            <a:xfrm>
              <a:off x="5001" y="3885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Disk</a:t>
              </a:r>
            </a:p>
          </p:txBody>
        </p:sp>
        <p:sp>
          <p:nvSpPr>
            <p:cNvPr id="536667" name="Rectangle 42"/>
            <p:cNvSpPr>
              <a:spLocks noChangeArrowheads="1"/>
            </p:cNvSpPr>
            <p:nvPr/>
          </p:nvSpPr>
          <p:spPr bwMode="auto">
            <a:xfrm>
              <a:off x="4809" y="2355"/>
              <a:ext cx="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Join Result</a:t>
              </a:r>
            </a:p>
          </p:txBody>
        </p:sp>
        <p:sp>
          <p:nvSpPr>
            <p:cNvPr id="536668" name="Rectangle 43"/>
            <p:cNvSpPr>
              <a:spLocks noChangeArrowheads="1"/>
            </p:cNvSpPr>
            <p:nvPr/>
          </p:nvSpPr>
          <p:spPr bwMode="auto">
            <a:xfrm>
              <a:off x="2836" y="2709"/>
              <a:ext cx="4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hash</a:t>
              </a:r>
            </a:p>
          </p:txBody>
        </p:sp>
        <p:sp>
          <p:nvSpPr>
            <p:cNvPr id="536669" name="Rectangle 44"/>
            <p:cNvSpPr>
              <a:spLocks noChangeArrowheads="1"/>
            </p:cNvSpPr>
            <p:nvPr/>
          </p:nvSpPr>
          <p:spPr bwMode="auto">
            <a:xfrm>
              <a:off x="2865" y="2841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fn</a:t>
              </a:r>
            </a:p>
          </p:txBody>
        </p:sp>
        <p:sp>
          <p:nvSpPr>
            <p:cNvPr id="536670" name="Rectangle 45"/>
            <p:cNvSpPr>
              <a:spLocks noChangeArrowheads="1"/>
            </p:cNvSpPr>
            <p:nvPr/>
          </p:nvSpPr>
          <p:spPr bwMode="auto">
            <a:xfrm>
              <a:off x="2870" y="2971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3365FB"/>
                  </a:solidFill>
                  <a:latin typeface="Arial" charset="0"/>
                </a:rPr>
                <a:t>h2</a:t>
              </a:r>
            </a:p>
          </p:txBody>
        </p:sp>
        <p:sp>
          <p:nvSpPr>
            <p:cNvPr id="536671" name="Rectangle 46"/>
            <p:cNvSpPr>
              <a:spLocks noChangeArrowheads="1"/>
            </p:cNvSpPr>
            <p:nvPr/>
          </p:nvSpPr>
          <p:spPr bwMode="auto">
            <a:xfrm>
              <a:off x="3750" y="3267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3365FB"/>
                  </a:solidFill>
                  <a:latin typeface="Arial" charset="0"/>
                </a:rPr>
                <a:t>h2</a:t>
              </a:r>
            </a:p>
          </p:txBody>
        </p:sp>
        <p:grpSp>
          <p:nvGrpSpPr>
            <p:cNvPr id="536672" name="Group 47"/>
            <p:cNvGrpSpPr>
              <a:grpSpLocks/>
            </p:cNvGrpSpPr>
            <p:nvPr/>
          </p:nvGrpSpPr>
          <p:grpSpPr bwMode="auto">
            <a:xfrm>
              <a:off x="2156" y="2644"/>
              <a:ext cx="676" cy="1277"/>
              <a:chOff x="2156" y="2644"/>
              <a:chExt cx="676" cy="1277"/>
            </a:xfrm>
          </p:grpSpPr>
          <p:sp>
            <p:nvSpPr>
              <p:cNvPr id="536682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Arial" charset="0"/>
                </a:endParaRPr>
              </a:p>
            </p:txBody>
          </p:sp>
          <p:sp>
            <p:nvSpPr>
              <p:cNvPr id="536683" name="Line 49"/>
              <p:cNvSpPr>
                <a:spLocks noChangeShapeType="1"/>
              </p:cNvSpPr>
              <p:nvPr/>
            </p:nvSpPr>
            <p:spPr bwMode="auto">
              <a:xfrm>
                <a:off x="2161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84" name="Line 50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85" name="Arc 51"/>
              <p:cNvSpPr>
                <a:spLocks/>
              </p:cNvSpPr>
              <p:nvPr/>
            </p:nvSpPr>
            <p:spPr bwMode="auto">
              <a:xfrm>
                <a:off x="2156" y="3843"/>
                <a:ext cx="671" cy="78"/>
              </a:xfrm>
              <a:custGeom>
                <a:avLst/>
                <a:gdLst>
                  <a:gd name="T0" fmla="*/ 0 w 43200"/>
                  <a:gd name="T1" fmla="*/ 0 h 22171"/>
                  <a:gd name="T2" fmla="*/ 0 w 43200"/>
                  <a:gd name="T3" fmla="*/ 0 h 22171"/>
                  <a:gd name="T4" fmla="*/ 0 w 43200"/>
                  <a:gd name="T5" fmla="*/ 0 h 2217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71"/>
                  <a:gd name="T11" fmla="*/ 43200 w 43200"/>
                  <a:gd name="T12" fmla="*/ 22171 h 221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71" fill="none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</a:path>
                  <a:path w="43200" h="22171" stroke="0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  <a:lnTo>
                      <a:pt x="21600" y="57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6673" name="Group 52"/>
            <p:cNvGrpSpPr>
              <a:grpSpLocks/>
            </p:cNvGrpSpPr>
            <p:nvPr/>
          </p:nvGrpSpPr>
          <p:grpSpPr bwMode="auto">
            <a:xfrm>
              <a:off x="4940" y="2692"/>
              <a:ext cx="532" cy="1182"/>
              <a:chOff x="4940" y="2692"/>
              <a:chExt cx="532" cy="1182"/>
            </a:xfrm>
          </p:grpSpPr>
          <p:sp>
            <p:nvSpPr>
              <p:cNvPr id="536678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Arial" charset="0"/>
                </a:endParaRPr>
              </a:p>
            </p:txBody>
          </p:sp>
          <p:sp>
            <p:nvSpPr>
              <p:cNvPr id="536679" name="Line 54"/>
              <p:cNvSpPr>
                <a:spLocks noChangeShapeType="1"/>
              </p:cNvSpPr>
              <p:nvPr/>
            </p:nvSpPr>
            <p:spPr bwMode="auto">
              <a:xfrm>
                <a:off x="4944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80" name="Line 55"/>
              <p:cNvSpPr>
                <a:spLocks noChangeShapeType="1"/>
              </p:cNvSpPr>
              <p:nvPr/>
            </p:nvSpPr>
            <p:spPr bwMode="auto">
              <a:xfrm>
                <a:off x="5472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81" name="Arc 56"/>
              <p:cNvSpPr>
                <a:spLocks/>
              </p:cNvSpPr>
              <p:nvPr/>
            </p:nvSpPr>
            <p:spPr bwMode="auto">
              <a:xfrm>
                <a:off x="4940" y="3801"/>
                <a:ext cx="528" cy="73"/>
              </a:xfrm>
              <a:custGeom>
                <a:avLst/>
                <a:gdLst>
                  <a:gd name="T0" fmla="*/ 0 w 43200"/>
                  <a:gd name="T1" fmla="*/ 0 h 22215"/>
                  <a:gd name="T2" fmla="*/ 0 w 43200"/>
                  <a:gd name="T3" fmla="*/ 0 h 22215"/>
                  <a:gd name="T4" fmla="*/ 0 w 43200"/>
                  <a:gd name="T5" fmla="*/ 0 h 22215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15"/>
                  <a:gd name="T11" fmla="*/ 43200 w 43200"/>
                  <a:gd name="T12" fmla="*/ 22215 h 222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15" fill="none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</a:path>
                  <a:path w="43200" h="22215" stroke="0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  <a:lnTo>
                      <a:pt x="21600" y="6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6674" name="Line 57"/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75" name="Line 58"/>
            <p:cNvSpPr>
              <a:spLocks noChangeShapeType="1"/>
            </p:cNvSpPr>
            <p:nvPr/>
          </p:nvSpPr>
          <p:spPr bwMode="auto">
            <a:xfrm>
              <a:off x="2832" y="3504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76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89"/>
                <a:gd name="T17" fmla="*/ 193 w 193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77" name="Line 60"/>
            <p:cNvSpPr>
              <a:spLocks noChangeShapeType="1"/>
            </p:cNvSpPr>
            <p:nvPr/>
          </p:nvSpPr>
          <p:spPr bwMode="auto">
            <a:xfrm>
              <a:off x="4416" y="350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6584" name="Group 61"/>
          <p:cNvGrpSpPr>
            <a:grpSpLocks/>
          </p:cNvGrpSpPr>
          <p:nvPr/>
        </p:nvGrpSpPr>
        <p:grpSpPr bwMode="auto">
          <a:xfrm>
            <a:off x="3435350" y="328613"/>
            <a:ext cx="5711825" cy="2971800"/>
            <a:chOff x="2164" y="207"/>
            <a:chExt cx="3598" cy="1872"/>
          </a:xfrm>
        </p:grpSpPr>
        <p:sp>
          <p:nvSpPr>
            <p:cNvPr id="536587" name="Rectangle 62"/>
            <p:cNvSpPr>
              <a:spLocks noChangeArrowheads="1"/>
            </p:cNvSpPr>
            <p:nvPr/>
          </p:nvSpPr>
          <p:spPr bwMode="auto">
            <a:xfrm>
              <a:off x="2936" y="1833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B main memory buffers</a:t>
              </a:r>
            </a:p>
          </p:txBody>
        </p:sp>
        <p:sp>
          <p:nvSpPr>
            <p:cNvPr id="536588" name="Rectangle 63"/>
            <p:cNvSpPr>
              <a:spLocks noChangeArrowheads="1"/>
            </p:cNvSpPr>
            <p:nvPr/>
          </p:nvSpPr>
          <p:spPr bwMode="auto">
            <a:xfrm>
              <a:off x="4910" y="1847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Disk</a:t>
              </a:r>
            </a:p>
          </p:txBody>
        </p:sp>
        <p:sp>
          <p:nvSpPr>
            <p:cNvPr id="536589" name="Rectangle 64"/>
            <p:cNvSpPr>
              <a:spLocks noChangeArrowheads="1"/>
            </p:cNvSpPr>
            <p:nvPr/>
          </p:nvSpPr>
          <p:spPr bwMode="auto">
            <a:xfrm>
              <a:off x="2317" y="1848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Disk</a:t>
              </a:r>
            </a:p>
          </p:txBody>
        </p:sp>
        <p:sp>
          <p:nvSpPr>
            <p:cNvPr id="536590" name="Rectangle 65"/>
            <p:cNvSpPr>
              <a:spLocks noChangeArrowheads="1"/>
            </p:cNvSpPr>
            <p:nvPr/>
          </p:nvSpPr>
          <p:spPr bwMode="auto">
            <a:xfrm>
              <a:off x="2164" y="207"/>
              <a:ext cx="7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Original 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Relation</a:t>
              </a:r>
            </a:p>
          </p:txBody>
        </p:sp>
        <p:sp>
          <p:nvSpPr>
            <p:cNvPr id="536591" name="Rectangle 66"/>
            <p:cNvSpPr>
              <a:spLocks noChangeArrowheads="1"/>
            </p:cNvSpPr>
            <p:nvPr/>
          </p:nvSpPr>
          <p:spPr bwMode="auto">
            <a:xfrm>
              <a:off x="3916" y="39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OUTPUT</a:t>
              </a:r>
            </a:p>
          </p:txBody>
        </p:sp>
        <p:sp>
          <p:nvSpPr>
            <p:cNvPr id="536592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93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94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95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6596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536637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38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639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6597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98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99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00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01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02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03" name="Rectangle 81"/>
            <p:cNvSpPr>
              <a:spLocks noChangeArrowheads="1"/>
            </p:cNvSpPr>
            <p:nvPr/>
          </p:nvSpPr>
          <p:spPr bwMode="auto">
            <a:xfrm>
              <a:off x="4150" y="91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36604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05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06" name="Rectangle 84"/>
            <p:cNvSpPr>
              <a:spLocks noChangeArrowheads="1"/>
            </p:cNvSpPr>
            <p:nvPr/>
          </p:nvSpPr>
          <p:spPr bwMode="auto">
            <a:xfrm>
              <a:off x="2907" y="954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INPUT</a:t>
              </a:r>
            </a:p>
          </p:txBody>
        </p:sp>
        <p:sp useBgFill="1">
          <p:nvSpPr>
            <p:cNvPr id="536607" name="Rectangle 85"/>
            <p:cNvSpPr>
              <a:spLocks noChangeArrowheads="1"/>
            </p:cNvSpPr>
            <p:nvPr/>
          </p:nvSpPr>
          <p:spPr bwMode="auto">
            <a:xfrm>
              <a:off x="4150" y="565"/>
              <a:ext cx="17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6608" name="Rectangle 86"/>
            <p:cNvSpPr>
              <a:spLocks noChangeArrowheads="1"/>
            </p:cNvSpPr>
            <p:nvPr/>
          </p:nvSpPr>
          <p:spPr bwMode="auto">
            <a:xfrm>
              <a:off x="3273" y="1109"/>
              <a:ext cx="555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function</a:t>
              </a:r>
            </a:p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Arial" charset="0"/>
                </a:rPr>
                <a:t>h</a:t>
              </a:r>
            </a:p>
          </p:txBody>
        </p:sp>
        <p:sp>
          <p:nvSpPr>
            <p:cNvPr id="536609" name="Rectangle 87"/>
            <p:cNvSpPr>
              <a:spLocks noChangeArrowheads="1"/>
            </p:cNvSpPr>
            <p:nvPr/>
          </p:nvSpPr>
          <p:spPr bwMode="auto">
            <a:xfrm>
              <a:off x="4090" y="1405"/>
              <a:ext cx="3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M-1</a:t>
              </a:r>
            </a:p>
          </p:txBody>
        </p:sp>
        <p:sp>
          <p:nvSpPr>
            <p:cNvPr id="536610" name="Rectangle 88"/>
            <p:cNvSpPr>
              <a:spLocks noChangeArrowheads="1"/>
            </p:cNvSpPr>
            <p:nvPr/>
          </p:nvSpPr>
          <p:spPr bwMode="auto">
            <a:xfrm>
              <a:off x="4697" y="391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sp>
          <p:nvSpPr>
            <p:cNvPr id="536611" name="Rectangle 89"/>
            <p:cNvSpPr>
              <a:spLocks noChangeArrowheads="1"/>
            </p:cNvSpPr>
            <p:nvPr/>
          </p:nvSpPr>
          <p:spPr bwMode="auto">
            <a:xfrm>
              <a:off x="5424" y="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6612" name="Rectangle 90"/>
            <p:cNvSpPr>
              <a:spLocks noChangeArrowheads="1"/>
            </p:cNvSpPr>
            <p:nvPr/>
          </p:nvSpPr>
          <p:spPr bwMode="auto">
            <a:xfrm>
              <a:off x="5418" y="10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36613" name="Rectangle 91"/>
            <p:cNvSpPr>
              <a:spLocks noChangeArrowheads="1"/>
            </p:cNvSpPr>
            <p:nvPr/>
          </p:nvSpPr>
          <p:spPr bwMode="auto">
            <a:xfrm>
              <a:off x="5398" y="1542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M-1</a:t>
              </a:r>
            </a:p>
          </p:txBody>
        </p:sp>
        <p:grpSp>
          <p:nvGrpSpPr>
            <p:cNvPr id="536614" name="Group 92"/>
            <p:cNvGrpSpPr>
              <a:grpSpLocks/>
            </p:cNvGrpSpPr>
            <p:nvPr/>
          </p:nvGrpSpPr>
          <p:grpSpPr bwMode="auto">
            <a:xfrm>
              <a:off x="2204" y="628"/>
              <a:ext cx="580" cy="1230"/>
              <a:chOff x="2204" y="628"/>
              <a:chExt cx="580" cy="1230"/>
            </a:xfrm>
          </p:grpSpPr>
          <p:sp>
            <p:nvSpPr>
              <p:cNvPr id="536633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Arial" charset="0"/>
                </a:endParaRPr>
              </a:p>
            </p:txBody>
          </p:sp>
          <p:sp>
            <p:nvSpPr>
              <p:cNvPr id="536634" name="Line 94"/>
              <p:cNvSpPr>
                <a:spLocks noChangeShapeType="1"/>
              </p:cNvSpPr>
              <p:nvPr/>
            </p:nvSpPr>
            <p:spPr bwMode="auto">
              <a:xfrm>
                <a:off x="2209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35" name="Line 95"/>
              <p:cNvSpPr>
                <a:spLocks noChangeShapeType="1"/>
              </p:cNvSpPr>
              <p:nvPr/>
            </p:nvSpPr>
            <p:spPr bwMode="auto">
              <a:xfrm>
                <a:off x="2784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36" name="Arc 96"/>
              <p:cNvSpPr>
                <a:spLocks/>
              </p:cNvSpPr>
              <p:nvPr/>
            </p:nvSpPr>
            <p:spPr bwMode="auto">
              <a:xfrm>
                <a:off x="2204" y="1782"/>
                <a:ext cx="575" cy="76"/>
              </a:xfrm>
              <a:custGeom>
                <a:avLst/>
                <a:gdLst>
                  <a:gd name="T0" fmla="*/ 0 w 43200"/>
                  <a:gd name="T1" fmla="*/ 0 h 22191"/>
                  <a:gd name="T2" fmla="*/ 0 w 43200"/>
                  <a:gd name="T3" fmla="*/ 0 h 22191"/>
                  <a:gd name="T4" fmla="*/ 0 w 43200"/>
                  <a:gd name="T5" fmla="*/ 0 h 2219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91"/>
                  <a:gd name="T11" fmla="*/ 43200 w 43200"/>
                  <a:gd name="T12" fmla="*/ 22191 h 22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91" fill="none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</a:path>
                  <a:path w="43200" h="22191" stroke="0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  <a:lnTo>
                      <a:pt x="21600" y="59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6615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36616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36617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536618" name="Rectangle 100"/>
            <p:cNvSpPr>
              <a:spLocks noChangeArrowheads="1"/>
            </p:cNvSpPr>
            <p:nvPr/>
          </p:nvSpPr>
          <p:spPr bwMode="auto">
            <a:xfrm>
              <a:off x="2292" y="1182"/>
              <a:ext cx="4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Arial" charset="0"/>
                </a:rPr>
                <a:t>. . .</a:t>
              </a:r>
            </a:p>
          </p:txBody>
        </p:sp>
        <p:grpSp>
          <p:nvGrpSpPr>
            <p:cNvPr id="536619" name="Group 101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536629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Arial" charset="0"/>
                </a:endParaRPr>
              </a:p>
            </p:txBody>
          </p:sp>
          <p:sp>
            <p:nvSpPr>
              <p:cNvPr id="536630" name="Line 103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31" name="Line 104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632" name="Arc 105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6620" name="Line 106"/>
            <p:cNvSpPr>
              <a:spLocks noChangeShapeType="1"/>
            </p:cNvSpPr>
            <p:nvPr/>
          </p:nvSpPr>
          <p:spPr bwMode="auto">
            <a:xfrm>
              <a:off x="2784" y="1296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1" name="Line 107"/>
            <p:cNvSpPr>
              <a:spLocks noChangeShapeType="1"/>
            </p:cNvSpPr>
            <p:nvPr/>
          </p:nvSpPr>
          <p:spPr bwMode="auto">
            <a:xfrm flipV="1">
              <a:off x="379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2" name="Line 108"/>
            <p:cNvSpPr>
              <a:spLocks noChangeShapeType="1"/>
            </p:cNvSpPr>
            <p:nvPr/>
          </p:nvSpPr>
          <p:spPr bwMode="auto">
            <a:xfrm flipV="1">
              <a:off x="3792" y="1200"/>
              <a:ext cx="336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3" name="Line 109"/>
            <p:cNvSpPr>
              <a:spLocks noChangeShapeType="1"/>
            </p:cNvSpPr>
            <p:nvPr/>
          </p:nvSpPr>
          <p:spPr bwMode="auto">
            <a:xfrm>
              <a:off x="3792" y="1296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4" name="Line 110"/>
            <p:cNvSpPr>
              <a:spLocks noChangeShapeType="1"/>
            </p:cNvSpPr>
            <p:nvPr/>
          </p:nvSpPr>
          <p:spPr bwMode="auto">
            <a:xfrm>
              <a:off x="4416" y="864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5" name="Line 111"/>
            <p:cNvSpPr>
              <a:spLocks noChangeShapeType="1"/>
            </p:cNvSpPr>
            <p:nvPr/>
          </p:nvSpPr>
          <p:spPr bwMode="auto">
            <a:xfrm>
              <a:off x="4416" y="1152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6" name="Line 112"/>
            <p:cNvSpPr>
              <a:spLocks noChangeShapeType="1"/>
            </p:cNvSpPr>
            <p:nvPr/>
          </p:nvSpPr>
          <p:spPr bwMode="auto">
            <a:xfrm>
              <a:off x="4416" y="1680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27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28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6585" name="Rectangle 115"/>
          <p:cNvSpPr>
            <a:spLocks noChangeArrowheads="1"/>
          </p:cNvSpPr>
          <p:nvPr/>
        </p:nvSpPr>
        <p:spPr bwMode="auto">
          <a:xfrm>
            <a:off x="0" y="40386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36586" name="Footer Placeholder 1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131AB8-3913-4DE6-8A63-F4ACE085247A}" type="slidenum">
              <a:rPr lang="en-US" smtClean="0">
                <a:latin typeface="Arial" charset="0"/>
                <a:cs typeface="Arial" charset="0"/>
              </a:rPr>
              <a:pPr/>
              <a:t>97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Partitioned Hash Join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Cost: 3B(R) + 3B(S)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Assumption: min(B(R), B(S)) &lt;= M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2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86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BA0E6-3729-4C8F-B572-93B1BA01A516}" type="slidenum">
              <a:rPr lang="en-US" smtClean="0">
                <a:latin typeface="Arial" charset="0"/>
                <a:cs typeface="Arial" charset="0"/>
              </a:rPr>
              <a:pPr/>
              <a:t>98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External Sorting</a:t>
            </a:r>
          </a:p>
        </p:txBody>
      </p:sp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49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Problem: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Sort a file of size B with memory M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Where we need this: 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ORDER BY in SQL queries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Several physical operators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Bulk loading of B+-tree indexes. 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Will discuss only 2-pass sorting, when B &lt; M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2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067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5E37C-18A9-4B14-9028-17F70259A8A7}" type="slidenum">
              <a:rPr lang="en-US" smtClean="0">
                <a:latin typeface="Arial" charset="0"/>
                <a:cs typeface="Arial" charset="0"/>
              </a:rPr>
              <a:pPr/>
              <a:t>99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External Merge-Sort: Step 1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Phase one: load M bytes in memory, sort</a:t>
            </a: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09600" y="5181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30480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2726" name="Freeform 6"/>
          <p:cNvSpPr>
            <a:spLocks/>
          </p:cNvSpPr>
          <p:nvPr/>
        </p:nvSpPr>
        <p:spPr bwMode="auto">
          <a:xfrm>
            <a:off x="6761163" y="3030538"/>
            <a:ext cx="1393825" cy="254000"/>
          </a:xfrm>
          <a:custGeom>
            <a:avLst/>
            <a:gdLst>
              <a:gd name="T0" fmla="*/ 2147483647 w 878"/>
              <a:gd name="T1" fmla="*/ 2147483647 h 160"/>
              <a:gd name="T2" fmla="*/ 2147483647 w 878"/>
              <a:gd name="T3" fmla="*/ 2147483647 h 160"/>
              <a:gd name="T4" fmla="*/ 2147483647 w 878"/>
              <a:gd name="T5" fmla="*/ 2147483647 h 160"/>
              <a:gd name="T6" fmla="*/ 2147483647 w 878"/>
              <a:gd name="T7" fmla="*/ 0 h 160"/>
              <a:gd name="T8" fmla="*/ 2147483647 w 878"/>
              <a:gd name="T9" fmla="*/ 2147483647 h 160"/>
              <a:gd name="T10" fmla="*/ 2147483647 w 878"/>
              <a:gd name="T11" fmla="*/ 2147483647 h 160"/>
              <a:gd name="T12" fmla="*/ 0 w 878"/>
              <a:gd name="T13" fmla="*/ 2147483647 h 160"/>
              <a:gd name="T14" fmla="*/ 2147483647 w 878"/>
              <a:gd name="T15" fmla="*/ 2147483647 h 160"/>
              <a:gd name="T16" fmla="*/ 2147483647 w 878"/>
              <a:gd name="T17" fmla="*/ 2147483647 h 160"/>
              <a:gd name="T18" fmla="*/ 2147483647 w 878"/>
              <a:gd name="T19" fmla="*/ 2147483647 h 160"/>
              <a:gd name="T20" fmla="*/ 2147483647 w 878"/>
              <a:gd name="T21" fmla="*/ 2147483647 h 160"/>
              <a:gd name="T22" fmla="*/ 2147483647 w 878"/>
              <a:gd name="T23" fmla="*/ 2147483647 h 160"/>
              <a:gd name="T24" fmla="*/ 2147483647 w 878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27" name="Freeform 7"/>
          <p:cNvSpPr>
            <a:spLocks/>
          </p:cNvSpPr>
          <p:nvPr/>
        </p:nvSpPr>
        <p:spPr bwMode="auto">
          <a:xfrm>
            <a:off x="1122363" y="3419475"/>
            <a:ext cx="1098550" cy="182563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28" name="Freeform 8"/>
          <p:cNvSpPr>
            <a:spLocks/>
          </p:cNvSpPr>
          <p:nvPr/>
        </p:nvSpPr>
        <p:spPr bwMode="auto">
          <a:xfrm>
            <a:off x="1122363" y="4419600"/>
            <a:ext cx="1128712" cy="166688"/>
          </a:xfrm>
          <a:custGeom>
            <a:avLst/>
            <a:gdLst>
              <a:gd name="T0" fmla="*/ 0 w 711"/>
              <a:gd name="T1" fmla="*/ 2147483647 h 105"/>
              <a:gd name="T2" fmla="*/ 0 w 711"/>
              <a:gd name="T3" fmla="*/ 0 h 105"/>
              <a:gd name="T4" fmla="*/ 2147483647 w 711"/>
              <a:gd name="T5" fmla="*/ 0 h 105"/>
              <a:gd name="T6" fmla="*/ 2147483647 w 711"/>
              <a:gd name="T7" fmla="*/ 2147483647 h 105"/>
              <a:gd name="T8" fmla="*/ 0 w 711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29" name="Freeform 9"/>
          <p:cNvSpPr>
            <a:spLocks/>
          </p:cNvSpPr>
          <p:nvPr/>
        </p:nvSpPr>
        <p:spPr bwMode="auto">
          <a:xfrm>
            <a:off x="976313" y="3065463"/>
            <a:ext cx="1387475" cy="265112"/>
          </a:xfrm>
          <a:custGeom>
            <a:avLst/>
            <a:gdLst>
              <a:gd name="T0" fmla="*/ 2147483647 w 874"/>
              <a:gd name="T1" fmla="*/ 2147483647 h 167"/>
              <a:gd name="T2" fmla="*/ 2147483647 w 874"/>
              <a:gd name="T3" fmla="*/ 2147483647 h 167"/>
              <a:gd name="T4" fmla="*/ 2147483647 w 874"/>
              <a:gd name="T5" fmla="*/ 2147483647 h 167"/>
              <a:gd name="T6" fmla="*/ 2147483647 w 874"/>
              <a:gd name="T7" fmla="*/ 0 h 167"/>
              <a:gd name="T8" fmla="*/ 2147483647 w 874"/>
              <a:gd name="T9" fmla="*/ 2147483647 h 167"/>
              <a:gd name="T10" fmla="*/ 2147483647 w 874"/>
              <a:gd name="T11" fmla="*/ 2147483647 h 167"/>
              <a:gd name="T12" fmla="*/ 0 w 874"/>
              <a:gd name="T13" fmla="*/ 2147483647 h 167"/>
              <a:gd name="T14" fmla="*/ 2147483647 w 874"/>
              <a:gd name="T15" fmla="*/ 2147483647 h 167"/>
              <a:gd name="T16" fmla="*/ 2147483647 w 874"/>
              <a:gd name="T17" fmla="*/ 2147483647 h 167"/>
              <a:gd name="T18" fmla="*/ 2147483647 w 874"/>
              <a:gd name="T19" fmla="*/ 2147483647 h 167"/>
              <a:gd name="T20" fmla="*/ 2147483647 w 874"/>
              <a:gd name="T21" fmla="*/ 2147483647 h 167"/>
              <a:gd name="T22" fmla="*/ 2147483647 w 874"/>
              <a:gd name="T23" fmla="*/ 2147483647 h 167"/>
              <a:gd name="T24" fmla="*/ 2147483647 w 874"/>
              <a:gd name="T25" fmla="*/ 2147483647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30" name="Freeform 11"/>
          <p:cNvSpPr>
            <a:spLocks/>
          </p:cNvSpPr>
          <p:nvPr/>
        </p:nvSpPr>
        <p:spPr bwMode="auto">
          <a:xfrm>
            <a:off x="6877050" y="3505200"/>
            <a:ext cx="1119188" cy="157163"/>
          </a:xfrm>
          <a:custGeom>
            <a:avLst/>
            <a:gdLst>
              <a:gd name="T0" fmla="*/ 0 w 705"/>
              <a:gd name="T1" fmla="*/ 2147483647 h 99"/>
              <a:gd name="T2" fmla="*/ 0 w 705"/>
              <a:gd name="T3" fmla="*/ 0 h 99"/>
              <a:gd name="T4" fmla="*/ 2147483647 w 705"/>
              <a:gd name="T5" fmla="*/ 0 h 99"/>
              <a:gd name="T6" fmla="*/ 2147483647 w 705"/>
              <a:gd name="T7" fmla="*/ 2147483647 h 99"/>
              <a:gd name="T8" fmla="*/ 0 w 70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31" name="Freeform 12"/>
          <p:cNvSpPr>
            <a:spLocks/>
          </p:cNvSpPr>
          <p:nvPr/>
        </p:nvSpPr>
        <p:spPr bwMode="auto">
          <a:xfrm>
            <a:off x="6891338" y="3786188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32" name="Freeform 13"/>
          <p:cNvSpPr>
            <a:spLocks/>
          </p:cNvSpPr>
          <p:nvPr/>
        </p:nvSpPr>
        <p:spPr bwMode="auto">
          <a:xfrm>
            <a:off x="2711450" y="2819400"/>
            <a:ext cx="3625850" cy="2492375"/>
          </a:xfrm>
          <a:custGeom>
            <a:avLst/>
            <a:gdLst>
              <a:gd name="T0" fmla="*/ 0 w 2284"/>
              <a:gd name="T1" fmla="*/ 2147483647 h 1570"/>
              <a:gd name="T2" fmla="*/ 0 w 2284"/>
              <a:gd name="T3" fmla="*/ 0 h 1570"/>
              <a:gd name="T4" fmla="*/ 2147483647 w 2284"/>
              <a:gd name="T5" fmla="*/ 0 h 1570"/>
              <a:gd name="T6" fmla="*/ 2147483647 w 2284"/>
              <a:gd name="T7" fmla="*/ 2147483647 h 1570"/>
              <a:gd name="T8" fmla="*/ 0 w 2284"/>
              <a:gd name="T9" fmla="*/ 2147483647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33" name="Rectangle 14"/>
          <p:cNvSpPr>
            <a:spLocks noChangeArrowheads="1"/>
          </p:cNvSpPr>
          <p:nvPr/>
        </p:nvSpPr>
        <p:spPr bwMode="auto">
          <a:xfrm>
            <a:off x="7167563" y="48625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Disk</a:t>
            </a:r>
          </a:p>
        </p:txBody>
      </p:sp>
      <p:sp>
        <p:nvSpPr>
          <p:cNvPr id="542734" name="Rectangle 15"/>
          <p:cNvSpPr>
            <a:spLocks noChangeArrowheads="1"/>
          </p:cNvSpPr>
          <p:nvPr/>
        </p:nvSpPr>
        <p:spPr bwMode="auto">
          <a:xfrm>
            <a:off x="1304925" y="489585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Disk</a:t>
            </a:r>
          </a:p>
        </p:txBody>
      </p:sp>
      <p:sp>
        <p:nvSpPr>
          <p:cNvPr id="542735" name="Line 16"/>
          <p:cNvSpPr>
            <a:spLocks noChangeShapeType="1"/>
          </p:cNvSpPr>
          <p:nvPr/>
        </p:nvSpPr>
        <p:spPr bwMode="auto">
          <a:xfrm>
            <a:off x="992188" y="31877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36" name="Line 17"/>
          <p:cNvSpPr>
            <a:spLocks noChangeShapeType="1"/>
          </p:cNvSpPr>
          <p:nvPr/>
        </p:nvSpPr>
        <p:spPr bwMode="auto">
          <a:xfrm>
            <a:off x="2359025" y="31877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37" name="Group 18"/>
          <p:cNvGrpSpPr>
            <a:grpSpLocks/>
          </p:cNvGrpSpPr>
          <p:nvPr/>
        </p:nvGrpSpPr>
        <p:grpSpPr bwMode="auto">
          <a:xfrm>
            <a:off x="993775" y="4665663"/>
            <a:ext cx="1365250" cy="185737"/>
            <a:chOff x="674" y="3611"/>
            <a:chExt cx="860" cy="117"/>
          </a:xfrm>
        </p:grpSpPr>
        <p:sp>
          <p:nvSpPr>
            <p:cNvPr id="542753" name="Arc 19"/>
            <p:cNvSpPr>
              <a:spLocks/>
            </p:cNvSpPr>
            <p:nvPr/>
          </p:nvSpPr>
          <p:spPr bwMode="auto">
            <a:xfrm>
              <a:off x="674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</a:path>
                <a:path w="21600" h="21785" stroke="0" extrusionOk="0">
                  <a:moveTo>
                    <a:pt x="21600" y="21784"/>
                  </a:moveTo>
                  <a:cubicBezTo>
                    <a:pt x="9670" y="21785"/>
                    <a:pt x="0" y="12114"/>
                    <a:pt x="0" y="185"/>
                  </a:cubicBezTo>
                  <a:cubicBezTo>
                    <a:pt x="0" y="123"/>
                    <a:pt x="0" y="61"/>
                    <a:pt x="0" y="-1"/>
                  </a:cubicBezTo>
                  <a:lnTo>
                    <a:pt x="2160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54" name="Arc 20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0 w 21600"/>
                <a:gd name="T1" fmla="*/ 0 h 21785"/>
                <a:gd name="T2" fmla="*/ 0 w 21600"/>
                <a:gd name="T3" fmla="*/ 0 h 21785"/>
                <a:gd name="T4" fmla="*/ 0 w 21600"/>
                <a:gd name="T5" fmla="*/ 0 h 217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5"/>
                <a:gd name="T11" fmla="*/ 21600 w 21600"/>
                <a:gd name="T12" fmla="*/ 21785 h 21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5" fill="none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</a:path>
                <a:path w="21600" h="21785" stroke="0" extrusionOk="0">
                  <a:moveTo>
                    <a:pt x="21599" y="-1"/>
                  </a:moveTo>
                  <a:cubicBezTo>
                    <a:pt x="21599" y="61"/>
                    <a:pt x="21600" y="123"/>
                    <a:pt x="21600" y="185"/>
                  </a:cubicBezTo>
                  <a:cubicBezTo>
                    <a:pt x="21600" y="12114"/>
                    <a:pt x="11929" y="21785"/>
                    <a:pt x="-1" y="21785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738" name="Group 21"/>
          <p:cNvGrpSpPr>
            <a:grpSpLocks/>
          </p:cNvGrpSpPr>
          <p:nvPr/>
        </p:nvGrpSpPr>
        <p:grpSpPr bwMode="auto">
          <a:xfrm>
            <a:off x="6780213" y="4589463"/>
            <a:ext cx="1371600" cy="176212"/>
            <a:chOff x="4319" y="3563"/>
            <a:chExt cx="864" cy="111"/>
          </a:xfrm>
        </p:grpSpPr>
        <p:sp>
          <p:nvSpPr>
            <p:cNvPr id="542751" name="Arc 22"/>
            <p:cNvSpPr>
              <a:spLocks/>
            </p:cNvSpPr>
            <p:nvPr/>
          </p:nvSpPr>
          <p:spPr bwMode="auto">
            <a:xfrm>
              <a:off x="4319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</a:path>
                <a:path w="21600" h="21795" stroke="0" extrusionOk="0">
                  <a:moveTo>
                    <a:pt x="21600" y="21794"/>
                  </a:moveTo>
                  <a:cubicBezTo>
                    <a:pt x="9670" y="21795"/>
                    <a:pt x="0" y="12124"/>
                    <a:pt x="0" y="195"/>
                  </a:cubicBezTo>
                  <a:cubicBezTo>
                    <a:pt x="0" y="129"/>
                    <a:pt x="0" y="64"/>
                    <a:pt x="0" y="-1"/>
                  </a:cubicBezTo>
                  <a:lnTo>
                    <a:pt x="2160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52" name="Arc 23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0 w 21600"/>
                <a:gd name="T1" fmla="*/ 0 h 21795"/>
                <a:gd name="T2" fmla="*/ 0 w 21600"/>
                <a:gd name="T3" fmla="*/ 0 h 21795"/>
                <a:gd name="T4" fmla="*/ 0 w 21600"/>
                <a:gd name="T5" fmla="*/ 0 h 217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5"/>
                <a:gd name="T11" fmla="*/ 21600 w 21600"/>
                <a:gd name="T12" fmla="*/ 21795 h 21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5" fill="none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</a:path>
                <a:path w="21600" h="21795" stroke="0" extrusionOk="0">
                  <a:moveTo>
                    <a:pt x="21599" y="-1"/>
                  </a:moveTo>
                  <a:cubicBezTo>
                    <a:pt x="21599" y="64"/>
                    <a:pt x="21600" y="129"/>
                    <a:pt x="21600" y="195"/>
                  </a:cubicBezTo>
                  <a:cubicBezTo>
                    <a:pt x="21600" y="12124"/>
                    <a:pt x="11929" y="21795"/>
                    <a:pt x="-1" y="21795"/>
                  </a:cubicBezTo>
                  <a:lnTo>
                    <a:pt x="0" y="195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39" name="Line 24"/>
          <p:cNvSpPr>
            <a:spLocks noChangeShapeType="1"/>
          </p:cNvSpPr>
          <p:nvPr/>
        </p:nvSpPr>
        <p:spPr bwMode="auto">
          <a:xfrm>
            <a:off x="6784975" y="31877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0" name="Line 25"/>
          <p:cNvSpPr>
            <a:spLocks noChangeShapeType="1"/>
          </p:cNvSpPr>
          <p:nvPr/>
        </p:nvSpPr>
        <p:spPr bwMode="auto">
          <a:xfrm>
            <a:off x="8151813" y="31877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1" name="Line 26"/>
          <p:cNvSpPr>
            <a:spLocks noChangeShapeType="1"/>
          </p:cNvSpPr>
          <p:nvPr/>
        </p:nvSpPr>
        <p:spPr bwMode="auto">
          <a:xfrm>
            <a:off x="2198688" y="3463925"/>
            <a:ext cx="1001712" cy="269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2" name="Line 27"/>
          <p:cNvSpPr>
            <a:spLocks noChangeShapeType="1"/>
          </p:cNvSpPr>
          <p:nvPr/>
        </p:nvSpPr>
        <p:spPr bwMode="auto">
          <a:xfrm flipV="1">
            <a:off x="5867400" y="4017963"/>
            <a:ext cx="917575" cy="20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3" name="Freeform 28"/>
          <p:cNvSpPr>
            <a:spLocks/>
          </p:cNvSpPr>
          <p:nvPr/>
        </p:nvSpPr>
        <p:spPr bwMode="auto">
          <a:xfrm>
            <a:off x="1122363" y="3697288"/>
            <a:ext cx="1098550" cy="182562"/>
          </a:xfrm>
          <a:custGeom>
            <a:avLst/>
            <a:gdLst>
              <a:gd name="T0" fmla="*/ 0 w 692"/>
              <a:gd name="T1" fmla="*/ 2147483647 h 115"/>
              <a:gd name="T2" fmla="*/ 0 w 692"/>
              <a:gd name="T3" fmla="*/ 0 h 115"/>
              <a:gd name="T4" fmla="*/ 2147483647 w 692"/>
              <a:gd name="T5" fmla="*/ 0 h 115"/>
              <a:gd name="T6" fmla="*/ 2147483647 w 692"/>
              <a:gd name="T7" fmla="*/ 2147483647 h 115"/>
              <a:gd name="T8" fmla="*/ 0 w 692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44" name="Rectangle 29"/>
          <p:cNvSpPr>
            <a:spLocks noChangeArrowheads="1"/>
          </p:cNvSpPr>
          <p:nvPr/>
        </p:nvSpPr>
        <p:spPr bwMode="auto">
          <a:xfrm>
            <a:off x="7010400" y="3603625"/>
            <a:ext cx="822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42745" name="Freeform 30"/>
          <p:cNvSpPr>
            <a:spLocks/>
          </p:cNvSpPr>
          <p:nvPr/>
        </p:nvSpPr>
        <p:spPr bwMode="auto">
          <a:xfrm>
            <a:off x="6891338" y="4340225"/>
            <a:ext cx="1120775" cy="142875"/>
          </a:xfrm>
          <a:custGeom>
            <a:avLst/>
            <a:gdLst>
              <a:gd name="T0" fmla="*/ 0 w 706"/>
              <a:gd name="T1" fmla="*/ 2147483647 h 90"/>
              <a:gd name="T2" fmla="*/ 0 w 706"/>
              <a:gd name="T3" fmla="*/ 0 h 90"/>
              <a:gd name="T4" fmla="*/ 2147483647 w 706"/>
              <a:gd name="T5" fmla="*/ 0 h 90"/>
              <a:gd name="T6" fmla="*/ 2147483647 w 706"/>
              <a:gd name="T7" fmla="*/ 2147483647 h 90"/>
              <a:gd name="T8" fmla="*/ 0 w 706"/>
              <a:gd name="T9" fmla="*/ 214748364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46" name="Rectangle 31"/>
          <p:cNvSpPr>
            <a:spLocks noChangeArrowheads="1"/>
          </p:cNvSpPr>
          <p:nvPr/>
        </p:nvSpPr>
        <p:spPr bwMode="auto">
          <a:xfrm>
            <a:off x="1220788" y="3605213"/>
            <a:ext cx="890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000">
                <a:solidFill>
                  <a:schemeClr val="tx2"/>
                </a:solidFill>
                <a:latin typeface="Arial" charset="0"/>
              </a:rPr>
              <a:t>. . .</a:t>
            </a:r>
          </a:p>
        </p:txBody>
      </p:sp>
      <p:sp>
        <p:nvSpPr>
          <p:cNvPr id="542747" name="Rectangle 32"/>
          <p:cNvSpPr>
            <a:spLocks noChangeArrowheads="1"/>
          </p:cNvSpPr>
          <p:nvPr/>
        </p:nvSpPr>
        <p:spPr bwMode="auto">
          <a:xfrm>
            <a:off x="3276600" y="2971800"/>
            <a:ext cx="2590800" cy="2057400"/>
          </a:xfrm>
          <a:prstGeom prst="rect">
            <a:avLst/>
          </a:prstGeom>
          <a:solidFill>
            <a:srgbClr val="F6BF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en-US">
              <a:latin typeface="Arial" charset="0"/>
            </a:endParaRPr>
          </a:p>
          <a:p>
            <a:pPr eaLnBrk="0" hangingPunct="0"/>
            <a:r>
              <a:rPr lang="en-US">
                <a:latin typeface="Arial" charset="0"/>
              </a:rPr>
              <a:t>M</a:t>
            </a:r>
          </a:p>
        </p:txBody>
      </p:sp>
      <p:sp>
        <p:nvSpPr>
          <p:cNvPr id="542748" name="Rectangle 33"/>
          <p:cNvSpPr>
            <a:spLocks noChangeArrowheads="1"/>
          </p:cNvSpPr>
          <p:nvPr/>
        </p:nvSpPr>
        <p:spPr bwMode="auto">
          <a:xfrm>
            <a:off x="2895600" y="4953000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Main memory</a:t>
            </a:r>
          </a:p>
        </p:txBody>
      </p:sp>
      <p:sp>
        <p:nvSpPr>
          <p:cNvPr id="542749" name="AutoShape 34"/>
          <p:cNvSpPr>
            <a:spLocks noChangeArrowheads="1"/>
          </p:cNvSpPr>
          <p:nvPr/>
        </p:nvSpPr>
        <p:spPr bwMode="auto">
          <a:xfrm>
            <a:off x="3457575" y="5649913"/>
            <a:ext cx="4672013" cy="627062"/>
          </a:xfrm>
          <a:prstGeom prst="wedgeRoundRectCallout">
            <a:avLst>
              <a:gd name="adj1" fmla="val 27616"/>
              <a:gd name="adj2" fmla="val -153528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3200">
                <a:latin typeface="Arial" charset="0"/>
              </a:rPr>
              <a:t>Runs of length M bytes</a:t>
            </a:r>
          </a:p>
        </p:txBody>
      </p:sp>
      <p:sp>
        <p:nvSpPr>
          <p:cNvPr id="542750" name="Footer Placeholder 3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3662</Words>
  <Application>Microsoft Macintosh PowerPoint</Application>
  <PresentationFormat>On-screen Show (4:3)</PresentationFormat>
  <Paragraphs>1367</Paragraphs>
  <Slides>106</Slides>
  <Notes>87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5" baseType="lpstr">
      <vt:lpstr>Times</vt:lpstr>
      <vt:lpstr>Arial</vt:lpstr>
      <vt:lpstr>ＭＳ Ｐゴシック</vt:lpstr>
      <vt:lpstr>Symbol</vt:lpstr>
      <vt:lpstr>Zapf Dingbats</vt:lpstr>
      <vt:lpstr>Wingdings</vt:lpstr>
      <vt:lpstr>Monotype Sorts</vt:lpstr>
      <vt:lpstr>Blank Presentation</vt:lpstr>
      <vt:lpstr>Equation</vt:lpstr>
      <vt:lpstr>Lecture 7: </vt:lpstr>
      <vt:lpstr>Outline</vt:lpstr>
      <vt:lpstr>The WHAT and the HOW</vt:lpstr>
      <vt:lpstr>SQL  = WHAT</vt:lpstr>
      <vt:lpstr>Relational Algebra = HOW</vt:lpstr>
      <vt:lpstr>Relational Algebra = HOW</vt:lpstr>
      <vt:lpstr>Sets v.s. Bags</vt:lpstr>
      <vt:lpstr>Extended Algebra Operators</vt:lpstr>
      <vt:lpstr>Relational Algebra (1/3)</vt:lpstr>
      <vt:lpstr>Relational Algebra (2/3)</vt:lpstr>
      <vt:lpstr>Relational Algebra (3/3)</vt:lpstr>
      <vt:lpstr>Union and Difference</vt:lpstr>
      <vt:lpstr>What about Intersection ?</vt:lpstr>
      <vt:lpstr>Selection</vt:lpstr>
      <vt:lpstr>Slide 15</vt:lpstr>
      <vt:lpstr>Projection</vt:lpstr>
      <vt:lpstr>Slide 17</vt:lpstr>
      <vt:lpstr>Cartesian Product</vt:lpstr>
      <vt:lpstr>Slide 19</vt:lpstr>
      <vt:lpstr>Renaming</vt:lpstr>
      <vt:lpstr>Natural Join</vt:lpstr>
      <vt:lpstr>Natural Join</vt:lpstr>
      <vt:lpstr>Natural Join</vt:lpstr>
      <vt:lpstr>Theta Join</vt:lpstr>
      <vt:lpstr>Eq-join</vt:lpstr>
      <vt:lpstr>So Which Join Is It ?</vt:lpstr>
      <vt:lpstr>Semijoin</vt:lpstr>
      <vt:lpstr>Semijoins in Distributed Databases</vt:lpstr>
      <vt:lpstr>Semijoins in Distributed Databases</vt:lpstr>
      <vt:lpstr>Semijoins in Distributed Databases</vt:lpstr>
      <vt:lpstr>Semijoins in Distributed Databases</vt:lpstr>
      <vt:lpstr>Joins R US</vt:lpstr>
      <vt:lpstr>Operators on Bags</vt:lpstr>
      <vt:lpstr>Complex RA Expressions</vt:lpstr>
      <vt:lpstr>RA = Dataflow Program</vt:lpstr>
      <vt:lpstr>Limitations of RA</vt:lpstr>
      <vt:lpstr>Steps of the Query Processor</vt:lpstr>
      <vt:lpstr>Example Database Schema</vt:lpstr>
      <vt:lpstr>Example Query</vt:lpstr>
      <vt:lpstr>Steps in Query Evaluation</vt:lpstr>
      <vt:lpstr>Rewritten Version of Our Query</vt:lpstr>
      <vt:lpstr>Continue with Query Evaluation</vt:lpstr>
      <vt:lpstr>Extended Algebra Operators</vt:lpstr>
      <vt:lpstr>Logical Query Plan</vt:lpstr>
      <vt:lpstr>Query Block</vt:lpstr>
      <vt:lpstr>Typical Plan for Block (1/2)</vt:lpstr>
      <vt:lpstr>Typical Plan For Block (2/2)</vt:lpstr>
      <vt:lpstr>How about Subqueries? Find all suppliers from WA which they do not supply products over 100</vt:lpstr>
      <vt:lpstr>How about Subqueries?</vt:lpstr>
      <vt:lpstr>How about Subqueries?</vt:lpstr>
      <vt:lpstr>How about Subqueries?</vt:lpstr>
      <vt:lpstr>How about Subqueries?</vt:lpstr>
      <vt:lpstr>Physical Query Plan</vt:lpstr>
      <vt:lpstr>Physical Query Plan</vt:lpstr>
      <vt:lpstr>Final Step in Query Processing</vt:lpstr>
      <vt:lpstr>Iterator Interface</vt:lpstr>
      <vt:lpstr>Pipelined Execution</vt:lpstr>
      <vt:lpstr>Pipelined Execution</vt:lpstr>
      <vt:lpstr>Intermediate Tuple Materialization</vt:lpstr>
      <vt:lpstr>Intermediate Tuple Materialization</vt:lpstr>
      <vt:lpstr>Physical Operators</vt:lpstr>
      <vt:lpstr>Question in Class</vt:lpstr>
      <vt:lpstr>Question in Class</vt:lpstr>
      <vt:lpstr>1. Nested Loop Join</vt:lpstr>
      <vt:lpstr>It’s more complicated…</vt:lpstr>
      <vt:lpstr>Main Memory Nested Loop Join Revisited</vt:lpstr>
      <vt:lpstr>BRIEF Review of Hash Tables</vt:lpstr>
      <vt:lpstr>BRIEF Review of Hash Tables</vt:lpstr>
      <vt:lpstr>2.  Hash Join (main memory)</vt:lpstr>
      <vt:lpstr>3.  Merge Join (main memory)</vt:lpstr>
      <vt:lpstr>Main Memory Group By</vt:lpstr>
      <vt:lpstr>Duplicate Elimination IS Group By</vt:lpstr>
      <vt:lpstr>Selections, Projections</vt:lpstr>
      <vt:lpstr>Review (1/2)</vt:lpstr>
      <vt:lpstr>Review (2/2)</vt:lpstr>
      <vt:lpstr>External Memory Algorithms</vt:lpstr>
      <vt:lpstr>Cost Parameters</vt:lpstr>
      <vt:lpstr>Ad-hoc Convention</vt:lpstr>
      <vt:lpstr>Sequential Scan of a Table R</vt:lpstr>
      <vt:lpstr>Nested Loop Joins</vt:lpstr>
      <vt:lpstr>Examples</vt:lpstr>
      <vt:lpstr>Block-Based Nested-loop Join</vt:lpstr>
      <vt:lpstr>Block Nested-loop Join</vt:lpstr>
      <vt:lpstr>Examples</vt:lpstr>
      <vt:lpstr>Cost of Block Nested-loop Join</vt:lpstr>
      <vt:lpstr>Index Based Selection</vt:lpstr>
      <vt:lpstr>Index Based Selection</vt:lpstr>
      <vt:lpstr>Index Based Selection</vt:lpstr>
      <vt:lpstr>Index Based Join</vt:lpstr>
      <vt:lpstr>Index Based Join</vt:lpstr>
      <vt:lpstr>Operations on Very Large Tables</vt:lpstr>
      <vt:lpstr>Partitioned Hash-based Algorithms</vt:lpstr>
      <vt:lpstr>Partitioned Hash Algorithms</vt:lpstr>
      <vt:lpstr>Grouping</vt:lpstr>
      <vt:lpstr>Partitioned Hash Join</vt:lpstr>
      <vt:lpstr>Hash-Join</vt:lpstr>
      <vt:lpstr>Partitioned Hash Join</vt:lpstr>
      <vt:lpstr>External Sorting</vt:lpstr>
      <vt:lpstr>External Merge-Sort: Step 1</vt:lpstr>
      <vt:lpstr>External Merge-Sort: Step 2</vt:lpstr>
      <vt:lpstr>Cost of External Merge Sort</vt:lpstr>
      <vt:lpstr>Grouping</vt:lpstr>
      <vt:lpstr>Merge-Join</vt:lpstr>
      <vt:lpstr>Merge-Join</vt:lpstr>
      <vt:lpstr>Two-Pass Algorithms Based on Sorting</vt:lpstr>
      <vt:lpstr>Summary of External Join Algorithms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Dan Suciu</dc:creator>
  <cp:lastModifiedBy>ADMINIBM</cp:lastModifiedBy>
  <cp:revision>155</cp:revision>
  <dcterms:created xsi:type="dcterms:W3CDTF">2010-11-17T16:16:59Z</dcterms:created>
  <dcterms:modified xsi:type="dcterms:W3CDTF">2013-04-01T13:20:47Z</dcterms:modified>
</cp:coreProperties>
</file>