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339" r:id="rId2"/>
    <p:sldId id="509" r:id="rId3"/>
    <p:sldId id="343" r:id="rId4"/>
    <p:sldId id="433" r:id="rId5"/>
    <p:sldId id="429" r:id="rId6"/>
    <p:sldId id="510" r:id="rId7"/>
    <p:sldId id="430" r:id="rId8"/>
    <p:sldId id="511" r:id="rId9"/>
    <p:sldId id="431" r:id="rId10"/>
    <p:sldId id="513" r:id="rId11"/>
    <p:sldId id="512" r:id="rId12"/>
    <p:sldId id="432" r:id="rId13"/>
    <p:sldId id="434" r:id="rId14"/>
    <p:sldId id="523" r:id="rId15"/>
    <p:sldId id="344" r:id="rId16"/>
    <p:sldId id="516" r:id="rId17"/>
    <p:sldId id="514" r:id="rId18"/>
    <p:sldId id="346" r:id="rId19"/>
    <p:sldId id="345" r:id="rId20"/>
    <p:sldId id="435" r:id="rId21"/>
    <p:sldId id="370" r:id="rId22"/>
    <p:sldId id="371" r:id="rId23"/>
    <p:sldId id="372" r:id="rId24"/>
    <p:sldId id="373" r:id="rId25"/>
    <p:sldId id="515" r:id="rId26"/>
    <p:sldId id="408" r:id="rId27"/>
    <p:sldId id="436" r:id="rId28"/>
    <p:sldId id="374" r:id="rId29"/>
    <p:sldId id="517" r:id="rId30"/>
    <p:sldId id="375" r:id="rId31"/>
    <p:sldId id="439" r:id="rId32"/>
    <p:sldId id="440" r:id="rId33"/>
    <p:sldId id="376" r:id="rId34"/>
    <p:sldId id="438" r:id="rId35"/>
    <p:sldId id="437" r:id="rId36"/>
    <p:sldId id="377" r:id="rId37"/>
    <p:sldId id="378" r:id="rId38"/>
    <p:sldId id="379" r:id="rId39"/>
    <p:sldId id="380" r:id="rId40"/>
    <p:sldId id="381" r:id="rId41"/>
    <p:sldId id="348" r:id="rId42"/>
    <p:sldId id="448" r:id="rId43"/>
    <p:sldId id="449" r:id="rId44"/>
    <p:sldId id="450" r:id="rId45"/>
    <p:sldId id="518" r:id="rId46"/>
    <p:sldId id="451" r:id="rId47"/>
    <p:sldId id="452" r:id="rId48"/>
    <p:sldId id="458" r:id="rId49"/>
    <p:sldId id="460" r:id="rId50"/>
    <p:sldId id="467" r:id="rId51"/>
    <p:sldId id="519" r:id="rId52"/>
    <p:sldId id="472" r:id="rId53"/>
    <p:sldId id="524" r:id="rId54"/>
    <p:sldId id="525" r:id="rId55"/>
    <p:sldId id="473" r:id="rId56"/>
    <p:sldId id="520" r:id="rId57"/>
    <p:sldId id="474" r:id="rId58"/>
    <p:sldId id="475" r:id="rId59"/>
    <p:sldId id="476" r:id="rId60"/>
    <p:sldId id="477" r:id="rId61"/>
    <p:sldId id="478" r:id="rId62"/>
    <p:sldId id="479" r:id="rId63"/>
    <p:sldId id="480" r:id="rId64"/>
    <p:sldId id="481" r:id="rId65"/>
    <p:sldId id="482" r:id="rId66"/>
    <p:sldId id="483" r:id="rId67"/>
    <p:sldId id="484" r:id="rId68"/>
    <p:sldId id="521" r:id="rId69"/>
    <p:sldId id="488" r:id="rId70"/>
    <p:sldId id="489" r:id="rId71"/>
    <p:sldId id="490" r:id="rId72"/>
    <p:sldId id="491" r:id="rId73"/>
    <p:sldId id="492" r:id="rId74"/>
    <p:sldId id="493" r:id="rId75"/>
    <p:sldId id="494" r:id="rId76"/>
    <p:sldId id="495" r:id="rId77"/>
    <p:sldId id="496" r:id="rId78"/>
    <p:sldId id="497" r:id="rId79"/>
    <p:sldId id="498" r:id="rId80"/>
    <p:sldId id="499" r:id="rId81"/>
    <p:sldId id="500" r:id="rId82"/>
    <p:sldId id="501" r:id="rId83"/>
    <p:sldId id="502" r:id="rId84"/>
    <p:sldId id="503" r:id="rId85"/>
    <p:sldId id="504" r:id="rId86"/>
    <p:sldId id="505" r:id="rId87"/>
    <p:sldId id="506" r:id="rId88"/>
    <p:sldId id="522" r:id="rId89"/>
    <p:sldId id="507" r:id="rId90"/>
    <p:sldId id="508" r:id="rId91"/>
  </p:sldIdLst>
  <p:sldSz cx="9144000" cy="6858000" type="screen4x3"/>
  <p:notesSz cx="69342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E"/>
    <a:srgbClr val="FF5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D932F70-A9CB-4A41-881D-B4E94D3F0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81CED7-BC0E-471C-A56C-CFE07081E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18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070E9-F41B-4F9B-A686-C63375EB9E51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9FE49-B039-432C-863C-C4BB67A930EA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5878B-68A4-4A90-ACE6-F81FB1B59F75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ECAEF-EF08-4071-8B6D-92D245A8A2E8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ECD6B-DB13-48D3-AA77-7F80B1D37733}" type="slidenum">
              <a:rPr lang="en-US" smtClean="0">
                <a:cs typeface="Arial" charset="0"/>
              </a:rPr>
              <a:pPr/>
              <a:t>15</a:t>
            </a:fld>
            <a:endParaRPr lang="en-US" smtClean="0">
              <a:cs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615B5-37AB-421E-963B-676B91EC8A1E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6DA33-5C07-4567-8290-454595D5B43E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44073-6273-4EFF-A2D3-2B6C221EF04B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676E9-1A8A-4AC1-97B7-E4A811A34D7C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0BA39-1F14-4D67-8D2E-10E278A20AF9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BD492-317E-4B4C-8DE2-BF3E36FBAC57}" type="slidenum">
              <a:rPr lang="en-US" smtClean="0">
                <a:cs typeface="Arial" charset="0"/>
              </a:rPr>
              <a:pPr/>
              <a:t>24</a:t>
            </a:fld>
            <a:endParaRPr lang="en-US" smtClean="0">
              <a:cs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5345C-FFB3-49E4-A1EA-CD2BB98E14D6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3FB643-9C7B-41EB-BC5D-80E91C0612FF}" type="slidenum">
              <a:rPr lang="en-US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15A55-E112-4B84-AE05-37EAF5009316}" type="slidenum">
              <a:rPr lang="en-US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5A405-F5FF-40F5-A6E5-0F38A7322C99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4B925-DAE9-42BA-81D8-833D261BB0A0}" type="slidenum">
              <a:rPr lang="en-US" smtClean="0">
                <a:cs typeface="Arial" charset="0"/>
              </a:rPr>
              <a:pPr/>
              <a:t>31</a:t>
            </a:fld>
            <a:endParaRPr lang="en-US" smtClean="0">
              <a:cs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22F16-0329-4B4D-85B6-50B9D07D1310}" type="slidenum">
              <a:rPr lang="en-US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E3D5-2E68-45D6-9C19-B871A70EF0AC}" type="slidenum">
              <a:rPr lang="en-US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A7CBD-93C9-4BEA-8B2F-A95FADD40638}" type="slidenum">
              <a:rPr lang="en-US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0B366-C497-4BB0-B5FE-0DFD76D00E4A}" type="slidenum">
              <a:rPr lang="en-US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9FEEE-4A1F-4B65-AEDE-7A5376F84EB1}" type="slidenum">
              <a:rPr lang="en-US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B7F29-C713-4517-819D-E74F1F81E865}" type="slidenum">
              <a:rPr lang="en-US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82C8F-E0A6-4895-9522-D4670649F92F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8361E-AA47-4DA8-9E80-8886453EDA35}" type="slidenum">
              <a:rPr lang="en-US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FE459-91BE-4FB2-8591-EB496EA7AE45}" type="slidenum">
              <a:rPr lang="en-US" smtClean="0">
                <a:cs typeface="Arial" charset="0"/>
              </a:rPr>
              <a:pPr/>
              <a:t>39</a:t>
            </a:fld>
            <a:endParaRPr lang="en-US" smtClean="0">
              <a:cs typeface="Arial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40659-B950-4610-8DC8-E277AA6078A4}" type="slidenum">
              <a:rPr lang="en-US" smtClean="0">
                <a:cs typeface="Arial" charset="0"/>
              </a:rPr>
              <a:pPr/>
              <a:t>40</a:t>
            </a:fld>
            <a:endParaRPr lang="en-US" smtClean="0">
              <a:cs typeface="Arial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6DA94-CDEF-4DD1-9E84-2920C8D96B2A}" type="slidenum">
              <a:rPr lang="en-US" smtClean="0">
                <a:cs typeface="Arial" charset="0"/>
              </a:rPr>
              <a:pPr/>
              <a:t>41</a:t>
            </a:fld>
            <a:endParaRPr lang="en-US" smtClean="0">
              <a:cs typeface="Arial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Answer: it doesn’t allow us to do any early pruning.  A “bad” plan may be interesting because if we perform rewritings it may become a “good” plan.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2141D-AAC5-4801-94AB-FD9632A46F1B}" type="slidenum">
              <a:rPr lang="en-US" smtClean="0">
                <a:cs typeface="Arial" charset="0"/>
              </a:rPr>
              <a:pPr/>
              <a:t>42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C45A98-9809-451D-8E08-459192AAA401}" type="slidenum">
              <a:rPr lang="en-US" smtClean="0">
                <a:cs typeface="Arial" charset="0"/>
              </a:rPr>
              <a:pPr/>
              <a:t>45</a:t>
            </a:fld>
            <a:endParaRPr lang="en-US" smtClean="0">
              <a:cs typeface="Arial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BA310-5FF0-4522-913B-A81425B2E688}" type="slidenum">
              <a:rPr lang="en-US" smtClean="0">
                <a:cs typeface="Arial" charset="0"/>
              </a:rPr>
              <a:pPr/>
              <a:t>51</a:t>
            </a:fld>
            <a:endParaRPr lang="en-US" smtClean="0">
              <a:cs typeface="Arial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01FA7-5390-481D-875E-C2ECD8812F02}" type="slidenum">
              <a:rPr lang="en-US" smtClean="0">
                <a:cs typeface="Arial" charset="0"/>
              </a:rPr>
              <a:pPr/>
              <a:t>52</a:t>
            </a:fld>
            <a:endParaRPr lang="en-US" smtClean="0">
              <a:cs typeface="Arial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0582F-A6C9-4044-9135-F8A5CD18D3AA}" type="slidenum">
              <a:rPr lang="en-US" smtClean="0">
                <a:cs typeface="Arial" charset="0"/>
              </a:rPr>
              <a:pPr/>
              <a:t>53</a:t>
            </a:fld>
            <a:endParaRPr lang="en-US" smtClean="0">
              <a:cs typeface="Arial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636BC6-6CB0-402C-827C-D343EBD25ADB}" type="slidenum">
              <a:rPr lang="en-US" smtClean="0">
                <a:cs typeface="Arial" charset="0"/>
              </a:rPr>
              <a:pPr/>
              <a:t>54</a:t>
            </a:fld>
            <a:endParaRPr lang="en-US" smtClean="0">
              <a:cs typeface="Arial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668B0-ACCC-4998-B499-2991105D3B6F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CD9D9-1B42-4C8B-B582-AD1E2CEDDE7C}" type="slidenum">
              <a:rPr lang="en-US" smtClean="0">
                <a:cs typeface="Arial" charset="0"/>
              </a:rPr>
              <a:pPr/>
              <a:t>55</a:t>
            </a:fld>
            <a:endParaRPr lang="en-US" smtClean="0">
              <a:cs typeface="Arial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D3491-5478-486E-952A-49D3DEBA9470}" type="slidenum">
              <a:rPr lang="en-US" smtClean="0">
                <a:cs typeface="Arial" charset="0"/>
              </a:rPr>
              <a:pPr/>
              <a:t>58</a:t>
            </a:fld>
            <a:endParaRPr lang="en-US" smtClean="0">
              <a:cs typeface="Arial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33" tIns="44967" rIns="89933" bIns="44967"/>
          <a:lstStyle/>
          <a:p>
            <a:pPr eaLnBrk="1" hangingPunct="1"/>
            <a:r>
              <a:rPr lang="en-US" sz="4800" smtClean="0">
                <a:latin typeface="Arial" charset="0"/>
                <a:ea typeface="ＭＳ Ｐゴシック" pitchFamily="34" charset="-128"/>
              </a:rPr>
              <a:t>Cost = B(R)+B(S)+B(T)+B(U)+2B(R </a:t>
            </a:r>
            <a:r>
              <a:rPr lang="en-US" sz="4800" smtClean="0">
                <a:latin typeface="Arial" charset="0"/>
                <a:ea typeface="ＭＳ Ｐゴシック" pitchFamily="34" charset="-128"/>
                <a:cs typeface="Arial" charset="0"/>
              </a:rPr>
              <a:t>⋈ S) + 2B(R ⋈ S ⋈ T)</a:t>
            </a:r>
          </a:p>
          <a:p>
            <a:pPr eaLnBrk="1" hangingPunct="1"/>
            <a:r>
              <a:rPr lang="en-US" sz="4800" smtClean="0">
                <a:latin typeface="Arial" charset="0"/>
                <a:ea typeface="ＭＳ Ｐゴシック" pitchFamily="34" charset="-128"/>
                <a:cs typeface="Arial" charset="0"/>
              </a:rPr>
              <a:t>M = max(B(S), B(T), B(U))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1F7DB-F93B-40EC-A9CA-E774C205D3CE}" type="slidenum">
              <a:rPr lang="en-US" smtClean="0">
                <a:cs typeface="Arial" charset="0"/>
              </a:rPr>
              <a:pPr/>
              <a:t>60</a:t>
            </a:fld>
            <a:endParaRPr lang="en-US" smtClean="0">
              <a:cs typeface="Arial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33" tIns="44967" rIns="89933" bIns="44967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Cost = B(R)+B(S)+B(T)+B(U) 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M = B(S) + B(T) + B(U)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624B4-F736-42B3-85AE-AEB8424DCCEB}" type="slidenum">
              <a:rPr lang="en-US" smtClean="0">
                <a:cs typeface="Arial" charset="0"/>
              </a:rPr>
              <a:pPr/>
              <a:t>68</a:t>
            </a:fld>
            <a:endParaRPr lang="en-US" smtClean="0">
              <a:cs typeface="Arial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0F439-719E-4FA5-9A99-0C8EC1755BB0}" type="slidenum">
              <a:rPr lang="en-US" smtClean="0">
                <a:cs typeface="Arial" charset="0"/>
              </a:rPr>
              <a:pPr/>
              <a:t>69</a:t>
            </a:fld>
            <a:endParaRPr lang="en-US" smtClean="0">
              <a:cs typeface="Arial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3E3AA-433A-4BB5-9B00-E85136781864}" type="slidenum">
              <a:rPr lang="en-US" smtClean="0">
                <a:cs typeface="Arial" charset="0"/>
              </a:rPr>
              <a:pPr/>
              <a:t>70</a:t>
            </a:fld>
            <a:endParaRPr lang="en-US" smtClean="0">
              <a:cs typeface="Arial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2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Answers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1. All histograms are kept in main memory during query optimization; plus need fast access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2. histogram update creates a write conflict; would dramatically slow down transaction throughput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3. Too many possible multidiimensional histograms, unclear which ones to choose.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2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16A57-8EE4-4D95-A91B-D5FDC2DAA832}" type="slidenum">
              <a:rPr lang="en-US" smtClean="0">
                <a:cs typeface="Arial" charset="0"/>
              </a:rPr>
              <a:pPr/>
              <a:t>89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B6491-1B59-45CF-A053-62ACE8141F95}" type="slidenum">
              <a:rPr lang="en-US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33579-6B64-4AA0-B5D3-FC41AF94F2CD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5BAA9-658C-4A40-9D43-D26DB2C39B4F}" type="slidenum">
              <a:rPr lang="en-US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C2EDE-A69D-4062-843E-5151309AE8AD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52908-D36F-41BE-969F-B8648A56A58E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4DC05-EA15-4F75-B0A1-F50C08ED8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DA3AD-7525-436B-8D86-62465002E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ABF0B-402A-4337-A270-DBF7C725D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6642E-8340-4D73-AF15-E912295FC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5BE77-4835-440D-AF15-DA4AD235E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FA285-66E1-4C4F-8BC0-90621E6C5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F50B7-3E37-40C8-B7C4-FC86D7AA4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2B062-11AD-4001-A6B2-0526CFA01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DE55C-4DEB-4C17-AA86-A6FEEB125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4728C-6B20-4284-A0CC-6054FD941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1616D-5122-4A8F-9B3F-89783D011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B01387E-CD27-4AC0-804F-55FBBEB17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pitchFamily="18" charset="-128"/>
          <a:cs typeface="ＭＳ Ｐゴシック" pitchFamily="1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8" charset="-128"/>
          <a:cs typeface="ＭＳ Ｐゴシック" pitchFamily="1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pitchFamily="18" charset="-128"/>
          <a:cs typeface="ＭＳ Ｐゴシック" pitchFamily="1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Lecture 9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Query Optimization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DB826-0AC7-458F-92D2-7E68F53A54BF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2"/>
          <p:cNvSpPr txBox="1">
            <a:spLocks noChangeArrowheads="1"/>
          </p:cNvSpPr>
          <p:nvPr/>
        </p:nvSpPr>
        <p:spPr bwMode="auto">
          <a:xfrm>
            <a:off x="1425575" y="5500688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Supply</a:t>
            </a: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4314825" y="5410200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Supplier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3005138" y="3581400"/>
            <a:ext cx="762000" cy="228600"/>
            <a:chOff x="480" y="4080"/>
            <a:chExt cx="96" cy="48"/>
          </a:xfrm>
        </p:grpSpPr>
        <p:sp>
          <p:nvSpPr>
            <p:cNvPr id="32797" name="Line 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Line 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2743200" y="3657600"/>
            <a:ext cx="935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-25000">
                <a:latin typeface="Arial" charset="0"/>
              </a:rPr>
              <a:t>sid = sid</a:t>
            </a:r>
          </a:p>
        </p:txBody>
      </p:sp>
      <p:sp>
        <p:nvSpPr>
          <p:cNvPr id="32773" name="Line 10"/>
          <p:cNvSpPr>
            <a:spLocks noChangeShapeType="1"/>
          </p:cNvSpPr>
          <p:nvPr/>
        </p:nvSpPr>
        <p:spPr bwMode="auto">
          <a:xfrm flipV="1">
            <a:off x="2286000" y="4038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11"/>
          <p:cNvSpPr>
            <a:spLocks noChangeShapeType="1"/>
          </p:cNvSpPr>
          <p:nvPr/>
        </p:nvSpPr>
        <p:spPr bwMode="auto">
          <a:xfrm>
            <a:off x="3810000" y="4038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12"/>
          <p:cNvSpPr>
            <a:spLocks noChangeShapeType="1"/>
          </p:cNvSpPr>
          <p:nvPr/>
        </p:nvSpPr>
        <p:spPr bwMode="auto">
          <a:xfrm>
            <a:off x="213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13"/>
          <p:cNvSpPr txBox="1">
            <a:spLocks noChangeArrowheads="1"/>
          </p:cNvSpPr>
          <p:nvPr/>
        </p:nvSpPr>
        <p:spPr bwMode="auto">
          <a:xfrm>
            <a:off x="1643063" y="2376488"/>
            <a:ext cx="294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</a:t>
            </a:r>
            <a:r>
              <a:rPr lang="en-US" baseline="-25000">
                <a:latin typeface="Arial" charset="0"/>
              </a:rPr>
              <a:t>scity=‘Seattle’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sstate=‘WA’</a:t>
            </a:r>
          </a:p>
        </p:txBody>
      </p:sp>
      <p:sp>
        <p:nvSpPr>
          <p:cNvPr id="32777" name="Text Box 14"/>
          <p:cNvSpPr txBox="1">
            <a:spLocks noChangeArrowheads="1"/>
          </p:cNvSpPr>
          <p:nvPr/>
        </p:nvSpPr>
        <p:spPr bwMode="auto">
          <a:xfrm>
            <a:off x="2601913" y="1371600"/>
            <a:ext cx="1036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</a:t>
            </a:r>
            <a:r>
              <a:rPr lang="en-US" baseline="-25000">
                <a:latin typeface="Arial" charset="0"/>
              </a:rPr>
              <a:t>sname</a:t>
            </a:r>
          </a:p>
        </p:txBody>
      </p:sp>
      <p:sp>
        <p:nvSpPr>
          <p:cNvPr id="32778" name="Line 15"/>
          <p:cNvSpPr>
            <a:spLocks noChangeShapeType="1"/>
          </p:cNvSpPr>
          <p:nvPr/>
        </p:nvSpPr>
        <p:spPr bwMode="auto">
          <a:xfrm>
            <a:off x="3352800" y="3048000"/>
            <a:ext cx="11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Text Box 18"/>
          <p:cNvSpPr txBox="1">
            <a:spLocks noChangeArrowheads="1"/>
          </p:cNvSpPr>
          <p:nvPr/>
        </p:nvSpPr>
        <p:spPr bwMode="auto">
          <a:xfrm>
            <a:off x="3962400" y="3581400"/>
            <a:ext cx="279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Index nested loop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2780" name="Text Box 19"/>
          <p:cNvSpPr txBox="1">
            <a:spLocks noChangeArrowheads="1"/>
          </p:cNvSpPr>
          <p:nvPr/>
        </p:nvSpPr>
        <p:spPr bwMode="auto">
          <a:xfrm>
            <a:off x="3784600" y="5883275"/>
            <a:ext cx="4589463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(I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ndex lookup on sid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Doesn’t matter if clustered or not</a:t>
            </a:r>
          </a:p>
        </p:txBody>
      </p:sp>
      <p:sp>
        <p:nvSpPr>
          <p:cNvPr id="32781" name="Text Box 20"/>
          <p:cNvSpPr txBox="1">
            <a:spLocks noChangeArrowheads="1"/>
          </p:cNvSpPr>
          <p:nvPr/>
        </p:nvSpPr>
        <p:spPr bwMode="auto">
          <a:xfrm>
            <a:off x="152400" y="13716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2782" name="Text Box 21"/>
          <p:cNvSpPr txBox="1">
            <a:spLocks noChangeArrowheads="1"/>
          </p:cNvSpPr>
          <p:nvPr/>
        </p:nvSpPr>
        <p:spPr bwMode="auto">
          <a:xfrm>
            <a:off x="1295400" y="4648200"/>
            <a:ext cx="142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</a:t>
            </a:r>
            <a:r>
              <a:rPr lang="en-US" baseline="-25000">
                <a:latin typeface="Arial" charset="0"/>
              </a:rPr>
              <a:t> pno=2</a:t>
            </a:r>
          </a:p>
        </p:txBody>
      </p:sp>
      <p:sp>
        <p:nvSpPr>
          <p:cNvPr id="32783" name="Line 22"/>
          <p:cNvSpPr>
            <a:spLocks noChangeShapeType="1"/>
          </p:cNvSpPr>
          <p:nvPr/>
        </p:nvSpPr>
        <p:spPr bwMode="auto">
          <a:xfrm>
            <a:off x="33528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Text Box 23"/>
          <p:cNvSpPr txBox="1">
            <a:spLocks noChangeArrowheads="1"/>
          </p:cNvSpPr>
          <p:nvPr/>
        </p:nvSpPr>
        <p:spPr bwMode="auto">
          <a:xfrm>
            <a:off x="533400" y="5883275"/>
            <a:ext cx="3259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Index lookup on pno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Assume: clustered</a:t>
            </a:r>
          </a:p>
        </p:txBody>
      </p:sp>
      <p:sp>
        <p:nvSpPr>
          <p:cNvPr id="32785" name="Rectangle 24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Physical Query Plan 3</a:t>
            </a:r>
          </a:p>
        </p:txBody>
      </p:sp>
      <p:sp>
        <p:nvSpPr>
          <p:cNvPr id="32786" name="Text Box 26"/>
          <p:cNvSpPr txBox="1">
            <a:spLocks noChangeArrowheads="1"/>
          </p:cNvSpPr>
          <p:nvPr/>
        </p:nvSpPr>
        <p:spPr bwMode="auto">
          <a:xfrm>
            <a:off x="0" y="4267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Use index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2787" name="Text Box 27"/>
          <p:cNvSpPr txBox="1">
            <a:spLocks noChangeArrowheads="1"/>
          </p:cNvSpPr>
          <p:nvPr/>
        </p:nvSpPr>
        <p:spPr bwMode="auto">
          <a:xfrm>
            <a:off x="1981200" y="3429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</a:t>
            </a:r>
            <a:endParaRPr lang="en-US" baseline="-25000">
              <a:latin typeface="Arial" charset="0"/>
            </a:endParaRPr>
          </a:p>
        </p:txBody>
      </p:sp>
      <p:sp>
        <p:nvSpPr>
          <p:cNvPr id="32788" name="Text Box 28"/>
          <p:cNvSpPr txBox="1">
            <a:spLocks noChangeArrowheads="1"/>
          </p:cNvSpPr>
          <p:nvPr/>
        </p:nvSpPr>
        <p:spPr bwMode="auto">
          <a:xfrm>
            <a:off x="1001713" y="2362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</a:t>
            </a:r>
            <a:endParaRPr lang="en-US" baseline="-25000">
              <a:latin typeface="Arial" charset="0"/>
            </a:endParaRPr>
          </a:p>
        </p:txBody>
      </p:sp>
      <p:sp>
        <p:nvSpPr>
          <p:cNvPr id="32789" name="Text Box 29"/>
          <p:cNvSpPr txBox="1">
            <a:spLocks noChangeArrowheads="1"/>
          </p:cNvSpPr>
          <p:nvPr/>
        </p:nvSpPr>
        <p:spPr bwMode="auto">
          <a:xfrm>
            <a:off x="1905000" y="13716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</a:t>
            </a:r>
            <a:endParaRPr lang="en-US" baseline="-25000">
              <a:latin typeface="Arial" charset="0"/>
            </a:endParaRPr>
          </a:p>
        </p:txBody>
      </p:sp>
      <p:sp>
        <p:nvSpPr>
          <p:cNvPr id="32790" name="Text Box 30"/>
          <p:cNvSpPr txBox="1">
            <a:spLocks noChangeArrowheads="1"/>
          </p:cNvSpPr>
          <p:nvPr/>
        </p:nvSpPr>
        <p:spPr bwMode="auto">
          <a:xfrm>
            <a:off x="152400" y="19812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2791" name="Text Box 32"/>
          <p:cNvSpPr txBox="1">
            <a:spLocks noChangeArrowheads="1"/>
          </p:cNvSpPr>
          <p:nvPr/>
        </p:nvSpPr>
        <p:spPr bwMode="auto">
          <a:xfrm>
            <a:off x="2590800" y="42513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2000">
                <a:latin typeface="Arial" charset="0"/>
              </a:rPr>
              <a:t>4 tuples</a:t>
            </a:r>
          </a:p>
        </p:txBody>
      </p:sp>
      <p:sp>
        <p:nvSpPr>
          <p:cNvPr id="32792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EC2DC7-6287-49FF-8C75-41F7F7E039C3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  <p:sp>
        <p:nvSpPr>
          <p:cNvPr id="32793" name="Rectangle 31"/>
          <p:cNvSpPr>
            <a:spLocks noChangeArrowheads="1"/>
          </p:cNvSpPr>
          <p:nvPr/>
        </p:nvSpPr>
        <p:spPr bwMode="auto">
          <a:xfrm>
            <a:off x="2757488" y="160338"/>
            <a:ext cx="1568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B(Supplier) = 100</a:t>
            </a:r>
          </a:p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B(Supply) = 100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32794" name="Rectangle 32"/>
          <p:cNvSpPr>
            <a:spLocks noChangeArrowheads="1"/>
          </p:cNvSpPr>
          <p:nvPr/>
        </p:nvSpPr>
        <p:spPr bwMode="auto">
          <a:xfrm>
            <a:off x="152400" y="160338"/>
            <a:ext cx="1695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T(Supplier) = 1000</a:t>
            </a:r>
          </a:p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T(Supply) = 10,000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32795" name="Rectangle 33"/>
          <p:cNvSpPr>
            <a:spLocks noChangeArrowheads="1"/>
          </p:cNvSpPr>
          <p:nvPr/>
        </p:nvSpPr>
        <p:spPr bwMode="auto">
          <a:xfrm>
            <a:off x="5122863" y="160338"/>
            <a:ext cx="19526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V(Supplier,scity) = 20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V(Supplier,state) = 10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V(Supply,pno) = 2,500</a:t>
            </a:r>
          </a:p>
        </p:txBody>
      </p:sp>
      <p:sp>
        <p:nvSpPr>
          <p:cNvPr id="32796" name="Rectangle 34"/>
          <p:cNvSpPr>
            <a:spLocks noChangeArrowheads="1"/>
          </p:cNvSpPr>
          <p:nvPr/>
        </p:nvSpPr>
        <p:spPr bwMode="auto">
          <a:xfrm>
            <a:off x="8001000" y="160338"/>
            <a:ext cx="73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660066"/>
                </a:solidFill>
                <a:latin typeface="Arial" charset="0"/>
                <a:ea typeface="ＭＳ Ｐゴシック" pitchFamily="34" charset="-128"/>
              </a:rPr>
              <a:t>M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/>
          <p:cNvSpPr txBox="1">
            <a:spLocks noChangeArrowheads="1"/>
          </p:cNvSpPr>
          <p:nvPr/>
        </p:nvSpPr>
        <p:spPr bwMode="auto">
          <a:xfrm>
            <a:off x="1425575" y="5500688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Supply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4314825" y="5410200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Supplier</a:t>
            </a:r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3005138" y="3581400"/>
            <a:ext cx="762000" cy="228600"/>
            <a:chOff x="480" y="4080"/>
            <a:chExt cx="96" cy="48"/>
          </a:xfrm>
        </p:grpSpPr>
        <p:sp>
          <p:nvSpPr>
            <p:cNvPr id="34846" name="Line 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Line 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8" name="Line 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9" name="Line 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0" name="Text Box 9"/>
          <p:cNvSpPr txBox="1">
            <a:spLocks noChangeArrowheads="1"/>
          </p:cNvSpPr>
          <p:nvPr/>
        </p:nvSpPr>
        <p:spPr bwMode="auto">
          <a:xfrm>
            <a:off x="2743200" y="3657600"/>
            <a:ext cx="935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-25000">
                <a:latin typeface="Arial" charset="0"/>
              </a:rPr>
              <a:t>sid = sid</a:t>
            </a:r>
          </a:p>
        </p:txBody>
      </p:sp>
      <p:sp>
        <p:nvSpPr>
          <p:cNvPr id="34821" name="Line 10"/>
          <p:cNvSpPr>
            <a:spLocks noChangeShapeType="1"/>
          </p:cNvSpPr>
          <p:nvPr/>
        </p:nvSpPr>
        <p:spPr bwMode="auto">
          <a:xfrm flipV="1">
            <a:off x="2286000" y="4038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11"/>
          <p:cNvSpPr>
            <a:spLocks noChangeShapeType="1"/>
          </p:cNvSpPr>
          <p:nvPr/>
        </p:nvSpPr>
        <p:spPr bwMode="auto">
          <a:xfrm>
            <a:off x="3810000" y="4038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12"/>
          <p:cNvSpPr>
            <a:spLocks noChangeShapeType="1"/>
          </p:cNvSpPr>
          <p:nvPr/>
        </p:nvSpPr>
        <p:spPr bwMode="auto">
          <a:xfrm>
            <a:off x="213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13"/>
          <p:cNvSpPr txBox="1">
            <a:spLocks noChangeArrowheads="1"/>
          </p:cNvSpPr>
          <p:nvPr/>
        </p:nvSpPr>
        <p:spPr bwMode="auto">
          <a:xfrm>
            <a:off x="1643063" y="2376488"/>
            <a:ext cx="294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</a:t>
            </a:r>
            <a:r>
              <a:rPr lang="en-US" baseline="-25000">
                <a:latin typeface="Arial" charset="0"/>
              </a:rPr>
              <a:t>scity=‘Seattle’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sstate=‘WA’</a:t>
            </a:r>
          </a:p>
        </p:txBody>
      </p:sp>
      <p:sp>
        <p:nvSpPr>
          <p:cNvPr id="34825" name="Text Box 14"/>
          <p:cNvSpPr txBox="1">
            <a:spLocks noChangeArrowheads="1"/>
          </p:cNvSpPr>
          <p:nvPr/>
        </p:nvSpPr>
        <p:spPr bwMode="auto">
          <a:xfrm>
            <a:off x="2601913" y="1371600"/>
            <a:ext cx="1036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</a:t>
            </a:r>
            <a:r>
              <a:rPr lang="en-US" baseline="-25000">
                <a:latin typeface="Arial" charset="0"/>
              </a:rPr>
              <a:t>sname</a:t>
            </a:r>
          </a:p>
        </p:txBody>
      </p:sp>
      <p:sp>
        <p:nvSpPr>
          <p:cNvPr id="34826" name="Line 15"/>
          <p:cNvSpPr>
            <a:spLocks noChangeShapeType="1"/>
          </p:cNvSpPr>
          <p:nvPr/>
        </p:nvSpPr>
        <p:spPr bwMode="auto">
          <a:xfrm>
            <a:off x="3352800" y="3048000"/>
            <a:ext cx="11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Text Box 18"/>
          <p:cNvSpPr txBox="1">
            <a:spLocks noChangeArrowheads="1"/>
          </p:cNvSpPr>
          <p:nvPr/>
        </p:nvSpPr>
        <p:spPr bwMode="auto">
          <a:xfrm>
            <a:off x="3962400" y="3581400"/>
            <a:ext cx="279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Index nested loop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4828" name="Text Box 19"/>
          <p:cNvSpPr txBox="1">
            <a:spLocks noChangeArrowheads="1"/>
          </p:cNvSpPr>
          <p:nvPr/>
        </p:nvSpPr>
        <p:spPr bwMode="auto">
          <a:xfrm>
            <a:off x="3784600" y="5883275"/>
            <a:ext cx="4589463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(I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ndex lookup on sid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Doesn’t matter if clustered or not</a:t>
            </a:r>
          </a:p>
        </p:txBody>
      </p:sp>
      <p:sp>
        <p:nvSpPr>
          <p:cNvPr id="34829" name="Text Box 20"/>
          <p:cNvSpPr txBox="1">
            <a:spLocks noChangeArrowheads="1"/>
          </p:cNvSpPr>
          <p:nvPr/>
        </p:nvSpPr>
        <p:spPr bwMode="auto">
          <a:xfrm>
            <a:off x="152400" y="13716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4830" name="Text Box 21"/>
          <p:cNvSpPr txBox="1">
            <a:spLocks noChangeArrowheads="1"/>
          </p:cNvSpPr>
          <p:nvPr/>
        </p:nvSpPr>
        <p:spPr bwMode="auto">
          <a:xfrm>
            <a:off x="1295400" y="4648200"/>
            <a:ext cx="142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</a:t>
            </a:r>
            <a:r>
              <a:rPr lang="en-US" baseline="-25000">
                <a:latin typeface="Arial" charset="0"/>
              </a:rPr>
              <a:t> pno=2</a:t>
            </a:r>
          </a:p>
        </p:txBody>
      </p:sp>
      <p:sp>
        <p:nvSpPr>
          <p:cNvPr id="34831" name="Line 22"/>
          <p:cNvSpPr>
            <a:spLocks noChangeShapeType="1"/>
          </p:cNvSpPr>
          <p:nvPr/>
        </p:nvSpPr>
        <p:spPr bwMode="auto">
          <a:xfrm>
            <a:off x="33528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23"/>
          <p:cNvSpPr txBox="1">
            <a:spLocks noChangeArrowheads="1"/>
          </p:cNvSpPr>
          <p:nvPr/>
        </p:nvSpPr>
        <p:spPr bwMode="auto">
          <a:xfrm>
            <a:off x="533400" y="5883275"/>
            <a:ext cx="3259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Index lookup on pno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Assume: clustered</a:t>
            </a:r>
          </a:p>
        </p:txBody>
      </p:sp>
      <p:sp>
        <p:nvSpPr>
          <p:cNvPr id="34833" name="Rectangle 24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Physical Query Plan 3</a:t>
            </a:r>
          </a:p>
        </p:txBody>
      </p:sp>
      <p:sp>
        <p:nvSpPr>
          <p:cNvPr id="34834" name="Text Box 25"/>
          <p:cNvSpPr txBox="1">
            <a:spLocks noChangeArrowheads="1"/>
          </p:cNvSpPr>
          <p:nvPr/>
        </p:nvSpPr>
        <p:spPr bwMode="auto">
          <a:xfrm>
            <a:off x="6172200" y="1600200"/>
            <a:ext cx="2819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Total cost</a:t>
            </a:r>
          </a:p>
          <a:p>
            <a:r>
              <a:rPr lang="en-US" sz="2000">
                <a:latin typeface="Arial" charset="0"/>
              </a:rPr>
              <a:t>= 1 (1)</a:t>
            </a:r>
          </a:p>
          <a:p>
            <a:r>
              <a:rPr lang="en-US" sz="2000">
                <a:latin typeface="Arial" charset="0"/>
              </a:rPr>
              <a:t>+ 4 (2)</a:t>
            </a:r>
          </a:p>
          <a:p>
            <a:r>
              <a:rPr lang="en-US" sz="2000">
                <a:latin typeface="Arial" charset="0"/>
              </a:rPr>
              <a:t>+ 0 (3)</a:t>
            </a:r>
          </a:p>
          <a:p>
            <a:r>
              <a:rPr lang="en-US" sz="2000">
                <a:latin typeface="Arial" charset="0"/>
              </a:rPr>
              <a:t>+ 0 (3)</a:t>
            </a:r>
          </a:p>
          <a:p>
            <a:r>
              <a:rPr lang="en-US" sz="2000">
                <a:latin typeface="Arial" charset="0"/>
              </a:rPr>
              <a:t>Total cost </a:t>
            </a:r>
            <a:r>
              <a:rPr lang="en-US">
                <a:latin typeface="Arial" charset="0"/>
                <a:ea typeface="Osaka"/>
                <a:cs typeface="Osaka"/>
              </a:rPr>
              <a:t> </a:t>
            </a:r>
            <a:r>
              <a:rPr lang="en-US">
                <a:latin typeface="Arial" charset="0"/>
                <a:ea typeface="Osaka"/>
                <a:cs typeface="Osaka"/>
                <a:sym typeface="Symbol" pitchFamily="18" charset="2"/>
              </a:rPr>
              <a:t></a:t>
            </a:r>
            <a:r>
              <a:rPr lang="en-US">
                <a:latin typeface="Arial" charset="0"/>
                <a:ea typeface="Osaka"/>
                <a:cs typeface="Osaka"/>
              </a:rPr>
              <a:t> </a:t>
            </a:r>
            <a:r>
              <a:rPr lang="en-US" sz="2000">
                <a:latin typeface="Arial" charset="0"/>
              </a:rPr>
              <a:t> </a:t>
            </a:r>
            <a:r>
              <a:rPr lang="en-US" sz="2000" b="1">
                <a:latin typeface="Arial" charset="0"/>
              </a:rPr>
              <a:t>5 I/Os</a:t>
            </a:r>
            <a:endParaRPr lang="en-US" sz="2000">
              <a:latin typeface="Arial" charset="0"/>
            </a:endParaRPr>
          </a:p>
        </p:txBody>
      </p:sp>
      <p:sp>
        <p:nvSpPr>
          <p:cNvPr id="34835" name="Text Box 26"/>
          <p:cNvSpPr txBox="1">
            <a:spLocks noChangeArrowheads="1"/>
          </p:cNvSpPr>
          <p:nvPr/>
        </p:nvSpPr>
        <p:spPr bwMode="auto">
          <a:xfrm>
            <a:off x="0" y="4267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Use index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4836" name="Text Box 27"/>
          <p:cNvSpPr txBox="1">
            <a:spLocks noChangeArrowheads="1"/>
          </p:cNvSpPr>
          <p:nvPr/>
        </p:nvSpPr>
        <p:spPr bwMode="auto">
          <a:xfrm>
            <a:off x="1981200" y="3429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</a:t>
            </a:r>
            <a:endParaRPr lang="en-US" baseline="-25000">
              <a:latin typeface="Arial" charset="0"/>
            </a:endParaRPr>
          </a:p>
        </p:txBody>
      </p:sp>
      <p:sp>
        <p:nvSpPr>
          <p:cNvPr id="34837" name="Text Box 28"/>
          <p:cNvSpPr txBox="1">
            <a:spLocks noChangeArrowheads="1"/>
          </p:cNvSpPr>
          <p:nvPr/>
        </p:nvSpPr>
        <p:spPr bwMode="auto">
          <a:xfrm>
            <a:off x="1001713" y="2362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</a:t>
            </a:r>
            <a:endParaRPr lang="en-US" baseline="-25000">
              <a:latin typeface="Arial" charset="0"/>
            </a:endParaRPr>
          </a:p>
        </p:txBody>
      </p:sp>
      <p:sp>
        <p:nvSpPr>
          <p:cNvPr id="34838" name="Text Box 29"/>
          <p:cNvSpPr txBox="1">
            <a:spLocks noChangeArrowheads="1"/>
          </p:cNvSpPr>
          <p:nvPr/>
        </p:nvSpPr>
        <p:spPr bwMode="auto">
          <a:xfrm>
            <a:off x="1905000" y="13716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</a:t>
            </a:r>
            <a:endParaRPr lang="en-US" baseline="-25000">
              <a:latin typeface="Arial" charset="0"/>
            </a:endParaRPr>
          </a:p>
        </p:txBody>
      </p:sp>
      <p:sp>
        <p:nvSpPr>
          <p:cNvPr id="34839" name="Text Box 30"/>
          <p:cNvSpPr txBox="1">
            <a:spLocks noChangeArrowheads="1"/>
          </p:cNvSpPr>
          <p:nvPr/>
        </p:nvSpPr>
        <p:spPr bwMode="auto">
          <a:xfrm>
            <a:off x="152400" y="19812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4840" name="Text Box 32"/>
          <p:cNvSpPr txBox="1">
            <a:spLocks noChangeArrowheads="1"/>
          </p:cNvSpPr>
          <p:nvPr/>
        </p:nvSpPr>
        <p:spPr bwMode="auto">
          <a:xfrm>
            <a:off x="2590800" y="42513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2000">
                <a:latin typeface="Arial" charset="0"/>
              </a:rPr>
              <a:t>4 tuples</a:t>
            </a:r>
          </a:p>
        </p:txBody>
      </p:sp>
      <p:sp>
        <p:nvSpPr>
          <p:cNvPr id="34841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6219D-CC39-4196-9EC0-E6A8A47A99BF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  <p:sp>
        <p:nvSpPr>
          <p:cNvPr id="34842" name="Rectangle 31"/>
          <p:cNvSpPr>
            <a:spLocks noChangeArrowheads="1"/>
          </p:cNvSpPr>
          <p:nvPr/>
        </p:nvSpPr>
        <p:spPr bwMode="auto">
          <a:xfrm>
            <a:off x="2757488" y="160338"/>
            <a:ext cx="1568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B(Supplier) = 100</a:t>
            </a:r>
          </a:p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B(Supply) = 100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34843" name="Rectangle 32"/>
          <p:cNvSpPr>
            <a:spLocks noChangeArrowheads="1"/>
          </p:cNvSpPr>
          <p:nvPr/>
        </p:nvSpPr>
        <p:spPr bwMode="auto">
          <a:xfrm>
            <a:off x="152400" y="160338"/>
            <a:ext cx="1695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T(Supplier) = 1000</a:t>
            </a:r>
          </a:p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T(Supply) = 10,000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34844" name="Rectangle 33"/>
          <p:cNvSpPr>
            <a:spLocks noChangeArrowheads="1"/>
          </p:cNvSpPr>
          <p:nvPr/>
        </p:nvSpPr>
        <p:spPr bwMode="auto">
          <a:xfrm>
            <a:off x="5122863" y="160338"/>
            <a:ext cx="19526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V(Supplier,scity) = 20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V(Supplier,state) = 10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V(Supply,pno) = 2,500</a:t>
            </a:r>
          </a:p>
        </p:txBody>
      </p:sp>
      <p:sp>
        <p:nvSpPr>
          <p:cNvPr id="34845" name="Rectangle 34"/>
          <p:cNvSpPr>
            <a:spLocks noChangeArrowheads="1"/>
          </p:cNvSpPr>
          <p:nvPr/>
        </p:nvSpPr>
        <p:spPr bwMode="auto">
          <a:xfrm>
            <a:off x="8001000" y="160338"/>
            <a:ext cx="73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660066"/>
                </a:solidFill>
                <a:latin typeface="Arial" charset="0"/>
                <a:ea typeface="ＭＳ Ｐゴシック" pitchFamily="34" charset="-128"/>
              </a:rPr>
              <a:t>M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BBC08C-1763-4287-9C34-072F4261D240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Simplifications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In the previous examples, we assumed that all index pages were in memory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When this is not the case, we need to add the cost of fetching index pages from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5E397B-E941-4E08-8CFD-CE538237D443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Lessons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ea typeface="ＭＳ Ｐゴシック" pitchFamily="34" charset="-128"/>
              </a:rPr>
              <a:t>Need to consider several physical plan</a:t>
            </a:r>
          </a:p>
          <a:p>
            <a:pPr marL="971550" lvl="1" indent="-514350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even for one, simple logical plan</a:t>
            </a: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ea typeface="ＭＳ Ｐゴシック" pitchFamily="34" charset="-128"/>
              </a:rPr>
              <a:t>No plan is best in general</a:t>
            </a:r>
          </a:p>
          <a:p>
            <a:pPr marL="971550" lvl="1" indent="-514350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need to have </a:t>
            </a:r>
            <a:r>
              <a:rPr lang="en-US" b="1" i="1" u="sng" smtClean="0">
                <a:latin typeface="Arial" charset="0"/>
                <a:ea typeface="ＭＳ Ｐゴシック" pitchFamily="34" charset="-128"/>
              </a:rPr>
              <a:t>statistics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over the data</a:t>
            </a:r>
          </a:p>
          <a:p>
            <a:pPr marL="971550" lvl="1" indent="-514350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B’s, the T’s, the V’s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The Contract of the Optimizer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[Chaudhuri]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high-quality execution plans for all queries, 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while taking relatively small optimization time, and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with limited additional input such as histograms.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6E0649-8B34-4A7C-B9C6-1546239E57A8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9BA9F0-0789-48DD-AC05-659145854BE6}" type="slidenum">
              <a:rPr lang="en-US" smtClean="0">
                <a:cs typeface="Arial" charset="0"/>
              </a:rPr>
              <a:pPr/>
              <a:t>15</a:t>
            </a:fld>
            <a:endParaRPr lang="en-US" smtClean="0">
              <a:cs typeface="Arial" charset="0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Query Optimization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b="1" u="sng" dirty="0" smtClean="0">
                <a:latin typeface="Arial" charset="0"/>
                <a:ea typeface="ＭＳ Ｐゴシック" charset="-128"/>
                <a:cs typeface="ＭＳ Ｐゴシック" charset="-128"/>
              </a:rPr>
              <a:t>Three major components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Search space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Algorithm for enumerating query plans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Cardinality and cost estimation</a:t>
            </a: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History of Query Optimization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077200" cy="41148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First query optimizer was for System R, from IBM, in 1979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It had all three components in place, and defined the architecture of query optimizers for years to come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You will see often references to System R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Read Section 15.6 in the book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93232B-2B34-4219-BEA9-66A5E5C90ED5}" type="slidenum">
              <a:rPr lang="en-US" smtClean="0">
                <a:cs typeface="Arial" charset="0"/>
              </a:rPr>
              <a:pPr/>
              <a:t>16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1. Search Space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This is the set of all alternative plans that are considered by the optimizer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Defined by the set of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algebraic laws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and the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set of plans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used by the optimizer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Will discuss these laws next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B66EEA-9206-4929-9289-57821C710679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Left-Deep Plans and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Bushy Plans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95296E-CDB6-46F3-94BD-1D735F95F28C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4032250" y="41148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R3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5480050" y="41148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R1</a:t>
            </a: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6927850" y="41148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R2</a:t>
            </a:r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8299450" y="41148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R4</a:t>
            </a:r>
          </a:p>
        </p:txBody>
      </p:sp>
      <p:grpSp>
        <p:nvGrpSpPr>
          <p:cNvPr id="46088" name="Group 9"/>
          <p:cNvGrpSpPr>
            <a:grpSpLocks noChangeAspect="1"/>
          </p:cNvGrpSpPr>
          <p:nvPr/>
        </p:nvGrpSpPr>
        <p:grpSpPr bwMode="auto">
          <a:xfrm>
            <a:off x="4810125" y="3235325"/>
            <a:ext cx="304800" cy="203200"/>
            <a:chOff x="1104" y="1344"/>
            <a:chExt cx="288" cy="192"/>
          </a:xfrm>
        </p:grpSpPr>
        <p:sp>
          <p:nvSpPr>
            <p:cNvPr id="46133" name="Line 10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4" name="Line 11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5" name="Line 12"/>
            <p:cNvSpPr>
              <a:spLocks noChangeAspect="1" noChangeShapeType="1"/>
            </p:cNvSpPr>
            <p:nvPr/>
          </p:nvSpPr>
          <p:spPr bwMode="auto">
            <a:xfrm flipV="1">
              <a:off x="139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6" name="Line 13"/>
            <p:cNvSpPr>
              <a:spLocks noChangeAspect="1" noChangeShapeType="1"/>
            </p:cNvSpPr>
            <p:nvPr/>
          </p:nvSpPr>
          <p:spPr bwMode="auto">
            <a:xfrm flipH="1"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9" name="Group 14"/>
          <p:cNvGrpSpPr>
            <a:grpSpLocks noChangeAspect="1"/>
          </p:cNvGrpSpPr>
          <p:nvPr/>
        </p:nvGrpSpPr>
        <p:grpSpPr bwMode="auto">
          <a:xfrm>
            <a:off x="7705725" y="3311525"/>
            <a:ext cx="304800" cy="203200"/>
            <a:chOff x="1104" y="1344"/>
            <a:chExt cx="288" cy="192"/>
          </a:xfrm>
        </p:grpSpPr>
        <p:sp>
          <p:nvSpPr>
            <p:cNvPr id="46129" name="Line 15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0" name="Line 16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Line 17"/>
            <p:cNvSpPr>
              <a:spLocks noChangeAspect="1" noChangeShapeType="1"/>
            </p:cNvSpPr>
            <p:nvPr/>
          </p:nvSpPr>
          <p:spPr bwMode="auto">
            <a:xfrm flipV="1">
              <a:off x="139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Line 18"/>
            <p:cNvSpPr>
              <a:spLocks noChangeAspect="1" noChangeShapeType="1"/>
            </p:cNvSpPr>
            <p:nvPr/>
          </p:nvSpPr>
          <p:spPr bwMode="auto">
            <a:xfrm flipH="1"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0" name="Group 19"/>
          <p:cNvGrpSpPr>
            <a:grpSpLocks noChangeAspect="1"/>
          </p:cNvGrpSpPr>
          <p:nvPr/>
        </p:nvGrpSpPr>
        <p:grpSpPr bwMode="auto">
          <a:xfrm>
            <a:off x="6410325" y="2549525"/>
            <a:ext cx="304800" cy="203200"/>
            <a:chOff x="1104" y="1344"/>
            <a:chExt cx="288" cy="192"/>
          </a:xfrm>
        </p:grpSpPr>
        <p:sp>
          <p:nvSpPr>
            <p:cNvPr id="46125" name="Line 20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Line 21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Line 22"/>
            <p:cNvSpPr>
              <a:spLocks noChangeAspect="1" noChangeShapeType="1"/>
            </p:cNvSpPr>
            <p:nvPr/>
          </p:nvSpPr>
          <p:spPr bwMode="auto">
            <a:xfrm flipV="1">
              <a:off x="139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Line 23"/>
            <p:cNvSpPr>
              <a:spLocks noChangeAspect="1" noChangeShapeType="1"/>
            </p:cNvSpPr>
            <p:nvPr/>
          </p:nvSpPr>
          <p:spPr bwMode="auto">
            <a:xfrm flipH="1"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1" name="Line 24"/>
          <p:cNvSpPr>
            <a:spLocks noChangeShapeType="1"/>
          </p:cNvSpPr>
          <p:nvPr/>
        </p:nvSpPr>
        <p:spPr bwMode="auto">
          <a:xfrm flipH="1">
            <a:off x="4352925" y="35401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Line 25"/>
          <p:cNvSpPr>
            <a:spLocks noChangeShapeType="1"/>
          </p:cNvSpPr>
          <p:nvPr/>
        </p:nvSpPr>
        <p:spPr bwMode="auto">
          <a:xfrm>
            <a:off x="5114925" y="354012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Line 26"/>
          <p:cNvSpPr>
            <a:spLocks noChangeShapeType="1"/>
          </p:cNvSpPr>
          <p:nvPr/>
        </p:nvSpPr>
        <p:spPr bwMode="auto">
          <a:xfrm flipH="1">
            <a:off x="7248525" y="35401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Line 27"/>
          <p:cNvSpPr>
            <a:spLocks noChangeShapeType="1"/>
          </p:cNvSpPr>
          <p:nvPr/>
        </p:nvSpPr>
        <p:spPr bwMode="auto">
          <a:xfrm>
            <a:off x="8086725" y="35401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Line 28"/>
          <p:cNvSpPr>
            <a:spLocks noChangeShapeType="1"/>
          </p:cNvSpPr>
          <p:nvPr/>
        </p:nvSpPr>
        <p:spPr bwMode="auto">
          <a:xfrm flipH="1">
            <a:off x="5191125" y="2701925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6" name="Line 29"/>
          <p:cNvSpPr>
            <a:spLocks noChangeShapeType="1"/>
          </p:cNvSpPr>
          <p:nvPr/>
        </p:nvSpPr>
        <p:spPr bwMode="auto">
          <a:xfrm>
            <a:off x="6867525" y="2778125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6097" name="Group 36"/>
          <p:cNvGrpSpPr>
            <a:grpSpLocks noChangeAspect="1"/>
          </p:cNvGrpSpPr>
          <p:nvPr/>
        </p:nvGrpSpPr>
        <p:grpSpPr bwMode="auto">
          <a:xfrm>
            <a:off x="2752725" y="2209800"/>
            <a:ext cx="304800" cy="203200"/>
            <a:chOff x="1104" y="1344"/>
            <a:chExt cx="288" cy="192"/>
          </a:xfrm>
        </p:grpSpPr>
        <p:sp>
          <p:nvSpPr>
            <p:cNvPr id="46121" name="Line 37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38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39"/>
            <p:cNvSpPr>
              <a:spLocks noChangeAspect="1" noChangeShapeType="1"/>
            </p:cNvSpPr>
            <p:nvPr/>
          </p:nvSpPr>
          <p:spPr bwMode="auto">
            <a:xfrm flipV="1">
              <a:off x="139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Line 40"/>
            <p:cNvSpPr>
              <a:spLocks noChangeAspect="1" noChangeShapeType="1"/>
            </p:cNvSpPr>
            <p:nvPr/>
          </p:nvSpPr>
          <p:spPr bwMode="auto">
            <a:xfrm flipH="1"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8" name="Group 41"/>
          <p:cNvGrpSpPr>
            <a:grpSpLocks noChangeAspect="1"/>
          </p:cNvGrpSpPr>
          <p:nvPr/>
        </p:nvGrpSpPr>
        <p:grpSpPr bwMode="auto">
          <a:xfrm>
            <a:off x="1914525" y="2743200"/>
            <a:ext cx="304800" cy="203200"/>
            <a:chOff x="1104" y="1344"/>
            <a:chExt cx="288" cy="192"/>
          </a:xfrm>
        </p:grpSpPr>
        <p:sp>
          <p:nvSpPr>
            <p:cNvPr id="46117" name="Line 42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Line 43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44"/>
            <p:cNvSpPr>
              <a:spLocks noChangeAspect="1" noChangeShapeType="1"/>
            </p:cNvSpPr>
            <p:nvPr/>
          </p:nvSpPr>
          <p:spPr bwMode="auto">
            <a:xfrm flipV="1">
              <a:off x="139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Line 45"/>
            <p:cNvSpPr>
              <a:spLocks noChangeAspect="1" noChangeShapeType="1"/>
            </p:cNvSpPr>
            <p:nvPr/>
          </p:nvSpPr>
          <p:spPr bwMode="auto">
            <a:xfrm flipH="1"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9" name="Group 46"/>
          <p:cNvGrpSpPr>
            <a:grpSpLocks noChangeAspect="1"/>
          </p:cNvGrpSpPr>
          <p:nvPr/>
        </p:nvGrpSpPr>
        <p:grpSpPr bwMode="auto">
          <a:xfrm>
            <a:off x="1076325" y="3276600"/>
            <a:ext cx="304800" cy="203200"/>
            <a:chOff x="1104" y="1344"/>
            <a:chExt cx="288" cy="192"/>
          </a:xfrm>
        </p:grpSpPr>
        <p:sp>
          <p:nvSpPr>
            <p:cNvPr id="46113" name="Line 47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48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49"/>
            <p:cNvSpPr>
              <a:spLocks noChangeAspect="1" noChangeShapeType="1"/>
            </p:cNvSpPr>
            <p:nvPr/>
          </p:nvSpPr>
          <p:spPr bwMode="auto">
            <a:xfrm flipV="1">
              <a:off x="139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50"/>
            <p:cNvSpPr>
              <a:spLocks noChangeAspect="1" noChangeShapeType="1"/>
            </p:cNvSpPr>
            <p:nvPr/>
          </p:nvSpPr>
          <p:spPr bwMode="auto">
            <a:xfrm flipH="1"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0" name="Text Box 51"/>
          <p:cNvSpPr txBox="1">
            <a:spLocks noChangeArrowheads="1"/>
          </p:cNvSpPr>
          <p:nvPr/>
        </p:nvSpPr>
        <p:spPr bwMode="auto">
          <a:xfrm>
            <a:off x="314325" y="39624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R3</a:t>
            </a:r>
          </a:p>
        </p:txBody>
      </p:sp>
      <p:sp>
        <p:nvSpPr>
          <p:cNvPr id="46101" name="Text Box 52"/>
          <p:cNvSpPr txBox="1">
            <a:spLocks noChangeArrowheads="1"/>
          </p:cNvSpPr>
          <p:nvPr/>
        </p:nvSpPr>
        <p:spPr bwMode="auto">
          <a:xfrm>
            <a:off x="1533525" y="40386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R1</a:t>
            </a:r>
          </a:p>
        </p:txBody>
      </p:sp>
      <p:sp>
        <p:nvSpPr>
          <p:cNvPr id="46102" name="Text Box 53"/>
          <p:cNvSpPr txBox="1">
            <a:spLocks noChangeArrowheads="1"/>
          </p:cNvSpPr>
          <p:nvPr/>
        </p:nvSpPr>
        <p:spPr bwMode="auto">
          <a:xfrm>
            <a:off x="2508250" y="3241675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R4</a:t>
            </a:r>
          </a:p>
        </p:txBody>
      </p:sp>
      <p:sp>
        <p:nvSpPr>
          <p:cNvPr id="46103" name="Text Box 54"/>
          <p:cNvSpPr txBox="1">
            <a:spLocks noChangeArrowheads="1"/>
          </p:cNvSpPr>
          <p:nvPr/>
        </p:nvSpPr>
        <p:spPr bwMode="auto">
          <a:xfrm>
            <a:off x="3270250" y="2632075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R2</a:t>
            </a:r>
          </a:p>
        </p:txBody>
      </p:sp>
      <p:sp>
        <p:nvSpPr>
          <p:cNvPr id="46104" name="Line 56"/>
          <p:cNvSpPr>
            <a:spLocks noChangeShapeType="1"/>
          </p:cNvSpPr>
          <p:nvPr/>
        </p:nvSpPr>
        <p:spPr bwMode="auto">
          <a:xfrm flipH="1">
            <a:off x="695325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5" name="Line 57"/>
          <p:cNvSpPr>
            <a:spLocks noChangeShapeType="1"/>
          </p:cNvSpPr>
          <p:nvPr/>
        </p:nvSpPr>
        <p:spPr bwMode="auto">
          <a:xfrm>
            <a:off x="1457325" y="3581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6" name="Line 58"/>
          <p:cNvSpPr>
            <a:spLocks noChangeShapeType="1"/>
          </p:cNvSpPr>
          <p:nvPr/>
        </p:nvSpPr>
        <p:spPr bwMode="auto">
          <a:xfrm flipH="1">
            <a:off x="1533525" y="2971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7" name="Line 59"/>
          <p:cNvSpPr>
            <a:spLocks noChangeShapeType="1"/>
          </p:cNvSpPr>
          <p:nvPr/>
        </p:nvSpPr>
        <p:spPr bwMode="auto">
          <a:xfrm>
            <a:off x="2295525" y="2971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8" name="Line 60"/>
          <p:cNvSpPr>
            <a:spLocks noChangeShapeType="1"/>
          </p:cNvSpPr>
          <p:nvPr/>
        </p:nvSpPr>
        <p:spPr bwMode="auto">
          <a:xfrm flipH="1">
            <a:off x="2295525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9" name="Line 61"/>
          <p:cNvSpPr>
            <a:spLocks noChangeShapeType="1"/>
          </p:cNvSpPr>
          <p:nvPr/>
        </p:nvSpPr>
        <p:spPr bwMode="auto">
          <a:xfrm>
            <a:off x="3133725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0" name="Text Box 64"/>
          <p:cNvSpPr txBox="1">
            <a:spLocks noChangeArrowheads="1"/>
          </p:cNvSpPr>
          <p:nvPr/>
        </p:nvSpPr>
        <p:spPr bwMode="auto">
          <a:xfrm>
            <a:off x="593725" y="4584700"/>
            <a:ext cx="213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Left-deep plan</a:t>
            </a:r>
          </a:p>
        </p:txBody>
      </p:sp>
      <p:sp>
        <p:nvSpPr>
          <p:cNvPr id="46111" name="Text Box 65"/>
          <p:cNvSpPr txBox="1">
            <a:spLocks noChangeArrowheads="1"/>
          </p:cNvSpPr>
          <p:nvPr/>
        </p:nvSpPr>
        <p:spPr bwMode="auto">
          <a:xfrm>
            <a:off x="5162550" y="4586288"/>
            <a:ext cx="169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Bushy plan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54175" y="5799138"/>
            <a:ext cx="5973763" cy="831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System R considered only left deep plans,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and so do some optimizers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E18CD-D96C-46F1-8E20-B6B3B837424B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Relational Algebra Laws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Selections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Commutative: </a:t>
            </a:r>
            <a:r>
              <a:rPr lang="en-US" sz="240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c1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(</a:t>
            </a:r>
            <a:r>
              <a:rPr lang="en-US" sz="240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c2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(R)) = </a:t>
            </a:r>
            <a:r>
              <a:rPr lang="en-US" sz="240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c2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(</a:t>
            </a:r>
            <a:r>
              <a:rPr lang="en-US" sz="240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c1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(R))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Cascading:  </a:t>
            </a:r>
            <a:r>
              <a:rPr lang="en-US" sz="240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c1</a:t>
            </a:r>
            <a:r>
              <a:rPr lang="en-US" sz="2400" baseline="-2500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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c2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(R) = </a:t>
            </a:r>
            <a:r>
              <a:rPr lang="en-US" sz="240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c2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(</a:t>
            </a:r>
            <a:r>
              <a:rPr lang="en-US" sz="240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c1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(R))</a:t>
            </a:r>
            <a:endParaRPr lang="en-US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Projections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Joins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Commutativity : R 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⋈ S = S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⋈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R 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Associativity: R 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⋈ (S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⋈ T) = (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R 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⋈ S)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⋈ T 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Distributivity: R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⨝ 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(S 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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 T)  =  (R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⨝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 S) 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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 (R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⨝</a:t>
            </a: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 T)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Outer joins get more complicated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Outline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Chapter 15 in the textbook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Paper: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Query Optimizers: Time to Rethink the Contract ?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by Surajit Chaudhuri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Next time: parallel databases, Bloom filters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29B014-F51C-437E-B197-CBBA0146A12A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Assumptions: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Every join selectivity is 10%</a:t>
            </a:r>
          </a:p>
          <a:p>
            <a:pPr lvl="2"/>
            <a:r>
              <a:rPr lang="en-US" smtClean="0">
                <a:latin typeface="Arial" charset="0"/>
                <a:ea typeface="ＭＳ Ｐゴシック" pitchFamily="34" charset="-128"/>
              </a:rPr>
              <a:t>That is: T(R ⨝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 S) = 0.1 * T(R) * T(S)  etc.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B(R)=100, B(S) = 50, B(T)=500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All joins are main memory joins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All intermediate results are materialized</a:t>
            </a:r>
          </a:p>
          <a:p>
            <a:endParaRPr lang="en-US" smtClean="0">
              <a:latin typeface="Arial" charset="0"/>
              <a:ea typeface="ＭＳ Ｐゴシック" pitchFamily="34" charset="-128"/>
              <a:cs typeface="Arial" charset="0"/>
            </a:endParaRP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A6705C-78AA-47E2-9D8C-CCCC0BD54C7B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1771650"/>
            <a:ext cx="6772275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latin typeface="Arial" charset="0"/>
              </a:rPr>
              <a:t>Which plan is more efficient ?</a:t>
            </a:r>
          </a:p>
          <a:p>
            <a:pPr lvl="1">
              <a:defRPr/>
            </a:pPr>
            <a:r>
              <a:rPr lang="en-US" sz="3600">
                <a:latin typeface="Arial" charset="0"/>
              </a:rPr>
              <a:t>R ⨝ (S ⨝ T)  or  (R ⨝ S) ⨝ 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Simple Laws</a:t>
            </a:r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F87BEE-E475-4268-BE8E-38C2E2F096DE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514600"/>
            <a:ext cx="7207250" cy="125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 AND C’</a:t>
            </a:r>
            <a:r>
              <a:rPr lang="en-US" sz="2800" dirty="0">
                <a:latin typeface="Arial" charset="0"/>
                <a:cs typeface="+mn-cs"/>
              </a:rPr>
              <a:t>(R) =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 err="1">
                <a:latin typeface="Arial" charset="0"/>
                <a:cs typeface="+mn-cs"/>
              </a:rPr>
              <a:t>C</a:t>
            </a:r>
            <a:r>
              <a:rPr lang="en-US" sz="2800" dirty="0" err="1">
                <a:latin typeface="Arial" charset="0"/>
                <a:cs typeface="+mn-cs"/>
              </a:rPr>
              <a:t>(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C’</a:t>
            </a:r>
            <a:r>
              <a:rPr lang="en-US" sz="2800" dirty="0">
                <a:latin typeface="Arial" charset="0"/>
                <a:cs typeface="+mn-cs"/>
              </a:rPr>
              <a:t>(R)) =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</a:t>
            </a:r>
            <a:r>
              <a:rPr lang="en-US" sz="2800" dirty="0">
                <a:latin typeface="Arial" charset="0"/>
                <a:cs typeface="+mn-cs"/>
              </a:rPr>
              <a:t>(R) </a:t>
            </a:r>
            <a:r>
              <a:rPr lang="en-US" sz="2800" dirty="0" err="1">
                <a:latin typeface="Arial" charset="0"/>
                <a:ea typeface="Arial" charset="0"/>
                <a:sym typeface="Symbol" charset="2"/>
              </a:rPr>
              <a:t></a:t>
            </a:r>
            <a:r>
              <a:rPr lang="en-US" sz="2800" dirty="0">
                <a:latin typeface="Arial" charset="0"/>
                <a:ea typeface="Arial" charset="0"/>
              </a:rPr>
              <a:t>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C’</a:t>
            </a:r>
            <a:r>
              <a:rPr lang="en-US" sz="2800" dirty="0">
                <a:latin typeface="Arial" charset="0"/>
                <a:cs typeface="+mn-cs"/>
              </a:rPr>
              <a:t>(R)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 OR C’</a:t>
            </a:r>
            <a:r>
              <a:rPr lang="en-US" sz="2800" dirty="0">
                <a:latin typeface="Arial" charset="0"/>
                <a:cs typeface="+mn-cs"/>
              </a:rPr>
              <a:t>(R) =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</a:t>
            </a:r>
            <a:r>
              <a:rPr lang="en-US" sz="2800" dirty="0">
                <a:latin typeface="Arial" charset="0"/>
                <a:cs typeface="+mn-cs"/>
              </a:rPr>
              <a:t>(R) </a:t>
            </a:r>
            <a:r>
              <a:rPr lang="en-US" sz="2800" dirty="0" err="1">
                <a:latin typeface="Arial" charset="0"/>
                <a:ea typeface="Arial"/>
                <a:cs typeface="Arial"/>
                <a:sym typeface="Symbol" charset="2"/>
              </a:rPr>
              <a:t></a:t>
            </a:r>
            <a:r>
              <a:rPr lang="en-US" sz="2800" dirty="0">
                <a:latin typeface="Arial" charset="0"/>
                <a:ea typeface="Arial" charset="0"/>
              </a:rPr>
              <a:t>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C’</a:t>
            </a:r>
            <a:r>
              <a:rPr lang="en-US" sz="2800" dirty="0">
                <a:latin typeface="Arial" charset="0"/>
                <a:cs typeface="+mn-cs"/>
              </a:rPr>
              <a:t>(R)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 </a:t>
            </a:r>
            <a:r>
              <a:rPr lang="en-US" sz="2800" dirty="0">
                <a:latin typeface="Arial" charset="0"/>
                <a:cs typeface="+mn-cs"/>
              </a:rPr>
              <a:t>(R ⨝ S) =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 </a:t>
            </a:r>
            <a:r>
              <a:rPr lang="en-US" sz="2800" dirty="0">
                <a:latin typeface="Arial" charset="0"/>
                <a:cs typeface="+mn-cs"/>
              </a:rPr>
              <a:t>(R) ⨝ S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0" y="4724400"/>
            <a:ext cx="5000625" cy="125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 </a:t>
            </a:r>
            <a:r>
              <a:rPr lang="en-US" sz="2800" dirty="0">
                <a:latin typeface="Arial" charset="0"/>
                <a:cs typeface="+mn-cs"/>
              </a:rPr>
              <a:t>(R – S) =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 </a:t>
            </a:r>
            <a:r>
              <a:rPr lang="en-US" sz="2800" dirty="0">
                <a:latin typeface="Arial" charset="0"/>
                <a:cs typeface="+mn-cs"/>
              </a:rPr>
              <a:t>(R) – 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 </a:t>
            </a:r>
            <a:r>
              <a:rPr lang="en-US" sz="2800" dirty="0">
                <a:latin typeface="Arial" charset="0"/>
                <a:cs typeface="+mn-cs"/>
              </a:rPr>
              <a:t>(R </a:t>
            </a:r>
            <a:r>
              <a:rPr lang="en-US" sz="2800" dirty="0" err="1">
                <a:latin typeface="Arial" charset="0"/>
                <a:ea typeface="Arial"/>
                <a:cs typeface="Arial"/>
                <a:sym typeface="Symbol" charset="2"/>
              </a:rPr>
              <a:t></a:t>
            </a:r>
            <a:r>
              <a:rPr lang="en-US" sz="2800" dirty="0">
                <a:latin typeface="Arial" charset="0"/>
                <a:cs typeface="+mn-cs"/>
              </a:rPr>
              <a:t> S) =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 </a:t>
            </a:r>
            <a:r>
              <a:rPr lang="en-US" sz="2800" dirty="0">
                <a:latin typeface="Arial" charset="0"/>
                <a:cs typeface="+mn-cs"/>
              </a:rPr>
              <a:t>(R) </a:t>
            </a:r>
            <a:r>
              <a:rPr lang="en-US" sz="2800" dirty="0" err="1">
                <a:latin typeface="Arial" charset="0"/>
                <a:ea typeface="Arial"/>
                <a:cs typeface="Arial"/>
                <a:sym typeface="Symbol" charset="2"/>
              </a:rPr>
              <a:t>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 </a:t>
            </a:r>
            <a:r>
              <a:rPr lang="en-US" sz="2800" dirty="0">
                <a:latin typeface="Arial" charset="0"/>
                <a:cs typeface="+mn-cs"/>
              </a:rPr>
              <a:t>(S)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 </a:t>
            </a:r>
            <a:r>
              <a:rPr lang="en-US" sz="2800" dirty="0">
                <a:latin typeface="Arial" charset="0"/>
                <a:cs typeface="+mn-cs"/>
              </a:rPr>
              <a:t>(R ⨝ S)  = </a:t>
            </a:r>
            <a:r>
              <a:rPr lang="en-US" sz="2800" dirty="0" err="1">
                <a:latin typeface="Symbol" charset="2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aseline="-25000" dirty="0">
                <a:latin typeface="Arial" charset="0"/>
                <a:cs typeface="+mn-cs"/>
              </a:rPr>
              <a:t>C </a:t>
            </a:r>
            <a:r>
              <a:rPr lang="en-US" sz="2800" dirty="0">
                <a:latin typeface="Arial" charset="0"/>
                <a:cs typeface="+mn-cs"/>
              </a:rPr>
              <a:t>(R) ⨝</a:t>
            </a:r>
            <a:r>
              <a:rPr lang="en-US" sz="2800" dirty="0">
                <a:latin typeface="Arial" charset="0"/>
                <a:ea typeface="Arial" charset="0"/>
              </a:rPr>
              <a:t> S</a:t>
            </a:r>
          </a:p>
        </p:txBody>
      </p:sp>
      <p:sp>
        <p:nvSpPr>
          <p:cNvPr id="51206" name="Oval Callout 8"/>
          <p:cNvSpPr>
            <a:spLocks noChangeArrowheads="1"/>
          </p:cNvSpPr>
          <p:nvPr/>
        </p:nvSpPr>
        <p:spPr bwMode="auto">
          <a:xfrm>
            <a:off x="5268913" y="4197350"/>
            <a:ext cx="3787775" cy="1030288"/>
          </a:xfrm>
          <a:prstGeom prst="wedgeEllipseCallout">
            <a:avLst>
              <a:gd name="adj1" fmla="val -37458"/>
              <a:gd name="adj2" fmla="val 69986"/>
            </a:avLst>
          </a:prstGeom>
          <a:solidFill>
            <a:srgbClr val="C0C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pitchFamily="34" charset="-128"/>
              </a:rPr>
              <a:t>When C involves </a:t>
            </a:r>
            <a:br>
              <a:rPr lang="en-US">
                <a:latin typeface="Arial" charset="0"/>
                <a:ea typeface="ＭＳ Ｐゴシック" pitchFamily="34" charset="-128"/>
              </a:rPr>
            </a:br>
            <a:r>
              <a:rPr lang="en-US">
                <a:latin typeface="Arial" charset="0"/>
                <a:ea typeface="ＭＳ Ｐゴシック" pitchFamily="34" charset="-128"/>
              </a:rPr>
              <a:t>only attributes of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7AF08B-CB4E-4DF6-945A-D73D28244082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Example:  R(A, B, C, D), S(E, F, G)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F=3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(R ⨝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</a:t>
            </a:r>
            <a:r>
              <a:rPr lang="en-US" baseline="-25000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D=E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S) =                                     ?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A=5 AND G=9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(R ⨝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</a:t>
            </a:r>
            <a:r>
              <a:rPr lang="en-US" baseline="-25000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D=E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S) =                         ?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F9DFB4-D02C-4D02-B378-85AC2177EFBC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Simple Laws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86200"/>
            <a:ext cx="7772400" cy="2133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R(A,B,C,D), S(E, F, G)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Symbol" pitchFamily="18" charset="2"/>
                <a:ea typeface="ＭＳ Ｐゴシック" pitchFamily="34" charset="-128"/>
              </a:rPr>
              <a:t>P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A,B,G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(R ⨝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</a:t>
            </a:r>
            <a:r>
              <a:rPr lang="en-US" baseline="-25000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D=E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S) =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P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 ?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P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?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(R) ⨝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</a:t>
            </a:r>
            <a:r>
              <a:rPr lang="en-US" baseline="-25000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D=E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P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?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(S)) </a:t>
            </a:r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209800"/>
            <a:ext cx="7689850" cy="1076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Symbol" charset="2"/>
                <a:cs typeface="+mn-cs"/>
              </a:rPr>
              <a:t>P</a:t>
            </a:r>
            <a:r>
              <a:rPr lang="en-US" sz="3200" baseline="-25000" dirty="0">
                <a:latin typeface="Arial" charset="0"/>
                <a:cs typeface="+mn-cs"/>
              </a:rPr>
              <a:t>M</a:t>
            </a:r>
            <a:r>
              <a:rPr lang="en-US" sz="3200" dirty="0">
                <a:latin typeface="Arial" charset="0"/>
                <a:cs typeface="+mn-cs"/>
              </a:rPr>
              <a:t>(R ⨝ S) = </a:t>
            </a:r>
            <a:r>
              <a:rPr lang="en-US" sz="3200" dirty="0">
                <a:latin typeface="Symbol" charset="2"/>
                <a:cs typeface="+mn-cs"/>
              </a:rPr>
              <a:t>P</a:t>
            </a:r>
            <a:r>
              <a:rPr lang="en-US" sz="3200" baseline="-25000" dirty="0">
                <a:latin typeface="Arial" charset="0"/>
                <a:cs typeface="+mn-cs"/>
              </a:rPr>
              <a:t>M</a:t>
            </a:r>
            <a:r>
              <a:rPr lang="en-US" sz="3200" dirty="0">
                <a:latin typeface="Arial" charset="0"/>
                <a:cs typeface="+mn-cs"/>
              </a:rPr>
              <a:t>(</a:t>
            </a:r>
            <a:r>
              <a:rPr lang="en-US" sz="3200" dirty="0">
                <a:latin typeface="Symbol" charset="2"/>
                <a:cs typeface="+mn-cs"/>
              </a:rPr>
              <a:t>P</a:t>
            </a:r>
            <a:r>
              <a:rPr lang="en-US" sz="3200" baseline="-25000" dirty="0">
                <a:latin typeface="Arial" charset="0"/>
                <a:cs typeface="+mn-cs"/>
              </a:rPr>
              <a:t>P</a:t>
            </a:r>
            <a:r>
              <a:rPr lang="en-US" sz="3200" dirty="0">
                <a:latin typeface="Arial" charset="0"/>
                <a:cs typeface="+mn-cs"/>
              </a:rPr>
              <a:t>(R) ⨝ </a:t>
            </a:r>
            <a:r>
              <a:rPr lang="en-US" sz="3200" dirty="0">
                <a:latin typeface="Symbol" charset="2"/>
                <a:cs typeface="+mn-cs"/>
              </a:rPr>
              <a:t>P</a:t>
            </a:r>
            <a:r>
              <a:rPr lang="en-US" sz="3200" baseline="-25000" dirty="0">
                <a:latin typeface="Arial" charset="0"/>
                <a:cs typeface="+mn-cs"/>
              </a:rPr>
              <a:t>Q</a:t>
            </a:r>
            <a:r>
              <a:rPr lang="en-US" sz="3200" dirty="0">
                <a:latin typeface="Arial" charset="0"/>
                <a:cs typeface="+mn-cs"/>
              </a:rPr>
              <a:t>(S))</a:t>
            </a:r>
          </a:p>
          <a:p>
            <a:pPr>
              <a:defRPr/>
            </a:pPr>
            <a:r>
              <a:rPr lang="en-US" sz="3200" dirty="0">
                <a:latin typeface="Symbol" charset="2"/>
                <a:cs typeface="+mn-cs"/>
              </a:rPr>
              <a:t>P</a:t>
            </a:r>
            <a:r>
              <a:rPr lang="en-US" sz="3200" baseline="-25000" dirty="0">
                <a:latin typeface="Arial" charset="0"/>
                <a:cs typeface="+mn-cs"/>
              </a:rPr>
              <a:t>M</a:t>
            </a:r>
            <a:r>
              <a:rPr lang="en-US" sz="3200" dirty="0">
                <a:latin typeface="Arial" charset="0"/>
                <a:cs typeface="+mn-cs"/>
              </a:rPr>
              <a:t>(</a:t>
            </a:r>
            <a:r>
              <a:rPr lang="en-US" sz="3200" dirty="0">
                <a:latin typeface="Symbol" charset="2"/>
                <a:cs typeface="+mn-cs"/>
              </a:rPr>
              <a:t>P</a:t>
            </a:r>
            <a:r>
              <a:rPr lang="en-US" sz="3200" baseline="-25000" dirty="0">
                <a:latin typeface="Arial" charset="0"/>
                <a:cs typeface="+mn-cs"/>
              </a:rPr>
              <a:t>N</a:t>
            </a:r>
            <a:r>
              <a:rPr lang="en-US" sz="3200" dirty="0">
                <a:latin typeface="Arial" charset="0"/>
                <a:cs typeface="+mn-cs"/>
              </a:rPr>
              <a:t>(R)) = </a:t>
            </a:r>
            <a:r>
              <a:rPr lang="en-US" sz="3200" dirty="0">
                <a:latin typeface="Symbol" charset="2"/>
                <a:cs typeface="+mn-cs"/>
              </a:rPr>
              <a:t>P</a:t>
            </a:r>
            <a:r>
              <a:rPr lang="en-US" sz="3200" baseline="-25000" dirty="0">
                <a:latin typeface="Arial" charset="0"/>
                <a:cs typeface="+mn-cs"/>
              </a:rPr>
              <a:t>M</a:t>
            </a:r>
            <a:r>
              <a:rPr lang="en-US" sz="3200" dirty="0">
                <a:latin typeface="Arial" charset="0"/>
                <a:cs typeface="+mn-cs"/>
              </a:rPr>
              <a:t>(R)   /* </a:t>
            </a:r>
            <a:r>
              <a:rPr lang="en-US" sz="3200">
                <a:latin typeface="Arial" charset="0"/>
                <a:cs typeface="+mn-cs"/>
              </a:rPr>
              <a:t>note that M </a:t>
            </a:r>
            <a:r>
              <a:rPr lang="en-US" sz="3200" dirty="0">
                <a:latin typeface="Arial" charset="0"/>
                <a:cs typeface="+mn-cs"/>
              </a:rPr>
              <a:t>⊆ N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Laws for Group-by and Join</a:t>
            </a:r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79424F-EB7C-44E2-ABE5-E993F232014D}" type="slidenum">
              <a:rPr lang="en-US" smtClean="0">
                <a:cs typeface="Arial" charset="0"/>
              </a:rPr>
              <a:pPr/>
              <a:t>24</a:t>
            </a:fld>
            <a:endParaRPr lang="en-US" smtClean="0">
              <a:cs typeface="Arial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8094663" cy="869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Which of the following are “duplicate insensitive” ?</a:t>
            </a:r>
            <a:br>
              <a:rPr lang="en-US" sz="28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</a:br>
            <a:r>
              <a:rPr lang="en-US" sz="28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sum, count, </a:t>
            </a:r>
            <a:r>
              <a:rPr lang="en-US" sz="2800" dirty="0" err="1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avg</a:t>
            </a:r>
            <a:r>
              <a:rPr lang="en-US" sz="28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, min, max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048000"/>
            <a:ext cx="4953000" cy="1130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3200" dirty="0">
                <a:latin typeface="Arial" charset="0"/>
                <a:cs typeface="+mn-cs"/>
                <a:sym typeface="Symbol" charset="2"/>
              </a:rPr>
              <a:t>(</a:t>
            </a:r>
            <a:r>
              <a:rPr lang="en-US" sz="3200" baseline="-25000" dirty="0">
                <a:latin typeface="Arial" charset="0"/>
                <a:cs typeface="+mn-cs"/>
                <a:sym typeface="Symbol" charset="2"/>
              </a:rPr>
              <a:t>A, </a:t>
            </a:r>
            <a:r>
              <a:rPr lang="en-US" sz="3200" baseline="-25000" dirty="0" err="1">
                <a:latin typeface="Arial" charset="0"/>
                <a:cs typeface="+mn-cs"/>
                <a:sym typeface="Symbol" charset="2"/>
              </a:rPr>
              <a:t>agg(B)</a:t>
            </a:r>
            <a:r>
              <a:rPr lang="en-US" sz="3200" dirty="0" err="1">
                <a:latin typeface="Arial" charset="0"/>
                <a:cs typeface="+mn-cs"/>
                <a:sym typeface="Symbol" charset="2"/>
              </a:rPr>
              <a:t>(R</a:t>
            </a:r>
            <a:r>
              <a:rPr lang="en-US" sz="3200" dirty="0">
                <a:latin typeface="Arial" charset="0"/>
                <a:cs typeface="+mn-cs"/>
                <a:sym typeface="Symbol" charset="2"/>
              </a:rPr>
              <a:t>)) = </a:t>
            </a:r>
            <a:r>
              <a:rPr lang="en-US" sz="3200" baseline="-25000" dirty="0">
                <a:latin typeface="Arial" charset="0"/>
                <a:cs typeface="+mn-cs"/>
                <a:sym typeface="Symbol" charset="2"/>
              </a:rPr>
              <a:t>A, </a:t>
            </a:r>
            <a:r>
              <a:rPr lang="en-US" sz="3200" baseline="-25000" dirty="0" err="1">
                <a:latin typeface="Arial" charset="0"/>
                <a:cs typeface="+mn-cs"/>
                <a:sym typeface="Symbol" charset="2"/>
              </a:rPr>
              <a:t>agg(B)</a:t>
            </a:r>
            <a:r>
              <a:rPr lang="en-US" sz="3200" dirty="0" err="1">
                <a:latin typeface="Arial" charset="0"/>
                <a:cs typeface="+mn-cs"/>
                <a:sym typeface="Symbol" charset="2"/>
              </a:rPr>
              <a:t>(R</a:t>
            </a:r>
            <a:r>
              <a:rPr lang="en-US" sz="3200" dirty="0">
                <a:latin typeface="Arial" charset="0"/>
                <a:cs typeface="+mn-cs"/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3200" dirty="0">
                <a:latin typeface="Arial" charset="0"/>
                <a:cs typeface="+mn-cs"/>
                <a:sym typeface="Symbol" charset="2"/>
              </a:rPr>
              <a:t></a:t>
            </a:r>
            <a:r>
              <a:rPr lang="en-US" sz="3200" baseline="-25000" dirty="0">
                <a:latin typeface="Arial" charset="0"/>
                <a:cs typeface="+mn-cs"/>
                <a:sym typeface="Symbol" charset="2"/>
              </a:rPr>
              <a:t>A, </a:t>
            </a:r>
            <a:r>
              <a:rPr lang="en-US" sz="3200" baseline="-25000" dirty="0" err="1">
                <a:latin typeface="Arial" charset="0"/>
                <a:cs typeface="+mn-cs"/>
                <a:sym typeface="Symbol" charset="2"/>
              </a:rPr>
              <a:t>agg(B)</a:t>
            </a:r>
            <a:r>
              <a:rPr lang="en-US" sz="3200" dirty="0" err="1">
                <a:latin typeface="Arial" charset="0"/>
                <a:cs typeface="+mn-cs"/>
                <a:sym typeface="Symbol" charset="2"/>
              </a:rPr>
              <a:t>((R</a:t>
            </a:r>
            <a:r>
              <a:rPr lang="en-US" sz="3200" dirty="0">
                <a:latin typeface="Arial" charset="0"/>
                <a:cs typeface="+mn-cs"/>
                <a:sym typeface="Symbol" charset="2"/>
              </a:rPr>
              <a:t>)) = </a:t>
            </a:r>
            <a:r>
              <a:rPr lang="en-US" sz="3200" baseline="-25000" dirty="0">
                <a:latin typeface="Arial" charset="0"/>
                <a:cs typeface="+mn-cs"/>
                <a:sym typeface="Symbol" charset="2"/>
              </a:rPr>
              <a:t>A, </a:t>
            </a:r>
            <a:r>
              <a:rPr lang="en-US" sz="3200" baseline="-25000" dirty="0" err="1">
                <a:latin typeface="Arial" charset="0"/>
                <a:cs typeface="+mn-cs"/>
                <a:sym typeface="Symbol" charset="2"/>
              </a:rPr>
              <a:t>agg(B)</a:t>
            </a:r>
            <a:r>
              <a:rPr lang="en-US" sz="3200" dirty="0" err="1">
                <a:latin typeface="Arial" charset="0"/>
                <a:cs typeface="+mn-cs"/>
                <a:sym typeface="Symbol" charset="2"/>
              </a:rPr>
              <a:t>(R</a:t>
            </a:r>
            <a:r>
              <a:rPr lang="en-US" sz="3200" dirty="0">
                <a:latin typeface="Arial" charset="0"/>
                <a:cs typeface="+mn-cs"/>
                <a:sym typeface="Symbol" charset="2"/>
              </a:rPr>
              <a:t>) </a:t>
            </a:r>
          </a:p>
        </p:txBody>
      </p:sp>
      <p:sp>
        <p:nvSpPr>
          <p:cNvPr id="57351" name="Oval Callout 8"/>
          <p:cNvSpPr>
            <a:spLocks noChangeArrowheads="1"/>
          </p:cNvSpPr>
          <p:nvPr/>
        </p:nvSpPr>
        <p:spPr bwMode="auto">
          <a:xfrm>
            <a:off x="6335713" y="1835150"/>
            <a:ext cx="2352675" cy="1651000"/>
          </a:xfrm>
          <a:prstGeom prst="wedgeEllipseCallout">
            <a:avLst>
              <a:gd name="adj1" fmla="val -87838"/>
              <a:gd name="adj2" fmla="val 74139"/>
            </a:avLst>
          </a:prstGeom>
          <a:solidFill>
            <a:srgbClr val="C0C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 if agg is </a:t>
            </a:r>
            <a:br>
              <a:rPr lang="en-US">
                <a:latin typeface="Arial" charset="0"/>
                <a:sym typeface="Symbol" pitchFamily="18" charset="2"/>
              </a:rPr>
            </a:br>
            <a:r>
              <a:rPr lang="en-US">
                <a:latin typeface="Arial" charset="0"/>
                <a:sym typeface="Symbol" pitchFamily="18" charset="2"/>
              </a:rPr>
              <a:t>“duplicate</a:t>
            </a:r>
            <a:br>
              <a:rPr lang="en-US">
                <a:latin typeface="Arial" charset="0"/>
                <a:sym typeface="Symbol" pitchFamily="18" charset="2"/>
              </a:rPr>
            </a:br>
            <a:r>
              <a:rPr lang="en-US">
                <a:latin typeface="Arial" charset="0"/>
                <a:sym typeface="Symbol" pitchFamily="18" charset="2"/>
              </a:rPr>
              <a:t>insensitive”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7294F-8EF5-4723-92F1-09E19A27A382}" type="slidenum">
              <a:rPr lang="en-US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2209800"/>
            <a:ext cx="7654925" cy="1130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32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</a:t>
            </a:r>
            <a:r>
              <a:rPr lang="en-US" sz="3200" baseline="-250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A, </a:t>
            </a:r>
            <a:r>
              <a:rPr lang="en-US" sz="3200" baseline="-25000" dirty="0" err="1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agg(D)</a:t>
            </a:r>
            <a:r>
              <a:rPr lang="en-US" sz="3200" dirty="0" err="1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(R(A,B</a:t>
            </a:r>
            <a:r>
              <a:rPr lang="en-US" sz="32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) </a:t>
            </a:r>
            <a:r>
              <a:rPr lang="en-US" sz="3200" dirty="0">
                <a:latin typeface="Arial" charset="0"/>
                <a:ea typeface="ＭＳ Ｐゴシック" charset="-128"/>
                <a:cs typeface="ＭＳ Ｐゴシック" charset="-128"/>
              </a:rPr>
              <a:t>⨝</a:t>
            </a:r>
            <a:r>
              <a:rPr lang="en-US" sz="3200" dirty="0">
                <a:latin typeface="Arial" charset="0"/>
                <a:ea typeface="Arial"/>
                <a:cs typeface="Arial"/>
                <a:sym typeface="Symbol" charset="2"/>
              </a:rPr>
              <a:t> </a:t>
            </a:r>
            <a:r>
              <a:rPr lang="en-US" sz="3200" baseline="-25000" dirty="0">
                <a:latin typeface="Arial" charset="0"/>
                <a:ea typeface="Arial"/>
                <a:cs typeface="Arial"/>
                <a:sym typeface="Symbol" charset="2"/>
              </a:rPr>
              <a:t>B=C</a:t>
            </a:r>
            <a:r>
              <a:rPr lang="en-US" sz="3200" dirty="0">
                <a:latin typeface="Arial" charset="0"/>
                <a:ea typeface="Arial"/>
                <a:cs typeface="Arial"/>
                <a:sym typeface="Symbol" charset="2"/>
              </a:rPr>
              <a:t> S(C,D)) =  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32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     </a:t>
            </a:r>
            <a:r>
              <a:rPr lang="en-US" sz="3200" baseline="-250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A, </a:t>
            </a:r>
            <a:r>
              <a:rPr lang="en-US" sz="3200" baseline="-25000" dirty="0" err="1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agg(D)</a:t>
            </a:r>
            <a:r>
              <a:rPr lang="en-US" sz="3200" dirty="0" err="1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(R(A,B</a:t>
            </a:r>
            <a:r>
              <a:rPr lang="en-US" sz="32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) </a:t>
            </a:r>
            <a:r>
              <a:rPr lang="en-US" sz="3200" dirty="0">
                <a:latin typeface="Arial" charset="0"/>
                <a:ea typeface="ＭＳ Ｐゴシック" charset="-128"/>
                <a:cs typeface="ＭＳ Ｐゴシック" charset="-128"/>
              </a:rPr>
              <a:t>⨝</a:t>
            </a:r>
            <a:r>
              <a:rPr lang="en-US" sz="3200" dirty="0">
                <a:latin typeface="Arial" charset="0"/>
                <a:ea typeface="Arial"/>
                <a:cs typeface="Arial"/>
                <a:sym typeface="Symbol" charset="2"/>
              </a:rPr>
              <a:t> </a:t>
            </a:r>
            <a:r>
              <a:rPr lang="en-US" sz="3200" baseline="-25000" dirty="0">
                <a:latin typeface="Arial" charset="0"/>
                <a:ea typeface="Arial"/>
                <a:cs typeface="Arial"/>
                <a:sym typeface="Symbol" charset="2"/>
              </a:rPr>
              <a:t>B=C</a:t>
            </a:r>
            <a:r>
              <a:rPr lang="en-US" sz="3200" dirty="0">
                <a:latin typeface="Arial" charset="0"/>
                <a:ea typeface="Arial"/>
                <a:cs typeface="Arial"/>
                <a:sym typeface="Symbol" charset="2"/>
              </a:rPr>
              <a:t> (</a:t>
            </a:r>
            <a:r>
              <a:rPr lang="en-US" sz="32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</a:t>
            </a:r>
            <a:r>
              <a:rPr lang="en-US" sz="3200" baseline="-25000" dirty="0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C, </a:t>
            </a:r>
            <a:r>
              <a:rPr lang="en-US" sz="3200" baseline="-25000" dirty="0" err="1">
                <a:latin typeface="Arial" charset="0"/>
                <a:ea typeface="ＭＳ Ｐゴシック" charset="-128"/>
                <a:cs typeface="ＭＳ Ｐゴシック" charset="-128"/>
                <a:sym typeface="Symbol" charset="2"/>
              </a:rPr>
              <a:t>agg(D)</a:t>
            </a:r>
            <a:r>
              <a:rPr lang="en-US" sz="3200" dirty="0" err="1">
                <a:latin typeface="Arial" charset="0"/>
                <a:ea typeface="Arial"/>
                <a:cs typeface="Arial"/>
                <a:sym typeface="Symbol" charset="2"/>
              </a:rPr>
              <a:t>S(C,D</a:t>
            </a:r>
            <a:r>
              <a:rPr lang="en-US" sz="3200" dirty="0">
                <a:latin typeface="Arial" charset="0"/>
                <a:ea typeface="Arial"/>
                <a:cs typeface="Arial"/>
                <a:sym typeface="Symbol" charset="2"/>
              </a:rPr>
              <a:t>)))</a:t>
            </a:r>
          </a:p>
        </p:txBody>
      </p:sp>
      <p:sp>
        <p:nvSpPr>
          <p:cNvPr id="59398" name="TextBox 9"/>
          <p:cNvSpPr txBox="1">
            <a:spLocks noChangeArrowheads="1"/>
          </p:cNvSpPr>
          <p:nvPr/>
        </p:nvSpPr>
        <p:spPr bwMode="auto">
          <a:xfrm>
            <a:off x="1219200" y="4343400"/>
            <a:ext cx="5321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These are very powerful laws.</a:t>
            </a:r>
          </a:p>
          <a:p>
            <a:r>
              <a:rPr lang="en-US">
                <a:latin typeface="Arial" charset="0"/>
              </a:rPr>
              <a:t>They were introduced only in the 90’s.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Laws Involving Constraints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C9C0BE-05A2-4DA0-843C-8699EADCE93F}" type="slidenum">
              <a:rPr lang="en-US" smtClean="0">
                <a:cs typeface="Arial" charset="0"/>
              </a:rPr>
              <a:pPr/>
              <a:t>26</a:t>
            </a:fld>
            <a:endParaRPr lang="en-US" smtClean="0"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2133600"/>
            <a:ext cx="5378450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Arial" charset="0"/>
                <a:ea typeface="Arial" charset="0"/>
              </a:rPr>
              <a:t>Product(</a:t>
            </a:r>
            <a:r>
              <a:rPr lang="en-US" sz="2800" u="sng">
                <a:latin typeface="Arial" charset="0"/>
                <a:ea typeface="Arial" charset="0"/>
              </a:rPr>
              <a:t>pid</a:t>
            </a:r>
            <a:r>
              <a:rPr lang="en-US" sz="2800">
                <a:latin typeface="Arial" charset="0"/>
                <a:ea typeface="Arial" charset="0"/>
              </a:rPr>
              <a:t>, pname, price, cid)</a:t>
            </a:r>
            <a:br>
              <a:rPr lang="en-US" sz="2800">
                <a:latin typeface="Arial" charset="0"/>
                <a:ea typeface="Arial" charset="0"/>
              </a:rPr>
            </a:br>
            <a:r>
              <a:rPr lang="en-US" sz="2800">
                <a:latin typeface="Arial" charset="0"/>
                <a:ea typeface="Arial" charset="0"/>
              </a:rPr>
              <a:t>Company(</a:t>
            </a:r>
            <a:r>
              <a:rPr lang="en-US" sz="2800" u="sng">
                <a:latin typeface="Arial" charset="0"/>
                <a:ea typeface="Arial" charset="0"/>
              </a:rPr>
              <a:t>cid</a:t>
            </a:r>
            <a:r>
              <a:rPr lang="en-US" sz="2800">
                <a:latin typeface="Arial" charset="0"/>
                <a:ea typeface="Arial" charset="0"/>
              </a:rPr>
              <a:t>, cname, city, state)</a:t>
            </a:r>
          </a:p>
        </p:txBody>
      </p:sp>
      <p:sp>
        <p:nvSpPr>
          <p:cNvPr id="61445" name="Oval Callout 6"/>
          <p:cNvSpPr>
            <a:spLocks noChangeArrowheads="1"/>
          </p:cNvSpPr>
          <p:nvPr/>
        </p:nvSpPr>
        <p:spPr bwMode="auto">
          <a:xfrm>
            <a:off x="5497513" y="1528763"/>
            <a:ext cx="2447925" cy="617537"/>
          </a:xfrm>
          <a:prstGeom prst="wedgeEllipseCallout">
            <a:avLst>
              <a:gd name="adj1" fmla="val -63106"/>
              <a:gd name="adj2" fmla="val 63995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Foreign key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253038"/>
            <a:ext cx="8685213" cy="5286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Need a second constraint for this law to hold. Which ?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" y="3962400"/>
            <a:ext cx="8789988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latin typeface="Symbol" charset="2"/>
                <a:cs typeface="+mn-cs"/>
              </a:rPr>
              <a:t>P</a:t>
            </a:r>
            <a:r>
              <a:rPr lang="en-US" sz="2800" baseline="-25000" dirty="0" err="1">
                <a:latin typeface="Arial"/>
                <a:cs typeface="+mn-cs"/>
              </a:rPr>
              <a:t>pid</a:t>
            </a:r>
            <a:r>
              <a:rPr lang="en-US" sz="2800" baseline="-25000" dirty="0">
                <a:latin typeface="Arial"/>
                <a:cs typeface="+mn-cs"/>
              </a:rPr>
              <a:t>, </a:t>
            </a:r>
            <a:r>
              <a:rPr lang="en-US" sz="2800" baseline="-25000" dirty="0" err="1">
                <a:latin typeface="Arial"/>
                <a:cs typeface="+mn-cs"/>
              </a:rPr>
              <a:t>price</a:t>
            </a:r>
            <a:r>
              <a:rPr lang="en-US" sz="2800" dirty="0" err="1">
                <a:latin typeface="Arial"/>
                <a:cs typeface="+mn-cs"/>
              </a:rPr>
              <a:t>(Product</a:t>
            </a:r>
            <a:r>
              <a:rPr lang="en-US" sz="2800" dirty="0">
                <a:latin typeface="Arial"/>
                <a:cs typeface="+mn-cs"/>
              </a:rPr>
              <a:t> ⨝</a:t>
            </a:r>
            <a:r>
              <a:rPr lang="en-US" sz="2800" baseline="-25000" dirty="0">
                <a:latin typeface="Arial"/>
                <a:cs typeface="+mn-cs"/>
              </a:rPr>
              <a:t>cid=cid</a:t>
            </a:r>
            <a:r>
              <a:rPr lang="en-US" sz="2800" dirty="0">
                <a:latin typeface="Arial"/>
                <a:cs typeface="+mn-cs"/>
              </a:rPr>
              <a:t> Company) = </a:t>
            </a:r>
            <a:r>
              <a:rPr lang="en-US" sz="2800" dirty="0" err="1">
                <a:latin typeface="Symbol" charset="2"/>
                <a:cs typeface="+mn-cs"/>
              </a:rPr>
              <a:t>P</a:t>
            </a:r>
            <a:r>
              <a:rPr lang="en-US" sz="2800" baseline="-25000" dirty="0" err="1">
                <a:latin typeface="Arial"/>
                <a:cs typeface="+mn-cs"/>
              </a:rPr>
              <a:t>pid</a:t>
            </a:r>
            <a:r>
              <a:rPr lang="en-US" sz="2800" baseline="-25000" dirty="0">
                <a:latin typeface="Arial"/>
                <a:cs typeface="+mn-cs"/>
              </a:rPr>
              <a:t>, </a:t>
            </a:r>
            <a:r>
              <a:rPr lang="en-US" sz="2800" baseline="-25000" dirty="0" err="1">
                <a:latin typeface="Arial"/>
                <a:cs typeface="+mn-cs"/>
              </a:rPr>
              <a:t>price</a:t>
            </a:r>
            <a:r>
              <a:rPr lang="en-US" sz="2800" dirty="0" err="1">
                <a:latin typeface="Arial"/>
                <a:cs typeface="+mn-cs"/>
              </a:rPr>
              <a:t>(Product</a:t>
            </a:r>
            <a:r>
              <a:rPr lang="en-US" sz="2800" dirty="0">
                <a:latin typeface="Arial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8257D-B8F3-4F11-8C85-A1A3F61C5A0D}" type="slidenum">
              <a:rPr lang="en-US" smtClean="0">
                <a:cs typeface="Arial" charset="0"/>
              </a:rPr>
              <a:pPr/>
              <a:t>27</a:t>
            </a:fld>
            <a:endParaRPr lang="en-US" smtClean="0"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1828800"/>
            <a:ext cx="463232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Arial" charset="0"/>
              </a:rPr>
              <a:t>Product(</a:t>
            </a:r>
            <a:r>
              <a:rPr lang="en-US" u="sng">
                <a:latin typeface="Arial" charset="0"/>
                <a:ea typeface="Arial" charset="0"/>
              </a:rPr>
              <a:t>pid</a:t>
            </a:r>
            <a:r>
              <a:rPr lang="en-US">
                <a:latin typeface="Arial" charset="0"/>
                <a:ea typeface="Arial" charset="0"/>
              </a:rPr>
              <a:t>, pname, price, cid)</a:t>
            </a:r>
            <a:br>
              <a:rPr lang="en-US">
                <a:latin typeface="Arial" charset="0"/>
                <a:ea typeface="Arial" charset="0"/>
              </a:rPr>
            </a:br>
            <a:r>
              <a:rPr lang="en-US">
                <a:latin typeface="Arial" charset="0"/>
                <a:ea typeface="Arial" charset="0"/>
              </a:rPr>
              <a:t>Company(</a:t>
            </a:r>
            <a:r>
              <a:rPr lang="en-US" u="sng">
                <a:latin typeface="Arial" charset="0"/>
                <a:ea typeface="Arial" charset="0"/>
              </a:rPr>
              <a:t>cid</a:t>
            </a:r>
            <a:r>
              <a:rPr lang="en-US">
                <a:latin typeface="Arial" charset="0"/>
                <a:ea typeface="Arial" charset="0"/>
              </a:rPr>
              <a:t>, cname, city, state)</a:t>
            </a:r>
          </a:p>
        </p:txBody>
      </p:sp>
      <p:sp>
        <p:nvSpPr>
          <p:cNvPr id="62469" name="Oval Callout 6"/>
          <p:cNvSpPr>
            <a:spLocks noChangeArrowheads="1"/>
          </p:cNvSpPr>
          <p:nvPr/>
        </p:nvSpPr>
        <p:spPr bwMode="auto">
          <a:xfrm>
            <a:off x="5497513" y="1223963"/>
            <a:ext cx="2447925" cy="617537"/>
          </a:xfrm>
          <a:prstGeom prst="wedgeEllipseCallout">
            <a:avLst>
              <a:gd name="adj1" fmla="val -63106"/>
              <a:gd name="adj2" fmla="val 63995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Foreign key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2000" y="2971800"/>
            <a:ext cx="5865813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</a:rPr>
              <a:t>CREATE VIEW</a:t>
            </a:r>
            <a:r>
              <a:rPr lang="en-US" dirty="0">
                <a:latin typeface="Arial" charset="0"/>
                <a:ea typeface="Aria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Arial" charset="0"/>
              </a:rPr>
              <a:t>CheapProductCompany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     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</a:rPr>
              <a:t>SELECT</a:t>
            </a:r>
            <a:r>
              <a:rPr lang="en-US" dirty="0">
                <a:latin typeface="Arial" charset="0"/>
                <a:ea typeface="Arial" charset="0"/>
              </a:rPr>
              <a:t> *</a:t>
            </a:r>
          </a:p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     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</a:rPr>
              <a:t>FROM</a:t>
            </a:r>
            <a:r>
              <a:rPr lang="en-US" dirty="0">
                <a:latin typeface="Arial" charset="0"/>
                <a:ea typeface="Arial" charset="0"/>
              </a:rPr>
              <a:t> Product </a:t>
            </a:r>
            <a:r>
              <a:rPr lang="en-US" dirty="0" err="1">
                <a:latin typeface="Arial" charset="0"/>
                <a:ea typeface="Arial" charset="0"/>
              </a:rPr>
              <a:t>x</a:t>
            </a:r>
            <a:r>
              <a:rPr lang="en-US" dirty="0">
                <a:latin typeface="Arial" charset="0"/>
                <a:ea typeface="Arial" charset="0"/>
              </a:rPr>
              <a:t>, Company </a:t>
            </a:r>
            <a:r>
              <a:rPr lang="en-US" dirty="0" err="1">
                <a:latin typeface="Arial" charset="0"/>
                <a:ea typeface="Arial" charset="0"/>
              </a:rPr>
              <a:t>y</a:t>
            </a:r>
            <a:r>
              <a:rPr lang="en-US" dirty="0">
                <a:latin typeface="Arial" charset="0"/>
                <a:ea typeface="Arial" charset="0"/>
              </a:rPr>
              <a:t/>
            </a:r>
            <a:br>
              <a:rPr lang="en-US" dirty="0">
                <a:latin typeface="Arial" charset="0"/>
                <a:ea typeface="Arial" charset="0"/>
              </a:rPr>
            </a:br>
            <a:r>
              <a:rPr lang="en-US" dirty="0">
                <a:latin typeface="Arial" charset="0"/>
                <a:ea typeface="Arial" charset="0"/>
              </a:rPr>
              <a:t>     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</a:rPr>
              <a:t>WHERE</a:t>
            </a:r>
            <a:r>
              <a:rPr lang="en-US" dirty="0">
                <a:latin typeface="Arial" charset="0"/>
                <a:ea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</a:rPr>
              <a:t>x.cid</a:t>
            </a:r>
            <a:r>
              <a:rPr lang="en-US" dirty="0">
                <a:latin typeface="Arial" charset="0"/>
                <a:ea typeface="Arial" charset="0"/>
              </a:rPr>
              <a:t> = </a:t>
            </a:r>
            <a:r>
              <a:rPr lang="en-US" dirty="0" err="1">
                <a:latin typeface="Arial" charset="0"/>
                <a:ea typeface="Arial" charset="0"/>
              </a:rPr>
              <a:t>y.cid</a:t>
            </a:r>
            <a:r>
              <a:rPr lang="en-US" dirty="0">
                <a:latin typeface="Arial" charset="0"/>
                <a:ea typeface="Arial" charset="0"/>
              </a:rPr>
              <a:t> and </a:t>
            </a:r>
            <a:r>
              <a:rPr lang="en-US" dirty="0" err="1">
                <a:latin typeface="Arial" charset="0"/>
                <a:ea typeface="Arial" charset="0"/>
              </a:rPr>
              <a:t>x.price</a:t>
            </a:r>
            <a:r>
              <a:rPr lang="en-US" dirty="0">
                <a:latin typeface="Arial" charset="0"/>
                <a:ea typeface="Arial" charset="0"/>
              </a:rPr>
              <a:t> &lt; 100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2400" y="5065713"/>
            <a:ext cx="44323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</a:rPr>
              <a:t>SELECT</a:t>
            </a:r>
            <a:r>
              <a:rPr lang="en-US" dirty="0">
                <a:latin typeface="Arial" charset="0"/>
                <a:ea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</a:rPr>
              <a:t>pname</a:t>
            </a:r>
            <a:r>
              <a:rPr lang="en-US" dirty="0">
                <a:latin typeface="Arial" charset="0"/>
                <a:ea typeface="Arial" charset="0"/>
              </a:rPr>
              <a:t>, price</a:t>
            </a:r>
            <a:br>
              <a:rPr lang="en-US" dirty="0">
                <a:latin typeface="Arial" charset="0"/>
                <a:ea typeface="Arial" charset="0"/>
              </a:rPr>
            </a:b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</a:rPr>
              <a:t>FROM</a:t>
            </a:r>
            <a:r>
              <a:rPr lang="en-US" dirty="0">
                <a:latin typeface="Arial" charset="0"/>
                <a:ea typeface="Aria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Arial" charset="0"/>
              </a:rPr>
              <a:t>CheapProductCompany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62472" name="Right Arrow 12"/>
          <p:cNvSpPr>
            <a:spLocks noChangeArrowheads="1"/>
          </p:cNvSpPr>
          <p:nvPr/>
        </p:nvSpPr>
        <p:spPr bwMode="auto">
          <a:xfrm>
            <a:off x="4876800" y="5203825"/>
            <a:ext cx="458788" cy="831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638800" y="5105400"/>
            <a:ext cx="3227388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</a:rPr>
              <a:t>SELECT</a:t>
            </a:r>
            <a:r>
              <a:rPr lang="en-US" dirty="0">
                <a:latin typeface="Arial" charset="0"/>
                <a:ea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</a:rPr>
              <a:t>pname</a:t>
            </a:r>
            <a:r>
              <a:rPr lang="en-US" dirty="0">
                <a:latin typeface="Arial" charset="0"/>
                <a:ea typeface="Arial" charset="0"/>
              </a:rPr>
              <a:t>, price</a:t>
            </a:r>
            <a:br>
              <a:rPr lang="en-US" dirty="0">
                <a:latin typeface="Arial" charset="0"/>
                <a:ea typeface="Arial" charset="0"/>
              </a:rPr>
            </a:b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</a:rPr>
              <a:t>FROM</a:t>
            </a:r>
            <a:r>
              <a:rPr lang="en-US" dirty="0">
                <a:latin typeface="Arial" charset="0"/>
                <a:ea typeface="Arial" charset="0"/>
              </a:rPr>
              <a:t>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F13F21-5D8F-4730-A6C7-278DB70D28B5}" type="slidenum">
              <a:rPr lang="en-US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Law of Semijoins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Recall the definition of a semijoin: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R ⋉ S  =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P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A1,…,An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(R  ⨝  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Where the schemas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Input: R(A1,…An),  S(B1,…,Bm)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Output: T(A1,…,An)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The law of semijoins is:</a:t>
            </a:r>
          </a:p>
        </p:txBody>
      </p:sp>
      <p:sp>
        <p:nvSpPr>
          <p:cNvPr id="6349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8800" y="5181600"/>
            <a:ext cx="55435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Arial" charset="0"/>
                <a:ea typeface="ＭＳ Ｐゴシック" charset="-128"/>
                <a:cs typeface="ＭＳ Ｐゴシック" charset="-128"/>
              </a:rPr>
              <a:t>R  ⨝  S = (R ⋉ S)  ⨝  S</a:t>
            </a:r>
            <a:endParaRPr lang="en-US" sz="4000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Laws with Semijoins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Very important in parallel databases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Often combined with Bloom Filters (next lecture)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Read pp. 747 in the textbook</a:t>
            </a: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0506FD-1424-4803-98DA-EE0C5F566C89}" type="slidenum">
              <a:rPr lang="en-US" smtClean="0">
                <a:cs typeface="Arial" charset="0"/>
              </a:rPr>
              <a:pPr/>
              <a:t>29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E319F-8008-44CD-B467-CBD3E043B753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Query Optimization Algorithm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Enumerate alternative plans</a:t>
            </a:r>
          </a:p>
          <a:p>
            <a:endParaRPr lang="en-US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Compute estimated cost of each plan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Compute number of I/Os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Compute CPU cost</a:t>
            </a:r>
          </a:p>
          <a:p>
            <a:pPr lvl="1"/>
            <a:endParaRPr lang="en-US" smtClean="0">
              <a:solidFill>
                <a:srgbClr val="006600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006600"/>
                </a:solidFill>
                <a:latin typeface="Arial" charset="0"/>
                <a:ea typeface="ＭＳ Ｐゴシック" pitchFamily="34" charset="-128"/>
              </a:rPr>
              <a:t>Choose plan with lowest cost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This is called cost-based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DF22CC-FA71-4208-94AD-532594EB6549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Semijoin Reducer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Given a query: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A </a:t>
            </a:r>
            <a:r>
              <a:rPr lang="en-US" sz="2400" i="1" u="sng" smtClean="0">
                <a:latin typeface="Arial" charset="0"/>
                <a:ea typeface="ＭＳ Ｐゴシック" pitchFamily="34" charset="-128"/>
              </a:rPr>
              <a:t>semijoin reducer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for Q is </a:t>
            </a:r>
            <a:br>
              <a:rPr lang="en-US" sz="2400" smtClean="0">
                <a:latin typeface="Arial" charset="0"/>
                <a:ea typeface="ＭＳ Ｐゴシック" pitchFamily="34" charset="-128"/>
              </a:rPr>
            </a:br>
            <a:r>
              <a:rPr lang="en-US" sz="2400" smtClean="0">
                <a:latin typeface="Arial" charset="0"/>
                <a:ea typeface="ＭＳ Ｐゴシック" pitchFamily="34" charset="-128"/>
              </a:rPr>
              <a:t/>
            </a:r>
            <a:br>
              <a:rPr lang="en-US" sz="2400" smtClean="0">
                <a:latin typeface="Arial" charset="0"/>
                <a:ea typeface="ＭＳ Ｐゴシック" pitchFamily="34" charset="-128"/>
              </a:rPr>
            </a:br>
            <a:r>
              <a:rPr lang="en-US" sz="2400" smtClean="0">
                <a:latin typeface="Arial" charset="0"/>
                <a:ea typeface="ＭＳ Ｐゴシック" pitchFamily="34" charset="-128"/>
              </a:rPr>
              <a:t/>
            </a:r>
            <a:br>
              <a:rPr lang="en-US" sz="2400" smtClean="0">
                <a:latin typeface="Arial" charset="0"/>
                <a:ea typeface="ＭＳ Ｐゴシック" pitchFamily="34" charset="-128"/>
              </a:rPr>
            </a:br>
            <a:r>
              <a:rPr lang="en-US" sz="2400" smtClean="0">
                <a:latin typeface="Arial" charset="0"/>
                <a:ea typeface="ＭＳ Ｐゴシック" pitchFamily="34" charset="-128"/>
              </a:rPr>
              <a:t/>
            </a:r>
            <a:br>
              <a:rPr lang="en-US" sz="2400" smtClean="0">
                <a:latin typeface="Arial" charset="0"/>
                <a:ea typeface="ＭＳ Ｐゴシック" pitchFamily="34" charset="-128"/>
              </a:rPr>
            </a:br>
            <a:r>
              <a:rPr lang="en-US" sz="2400" smtClean="0">
                <a:latin typeface="Arial" charset="0"/>
                <a:ea typeface="ＭＳ Ｐゴシック" pitchFamily="34" charset="-128"/>
              </a:rPr>
              <a:t>such that the query is equivalent to: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A </a:t>
            </a:r>
            <a:r>
              <a:rPr lang="en-US" sz="2400" i="1" u="sng" smtClean="0">
                <a:latin typeface="Arial" charset="0"/>
                <a:ea typeface="ＭＳ Ｐゴシック" pitchFamily="34" charset="-128"/>
              </a:rPr>
              <a:t>full reducer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is such that no dangling tuples remain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3887788" y="4643438"/>
            <a:ext cx="38909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=  R</a:t>
            </a:r>
            <a:r>
              <a:rPr lang="en-US" baseline="-25000" dirty="0">
                <a:latin typeface="Arial" charset="0"/>
                <a:ea typeface="Arial" charset="0"/>
              </a:rPr>
              <a:t>k1 </a:t>
            </a:r>
            <a:r>
              <a:rPr lang="en-US" dirty="0">
                <a:latin typeface="Arial" charset="0"/>
                <a:ea typeface="Arial" charset="0"/>
              </a:rPr>
              <a:t>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R</a:t>
            </a:r>
            <a:r>
              <a:rPr lang="en-US" baseline="-25000" dirty="0">
                <a:latin typeface="Arial" charset="0"/>
                <a:ea typeface="Arial" charset="0"/>
              </a:rPr>
              <a:t>k2</a:t>
            </a:r>
            <a:r>
              <a:rPr lang="en-US" dirty="0">
                <a:latin typeface="Arial" charset="0"/>
                <a:ea typeface="Arial" charset="0"/>
              </a:rPr>
              <a:t>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. . .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</a:rPr>
              <a:t>R</a:t>
            </a:r>
            <a:r>
              <a:rPr lang="en-US" baseline="-25000" dirty="0" err="1">
                <a:latin typeface="Arial" charset="0"/>
                <a:ea typeface="Arial" charset="0"/>
              </a:rPr>
              <a:t>kn</a:t>
            </a:r>
            <a:r>
              <a:rPr lang="en-US" baseline="-25000" dirty="0">
                <a:latin typeface="Arial" charset="0"/>
                <a:ea typeface="Arial" charset="0"/>
              </a:rPr>
              <a:t> </a:t>
            </a:r>
            <a:endParaRPr lang="en-US" dirty="0">
              <a:latin typeface="Arial" charset="0"/>
              <a:ea typeface="Arial" charset="0"/>
            </a:endParaRP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5410200" y="2667000"/>
            <a:ext cx="18256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charset="0"/>
                <a:ea typeface="Arial" charset="0"/>
              </a:rPr>
              <a:t>R</a:t>
            </a:r>
            <a:r>
              <a:rPr lang="en-US" sz="2000" baseline="-25000" dirty="0">
                <a:latin typeface="Arial" charset="0"/>
                <a:ea typeface="Arial" charset="0"/>
              </a:rPr>
              <a:t>i1</a:t>
            </a:r>
            <a:r>
              <a:rPr lang="en-US" sz="2000" dirty="0">
                <a:latin typeface="Arial" charset="0"/>
                <a:ea typeface="Arial" charset="0"/>
              </a:rPr>
              <a:t>  = R</a:t>
            </a:r>
            <a:r>
              <a:rPr lang="en-US" sz="2000" baseline="-25000" dirty="0">
                <a:latin typeface="Arial" charset="0"/>
                <a:ea typeface="Arial" charset="0"/>
              </a:rPr>
              <a:t>i1</a:t>
            </a:r>
            <a:r>
              <a:rPr lang="en-US" sz="2000" dirty="0">
                <a:latin typeface="Arial" charset="0"/>
                <a:ea typeface="Arial" charset="0"/>
              </a:rPr>
              <a:t> </a:t>
            </a:r>
            <a:r>
              <a:rPr lang="en-US" sz="2000" dirty="0">
                <a:latin typeface="Arial"/>
                <a:ea typeface="ＭＳ Ｐゴシック" charset="-128"/>
                <a:cs typeface="ＭＳ Ｐゴシック" charset="-128"/>
              </a:rPr>
              <a:t>⋉</a:t>
            </a:r>
            <a:r>
              <a:rPr lang="en-US" sz="2000" dirty="0">
                <a:latin typeface="Arial" charset="0"/>
                <a:ea typeface="Arial" charset="0"/>
              </a:rPr>
              <a:t>  R</a:t>
            </a:r>
            <a:r>
              <a:rPr lang="en-US" sz="2000" baseline="-25000" dirty="0">
                <a:latin typeface="Arial" charset="0"/>
                <a:ea typeface="Arial" charset="0"/>
              </a:rPr>
              <a:t>j1</a:t>
            </a:r>
            <a:endParaRPr lang="en-US" sz="2000" dirty="0">
              <a:latin typeface="Arial" charset="0"/>
              <a:ea typeface="Arial" charset="0"/>
            </a:endParaRPr>
          </a:p>
          <a:p>
            <a:pPr>
              <a:defRPr/>
            </a:pPr>
            <a:r>
              <a:rPr lang="en-US" sz="2000" dirty="0">
                <a:latin typeface="Arial" charset="0"/>
                <a:ea typeface="Arial" charset="0"/>
              </a:rPr>
              <a:t>R</a:t>
            </a:r>
            <a:r>
              <a:rPr lang="en-US" sz="2000" baseline="-25000" dirty="0">
                <a:latin typeface="Arial" charset="0"/>
                <a:ea typeface="Arial" charset="0"/>
              </a:rPr>
              <a:t>i2</a:t>
            </a:r>
            <a:r>
              <a:rPr lang="en-US" sz="2000" dirty="0">
                <a:latin typeface="Arial" charset="0"/>
                <a:ea typeface="Arial" charset="0"/>
              </a:rPr>
              <a:t>  = R</a:t>
            </a:r>
            <a:r>
              <a:rPr lang="en-US" sz="2000" baseline="-25000" dirty="0">
                <a:latin typeface="Arial" charset="0"/>
                <a:ea typeface="Arial" charset="0"/>
              </a:rPr>
              <a:t>i2</a:t>
            </a:r>
            <a:r>
              <a:rPr lang="en-US" sz="2000" dirty="0">
                <a:latin typeface="Arial" charset="0"/>
                <a:ea typeface="Arial" charset="0"/>
              </a:rPr>
              <a:t> </a:t>
            </a:r>
            <a:r>
              <a:rPr lang="en-US" sz="2000" dirty="0">
                <a:latin typeface="Arial"/>
                <a:ea typeface="ＭＳ Ｐゴシック" charset="-128"/>
                <a:cs typeface="ＭＳ Ｐゴシック" charset="-128"/>
              </a:rPr>
              <a:t>⋉</a:t>
            </a:r>
            <a:r>
              <a:rPr lang="en-US" sz="2000" dirty="0">
                <a:latin typeface="Arial" charset="0"/>
                <a:ea typeface="Arial" charset="0"/>
              </a:rPr>
              <a:t>  R</a:t>
            </a:r>
            <a:r>
              <a:rPr lang="en-US" sz="2000" baseline="-25000" dirty="0">
                <a:latin typeface="Arial" charset="0"/>
                <a:ea typeface="Arial" charset="0"/>
              </a:rPr>
              <a:t>j2</a:t>
            </a:r>
          </a:p>
          <a:p>
            <a:pPr>
              <a:defRPr/>
            </a:pPr>
            <a:r>
              <a:rPr lang="en-US" sz="2000" baseline="-25000" dirty="0">
                <a:latin typeface="Arial" charset="0"/>
                <a:ea typeface="Arial" charset="0"/>
              </a:rPr>
              <a:t>. . . . .</a:t>
            </a:r>
            <a:endParaRPr lang="en-US" sz="2000" dirty="0">
              <a:latin typeface="Arial" charset="0"/>
              <a:ea typeface="Arial" charset="0"/>
            </a:endParaRPr>
          </a:p>
          <a:p>
            <a:pPr>
              <a:defRPr/>
            </a:pPr>
            <a:r>
              <a:rPr lang="en-US" sz="2000" dirty="0">
                <a:latin typeface="Arial" charset="0"/>
                <a:ea typeface="Arial" charset="0"/>
              </a:rPr>
              <a:t>R</a:t>
            </a:r>
            <a:r>
              <a:rPr lang="en-US" sz="2000" baseline="-25000" dirty="0">
                <a:latin typeface="Arial" charset="0"/>
                <a:ea typeface="Arial" charset="0"/>
              </a:rPr>
              <a:t>ip</a:t>
            </a:r>
            <a:r>
              <a:rPr lang="en-US" sz="2000" dirty="0">
                <a:latin typeface="Arial" charset="0"/>
                <a:ea typeface="Arial" charset="0"/>
              </a:rPr>
              <a:t>  = R</a:t>
            </a:r>
            <a:r>
              <a:rPr lang="en-US" sz="2000" baseline="-25000" dirty="0">
                <a:latin typeface="Arial" charset="0"/>
                <a:ea typeface="Arial" charset="0"/>
              </a:rPr>
              <a:t>ip</a:t>
            </a:r>
            <a:r>
              <a:rPr lang="en-US" sz="2000" dirty="0">
                <a:latin typeface="Arial" charset="0"/>
                <a:ea typeface="Arial" charset="0"/>
              </a:rPr>
              <a:t> </a:t>
            </a:r>
            <a:r>
              <a:rPr lang="en-US" sz="2000" dirty="0">
                <a:latin typeface="Arial"/>
                <a:ea typeface="ＭＳ Ｐゴシック" charset="-128"/>
                <a:cs typeface="ＭＳ Ｐゴシック" charset="-128"/>
              </a:rPr>
              <a:t>⋉</a:t>
            </a:r>
            <a:r>
              <a:rPr lang="en-US" sz="2000" dirty="0">
                <a:latin typeface="Arial" charset="0"/>
                <a:ea typeface="Arial" charset="0"/>
              </a:rPr>
              <a:t>  </a:t>
            </a:r>
            <a:r>
              <a:rPr lang="en-US" sz="2000" dirty="0" err="1">
                <a:latin typeface="Arial" charset="0"/>
                <a:ea typeface="Arial" charset="0"/>
              </a:rPr>
              <a:t>R</a:t>
            </a:r>
            <a:r>
              <a:rPr lang="en-US" sz="2000" baseline="-25000" dirty="0" err="1">
                <a:latin typeface="Arial" charset="0"/>
                <a:ea typeface="Arial" charset="0"/>
              </a:rPr>
              <a:t>jp</a:t>
            </a:r>
            <a:endParaRPr lang="en-US" sz="2000" dirty="0">
              <a:latin typeface="Arial" charset="0"/>
              <a:ea typeface="Arial" charset="0"/>
            </a:endParaRPr>
          </a:p>
        </p:txBody>
      </p:sp>
      <p:sp>
        <p:nvSpPr>
          <p:cNvPr id="66566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736975" y="1981200"/>
            <a:ext cx="35290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=  R</a:t>
            </a:r>
            <a:r>
              <a:rPr lang="en-US" baseline="-25000" dirty="0">
                <a:latin typeface="Arial" charset="0"/>
                <a:ea typeface="Arial" charset="0"/>
              </a:rPr>
              <a:t>1 </a:t>
            </a:r>
            <a:r>
              <a:rPr lang="en-US" dirty="0">
                <a:latin typeface="Arial" charset="0"/>
                <a:ea typeface="Arial" charset="0"/>
              </a:rPr>
              <a:t>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R</a:t>
            </a:r>
            <a:r>
              <a:rPr lang="en-US" baseline="-25000" dirty="0">
                <a:latin typeface="Arial" charset="0"/>
                <a:ea typeface="Arial" charset="0"/>
              </a:rPr>
              <a:t>2</a:t>
            </a:r>
            <a:r>
              <a:rPr lang="en-US" dirty="0">
                <a:latin typeface="Arial" charset="0"/>
                <a:ea typeface="Arial" charset="0"/>
              </a:rPr>
              <a:t>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. . .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</a:rPr>
              <a:t>R</a:t>
            </a:r>
            <a:r>
              <a:rPr lang="en-US" baseline="-25000" dirty="0" err="1">
                <a:latin typeface="Arial" charset="0"/>
                <a:ea typeface="Arial" charset="0"/>
              </a:rPr>
              <a:t>n</a:t>
            </a:r>
            <a:endParaRPr lang="en-US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6656D7-20AD-471C-86EA-488D4BDA7C39}" type="slidenum">
              <a:rPr lang="en-US" smtClean="0">
                <a:cs typeface="Arial" charset="0"/>
              </a:rPr>
              <a:pPr/>
              <a:t>31</a:t>
            </a:fld>
            <a:endParaRPr lang="en-US" smtClean="0">
              <a:cs typeface="Arial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>
                <a:latin typeface="Arial" charset="0"/>
                <a:ea typeface="ＭＳ Ｐゴシック" pitchFamily="34" charset="-128"/>
              </a:rPr>
              <a:t>Example:</a:t>
            </a:r>
          </a:p>
          <a:p>
            <a:pPr eaLnBrk="1" hangingPunct="1">
              <a:spcAft>
                <a:spcPts val="1200"/>
              </a:spcAft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spcAft>
                <a:spcPts val="1200"/>
              </a:spcAft>
            </a:pPr>
            <a:r>
              <a:rPr lang="en-US" smtClean="0">
                <a:latin typeface="Arial" charset="0"/>
                <a:ea typeface="ＭＳ Ｐゴシック" pitchFamily="34" charset="-128"/>
              </a:rPr>
              <a:t>A semijoin reducer is:</a:t>
            </a:r>
          </a:p>
          <a:p>
            <a:pPr eaLnBrk="1" hangingPunct="1">
              <a:spcAft>
                <a:spcPts val="1200"/>
              </a:spcAft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spcAft>
                <a:spcPts val="1200"/>
              </a:spcAft>
            </a:pPr>
            <a:r>
              <a:rPr lang="en-US" smtClean="0">
                <a:latin typeface="Arial" charset="0"/>
                <a:ea typeface="ＭＳ Ｐゴシック" pitchFamily="34" charset="-128"/>
              </a:rPr>
              <a:t>The rewritten query is: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524000" y="2590800"/>
            <a:ext cx="30019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= </a:t>
            </a:r>
            <a:r>
              <a:rPr lang="en-US" dirty="0">
                <a:latin typeface="Arial" charset="0"/>
                <a:ea typeface="Arial" charset="0"/>
                <a:sym typeface="Symbol" charset="2"/>
              </a:rPr>
              <a:t>R(A,B)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S(B,C)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524000" y="4186238"/>
            <a:ext cx="37163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R</a:t>
            </a:r>
            <a:r>
              <a:rPr lang="en-US" baseline="-25000" dirty="0">
                <a:latin typeface="Arial" charset="0"/>
                <a:ea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</a:rPr>
              <a:t>(A,B) = R(A,B) </a:t>
            </a:r>
            <a:r>
              <a:rPr lang="en-US" dirty="0">
                <a:latin typeface="Arial"/>
                <a:ea typeface="ＭＳ Ｐゴシック" charset="-128"/>
                <a:cs typeface="ＭＳ Ｐゴシック" charset="-128"/>
              </a:rPr>
              <a:t>⋉</a:t>
            </a:r>
            <a:r>
              <a:rPr lang="en-US" dirty="0">
                <a:latin typeface="Arial" charset="0"/>
                <a:ea typeface="Arial" charset="0"/>
              </a:rPr>
              <a:t> S(B,C)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0" y="5715000"/>
            <a:ext cx="31146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= R</a:t>
            </a:r>
            <a:r>
              <a:rPr lang="en-US" baseline="-25000" dirty="0">
                <a:latin typeface="Arial" charset="0"/>
                <a:ea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  <a:sym typeface="Symbol" charset="2"/>
              </a:rPr>
              <a:t>(A,B)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S(B,C)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9E30FD-BC64-4F57-8CED-F4D1B6CF1ACA}" type="slidenum">
              <a:rPr lang="en-US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Why Would We Do This 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Large attributes: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Expensive side computations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524000" y="2590800"/>
            <a:ext cx="64468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= </a:t>
            </a:r>
            <a:r>
              <a:rPr lang="en-US" dirty="0">
                <a:latin typeface="Arial" charset="0"/>
                <a:ea typeface="Arial" charset="0"/>
                <a:sym typeface="Symbol" charset="2"/>
              </a:rPr>
              <a:t>R(A, B,  D, E, F,…)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S(B, C,  M, K, L, …)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71600" y="3962400"/>
            <a:ext cx="56975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Q = γ</a:t>
            </a:r>
            <a:r>
              <a:rPr lang="en-US" baseline="-25000">
                <a:latin typeface="Arial" charset="0"/>
                <a:sym typeface="Symbol" pitchFamily="18" charset="2"/>
              </a:rPr>
              <a:t>A,B,count(*)</a:t>
            </a:r>
            <a:r>
              <a:rPr lang="en-US">
                <a:latin typeface="Arial" charset="0"/>
                <a:sym typeface="Symbol" pitchFamily="18" charset="2"/>
              </a:rPr>
              <a:t>R(A,B,D) </a:t>
            </a:r>
            <a:r>
              <a:rPr lang="en-US">
                <a:latin typeface="Arial" charset="0"/>
              </a:rPr>
              <a:t>⨝ σ</a:t>
            </a:r>
            <a:r>
              <a:rPr lang="en-US" baseline="-25000">
                <a:latin typeface="Arial" charset="0"/>
              </a:rPr>
              <a:t>C=value</a:t>
            </a:r>
            <a:r>
              <a:rPr lang="en-US">
                <a:latin typeface="Arial" charset="0"/>
              </a:rPr>
              <a:t>(S(B,C))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71600" y="4953000"/>
            <a:ext cx="581025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R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(A,B,D) = R(A,B,D) </a:t>
            </a:r>
            <a:r>
              <a:rPr lang="en-US">
                <a:latin typeface="Arial" charset="0"/>
                <a:ea typeface="ＭＳ Ｐゴシック" pitchFamily="34" charset="-128"/>
              </a:rPr>
              <a:t>⋉</a:t>
            </a:r>
            <a:r>
              <a:rPr lang="en-US">
                <a:latin typeface="Arial" charset="0"/>
              </a:rPr>
              <a:t> σ</a:t>
            </a:r>
            <a:r>
              <a:rPr lang="en-US" baseline="-25000">
                <a:latin typeface="Arial" charset="0"/>
              </a:rPr>
              <a:t>C=value</a:t>
            </a:r>
            <a:r>
              <a:rPr lang="en-US">
                <a:latin typeface="Arial" charset="0"/>
              </a:rPr>
              <a:t>(S(B,C))</a:t>
            </a:r>
          </a:p>
          <a:p>
            <a:pPr>
              <a:defRPr/>
            </a:pPr>
            <a:r>
              <a:rPr lang="en-US">
                <a:latin typeface="Arial" charset="0"/>
              </a:rPr>
              <a:t>Q = γ</a:t>
            </a:r>
            <a:r>
              <a:rPr lang="en-US" baseline="-25000">
                <a:latin typeface="Arial" charset="0"/>
                <a:sym typeface="Symbol" pitchFamily="18" charset="2"/>
              </a:rPr>
              <a:t>A,B,count(*)</a:t>
            </a:r>
            <a:r>
              <a:rPr lang="en-US">
                <a:latin typeface="Arial" charset="0"/>
                <a:sym typeface="Symbol" pitchFamily="18" charset="2"/>
              </a:rPr>
              <a:t>R</a:t>
            </a:r>
            <a:r>
              <a:rPr lang="en-US" baseline="-25000">
                <a:latin typeface="Arial" charset="0"/>
                <a:sym typeface="Symbol" pitchFamily="18" charset="2"/>
              </a:rPr>
              <a:t>1</a:t>
            </a:r>
            <a:r>
              <a:rPr lang="en-US">
                <a:latin typeface="Arial" charset="0"/>
                <a:sym typeface="Symbol" pitchFamily="18" charset="2"/>
              </a:rPr>
              <a:t>(A,B,D) </a:t>
            </a:r>
            <a:r>
              <a:rPr lang="en-US">
                <a:latin typeface="Arial" charset="0"/>
              </a:rPr>
              <a:t>⨝ σ</a:t>
            </a:r>
            <a:r>
              <a:rPr lang="en-US" baseline="-25000">
                <a:latin typeface="Arial" charset="0"/>
              </a:rPr>
              <a:t>C=value</a:t>
            </a:r>
            <a:r>
              <a:rPr lang="en-US">
                <a:latin typeface="Arial" charset="0"/>
              </a:rPr>
              <a:t>(S(B,C))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BD48A-A12B-4215-9959-488A74E61294}" type="slidenum">
              <a:rPr lang="en-US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Semijoin Reducer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semijoin reducer is: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rewritten query is: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524000" y="2590800"/>
            <a:ext cx="30019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= </a:t>
            </a:r>
            <a:r>
              <a:rPr lang="en-US" dirty="0">
                <a:latin typeface="Arial" charset="0"/>
                <a:ea typeface="Arial" charset="0"/>
                <a:sym typeface="Symbol" charset="2"/>
              </a:rPr>
              <a:t>R(A,B)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S(B,C)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524000" y="3810000"/>
            <a:ext cx="37163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R</a:t>
            </a:r>
            <a:r>
              <a:rPr lang="en-US" baseline="-25000" dirty="0">
                <a:latin typeface="Arial" charset="0"/>
                <a:ea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</a:rPr>
              <a:t>(A,B) = R(A,B) </a:t>
            </a:r>
            <a:r>
              <a:rPr lang="en-US" dirty="0">
                <a:latin typeface="Arial"/>
                <a:ea typeface="ＭＳ Ｐゴシック" charset="-128"/>
                <a:cs typeface="ＭＳ Ｐゴシック" charset="-128"/>
              </a:rPr>
              <a:t>⋉</a:t>
            </a:r>
            <a:r>
              <a:rPr lang="en-US" dirty="0">
                <a:latin typeface="Arial" charset="0"/>
                <a:ea typeface="Arial" charset="0"/>
              </a:rPr>
              <a:t> S(B,C)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2057400" y="5834063"/>
            <a:ext cx="4452938" cy="528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Are there dangling </a:t>
            </a:r>
            <a:r>
              <a:rPr lang="en-US" sz="2800" dirty="0" err="1">
                <a:solidFill>
                  <a:srgbClr val="000000"/>
                </a:solidFill>
                <a:latin typeface="Arial" charset="0"/>
              </a:rPr>
              <a:t>tuples</a:t>
            </a:r>
            <a:r>
              <a:rPr lang="en-US" sz="2800" dirty="0">
                <a:solidFill>
                  <a:srgbClr val="000000"/>
                </a:solidFill>
                <a:latin typeface="Arial" charset="0"/>
              </a:rPr>
              <a:t> 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0" y="4953000"/>
            <a:ext cx="31146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= R</a:t>
            </a:r>
            <a:r>
              <a:rPr lang="en-US" baseline="-25000" dirty="0">
                <a:latin typeface="Arial" charset="0"/>
                <a:ea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  <a:sym typeface="Symbol" charset="2"/>
              </a:rPr>
              <a:t>(A,B)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S(B,C)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0FC7AE-D1F2-400D-A4C7-244AFCDA298B}" type="slidenum">
              <a:rPr lang="en-US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Semijoin Reducer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full semijoin reducer is: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rewritten query is: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949450" y="2590800"/>
            <a:ext cx="30019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= </a:t>
            </a:r>
            <a:r>
              <a:rPr lang="en-US" dirty="0">
                <a:latin typeface="Arial" charset="0"/>
                <a:ea typeface="Arial" charset="0"/>
                <a:sym typeface="Symbol" charset="2"/>
              </a:rPr>
              <a:t>R(A,B)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S(B,C)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46263" y="3894138"/>
            <a:ext cx="4081462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R</a:t>
            </a:r>
            <a:r>
              <a:rPr lang="en-US" baseline="-25000" dirty="0">
                <a:latin typeface="Arial" charset="0"/>
                <a:ea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</a:rPr>
              <a:t>(A,B)  =  R(A,B) </a:t>
            </a:r>
            <a:r>
              <a:rPr lang="en-US" dirty="0">
                <a:latin typeface="Arial"/>
                <a:ea typeface="ＭＳ Ｐゴシック" charset="-128"/>
                <a:cs typeface="ＭＳ Ｐゴシック" charset="-128"/>
              </a:rPr>
              <a:t>⋉</a:t>
            </a:r>
            <a:r>
              <a:rPr lang="en-US" dirty="0">
                <a:latin typeface="Arial" charset="0"/>
                <a:ea typeface="Arial" charset="0"/>
              </a:rPr>
              <a:t> S(B,C)</a:t>
            </a:r>
            <a:br>
              <a:rPr lang="en-US" dirty="0">
                <a:latin typeface="Arial" charset="0"/>
                <a:ea typeface="Arial" charset="0"/>
              </a:rPr>
            </a:br>
            <a:r>
              <a:rPr lang="en-US" dirty="0">
                <a:latin typeface="Arial" charset="0"/>
                <a:ea typeface="Arial" charset="0"/>
              </a:rPr>
              <a:t>S</a:t>
            </a:r>
            <a:r>
              <a:rPr lang="en-US" baseline="-25000" dirty="0">
                <a:latin typeface="Arial" charset="0"/>
                <a:ea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</a:rPr>
              <a:t>(B,C)  =  S(B,C) </a:t>
            </a:r>
            <a:r>
              <a:rPr lang="en-US" dirty="0">
                <a:latin typeface="Arial"/>
                <a:ea typeface="ＭＳ Ｐゴシック" charset="-128"/>
                <a:cs typeface="ＭＳ Ｐゴシック" charset="-128"/>
              </a:rPr>
              <a:t>⋉ </a:t>
            </a:r>
            <a:r>
              <a:rPr lang="en-US" dirty="0">
                <a:latin typeface="Arial" charset="0"/>
                <a:ea typeface="Arial" charset="0"/>
              </a:rPr>
              <a:t>R</a:t>
            </a:r>
            <a:r>
              <a:rPr lang="en-US" baseline="-25000" dirty="0">
                <a:latin typeface="Arial" charset="0"/>
                <a:ea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</a:rPr>
              <a:t>(A,B)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28800" y="5562600"/>
            <a:ext cx="32924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:- </a:t>
            </a:r>
            <a:r>
              <a:rPr lang="en-US" dirty="0">
                <a:latin typeface="Arial" charset="0"/>
                <a:ea typeface="Arial" charset="0"/>
                <a:sym typeface="Symbol" charset="2"/>
              </a:rPr>
              <a:t>R</a:t>
            </a:r>
            <a:r>
              <a:rPr lang="en-US" baseline="-25000" dirty="0">
                <a:latin typeface="Arial" charset="0"/>
                <a:ea typeface="Arial" charset="0"/>
                <a:sym typeface="Symbol" charset="2"/>
              </a:rPr>
              <a:t>1</a:t>
            </a:r>
            <a:r>
              <a:rPr lang="en-US" dirty="0">
                <a:latin typeface="Arial" charset="0"/>
                <a:ea typeface="Arial" charset="0"/>
                <a:sym typeface="Symbol" charset="2"/>
              </a:rPr>
              <a:t>(A,B)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S</a:t>
            </a:r>
            <a:r>
              <a:rPr lang="en-US" baseline="-25000" dirty="0">
                <a:latin typeface="Arial" charset="0"/>
                <a:ea typeface="Arial" charset="0"/>
                <a:sym typeface="Symbol" charset="2"/>
              </a:rPr>
              <a:t>1 </a:t>
            </a:r>
            <a:r>
              <a:rPr lang="en-US" dirty="0">
                <a:latin typeface="Arial" charset="0"/>
                <a:ea typeface="Arial" charset="0"/>
              </a:rPr>
              <a:t>(B,C)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57400" y="6170613"/>
            <a:ext cx="4057650" cy="528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No more dangling </a:t>
            </a:r>
            <a:r>
              <a:rPr lang="en-US" sz="2800" dirty="0" err="1">
                <a:solidFill>
                  <a:srgbClr val="000000"/>
                </a:solidFill>
                <a:latin typeface="Arial" charset="0"/>
              </a:rPr>
              <a:t>tuples</a:t>
            </a:r>
            <a:endParaRPr lang="en-US" sz="28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B9FB29-8A0A-48A0-9CB5-A4A68F5A7107}" type="slidenum">
              <a:rPr lang="en-US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Semijoin Reducer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More complex example: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full reducer is: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752600" y="2590800"/>
            <a:ext cx="46005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= R(A,B)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S(B,C)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T(C,D,E)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28800" y="3810000"/>
            <a:ext cx="4330700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S’(B,C) := S(B,C) </a:t>
            </a:r>
            <a:r>
              <a:rPr lang="en-US" dirty="0">
                <a:latin typeface="Arial"/>
                <a:ea typeface="ＭＳ Ｐゴシック" charset="-128"/>
                <a:cs typeface="ＭＳ Ｐゴシック" charset="-128"/>
              </a:rPr>
              <a:t>⋉</a:t>
            </a:r>
            <a:r>
              <a:rPr lang="en-US" dirty="0">
                <a:latin typeface="Arial" charset="0"/>
                <a:ea typeface="Arial" charset="0"/>
              </a:rPr>
              <a:t> R(A,B)</a:t>
            </a:r>
          </a:p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T’(C,D,E) := T(C,D,E) </a:t>
            </a:r>
            <a:r>
              <a:rPr lang="en-US" dirty="0">
                <a:latin typeface="Arial"/>
                <a:ea typeface="ＭＳ Ｐゴシック" charset="-128"/>
                <a:cs typeface="ＭＳ Ｐゴシック" charset="-128"/>
              </a:rPr>
              <a:t>⋉</a:t>
            </a:r>
            <a:r>
              <a:rPr lang="en-US" dirty="0">
                <a:latin typeface="Arial" charset="0"/>
                <a:ea typeface="Arial" charset="0"/>
              </a:rPr>
              <a:t> S(B,C)</a:t>
            </a:r>
          </a:p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S’’(B,C) := S’(B,C) </a:t>
            </a:r>
            <a:r>
              <a:rPr lang="en-US" dirty="0">
                <a:latin typeface="Arial"/>
                <a:ea typeface="ＭＳ Ｐゴシック" charset="-128"/>
                <a:cs typeface="ＭＳ Ｐゴシック" charset="-128"/>
              </a:rPr>
              <a:t>⋉</a:t>
            </a:r>
            <a:r>
              <a:rPr lang="en-US" dirty="0">
                <a:latin typeface="Arial" charset="0"/>
                <a:ea typeface="Arial" charset="0"/>
              </a:rPr>
              <a:t> T’(C,D,E)</a:t>
            </a:r>
          </a:p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R’(A,B) := R</a:t>
            </a:r>
            <a:r>
              <a:rPr lang="en-US" baseline="-25000" dirty="0">
                <a:latin typeface="Arial" charset="0"/>
                <a:ea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</a:rPr>
              <a:t>(A,B) </a:t>
            </a:r>
            <a:r>
              <a:rPr lang="en-US" dirty="0">
                <a:latin typeface="Arial"/>
                <a:ea typeface="ＭＳ Ｐゴシック" charset="-128"/>
                <a:cs typeface="ＭＳ Ｐゴシック" charset="-128"/>
              </a:rPr>
              <a:t>⋉</a:t>
            </a:r>
            <a:r>
              <a:rPr lang="en-US" dirty="0">
                <a:latin typeface="Arial" charset="0"/>
                <a:ea typeface="Arial" charset="0"/>
              </a:rPr>
              <a:t> S’’(B,C)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69975" y="5786438"/>
            <a:ext cx="4957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=  R’(A,B)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S’’(B,C)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T’(C,D,E)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78C2BB-910F-4180-BE37-8DBE6B5F83A0}" type="slidenum">
              <a:rPr lang="en-US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Semijoin Reducer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Example: </a:t>
            </a: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Doesn’t have a full reducer (we can reduce forever)</a:t>
            </a: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Arial" charset="0"/>
                <a:ea typeface="ＭＳ Ｐゴシック" pitchFamily="34" charset="-128"/>
              </a:rPr>
              <a:t>Theorem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a query has a full reducer iff it is “acyclic”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[</a:t>
            </a:r>
            <a:r>
              <a:rPr lang="en-US" sz="2400" i="1" smtClean="0">
                <a:latin typeface="Arial" charset="0"/>
                <a:ea typeface="ＭＳ Ｐゴシック" pitchFamily="34" charset="-128"/>
              </a:rPr>
              <a:t>Database Theory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, by Abiteboul, Hull, Vianu]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2286000" y="2743200"/>
            <a:ext cx="42957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</a:rPr>
              <a:t>Q = R(A,B)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S(B,C) </a:t>
            </a:r>
            <a:r>
              <a:rPr lang="en-US" dirty="0">
                <a:latin typeface="Arial"/>
                <a:cs typeface="+mn-cs"/>
              </a:rPr>
              <a:t>⨝</a:t>
            </a:r>
            <a:r>
              <a:rPr lang="en-US" dirty="0">
                <a:latin typeface="Arial" charset="0"/>
                <a:ea typeface="Arial" charset="0"/>
              </a:rPr>
              <a:t> T(A,C)</a:t>
            </a:r>
          </a:p>
        </p:txBody>
      </p:sp>
      <p:sp>
        <p:nvSpPr>
          <p:cNvPr id="7885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with Semijoins</a:t>
            </a:r>
          </a:p>
        </p:txBody>
      </p:sp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0E8B15-12FD-4C88-8C14-C324E88C266E}" type="slidenum">
              <a:rPr lang="en-US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2667000" y="3048000"/>
            <a:ext cx="5316538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CREATE VIEW</a:t>
            </a:r>
            <a:r>
              <a:rPr lang="en-US" sz="2000">
                <a:latin typeface="Arial" charset="0"/>
                <a:ea typeface="Arial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Arial" charset="0"/>
              </a:rPr>
              <a:t>DepAvgSal </a:t>
            </a:r>
            <a:r>
              <a:rPr lang="en-US" sz="2000">
                <a:latin typeface="Arial" charset="0"/>
                <a:ea typeface="Arial" charset="0"/>
              </a:rPr>
              <a:t>As (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SELECT </a:t>
            </a:r>
            <a:r>
              <a:rPr lang="en-US" sz="2000">
                <a:latin typeface="Arial" charset="0"/>
                <a:ea typeface="Arial" charset="0"/>
              </a:rPr>
              <a:t>E.did, Avg(E.Sal) 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AS</a:t>
            </a:r>
            <a:r>
              <a:rPr lang="en-US" sz="2000">
                <a:latin typeface="Arial" charset="0"/>
                <a:ea typeface="Arial" charset="0"/>
              </a:rPr>
              <a:t> avgsal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FROM </a:t>
            </a:r>
            <a:r>
              <a:rPr lang="en-US" sz="2000">
                <a:latin typeface="Arial" charset="0"/>
                <a:ea typeface="Arial" charset="0"/>
              </a:rPr>
              <a:t>Emp E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GROUP BY</a:t>
            </a:r>
            <a:r>
              <a:rPr lang="en-US" sz="2000">
                <a:latin typeface="Arial" charset="0"/>
                <a:ea typeface="Arial" charset="0"/>
              </a:rPr>
              <a:t> E.did)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752600"/>
            <a:ext cx="2179638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rPr>
              <a:t>[Chaudhuri’98]</a:t>
            </a:r>
          </a:p>
        </p:txBody>
      </p:sp>
      <p:sp>
        <p:nvSpPr>
          <p:cNvPr id="80901" name="TextBox 7"/>
          <p:cNvSpPr txBox="1">
            <a:spLocks noChangeArrowheads="1"/>
          </p:cNvSpPr>
          <p:nvPr/>
        </p:nvSpPr>
        <p:spPr bwMode="auto">
          <a:xfrm>
            <a:off x="234950" y="1676400"/>
            <a:ext cx="47275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Emp(</a:t>
            </a:r>
            <a:r>
              <a:rPr lang="en-US" u="sng">
                <a:latin typeface="Arial" charset="0"/>
              </a:rPr>
              <a:t>eid</a:t>
            </a:r>
            <a:r>
              <a:rPr lang="en-US">
                <a:latin typeface="Arial" charset="0"/>
              </a:rPr>
              <a:t>, ename, sal, did)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Dept(</a:t>
            </a:r>
            <a:r>
              <a:rPr lang="en-US" u="sng">
                <a:latin typeface="Arial" charset="0"/>
              </a:rPr>
              <a:t>did</a:t>
            </a:r>
            <a:r>
              <a:rPr lang="en-US">
                <a:latin typeface="Arial" charset="0"/>
              </a:rPr>
              <a:t>, dname, budget)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DeptAvgSal</a:t>
            </a:r>
            <a:r>
              <a:rPr lang="en-US">
                <a:latin typeface="Arial" charset="0"/>
              </a:rPr>
              <a:t>(did, avgsal) /* view */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67000" y="4572000"/>
            <a:ext cx="5495925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SELECT </a:t>
            </a:r>
            <a:r>
              <a:rPr lang="en-US" sz="2000">
                <a:latin typeface="Arial" charset="0"/>
                <a:ea typeface="Arial" charset="0"/>
              </a:rPr>
              <a:t>E.eid, E.sal</a:t>
            </a:r>
          </a:p>
          <a:p>
            <a:pPr>
              <a:defRPr/>
            </a:pP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FROM</a:t>
            </a:r>
            <a:r>
              <a:rPr lang="en-US" sz="2000">
                <a:latin typeface="Arial" charset="0"/>
                <a:ea typeface="Arial" charset="0"/>
              </a:rPr>
              <a:t> Emp E, Dept D, DepAvgSal V</a:t>
            </a:r>
          </a:p>
          <a:p>
            <a:pPr>
              <a:defRPr/>
            </a:pP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WHERE</a:t>
            </a:r>
            <a:r>
              <a:rPr lang="en-US" sz="2000">
                <a:latin typeface="Arial" charset="0"/>
                <a:ea typeface="Arial" charset="0"/>
              </a:rPr>
              <a:t> E.did = D.did 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AND</a:t>
            </a:r>
            <a:r>
              <a:rPr lang="en-US" sz="2000">
                <a:latin typeface="Arial" charset="0"/>
                <a:ea typeface="Arial" charset="0"/>
              </a:rPr>
              <a:t> E.did = V.did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AND </a:t>
            </a:r>
            <a:r>
              <a:rPr lang="en-US" sz="2000">
                <a:latin typeface="Arial" charset="0"/>
                <a:ea typeface="Arial" charset="0"/>
              </a:rPr>
              <a:t>E.age &lt; 30 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AND</a:t>
            </a:r>
            <a:r>
              <a:rPr lang="en-US" sz="2000">
                <a:latin typeface="Arial" charset="0"/>
                <a:ea typeface="Arial" charset="0"/>
              </a:rPr>
              <a:t> D.budget &gt; 100k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AND</a:t>
            </a:r>
            <a:r>
              <a:rPr lang="en-US" sz="2000">
                <a:latin typeface="Arial" charset="0"/>
                <a:ea typeface="Arial" charset="0"/>
              </a:rPr>
              <a:t> E.sal &gt; V.avgsal</a:t>
            </a:r>
          </a:p>
        </p:txBody>
      </p:sp>
      <p:sp>
        <p:nvSpPr>
          <p:cNvPr id="80903" name="TextBox 9"/>
          <p:cNvSpPr txBox="1">
            <a:spLocks noChangeArrowheads="1"/>
          </p:cNvSpPr>
          <p:nvPr/>
        </p:nvSpPr>
        <p:spPr bwMode="auto">
          <a:xfrm>
            <a:off x="1143000" y="304800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View:</a:t>
            </a:r>
          </a:p>
        </p:txBody>
      </p:sp>
      <p:sp>
        <p:nvSpPr>
          <p:cNvPr id="80904" name="TextBox 10"/>
          <p:cNvSpPr txBox="1">
            <a:spLocks noChangeArrowheads="1"/>
          </p:cNvSpPr>
          <p:nvPr/>
        </p:nvSpPr>
        <p:spPr bwMode="auto">
          <a:xfrm>
            <a:off x="1143000" y="45720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Query: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248400"/>
            <a:ext cx="6954838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Goal: compute only the necessary part of the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with Semijoins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4CF80F-5B0A-48BD-AFE9-C0E4635CA8C1}" type="slidenum">
              <a:rPr lang="en-US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2514600" y="3048000"/>
            <a:ext cx="5984875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CREATE VIEW</a:t>
            </a:r>
            <a:r>
              <a:rPr lang="en-US" sz="2000">
                <a:latin typeface="Arial" charset="0"/>
                <a:ea typeface="Arial" charset="0"/>
              </a:rPr>
              <a:t> </a:t>
            </a:r>
            <a:r>
              <a:rPr lang="en-US" sz="2000">
                <a:solidFill>
                  <a:srgbClr val="CC3300"/>
                </a:solidFill>
                <a:latin typeface="Arial" charset="0"/>
                <a:ea typeface="Arial" charset="0"/>
              </a:rPr>
              <a:t>LimitedAvgSal</a:t>
            </a:r>
            <a:r>
              <a:rPr lang="en-US" sz="2000">
                <a:latin typeface="Arial" charset="0"/>
                <a:ea typeface="Arial" charset="0"/>
              </a:rPr>
              <a:t> 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As</a:t>
            </a:r>
            <a:r>
              <a:rPr lang="en-US" sz="2000">
                <a:latin typeface="Arial" charset="0"/>
                <a:ea typeface="Arial" charset="0"/>
              </a:rPr>
              <a:t> (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SELECT</a:t>
            </a:r>
            <a:r>
              <a:rPr lang="en-US" sz="2000">
                <a:latin typeface="Arial" charset="0"/>
                <a:ea typeface="Arial" charset="0"/>
              </a:rPr>
              <a:t> E.did, Avg(E.Sal) 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AS</a:t>
            </a:r>
            <a:r>
              <a:rPr lang="en-US" sz="2000">
                <a:latin typeface="Arial" charset="0"/>
                <a:ea typeface="Arial" charset="0"/>
              </a:rPr>
              <a:t> avgsal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FROM</a:t>
            </a:r>
            <a:r>
              <a:rPr lang="en-US" sz="2000">
                <a:latin typeface="Arial" charset="0"/>
                <a:ea typeface="Arial" charset="0"/>
              </a:rPr>
              <a:t> Emp E, Dept D</a:t>
            </a:r>
            <a:br>
              <a:rPr lang="en-US" sz="2000">
                <a:latin typeface="Arial" charset="0"/>
                <a:ea typeface="Arial" charset="0"/>
              </a:rPr>
            </a:br>
            <a:r>
              <a:rPr lang="en-US" sz="2000">
                <a:latin typeface="Arial" charset="0"/>
                <a:ea typeface="Arial" charset="0"/>
              </a:rPr>
              <a:t>             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WHERE</a:t>
            </a:r>
            <a:r>
              <a:rPr lang="en-US" sz="2000">
                <a:latin typeface="Arial" charset="0"/>
                <a:ea typeface="Arial" charset="0"/>
              </a:rPr>
              <a:t> E.did = D.did AND D.buget &gt; 100k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GROUP</a:t>
            </a:r>
            <a:r>
              <a:rPr lang="en-US" sz="2000">
                <a:latin typeface="Arial" charset="0"/>
                <a:ea typeface="Arial" charset="0"/>
              </a:rPr>
              <a:t> 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BY</a:t>
            </a:r>
            <a:r>
              <a:rPr lang="en-US" sz="2000">
                <a:latin typeface="Arial" charset="0"/>
                <a:ea typeface="Arial" charset="0"/>
              </a:rPr>
              <a:t> E.did)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752600"/>
            <a:ext cx="2179638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rPr>
              <a:t>[Chaudhuri’98]</a:t>
            </a:r>
          </a:p>
        </p:txBody>
      </p:sp>
      <p:sp>
        <p:nvSpPr>
          <p:cNvPr id="82949" name="TextBox 8"/>
          <p:cNvSpPr txBox="1">
            <a:spLocks noChangeArrowheads="1"/>
          </p:cNvSpPr>
          <p:nvPr/>
        </p:nvSpPr>
        <p:spPr bwMode="auto">
          <a:xfrm>
            <a:off x="228600" y="3352800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New view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uses a reducer:</a:t>
            </a:r>
          </a:p>
        </p:txBody>
      </p:sp>
      <p:sp>
        <p:nvSpPr>
          <p:cNvPr id="82950" name="TextBox 9"/>
          <p:cNvSpPr txBox="1">
            <a:spLocks noChangeArrowheads="1"/>
          </p:cNvSpPr>
          <p:nvPr/>
        </p:nvSpPr>
        <p:spPr bwMode="auto">
          <a:xfrm>
            <a:off x="234950" y="1676400"/>
            <a:ext cx="47275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Emp(</a:t>
            </a:r>
            <a:r>
              <a:rPr lang="en-US" u="sng">
                <a:latin typeface="Arial" charset="0"/>
              </a:rPr>
              <a:t>eid</a:t>
            </a:r>
            <a:r>
              <a:rPr lang="en-US">
                <a:latin typeface="Arial" charset="0"/>
              </a:rPr>
              <a:t>, ename, sal, did)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Dept(</a:t>
            </a:r>
            <a:r>
              <a:rPr lang="en-US" u="sng">
                <a:latin typeface="Arial" charset="0"/>
              </a:rPr>
              <a:t>did</a:t>
            </a:r>
            <a:r>
              <a:rPr lang="en-US">
                <a:latin typeface="Arial" charset="0"/>
              </a:rPr>
              <a:t>, dname, budget)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DeptAvgSal</a:t>
            </a:r>
            <a:r>
              <a:rPr lang="en-US">
                <a:latin typeface="Arial" charset="0"/>
              </a:rPr>
              <a:t>(did, avgsal) /* view */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800" y="5029200"/>
            <a:ext cx="5495925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SELECT</a:t>
            </a:r>
            <a:r>
              <a:rPr lang="en-US" sz="2000">
                <a:latin typeface="Arial" charset="0"/>
                <a:ea typeface="Arial" charset="0"/>
              </a:rPr>
              <a:t> E.eid, E.sal</a:t>
            </a:r>
          </a:p>
          <a:p>
            <a:pPr>
              <a:defRPr/>
            </a:pP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FROM</a:t>
            </a:r>
            <a:r>
              <a:rPr lang="en-US" sz="2000">
                <a:latin typeface="Arial" charset="0"/>
                <a:ea typeface="Arial" charset="0"/>
              </a:rPr>
              <a:t> Emp E, Dept D, </a:t>
            </a:r>
            <a:r>
              <a:rPr lang="en-US" sz="2000">
                <a:solidFill>
                  <a:srgbClr val="CC3300"/>
                </a:solidFill>
                <a:latin typeface="Arial" charset="0"/>
                <a:ea typeface="Arial" charset="0"/>
              </a:rPr>
              <a:t>LimitedAvgSal</a:t>
            </a:r>
            <a:r>
              <a:rPr lang="en-US" sz="2000">
                <a:latin typeface="Arial" charset="0"/>
                <a:ea typeface="Arial" charset="0"/>
              </a:rPr>
              <a:t> V</a:t>
            </a:r>
          </a:p>
          <a:p>
            <a:pPr>
              <a:defRPr/>
            </a:pP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WHERE</a:t>
            </a:r>
            <a:r>
              <a:rPr lang="en-US" sz="2000">
                <a:latin typeface="Arial" charset="0"/>
                <a:ea typeface="Arial" charset="0"/>
              </a:rPr>
              <a:t> E.did = D.did 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AND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Arial" charset="0"/>
              </a:rPr>
              <a:t> E.did = V.did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AND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Arial" charset="0"/>
              </a:rPr>
              <a:t> E.age </a:t>
            </a:r>
            <a:r>
              <a:rPr lang="en-US" sz="2000">
                <a:latin typeface="Arial" charset="0"/>
                <a:ea typeface="Arial" charset="0"/>
              </a:rPr>
              <a:t>&lt; 30 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AND</a:t>
            </a:r>
            <a:r>
              <a:rPr lang="en-US" sz="2000">
                <a:latin typeface="Arial" charset="0"/>
                <a:ea typeface="Arial" charset="0"/>
              </a:rPr>
              <a:t> D.budget &gt; 100k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rgbClr val="2D2DB9"/>
                </a:solidFill>
                <a:latin typeface="Arial" charset="0"/>
                <a:ea typeface="Arial" charset="0"/>
              </a:rPr>
              <a:t>AND</a:t>
            </a:r>
            <a:r>
              <a:rPr lang="en-US" sz="2000">
                <a:latin typeface="Arial" charset="0"/>
                <a:ea typeface="Arial" charset="0"/>
              </a:rPr>
              <a:t> E.sal &gt; V.avgsal</a:t>
            </a:r>
          </a:p>
        </p:txBody>
      </p:sp>
      <p:sp>
        <p:nvSpPr>
          <p:cNvPr id="82952" name="TextBox 11"/>
          <p:cNvSpPr txBox="1">
            <a:spLocks noChangeArrowheads="1"/>
          </p:cNvSpPr>
          <p:nvPr/>
        </p:nvSpPr>
        <p:spPr bwMode="auto">
          <a:xfrm>
            <a:off x="304800" y="51816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New query: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with Semijoins</a:t>
            </a:r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036472-B12F-438E-A8B0-BEF5F65EB361}" type="slidenum">
              <a:rPr lang="en-US" smtClean="0">
                <a:cs typeface="Arial" charset="0"/>
              </a:rPr>
              <a:pPr/>
              <a:t>39</a:t>
            </a:fld>
            <a:endParaRPr lang="en-US" smtClean="0">
              <a:cs typeface="Arial" charset="0"/>
            </a:endParaRP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2209800" y="2667000"/>
            <a:ext cx="6727825" cy="406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CREATE VIEW</a:t>
            </a:r>
            <a:r>
              <a:rPr lang="en-US" sz="2000">
                <a:latin typeface="Arial" charset="0"/>
                <a:ea typeface="Arial" charset="0"/>
              </a:rPr>
              <a:t> PartialResult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AS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(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SELECT</a:t>
            </a:r>
            <a:r>
              <a:rPr lang="en-US" sz="2000">
                <a:latin typeface="Arial" charset="0"/>
                <a:ea typeface="Arial" charset="0"/>
              </a:rPr>
              <a:t> E.eid, E.sal, E.did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FROM</a:t>
            </a:r>
            <a:r>
              <a:rPr lang="en-US" sz="2000">
                <a:latin typeface="Arial" charset="0"/>
                <a:ea typeface="Arial" charset="0"/>
              </a:rPr>
              <a:t> Emp E, Dept D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WHERE</a:t>
            </a:r>
            <a:r>
              <a:rPr lang="en-US" sz="2000">
                <a:latin typeface="Arial" charset="0"/>
                <a:ea typeface="Arial" charset="0"/>
              </a:rPr>
              <a:t> E.did=D.did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AND</a:t>
            </a:r>
            <a:r>
              <a:rPr lang="en-US" sz="2000">
                <a:latin typeface="Arial" charset="0"/>
                <a:ea typeface="Arial" charset="0"/>
              </a:rPr>
              <a:t> E.age &lt; 30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AND</a:t>
            </a:r>
            <a:r>
              <a:rPr lang="en-US" sz="2000">
                <a:latin typeface="Arial" charset="0"/>
                <a:ea typeface="Arial" charset="0"/>
              </a:rPr>
              <a:t> D.budget &gt; 100k)</a:t>
            </a:r>
            <a:br>
              <a:rPr lang="en-US" sz="2000">
                <a:latin typeface="Arial" charset="0"/>
                <a:ea typeface="Arial" charset="0"/>
              </a:rPr>
            </a:br>
            <a:endParaRPr lang="en-US" sz="2000">
              <a:latin typeface="Arial" charset="0"/>
              <a:ea typeface="Arial" charset="0"/>
            </a:endParaRPr>
          </a:p>
          <a:p>
            <a:pPr>
              <a:defRPr/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CREATE</a:t>
            </a:r>
            <a:r>
              <a:rPr lang="en-US" sz="2000">
                <a:latin typeface="Arial" charset="0"/>
                <a:ea typeface="Arial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VIEW</a:t>
            </a:r>
            <a:r>
              <a:rPr lang="en-US" sz="2000">
                <a:latin typeface="Arial" charset="0"/>
                <a:ea typeface="Arial" charset="0"/>
              </a:rPr>
              <a:t> Filter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AS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(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SELECT</a:t>
            </a:r>
            <a:r>
              <a:rPr lang="en-US" sz="2000">
                <a:latin typeface="Arial" charset="0"/>
                <a:ea typeface="Arial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DISTINCT</a:t>
            </a:r>
            <a:r>
              <a:rPr lang="en-US" sz="2000">
                <a:latin typeface="Arial" charset="0"/>
                <a:ea typeface="Arial" charset="0"/>
              </a:rPr>
              <a:t> P.did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FROM</a:t>
            </a:r>
            <a:r>
              <a:rPr lang="en-US" sz="2000">
                <a:latin typeface="Arial" charset="0"/>
                <a:ea typeface="Arial" charset="0"/>
              </a:rPr>
              <a:t> PartialResult P)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/>
            </a:r>
            <a:br>
              <a:rPr lang="en-US" sz="2000">
                <a:latin typeface="Arial" charset="0"/>
                <a:ea typeface="Arial" charset="0"/>
              </a:rPr>
            </a:b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CREATE</a:t>
            </a:r>
            <a:r>
              <a:rPr lang="en-US" sz="2000">
                <a:latin typeface="Arial" charset="0"/>
                <a:ea typeface="Arial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VIEW</a:t>
            </a:r>
            <a:r>
              <a:rPr lang="en-US" sz="2000">
                <a:latin typeface="Arial" charset="0"/>
                <a:ea typeface="Arial" charset="0"/>
              </a:rPr>
              <a:t> LimitedAvgSal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AS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(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SELECT</a:t>
            </a:r>
            <a:r>
              <a:rPr lang="en-US" sz="2000">
                <a:latin typeface="Arial" charset="0"/>
                <a:ea typeface="Arial" charset="0"/>
              </a:rPr>
              <a:t> E.did, Avg(E.Sal)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AS</a:t>
            </a:r>
            <a:r>
              <a:rPr lang="en-US" sz="2000">
                <a:latin typeface="Arial" charset="0"/>
                <a:ea typeface="Arial" charset="0"/>
              </a:rPr>
              <a:t> avgsal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FROM</a:t>
            </a:r>
            <a:r>
              <a:rPr lang="en-US" sz="2000">
                <a:latin typeface="Arial" charset="0"/>
                <a:ea typeface="Arial" charset="0"/>
              </a:rPr>
              <a:t> Emp E, Filter F</a:t>
            </a:r>
          </a:p>
          <a:p>
            <a:pPr>
              <a:defRPr/>
            </a:pPr>
            <a:r>
              <a:rPr lang="en-US" sz="2000">
                <a:latin typeface="Arial" charset="0"/>
                <a:ea typeface="Aria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WHERE</a:t>
            </a:r>
            <a:r>
              <a:rPr lang="en-US" sz="2000">
                <a:latin typeface="Arial" charset="0"/>
                <a:ea typeface="Arial" charset="0"/>
              </a:rPr>
              <a:t> E.did = F.did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GROUP</a:t>
            </a:r>
            <a:r>
              <a:rPr lang="en-US" sz="2000">
                <a:latin typeface="Arial" charset="0"/>
                <a:ea typeface="Arial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Arial" charset="0"/>
              </a:rPr>
              <a:t>BY</a:t>
            </a:r>
            <a:r>
              <a:rPr lang="en-US" sz="2000">
                <a:latin typeface="Arial" charset="0"/>
                <a:ea typeface="Arial" charset="0"/>
              </a:rPr>
              <a:t> E.did)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752600"/>
            <a:ext cx="2179638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rPr>
              <a:t>[Chaudhuri’98]</a:t>
            </a:r>
          </a:p>
        </p:txBody>
      </p:sp>
      <p:sp>
        <p:nvSpPr>
          <p:cNvPr id="84997" name="TextBox 7"/>
          <p:cNvSpPr txBox="1">
            <a:spLocks noChangeArrowheads="1"/>
          </p:cNvSpPr>
          <p:nvPr/>
        </p:nvSpPr>
        <p:spPr bwMode="auto">
          <a:xfrm>
            <a:off x="152400" y="36576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Full reducer:</a:t>
            </a:r>
          </a:p>
        </p:txBody>
      </p:sp>
      <p:sp>
        <p:nvSpPr>
          <p:cNvPr id="84998" name="TextBox 8"/>
          <p:cNvSpPr txBox="1">
            <a:spLocks noChangeArrowheads="1"/>
          </p:cNvSpPr>
          <p:nvPr/>
        </p:nvSpPr>
        <p:spPr bwMode="auto">
          <a:xfrm>
            <a:off x="234950" y="1447800"/>
            <a:ext cx="47275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Emp(</a:t>
            </a:r>
            <a:r>
              <a:rPr lang="en-US" u="sng">
                <a:latin typeface="Arial" charset="0"/>
              </a:rPr>
              <a:t>eid</a:t>
            </a:r>
            <a:r>
              <a:rPr lang="en-US">
                <a:latin typeface="Arial" charset="0"/>
              </a:rPr>
              <a:t>, ename, sal, did)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Dept(</a:t>
            </a:r>
            <a:r>
              <a:rPr lang="en-US" u="sng">
                <a:latin typeface="Arial" charset="0"/>
              </a:rPr>
              <a:t>did</a:t>
            </a:r>
            <a:r>
              <a:rPr lang="en-US">
                <a:latin typeface="Arial" charset="0"/>
              </a:rPr>
              <a:t>, dname, budget)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DeptAvgSal</a:t>
            </a:r>
            <a:r>
              <a:rPr lang="en-US">
                <a:latin typeface="Arial" charset="0"/>
              </a:rPr>
              <a:t>(did, avgsal) /* view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2A4B7F-7B1A-4D02-BFDE-8AF52E3FD9CF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3276600"/>
          </a:xfrm>
        </p:spPr>
        <p:txBody>
          <a:bodyPr/>
          <a:lstStyle/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Some statistics</a:t>
            </a:r>
          </a:p>
          <a:p>
            <a:pPr lvl="1"/>
            <a:r>
              <a:rPr lang="en-US" sz="2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T(Supplier) = 1000 records</a:t>
            </a:r>
          </a:p>
          <a:p>
            <a:pPr lvl="1"/>
            <a:r>
              <a:rPr lang="en-US" sz="2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T(Supply) = 10,000 records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B(Supplier) = 100 pages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B(Supply) = 100 pages</a:t>
            </a:r>
          </a:p>
          <a:p>
            <a:pPr lvl="1"/>
            <a:r>
              <a:rPr lang="en-US" sz="2000" smtClean="0">
                <a:solidFill>
                  <a:srgbClr val="008000"/>
                </a:solidFill>
                <a:latin typeface="Arial" charset="0"/>
                <a:ea typeface="ＭＳ Ｐゴシック" pitchFamily="34" charset="-128"/>
              </a:rPr>
              <a:t>V(Supplier,scity) = 20, V(Supplier,state) = 10</a:t>
            </a:r>
          </a:p>
          <a:p>
            <a:pPr lvl="1"/>
            <a:r>
              <a:rPr lang="en-US" sz="2000" smtClean="0">
                <a:solidFill>
                  <a:srgbClr val="008000"/>
                </a:solidFill>
                <a:latin typeface="Arial" charset="0"/>
                <a:ea typeface="ＭＳ Ｐゴシック" pitchFamily="34" charset="-128"/>
              </a:rPr>
              <a:t>V(Supply,pno) = 2,500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Both relations are clustered</a:t>
            </a:r>
          </a:p>
          <a:p>
            <a:r>
              <a:rPr lang="en-US" sz="2400" smtClean="0">
                <a:solidFill>
                  <a:srgbClr val="660066"/>
                </a:solidFill>
                <a:latin typeface="Arial" charset="0"/>
                <a:ea typeface="ＭＳ Ｐゴシック" pitchFamily="34" charset="-128"/>
              </a:rPr>
              <a:t>M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752600"/>
            <a:ext cx="4572000" cy="120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Arial"/>
                <a:cs typeface="+mn-cs"/>
              </a:rPr>
              <a:t>Supplier(</a:t>
            </a:r>
            <a:r>
              <a:rPr lang="en-US" u="sng" dirty="0" err="1">
                <a:latin typeface="Arial"/>
                <a:cs typeface="+mn-cs"/>
              </a:rPr>
              <a:t>sid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sname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scity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sstate</a:t>
            </a:r>
            <a:r>
              <a:rPr lang="en-US" dirty="0">
                <a:latin typeface="Arial"/>
                <a:cs typeface="+mn-cs"/>
              </a:rPr>
              <a:t>)</a:t>
            </a:r>
          </a:p>
          <a:p>
            <a:pPr>
              <a:defRPr/>
            </a:pPr>
            <a:r>
              <a:rPr lang="en-US" dirty="0" err="1">
                <a:latin typeface="Arial"/>
                <a:cs typeface="+mn-cs"/>
              </a:rPr>
              <a:t>Supply(</a:t>
            </a:r>
            <a:r>
              <a:rPr lang="en-US" u="sng" dirty="0" err="1">
                <a:latin typeface="Arial"/>
                <a:cs typeface="+mn-cs"/>
              </a:rPr>
              <a:t>sid</a:t>
            </a:r>
            <a:r>
              <a:rPr lang="en-US" u="sng" dirty="0">
                <a:latin typeface="Arial"/>
                <a:cs typeface="+mn-cs"/>
              </a:rPr>
              <a:t>, </a:t>
            </a:r>
            <a:r>
              <a:rPr lang="en-US" u="sng" dirty="0" err="1">
                <a:latin typeface="Arial"/>
                <a:cs typeface="+mn-cs"/>
              </a:rPr>
              <a:t>pno</a:t>
            </a:r>
            <a:r>
              <a:rPr lang="en-US" dirty="0">
                <a:latin typeface="Arial"/>
                <a:cs typeface="+mn-cs"/>
              </a:rPr>
              <a:t>, quantity)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676400"/>
            <a:ext cx="3895725" cy="230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+mn-cs"/>
              </a:rPr>
              <a:t>SELECT </a:t>
            </a:r>
            <a:r>
              <a:rPr lang="en-US" dirty="0" err="1">
                <a:latin typeface="Arial"/>
                <a:cs typeface="+mn-cs"/>
              </a:rPr>
              <a:t>sname</a:t>
            </a:r>
            <a:endParaRPr lang="en-US" dirty="0">
              <a:latin typeface="Arial"/>
              <a:cs typeface="+mn-cs"/>
            </a:endParaRPr>
          </a:p>
          <a:p>
            <a:pPr>
              <a:defRPr/>
            </a:pPr>
            <a:r>
              <a:rPr lang="en-US" dirty="0">
                <a:latin typeface="Arial"/>
                <a:cs typeface="+mn-cs"/>
              </a:rPr>
              <a:t>FROM Supplier </a:t>
            </a:r>
            <a:r>
              <a:rPr lang="en-US" dirty="0" err="1">
                <a:latin typeface="Arial"/>
                <a:cs typeface="+mn-cs"/>
              </a:rPr>
              <a:t>x</a:t>
            </a:r>
            <a:r>
              <a:rPr lang="en-US" dirty="0">
                <a:latin typeface="Arial"/>
                <a:cs typeface="+mn-cs"/>
              </a:rPr>
              <a:t>, Supply </a:t>
            </a:r>
            <a:r>
              <a:rPr lang="en-US" dirty="0" err="1">
                <a:latin typeface="Arial"/>
                <a:cs typeface="+mn-cs"/>
              </a:rPr>
              <a:t>y</a:t>
            </a:r>
            <a:endParaRPr lang="en-US" dirty="0">
              <a:latin typeface="Arial"/>
              <a:cs typeface="+mn-cs"/>
            </a:endParaRPr>
          </a:p>
          <a:p>
            <a:pPr>
              <a:defRPr/>
            </a:pPr>
            <a:r>
              <a:rPr lang="en-US" dirty="0">
                <a:latin typeface="Arial"/>
                <a:cs typeface="+mn-cs"/>
              </a:rPr>
              <a:t>WHERE </a:t>
            </a:r>
            <a:r>
              <a:rPr lang="en-US" dirty="0" err="1">
                <a:latin typeface="Arial"/>
                <a:cs typeface="+mn-cs"/>
              </a:rPr>
              <a:t>x.sid</a:t>
            </a:r>
            <a:r>
              <a:rPr lang="en-US" dirty="0">
                <a:latin typeface="Arial"/>
                <a:cs typeface="+mn-cs"/>
              </a:rPr>
              <a:t> = </a:t>
            </a:r>
            <a:r>
              <a:rPr lang="en-US" dirty="0" err="1">
                <a:latin typeface="Arial"/>
                <a:cs typeface="+mn-cs"/>
              </a:rPr>
              <a:t>y.sid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and  </a:t>
            </a:r>
            <a:r>
              <a:rPr lang="en-US" dirty="0" err="1">
                <a:latin typeface="Arial"/>
                <a:cs typeface="+mn-cs"/>
              </a:rPr>
              <a:t>y.pno</a:t>
            </a:r>
            <a:r>
              <a:rPr lang="en-US" dirty="0">
                <a:latin typeface="Arial"/>
                <a:cs typeface="+mn-cs"/>
              </a:rPr>
              <a:t> = 2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and </a:t>
            </a:r>
            <a:r>
              <a:rPr lang="en-US" dirty="0" err="1">
                <a:latin typeface="Arial"/>
                <a:cs typeface="+mn-cs"/>
              </a:rPr>
              <a:t>x.scity</a:t>
            </a:r>
            <a:r>
              <a:rPr lang="en-US" dirty="0">
                <a:latin typeface="Arial"/>
                <a:cs typeface="+mn-cs"/>
              </a:rPr>
              <a:t> = ‘Seattle’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and </a:t>
            </a:r>
            <a:r>
              <a:rPr lang="en-US" dirty="0" err="1">
                <a:latin typeface="Arial"/>
                <a:cs typeface="+mn-cs"/>
              </a:rPr>
              <a:t>x.sstate</a:t>
            </a:r>
            <a:r>
              <a:rPr lang="en-US" dirty="0">
                <a:latin typeface="Arial"/>
                <a:cs typeface="+mn-cs"/>
              </a:rPr>
              <a:t> = ‘WA’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66279F-529B-4C46-A5AC-7DAB160085C9}" type="slidenum">
              <a:rPr lang="en-US" smtClean="0">
                <a:cs typeface="Arial" charset="0"/>
              </a:rPr>
              <a:pPr/>
              <a:t>40</a:t>
            </a:fld>
            <a:endParaRPr lang="en-US" smtClean="0">
              <a:cs typeface="Arial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with Semijoins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1676400" y="3276600"/>
            <a:ext cx="61595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SELECT </a:t>
            </a:r>
            <a:r>
              <a:rPr lang="en-US">
                <a:latin typeface="Arial" charset="0"/>
                <a:ea typeface="Arial" charset="0"/>
              </a:rPr>
              <a:t>P.eid, P.sal</a:t>
            </a:r>
          </a:p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FROM</a:t>
            </a:r>
            <a:r>
              <a:rPr lang="en-US">
                <a:latin typeface="Arial" charset="0"/>
                <a:ea typeface="Arial" charset="0"/>
              </a:rPr>
              <a:t> PartialResult P, LimitedDepAvgSal V</a:t>
            </a:r>
          </a:p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WHERE</a:t>
            </a:r>
            <a:r>
              <a:rPr lang="en-US">
                <a:latin typeface="Arial" charset="0"/>
                <a:ea typeface="Arial" charset="0"/>
              </a:rPr>
              <a:t> P.did = V.did </a:t>
            </a: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AND</a:t>
            </a:r>
            <a:r>
              <a:rPr lang="en-US">
                <a:latin typeface="Arial" charset="0"/>
                <a:ea typeface="Arial" charset="0"/>
              </a:rPr>
              <a:t> P.sal &gt; V.avgsal</a:t>
            </a: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87045" name="TextBox 5"/>
          <p:cNvSpPr txBox="1">
            <a:spLocks noChangeArrowheads="1"/>
          </p:cNvSpPr>
          <p:nvPr/>
        </p:nvSpPr>
        <p:spPr bwMode="auto">
          <a:xfrm>
            <a:off x="304800" y="236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New query: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Pruning the Search Space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Prune entire sets of plans that are unpromising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The choice of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partial plans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influences how effective we can prune</a:t>
            </a:r>
          </a:p>
        </p:txBody>
      </p:sp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104CA6-3015-4F50-A2B6-CA08F5BF1AF8}" type="slidenum">
              <a:rPr lang="en-US" smtClean="0">
                <a:cs typeface="Arial" charset="0"/>
              </a:rPr>
              <a:pPr/>
              <a:t>41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Complete Plans</a:t>
            </a:r>
          </a:p>
        </p:txBody>
      </p:sp>
      <p:sp>
        <p:nvSpPr>
          <p:cNvPr id="911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D7D977-3FC7-46AE-AAB9-1D6349549C47}" type="slidenum">
              <a:rPr lang="en-US" smtClean="0">
                <a:cs typeface="Arial" charset="0"/>
              </a:rPr>
              <a:pPr/>
              <a:t>42</a:t>
            </a:fld>
            <a:endParaRPr lang="en-US" smtClean="0">
              <a:cs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90800" y="1981200"/>
            <a:ext cx="61468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SELECT </a:t>
            </a:r>
            <a:r>
              <a:rPr lang="en-US">
                <a:latin typeface="Arial" charset="0"/>
                <a:ea typeface="Arial" charset="0"/>
              </a:rPr>
              <a:t>*</a:t>
            </a:r>
          </a:p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FROM</a:t>
            </a:r>
            <a:r>
              <a:rPr lang="en-US">
                <a:latin typeface="Arial" charset="0"/>
                <a:ea typeface="Arial" charset="0"/>
              </a:rPr>
              <a:t> R, S, T</a:t>
            </a:r>
          </a:p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WHERE</a:t>
            </a:r>
            <a:r>
              <a:rPr lang="en-US">
                <a:latin typeface="Arial" charset="0"/>
                <a:ea typeface="Arial" charset="0"/>
              </a:rPr>
              <a:t> R.B=S.B and S.C=T.C and R.A&lt;40</a:t>
            </a:r>
          </a:p>
        </p:txBody>
      </p:sp>
      <p:sp>
        <p:nvSpPr>
          <p:cNvPr id="91141" name="TextBox 35"/>
          <p:cNvSpPr txBox="1">
            <a:spLocks noChangeArrowheads="1"/>
          </p:cNvSpPr>
          <p:nvPr/>
        </p:nvSpPr>
        <p:spPr bwMode="auto">
          <a:xfrm>
            <a:off x="1706563" y="41132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1142" name="TextBox 36"/>
          <p:cNvSpPr txBox="1">
            <a:spLocks noChangeArrowheads="1"/>
          </p:cNvSpPr>
          <p:nvPr/>
        </p:nvSpPr>
        <p:spPr bwMode="auto">
          <a:xfrm>
            <a:off x="2179638" y="50276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</a:t>
            </a:r>
          </a:p>
        </p:txBody>
      </p:sp>
      <p:cxnSp>
        <p:nvCxnSpPr>
          <p:cNvPr id="91143" name="Straight Connector 37"/>
          <p:cNvCxnSpPr>
            <a:cxnSpLocks noChangeShapeType="1"/>
            <a:stCxn id="91145" idx="0"/>
            <a:endCxn id="91141" idx="1"/>
          </p:cNvCxnSpPr>
          <p:nvPr/>
        </p:nvCxnSpPr>
        <p:spPr bwMode="auto">
          <a:xfrm flipV="1">
            <a:off x="1481138" y="4341813"/>
            <a:ext cx="2254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44" name="Straight Connector 38"/>
          <p:cNvCxnSpPr>
            <a:cxnSpLocks noChangeShapeType="1"/>
            <a:stCxn id="91141" idx="3"/>
            <a:endCxn id="91142" idx="0"/>
          </p:cNvCxnSpPr>
          <p:nvPr/>
        </p:nvCxnSpPr>
        <p:spPr bwMode="auto">
          <a:xfrm>
            <a:off x="2119313" y="4341813"/>
            <a:ext cx="25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1145" name="TextBox 39"/>
          <p:cNvSpPr txBox="1">
            <a:spLocks noChangeArrowheads="1"/>
          </p:cNvSpPr>
          <p:nvPr/>
        </p:nvSpPr>
        <p:spPr bwMode="auto">
          <a:xfrm>
            <a:off x="1054100" y="5027613"/>
            <a:ext cx="85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σ</a:t>
            </a:r>
            <a:r>
              <a:rPr lang="en-US" baseline="-25000">
                <a:latin typeface="Arial" charset="0"/>
              </a:rPr>
              <a:t>A&lt;40</a:t>
            </a:r>
          </a:p>
        </p:txBody>
      </p:sp>
      <p:sp>
        <p:nvSpPr>
          <p:cNvPr id="91146" name="TextBox 40"/>
          <p:cNvSpPr txBox="1">
            <a:spLocks noChangeArrowheads="1"/>
          </p:cNvSpPr>
          <p:nvPr/>
        </p:nvSpPr>
        <p:spPr bwMode="auto">
          <a:xfrm>
            <a:off x="1265238" y="58658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</a:t>
            </a:r>
          </a:p>
        </p:txBody>
      </p:sp>
      <p:cxnSp>
        <p:nvCxnSpPr>
          <p:cNvPr id="91147" name="Straight Connector 41"/>
          <p:cNvCxnSpPr>
            <a:cxnSpLocks noChangeShapeType="1"/>
            <a:stCxn id="91145" idx="2"/>
            <a:endCxn id="91146" idx="0"/>
          </p:cNvCxnSpPr>
          <p:nvPr/>
        </p:nvCxnSpPr>
        <p:spPr bwMode="auto">
          <a:xfrm flipH="1">
            <a:off x="1468438" y="5484813"/>
            <a:ext cx="12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1148" name="TextBox 42"/>
          <p:cNvSpPr txBox="1">
            <a:spLocks noChangeArrowheads="1"/>
          </p:cNvSpPr>
          <p:nvPr/>
        </p:nvSpPr>
        <p:spPr bwMode="auto">
          <a:xfrm>
            <a:off x="2149475" y="33512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1149" name="TextBox 43"/>
          <p:cNvSpPr txBox="1">
            <a:spLocks noChangeArrowheads="1"/>
          </p:cNvSpPr>
          <p:nvPr/>
        </p:nvSpPr>
        <p:spPr bwMode="auto">
          <a:xfrm>
            <a:off x="2622550" y="42656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</a:t>
            </a:r>
          </a:p>
        </p:txBody>
      </p:sp>
      <p:cxnSp>
        <p:nvCxnSpPr>
          <p:cNvPr id="91150" name="Straight Connector 44"/>
          <p:cNvCxnSpPr>
            <a:cxnSpLocks noChangeShapeType="1"/>
            <a:stCxn id="91148" idx="3"/>
            <a:endCxn id="91149" idx="0"/>
          </p:cNvCxnSpPr>
          <p:nvPr/>
        </p:nvCxnSpPr>
        <p:spPr bwMode="auto">
          <a:xfrm>
            <a:off x="2562225" y="3579813"/>
            <a:ext cx="24606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51" name="Straight Connector 46"/>
          <p:cNvCxnSpPr>
            <a:cxnSpLocks noChangeShapeType="1"/>
            <a:stCxn id="91148" idx="1"/>
            <a:endCxn id="91141" idx="0"/>
          </p:cNvCxnSpPr>
          <p:nvPr/>
        </p:nvCxnSpPr>
        <p:spPr bwMode="auto">
          <a:xfrm flipH="1">
            <a:off x="1912938" y="3579813"/>
            <a:ext cx="23653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1152" name="TextBox 35"/>
          <p:cNvSpPr txBox="1">
            <a:spLocks noChangeArrowheads="1"/>
          </p:cNvSpPr>
          <p:nvPr/>
        </p:nvSpPr>
        <p:spPr bwMode="auto">
          <a:xfrm>
            <a:off x="5332413" y="35798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1153" name="TextBox 36"/>
          <p:cNvSpPr txBox="1">
            <a:spLocks noChangeArrowheads="1"/>
          </p:cNvSpPr>
          <p:nvPr/>
        </p:nvSpPr>
        <p:spPr bwMode="auto">
          <a:xfrm>
            <a:off x="5713413" y="54848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</a:t>
            </a:r>
          </a:p>
        </p:txBody>
      </p:sp>
      <p:cxnSp>
        <p:nvCxnSpPr>
          <p:cNvPr id="91154" name="Straight Connector 37"/>
          <p:cNvCxnSpPr>
            <a:cxnSpLocks noChangeShapeType="1"/>
            <a:stCxn id="91156" idx="0"/>
            <a:endCxn id="91152" idx="1"/>
          </p:cNvCxnSpPr>
          <p:nvPr/>
        </p:nvCxnSpPr>
        <p:spPr bwMode="auto">
          <a:xfrm flipV="1">
            <a:off x="5106988" y="3808413"/>
            <a:ext cx="2254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55" name="Straight Connector 38"/>
          <p:cNvCxnSpPr>
            <a:cxnSpLocks noChangeShapeType="1"/>
            <a:stCxn id="91152" idx="3"/>
            <a:endCxn id="91159" idx="0"/>
          </p:cNvCxnSpPr>
          <p:nvPr/>
        </p:nvCxnSpPr>
        <p:spPr bwMode="auto">
          <a:xfrm>
            <a:off x="5745163" y="3808413"/>
            <a:ext cx="631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1156" name="TextBox 39"/>
          <p:cNvSpPr txBox="1">
            <a:spLocks noChangeArrowheads="1"/>
          </p:cNvSpPr>
          <p:nvPr/>
        </p:nvSpPr>
        <p:spPr bwMode="auto">
          <a:xfrm>
            <a:off x="4679950" y="4494213"/>
            <a:ext cx="85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σ</a:t>
            </a:r>
            <a:r>
              <a:rPr lang="en-US" baseline="-25000">
                <a:latin typeface="Arial" charset="0"/>
              </a:rPr>
              <a:t>A&lt;40</a:t>
            </a:r>
          </a:p>
        </p:txBody>
      </p:sp>
      <p:sp>
        <p:nvSpPr>
          <p:cNvPr id="91157" name="TextBox 40"/>
          <p:cNvSpPr txBox="1">
            <a:spLocks noChangeArrowheads="1"/>
          </p:cNvSpPr>
          <p:nvPr/>
        </p:nvSpPr>
        <p:spPr bwMode="auto">
          <a:xfrm>
            <a:off x="4891088" y="53324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</a:t>
            </a:r>
          </a:p>
        </p:txBody>
      </p:sp>
      <p:cxnSp>
        <p:nvCxnSpPr>
          <p:cNvPr id="91158" name="Straight Connector 41"/>
          <p:cNvCxnSpPr>
            <a:cxnSpLocks noChangeShapeType="1"/>
            <a:stCxn id="91156" idx="2"/>
            <a:endCxn id="91157" idx="0"/>
          </p:cNvCxnSpPr>
          <p:nvPr/>
        </p:nvCxnSpPr>
        <p:spPr bwMode="auto">
          <a:xfrm flipH="1">
            <a:off x="5094288" y="4951413"/>
            <a:ext cx="12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1159" name="TextBox 42"/>
          <p:cNvSpPr txBox="1">
            <a:spLocks noChangeArrowheads="1"/>
          </p:cNvSpPr>
          <p:nvPr/>
        </p:nvSpPr>
        <p:spPr bwMode="auto">
          <a:xfrm>
            <a:off x="6170613" y="46466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1160" name="TextBox 43"/>
          <p:cNvSpPr txBox="1">
            <a:spLocks noChangeArrowheads="1"/>
          </p:cNvSpPr>
          <p:nvPr/>
        </p:nvSpPr>
        <p:spPr bwMode="auto">
          <a:xfrm>
            <a:off x="6643688" y="5561013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</a:t>
            </a:r>
          </a:p>
        </p:txBody>
      </p:sp>
      <p:cxnSp>
        <p:nvCxnSpPr>
          <p:cNvPr id="91161" name="Straight Connector 44"/>
          <p:cNvCxnSpPr>
            <a:cxnSpLocks noChangeShapeType="1"/>
            <a:stCxn id="91159" idx="3"/>
            <a:endCxn id="91160" idx="0"/>
          </p:cNvCxnSpPr>
          <p:nvPr/>
        </p:nvCxnSpPr>
        <p:spPr bwMode="auto">
          <a:xfrm>
            <a:off x="6583363" y="4875213"/>
            <a:ext cx="2460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2" name="Straight Connector 46"/>
          <p:cNvCxnSpPr>
            <a:cxnSpLocks noChangeShapeType="1"/>
            <a:stCxn id="91159" idx="1"/>
          </p:cNvCxnSpPr>
          <p:nvPr/>
        </p:nvCxnSpPr>
        <p:spPr bwMode="auto">
          <a:xfrm rot="10800000" flipV="1">
            <a:off x="5926138" y="4875213"/>
            <a:ext cx="244475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TextBox 28"/>
          <p:cNvSpPr txBox="1"/>
          <p:nvPr/>
        </p:nvSpPr>
        <p:spPr>
          <a:xfrm>
            <a:off x="7315200" y="3962400"/>
            <a:ext cx="1550988" cy="11969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Pruning is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difficult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here.</a:t>
            </a:r>
          </a:p>
        </p:txBody>
      </p:sp>
      <p:sp>
        <p:nvSpPr>
          <p:cNvPr id="91164" name="TextBox 6"/>
          <p:cNvSpPr txBox="1">
            <a:spLocks noChangeArrowheads="1"/>
          </p:cNvSpPr>
          <p:nvPr/>
        </p:nvSpPr>
        <p:spPr bwMode="auto">
          <a:xfrm>
            <a:off x="533400" y="1905000"/>
            <a:ext cx="1098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R(A,B)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S(B,C)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T(C,D)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Bottom-up Partial Plans</a:t>
            </a:r>
          </a:p>
        </p:txBody>
      </p:sp>
      <p:sp>
        <p:nvSpPr>
          <p:cNvPr id="931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9D38B6-71F7-4D51-ADE4-0C12F94F9497}" type="slidenum">
              <a:rPr lang="en-US" smtClean="0">
                <a:cs typeface="Arial" charset="0"/>
              </a:rPr>
              <a:pPr/>
              <a:t>43</a:t>
            </a:fld>
            <a:endParaRPr lang="en-US" smtClean="0">
              <a:cs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90800" y="1981200"/>
            <a:ext cx="61468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SELECT </a:t>
            </a:r>
            <a:r>
              <a:rPr lang="en-US">
                <a:latin typeface="Arial" charset="0"/>
                <a:ea typeface="Arial" charset="0"/>
              </a:rPr>
              <a:t>*</a:t>
            </a:r>
          </a:p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FROM</a:t>
            </a:r>
            <a:r>
              <a:rPr lang="en-US">
                <a:latin typeface="Arial" charset="0"/>
                <a:ea typeface="Arial" charset="0"/>
              </a:rPr>
              <a:t> R, S, T</a:t>
            </a:r>
          </a:p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WHERE</a:t>
            </a:r>
            <a:r>
              <a:rPr lang="en-US">
                <a:latin typeface="Arial" charset="0"/>
                <a:ea typeface="Arial" charset="0"/>
              </a:rPr>
              <a:t> R.B=S.B and S.C=T.C and R.A&lt;40</a:t>
            </a:r>
          </a:p>
        </p:txBody>
      </p:sp>
      <p:sp>
        <p:nvSpPr>
          <p:cNvPr id="93188" name="TextBox 6"/>
          <p:cNvSpPr txBox="1">
            <a:spLocks noChangeArrowheads="1"/>
          </p:cNvSpPr>
          <p:nvPr/>
        </p:nvSpPr>
        <p:spPr bwMode="auto">
          <a:xfrm>
            <a:off x="533400" y="1905000"/>
            <a:ext cx="1098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R(A,B)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S(B,C)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T(C,D)</a:t>
            </a:r>
          </a:p>
        </p:txBody>
      </p:sp>
      <p:sp>
        <p:nvSpPr>
          <p:cNvPr id="93189" name="TextBox 7"/>
          <p:cNvSpPr txBox="1">
            <a:spLocks noChangeArrowheads="1"/>
          </p:cNvSpPr>
          <p:nvPr/>
        </p:nvSpPr>
        <p:spPr bwMode="auto">
          <a:xfrm>
            <a:off x="1979613" y="51768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3190" name="TextBox 8"/>
          <p:cNvSpPr txBox="1">
            <a:spLocks noChangeArrowheads="1"/>
          </p:cNvSpPr>
          <p:nvPr/>
        </p:nvSpPr>
        <p:spPr bwMode="auto">
          <a:xfrm>
            <a:off x="184150" y="5176838"/>
            <a:ext cx="85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σ</a:t>
            </a:r>
            <a:r>
              <a:rPr lang="en-US" baseline="-25000">
                <a:latin typeface="Arial" charset="0"/>
              </a:rPr>
              <a:t>A&lt;40</a:t>
            </a:r>
          </a:p>
        </p:txBody>
      </p:sp>
      <p:sp>
        <p:nvSpPr>
          <p:cNvPr id="93191" name="TextBox 10"/>
          <p:cNvSpPr txBox="1">
            <a:spLocks noChangeArrowheads="1"/>
          </p:cNvSpPr>
          <p:nvPr/>
        </p:nvSpPr>
        <p:spPr bwMode="auto">
          <a:xfrm>
            <a:off x="395288" y="60150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</a:t>
            </a:r>
          </a:p>
        </p:txBody>
      </p:sp>
      <p:cxnSp>
        <p:nvCxnSpPr>
          <p:cNvPr id="93192" name="Straight Connector 12"/>
          <p:cNvCxnSpPr>
            <a:cxnSpLocks noChangeShapeType="1"/>
            <a:stCxn id="93190" idx="2"/>
            <a:endCxn id="93191" idx="0"/>
          </p:cNvCxnSpPr>
          <p:nvPr/>
        </p:nvCxnSpPr>
        <p:spPr bwMode="auto">
          <a:xfrm flipH="1">
            <a:off x="598488" y="5634038"/>
            <a:ext cx="12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3193" name="TextBox 14"/>
          <p:cNvSpPr txBox="1">
            <a:spLocks noChangeArrowheads="1"/>
          </p:cNvSpPr>
          <p:nvPr/>
        </p:nvSpPr>
        <p:spPr bwMode="auto">
          <a:xfrm>
            <a:off x="1538288" y="60912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</a:t>
            </a:r>
          </a:p>
        </p:txBody>
      </p:sp>
      <p:sp>
        <p:nvSpPr>
          <p:cNvPr id="93194" name="TextBox 15"/>
          <p:cNvSpPr txBox="1">
            <a:spLocks noChangeArrowheads="1"/>
          </p:cNvSpPr>
          <p:nvPr/>
        </p:nvSpPr>
        <p:spPr bwMode="auto">
          <a:xfrm>
            <a:off x="2452688" y="609123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</a:t>
            </a:r>
          </a:p>
        </p:txBody>
      </p:sp>
      <p:cxnSp>
        <p:nvCxnSpPr>
          <p:cNvPr id="93195" name="Straight Connector 17"/>
          <p:cNvCxnSpPr>
            <a:cxnSpLocks noChangeShapeType="1"/>
            <a:stCxn id="93193" idx="0"/>
            <a:endCxn id="93189" idx="1"/>
          </p:cNvCxnSpPr>
          <p:nvPr/>
        </p:nvCxnSpPr>
        <p:spPr bwMode="auto">
          <a:xfrm flipV="1">
            <a:off x="1731963" y="5405438"/>
            <a:ext cx="2476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196" name="Straight Connector 20"/>
          <p:cNvCxnSpPr>
            <a:cxnSpLocks noChangeShapeType="1"/>
            <a:stCxn id="93189" idx="3"/>
            <a:endCxn id="93194" idx="0"/>
          </p:cNvCxnSpPr>
          <p:nvPr/>
        </p:nvCxnSpPr>
        <p:spPr bwMode="auto">
          <a:xfrm>
            <a:off x="2392363" y="5405438"/>
            <a:ext cx="2460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3197" name="TextBox 21"/>
          <p:cNvSpPr txBox="1">
            <a:spLocks noChangeArrowheads="1"/>
          </p:cNvSpPr>
          <p:nvPr/>
        </p:nvSpPr>
        <p:spPr bwMode="auto">
          <a:xfrm>
            <a:off x="3776663" y="43386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3198" name="TextBox 23"/>
          <p:cNvSpPr txBox="1">
            <a:spLocks noChangeArrowheads="1"/>
          </p:cNvSpPr>
          <p:nvPr/>
        </p:nvSpPr>
        <p:spPr bwMode="auto">
          <a:xfrm>
            <a:off x="4248150" y="52530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</a:t>
            </a:r>
          </a:p>
        </p:txBody>
      </p:sp>
      <p:cxnSp>
        <p:nvCxnSpPr>
          <p:cNvPr id="93199" name="Straight Connector 24"/>
          <p:cNvCxnSpPr>
            <a:cxnSpLocks noChangeShapeType="1"/>
            <a:stCxn id="93201" idx="0"/>
            <a:endCxn id="93197" idx="1"/>
          </p:cNvCxnSpPr>
          <p:nvPr/>
        </p:nvCxnSpPr>
        <p:spPr bwMode="auto">
          <a:xfrm flipV="1">
            <a:off x="3551238" y="4567238"/>
            <a:ext cx="2254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00" name="Straight Connector 25"/>
          <p:cNvCxnSpPr>
            <a:cxnSpLocks noChangeShapeType="1"/>
            <a:stCxn id="93197" idx="3"/>
            <a:endCxn id="93198" idx="0"/>
          </p:cNvCxnSpPr>
          <p:nvPr/>
        </p:nvCxnSpPr>
        <p:spPr bwMode="auto">
          <a:xfrm>
            <a:off x="4189413" y="4567238"/>
            <a:ext cx="25241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3201" name="TextBox 26"/>
          <p:cNvSpPr txBox="1">
            <a:spLocks noChangeArrowheads="1"/>
          </p:cNvSpPr>
          <p:nvPr/>
        </p:nvSpPr>
        <p:spPr bwMode="auto">
          <a:xfrm>
            <a:off x="3124200" y="5253038"/>
            <a:ext cx="85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σ</a:t>
            </a:r>
            <a:r>
              <a:rPr lang="en-US" baseline="-25000">
                <a:latin typeface="Arial" charset="0"/>
              </a:rPr>
              <a:t>A&lt;40</a:t>
            </a:r>
          </a:p>
        </p:txBody>
      </p:sp>
      <p:sp>
        <p:nvSpPr>
          <p:cNvPr id="93202" name="TextBox 27"/>
          <p:cNvSpPr txBox="1">
            <a:spLocks noChangeArrowheads="1"/>
          </p:cNvSpPr>
          <p:nvPr/>
        </p:nvSpPr>
        <p:spPr bwMode="auto">
          <a:xfrm>
            <a:off x="3333750" y="60912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</a:t>
            </a:r>
          </a:p>
        </p:txBody>
      </p:sp>
      <p:cxnSp>
        <p:nvCxnSpPr>
          <p:cNvPr id="93203" name="Straight Connector 28"/>
          <p:cNvCxnSpPr>
            <a:cxnSpLocks noChangeShapeType="1"/>
            <a:stCxn id="93201" idx="2"/>
            <a:endCxn id="93202" idx="0"/>
          </p:cNvCxnSpPr>
          <p:nvPr/>
        </p:nvCxnSpPr>
        <p:spPr bwMode="auto">
          <a:xfrm flipH="1">
            <a:off x="3536950" y="5710238"/>
            <a:ext cx="142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3204" name="TextBox 30"/>
          <p:cNvSpPr txBox="1">
            <a:spLocks noChangeArrowheads="1"/>
          </p:cNvSpPr>
          <p:nvPr/>
        </p:nvSpPr>
        <p:spPr bwMode="auto">
          <a:xfrm>
            <a:off x="5470525" y="51768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3205" name="TextBox 31"/>
          <p:cNvSpPr txBox="1">
            <a:spLocks noChangeArrowheads="1"/>
          </p:cNvSpPr>
          <p:nvPr/>
        </p:nvSpPr>
        <p:spPr bwMode="auto">
          <a:xfrm>
            <a:off x="5029200" y="60912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</a:t>
            </a:r>
          </a:p>
        </p:txBody>
      </p:sp>
      <p:sp>
        <p:nvSpPr>
          <p:cNvPr id="93206" name="TextBox 32"/>
          <p:cNvSpPr txBox="1">
            <a:spLocks noChangeArrowheads="1"/>
          </p:cNvSpPr>
          <p:nvPr/>
        </p:nvSpPr>
        <p:spPr bwMode="auto">
          <a:xfrm>
            <a:off x="5943600" y="60912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</a:t>
            </a:r>
          </a:p>
        </p:txBody>
      </p:sp>
      <p:cxnSp>
        <p:nvCxnSpPr>
          <p:cNvPr id="93207" name="Straight Connector 33"/>
          <p:cNvCxnSpPr>
            <a:cxnSpLocks noChangeShapeType="1"/>
            <a:stCxn id="93205" idx="0"/>
            <a:endCxn id="93204" idx="1"/>
          </p:cNvCxnSpPr>
          <p:nvPr/>
        </p:nvCxnSpPr>
        <p:spPr bwMode="auto">
          <a:xfrm flipV="1">
            <a:off x="5232400" y="5405438"/>
            <a:ext cx="2381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08" name="Straight Connector 34"/>
          <p:cNvCxnSpPr>
            <a:cxnSpLocks noChangeShapeType="1"/>
            <a:stCxn id="93204" idx="3"/>
            <a:endCxn id="93206" idx="0"/>
          </p:cNvCxnSpPr>
          <p:nvPr/>
        </p:nvCxnSpPr>
        <p:spPr bwMode="auto">
          <a:xfrm>
            <a:off x="5883275" y="5405438"/>
            <a:ext cx="25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3209" name="TextBox 35"/>
          <p:cNvSpPr txBox="1">
            <a:spLocks noChangeArrowheads="1"/>
          </p:cNvSpPr>
          <p:nvPr/>
        </p:nvSpPr>
        <p:spPr bwMode="auto">
          <a:xfrm>
            <a:off x="7161213" y="43434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3210" name="TextBox 36"/>
          <p:cNvSpPr txBox="1">
            <a:spLocks noChangeArrowheads="1"/>
          </p:cNvSpPr>
          <p:nvPr/>
        </p:nvSpPr>
        <p:spPr bwMode="auto">
          <a:xfrm>
            <a:off x="7634288" y="5257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</a:t>
            </a:r>
          </a:p>
        </p:txBody>
      </p:sp>
      <p:cxnSp>
        <p:nvCxnSpPr>
          <p:cNvPr id="93211" name="Straight Connector 37"/>
          <p:cNvCxnSpPr>
            <a:cxnSpLocks noChangeShapeType="1"/>
            <a:stCxn id="93213" idx="0"/>
            <a:endCxn id="93209" idx="1"/>
          </p:cNvCxnSpPr>
          <p:nvPr/>
        </p:nvCxnSpPr>
        <p:spPr bwMode="auto">
          <a:xfrm flipV="1">
            <a:off x="6935788" y="4572000"/>
            <a:ext cx="2254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2" name="Straight Connector 38"/>
          <p:cNvCxnSpPr>
            <a:cxnSpLocks noChangeShapeType="1"/>
            <a:stCxn id="93209" idx="3"/>
            <a:endCxn id="93210" idx="0"/>
          </p:cNvCxnSpPr>
          <p:nvPr/>
        </p:nvCxnSpPr>
        <p:spPr bwMode="auto">
          <a:xfrm>
            <a:off x="7573963" y="4572000"/>
            <a:ext cx="25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3213" name="TextBox 39"/>
          <p:cNvSpPr txBox="1">
            <a:spLocks noChangeArrowheads="1"/>
          </p:cNvSpPr>
          <p:nvPr/>
        </p:nvSpPr>
        <p:spPr bwMode="auto">
          <a:xfrm>
            <a:off x="6508750" y="5257800"/>
            <a:ext cx="85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σ</a:t>
            </a:r>
            <a:r>
              <a:rPr lang="en-US" baseline="-25000">
                <a:latin typeface="Arial" charset="0"/>
              </a:rPr>
              <a:t>A&lt;40</a:t>
            </a:r>
          </a:p>
        </p:txBody>
      </p:sp>
      <p:sp>
        <p:nvSpPr>
          <p:cNvPr id="93214" name="TextBox 40"/>
          <p:cNvSpPr txBox="1">
            <a:spLocks noChangeArrowheads="1"/>
          </p:cNvSpPr>
          <p:nvPr/>
        </p:nvSpPr>
        <p:spPr bwMode="auto">
          <a:xfrm>
            <a:off x="6719888" y="6096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</a:t>
            </a:r>
          </a:p>
        </p:txBody>
      </p:sp>
      <p:cxnSp>
        <p:nvCxnSpPr>
          <p:cNvPr id="93215" name="Straight Connector 41"/>
          <p:cNvCxnSpPr>
            <a:cxnSpLocks noChangeShapeType="1"/>
            <a:stCxn id="93213" idx="2"/>
            <a:endCxn id="93214" idx="0"/>
          </p:cNvCxnSpPr>
          <p:nvPr/>
        </p:nvCxnSpPr>
        <p:spPr bwMode="auto">
          <a:xfrm flipH="1">
            <a:off x="6923088" y="5715000"/>
            <a:ext cx="12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3216" name="TextBox 42"/>
          <p:cNvSpPr txBox="1">
            <a:spLocks noChangeArrowheads="1"/>
          </p:cNvSpPr>
          <p:nvPr/>
        </p:nvSpPr>
        <p:spPr bwMode="auto">
          <a:xfrm>
            <a:off x="7604125" y="35814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3217" name="TextBox 43"/>
          <p:cNvSpPr txBox="1">
            <a:spLocks noChangeArrowheads="1"/>
          </p:cNvSpPr>
          <p:nvPr/>
        </p:nvSpPr>
        <p:spPr bwMode="auto">
          <a:xfrm>
            <a:off x="8077200" y="4495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</a:t>
            </a:r>
          </a:p>
        </p:txBody>
      </p:sp>
      <p:cxnSp>
        <p:nvCxnSpPr>
          <p:cNvPr id="93218" name="Straight Connector 44"/>
          <p:cNvCxnSpPr>
            <a:cxnSpLocks noChangeShapeType="1"/>
            <a:stCxn id="93216" idx="3"/>
            <a:endCxn id="93217" idx="0"/>
          </p:cNvCxnSpPr>
          <p:nvPr/>
        </p:nvCxnSpPr>
        <p:spPr bwMode="auto">
          <a:xfrm>
            <a:off x="8016875" y="3810000"/>
            <a:ext cx="24606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9" name="Straight Connector 46"/>
          <p:cNvCxnSpPr>
            <a:cxnSpLocks noChangeShapeType="1"/>
            <a:stCxn id="93216" idx="1"/>
            <a:endCxn id="93209" idx="0"/>
          </p:cNvCxnSpPr>
          <p:nvPr/>
        </p:nvCxnSpPr>
        <p:spPr bwMode="auto">
          <a:xfrm flipH="1">
            <a:off x="7367588" y="3810000"/>
            <a:ext cx="23653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3220" name="TextBox 47"/>
          <p:cNvSpPr txBox="1">
            <a:spLocks noChangeArrowheads="1"/>
          </p:cNvSpPr>
          <p:nvPr/>
        </p:nvSpPr>
        <p:spPr bwMode="auto">
          <a:xfrm>
            <a:off x="8305800" y="54864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…..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3657600"/>
            <a:ext cx="3009900" cy="831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Pruning can be done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more efficiently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Top-down Partial Plans</a:t>
            </a:r>
          </a:p>
        </p:txBody>
      </p:sp>
      <p:sp>
        <p:nvSpPr>
          <p:cNvPr id="942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6B91E3-B1A1-4542-B228-C3D358BA165A}" type="slidenum">
              <a:rPr lang="en-US" smtClean="0">
                <a:cs typeface="Arial" charset="0"/>
              </a:rPr>
              <a:pPr/>
              <a:t>44</a:t>
            </a:fld>
            <a:endParaRPr lang="en-US" smtClean="0">
              <a:cs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90800" y="1981200"/>
            <a:ext cx="61468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SELECT </a:t>
            </a:r>
            <a:r>
              <a:rPr lang="en-US">
                <a:latin typeface="Arial" charset="0"/>
                <a:ea typeface="Arial" charset="0"/>
              </a:rPr>
              <a:t>*</a:t>
            </a:r>
          </a:p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FROM</a:t>
            </a:r>
            <a:r>
              <a:rPr lang="en-US">
                <a:latin typeface="Arial" charset="0"/>
                <a:ea typeface="Arial" charset="0"/>
              </a:rPr>
              <a:t> R, S, T</a:t>
            </a:r>
          </a:p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WHERE</a:t>
            </a:r>
            <a:r>
              <a:rPr lang="en-US">
                <a:latin typeface="Arial" charset="0"/>
                <a:ea typeface="Arial" charset="0"/>
              </a:rPr>
              <a:t> R.B=S.B and S.C=T.C and R.A&lt;40</a:t>
            </a:r>
          </a:p>
        </p:txBody>
      </p:sp>
      <p:sp>
        <p:nvSpPr>
          <p:cNvPr id="94212" name="TextBox 6"/>
          <p:cNvSpPr txBox="1">
            <a:spLocks noChangeArrowheads="1"/>
          </p:cNvSpPr>
          <p:nvPr/>
        </p:nvSpPr>
        <p:spPr bwMode="auto">
          <a:xfrm>
            <a:off x="533400" y="1905000"/>
            <a:ext cx="1098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R(A,B)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S(B,C)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T(C,D)</a:t>
            </a:r>
          </a:p>
        </p:txBody>
      </p:sp>
      <p:sp>
        <p:nvSpPr>
          <p:cNvPr id="94213" name="TextBox 7"/>
          <p:cNvSpPr txBox="1">
            <a:spLocks noChangeArrowheads="1"/>
          </p:cNvSpPr>
          <p:nvPr/>
        </p:nvSpPr>
        <p:spPr bwMode="auto">
          <a:xfrm>
            <a:off x="1447800" y="39100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4214" name="TextBox 8"/>
          <p:cNvSpPr txBox="1">
            <a:spLocks noChangeArrowheads="1"/>
          </p:cNvSpPr>
          <p:nvPr/>
        </p:nvSpPr>
        <p:spPr bwMode="auto">
          <a:xfrm>
            <a:off x="6473825" y="3962400"/>
            <a:ext cx="85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σ</a:t>
            </a:r>
            <a:r>
              <a:rPr lang="en-US" baseline="-25000">
                <a:latin typeface="Arial" charset="0"/>
              </a:rPr>
              <a:t>A&lt;40</a:t>
            </a:r>
          </a:p>
        </p:txBody>
      </p:sp>
      <p:cxnSp>
        <p:nvCxnSpPr>
          <p:cNvPr id="94215" name="Straight Connector 12"/>
          <p:cNvCxnSpPr>
            <a:cxnSpLocks noChangeShapeType="1"/>
          </p:cNvCxnSpPr>
          <p:nvPr/>
        </p:nvCxnSpPr>
        <p:spPr bwMode="auto">
          <a:xfrm rot="5400000">
            <a:off x="6664325" y="4686301"/>
            <a:ext cx="3762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4216" name="TextBox 15"/>
          <p:cNvSpPr txBox="1">
            <a:spLocks noChangeArrowheads="1"/>
          </p:cNvSpPr>
          <p:nvPr/>
        </p:nvSpPr>
        <p:spPr bwMode="auto">
          <a:xfrm>
            <a:off x="2133600" y="49006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</a:t>
            </a:r>
          </a:p>
        </p:txBody>
      </p:sp>
      <p:cxnSp>
        <p:nvCxnSpPr>
          <p:cNvPr id="94217" name="Straight Connector 17"/>
          <p:cNvCxnSpPr>
            <a:cxnSpLocks noChangeShapeType="1"/>
            <a:stCxn id="49" idx="0"/>
            <a:endCxn id="94213" idx="1"/>
          </p:cNvCxnSpPr>
          <p:nvPr/>
        </p:nvCxnSpPr>
        <p:spPr bwMode="auto">
          <a:xfrm flipV="1">
            <a:off x="1195388" y="4138613"/>
            <a:ext cx="252412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18" name="Straight Connector 20"/>
          <p:cNvCxnSpPr>
            <a:cxnSpLocks noChangeShapeType="1"/>
            <a:stCxn id="94213" idx="3"/>
            <a:endCxn id="94216" idx="0"/>
          </p:cNvCxnSpPr>
          <p:nvPr/>
        </p:nvCxnSpPr>
        <p:spPr bwMode="auto">
          <a:xfrm>
            <a:off x="1860550" y="4138613"/>
            <a:ext cx="4587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4219" name="TextBox 35"/>
          <p:cNvSpPr txBox="1">
            <a:spLocks noChangeArrowheads="1"/>
          </p:cNvSpPr>
          <p:nvPr/>
        </p:nvSpPr>
        <p:spPr bwMode="auto">
          <a:xfrm>
            <a:off x="4189413" y="46720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4220" name="TextBox 36"/>
          <p:cNvSpPr txBox="1">
            <a:spLocks noChangeArrowheads="1"/>
          </p:cNvSpPr>
          <p:nvPr/>
        </p:nvSpPr>
        <p:spPr bwMode="auto">
          <a:xfrm>
            <a:off x="4662488" y="55864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</a:t>
            </a:r>
          </a:p>
        </p:txBody>
      </p:sp>
      <p:cxnSp>
        <p:nvCxnSpPr>
          <p:cNvPr id="94221" name="Straight Connector 37"/>
          <p:cNvCxnSpPr>
            <a:cxnSpLocks noChangeShapeType="1"/>
            <a:endCxn id="94219" idx="1"/>
          </p:cNvCxnSpPr>
          <p:nvPr/>
        </p:nvCxnSpPr>
        <p:spPr bwMode="auto">
          <a:xfrm rot="5400000" flipH="1" flipV="1">
            <a:off x="3726657" y="5122069"/>
            <a:ext cx="684212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2" name="Straight Connector 38"/>
          <p:cNvCxnSpPr>
            <a:cxnSpLocks noChangeShapeType="1"/>
            <a:stCxn id="94219" idx="3"/>
            <a:endCxn id="94220" idx="0"/>
          </p:cNvCxnSpPr>
          <p:nvPr/>
        </p:nvCxnSpPr>
        <p:spPr bwMode="auto">
          <a:xfrm>
            <a:off x="4602163" y="4900613"/>
            <a:ext cx="25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4223" name="TextBox 42"/>
          <p:cNvSpPr txBox="1">
            <a:spLocks noChangeArrowheads="1"/>
          </p:cNvSpPr>
          <p:nvPr/>
        </p:nvSpPr>
        <p:spPr bwMode="auto">
          <a:xfrm>
            <a:off x="4632325" y="39100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⨝</a:t>
            </a:r>
          </a:p>
        </p:txBody>
      </p:sp>
      <p:sp>
        <p:nvSpPr>
          <p:cNvPr id="94224" name="TextBox 43"/>
          <p:cNvSpPr txBox="1">
            <a:spLocks noChangeArrowheads="1"/>
          </p:cNvSpPr>
          <p:nvPr/>
        </p:nvSpPr>
        <p:spPr bwMode="auto">
          <a:xfrm>
            <a:off x="5105400" y="48244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</a:t>
            </a:r>
          </a:p>
        </p:txBody>
      </p:sp>
      <p:cxnSp>
        <p:nvCxnSpPr>
          <p:cNvPr id="94225" name="Straight Connector 44"/>
          <p:cNvCxnSpPr>
            <a:cxnSpLocks noChangeShapeType="1"/>
            <a:stCxn id="94223" idx="3"/>
            <a:endCxn id="94224" idx="0"/>
          </p:cNvCxnSpPr>
          <p:nvPr/>
        </p:nvCxnSpPr>
        <p:spPr bwMode="auto">
          <a:xfrm>
            <a:off x="5045075" y="4138613"/>
            <a:ext cx="24606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6" name="Straight Connector 46"/>
          <p:cNvCxnSpPr>
            <a:cxnSpLocks noChangeShapeType="1"/>
            <a:stCxn id="94223" idx="1"/>
            <a:endCxn id="94219" idx="0"/>
          </p:cNvCxnSpPr>
          <p:nvPr/>
        </p:nvCxnSpPr>
        <p:spPr bwMode="auto">
          <a:xfrm flipH="1">
            <a:off x="4395788" y="4138613"/>
            <a:ext cx="23653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4227" name="TextBox 47"/>
          <p:cNvSpPr txBox="1">
            <a:spLocks noChangeArrowheads="1"/>
          </p:cNvSpPr>
          <p:nvPr/>
        </p:nvSpPr>
        <p:spPr bwMode="auto">
          <a:xfrm>
            <a:off x="8305800" y="54864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…..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096000" y="5029200"/>
            <a:ext cx="1617663" cy="952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2D2DB9"/>
                </a:solidFill>
                <a:latin typeface="Arial" charset="0"/>
                <a:ea typeface="Arial" charset="0"/>
              </a:rPr>
              <a:t>SELECT </a:t>
            </a:r>
            <a:r>
              <a:rPr lang="en-US" sz="1400">
                <a:latin typeface="Arial" charset="0"/>
                <a:ea typeface="Arial" charset="0"/>
              </a:rPr>
              <a:t>R.A, T.D</a:t>
            </a:r>
          </a:p>
          <a:p>
            <a:pPr>
              <a:defRPr/>
            </a:pPr>
            <a:r>
              <a:rPr lang="en-US" sz="1400">
                <a:solidFill>
                  <a:srgbClr val="2D2DB9"/>
                </a:solidFill>
                <a:latin typeface="Arial" charset="0"/>
                <a:ea typeface="Arial" charset="0"/>
              </a:rPr>
              <a:t>FROM</a:t>
            </a:r>
            <a:r>
              <a:rPr lang="en-US" sz="1400">
                <a:latin typeface="Arial" charset="0"/>
                <a:ea typeface="Arial" charset="0"/>
              </a:rPr>
              <a:t> R, S, T</a:t>
            </a:r>
          </a:p>
          <a:p>
            <a:pPr>
              <a:defRPr/>
            </a:pPr>
            <a:r>
              <a:rPr lang="en-US" sz="1400">
                <a:solidFill>
                  <a:srgbClr val="2D2DB9"/>
                </a:solidFill>
                <a:latin typeface="Arial" charset="0"/>
                <a:ea typeface="Arial" charset="0"/>
              </a:rPr>
              <a:t>WHERE</a:t>
            </a:r>
            <a:r>
              <a:rPr lang="en-US" sz="1400">
                <a:latin typeface="Arial" charset="0"/>
                <a:ea typeface="Arial" charset="0"/>
              </a:rPr>
              <a:t> R.B=S.B</a:t>
            </a:r>
            <a:br>
              <a:rPr lang="en-US" sz="1400">
                <a:latin typeface="Arial" charset="0"/>
                <a:ea typeface="Arial" charset="0"/>
              </a:rPr>
            </a:br>
            <a:r>
              <a:rPr lang="en-US" sz="1400">
                <a:latin typeface="Arial" charset="0"/>
                <a:ea typeface="Arial" charset="0"/>
              </a:rPr>
              <a:t>        and S.C=T.C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381000" y="5205413"/>
            <a:ext cx="1627188" cy="954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2D2DB9"/>
                </a:solidFill>
                <a:latin typeface="Arial" charset="0"/>
                <a:ea typeface="Arial" charset="0"/>
              </a:rPr>
              <a:t>SELECT </a:t>
            </a:r>
            <a:r>
              <a:rPr lang="en-US" sz="1400">
                <a:latin typeface="Arial" charset="0"/>
                <a:ea typeface="Arial" charset="0"/>
              </a:rPr>
              <a:t>*</a:t>
            </a:r>
          </a:p>
          <a:p>
            <a:pPr>
              <a:defRPr/>
            </a:pPr>
            <a:r>
              <a:rPr lang="en-US" sz="1400">
                <a:solidFill>
                  <a:srgbClr val="2D2DB9"/>
                </a:solidFill>
                <a:latin typeface="Arial" charset="0"/>
                <a:ea typeface="Arial" charset="0"/>
              </a:rPr>
              <a:t>FROM</a:t>
            </a:r>
            <a:r>
              <a:rPr lang="en-US" sz="1400">
                <a:latin typeface="Arial" charset="0"/>
                <a:ea typeface="Arial" charset="0"/>
              </a:rPr>
              <a:t> R, S</a:t>
            </a:r>
          </a:p>
          <a:p>
            <a:pPr>
              <a:defRPr/>
            </a:pPr>
            <a:r>
              <a:rPr lang="en-US" sz="1400">
                <a:solidFill>
                  <a:srgbClr val="2D2DB9"/>
                </a:solidFill>
                <a:latin typeface="Arial" charset="0"/>
                <a:ea typeface="Arial" charset="0"/>
              </a:rPr>
              <a:t>WHERE</a:t>
            </a:r>
            <a:r>
              <a:rPr lang="en-US" sz="1400">
                <a:latin typeface="Arial" charset="0"/>
                <a:ea typeface="Arial" charset="0"/>
              </a:rPr>
              <a:t> R.B=S.B</a:t>
            </a:r>
            <a:br>
              <a:rPr lang="en-US" sz="1400">
                <a:latin typeface="Arial" charset="0"/>
                <a:ea typeface="Arial" charset="0"/>
              </a:rPr>
            </a:br>
            <a:r>
              <a:rPr lang="en-US" sz="1400">
                <a:latin typeface="Arial" charset="0"/>
                <a:ea typeface="Arial" charset="0"/>
              </a:rPr>
              <a:t>        and R.A &lt; 40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2819400" y="5738813"/>
            <a:ext cx="1601788" cy="739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2D2DB9"/>
                </a:solidFill>
                <a:latin typeface="Arial" charset="0"/>
                <a:ea typeface="Arial" charset="0"/>
              </a:rPr>
              <a:t>SELECT </a:t>
            </a:r>
            <a:r>
              <a:rPr lang="en-US" sz="1400">
                <a:latin typeface="Arial" charset="0"/>
                <a:ea typeface="Arial" charset="0"/>
              </a:rPr>
              <a:t>*</a:t>
            </a:r>
          </a:p>
          <a:p>
            <a:pPr>
              <a:defRPr/>
            </a:pPr>
            <a:r>
              <a:rPr lang="en-US" sz="1400">
                <a:solidFill>
                  <a:srgbClr val="2D2DB9"/>
                </a:solidFill>
                <a:latin typeface="Arial" charset="0"/>
                <a:ea typeface="Arial" charset="0"/>
              </a:rPr>
              <a:t>FROM</a:t>
            </a:r>
            <a:r>
              <a:rPr lang="en-US" sz="1400">
                <a:latin typeface="Arial" charset="0"/>
                <a:ea typeface="Arial" charset="0"/>
              </a:rPr>
              <a:t> R</a:t>
            </a:r>
          </a:p>
          <a:p>
            <a:pPr>
              <a:defRPr/>
            </a:pPr>
            <a:r>
              <a:rPr lang="en-US" sz="1400">
                <a:solidFill>
                  <a:srgbClr val="2D2DB9"/>
                </a:solidFill>
                <a:latin typeface="Arial" charset="0"/>
                <a:ea typeface="Arial" charset="0"/>
              </a:rPr>
              <a:t>WHERE</a:t>
            </a:r>
            <a:r>
              <a:rPr lang="en-US" sz="1400">
                <a:latin typeface="Arial" charset="0"/>
                <a:ea typeface="Arial" charset="0"/>
              </a:rPr>
              <a:t> R.A &lt; 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A203D-5EE5-4FE5-8260-64C36A96F8FC}" type="slidenum">
              <a:rPr lang="en-US" smtClean="0">
                <a:cs typeface="Arial" charset="0"/>
              </a:rPr>
              <a:pPr/>
              <a:t>45</a:t>
            </a:fld>
            <a:endParaRPr lang="en-US" smtClean="0">
              <a:cs typeface="Arial" charset="0"/>
            </a:endParaRPr>
          </a:p>
        </p:txBody>
      </p:sp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Query Optimization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b="1" u="sng" dirty="0" smtClean="0">
                <a:latin typeface="Arial" charset="0"/>
                <a:ea typeface="ＭＳ Ｐゴシック" charset="-128"/>
                <a:cs typeface="ＭＳ Ｐゴシック" charset="-128"/>
              </a:rPr>
              <a:t>Three major components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Search space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Algorithm for enumerating query plans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Cardinality and cost estimation</a:t>
            </a: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0772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2. Plan Enumeration Algorithms</a:t>
            </a:r>
          </a:p>
        </p:txBody>
      </p:sp>
      <p:sp>
        <p:nvSpPr>
          <p:cNvPr id="97282" name="Content Placeholder 5"/>
          <p:cNvSpPr>
            <a:spLocks noGrp="1"/>
          </p:cNvSpPr>
          <p:nvPr>
            <p:ph idx="1"/>
          </p:nvPr>
        </p:nvSpPr>
        <p:spPr>
          <a:xfrm>
            <a:off x="76200" y="1981200"/>
            <a:ext cx="8763000" cy="41148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System R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(in class)</a:t>
            </a:r>
          </a:p>
          <a:p>
            <a:pPr lvl="1"/>
            <a:r>
              <a:rPr lang="en-US" i="1" smtClean="0">
                <a:latin typeface="Arial" charset="0"/>
                <a:ea typeface="ＭＳ Ｐゴシック" pitchFamily="34" charset="-128"/>
              </a:rPr>
              <a:t>Join reordering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– dynamic programming</a:t>
            </a:r>
          </a:p>
          <a:p>
            <a:pPr lvl="1"/>
            <a:r>
              <a:rPr lang="en-US" i="1" smtClean="0">
                <a:latin typeface="Arial" charset="0"/>
                <a:ea typeface="ＭＳ Ｐゴシック" pitchFamily="34" charset="-128"/>
              </a:rPr>
              <a:t>Access path selection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Bottom-up; simple; limited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Modern database optimizers </a:t>
            </a:r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(will not discuss)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Rule-based: database of rules (x 100s)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Dynamic programming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Top-down; complex; extensible</a:t>
            </a:r>
          </a:p>
        </p:txBody>
      </p:sp>
      <p:sp>
        <p:nvSpPr>
          <p:cNvPr id="972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972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95B05D-45FF-4DDB-8E2C-E53936895FA7}" type="slidenum">
              <a:rPr lang="en-US" smtClean="0">
                <a:cs typeface="Arial" charset="0"/>
              </a:rPr>
              <a:pPr/>
              <a:t>46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E4607A-EFD4-4FD7-9A77-6464A13D7395}" type="slidenum">
              <a:rPr lang="en-US" smtClean="0">
                <a:cs typeface="Arial" charset="0"/>
              </a:rPr>
              <a:pPr/>
              <a:t>47</a:t>
            </a:fld>
            <a:endParaRPr lang="en-US" smtClean="0">
              <a:cs typeface="Arial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Join Reordering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System R [1979]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Push all selections down (=early) in the query plan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Pull all projections up (=late) in the query plan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What remains are joins: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295400" y="3984625"/>
            <a:ext cx="65849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latin typeface="Arial"/>
                <a:cs typeface="+mn-cs"/>
              </a:rPr>
              <a:t>list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R1, …, </a:t>
            </a:r>
            <a:r>
              <a:rPr lang="en-US" dirty="0" err="1">
                <a:latin typeface="Arial"/>
                <a:cs typeface="+mn-cs"/>
              </a:rPr>
              <a:t>Rn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cond</a:t>
            </a:r>
            <a:r>
              <a:rPr lang="en-US" baseline="-25000" dirty="0">
                <a:latin typeface="Arial"/>
                <a:cs typeface="+mn-cs"/>
              </a:rPr>
              <a:t>1</a:t>
            </a:r>
            <a:r>
              <a:rPr lang="en-US" dirty="0">
                <a:latin typeface="Arial"/>
                <a:cs typeface="+mn-cs"/>
              </a:rPr>
              <a:t> AND cond</a:t>
            </a:r>
            <a:r>
              <a:rPr lang="en-US" baseline="-25000" dirty="0">
                <a:latin typeface="Arial"/>
                <a:cs typeface="+mn-cs"/>
              </a:rPr>
              <a:t>2</a:t>
            </a:r>
            <a:r>
              <a:rPr lang="en-US" dirty="0">
                <a:latin typeface="Arial"/>
                <a:cs typeface="+mn-cs"/>
              </a:rPr>
              <a:t> AND . . . AND </a:t>
            </a:r>
            <a:r>
              <a:rPr lang="en-US" dirty="0" err="1">
                <a:latin typeface="Arial"/>
                <a:cs typeface="+mn-cs"/>
              </a:rPr>
              <a:t>cond</a:t>
            </a:r>
            <a:r>
              <a:rPr lang="en-US" baseline="-25000" dirty="0" err="1">
                <a:latin typeface="Arial"/>
                <a:cs typeface="+mn-cs"/>
              </a:rPr>
              <a:t>k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9830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E3495-6FC0-4C2E-923A-BA7B3DC76CA9}" type="slidenum">
              <a:rPr lang="en-US" smtClean="0">
                <a:cs typeface="Arial" charset="0"/>
              </a:rPr>
              <a:pPr/>
              <a:t>48</a:t>
            </a:fld>
            <a:endParaRPr lang="en-US" smtClean="0">
              <a:cs typeface="Arial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Join Reordering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Dynamic programming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For each subquery Q </a:t>
            </a:r>
            <a:r>
              <a:rPr lang="en-US" smtClean="0">
                <a:latin typeface="Arial" charset="0"/>
                <a:ea typeface="Batang" pitchFamily="18" charset="-127"/>
                <a:sym typeface="Symbol" pitchFamily="18" charset="2"/>
              </a:rPr>
              <a:t>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{R1, …, Rn},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compute the optimal join order for Q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Store results in a table: 2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n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-1 entries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Often much fewer entries</a:t>
            </a:r>
          </a:p>
        </p:txBody>
      </p:sp>
      <p:sp>
        <p:nvSpPr>
          <p:cNvPr id="993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0" y="76200"/>
            <a:ext cx="4459288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sz="1600" dirty="0">
                <a:latin typeface="Arial"/>
                <a:cs typeface="+mn-cs"/>
              </a:rPr>
              <a:t>list</a:t>
            </a:r>
            <a:br>
              <a:rPr lang="en-US" sz="1600" dirty="0">
                <a:latin typeface="Arial"/>
                <a:cs typeface="+mn-cs"/>
              </a:rPr>
            </a:br>
            <a:r>
              <a:rPr lang="en-US" sz="1600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sz="1600" dirty="0">
                <a:latin typeface="Arial"/>
                <a:cs typeface="+mn-cs"/>
              </a:rPr>
              <a:t>    R1, …, </a:t>
            </a:r>
            <a:r>
              <a:rPr lang="en-US" sz="1600" dirty="0" err="1">
                <a:latin typeface="Arial"/>
                <a:cs typeface="+mn-cs"/>
              </a:rPr>
              <a:t>Rn</a:t>
            </a:r>
            <a:r>
              <a:rPr lang="en-US" sz="1600" dirty="0">
                <a:latin typeface="Arial"/>
                <a:cs typeface="+mn-cs"/>
              </a:rPr>
              <a:t/>
            </a:r>
            <a:br>
              <a:rPr lang="en-US" sz="1600" dirty="0">
                <a:latin typeface="Arial"/>
                <a:cs typeface="+mn-cs"/>
              </a:rPr>
            </a:br>
            <a:r>
              <a:rPr lang="en-US" sz="1600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sz="1600" dirty="0">
                <a:latin typeface="Arial"/>
                <a:cs typeface="+mn-cs"/>
              </a:rPr>
              <a:t> cond</a:t>
            </a:r>
            <a:r>
              <a:rPr lang="en-US" sz="1600" baseline="-25000" dirty="0">
                <a:latin typeface="Arial"/>
                <a:cs typeface="+mn-cs"/>
              </a:rPr>
              <a:t>1</a:t>
            </a:r>
            <a:r>
              <a:rPr lang="en-US" sz="1600" dirty="0">
                <a:latin typeface="Arial"/>
                <a:cs typeface="+mn-cs"/>
              </a:rPr>
              <a:t> AND cond</a:t>
            </a:r>
            <a:r>
              <a:rPr lang="en-US" sz="1600" baseline="-25000" dirty="0">
                <a:latin typeface="Arial"/>
                <a:cs typeface="+mn-cs"/>
              </a:rPr>
              <a:t>2</a:t>
            </a:r>
            <a:r>
              <a:rPr lang="en-US" sz="1600" dirty="0">
                <a:latin typeface="Arial"/>
                <a:cs typeface="+mn-cs"/>
              </a:rPr>
              <a:t> AND . . . AND </a:t>
            </a:r>
            <a:r>
              <a:rPr lang="en-US" sz="1600" dirty="0" err="1">
                <a:latin typeface="Arial"/>
                <a:cs typeface="+mn-cs"/>
              </a:rPr>
              <a:t>cond</a:t>
            </a:r>
            <a:r>
              <a:rPr lang="en-US" sz="1600" baseline="-25000" dirty="0" err="1">
                <a:latin typeface="Arial"/>
                <a:cs typeface="+mn-cs"/>
              </a:rPr>
              <a:t>k</a:t>
            </a:r>
            <a:endParaRPr lang="en-US" sz="1600" dirty="0">
              <a:latin typeface="Arial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Join Reordering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15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Step 1: 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For each {R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i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} do: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Initialize the </a:t>
            </a:r>
            <a:r>
              <a:rPr lang="en-US" sz="2800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table entry for {R</a:t>
            </a:r>
            <a:r>
              <a:rPr lang="en-US" sz="2800" baseline="-25000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2800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} 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with the cheapest access path for R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i</a:t>
            </a:r>
            <a:endParaRPr lang="en-US" sz="2400" baseline="-25000" smtClean="0">
              <a:latin typeface="Arial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Step 2: 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For each subset Q </a:t>
            </a:r>
            <a:r>
              <a:rPr lang="en-US" sz="2800" smtClean="0">
                <a:latin typeface="Arial" charset="0"/>
                <a:ea typeface="ＭＳ Ｐゴシック" pitchFamily="34" charset="-128"/>
                <a:sym typeface="Symbol" pitchFamily="18" charset="2"/>
              </a:rPr>
              <a:t> 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{R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1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…, R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n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} do: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For every partition Q = Q’ </a:t>
            </a:r>
            <a:r>
              <a:rPr lang="en-US" sz="2800" smtClean="0">
                <a:latin typeface="Arial" charset="0"/>
                <a:ea typeface="ＭＳ Ｐゴシック" pitchFamily="34" charset="-128"/>
                <a:sym typeface="Symbol" pitchFamily="18" charset="2"/>
              </a:rPr>
              <a:t>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Q’’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Lookup optimal plan for Q’ and  for Q’’ </a:t>
            </a:r>
            <a:r>
              <a:rPr lang="en-US" sz="2800" smtClean="0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in the table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Compute the cost of the plan Q’ ⨝ Q’’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Store the cheapest plan Q’ ⨝ Q’’ in </a:t>
            </a:r>
            <a:r>
              <a:rPr lang="en-US" sz="2800" smtClean="0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table entry for Q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003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6762AA-488C-45D7-9FEA-A459755714AF}" type="slidenum">
              <a:rPr lang="en-US" smtClean="0">
                <a:cs typeface="Arial" charset="0"/>
              </a:rPr>
              <a:pPr/>
              <a:t>49</a:t>
            </a:fld>
            <a:endParaRPr lang="en-US" smtClean="0">
              <a:cs typeface="Arial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0" y="76200"/>
            <a:ext cx="4459288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sz="1600" dirty="0">
                <a:latin typeface="Arial"/>
                <a:cs typeface="+mn-cs"/>
              </a:rPr>
              <a:t>list</a:t>
            </a:r>
            <a:br>
              <a:rPr lang="en-US" sz="1600" dirty="0">
                <a:latin typeface="Arial"/>
                <a:cs typeface="+mn-cs"/>
              </a:rPr>
            </a:br>
            <a:r>
              <a:rPr lang="en-US" sz="1600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sz="1600" dirty="0">
                <a:latin typeface="Arial"/>
                <a:cs typeface="+mn-cs"/>
              </a:rPr>
              <a:t>    R1, …, </a:t>
            </a:r>
            <a:r>
              <a:rPr lang="en-US" sz="1600" dirty="0" err="1">
                <a:latin typeface="Arial"/>
                <a:cs typeface="+mn-cs"/>
              </a:rPr>
              <a:t>Rn</a:t>
            </a:r>
            <a:r>
              <a:rPr lang="en-US" sz="1600" dirty="0">
                <a:latin typeface="Arial"/>
                <a:cs typeface="+mn-cs"/>
              </a:rPr>
              <a:t/>
            </a:r>
            <a:br>
              <a:rPr lang="en-US" sz="1600" dirty="0">
                <a:latin typeface="Arial"/>
                <a:cs typeface="+mn-cs"/>
              </a:rPr>
            </a:br>
            <a:r>
              <a:rPr lang="en-US" sz="1600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sz="1600" dirty="0">
                <a:latin typeface="Arial"/>
                <a:cs typeface="+mn-cs"/>
              </a:rPr>
              <a:t> cond</a:t>
            </a:r>
            <a:r>
              <a:rPr lang="en-US" sz="1600" baseline="-25000" dirty="0">
                <a:latin typeface="Arial"/>
                <a:cs typeface="+mn-cs"/>
              </a:rPr>
              <a:t>1</a:t>
            </a:r>
            <a:r>
              <a:rPr lang="en-US" sz="1600" dirty="0">
                <a:latin typeface="Arial"/>
                <a:cs typeface="+mn-cs"/>
              </a:rPr>
              <a:t> AND cond</a:t>
            </a:r>
            <a:r>
              <a:rPr lang="en-US" sz="1600" baseline="-25000" dirty="0">
                <a:latin typeface="Arial"/>
                <a:cs typeface="+mn-cs"/>
              </a:rPr>
              <a:t>2</a:t>
            </a:r>
            <a:r>
              <a:rPr lang="en-US" sz="1600" dirty="0">
                <a:latin typeface="Arial"/>
                <a:cs typeface="+mn-cs"/>
              </a:rPr>
              <a:t> AND . . . AND </a:t>
            </a:r>
            <a:r>
              <a:rPr lang="en-US" sz="1600" dirty="0" err="1">
                <a:latin typeface="Arial"/>
                <a:cs typeface="+mn-cs"/>
              </a:rPr>
              <a:t>cond</a:t>
            </a:r>
            <a:r>
              <a:rPr lang="en-US" sz="1600" baseline="-25000" dirty="0" err="1">
                <a:latin typeface="Arial"/>
                <a:cs typeface="+mn-cs"/>
              </a:rPr>
              <a:t>k</a:t>
            </a:r>
            <a:endParaRPr lang="en-US" sz="1600" dirty="0">
              <a:latin typeface="Arial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77CCA-F3A3-4913-BAB6-FA79D5BA8B63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Physical Query Plan 1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04800" y="5408613"/>
            <a:ext cx="1314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Supplier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938588" y="5410200"/>
            <a:ext cx="1125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Supply</a:t>
            </a:r>
          </a:p>
        </p:txBody>
      </p:sp>
      <p:grpSp>
        <p:nvGrpSpPr>
          <p:cNvPr id="22534" name="Group 5"/>
          <p:cNvGrpSpPr>
            <a:grpSpLocks/>
          </p:cNvGrpSpPr>
          <p:nvPr/>
        </p:nvGrpSpPr>
        <p:grpSpPr bwMode="auto">
          <a:xfrm>
            <a:off x="2530475" y="4191000"/>
            <a:ext cx="762000" cy="228600"/>
            <a:chOff x="480" y="4080"/>
            <a:chExt cx="96" cy="48"/>
          </a:xfrm>
        </p:grpSpPr>
        <p:sp>
          <p:nvSpPr>
            <p:cNvPr id="22551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5" name="Text Box 10"/>
          <p:cNvSpPr txBox="1">
            <a:spLocks noChangeArrowheads="1"/>
          </p:cNvSpPr>
          <p:nvPr/>
        </p:nvSpPr>
        <p:spPr bwMode="auto">
          <a:xfrm>
            <a:off x="2268538" y="4267200"/>
            <a:ext cx="942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-25000">
                <a:latin typeface="Arial" charset="0"/>
              </a:rPr>
              <a:t>sid = sid</a:t>
            </a:r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 flipV="1">
            <a:off x="1066800" y="4800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12"/>
          <p:cNvSpPr>
            <a:spLocks noChangeShapeType="1"/>
          </p:cNvSpPr>
          <p:nvPr/>
        </p:nvSpPr>
        <p:spPr bwMode="auto">
          <a:xfrm>
            <a:off x="3429000" y="4724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3"/>
          <p:cNvSpPr>
            <a:spLocks noChangeShapeType="1"/>
          </p:cNvSpPr>
          <p:nvPr/>
        </p:nvSpPr>
        <p:spPr bwMode="auto">
          <a:xfrm>
            <a:off x="28956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4"/>
          <p:cNvSpPr txBox="1">
            <a:spLocks noChangeArrowheads="1"/>
          </p:cNvSpPr>
          <p:nvPr/>
        </p:nvSpPr>
        <p:spPr bwMode="auto">
          <a:xfrm>
            <a:off x="609600" y="2895600"/>
            <a:ext cx="375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</a:t>
            </a:r>
            <a:r>
              <a:rPr lang="en-US" baseline="-25000">
                <a:latin typeface="Arial" charset="0"/>
              </a:rPr>
              <a:t>scity=‘Seattle’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sstate=‘WA’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 pno=2</a:t>
            </a:r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2312988" y="1676400"/>
            <a:ext cx="1046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</a:t>
            </a:r>
            <a:r>
              <a:rPr lang="en-US" baseline="-25000">
                <a:latin typeface="Arial" charset="0"/>
              </a:rPr>
              <a:t>sname</a:t>
            </a:r>
          </a:p>
        </p:txBody>
      </p:sp>
      <p:sp>
        <p:nvSpPr>
          <p:cNvPr id="22541" name="Line 16"/>
          <p:cNvSpPr>
            <a:spLocks noChangeShapeType="1"/>
          </p:cNvSpPr>
          <p:nvPr/>
        </p:nvSpPr>
        <p:spPr bwMode="auto">
          <a:xfrm>
            <a:off x="2922588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17"/>
          <p:cNvSpPr txBox="1">
            <a:spLocks noChangeArrowheads="1"/>
          </p:cNvSpPr>
          <p:nvPr/>
        </p:nvSpPr>
        <p:spPr bwMode="auto">
          <a:xfrm>
            <a:off x="228600" y="5805488"/>
            <a:ext cx="1620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2543" name="Text Box 18"/>
          <p:cNvSpPr txBox="1">
            <a:spLocks noChangeArrowheads="1"/>
          </p:cNvSpPr>
          <p:nvPr/>
        </p:nvSpPr>
        <p:spPr bwMode="auto">
          <a:xfrm>
            <a:off x="3886200" y="5791200"/>
            <a:ext cx="1620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2544" name="Text Box 19"/>
          <p:cNvSpPr txBox="1">
            <a:spLocks noChangeArrowheads="1"/>
          </p:cNvSpPr>
          <p:nvPr/>
        </p:nvSpPr>
        <p:spPr bwMode="auto">
          <a:xfrm>
            <a:off x="0" y="3733800"/>
            <a:ext cx="2836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Block-nested loop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2545" name="Text Box 20"/>
          <p:cNvSpPr txBox="1">
            <a:spLocks noChangeArrowheads="1"/>
          </p:cNvSpPr>
          <p:nvPr/>
        </p:nvSpPr>
        <p:spPr bwMode="auto">
          <a:xfrm>
            <a:off x="4763" y="2514600"/>
            <a:ext cx="170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2546" name="Text Box 21"/>
          <p:cNvSpPr txBox="1">
            <a:spLocks noChangeArrowheads="1"/>
          </p:cNvSpPr>
          <p:nvPr/>
        </p:nvSpPr>
        <p:spPr bwMode="auto">
          <a:xfrm>
            <a:off x="0" y="1676400"/>
            <a:ext cx="1706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2757488" y="160338"/>
            <a:ext cx="1617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B(Supplier) = 100</a:t>
            </a:r>
          </a:p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B(Supply) = 100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2548" name="Rectangle 25"/>
          <p:cNvSpPr>
            <a:spLocks noChangeArrowheads="1"/>
          </p:cNvSpPr>
          <p:nvPr/>
        </p:nvSpPr>
        <p:spPr bwMode="auto">
          <a:xfrm>
            <a:off x="152400" y="160338"/>
            <a:ext cx="17160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T(Supplier) = 1000</a:t>
            </a:r>
          </a:p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T(Supply) = 10,000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2549" name="Rectangle 26"/>
          <p:cNvSpPr>
            <a:spLocks noChangeArrowheads="1"/>
          </p:cNvSpPr>
          <p:nvPr/>
        </p:nvSpPr>
        <p:spPr bwMode="auto">
          <a:xfrm>
            <a:off x="5122863" y="160338"/>
            <a:ext cx="19764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V(Supplier,scity) = 20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V(Supplier,state) = 10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V(Supply,pno) = 2,500</a:t>
            </a:r>
          </a:p>
        </p:txBody>
      </p:sp>
      <p:sp>
        <p:nvSpPr>
          <p:cNvPr id="22550" name="Rectangle 27"/>
          <p:cNvSpPr>
            <a:spLocks noChangeArrowheads="1"/>
          </p:cNvSpPr>
          <p:nvPr/>
        </p:nvSpPr>
        <p:spPr bwMode="auto">
          <a:xfrm>
            <a:off x="8001000" y="160338"/>
            <a:ext cx="7381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660066"/>
                </a:solidFill>
                <a:latin typeface="Arial" charset="0"/>
                <a:ea typeface="ＭＳ Ｐゴシック" pitchFamily="34" charset="-128"/>
              </a:rPr>
              <a:t>M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1CD86D-E322-4C03-965A-F9F301AD69FB}" type="slidenum">
              <a:rPr lang="en-US" smtClean="0">
                <a:cs typeface="Arial" charset="0"/>
              </a:rPr>
              <a:pPr/>
              <a:t>50</a:t>
            </a:fld>
            <a:endParaRPr lang="en-US" smtClean="0">
              <a:cs typeface="Arial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Reducing the Search Space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Restriction 1: 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only left linear trees (no bushy)</a:t>
            </a:r>
          </a:p>
          <a:p>
            <a:pPr eaLnBrk="1" hangingPunct="1">
              <a:buFontTx/>
              <a:buNone/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Restriction 2</a:t>
            </a:r>
            <a:r>
              <a:rPr lang="en-US" sz="2800" b="1" smtClean="0">
                <a:latin typeface="Arial" charset="0"/>
                <a:ea typeface="ＭＳ Ｐゴシック" pitchFamily="34" charset="-128"/>
              </a:rPr>
              <a:t>: 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no trees with cartesian product</a:t>
            </a:r>
          </a:p>
        </p:txBody>
      </p:sp>
      <p:sp>
        <p:nvSpPr>
          <p:cNvPr id="1013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4191000"/>
            <a:ext cx="4500563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Arial" charset="0"/>
                <a:ea typeface="ＭＳ Ｐゴシック" pitchFamily="34" charset="-128"/>
              </a:rPr>
              <a:t>R(A,B) ⨝</a:t>
            </a:r>
            <a:r>
              <a:rPr lang="en-US" sz="2800">
                <a:latin typeface="Arial" charset="0"/>
              </a:rPr>
              <a:t> S(B,C) </a:t>
            </a:r>
            <a:r>
              <a:rPr lang="en-US" sz="2800">
                <a:latin typeface="Arial" charset="0"/>
                <a:ea typeface="ＭＳ Ｐゴシック" pitchFamily="34" charset="-128"/>
              </a:rPr>
              <a:t>⨝</a:t>
            </a:r>
            <a:r>
              <a:rPr lang="en-US" sz="2800">
                <a:latin typeface="Arial" charset="0"/>
              </a:rPr>
              <a:t> T(C,D)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295400" y="4876800"/>
            <a:ext cx="56594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Plan: (</a:t>
            </a:r>
            <a:r>
              <a:rPr lang="en-US">
                <a:latin typeface="Arial" charset="0"/>
                <a:ea typeface="ＭＳ Ｐゴシック" pitchFamily="34" charset="-128"/>
              </a:rPr>
              <a:t>R(A,B)⨝</a:t>
            </a:r>
            <a:r>
              <a:rPr lang="en-US">
                <a:latin typeface="Arial" charset="0"/>
              </a:rPr>
              <a:t>T(C,D))  </a:t>
            </a:r>
            <a:r>
              <a:rPr lang="en-US">
                <a:latin typeface="Arial" charset="0"/>
                <a:ea typeface="ＭＳ Ｐゴシック" pitchFamily="34" charset="-128"/>
              </a:rPr>
              <a:t>⨝</a:t>
            </a:r>
            <a:r>
              <a:rPr lang="en-US">
                <a:latin typeface="Arial" charset="0"/>
              </a:rPr>
              <a:t>  S(B,C)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has a cartesian product.</a:t>
            </a:r>
          </a:p>
          <a:p>
            <a:r>
              <a:rPr lang="en-US">
                <a:latin typeface="Arial" charset="0"/>
              </a:rPr>
              <a:t>Most query optimizers will not consider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Access Path Selection</a:t>
            </a:r>
          </a:p>
        </p:txBody>
      </p:sp>
      <p:sp>
        <p:nvSpPr>
          <p:cNvPr id="102402" name="Content Placeholder 8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r>
              <a:rPr lang="en-US" sz="24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Access path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: a way to retrieve tuples from a table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A file scan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An index </a:t>
            </a:r>
            <a:r>
              <a:rPr lang="en-US" sz="2000" i="1" smtClean="0">
                <a:latin typeface="Arial" charset="0"/>
                <a:ea typeface="ＭＳ Ｐゴシック" pitchFamily="34" charset="-128"/>
              </a:rPr>
              <a:t>plus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 a matching selection condition</a:t>
            </a:r>
          </a:p>
          <a:p>
            <a:pPr lvl="1">
              <a:buFontTx/>
              <a:buNone/>
            </a:pPr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Index matches selection condition if it can be used to retrieve just tuples that satisfy the condition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Example: </a:t>
            </a:r>
            <a:r>
              <a:rPr lang="en-US" sz="2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Supplier(sid,sname,scity,sstate)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B+-tree index on </a:t>
            </a:r>
            <a:r>
              <a:rPr lang="en-US" sz="2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(scity,sstate) </a:t>
            </a:r>
          </a:p>
          <a:p>
            <a:pPr lvl="2"/>
            <a:r>
              <a:rPr lang="en-US" sz="1800" smtClean="0">
                <a:latin typeface="Arial" charset="0"/>
                <a:ea typeface="ＭＳ Ｐゴシック" pitchFamily="34" charset="-128"/>
              </a:rPr>
              <a:t>matches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scity=‘Seattle’</a:t>
            </a:r>
            <a:endParaRPr lang="en-US" sz="1800" smtClean="0">
              <a:latin typeface="Arial" charset="0"/>
              <a:ea typeface="ＭＳ Ｐゴシック" pitchFamily="34" charset="-128"/>
            </a:endParaRPr>
          </a:p>
          <a:p>
            <a:pPr lvl="2"/>
            <a:r>
              <a:rPr lang="en-US" sz="1800" smtClean="0">
                <a:latin typeface="Arial" charset="0"/>
                <a:ea typeface="ＭＳ Ｐゴシック" pitchFamily="34" charset="-128"/>
              </a:rPr>
              <a:t>does not match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sid=3</a:t>
            </a:r>
            <a:r>
              <a:rPr lang="en-US" sz="1800" smtClean="0">
                <a:latin typeface="Arial" charset="0"/>
                <a:ea typeface="ＭＳ Ｐゴシック" pitchFamily="34" charset="-128"/>
              </a:rPr>
              <a:t>, does not match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sstate=‘WA’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24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25E41B-E5E4-4B35-A5B8-0DDE7D2D2EF8}" type="slidenum">
              <a:rPr lang="en-US" smtClean="0">
                <a:cs typeface="Arial" charset="0"/>
              </a:rPr>
              <a:pPr/>
              <a:t>51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C7922B-3C74-4FEA-AD90-DC2AE6D85611}" type="slidenum">
              <a:rPr lang="en-US" smtClean="0">
                <a:cs typeface="Arial" charset="0"/>
              </a:rPr>
              <a:pPr/>
              <a:t>52</a:t>
            </a:fld>
            <a:endParaRPr lang="en-US" smtClean="0">
              <a:cs typeface="Arial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Access Path Selection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Supplier(sid,sname,scity,sstate)</a:t>
            </a:r>
            <a:endParaRPr lang="en-US" sz="2400" b="1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endParaRPr lang="en-US" sz="2400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Selection condition: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sid &gt; 300 </a:t>
            </a:r>
            <a:r>
              <a:rPr lang="en-US" sz="2400" smtClean="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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scity=‘Seattle’</a:t>
            </a:r>
            <a:endParaRPr lang="en-US" sz="2400" b="1" smtClean="0">
              <a:latin typeface="Arial" charset="0"/>
              <a:ea typeface="ＭＳ Ｐゴシック" pitchFamily="34" charset="-128"/>
            </a:endParaRPr>
          </a:p>
          <a:p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Indexes: B+-tree on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sid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and B+-tree on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064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DF349D-3966-4700-873B-528ED37B265A}" type="slidenum">
              <a:rPr lang="en-US" smtClean="0">
                <a:cs typeface="Arial" charset="0"/>
              </a:rPr>
              <a:pPr/>
              <a:t>53</a:t>
            </a:fld>
            <a:endParaRPr lang="en-US" smtClean="0">
              <a:cs typeface="Arial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Access Path Selection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Supplier(sid,sname,scity,sstate)</a:t>
            </a:r>
            <a:endParaRPr lang="en-US" sz="2400" b="1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endParaRPr lang="en-US" sz="2400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Selection condition: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sid &gt; 300 </a:t>
            </a:r>
            <a:r>
              <a:rPr lang="en-US" sz="2400" smtClean="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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scity=‘Seattle’</a:t>
            </a:r>
            <a:endParaRPr lang="en-US" sz="2400" b="1" smtClean="0">
              <a:latin typeface="Arial" charset="0"/>
              <a:ea typeface="ＭＳ Ｐゴシック" pitchFamily="34" charset="-128"/>
            </a:endParaRPr>
          </a:p>
          <a:p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Indexes: B+-tree on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sid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and B+-tree on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scity</a:t>
            </a:r>
          </a:p>
          <a:p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Which access path should we use?</a:t>
            </a:r>
          </a:p>
          <a:p>
            <a:pPr>
              <a:buFontTx/>
              <a:buNone/>
            </a:pPr>
            <a:endParaRPr lang="en-US" sz="2400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085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865F24-A308-4CA7-857C-00F00659555A}" type="slidenum">
              <a:rPr lang="en-US" smtClean="0">
                <a:cs typeface="Arial" charset="0"/>
              </a:rPr>
              <a:pPr/>
              <a:t>54</a:t>
            </a:fld>
            <a:endParaRPr lang="en-US" smtClean="0">
              <a:cs typeface="Arial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Access Path Selection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Supplier(sid,sname,scity,sstate)</a:t>
            </a:r>
            <a:endParaRPr lang="en-US" sz="2400" b="1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endParaRPr lang="en-US" sz="2400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Selection condition: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sid &gt; 300 </a:t>
            </a:r>
            <a:r>
              <a:rPr lang="en-US" sz="2400" smtClean="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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scity=‘Seattle’</a:t>
            </a:r>
            <a:endParaRPr lang="en-US" sz="2400" b="1" smtClean="0">
              <a:latin typeface="Arial" charset="0"/>
              <a:ea typeface="ＭＳ Ｐゴシック" pitchFamily="34" charset="-128"/>
            </a:endParaRPr>
          </a:p>
          <a:p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Indexes: B+-tree on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sid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and B+-tree on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scity</a:t>
            </a:r>
          </a:p>
          <a:p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Which access path should we use?</a:t>
            </a:r>
          </a:p>
          <a:p>
            <a:endParaRPr lang="en-US" sz="2400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We should pick the </a:t>
            </a:r>
            <a:r>
              <a:rPr lang="en-US" sz="24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most selective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 access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6377B-480C-4A70-86B1-F5C8567F1D9B}" type="slidenum">
              <a:rPr lang="en-US" smtClean="0">
                <a:cs typeface="Arial" charset="0"/>
              </a:rPr>
              <a:pPr/>
              <a:t>55</a:t>
            </a:fld>
            <a:endParaRPr lang="en-US" smtClean="0">
              <a:cs typeface="Arial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Access Path Selectivity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sz="24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Access path selectivity is the number of pages retrieved if we use this access path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Most selective retrieves fewest pages</a:t>
            </a:r>
          </a:p>
          <a:p>
            <a:pPr lvl="1"/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As we saw earlier, </a:t>
            </a:r>
            <a:r>
              <a:rPr lang="en-US" sz="24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for equality predicates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Selection on equality: </a:t>
            </a:r>
            <a:r>
              <a:rPr lang="en-US" sz="2000" smtClean="0">
                <a:latin typeface="Symbol" pitchFamily="18" charset="2"/>
                <a:ea typeface="ＭＳ Ｐゴシック" pitchFamily="34" charset="-128"/>
              </a:rPr>
              <a:t>s</a:t>
            </a:r>
            <a:r>
              <a:rPr lang="en-US" sz="2000" baseline="-25000" smtClean="0">
                <a:latin typeface="Arial" charset="0"/>
                <a:ea typeface="ＭＳ Ｐゴシック" pitchFamily="34" charset="-128"/>
              </a:rPr>
              <a:t>a=v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(R)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V(R, a) = # of distinct values of attribute a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1/V(R,a) is thus the reduction factor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Clustered index on a:  cost B(R)/V(R,a)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Unclustered index on a: cost T(R)/V(R,a)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(we are ignoring I/O cost of index pages for simplicity)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Other Decisions for the Optimization Algorithm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How much memory to allocate to each operator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Pipeline or materialize (next)</a:t>
            </a:r>
          </a:p>
        </p:txBody>
      </p:sp>
      <p:sp>
        <p:nvSpPr>
          <p:cNvPr id="1126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126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D513AF-F830-4179-9C76-D053B3DFD138}" type="slidenum">
              <a:rPr lang="en-US" smtClean="0">
                <a:cs typeface="Arial" charset="0"/>
              </a:rPr>
              <a:pPr/>
              <a:t>56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C1001-FB22-4C8D-8060-B7C472D5CAAF}" type="slidenum">
              <a:rPr lang="en-US" smtClean="0">
                <a:cs typeface="Arial" charset="0"/>
              </a:rPr>
              <a:pPr/>
              <a:t>57</a:t>
            </a:fld>
            <a:endParaRPr lang="en-US" smtClean="0">
              <a:cs typeface="Arial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Materialize Intermediate Results Between Operators</a:t>
            </a:r>
          </a:p>
        </p:txBody>
      </p:sp>
      <p:sp>
        <p:nvSpPr>
          <p:cNvPr id="113667" name="Oval 3"/>
          <p:cNvSpPr>
            <a:spLocks noChangeArrowheads="1"/>
          </p:cNvSpPr>
          <p:nvPr/>
        </p:nvSpPr>
        <p:spPr bwMode="auto">
          <a:xfrm>
            <a:off x="3297238" y="2078038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sp>
        <p:nvSpPr>
          <p:cNvPr id="113668" name="Oval 4"/>
          <p:cNvSpPr>
            <a:spLocks noChangeArrowheads="1"/>
          </p:cNvSpPr>
          <p:nvPr/>
        </p:nvSpPr>
        <p:spPr bwMode="auto">
          <a:xfrm>
            <a:off x="2287588" y="3462338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sp>
        <p:nvSpPr>
          <p:cNvPr id="113669" name="Oval 5"/>
          <p:cNvSpPr>
            <a:spLocks noChangeArrowheads="1"/>
          </p:cNvSpPr>
          <p:nvPr/>
        </p:nvSpPr>
        <p:spPr bwMode="auto">
          <a:xfrm>
            <a:off x="1239838" y="4800600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cxnSp>
        <p:nvCxnSpPr>
          <p:cNvPr id="113670" name="AutoShape 6"/>
          <p:cNvCxnSpPr>
            <a:cxnSpLocks noChangeShapeType="1"/>
            <a:stCxn id="113667" idx="3"/>
            <a:endCxn id="113668" idx="7"/>
          </p:cNvCxnSpPr>
          <p:nvPr/>
        </p:nvCxnSpPr>
        <p:spPr bwMode="auto">
          <a:xfrm flipH="1">
            <a:off x="2690813" y="2744788"/>
            <a:ext cx="674687" cy="83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671" name="AutoShape 7"/>
          <p:cNvCxnSpPr>
            <a:cxnSpLocks noChangeShapeType="1"/>
            <a:stCxn id="113668" idx="3"/>
            <a:endCxn id="113669" idx="7"/>
          </p:cNvCxnSpPr>
          <p:nvPr/>
        </p:nvCxnSpPr>
        <p:spPr bwMode="auto">
          <a:xfrm flipH="1">
            <a:off x="1643063" y="4129088"/>
            <a:ext cx="712787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3208338" y="4821238"/>
            <a:ext cx="5349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T</a:t>
            </a: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311150" y="5867400"/>
            <a:ext cx="600075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R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1943100" y="5888038"/>
            <a:ext cx="568325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S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4237038" y="3525838"/>
            <a:ext cx="600075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U</a:t>
            </a:r>
          </a:p>
        </p:txBody>
      </p:sp>
      <p:cxnSp>
        <p:nvCxnSpPr>
          <p:cNvPr id="113676" name="AutoShape 12"/>
          <p:cNvCxnSpPr>
            <a:cxnSpLocks noChangeShapeType="1"/>
            <a:stCxn id="113669" idx="3"/>
            <a:endCxn id="113673" idx="7"/>
          </p:cNvCxnSpPr>
          <p:nvPr/>
        </p:nvCxnSpPr>
        <p:spPr bwMode="auto">
          <a:xfrm flipH="1">
            <a:off x="823913" y="5467350"/>
            <a:ext cx="484187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677" name="AutoShape 13"/>
          <p:cNvCxnSpPr>
            <a:cxnSpLocks noChangeShapeType="1"/>
            <a:stCxn id="113669" idx="5"/>
            <a:endCxn id="113674" idx="1"/>
          </p:cNvCxnSpPr>
          <p:nvPr/>
        </p:nvCxnSpPr>
        <p:spPr bwMode="auto">
          <a:xfrm>
            <a:off x="1643063" y="5467350"/>
            <a:ext cx="382587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678" name="AutoShape 14"/>
          <p:cNvCxnSpPr>
            <a:cxnSpLocks noChangeShapeType="1"/>
            <a:stCxn id="113668" idx="5"/>
            <a:endCxn id="113672" idx="1"/>
          </p:cNvCxnSpPr>
          <p:nvPr/>
        </p:nvCxnSpPr>
        <p:spPr bwMode="auto">
          <a:xfrm>
            <a:off x="2690813" y="4129088"/>
            <a:ext cx="595312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679" name="AutoShape 15"/>
          <p:cNvCxnSpPr>
            <a:cxnSpLocks noChangeShapeType="1"/>
            <a:stCxn id="113667" idx="5"/>
            <a:endCxn id="113675" idx="1"/>
          </p:cNvCxnSpPr>
          <p:nvPr/>
        </p:nvCxnSpPr>
        <p:spPr bwMode="auto">
          <a:xfrm>
            <a:off x="3700463" y="2744788"/>
            <a:ext cx="623887" cy="895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1847850" y="44196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>
            <a:off x="2895600" y="30480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34" name="AutoShape 18"/>
          <p:cNvSpPr>
            <a:spLocks noChangeArrowheads="1"/>
          </p:cNvSpPr>
          <p:nvPr/>
        </p:nvSpPr>
        <p:spPr bwMode="auto">
          <a:xfrm>
            <a:off x="5105400" y="1833563"/>
            <a:ext cx="3790950" cy="4297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HashTable </a:t>
            </a:r>
            <a:r>
              <a:rPr lang="en-US" sz="1800">
                <a:latin typeface="Arial" charset="0"/>
                <a:cs typeface="+mn-cs"/>
                <a:sym typeface="Wingdings" charset="2"/>
              </a:rPr>
              <a:t> S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repeat	read(R, x)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	y  join(HashTable, x)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	write(V1, y)</a:t>
            </a:r>
          </a:p>
          <a:p>
            <a:pPr>
              <a:defRPr/>
            </a:pPr>
            <a:endParaRPr lang="en-US" sz="1800">
              <a:latin typeface="Arial" charset="0"/>
              <a:cs typeface="+mn-cs"/>
              <a:sym typeface="Wingdings" charset="2"/>
            </a:endParaRPr>
          </a:p>
          <a:p>
            <a:pPr>
              <a:defRPr/>
            </a:pPr>
            <a:r>
              <a:rPr lang="en-US" sz="1800">
                <a:latin typeface="Arial" charset="0"/>
                <a:cs typeface="+mn-cs"/>
                <a:sym typeface="Wingdings" charset="2"/>
              </a:rPr>
              <a:t>HashTable  T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  <a:sym typeface="Wingdings" charset="2"/>
              </a:rPr>
              <a:t>repeat	read(V1, y)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	z  join(HashTable, y)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	write(V2, z)</a:t>
            </a:r>
          </a:p>
          <a:p>
            <a:pPr>
              <a:defRPr/>
            </a:pPr>
            <a:endParaRPr lang="en-US" sz="1800">
              <a:latin typeface="Arial" charset="0"/>
              <a:cs typeface="+mn-cs"/>
              <a:sym typeface="Wingdings" charset="2"/>
            </a:endParaRPr>
          </a:p>
          <a:p>
            <a:pPr>
              <a:defRPr/>
            </a:pPr>
            <a:r>
              <a:rPr lang="en-US" sz="1800">
                <a:latin typeface="Arial" charset="0"/>
                <a:cs typeface="+mn-cs"/>
                <a:sym typeface="Wingdings" charset="2"/>
              </a:rPr>
              <a:t>HashTable  U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repeat	read(V2, z)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	u  join(HashTable, z)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	write(Answer, u)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85800" y="3886200"/>
            <a:ext cx="681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V1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1752600" y="2362200"/>
            <a:ext cx="681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V2</a:t>
            </a:r>
          </a:p>
        </p:txBody>
      </p:sp>
      <p:sp>
        <p:nvSpPr>
          <p:cNvPr id="113685" name="Line 21"/>
          <p:cNvSpPr>
            <a:spLocks noChangeShapeType="1"/>
          </p:cNvSpPr>
          <p:nvPr/>
        </p:nvSpPr>
        <p:spPr bwMode="auto">
          <a:xfrm rot="5400000">
            <a:off x="2819400" y="4343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86" name="Line 22"/>
          <p:cNvSpPr>
            <a:spLocks noChangeShapeType="1"/>
          </p:cNvSpPr>
          <p:nvPr/>
        </p:nvSpPr>
        <p:spPr bwMode="auto">
          <a:xfrm rot="5400000">
            <a:off x="3900488" y="3095625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 rot="5400000">
            <a:off x="1724025" y="5638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88" name="Footer Placeholder 2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7804BE-73FC-477F-BA03-AC0994169699}" type="slidenum">
              <a:rPr lang="en-US" smtClean="0">
                <a:cs typeface="Arial" charset="0"/>
              </a:rPr>
              <a:pPr/>
              <a:t>58</a:t>
            </a:fld>
            <a:endParaRPr lang="en-US" smtClean="0">
              <a:cs typeface="Arial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Materialize Intermediate Results Between Operators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Question in class</a:t>
            </a:r>
          </a:p>
          <a:p>
            <a:pPr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Given B(R), B(S), B(T), B(U)</a:t>
            </a:r>
          </a:p>
          <a:p>
            <a:pPr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What is the total cost of the plan ?</a:t>
            </a:r>
          </a:p>
          <a:p>
            <a:pPr lvl="1"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Cost = B(R) + B(S) +2 B(V1) + B(T) +2 B(V2) + B(U)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How much main memory do we need ?</a:t>
            </a:r>
          </a:p>
          <a:p>
            <a:pPr lvl="1"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M   &gt;= Max (B(S) +B(T) + B(U) )</a:t>
            </a:r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8F1684-6BD1-41A6-B696-D3E0D8227AC0}" type="slidenum">
              <a:rPr lang="en-US" smtClean="0">
                <a:cs typeface="Arial" charset="0"/>
              </a:rPr>
              <a:pPr/>
              <a:t>59</a:t>
            </a:fld>
            <a:endParaRPr lang="en-US" smtClean="0">
              <a:cs typeface="Arial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Pipeline Between Operators</a:t>
            </a:r>
          </a:p>
        </p:txBody>
      </p:sp>
      <p:sp>
        <p:nvSpPr>
          <p:cNvPr id="116739" name="Oval 3"/>
          <p:cNvSpPr>
            <a:spLocks noChangeArrowheads="1"/>
          </p:cNvSpPr>
          <p:nvPr/>
        </p:nvSpPr>
        <p:spPr bwMode="auto">
          <a:xfrm>
            <a:off x="3297238" y="2078038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2287588" y="3462338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sp>
        <p:nvSpPr>
          <p:cNvPr id="116741" name="Oval 5"/>
          <p:cNvSpPr>
            <a:spLocks noChangeArrowheads="1"/>
          </p:cNvSpPr>
          <p:nvPr/>
        </p:nvSpPr>
        <p:spPr bwMode="auto">
          <a:xfrm>
            <a:off x="1239838" y="4800600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cxnSp>
        <p:nvCxnSpPr>
          <p:cNvPr id="116742" name="AutoShape 6"/>
          <p:cNvCxnSpPr>
            <a:cxnSpLocks noChangeShapeType="1"/>
            <a:stCxn id="116739" idx="3"/>
            <a:endCxn id="116740" idx="7"/>
          </p:cNvCxnSpPr>
          <p:nvPr/>
        </p:nvCxnSpPr>
        <p:spPr bwMode="auto">
          <a:xfrm flipH="1">
            <a:off x="2690813" y="2744788"/>
            <a:ext cx="674687" cy="83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43" name="AutoShape 7"/>
          <p:cNvCxnSpPr>
            <a:cxnSpLocks noChangeShapeType="1"/>
            <a:stCxn id="116740" idx="3"/>
            <a:endCxn id="116741" idx="7"/>
          </p:cNvCxnSpPr>
          <p:nvPr/>
        </p:nvCxnSpPr>
        <p:spPr bwMode="auto">
          <a:xfrm flipH="1">
            <a:off x="1643063" y="4129088"/>
            <a:ext cx="712787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3208338" y="4821238"/>
            <a:ext cx="5349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T</a:t>
            </a: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311150" y="5867400"/>
            <a:ext cx="600075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R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1943100" y="5888038"/>
            <a:ext cx="568325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S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4237038" y="3525838"/>
            <a:ext cx="600075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U</a:t>
            </a:r>
          </a:p>
        </p:txBody>
      </p:sp>
      <p:cxnSp>
        <p:nvCxnSpPr>
          <p:cNvPr id="116748" name="AutoShape 12"/>
          <p:cNvCxnSpPr>
            <a:cxnSpLocks noChangeShapeType="1"/>
            <a:stCxn id="116741" idx="3"/>
            <a:endCxn id="116745" idx="7"/>
          </p:cNvCxnSpPr>
          <p:nvPr/>
        </p:nvCxnSpPr>
        <p:spPr bwMode="auto">
          <a:xfrm flipH="1">
            <a:off x="823913" y="5467350"/>
            <a:ext cx="484187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49" name="AutoShape 13"/>
          <p:cNvCxnSpPr>
            <a:cxnSpLocks noChangeShapeType="1"/>
            <a:stCxn id="116741" idx="5"/>
            <a:endCxn id="116746" idx="1"/>
          </p:cNvCxnSpPr>
          <p:nvPr/>
        </p:nvCxnSpPr>
        <p:spPr bwMode="auto">
          <a:xfrm>
            <a:off x="1643063" y="5467350"/>
            <a:ext cx="382587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50" name="AutoShape 14"/>
          <p:cNvCxnSpPr>
            <a:cxnSpLocks noChangeShapeType="1"/>
            <a:stCxn id="116740" idx="5"/>
            <a:endCxn id="116744" idx="1"/>
          </p:cNvCxnSpPr>
          <p:nvPr/>
        </p:nvCxnSpPr>
        <p:spPr bwMode="auto">
          <a:xfrm>
            <a:off x="2690813" y="4129088"/>
            <a:ext cx="595312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51" name="AutoShape 15"/>
          <p:cNvCxnSpPr>
            <a:cxnSpLocks noChangeShapeType="1"/>
            <a:stCxn id="116739" idx="5"/>
            <a:endCxn id="116747" idx="1"/>
          </p:cNvCxnSpPr>
          <p:nvPr/>
        </p:nvCxnSpPr>
        <p:spPr bwMode="auto">
          <a:xfrm>
            <a:off x="3700463" y="2744788"/>
            <a:ext cx="623887" cy="895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8304" name="AutoShape 16"/>
          <p:cNvSpPr>
            <a:spLocks noChangeArrowheads="1"/>
          </p:cNvSpPr>
          <p:nvPr/>
        </p:nvSpPr>
        <p:spPr bwMode="auto">
          <a:xfrm>
            <a:off x="5157788" y="2711450"/>
            <a:ext cx="3856037" cy="253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HashTable1 </a:t>
            </a:r>
            <a:r>
              <a:rPr lang="en-US" sz="1800">
                <a:latin typeface="Arial" charset="0"/>
                <a:cs typeface="+mn-cs"/>
                <a:sym typeface="Wingdings" charset="2"/>
              </a:rPr>
              <a:t> S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HashTable2  T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  <a:sym typeface="Wingdings" charset="2"/>
              </a:rPr>
              <a:t>HashTable3  U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repeat	read(R, x)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	y  join(HashTable1, x) 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  <a:sym typeface="Wingdings" charset="2"/>
              </a:rPr>
              <a:t>	z  join(HashTable2, y)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	u  join(HashTable3, z)</a:t>
            </a:r>
            <a:br>
              <a:rPr lang="en-US" sz="1800">
                <a:latin typeface="Arial" charset="0"/>
                <a:cs typeface="+mn-cs"/>
                <a:sym typeface="Wingdings" charset="2"/>
              </a:rPr>
            </a:br>
            <a:r>
              <a:rPr lang="en-US" sz="1800">
                <a:latin typeface="Arial" charset="0"/>
                <a:cs typeface="+mn-cs"/>
                <a:sym typeface="Wingdings" charset="2"/>
              </a:rPr>
              <a:t>	write(Answer, u)</a:t>
            </a: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 rot="5400000">
            <a:off x="2819400" y="4343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 rot="5400000">
            <a:off x="3900488" y="3095625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 rot="5400000">
            <a:off x="1724025" y="5638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6756" name="Group 20"/>
          <p:cNvGrpSpPr>
            <a:grpSpLocks/>
          </p:cNvGrpSpPr>
          <p:nvPr/>
        </p:nvGrpSpPr>
        <p:grpSpPr bwMode="auto">
          <a:xfrm>
            <a:off x="152400" y="1905000"/>
            <a:ext cx="2514600" cy="3048000"/>
            <a:chOff x="240" y="1488"/>
            <a:chExt cx="1584" cy="1920"/>
          </a:xfrm>
        </p:grpSpPr>
        <p:sp>
          <p:nvSpPr>
            <p:cNvPr id="116758" name="Line 21"/>
            <p:cNvSpPr>
              <a:spLocks noChangeShapeType="1"/>
            </p:cNvSpPr>
            <p:nvPr/>
          </p:nvSpPr>
          <p:spPr bwMode="auto">
            <a:xfrm flipV="1">
              <a:off x="240" y="1488"/>
              <a:ext cx="1584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759" name="Text Box 22"/>
            <p:cNvSpPr txBox="1">
              <a:spLocks noChangeArrowheads="1"/>
            </p:cNvSpPr>
            <p:nvPr/>
          </p:nvSpPr>
          <p:spPr bwMode="auto">
            <a:xfrm rot="-3029982">
              <a:off x="423" y="2329"/>
              <a:ext cx="7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pipeline</a:t>
              </a:r>
            </a:p>
          </p:txBody>
        </p:sp>
      </p:grpSp>
      <p:sp>
        <p:nvSpPr>
          <p:cNvPr id="116757" name="Footer Placeholder 2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5D2D7C-4921-4E07-8DBD-543F25F26405}" type="slidenum">
              <a:rPr lang="en-US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Physical Query Plan 1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04800" y="5408613"/>
            <a:ext cx="1314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Supplier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938588" y="5410200"/>
            <a:ext cx="1125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Supply</a:t>
            </a:r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2530475" y="4191000"/>
            <a:ext cx="762000" cy="228600"/>
            <a:chOff x="480" y="4080"/>
            <a:chExt cx="96" cy="48"/>
          </a:xfrm>
        </p:grpSpPr>
        <p:sp>
          <p:nvSpPr>
            <p:cNvPr id="24600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2268538" y="4267200"/>
            <a:ext cx="942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-25000">
                <a:latin typeface="Arial" charset="0"/>
              </a:rPr>
              <a:t>sid = sid</a:t>
            </a:r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 flipV="1">
            <a:off x="1066800" y="4800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12"/>
          <p:cNvSpPr>
            <a:spLocks noChangeShapeType="1"/>
          </p:cNvSpPr>
          <p:nvPr/>
        </p:nvSpPr>
        <p:spPr bwMode="auto">
          <a:xfrm>
            <a:off x="3429000" y="4724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>
            <a:off x="28956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4"/>
          <p:cNvSpPr txBox="1">
            <a:spLocks noChangeArrowheads="1"/>
          </p:cNvSpPr>
          <p:nvPr/>
        </p:nvSpPr>
        <p:spPr bwMode="auto">
          <a:xfrm>
            <a:off x="609600" y="2895600"/>
            <a:ext cx="375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</a:t>
            </a:r>
            <a:r>
              <a:rPr lang="en-US" baseline="-25000">
                <a:latin typeface="Arial" charset="0"/>
              </a:rPr>
              <a:t>scity=‘Seattle’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sstate=‘WA’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 pno=2</a:t>
            </a:r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2312988" y="1676400"/>
            <a:ext cx="1046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</a:t>
            </a:r>
            <a:r>
              <a:rPr lang="en-US" baseline="-25000">
                <a:latin typeface="Arial" charset="0"/>
              </a:rPr>
              <a:t>sname</a:t>
            </a:r>
          </a:p>
        </p:txBody>
      </p:sp>
      <p:sp>
        <p:nvSpPr>
          <p:cNvPr id="24589" name="Line 16"/>
          <p:cNvSpPr>
            <a:spLocks noChangeShapeType="1"/>
          </p:cNvSpPr>
          <p:nvPr/>
        </p:nvSpPr>
        <p:spPr bwMode="auto">
          <a:xfrm>
            <a:off x="2922588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228600" y="5805488"/>
            <a:ext cx="1620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4591" name="Text Box 18"/>
          <p:cNvSpPr txBox="1">
            <a:spLocks noChangeArrowheads="1"/>
          </p:cNvSpPr>
          <p:nvPr/>
        </p:nvSpPr>
        <p:spPr bwMode="auto">
          <a:xfrm>
            <a:off x="3886200" y="5791200"/>
            <a:ext cx="1620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4592" name="Text Box 19"/>
          <p:cNvSpPr txBox="1">
            <a:spLocks noChangeArrowheads="1"/>
          </p:cNvSpPr>
          <p:nvPr/>
        </p:nvSpPr>
        <p:spPr bwMode="auto">
          <a:xfrm>
            <a:off x="0" y="3733800"/>
            <a:ext cx="2836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Block-nested loop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4593" name="Text Box 20"/>
          <p:cNvSpPr txBox="1">
            <a:spLocks noChangeArrowheads="1"/>
          </p:cNvSpPr>
          <p:nvPr/>
        </p:nvSpPr>
        <p:spPr bwMode="auto">
          <a:xfrm>
            <a:off x="4763" y="2514600"/>
            <a:ext cx="170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4594" name="Text Box 21"/>
          <p:cNvSpPr txBox="1">
            <a:spLocks noChangeArrowheads="1"/>
          </p:cNvSpPr>
          <p:nvPr/>
        </p:nvSpPr>
        <p:spPr bwMode="auto">
          <a:xfrm>
            <a:off x="0" y="1676400"/>
            <a:ext cx="1706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4595" name="Text Box 22"/>
          <p:cNvSpPr txBox="1">
            <a:spLocks noChangeArrowheads="1"/>
          </p:cNvSpPr>
          <p:nvPr/>
        </p:nvSpPr>
        <p:spPr bwMode="auto">
          <a:xfrm>
            <a:off x="4114800" y="1828800"/>
            <a:ext cx="48768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Selection and project on-the-fly</a:t>
            </a:r>
          </a:p>
          <a:p>
            <a:r>
              <a:rPr lang="en-US" sz="2000">
                <a:latin typeface="Arial" charset="0"/>
              </a:rPr>
              <a:t>-&gt; No additional cost.</a:t>
            </a:r>
          </a:p>
          <a:p>
            <a:endParaRPr lang="en-US" sz="2000">
              <a:latin typeface="Arial" charset="0"/>
            </a:endParaRPr>
          </a:p>
          <a:p>
            <a:endParaRPr lang="en-US" sz="2000">
              <a:latin typeface="Arial" charset="0"/>
            </a:endParaRPr>
          </a:p>
          <a:p>
            <a:endParaRPr lang="en-US" sz="2000">
              <a:latin typeface="Arial" charset="0"/>
            </a:endParaRP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Total cost of plan is thus cost of join:</a:t>
            </a:r>
          </a:p>
          <a:p>
            <a:r>
              <a:rPr lang="en-US" sz="2000">
                <a:latin typeface="Arial" charset="0"/>
              </a:rPr>
              <a:t>=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B(Supplier)</a:t>
            </a:r>
            <a:r>
              <a:rPr lang="en-US" sz="2000">
                <a:latin typeface="Arial" charset="0"/>
              </a:rPr>
              <a:t>+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B(Supplier</a:t>
            </a:r>
            <a:r>
              <a:rPr lang="en-US" sz="2000">
                <a:latin typeface="Arial" charset="0"/>
              </a:rPr>
              <a:t>)*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B(Supply)</a:t>
            </a:r>
            <a:r>
              <a:rPr lang="en-US" sz="2000">
                <a:latin typeface="Arial" charset="0"/>
              </a:rPr>
              <a:t>/</a:t>
            </a:r>
            <a:r>
              <a:rPr lang="en-US" sz="2000">
                <a:solidFill>
                  <a:srgbClr val="660066"/>
                </a:solidFill>
                <a:latin typeface="Arial" charset="0"/>
              </a:rPr>
              <a:t>M</a:t>
            </a:r>
          </a:p>
          <a:p>
            <a:r>
              <a:rPr lang="en-US" sz="2000">
                <a:latin typeface="Arial" charset="0"/>
              </a:rPr>
              <a:t>= 100 + 10 * 100</a:t>
            </a:r>
          </a:p>
          <a:p>
            <a:r>
              <a:rPr lang="en-US" sz="2000" b="1">
                <a:latin typeface="Arial" charset="0"/>
              </a:rPr>
              <a:t>= 1,100 I/Os</a:t>
            </a:r>
            <a:endParaRPr lang="en-US" sz="2000">
              <a:latin typeface="Arial" charset="0"/>
            </a:endParaRPr>
          </a:p>
        </p:txBody>
      </p:sp>
      <p:sp>
        <p:nvSpPr>
          <p:cNvPr id="24596" name="Rectangle 24"/>
          <p:cNvSpPr>
            <a:spLocks noChangeArrowheads="1"/>
          </p:cNvSpPr>
          <p:nvPr/>
        </p:nvSpPr>
        <p:spPr bwMode="auto">
          <a:xfrm>
            <a:off x="2757488" y="160338"/>
            <a:ext cx="1617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B(Supplier) = 100</a:t>
            </a:r>
          </a:p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B(Supply) = 100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97" name="Rectangle 25"/>
          <p:cNvSpPr>
            <a:spLocks noChangeArrowheads="1"/>
          </p:cNvSpPr>
          <p:nvPr/>
        </p:nvSpPr>
        <p:spPr bwMode="auto">
          <a:xfrm>
            <a:off x="152400" y="160338"/>
            <a:ext cx="17160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T(Supplier) = 1000</a:t>
            </a:r>
          </a:p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T(Supply) = 10,000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98" name="Rectangle 26"/>
          <p:cNvSpPr>
            <a:spLocks noChangeArrowheads="1"/>
          </p:cNvSpPr>
          <p:nvPr/>
        </p:nvSpPr>
        <p:spPr bwMode="auto">
          <a:xfrm>
            <a:off x="5122863" y="160338"/>
            <a:ext cx="19764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V(Supplier,scity) = 20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V(Supplier,state) = 10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V(Supply,pno) = 2,500</a:t>
            </a:r>
          </a:p>
        </p:txBody>
      </p:sp>
      <p:sp>
        <p:nvSpPr>
          <p:cNvPr id="24599" name="Rectangle 27"/>
          <p:cNvSpPr>
            <a:spLocks noChangeArrowheads="1"/>
          </p:cNvSpPr>
          <p:nvPr/>
        </p:nvSpPr>
        <p:spPr bwMode="auto">
          <a:xfrm>
            <a:off x="8001000" y="160338"/>
            <a:ext cx="7381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660066"/>
                </a:solidFill>
                <a:latin typeface="Arial" charset="0"/>
                <a:ea typeface="ＭＳ Ｐゴシック" pitchFamily="34" charset="-128"/>
              </a:rPr>
              <a:t>M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C9776A-1A34-45DB-BFA3-FCBB3DBA6B14}" type="slidenum">
              <a:rPr lang="en-US" smtClean="0">
                <a:cs typeface="Arial" charset="0"/>
              </a:rPr>
              <a:pPr/>
              <a:t>60</a:t>
            </a:fld>
            <a:endParaRPr lang="en-US" smtClean="0">
              <a:cs typeface="Arial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Pipeline Between Operators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Question in class</a:t>
            </a:r>
          </a:p>
          <a:p>
            <a:pPr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Given B(R), B(S), B(T), B(U)</a:t>
            </a:r>
          </a:p>
          <a:p>
            <a:pPr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What is the total cost of the plan ?</a:t>
            </a:r>
          </a:p>
          <a:p>
            <a:pPr lvl="1"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Cost = B(S) + B(T) + B(U) + B(R) 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How much main memory do we need ?</a:t>
            </a:r>
          </a:p>
          <a:p>
            <a:pPr lvl="1"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M = B(S) + B(T) + B(U)   { big constraint }</a:t>
            </a: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AD98F-D03B-4E27-A98B-12A28860B586}" type="slidenum">
              <a:rPr lang="en-US" smtClean="0">
                <a:cs typeface="Arial" charset="0"/>
              </a:rPr>
              <a:pPr/>
              <a:t>61</a:t>
            </a:fld>
            <a:endParaRPr lang="en-US" smtClean="0">
              <a:cs typeface="Arial" charset="0"/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Pipeline in Bushy Trees</a:t>
            </a:r>
          </a:p>
        </p:txBody>
      </p:sp>
      <p:sp>
        <p:nvSpPr>
          <p:cNvPr id="119811" name="Oval 3"/>
          <p:cNvSpPr>
            <a:spLocks noChangeArrowheads="1"/>
          </p:cNvSpPr>
          <p:nvPr/>
        </p:nvSpPr>
        <p:spPr bwMode="auto">
          <a:xfrm>
            <a:off x="3983038" y="1544638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2973388" y="2928938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1636713" y="4364038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cxnSp>
        <p:nvCxnSpPr>
          <p:cNvPr id="119814" name="AutoShape 6"/>
          <p:cNvCxnSpPr>
            <a:cxnSpLocks noChangeShapeType="1"/>
            <a:stCxn id="119811" idx="3"/>
            <a:endCxn id="119812" idx="7"/>
          </p:cNvCxnSpPr>
          <p:nvPr/>
        </p:nvCxnSpPr>
        <p:spPr bwMode="auto">
          <a:xfrm flipH="1">
            <a:off x="3376613" y="2211388"/>
            <a:ext cx="674687" cy="83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9815" name="AutoShape 7"/>
          <p:cNvCxnSpPr>
            <a:cxnSpLocks noChangeShapeType="1"/>
            <a:stCxn id="119812" idx="3"/>
            <a:endCxn id="119813" idx="7"/>
          </p:cNvCxnSpPr>
          <p:nvPr/>
        </p:nvCxnSpPr>
        <p:spPr bwMode="auto">
          <a:xfrm flipH="1">
            <a:off x="2039938" y="3595688"/>
            <a:ext cx="1001712" cy="882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4425950" y="5354638"/>
            <a:ext cx="568325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X</a:t>
            </a:r>
          </a:p>
        </p:txBody>
      </p:sp>
      <p:sp>
        <p:nvSpPr>
          <p:cNvPr id="119817" name="Oval 9"/>
          <p:cNvSpPr>
            <a:spLocks noChangeArrowheads="1"/>
          </p:cNvSpPr>
          <p:nvPr/>
        </p:nvSpPr>
        <p:spPr bwMode="auto">
          <a:xfrm>
            <a:off x="952500" y="5354638"/>
            <a:ext cx="600075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R</a:t>
            </a: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714500" y="5354638"/>
            <a:ext cx="568325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S</a:t>
            </a:r>
          </a:p>
        </p:txBody>
      </p:sp>
      <p:cxnSp>
        <p:nvCxnSpPr>
          <p:cNvPr id="119819" name="AutoShape 11"/>
          <p:cNvCxnSpPr>
            <a:cxnSpLocks noChangeShapeType="1"/>
            <a:stCxn id="119813" idx="3"/>
            <a:endCxn id="119817" idx="7"/>
          </p:cNvCxnSpPr>
          <p:nvPr/>
        </p:nvCxnSpPr>
        <p:spPr bwMode="auto">
          <a:xfrm flipH="1">
            <a:off x="1465263" y="5030788"/>
            <a:ext cx="239712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9820" name="AutoShape 12"/>
          <p:cNvCxnSpPr>
            <a:cxnSpLocks noChangeShapeType="1"/>
            <a:stCxn id="119813" idx="4"/>
            <a:endCxn id="119818" idx="0"/>
          </p:cNvCxnSpPr>
          <p:nvPr/>
        </p:nvCxnSpPr>
        <p:spPr bwMode="auto">
          <a:xfrm>
            <a:off x="1873250" y="5145088"/>
            <a:ext cx="125413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9821" name="AutoShape 13"/>
          <p:cNvCxnSpPr>
            <a:cxnSpLocks noChangeShapeType="1"/>
            <a:stCxn id="119812" idx="5"/>
            <a:endCxn id="119834" idx="1"/>
          </p:cNvCxnSpPr>
          <p:nvPr/>
        </p:nvCxnSpPr>
        <p:spPr bwMode="auto">
          <a:xfrm>
            <a:off x="3376613" y="3595688"/>
            <a:ext cx="309562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9822" name="AutoShape 14"/>
          <p:cNvCxnSpPr>
            <a:cxnSpLocks noChangeShapeType="1"/>
            <a:stCxn id="119811" idx="5"/>
            <a:endCxn id="119826" idx="1"/>
          </p:cNvCxnSpPr>
          <p:nvPr/>
        </p:nvCxnSpPr>
        <p:spPr bwMode="auto">
          <a:xfrm>
            <a:off x="4386263" y="2211388"/>
            <a:ext cx="1808162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23" name="Line 15"/>
          <p:cNvSpPr>
            <a:spLocks noChangeShapeType="1"/>
          </p:cNvSpPr>
          <p:nvPr/>
        </p:nvSpPr>
        <p:spPr bwMode="auto">
          <a:xfrm rot="5400000">
            <a:off x="3352800" y="36576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 rot="5400000">
            <a:off x="5181600" y="26670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 rot="5400000">
            <a:off x="1905000" y="51816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26" name="Oval 18"/>
          <p:cNvSpPr>
            <a:spLocks noChangeArrowheads="1"/>
          </p:cNvSpPr>
          <p:nvPr/>
        </p:nvSpPr>
        <p:spPr bwMode="auto">
          <a:xfrm>
            <a:off x="6126163" y="3144838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sp>
        <p:nvSpPr>
          <p:cNvPr id="119827" name="Oval 19"/>
          <p:cNvSpPr>
            <a:spLocks noChangeArrowheads="1"/>
          </p:cNvSpPr>
          <p:nvPr/>
        </p:nvSpPr>
        <p:spPr bwMode="auto">
          <a:xfrm>
            <a:off x="5116513" y="4529138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cxnSp>
        <p:nvCxnSpPr>
          <p:cNvPr id="119828" name="AutoShape 20"/>
          <p:cNvCxnSpPr>
            <a:cxnSpLocks noChangeShapeType="1"/>
            <a:stCxn id="119826" idx="3"/>
            <a:endCxn id="119827" idx="7"/>
          </p:cNvCxnSpPr>
          <p:nvPr/>
        </p:nvCxnSpPr>
        <p:spPr bwMode="auto">
          <a:xfrm flipH="1">
            <a:off x="5519738" y="3811588"/>
            <a:ext cx="674687" cy="83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9829" name="AutoShape 21"/>
          <p:cNvCxnSpPr>
            <a:cxnSpLocks noChangeShapeType="1"/>
            <a:stCxn id="119827" idx="3"/>
            <a:endCxn id="119816" idx="7"/>
          </p:cNvCxnSpPr>
          <p:nvPr/>
        </p:nvCxnSpPr>
        <p:spPr bwMode="auto">
          <a:xfrm flipH="1">
            <a:off x="4911725" y="5195888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30" name="Oval 22"/>
          <p:cNvSpPr>
            <a:spLocks noChangeArrowheads="1"/>
          </p:cNvSpPr>
          <p:nvPr/>
        </p:nvSpPr>
        <p:spPr bwMode="auto">
          <a:xfrm>
            <a:off x="7018338" y="4954588"/>
            <a:ext cx="601662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Z</a:t>
            </a:r>
          </a:p>
        </p:txBody>
      </p:sp>
      <p:cxnSp>
        <p:nvCxnSpPr>
          <p:cNvPr id="119831" name="AutoShape 23"/>
          <p:cNvCxnSpPr>
            <a:cxnSpLocks noChangeShapeType="1"/>
            <a:stCxn id="119826" idx="5"/>
            <a:endCxn id="119830" idx="1"/>
          </p:cNvCxnSpPr>
          <p:nvPr/>
        </p:nvCxnSpPr>
        <p:spPr bwMode="auto">
          <a:xfrm>
            <a:off x="6529388" y="3811588"/>
            <a:ext cx="576262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32" name="Oval 24"/>
          <p:cNvSpPr>
            <a:spLocks noChangeArrowheads="1"/>
          </p:cNvSpPr>
          <p:nvPr/>
        </p:nvSpPr>
        <p:spPr bwMode="auto">
          <a:xfrm>
            <a:off x="5595938" y="5430838"/>
            <a:ext cx="568325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Y</a:t>
            </a:r>
          </a:p>
        </p:txBody>
      </p:sp>
      <p:cxnSp>
        <p:nvCxnSpPr>
          <p:cNvPr id="119833" name="AutoShape 25"/>
          <p:cNvCxnSpPr>
            <a:cxnSpLocks noChangeShapeType="1"/>
            <a:stCxn id="119827" idx="5"/>
          </p:cNvCxnSpPr>
          <p:nvPr/>
        </p:nvCxnSpPr>
        <p:spPr bwMode="auto">
          <a:xfrm rot="16200000" flipH="1">
            <a:off x="5385594" y="5330032"/>
            <a:ext cx="320675" cy="52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34" name="Oval 26"/>
          <p:cNvSpPr>
            <a:spLocks noChangeArrowheads="1"/>
          </p:cNvSpPr>
          <p:nvPr/>
        </p:nvSpPr>
        <p:spPr bwMode="auto">
          <a:xfrm>
            <a:off x="3617913" y="3754438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cxnSp>
        <p:nvCxnSpPr>
          <p:cNvPr id="119835" name="AutoShape 27"/>
          <p:cNvCxnSpPr>
            <a:cxnSpLocks noChangeShapeType="1"/>
            <a:stCxn id="119834" idx="3"/>
            <a:endCxn id="119839" idx="7"/>
          </p:cNvCxnSpPr>
          <p:nvPr/>
        </p:nvCxnSpPr>
        <p:spPr bwMode="auto">
          <a:xfrm flipH="1">
            <a:off x="3487738" y="4421188"/>
            <a:ext cx="198437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36" name="Oval 28"/>
          <p:cNvSpPr>
            <a:spLocks noChangeArrowheads="1"/>
          </p:cNvSpPr>
          <p:nvPr/>
        </p:nvSpPr>
        <p:spPr bwMode="auto">
          <a:xfrm>
            <a:off x="4229100" y="4592638"/>
            <a:ext cx="568325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V</a:t>
            </a:r>
          </a:p>
        </p:txBody>
      </p:sp>
      <p:cxnSp>
        <p:nvCxnSpPr>
          <p:cNvPr id="119837" name="AutoShape 29"/>
          <p:cNvCxnSpPr>
            <a:cxnSpLocks noChangeShapeType="1"/>
            <a:stCxn id="119834" idx="5"/>
            <a:endCxn id="119836" idx="1"/>
          </p:cNvCxnSpPr>
          <p:nvPr/>
        </p:nvCxnSpPr>
        <p:spPr bwMode="auto">
          <a:xfrm>
            <a:off x="4021138" y="4421188"/>
            <a:ext cx="290512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38" name="Oval 30"/>
          <p:cNvSpPr>
            <a:spLocks noChangeArrowheads="1"/>
          </p:cNvSpPr>
          <p:nvPr/>
        </p:nvSpPr>
        <p:spPr bwMode="auto">
          <a:xfrm>
            <a:off x="2471738" y="5430838"/>
            <a:ext cx="5349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T</a:t>
            </a:r>
          </a:p>
        </p:txBody>
      </p:sp>
      <p:sp>
        <p:nvSpPr>
          <p:cNvPr id="119839" name="Oval 31"/>
          <p:cNvSpPr>
            <a:spLocks noChangeArrowheads="1"/>
          </p:cNvSpPr>
          <p:nvPr/>
        </p:nvSpPr>
        <p:spPr bwMode="auto">
          <a:xfrm>
            <a:off x="3084513" y="4668838"/>
            <a:ext cx="471487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⋈</a:t>
            </a:r>
          </a:p>
        </p:txBody>
      </p:sp>
      <p:cxnSp>
        <p:nvCxnSpPr>
          <p:cNvPr id="119840" name="AutoShape 32"/>
          <p:cNvCxnSpPr>
            <a:cxnSpLocks noChangeShapeType="1"/>
            <a:stCxn id="119839" idx="3"/>
          </p:cNvCxnSpPr>
          <p:nvPr/>
        </p:nvCxnSpPr>
        <p:spPr bwMode="auto">
          <a:xfrm rot="5400000">
            <a:off x="3002756" y="5366545"/>
            <a:ext cx="180975" cy="11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41" name="Oval 33"/>
          <p:cNvSpPr>
            <a:spLocks noChangeArrowheads="1"/>
          </p:cNvSpPr>
          <p:nvPr/>
        </p:nvSpPr>
        <p:spPr bwMode="auto">
          <a:xfrm>
            <a:off x="3579813" y="5430838"/>
            <a:ext cx="342900" cy="781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I</a:t>
            </a:r>
          </a:p>
        </p:txBody>
      </p:sp>
      <p:cxnSp>
        <p:nvCxnSpPr>
          <p:cNvPr id="119842" name="AutoShape 34"/>
          <p:cNvCxnSpPr>
            <a:cxnSpLocks noChangeShapeType="1"/>
            <a:stCxn id="119839" idx="5"/>
          </p:cNvCxnSpPr>
          <p:nvPr/>
        </p:nvCxnSpPr>
        <p:spPr bwMode="auto">
          <a:xfrm rot="16200000" flipH="1">
            <a:off x="3413125" y="5410201"/>
            <a:ext cx="180975" cy="31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43" name="Line 35"/>
          <p:cNvSpPr>
            <a:spLocks noChangeShapeType="1"/>
          </p:cNvSpPr>
          <p:nvPr/>
        </p:nvSpPr>
        <p:spPr bwMode="auto">
          <a:xfrm rot="5400000">
            <a:off x="3429000" y="53340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rot="5400000">
            <a:off x="5486400" y="5257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45" name="Line 37"/>
          <p:cNvSpPr>
            <a:spLocks noChangeShapeType="1"/>
          </p:cNvSpPr>
          <p:nvPr/>
        </p:nvSpPr>
        <p:spPr bwMode="auto">
          <a:xfrm rot="5400000">
            <a:off x="6705600" y="41910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46" name="Line 38"/>
          <p:cNvSpPr>
            <a:spLocks noChangeShapeType="1"/>
          </p:cNvSpPr>
          <p:nvPr/>
        </p:nvSpPr>
        <p:spPr bwMode="auto">
          <a:xfrm rot="5400000">
            <a:off x="40386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47" name="Line 39"/>
          <p:cNvSpPr>
            <a:spLocks noChangeShapeType="1"/>
          </p:cNvSpPr>
          <p:nvPr/>
        </p:nvSpPr>
        <p:spPr bwMode="auto">
          <a:xfrm flipV="1">
            <a:off x="1143000" y="2133600"/>
            <a:ext cx="22098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48" name="Line 40"/>
          <p:cNvSpPr>
            <a:spLocks noChangeShapeType="1"/>
          </p:cNvSpPr>
          <p:nvPr/>
        </p:nvSpPr>
        <p:spPr bwMode="auto">
          <a:xfrm flipV="1">
            <a:off x="2667000" y="42672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49" name="Line 41"/>
          <p:cNvSpPr>
            <a:spLocks noChangeShapeType="1"/>
          </p:cNvSpPr>
          <p:nvPr/>
        </p:nvSpPr>
        <p:spPr bwMode="auto">
          <a:xfrm flipV="1">
            <a:off x="4800600" y="36576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50" name="Footer Placeholder 4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567DB-E112-461C-9A82-E6B72AF49EB4}" type="slidenum">
              <a:rPr lang="en-US" smtClean="0">
                <a:cs typeface="Arial" charset="0"/>
              </a:rPr>
              <a:pPr/>
              <a:t>62</a:t>
            </a:fld>
            <a:endParaRPr lang="en-US" smtClean="0">
              <a:cs typeface="Arial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(will skip in class)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Logical plan is: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Main memory </a:t>
            </a:r>
            <a:r>
              <a:rPr lang="en-US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M = 101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buffers</a:t>
            </a:r>
          </a:p>
        </p:txBody>
      </p:sp>
      <p:grpSp>
        <p:nvGrpSpPr>
          <p:cNvPr id="120836" name="Group 4"/>
          <p:cNvGrpSpPr>
            <a:grpSpLocks noChangeAspect="1"/>
          </p:cNvGrpSpPr>
          <p:nvPr/>
        </p:nvGrpSpPr>
        <p:grpSpPr bwMode="auto">
          <a:xfrm>
            <a:off x="4419600" y="2590800"/>
            <a:ext cx="255588" cy="169863"/>
            <a:chOff x="1104" y="1344"/>
            <a:chExt cx="288" cy="192"/>
          </a:xfrm>
        </p:grpSpPr>
        <p:sp>
          <p:nvSpPr>
            <p:cNvPr id="120851" name="Line 5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52" name="Line 6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53" name="Line 7"/>
            <p:cNvSpPr>
              <a:spLocks noChangeAspect="1" noChangeShapeType="1"/>
            </p:cNvSpPr>
            <p:nvPr/>
          </p:nvSpPr>
          <p:spPr bwMode="auto">
            <a:xfrm flipV="1">
              <a:off x="139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54" name="Line 8"/>
            <p:cNvSpPr>
              <a:spLocks noChangeAspect="1" noChangeShapeType="1"/>
            </p:cNvSpPr>
            <p:nvPr/>
          </p:nvSpPr>
          <p:spPr bwMode="auto">
            <a:xfrm flipH="1"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37" name="Group 9"/>
          <p:cNvGrpSpPr>
            <a:grpSpLocks noChangeAspect="1"/>
          </p:cNvGrpSpPr>
          <p:nvPr/>
        </p:nvGrpSpPr>
        <p:grpSpPr bwMode="auto">
          <a:xfrm>
            <a:off x="3581400" y="3276600"/>
            <a:ext cx="255588" cy="169863"/>
            <a:chOff x="1104" y="1344"/>
            <a:chExt cx="288" cy="192"/>
          </a:xfrm>
        </p:grpSpPr>
        <p:sp>
          <p:nvSpPr>
            <p:cNvPr id="120847" name="Line 10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48" name="Line 11"/>
            <p:cNvSpPr>
              <a:spLocks noChangeAspect="1" noChangeShapeType="1"/>
            </p:cNvSpPr>
            <p:nvPr/>
          </p:nvSpPr>
          <p:spPr bwMode="auto">
            <a:xfrm>
              <a:off x="110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49" name="Line 12"/>
            <p:cNvSpPr>
              <a:spLocks noChangeAspect="1" noChangeShapeType="1"/>
            </p:cNvSpPr>
            <p:nvPr/>
          </p:nvSpPr>
          <p:spPr bwMode="auto">
            <a:xfrm flipV="1">
              <a:off x="139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50" name="Line 13"/>
            <p:cNvSpPr>
              <a:spLocks noChangeAspect="1" noChangeShapeType="1"/>
            </p:cNvSpPr>
            <p:nvPr/>
          </p:nvSpPr>
          <p:spPr bwMode="auto">
            <a:xfrm flipH="1">
              <a:off x="1104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0838" name="Text Box 14"/>
          <p:cNvSpPr txBox="1">
            <a:spLocks noChangeArrowheads="1"/>
          </p:cNvSpPr>
          <p:nvPr/>
        </p:nvSpPr>
        <p:spPr bwMode="auto">
          <a:xfrm>
            <a:off x="2184400" y="3962400"/>
            <a:ext cx="160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R(w,x)</a:t>
            </a:r>
          </a:p>
          <a:p>
            <a:pPr algn="ctr"/>
            <a:r>
              <a:rPr lang="en-US" sz="2000">
                <a:latin typeface="Arial" charset="0"/>
              </a:rPr>
              <a:t>5,000 blocks</a:t>
            </a:r>
          </a:p>
        </p:txBody>
      </p:sp>
      <p:sp>
        <p:nvSpPr>
          <p:cNvPr id="120839" name="Text Box 15"/>
          <p:cNvSpPr txBox="1">
            <a:spLocks noChangeArrowheads="1"/>
          </p:cNvSpPr>
          <p:nvPr/>
        </p:nvSpPr>
        <p:spPr bwMode="auto">
          <a:xfrm>
            <a:off x="3649663" y="3962400"/>
            <a:ext cx="1751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S(x,y)</a:t>
            </a:r>
          </a:p>
          <a:p>
            <a:pPr algn="ctr"/>
            <a:r>
              <a:rPr lang="en-US" sz="2000">
                <a:latin typeface="Arial" charset="0"/>
              </a:rPr>
              <a:t>10,000 blocks</a:t>
            </a:r>
          </a:p>
        </p:txBody>
      </p:sp>
      <p:sp>
        <p:nvSpPr>
          <p:cNvPr id="120840" name="Text Box 16"/>
          <p:cNvSpPr txBox="1">
            <a:spLocks noChangeArrowheads="1"/>
          </p:cNvSpPr>
          <p:nvPr/>
        </p:nvSpPr>
        <p:spPr bwMode="auto">
          <a:xfrm>
            <a:off x="4959350" y="3276600"/>
            <a:ext cx="1751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U(y,z)</a:t>
            </a:r>
          </a:p>
          <a:p>
            <a:pPr algn="ctr"/>
            <a:r>
              <a:rPr lang="en-US" sz="2000">
                <a:latin typeface="Arial" charset="0"/>
              </a:rPr>
              <a:t>10,000 blocks</a:t>
            </a:r>
          </a:p>
        </p:txBody>
      </p:sp>
      <p:sp>
        <p:nvSpPr>
          <p:cNvPr id="120841" name="Line 17"/>
          <p:cNvSpPr>
            <a:spLocks noChangeShapeType="1"/>
          </p:cNvSpPr>
          <p:nvPr/>
        </p:nvSpPr>
        <p:spPr bwMode="auto">
          <a:xfrm flipH="1">
            <a:off x="38100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42" name="Line 18"/>
          <p:cNvSpPr>
            <a:spLocks noChangeShapeType="1"/>
          </p:cNvSpPr>
          <p:nvPr/>
        </p:nvSpPr>
        <p:spPr bwMode="auto">
          <a:xfrm>
            <a:off x="47244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43" name="Line 19"/>
          <p:cNvSpPr>
            <a:spLocks noChangeShapeType="1"/>
          </p:cNvSpPr>
          <p:nvPr/>
        </p:nvSpPr>
        <p:spPr bwMode="auto">
          <a:xfrm flipH="1">
            <a:off x="2971800" y="3505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44" name="Line 20"/>
          <p:cNvSpPr>
            <a:spLocks noChangeShapeType="1"/>
          </p:cNvSpPr>
          <p:nvPr/>
        </p:nvSpPr>
        <p:spPr bwMode="auto">
          <a:xfrm>
            <a:off x="3886200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45" name="Text Box 21"/>
          <p:cNvSpPr txBox="1">
            <a:spLocks noChangeArrowheads="1"/>
          </p:cNvSpPr>
          <p:nvPr/>
        </p:nvSpPr>
        <p:spPr bwMode="auto">
          <a:xfrm>
            <a:off x="2214563" y="312420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k blocks</a:t>
            </a:r>
          </a:p>
        </p:txBody>
      </p:sp>
      <p:sp>
        <p:nvSpPr>
          <p:cNvPr id="120846" name="Footer Placeholder 2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E62886-4164-4766-8FA1-E8E39BE1C533}" type="slidenum">
              <a:rPr lang="en-US" smtClean="0">
                <a:cs typeface="Arial" charset="0"/>
              </a:rPr>
              <a:pPr/>
              <a:t>63</a:t>
            </a:fld>
            <a:endParaRPr lang="en-US" smtClean="0">
              <a:cs typeface="Arial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(will skip in class)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Naïve evaluation: 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2 partitioned hash-joins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Cost = 3B(R) + 3B(S) + 4k + 3B(U) = 75000 + 4k</a:t>
            </a:r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2292350" y="2438400"/>
            <a:ext cx="4525963" cy="2073275"/>
            <a:chOff x="1376" y="1632"/>
            <a:chExt cx="2851" cy="1306"/>
          </a:xfrm>
        </p:grpSpPr>
        <p:grpSp>
          <p:nvGrpSpPr>
            <p:cNvPr id="121862" name="Group 5"/>
            <p:cNvGrpSpPr>
              <a:grpSpLocks noChangeAspect="1"/>
            </p:cNvGrpSpPr>
            <p:nvPr/>
          </p:nvGrpSpPr>
          <p:grpSpPr bwMode="auto">
            <a:xfrm>
              <a:off x="2784" y="1632"/>
              <a:ext cx="161" cy="107"/>
              <a:chOff x="1104" y="1344"/>
              <a:chExt cx="288" cy="192"/>
            </a:xfrm>
          </p:grpSpPr>
          <p:sp>
            <p:nvSpPr>
              <p:cNvPr id="121876" name="Line 6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77" name="Line 7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78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13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79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863" name="Group 10"/>
            <p:cNvGrpSpPr>
              <a:grpSpLocks noChangeAspect="1"/>
            </p:cNvGrpSpPr>
            <p:nvPr/>
          </p:nvGrpSpPr>
          <p:grpSpPr bwMode="auto">
            <a:xfrm>
              <a:off x="2256" y="2064"/>
              <a:ext cx="161" cy="107"/>
              <a:chOff x="1104" y="1344"/>
              <a:chExt cx="288" cy="192"/>
            </a:xfrm>
          </p:grpSpPr>
          <p:sp>
            <p:nvSpPr>
              <p:cNvPr id="121872" name="Line 11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73" name="Line 12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74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3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75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1864" name="Text Box 15"/>
            <p:cNvSpPr txBox="1">
              <a:spLocks noChangeArrowheads="1"/>
            </p:cNvSpPr>
            <p:nvPr/>
          </p:nvSpPr>
          <p:spPr bwMode="auto">
            <a:xfrm>
              <a:off x="1376" y="2496"/>
              <a:ext cx="10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R(w,x)</a:t>
              </a:r>
            </a:p>
            <a:p>
              <a:pPr algn="ctr"/>
              <a:r>
                <a:rPr lang="en-US" sz="2000">
                  <a:latin typeface="Arial" charset="0"/>
                </a:rPr>
                <a:t>5,000 blocks</a:t>
              </a:r>
            </a:p>
          </p:txBody>
        </p:sp>
        <p:sp>
          <p:nvSpPr>
            <p:cNvPr id="121865" name="Text Box 16"/>
            <p:cNvSpPr txBox="1">
              <a:spLocks noChangeArrowheads="1"/>
            </p:cNvSpPr>
            <p:nvPr/>
          </p:nvSpPr>
          <p:spPr bwMode="auto">
            <a:xfrm>
              <a:off x="2299" y="2496"/>
              <a:ext cx="11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S(x,y)</a:t>
              </a:r>
            </a:p>
            <a:p>
              <a:pPr algn="ctr"/>
              <a:r>
                <a:rPr lang="en-US" sz="2000">
                  <a:latin typeface="Arial" charset="0"/>
                </a:rPr>
                <a:t>10,000 blocks</a:t>
              </a:r>
            </a:p>
          </p:txBody>
        </p:sp>
        <p:sp>
          <p:nvSpPr>
            <p:cNvPr id="121866" name="Text Box 17"/>
            <p:cNvSpPr txBox="1">
              <a:spLocks noChangeArrowheads="1"/>
            </p:cNvSpPr>
            <p:nvPr/>
          </p:nvSpPr>
          <p:spPr bwMode="auto">
            <a:xfrm>
              <a:off x="3124" y="2064"/>
              <a:ext cx="11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U(y,z)</a:t>
              </a:r>
            </a:p>
            <a:p>
              <a:pPr algn="ctr"/>
              <a:r>
                <a:rPr lang="en-US" sz="2000">
                  <a:latin typeface="Arial" charset="0"/>
                </a:rPr>
                <a:t>10,000 blocks</a:t>
              </a:r>
            </a:p>
          </p:txBody>
        </p:sp>
        <p:sp>
          <p:nvSpPr>
            <p:cNvPr id="121867" name="Line 18"/>
            <p:cNvSpPr>
              <a:spLocks noChangeShapeType="1"/>
            </p:cNvSpPr>
            <p:nvPr/>
          </p:nvSpPr>
          <p:spPr bwMode="auto">
            <a:xfrm flipH="1">
              <a:off x="2400" y="17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8" name="Line 19"/>
            <p:cNvSpPr>
              <a:spLocks noChangeShapeType="1"/>
            </p:cNvSpPr>
            <p:nvPr/>
          </p:nvSpPr>
          <p:spPr bwMode="auto">
            <a:xfrm>
              <a:off x="2976" y="17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Line 20"/>
            <p:cNvSpPr>
              <a:spLocks noChangeShapeType="1"/>
            </p:cNvSpPr>
            <p:nvPr/>
          </p:nvSpPr>
          <p:spPr bwMode="auto">
            <a:xfrm flipH="1">
              <a:off x="1872" y="22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0" name="Line 21"/>
            <p:cNvSpPr>
              <a:spLocks noChangeShapeType="1"/>
            </p:cNvSpPr>
            <p:nvPr/>
          </p:nvSpPr>
          <p:spPr bwMode="auto">
            <a:xfrm>
              <a:off x="2448" y="220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1" name="Text Box 22"/>
            <p:cNvSpPr txBox="1">
              <a:spLocks noChangeArrowheads="1"/>
            </p:cNvSpPr>
            <p:nvPr/>
          </p:nvSpPr>
          <p:spPr bwMode="auto">
            <a:xfrm>
              <a:off x="1395" y="1968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k blocks</a:t>
              </a:r>
            </a:p>
          </p:txBody>
        </p:sp>
      </p:grpSp>
      <p:sp>
        <p:nvSpPr>
          <p:cNvPr id="121861" name="Text Box 23"/>
          <p:cNvSpPr txBox="1">
            <a:spLocks noChangeArrowheads="1"/>
          </p:cNvSpPr>
          <p:nvPr/>
        </p:nvSpPr>
        <p:spPr bwMode="auto">
          <a:xfrm>
            <a:off x="1050925" y="2022475"/>
            <a:ext cx="129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M =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CEBA3-A7CE-47B8-8F86-050335F5E5CA}" type="slidenum">
              <a:rPr lang="en-US" smtClean="0">
                <a:cs typeface="Arial" charset="0"/>
              </a:rPr>
              <a:pPr/>
              <a:t>64</a:t>
            </a:fld>
            <a:endParaRPr lang="en-US" smtClean="0">
              <a:cs typeface="Arial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(will skip in class)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95800"/>
            <a:ext cx="88392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Smarter: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Step 1: hash R on x into 100 buckets, each of 50 blocks; to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Step 2: hash S on x into 100 buckets; to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Step 3: read each R</a:t>
            </a:r>
            <a:r>
              <a:rPr lang="en-US" sz="2000" baseline="-25000" smtClean="0">
                <a:latin typeface="Arial" charset="0"/>
                <a:ea typeface="ＭＳ Ｐゴシック" pitchFamily="34" charset="-128"/>
              </a:rPr>
              <a:t>i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 in memory (50 buffer) join with S</a:t>
            </a:r>
            <a:r>
              <a:rPr lang="en-US" sz="2000" baseline="-25000" smtClean="0">
                <a:latin typeface="Arial" charset="0"/>
                <a:ea typeface="ＭＳ Ｐゴシック" pitchFamily="34" charset="-128"/>
              </a:rPr>
              <a:t>i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 (1 buffer); hash result on y into 50 buckets (50 buffers)   -- here we </a:t>
            </a:r>
            <a:r>
              <a:rPr lang="en-US" sz="2000" i="1" u="sng" smtClean="0">
                <a:latin typeface="Arial" charset="0"/>
                <a:ea typeface="ＭＳ Ｐゴシック" pitchFamily="34" charset="-128"/>
              </a:rPr>
              <a:t>pipeline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Cost so far: 3B(R) + 3B(S)</a:t>
            </a:r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2292350" y="2438400"/>
            <a:ext cx="4525963" cy="2073275"/>
            <a:chOff x="1376" y="1632"/>
            <a:chExt cx="2851" cy="1306"/>
          </a:xfrm>
        </p:grpSpPr>
        <p:grpSp>
          <p:nvGrpSpPr>
            <p:cNvPr id="122886" name="Group 5"/>
            <p:cNvGrpSpPr>
              <a:grpSpLocks noChangeAspect="1"/>
            </p:cNvGrpSpPr>
            <p:nvPr/>
          </p:nvGrpSpPr>
          <p:grpSpPr bwMode="auto">
            <a:xfrm>
              <a:off x="2784" y="1632"/>
              <a:ext cx="161" cy="107"/>
              <a:chOff x="1104" y="1344"/>
              <a:chExt cx="288" cy="192"/>
            </a:xfrm>
          </p:grpSpPr>
          <p:sp>
            <p:nvSpPr>
              <p:cNvPr id="122900" name="Line 6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01" name="Line 7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02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13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03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887" name="Group 10"/>
            <p:cNvGrpSpPr>
              <a:grpSpLocks noChangeAspect="1"/>
            </p:cNvGrpSpPr>
            <p:nvPr/>
          </p:nvGrpSpPr>
          <p:grpSpPr bwMode="auto">
            <a:xfrm>
              <a:off x="2256" y="2064"/>
              <a:ext cx="161" cy="107"/>
              <a:chOff x="1104" y="1344"/>
              <a:chExt cx="288" cy="192"/>
            </a:xfrm>
          </p:grpSpPr>
          <p:sp>
            <p:nvSpPr>
              <p:cNvPr id="122896" name="Line 11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97" name="Line 12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98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3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99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888" name="Text Box 15"/>
            <p:cNvSpPr txBox="1">
              <a:spLocks noChangeArrowheads="1"/>
            </p:cNvSpPr>
            <p:nvPr/>
          </p:nvSpPr>
          <p:spPr bwMode="auto">
            <a:xfrm>
              <a:off x="1376" y="2496"/>
              <a:ext cx="10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R(w,x)</a:t>
              </a:r>
            </a:p>
            <a:p>
              <a:pPr algn="ctr"/>
              <a:r>
                <a:rPr lang="en-US" sz="2000">
                  <a:latin typeface="Arial" charset="0"/>
                </a:rPr>
                <a:t>5,000 blocks</a:t>
              </a:r>
            </a:p>
          </p:txBody>
        </p:sp>
        <p:sp>
          <p:nvSpPr>
            <p:cNvPr id="122889" name="Text Box 16"/>
            <p:cNvSpPr txBox="1">
              <a:spLocks noChangeArrowheads="1"/>
            </p:cNvSpPr>
            <p:nvPr/>
          </p:nvSpPr>
          <p:spPr bwMode="auto">
            <a:xfrm>
              <a:off x="2299" y="2496"/>
              <a:ext cx="11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S(x,y)</a:t>
              </a:r>
            </a:p>
            <a:p>
              <a:pPr algn="ctr"/>
              <a:r>
                <a:rPr lang="en-US" sz="2000">
                  <a:latin typeface="Arial" charset="0"/>
                </a:rPr>
                <a:t>10,000 blocks</a:t>
              </a:r>
            </a:p>
          </p:txBody>
        </p:sp>
        <p:sp>
          <p:nvSpPr>
            <p:cNvPr id="122890" name="Text Box 17"/>
            <p:cNvSpPr txBox="1">
              <a:spLocks noChangeArrowheads="1"/>
            </p:cNvSpPr>
            <p:nvPr/>
          </p:nvSpPr>
          <p:spPr bwMode="auto">
            <a:xfrm>
              <a:off x="3124" y="2064"/>
              <a:ext cx="11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U(y,z)</a:t>
              </a:r>
            </a:p>
            <a:p>
              <a:pPr algn="ctr"/>
              <a:r>
                <a:rPr lang="en-US" sz="2000">
                  <a:latin typeface="Arial" charset="0"/>
                </a:rPr>
                <a:t>10,000 blocks</a:t>
              </a:r>
            </a:p>
          </p:txBody>
        </p:sp>
        <p:sp>
          <p:nvSpPr>
            <p:cNvPr id="122891" name="Line 18"/>
            <p:cNvSpPr>
              <a:spLocks noChangeShapeType="1"/>
            </p:cNvSpPr>
            <p:nvPr/>
          </p:nvSpPr>
          <p:spPr bwMode="auto">
            <a:xfrm flipH="1">
              <a:off x="2400" y="17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892" name="Line 19"/>
            <p:cNvSpPr>
              <a:spLocks noChangeShapeType="1"/>
            </p:cNvSpPr>
            <p:nvPr/>
          </p:nvSpPr>
          <p:spPr bwMode="auto">
            <a:xfrm>
              <a:off x="2976" y="17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893" name="Line 20"/>
            <p:cNvSpPr>
              <a:spLocks noChangeShapeType="1"/>
            </p:cNvSpPr>
            <p:nvPr/>
          </p:nvSpPr>
          <p:spPr bwMode="auto">
            <a:xfrm flipH="1">
              <a:off x="1872" y="22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894" name="Line 21"/>
            <p:cNvSpPr>
              <a:spLocks noChangeShapeType="1"/>
            </p:cNvSpPr>
            <p:nvPr/>
          </p:nvSpPr>
          <p:spPr bwMode="auto">
            <a:xfrm>
              <a:off x="2448" y="220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895" name="Text Box 22"/>
            <p:cNvSpPr txBox="1">
              <a:spLocks noChangeArrowheads="1"/>
            </p:cNvSpPr>
            <p:nvPr/>
          </p:nvSpPr>
          <p:spPr bwMode="auto">
            <a:xfrm>
              <a:off x="1395" y="1968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k blocks</a:t>
              </a:r>
            </a:p>
          </p:txBody>
        </p:sp>
      </p:grpSp>
      <p:sp>
        <p:nvSpPr>
          <p:cNvPr id="122885" name="Text Box 23"/>
          <p:cNvSpPr txBox="1">
            <a:spLocks noChangeArrowheads="1"/>
          </p:cNvSpPr>
          <p:nvPr/>
        </p:nvSpPr>
        <p:spPr bwMode="auto">
          <a:xfrm>
            <a:off x="1050925" y="2022475"/>
            <a:ext cx="129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M =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4FD9A-CD31-4CF9-AFA4-3B2C0A73E23D}" type="slidenum">
              <a:rPr lang="en-US" smtClean="0">
                <a:cs typeface="Arial" charset="0"/>
              </a:rPr>
              <a:pPr/>
              <a:t>65</a:t>
            </a:fld>
            <a:endParaRPr lang="en-US" smtClean="0">
              <a:cs typeface="Arial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(will skip in class)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95800"/>
            <a:ext cx="88392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Continuing: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How large are the 50 buckets on y ?  Answer: k/50.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If k &lt;= 50 then keep all 50 buckets in Step 3 in memory, then: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Step 4: read U from disk, hash on y and join with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Total cost: 3B(R) + 3B(S) + B(U) = 55,000</a:t>
            </a:r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2292350" y="2438400"/>
            <a:ext cx="4525963" cy="2073275"/>
            <a:chOff x="1376" y="1632"/>
            <a:chExt cx="2851" cy="1306"/>
          </a:xfrm>
        </p:grpSpPr>
        <p:grpSp>
          <p:nvGrpSpPr>
            <p:cNvPr id="123910" name="Group 5"/>
            <p:cNvGrpSpPr>
              <a:grpSpLocks noChangeAspect="1"/>
            </p:cNvGrpSpPr>
            <p:nvPr/>
          </p:nvGrpSpPr>
          <p:grpSpPr bwMode="auto">
            <a:xfrm>
              <a:off x="2784" y="1632"/>
              <a:ext cx="161" cy="107"/>
              <a:chOff x="1104" y="1344"/>
              <a:chExt cx="288" cy="192"/>
            </a:xfrm>
          </p:grpSpPr>
          <p:sp>
            <p:nvSpPr>
              <p:cNvPr id="123924" name="Line 6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5" name="Line 7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6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13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7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911" name="Group 10"/>
            <p:cNvGrpSpPr>
              <a:grpSpLocks noChangeAspect="1"/>
            </p:cNvGrpSpPr>
            <p:nvPr/>
          </p:nvGrpSpPr>
          <p:grpSpPr bwMode="auto">
            <a:xfrm>
              <a:off x="2256" y="2064"/>
              <a:ext cx="161" cy="107"/>
              <a:chOff x="1104" y="1344"/>
              <a:chExt cx="288" cy="192"/>
            </a:xfrm>
          </p:grpSpPr>
          <p:sp>
            <p:nvSpPr>
              <p:cNvPr id="123920" name="Line 11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1" name="Line 12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2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3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3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912" name="Text Box 15"/>
            <p:cNvSpPr txBox="1">
              <a:spLocks noChangeArrowheads="1"/>
            </p:cNvSpPr>
            <p:nvPr/>
          </p:nvSpPr>
          <p:spPr bwMode="auto">
            <a:xfrm>
              <a:off x="1376" y="2496"/>
              <a:ext cx="10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R(w,x)</a:t>
              </a:r>
            </a:p>
            <a:p>
              <a:pPr algn="ctr"/>
              <a:r>
                <a:rPr lang="en-US" sz="2000">
                  <a:latin typeface="Arial" charset="0"/>
                </a:rPr>
                <a:t>5,000 blocks</a:t>
              </a:r>
            </a:p>
          </p:txBody>
        </p:sp>
        <p:sp>
          <p:nvSpPr>
            <p:cNvPr id="123913" name="Text Box 16"/>
            <p:cNvSpPr txBox="1">
              <a:spLocks noChangeArrowheads="1"/>
            </p:cNvSpPr>
            <p:nvPr/>
          </p:nvSpPr>
          <p:spPr bwMode="auto">
            <a:xfrm>
              <a:off x="2299" y="2496"/>
              <a:ext cx="11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S(x,y)</a:t>
              </a:r>
            </a:p>
            <a:p>
              <a:pPr algn="ctr"/>
              <a:r>
                <a:rPr lang="en-US" sz="2000">
                  <a:latin typeface="Arial" charset="0"/>
                </a:rPr>
                <a:t>10,000 blocks</a:t>
              </a:r>
            </a:p>
          </p:txBody>
        </p:sp>
        <p:sp>
          <p:nvSpPr>
            <p:cNvPr id="123914" name="Text Box 17"/>
            <p:cNvSpPr txBox="1">
              <a:spLocks noChangeArrowheads="1"/>
            </p:cNvSpPr>
            <p:nvPr/>
          </p:nvSpPr>
          <p:spPr bwMode="auto">
            <a:xfrm>
              <a:off x="3124" y="2064"/>
              <a:ext cx="11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U(y,z)</a:t>
              </a:r>
            </a:p>
            <a:p>
              <a:pPr algn="ctr"/>
              <a:r>
                <a:rPr lang="en-US" sz="2000">
                  <a:latin typeface="Arial" charset="0"/>
                </a:rPr>
                <a:t>10,000 blocks</a:t>
              </a:r>
            </a:p>
          </p:txBody>
        </p:sp>
        <p:sp>
          <p:nvSpPr>
            <p:cNvPr id="123915" name="Line 18"/>
            <p:cNvSpPr>
              <a:spLocks noChangeShapeType="1"/>
            </p:cNvSpPr>
            <p:nvPr/>
          </p:nvSpPr>
          <p:spPr bwMode="auto">
            <a:xfrm flipH="1">
              <a:off x="2400" y="17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6" name="Line 19"/>
            <p:cNvSpPr>
              <a:spLocks noChangeShapeType="1"/>
            </p:cNvSpPr>
            <p:nvPr/>
          </p:nvSpPr>
          <p:spPr bwMode="auto">
            <a:xfrm>
              <a:off x="2976" y="17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7" name="Line 20"/>
            <p:cNvSpPr>
              <a:spLocks noChangeShapeType="1"/>
            </p:cNvSpPr>
            <p:nvPr/>
          </p:nvSpPr>
          <p:spPr bwMode="auto">
            <a:xfrm flipH="1">
              <a:off x="1872" y="22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8" name="Line 21"/>
            <p:cNvSpPr>
              <a:spLocks noChangeShapeType="1"/>
            </p:cNvSpPr>
            <p:nvPr/>
          </p:nvSpPr>
          <p:spPr bwMode="auto">
            <a:xfrm>
              <a:off x="2448" y="220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9" name="Text Box 22"/>
            <p:cNvSpPr txBox="1">
              <a:spLocks noChangeArrowheads="1"/>
            </p:cNvSpPr>
            <p:nvPr/>
          </p:nvSpPr>
          <p:spPr bwMode="auto">
            <a:xfrm>
              <a:off x="1395" y="1968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k blocks</a:t>
              </a:r>
            </a:p>
          </p:txBody>
        </p:sp>
      </p:grpSp>
      <p:sp>
        <p:nvSpPr>
          <p:cNvPr id="123909" name="Text Box 23"/>
          <p:cNvSpPr txBox="1">
            <a:spLocks noChangeArrowheads="1"/>
          </p:cNvSpPr>
          <p:nvPr/>
        </p:nvSpPr>
        <p:spPr bwMode="auto">
          <a:xfrm>
            <a:off x="1050925" y="2022475"/>
            <a:ext cx="129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M =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FD30A6-C1A3-4E00-8FBE-1F1476902A1F}" type="slidenum">
              <a:rPr lang="en-US" smtClean="0">
                <a:cs typeface="Arial" charset="0"/>
              </a:rPr>
              <a:pPr/>
              <a:t>66</a:t>
            </a:fld>
            <a:endParaRPr lang="en-US" smtClean="0">
              <a:cs typeface="Arial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(will skip in class)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95800"/>
            <a:ext cx="88392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Continuing: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If 50 &lt; k &lt;= 5000 then send the 50 buckets in Step 3 to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latin typeface="Arial" charset="0"/>
                <a:ea typeface="ＭＳ Ｐゴシック" pitchFamily="34" charset="-128"/>
              </a:rPr>
              <a:t>Each bucket has size k/50 &lt;= 100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Step 4: partition U into 50 buckets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Step 5: read each partition and join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Total cost: 3B(R) + 3B(S) + 2k + 3B(U) = 75,000 + 2k</a:t>
            </a: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2292350" y="2438400"/>
            <a:ext cx="4525963" cy="2073275"/>
            <a:chOff x="1376" y="1632"/>
            <a:chExt cx="2851" cy="1306"/>
          </a:xfrm>
        </p:grpSpPr>
        <p:grpSp>
          <p:nvGrpSpPr>
            <p:cNvPr id="124934" name="Group 5"/>
            <p:cNvGrpSpPr>
              <a:grpSpLocks noChangeAspect="1"/>
            </p:cNvGrpSpPr>
            <p:nvPr/>
          </p:nvGrpSpPr>
          <p:grpSpPr bwMode="auto">
            <a:xfrm>
              <a:off x="2784" y="1632"/>
              <a:ext cx="161" cy="107"/>
              <a:chOff x="1104" y="1344"/>
              <a:chExt cx="288" cy="192"/>
            </a:xfrm>
          </p:grpSpPr>
          <p:sp>
            <p:nvSpPr>
              <p:cNvPr id="124948" name="Line 6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49" name="Line 7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50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13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51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935" name="Group 10"/>
            <p:cNvGrpSpPr>
              <a:grpSpLocks noChangeAspect="1"/>
            </p:cNvGrpSpPr>
            <p:nvPr/>
          </p:nvGrpSpPr>
          <p:grpSpPr bwMode="auto">
            <a:xfrm>
              <a:off x="2256" y="2064"/>
              <a:ext cx="161" cy="107"/>
              <a:chOff x="1104" y="1344"/>
              <a:chExt cx="288" cy="192"/>
            </a:xfrm>
          </p:grpSpPr>
          <p:sp>
            <p:nvSpPr>
              <p:cNvPr id="124944" name="Line 11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45" name="Line 12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46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3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47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36" name="Text Box 15"/>
            <p:cNvSpPr txBox="1">
              <a:spLocks noChangeArrowheads="1"/>
            </p:cNvSpPr>
            <p:nvPr/>
          </p:nvSpPr>
          <p:spPr bwMode="auto">
            <a:xfrm>
              <a:off x="1376" y="2496"/>
              <a:ext cx="10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R(w,x)</a:t>
              </a:r>
            </a:p>
            <a:p>
              <a:pPr algn="ctr"/>
              <a:r>
                <a:rPr lang="en-US" sz="2000">
                  <a:latin typeface="Arial" charset="0"/>
                </a:rPr>
                <a:t>5,000 blocks</a:t>
              </a:r>
            </a:p>
          </p:txBody>
        </p:sp>
        <p:sp>
          <p:nvSpPr>
            <p:cNvPr id="124937" name="Text Box 16"/>
            <p:cNvSpPr txBox="1">
              <a:spLocks noChangeArrowheads="1"/>
            </p:cNvSpPr>
            <p:nvPr/>
          </p:nvSpPr>
          <p:spPr bwMode="auto">
            <a:xfrm>
              <a:off x="2299" y="2496"/>
              <a:ext cx="11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S(x,y)</a:t>
              </a:r>
            </a:p>
            <a:p>
              <a:pPr algn="ctr"/>
              <a:r>
                <a:rPr lang="en-US" sz="2000">
                  <a:latin typeface="Arial" charset="0"/>
                </a:rPr>
                <a:t>10,000 blocks</a:t>
              </a:r>
            </a:p>
          </p:txBody>
        </p:sp>
        <p:sp>
          <p:nvSpPr>
            <p:cNvPr id="124938" name="Text Box 17"/>
            <p:cNvSpPr txBox="1">
              <a:spLocks noChangeArrowheads="1"/>
            </p:cNvSpPr>
            <p:nvPr/>
          </p:nvSpPr>
          <p:spPr bwMode="auto">
            <a:xfrm>
              <a:off x="3124" y="2064"/>
              <a:ext cx="11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U(y,z)</a:t>
              </a:r>
            </a:p>
            <a:p>
              <a:pPr algn="ctr"/>
              <a:r>
                <a:rPr lang="en-US" sz="2000">
                  <a:latin typeface="Arial" charset="0"/>
                </a:rPr>
                <a:t>10,000 blocks</a:t>
              </a:r>
            </a:p>
          </p:txBody>
        </p:sp>
        <p:sp>
          <p:nvSpPr>
            <p:cNvPr id="124939" name="Line 18"/>
            <p:cNvSpPr>
              <a:spLocks noChangeShapeType="1"/>
            </p:cNvSpPr>
            <p:nvPr/>
          </p:nvSpPr>
          <p:spPr bwMode="auto">
            <a:xfrm flipH="1">
              <a:off x="2400" y="17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0" name="Line 19"/>
            <p:cNvSpPr>
              <a:spLocks noChangeShapeType="1"/>
            </p:cNvSpPr>
            <p:nvPr/>
          </p:nvSpPr>
          <p:spPr bwMode="auto">
            <a:xfrm>
              <a:off x="2976" y="17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1" name="Line 20"/>
            <p:cNvSpPr>
              <a:spLocks noChangeShapeType="1"/>
            </p:cNvSpPr>
            <p:nvPr/>
          </p:nvSpPr>
          <p:spPr bwMode="auto">
            <a:xfrm flipH="1">
              <a:off x="1872" y="22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2" name="Line 21"/>
            <p:cNvSpPr>
              <a:spLocks noChangeShapeType="1"/>
            </p:cNvSpPr>
            <p:nvPr/>
          </p:nvSpPr>
          <p:spPr bwMode="auto">
            <a:xfrm>
              <a:off x="2448" y="220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3" name="Text Box 22"/>
            <p:cNvSpPr txBox="1">
              <a:spLocks noChangeArrowheads="1"/>
            </p:cNvSpPr>
            <p:nvPr/>
          </p:nvSpPr>
          <p:spPr bwMode="auto">
            <a:xfrm>
              <a:off x="1395" y="1968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k blocks</a:t>
              </a:r>
            </a:p>
          </p:txBody>
        </p:sp>
      </p:grpSp>
      <p:sp>
        <p:nvSpPr>
          <p:cNvPr id="124933" name="Text Box 23"/>
          <p:cNvSpPr txBox="1">
            <a:spLocks noChangeArrowheads="1"/>
          </p:cNvSpPr>
          <p:nvPr/>
        </p:nvSpPr>
        <p:spPr bwMode="auto">
          <a:xfrm>
            <a:off x="1050925" y="2022475"/>
            <a:ext cx="129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M =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735AF8-66A8-4DD2-B864-851FA7AB5089}" type="slidenum">
              <a:rPr lang="en-US" smtClean="0">
                <a:cs typeface="Arial" charset="0"/>
              </a:rPr>
              <a:pPr/>
              <a:t>67</a:t>
            </a:fld>
            <a:endParaRPr lang="en-US" smtClean="0">
              <a:cs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(will skip in class)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Continuing: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If k &gt; 5000 then materialize instead of pipeline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2 partitioned hash-joins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Cost 3B(R) + 3B(S) + 4k + 3B(U) = 75000 + 4k</a:t>
            </a:r>
          </a:p>
        </p:txBody>
      </p:sp>
      <p:grpSp>
        <p:nvGrpSpPr>
          <p:cNvPr id="125956" name="Group 4"/>
          <p:cNvGrpSpPr>
            <a:grpSpLocks/>
          </p:cNvGrpSpPr>
          <p:nvPr/>
        </p:nvGrpSpPr>
        <p:grpSpPr bwMode="auto">
          <a:xfrm>
            <a:off x="2292350" y="2438400"/>
            <a:ext cx="4525963" cy="2073275"/>
            <a:chOff x="1376" y="1632"/>
            <a:chExt cx="2851" cy="1306"/>
          </a:xfrm>
        </p:grpSpPr>
        <p:grpSp>
          <p:nvGrpSpPr>
            <p:cNvPr id="125958" name="Group 5"/>
            <p:cNvGrpSpPr>
              <a:grpSpLocks noChangeAspect="1"/>
            </p:cNvGrpSpPr>
            <p:nvPr/>
          </p:nvGrpSpPr>
          <p:grpSpPr bwMode="auto">
            <a:xfrm>
              <a:off x="2784" y="1632"/>
              <a:ext cx="161" cy="107"/>
              <a:chOff x="1104" y="1344"/>
              <a:chExt cx="288" cy="192"/>
            </a:xfrm>
          </p:grpSpPr>
          <p:sp>
            <p:nvSpPr>
              <p:cNvPr id="125972" name="Line 6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3" name="Line 7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4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13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5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5959" name="Group 10"/>
            <p:cNvGrpSpPr>
              <a:grpSpLocks noChangeAspect="1"/>
            </p:cNvGrpSpPr>
            <p:nvPr/>
          </p:nvGrpSpPr>
          <p:grpSpPr bwMode="auto">
            <a:xfrm>
              <a:off x="2256" y="2064"/>
              <a:ext cx="161" cy="107"/>
              <a:chOff x="1104" y="1344"/>
              <a:chExt cx="288" cy="192"/>
            </a:xfrm>
          </p:grpSpPr>
          <p:sp>
            <p:nvSpPr>
              <p:cNvPr id="125968" name="Line 11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69" name="Line 12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0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3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1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960" name="Text Box 15"/>
            <p:cNvSpPr txBox="1">
              <a:spLocks noChangeArrowheads="1"/>
            </p:cNvSpPr>
            <p:nvPr/>
          </p:nvSpPr>
          <p:spPr bwMode="auto">
            <a:xfrm>
              <a:off x="1376" y="2496"/>
              <a:ext cx="10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R(w,x)</a:t>
              </a:r>
            </a:p>
            <a:p>
              <a:pPr algn="ctr"/>
              <a:r>
                <a:rPr lang="en-US" sz="2000">
                  <a:latin typeface="Arial" charset="0"/>
                </a:rPr>
                <a:t>5,000 blocks</a:t>
              </a:r>
            </a:p>
          </p:txBody>
        </p:sp>
        <p:sp>
          <p:nvSpPr>
            <p:cNvPr id="125961" name="Text Box 16"/>
            <p:cNvSpPr txBox="1">
              <a:spLocks noChangeArrowheads="1"/>
            </p:cNvSpPr>
            <p:nvPr/>
          </p:nvSpPr>
          <p:spPr bwMode="auto">
            <a:xfrm>
              <a:off x="2299" y="2496"/>
              <a:ext cx="11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S(x,y)</a:t>
              </a:r>
            </a:p>
            <a:p>
              <a:pPr algn="ctr"/>
              <a:r>
                <a:rPr lang="en-US" sz="2000">
                  <a:latin typeface="Arial" charset="0"/>
                </a:rPr>
                <a:t>10,000 blocks</a:t>
              </a:r>
            </a:p>
          </p:txBody>
        </p:sp>
        <p:sp>
          <p:nvSpPr>
            <p:cNvPr id="125962" name="Text Box 17"/>
            <p:cNvSpPr txBox="1">
              <a:spLocks noChangeArrowheads="1"/>
            </p:cNvSpPr>
            <p:nvPr/>
          </p:nvSpPr>
          <p:spPr bwMode="auto">
            <a:xfrm>
              <a:off x="3124" y="2064"/>
              <a:ext cx="11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U(y,z)</a:t>
              </a:r>
            </a:p>
            <a:p>
              <a:pPr algn="ctr"/>
              <a:r>
                <a:rPr lang="en-US" sz="2000">
                  <a:latin typeface="Arial" charset="0"/>
                </a:rPr>
                <a:t>10,000 blocks</a:t>
              </a:r>
            </a:p>
          </p:txBody>
        </p:sp>
        <p:sp>
          <p:nvSpPr>
            <p:cNvPr id="125963" name="Line 18"/>
            <p:cNvSpPr>
              <a:spLocks noChangeShapeType="1"/>
            </p:cNvSpPr>
            <p:nvPr/>
          </p:nvSpPr>
          <p:spPr bwMode="auto">
            <a:xfrm flipH="1">
              <a:off x="2400" y="17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4" name="Line 19"/>
            <p:cNvSpPr>
              <a:spLocks noChangeShapeType="1"/>
            </p:cNvSpPr>
            <p:nvPr/>
          </p:nvSpPr>
          <p:spPr bwMode="auto">
            <a:xfrm>
              <a:off x="2976" y="17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5" name="Line 20"/>
            <p:cNvSpPr>
              <a:spLocks noChangeShapeType="1"/>
            </p:cNvSpPr>
            <p:nvPr/>
          </p:nvSpPr>
          <p:spPr bwMode="auto">
            <a:xfrm flipH="1">
              <a:off x="1872" y="22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6" name="Line 21"/>
            <p:cNvSpPr>
              <a:spLocks noChangeShapeType="1"/>
            </p:cNvSpPr>
            <p:nvPr/>
          </p:nvSpPr>
          <p:spPr bwMode="auto">
            <a:xfrm>
              <a:off x="2448" y="220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7" name="Text Box 22"/>
            <p:cNvSpPr txBox="1">
              <a:spLocks noChangeArrowheads="1"/>
            </p:cNvSpPr>
            <p:nvPr/>
          </p:nvSpPr>
          <p:spPr bwMode="auto">
            <a:xfrm>
              <a:off x="1395" y="1968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k blocks</a:t>
              </a:r>
            </a:p>
          </p:txBody>
        </p:sp>
      </p:grpSp>
      <p:sp>
        <p:nvSpPr>
          <p:cNvPr id="125957" name="Text Box 23"/>
          <p:cNvSpPr txBox="1">
            <a:spLocks noChangeArrowheads="1"/>
          </p:cNvSpPr>
          <p:nvPr/>
        </p:nvSpPr>
        <p:spPr bwMode="auto">
          <a:xfrm>
            <a:off x="1050925" y="2022475"/>
            <a:ext cx="129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M =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269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108D59-A0BA-4DC3-8CA2-B506D6E2872D}" type="slidenum">
              <a:rPr lang="en-US" smtClean="0">
                <a:cs typeface="Arial" charset="0"/>
              </a:rPr>
              <a:pPr/>
              <a:t>68</a:t>
            </a:fld>
            <a:endParaRPr lang="en-US" smtClean="0">
              <a:cs typeface="Arial" charset="0"/>
            </a:endParaRPr>
          </a:p>
        </p:txBody>
      </p:sp>
      <p:sp>
        <p:nvSpPr>
          <p:cNvPr id="1269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Query Optimization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b="1" u="sng" dirty="0" smtClean="0">
                <a:latin typeface="Arial" charset="0"/>
                <a:ea typeface="ＭＳ Ｐゴシック" charset="-128"/>
                <a:cs typeface="ＭＳ Ｐゴシック" charset="-128"/>
              </a:rPr>
              <a:t>Three major components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Search space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Algorithm for enumerating query plans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Cardinality and cost estimation</a:t>
            </a: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290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E137BA-3B63-42DF-9900-A5C79D250293}" type="slidenum">
              <a:rPr lang="en-US" smtClean="0">
                <a:cs typeface="Arial" charset="0"/>
              </a:rPr>
              <a:pPr/>
              <a:t>69</a:t>
            </a:fld>
            <a:endParaRPr lang="en-US" smtClean="0">
              <a:cs typeface="Arial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3. Cardinality and Cost Estimation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Collect statistical summaries of stored data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Estimate </a:t>
            </a:r>
            <a:r>
              <a:rPr lang="en-US" sz="2800" u="sng" smtClean="0">
                <a:latin typeface="Arial" charset="0"/>
                <a:ea typeface="ＭＳ Ｐゴシック" pitchFamily="34" charset="-128"/>
              </a:rPr>
              <a:t>size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(=cardinality) in a bottom-up fashion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This is the most difficult part, and still inadequate in today’s query optimizers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Estimate </a:t>
            </a:r>
            <a:r>
              <a:rPr lang="en-US" sz="2800" u="sng" smtClean="0">
                <a:latin typeface="Arial" charset="0"/>
                <a:ea typeface="ＭＳ Ｐゴシック" pitchFamily="34" charset="-128"/>
              </a:rPr>
              <a:t>cost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by using the estimated size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Hand-written formulas, similar to those we used for computing the cost of each physical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E29D9E-1D0E-4871-BEE8-D90B3A1500E3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273175" y="5256213"/>
            <a:ext cx="1314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Supplier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162425" y="5319713"/>
            <a:ext cx="1125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Supply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3082925" y="3048000"/>
            <a:ext cx="762000" cy="228600"/>
            <a:chOff x="480" y="4080"/>
            <a:chExt cx="96" cy="48"/>
          </a:xfrm>
        </p:grpSpPr>
        <p:sp>
          <p:nvSpPr>
            <p:cNvPr id="26652" name="Line 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2820988" y="3124200"/>
            <a:ext cx="942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-25000">
                <a:latin typeface="Arial" charset="0"/>
              </a:rPr>
              <a:t>sid = sid</a:t>
            </a:r>
          </a:p>
        </p:txBody>
      </p:sp>
      <p:sp>
        <p:nvSpPr>
          <p:cNvPr id="26631" name="Line 10"/>
          <p:cNvSpPr>
            <a:spLocks noChangeShapeType="1"/>
          </p:cNvSpPr>
          <p:nvPr/>
        </p:nvSpPr>
        <p:spPr bwMode="auto">
          <a:xfrm flipV="1">
            <a:off x="1906588" y="3657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11"/>
          <p:cNvSpPr>
            <a:spLocks noChangeShapeType="1"/>
          </p:cNvSpPr>
          <p:nvPr/>
        </p:nvSpPr>
        <p:spPr bwMode="auto">
          <a:xfrm>
            <a:off x="3735388" y="3657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2"/>
          <p:cNvSpPr>
            <a:spLocks noChangeShapeType="1"/>
          </p:cNvSpPr>
          <p:nvPr/>
        </p:nvSpPr>
        <p:spPr bwMode="auto">
          <a:xfrm>
            <a:off x="2057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228600" y="4267200"/>
            <a:ext cx="337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</a:t>
            </a:r>
            <a:r>
              <a:rPr lang="en-US" baseline="-25000">
                <a:latin typeface="Arial" charset="0"/>
              </a:rPr>
              <a:t>scity=‘Seattle’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sstate=‘WA’</a:t>
            </a:r>
          </a:p>
        </p:txBody>
      </p:sp>
      <p:sp>
        <p:nvSpPr>
          <p:cNvPr id="26635" name="Text Box 14"/>
          <p:cNvSpPr txBox="1">
            <a:spLocks noChangeArrowheads="1"/>
          </p:cNvSpPr>
          <p:nvPr/>
        </p:nvSpPr>
        <p:spPr bwMode="auto">
          <a:xfrm>
            <a:off x="2832100" y="1676400"/>
            <a:ext cx="1046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</a:t>
            </a:r>
            <a:r>
              <a:rPr lang="en-US" baseline="-25000">
                <a:latin typeface="Arial" charset="0"/>
              </a:rPr>
              <a:t>sname</a:t>
            </a:r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>
            <a:off x="34417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16"/>
          <p:cNvSpPr txBox="1">
            <a:spLocks noChangeArrowheads="1"/>
          </p:cNvSpPr>
          <p:nvPr/>
        </p:nvSpPr>
        <p:spPr bwMode="auto">
          <a:xfrm>
            <a:off x="1196975" y="5653088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6638" name="Text Box 17"/>
          <p:cNvSpPr txBox="1">
            <a:spLocks noChangeArrowheads="1"/>
          </p:cNvSpPr>
          <p:nvPr/>
        </p:nvSpPr>
        <p:spPr bwMode="auto">
          <a:xfrm>
            <a:off x="4110038" y="57150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6639" name="Text Box 18"/>
          <p:cNvSpPr txBox="1">
            <a:spLocks noChangeArrowheads="1"/>
          </p:cNvSpPr>
          <p:nvPr/>
        </p:nvSpPr>
        <p:spPr bwMode="auto">
          <a:xfrm>
            <a:off x="76200" y="2868613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Sort-merge join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6640" name="Text Box 19"/>
          <p:cNvSpPr txBox="1">
            <a:spLocks noChangeArrowheads="1"/>
          </p:cNvSpPr>
          <p:nvPr/>
        </p:nvSpPr>
        <p:spPr bwMode="auto">
          <a:xfrm>
            <a:off x="5181600" y="3810000"/>
            <a:ext cx="1730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Scan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write to T2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6641" name="Text Box 20"/>
          <p:cNvSpPr txBox="1">
            <a:spLocks noChangeArrowheads="1"/>
          </p:cNvSpPr>
          <p:nvPr/>
        </p:nvSpPr>
        <p:spPr bwMode="auto">
          <a:xfrm>
            <a:off x="76200" y="1725613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6642" name="Text Box 21"/>
          <p:cNvSpPr txBox="1">
            <a:spLocks noChangeArrowheads="1"/>
          </p:cNvSpPr>
          <p:nvPr/>
        </p:nvSpPr>
        <p:spPr bwMode="auto">
          <a:xfrm>
            <a:off x="4267200" y="4343400"/>
            <a:ext cx="1439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</a:t>
            </a:r>
            <a:r>
              <a:rPr lang="en-US" baseline="-25000">
                <a:latin typeface="Arial" charset="0"/>
              </a:rPr>
              <a:t> pno=2</a:t>
            </a:r>
          </a:p>
        </p:txBody>
      </p:sp>
      <p:sp>
        <p:nvSpPr>
          <p:cNvPr id="26643" name="Line 22"/>
          <p:cNvSpPr>
            <a:spLocks noChangeShapeType="1"/>
          </p:cNvSpPr>
          <p:nvPr/>
        </p:nvSpPr>
        <p:spPr bwMode="auto">
          <a:xfrm>
            <a:off x="4894263" y="49387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Text Box 23"/>
          <p:cNvSpPr txBox="1">
            <a:spLocks noChangeArrowheads="1"/>
          </p:cNvSpPr>
          <p:nvPr/>
        </p:nvSpPr>
        <p:spPr bwMode="auto">
          <a:xfrm>
            <a:off x="76200" y="3505200"/>
            <a:ext cx="180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Scan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 write to T1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6645" name="Rectangle 24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Physical Query Plan 2</a:t>
            </a:r>
          </a:p>
        </p:txBody>
      </p:sp>
      <p:sp>
        <p:nvSpPr>
          <p:cNvPr id="26646" name="Text Box 27"/>
          <p:cNvSpPr txBox="1">
            <a:spLocks noChangeArrowheads="1"/>
          </p:cNvSpPr>
          <p:nvPr/>
        </p:nvSpPr>
        <p:spPr bwMode="auto">
          <a:xfrm>
            <a:off x="3962400" y="2819400"/>
            <a:ext cx="542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</a:t>
            </a:r>
            <a:endParaRPr lang="en-US" baseline="-25000">
              <a:latin typeface="Arial" charset="0"/>
            </a:endParaRPr>
          </a:p>
        </p:txBody>
      </p:sp>
      <p:sp>
        <p:nvSpPr>
          <p:cNvPr id="26647" name="Text Box 28"/>
          <p:cNvSpPr txBox="1">
            <a:spLocks noChangeArrowheads="1"/>
          </p:cNvSpPr>
          <p:nvPr/>
        </p:nvSpPr>
        <p:spPr bwMode="auto">
          <a:xfrm>
            <a:off x="3962400" y="1676400"/>
            <a:ext cx="542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</a:t>
            </a:r>
            <a:endParaRPr lang="en-US" baseline="-25000">
              <a:latin typeface="Arial" charset="0"/>
            </a:endParaRPr>
          </a:p>
        </p:txBody>
      </p:sp>
      <p:sp>
        <p:nvSpPr>
          <p:cNvPr id="26648" name="Rectangle 29"/>
          <p:cNvSpPr>
            <a:spLocks noChangeArrowheads="1"/>
          </p:cNvSpPr>
          <p:nvPr/>
        </p:nvSpPr>
        <p:spPr bwMode="auto">
          <a:xfrm>
            <a:off x="2757488" y="160338"/>
            <a:ext cx="1617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B(Supplier) = 100</a:t>
            </a:r>
          </a:p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B(Supply) = 100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6649" name="Rectangle 30"/>
          <p:cNvSpPr>
            <a:spLocks noChangeArrowheads="1"/>
          </p:cNvSpPr>
          <p:nvPr/>
        </p:nvSpPr>
        <p:spPr bwMode="auto">
          <a:xfrm>
            <a:off x="152400" y="160338"/>
            <a:ext cx="17160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T(Supplier) = 1000</a:t>
            </a:r>
          </a:p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T(Supply) = 10,000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6650" name="Rectangle 31"/>
          <p:cNvSpPr>
            <a:spLocks noChangeArrowheads="1"/>
          </p:cNvSpPr>
          <p:nvPr/>
        </p:nvSpPr>
        <p:spPr bwMode="auto">
          <a:xfrm>
            <a:off x="5122863" y="160338"/>
            <a:ext cx="19764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V(Supplier,scity) = 20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V(Supplier,state) = 10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V(Supply,pno) = 2,500</a:t>
            </a:r>
          </a:p>
        </p:txBody>
      </p:sp>
      <p:sp>
        <p:nvSpPr>
          <p:cNvPr id="26651" name="Rectangle 32"/>
          <p:cNvSpPr>
            <a:spLocks noChangeArrowheads="1"/>
          </p:cNvSpPr>
          <p:nvPr/>
        </p:nvSpPr>
        <p:spPr bwMode="auto">
          <a:xfrm>
            <a:off x="8001000" y="160338"/>
            <a:ext cx="7381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660066"/>
                </a:solidFill>
                <a:latin typeface="Arial" charset="0"/>
                <a:ea typeface="ＭＳ Ｐゴシック" pitchFamily="34" charset="-128"/>
              </a:rPr>
              <a:t>M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31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01E799-B6D4-474B-AAB8-0A0E658021D9}" type="slidenum">
              <a:rPr lang="en-US" smtClean="0">
                <a:cs typeface="Arial" charset="0"/>
              </a:rPr>
              <a:pPr/>
              <a:t>70</a:t>
            </a:fld>
            <a:endParaRPr lang="en-US" smtClean="0">
              <a:cs typeface="Arial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Statistics on Base Data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Collected information for each relation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Number of tuples (cardinality)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Indexes, number of keys in the index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Number of physical pages, clustering info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Statistical information on attributes</a:t>
            </a:r>
          </a:p>
          <a:p>
            <a:pPr lvl="2"/>
            <a:r>
              <a:rPr lang="en-US" sz="2000" smtClean="0">
                <a:latin typeface="Arial" charset="0"/>
                <a:ea typeface="ＭＳ Ｐゴシック" pitchFamily="34" charset="-128"/>
              </a:rPr>
              <a:t>Min value, max value, number distinct values</a:t>
            </a:r>
          </a:p>
          <a:p>
            <a:pPr lvl="2"/>
            <a:r>
              <a:rPr lang="en-US" sz="2000" smtClean="0">
                <a:latin typeface="Arial" charset="0"/>
                <a:ea typeface="ＭＳ Ｐゴシック" pitchFamily="34" charset="-128"/>
              </a:rPr>
              <a:t>Histograms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Correlations between columns (hard)</a:t>
            </a:r>
          </a:p>
          <a:p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Collection approach: periodic, using sampling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Size Estimation Problem</a:t>
            </a:r>
          </a:p>
        </p:txBody>
      </p:sp>
      <p:sp>
        <p:nvSpPr>
          <p:cNvPr id="133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33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965ECE-97D0-4ADF-87F0-6A3CCC997CA7}" type="slidenum">
              <a:rPr lang="en-US" smtClean="0">
                <a:cs typeface="Arial" charset="0"/>
              </a:rPr>
              <a:pPr/>
              <a:t>71</a:t>
            </a:fld>
            <a:endParaRPr lang="en-US" smtClean="0"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2209800"/>
            <a:ext cx="8348663" cy="138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Arial"/>
                <a:cs typeface="+mn-cs"/>
              </a:rPr>
              <a:t>S =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sz="2800" dirty="0">
                <a:latin typeface="Arial"/>
                <a:cs typeface="+mn-cs"/>
              </a:rPr>
              <a:t>list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  </a:t>
            </a:r>
            <a:r>
              <a:rPr lang="en-US" sz="2800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sz="2800" dirty="0">
                <a:latin typeface="Arial"/>
                <a:cs typeface="+mn-cs"/>
              </a:rPr>
              <a:t>    R1, …, </a:t>
            </a:r>
            <a:r>
              <a:rPr lang="en-US" sz="2800" dirty="0" err="1">
                <a:latin typeface="Arial"/>
                <a:cs typeface="+mn-cs"/>
              </a:rPr>
              <a:t>Rn</a:t>
            </a:r>
            <a:r>
              <a:rPr lang="en-US" sz="2800" dirty="0">
                <a:latin typeface="Arial"/>
                <a:cs typeface="+mn-cs"/>
              </a:rPr>
              <a:t> 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  </a:t>
            </a:r>
            <a:r>
              <a:rPr lang="en-US" sz="2800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sz="2800" dirty="0">
                <a:latin typeface="Arial"/>
                <a:cs typeface="+mn-cs"/>
              </a:rPr>
              <a:t> cond</a:t>
            </a:r>
            <a:r>
              <a:rPr lang="en-US" sz="2800" baseline="-25000" dirty="0">
                <a:latin typeface="Arial"/>
                <a:cs typeface="+mn-cs"/>
              </a:rPr>
              <a:t>1</a:t>
            </a:r>
            <a:r>
              <a:rPr lang="en-US" sz="2800" dirty="0">
                <a:latin typeface="Arial"/>
                <a:cs typeface="+mn-cs"/>
              </a:rPr>
              <a:t> AND cond</a:t>
            </a:r>
            <a:r>
              <a:rPr lang="en-US" sz="2800" baseline="-25000" dirty="0">
                <a:latin typeface="Arial"/>
                <a:cs typeface="+mn-cs"/>
              </a:rPr>
              <a:t>2</a:t>
            </a:r>
            <a:r>
              <a:rPr lang="en-US" sz="2800" dirty="0">
                <a:latin typeface="Arial"/>
                <a:cs typeface="+mn-cs"/>
              </a:rPr>
              <a:t> AND . . . AND </a:t>
            </a:r>
            <a:r>
              <a:rPr lang="en-US" sz="2800" dirty="0" err="1">
                <a:latin typeface="Arial"/>
                <a:cs typeface="+mn-cs"/>
              </a:rPr>
              <a:t>cond</a:t>
            </a:r>
            <a:r>
              <a:rPr lang="en-US" sz="2800" baseline="-25000" dirty="0" err="1">
                <a:latin typeface="Arial"/>
                <a:cs typeface="+mn-cs"/>
              </a:rPr>
              <a:t>k</a:t>
            </a:r>
            <a:endParaRPr lang="en-US" sz="2800" dirty="0">
              <a:latin typeface="Arial"/>
              <a:cs typeface="+mn-cs"/>
            </a:endParaRPr>
          </a:p>
        </p:txBody>
      </p:sp>
      <p:sp>
        <p:nvSpPr>
          <p:cNvPr id="133125" name="TextBox 6"/>
          <p:cNvSpPr txBox="1">
            <a:spLocks noChangeArrowheads="1"/>
          </p:cNvSpPr>
          <p:nvPr/>
        </p:nvSpPr>
        <p:spPr bwMode="auto">
          <a:xfrm>
            <a:off x="1143000" y="4267200"/>
            <a:ext cx="4892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Given T(R1), T(R2), …, T(Rn)</a:t>
            </a:r>
          </a:p>
          <a:p>
            <a:r>
              <a:rPr lang="en-US" sz="2800">
                <a:latin typeface="Arial" charset="0"/>
              </a:rPr>
              <a:t>Estimate T(S)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410200"/>
            <a:ext cx="8683625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Arial"/>
              </a:rPr>
              <a:t>How can we do this ?  Note: doesn’t have to be exact.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Size Estimation Problem</a:t>
            </a:r>
          </a:p>
        </p:txBody>
      </p:sp>
      <p:sp>
        <p:nvSpPr>
          <p:cNvPr id="134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34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7B205F-88D1-405C-A481-CD151156549B}" type="slidenum">
              <a:rPr lang="en-US" smtClean="0">
                <a:cs typeface="Arial" charset="0"/>
              </a:rPr>
              <a:pPr/>
              <a:t>72</a:t>
            </a:fld>
            <a:endParaRPr lang="en-US" smtClean="0">
              <a:cs typeface="Arial" charset="0"/>
            </a:endParaRPr>
          </a:p>
        </p:txBody>
      </p:sp>
      <p:sp>
        <p:nvSpPr>
          <p:cNvPr id="134148" name="TextBox 6"/>
          <p:cNvSpPr txBox="1">
            <a:spLocks noChangeArrowheads="1"/>
          </p:cNvSpPr>
          <p:nvPr/>
        </p:nvSpPr>
        <p:spPr bwMode="auto">
          <a:xfrm>
            <a:off x="1143000" y="4191000"/>
            <a:ext cx="7115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Remark: T(S) ≤  T(R1) × T(R2) × … × T(Rn)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2209800"/>
            <a:ext cx="8348663" cy="138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Arial"/>
                <a:cs typeface="+mn-cs"/>
              </a:rPr>
              <a:t>S =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sz="2800" dirty="0">
                <a:latin typeface="Arial"/>
                <a:cs typeface="+mn-cs"/>
              </a:rPr>
              <a:t>list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  </a:t>
            </a:r>
            <a:r>
              <a:rPr lang="en-US" sz="2800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sz="2800" dirty="0">
                <a:latin typeface="Arial"/>
                <a:cs typeface="+mn-cs"/>
              </a:rPr>
              <a:t>    R1, …, </a:t>
            </a:r>
            <a:r>
              <a:rPr lang="en-US" sz="2800" dirty="0" err="1">
                <a:latin typeface="Arial"/>
                <a:cs typeface="+mn-cs"/>
              </a:rPr>
              <a:t>Rn</a:t>
            </a:r>
            <a:r>
              <a:rPr lang="en-US" sz="2800" dirty="0">
                <a:latin typeface="Arial"/>
                <a:cs typeface="+mn-cs"/>
              </a:rPr>
              <a:t> 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  </a:t>
            </a:r>
            <a:r>
              <a:rPr lang="en-US" sz="2800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sz="2800" dirty="0">
                <a:latin typeface="Arial"/>
                <a:cs typeface="+mn-cs"/>
              </a:rPr>
              <a:t> cond</a:t>
            </a:r>
            <a:r>
              <a:rPr lang="en-US" sz="2800" baseline="-25000" dirty="0">
                <a:latin typeface="Arial"/>
                <a:cs typeface="+mn-cs"/>
              </a:rPr>
              <a:t>1</a:t>
            </a:r>
            <a:r>
              <a:rPr lang="en-US" sz="2800" dirty="0">
                <a:latin typeface="Arial"/>
                <a:cs typeface="+mn-cs"/>
              </a:rPr>
              <a:t> AND cond</a:t>
            </a:r>
            <a:r>
              <a:rPr lang="en-US" sz="2800" baseline="-25000" dirty="0">
                <a:latin typeface="Arial"/>
                <a:cs typeface="+mn-cs"/>
              </a:rPr>
              <a:t>2</a:t>
            </a:r>
            <a:r>
              <a:rPr lang="en-US" sz="2800" dirty="0">
                <a:latin typeface="Arial"/>
                <a:cs typeface="+mn-cs"/>
              </a:rPr>
              <a:t> AND . . . AND </a:t>
            </a:r>
            <a:r>
              <a:rPr lang="en-US" sz="2800" dirty="0" err="1">
                <a:latin typeface="Arial"/>
                <a:cs typeface="+mn-cs"/>
              </a:rPr>
              <a:t>cond</a:t>
            </a:r>
            <a:r>
              <a:rPr lang="en-US" sz="2800" baseline="-25000" dirty="0" err="1">
                <a:latin typeface="Arial"/>
                <a:cs typeface="+mn-cs"/>
              </a:rPr>
              <a:t>k</a:t>
            </a:r>
            <a:endParaRPr lang="en-US" sz="2800" dirty="0">
              <a:latin typeface="Arial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Selectivity Factor</a:t>
            </a:r>
          </a:p>
        </p:txBody>
      </p:sp>
      <p:sp>
        <p:nvSpPr>
          <p:cNvPr id="13517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Each condition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cond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reduces the size by some factor called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selectivity factor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Assuming independence, multiply the selectivity factors</a:t>
            </a:r>
          </a:p>
        </p:txBody>
      </p:sp>
      <p:sp>
        <p:nvSpPr>
          <p:cNvPr id="135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2422B-8211-4260-84ED-BF3C8B7FC4A7}" type="slidenum">
              <a:rPr lang="en-US" smtClean="0">
                <a:cs typeface="Arial" charset="0"/>
              </a:rPr>
              <a:pPr/>
              <a:t>73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136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36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4D1D5-D427-49DA-A75F-A48B71515BB6}" type="slidenum">
              <a:rPr lang="en-US" smtClean="0">
                <a:cs typeface="Arial" charset="0"/>
              </a:rPr>
              <a:pPr/>
              <a:t>74</a:t>
            </a:fld>
            <a:endParaRPr lang="en-US" smtClean="0">
              <a:cs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90800" y="1981200"/>
            <a:ext cx="61468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SELECT </a:t>
            </a:r>
            <a:r>
              <a:rPr lang="en-US">
                <a:latin typeface="Arial" charset="0"/>
                <a:ea typeface="Arial" charset="0"/>
              </a:rPr>
              <a:t>*</a:t>
            </a:r>
          </a:p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FROM</a:t>
            </a:r>
            <a:r>
              <a:rPr lang="en-US">
                <a:latin typeface="Arial" charset="0"/>
                <a:ea typeface="Arial" charset="0"/>
              </a:rPr>
              <a:t> R, S, T</a:t>
            </a:r>
          </a:p>
          <a:p>
            <a:pPr>
              <a:defRPr/>
            </a:pPr>
            <a:r>
              <a:rPr lang="en-US">
                <a:solidFill>
                  <a:srgbClr val="2D2DB9"/>
                </a:solidFill>
                <a:latin typeface="Arial" charset="0"/>
                <a:ea typeface="Arial" charset="0"/>
              </a:rPr>
              <a:t>WHERE</a:t>
            </a:r>
            <a:r>
              <a:rPr lang="en-US">
                <a:latin typeface="Arial" charset="0"/>
                <a:ea typeface="Arial" charset="0"/>
              </a:rPr>
              <a:t> R.B=S.B and S.C=T.C and R.A&lt;40</a:t>
            </a:r>
          </a:p>
        </p:txBody>
      </p:sp>
      <p:sp>
        <p:nvSpPr>
          <p:cNvPr id="136197" name="TextBox 6"/>
          <p:cNvSpPr txBox="1">
            <a:spLocks noChangeArrowheads="1"/>
          </p:cNvSpPr>
          <p:nvPr/>
        </p:nvSpPr>
        <p:spPr bwMode="auto">
          <a:xfrm>
            <a:off x="533400" y="1905000"/>
            <a:ext cx="1098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R(A,B)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S(B,C)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T(C,D)</a:t>
            </a:r>
          </a:p>
        </p:txBody>
      </p:sp>
      <p:sp>
        <p:nvSpPr>
          <p:cNvPr id="136198" name="TextBox 7"/>
          <p:cNvSpPr txBox="1">
            <a:spLocks noChangeArrowheads="1"/>
          </p:cNvSpPr>
          <p:nvPr/>
        </p:nvSpPr>
        <p:spPr bwMode="auto">
          <a:xfrm>
            <a:off x="1219200" y="3429000"/>
            <a:ext cx="66214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T(R) = 30k,  T(S) = 200k, T(T) = 10k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Selectivity of R.B = S.B  is 1/3</a:t>
            </a:r>
          </a:p>
          <a:p>
            <a:r>
              <a:rPr lang="en-US">
                <a:latin typeface="Arial" charset="0"/>
              </a:rPr>
              <a:t>Selectivity of S.C = T.C is 1/10</a:t>
            </a:r>
          </a:p>
          <a:p>
            <a:r>
              <a:rPr lang="en-US">
                <a:latin typeface="Arial" charset="0"/>
              </a:rPr>
              <a:t>Selectivity of R.A &lt; 40 is ½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What is the estimated size of the query output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Rule of Thumb</a:t>
            </a:r>
          </a:p>
        </p:txBody>
      </p:sp>
      <p:sp>
        <p:nvSpPr>
          <p:cNvPr id="13721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If selectivities are unknown, then: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selectivity factor = 1/10  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[System R, 1979]</a:t>
            </a:r>
          </a:p>
        </p:txBody>
      </p:sp>
      <p:sp>
        <p:nvSpPr>
          <p:cNvPr id="137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E17EC-0EE9-4B5F-8C89-98C709118C0C}" type="slidenum">
              <a:rPr lang="en-US" smtClean="0">
                <a:cs typeface="Arial" charset="0"/>
              </a:rPr>
              <a:pPr/>
              <a:t>75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89F81C-E156-4F85-9648-BAE2E5E1E0C4}" type="slidenum">
              <a:rPr lang="en-US" smtClean="0">
                <a:cs typeface="Arial" charset="0"/>
              </a:rPr>
              <a:pPr/>
              <a:t>76</a:t>
            </a:fld>
            <a:endParaRPr lang="en-US" smtClean="0">
              <a:cs typeface="Arial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Using Data Statistics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Condition is A = c     /* value selection on R */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Selectivity  = 1/V(R,A)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Condition is A &lt; c      /* range selection on R */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Selectivity = (c - Low(R, A))/(High(R,A) - Low(R,A))T(R)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Condition is A = B                         /* R ⨝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  <a:cs typeface="Arial" charset="0"/>
              </a:rPr>
              <a:t>A=B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S */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Selectivity = 1 / max(V(R,A),V(S,A))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(will explain next)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82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A7248-1F40-4589-A0AF-51C4F98F93FD}" type="slidenum">
              <a:rPr lang="en-US" smtClean="0">
                <a:cs typeface="Arial" charset="0"/>
              </a:rPr>
              <a:pPr/>
              <a:t>77</a:t>
            </a:fld>
            <a:endParaRPr lang="en-US" smtClean="0">
              <a:cs typeface="Arial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Assumptions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sz="2800" i="1" u="sng" smtClean="0">
                <a:latin typeface="Arial" charset="0"/>
                <a:ea typeface="ＭＳ Ｐゴシック" pitchFamily="34" charset="-128"/>
              </a:rPr>
              <a:t>Containment of values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: if V(R,A) &lt;= V(S,B), then the set of A values of R is included in the set of B values of S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Note: this indeed holds when A is a foreign key in R, and B is a key in S</a:t>
            </a:r>
          </a:p>
          <a:p>
            <a:pPr eaLnBrk="1" hangingPunct="1"/>
            <a:endParaRPr lang="en-US" sz="2800" i="1" u="sng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i="1" u="sng" smtClean="0">
                <a:latin typeface="Arial" charset="0"/>
                <a:ea typeface="ＭＳ Ｐゴシック" pitchFamily="34" charset="-128"/>
              </a:rPr>
              <a:t>Preservation of values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: for any other attribute C, </a:t>
            </a:r>
            <a:br>
              <a:rPr lang="en-US" sz="2800" smtClean="0">
                <a:latin typeface="Arial" charset="0"/>
                <a:ea typeface="ＭＳ Ｐゴシック" pitchFamily="34" charset="-128"/>
              </a:rPr>
            </a:br>
            <a:r>
              <a:rPr lang="en-US" sz="2800" smtClean="0">
                <a:latin typeface="Arial" charset="0"/>
                <a:ea typeface="ＭＳ Ｐゴシック" pitchFamily="34" charset="-128"/>
              </a:rPr>
              <a:t>V(R ⨝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  <a:cs typeface="Arial" charset="0"/>
              </a:rPr>
              <a:t>A=B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S, C) = V(R, C)   (or V(S, C))</a:t>
            </a:r>
          </a:p>
        </p:txBody>
      </p:sp>
      <p:sp>
        <p:nvSpPr>
          <p:cNvPr id="139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A0B124-B82E-4D87-BA18-47C3C9B3234B}" type="slidenum">
              <a:rPr lang="en-US" smtClean="0">
                <a:cs typeface="Arial" charset="0"/>
              </a:rPr>
              <a:pPr/>
              <a:t>78</a:t>
            </a:fld>
            <a:endParaRPr lang="en-US" smtClean="0">
              <a:cs typeface="Arial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Selectivity of R ⨝</a:t>
            </a:r>
            <a:r>
              <a:rPr lang="en-US" baseline="-25000" smtClean="0">
                <a:latin typeface="Arial" charset="0"/>
                <a:ea typeface="ＭＳ Ｐゴシック" pitchFamily="34" charset="-128"/>
                <a:cs typeface="Arial" charset="0"/>
              </a:rPr>
              <a:t>A=B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Assume V(R,A) &lt;= V(S,B)</a:t>
            </a: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Each tuple t in R joins with T(S)/V(S,B) tuple(s) in S</a:t>
            </a: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Hence T(R ⨝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cs typeface="Arial" charset="0"/>
              </a:rPr>
              <a:t>A=B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S) = T(R) T(S) / V(S,B)</a:t>
            </a: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In general: T(R ⨝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cs typeface="Arial" charset="0"/>
              </a:rPr>
              <a:t>A=B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S) = T(R) T(S) / max(V(R,A),V(S,B))</a:t>
            </a:r>
          </a:p>
        </p:txBody>
      </p:sp>
      <p:sp>
        <p:nvSpPr>
          <p:cNvPr id="140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F6709-6739-45CC-8CB4-562E382B8C33}" type="slidenum">
              <a:rPr lang="en-US" smtClean="0">
                <a:cs typeface="Arial" charset="0"/>
              </a:rPr>
              <a:pPr/>
              <a:t>79</a:t>
            </a:fld>
            <a:endParaRPr lang="en-US" smtClean="0">
              <a:cs typeface="Arial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Size Estimation for Join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Example: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T(R) = 10000,  T(S) = 20000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V(R,A) = 100,  V(S,B) = 200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How large is R ⨝</a:t>
            </a:r>
            <a:r>
              <a:rPr lang="en-US" baseline="-25000" smtClean="0">
                <a:latin typeface="Arial" charset="0"/>
                <a:ea typeface="ＭＳ Ｐゴシック" pitchFamily="34" charset="-128"/>
                <a:cs typeface="Arial" charset="0"/>
              </a:rPr>
              <a:t>A=B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S  ?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1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867622-4490-4F3B-8842-B3B4C7A4CC5C}" type="slidenum">
              <a:rPr lang="en-US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273175" y="5256213"/>
            <a:ext cx="1314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Supplier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162425" y="5319713"/>
            <a:ext cx="1125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Supply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3082925" y="3048000"/>
            <a:ext cx="762000" cy="228600"/>
            <a:chOff x="480" y="4080"/>
            <a:chExt cx="96" cy="48"/>
          </a:xfrm>
        </p:grpSpPr>
        <p:sp>
          <p:nvSpPr>
            <p:cNvPr id="28701" name="Line 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Line 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2820988" y="3124200"/>
            <a:ext cx="942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-25000">
                <a:latin typeface="Arial" charset="0"/>
              </a:rPr>
              <a:t>sid = sid</a:t>
            </a:r>
          </a:p>
        </p:txBody>
      </p:sp>
      <p:sp>
        <p:nvSpPr>
          <p:cNvPr id="28679" name="Line 10"/>
          <p:cNvSpPr>
            <a:spLocks noChangeShapeType="1"/>
          </p:cNvSpPr>
          <p:nvPr/>
        </p:nvSpPr>
        <p:spPr bwMode="auto">
          <a:xfrm flipV="1">
            <a:off x="1906588" y="3657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11"/>
          <p:cNvSpPr>
            <a:spLocks noChangeShapeType="1"/>
          </p:cNvSpPr>
          <p:nvPr/>
        </p:nvSpPr>
        <p:spPr bwMode="auto">
          <a:xfrm>
            <a:off x="3735388" y="3657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12"/>
          <p:cNvSpPr>
            <a:spLocks noChangeShapeType="1"/>
          </p:cNvSpPr>
          <p:nvPr/>
        </p:nvSpPr>
        <p:spPr bwMode="auto">
          <a:xfrm>
            <a:off x="2057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28600" y="4267200"/>
            <a:ext cx="337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</a:t>
            </a:r>
            <a:r>
              <a:rPr lang="en-US" baseline="-25000">
                <a:latin typeface="Arial" charset="0"/>
              </a:rPr>
              <a:t>scity=‘Seattle’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sstate=‘WA’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2832100" y="1676400"/>
            <a:ext cx="1046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</a:t>
            </a:r>
            <a:r>
              <a:rPr lang="en-US" baseline="-25000">
                <a:latin typeface="Arial" charset="0"/>
              </a:rPr>
              <a:t>sname</a:t>
            </a:r>
          </a:p>
        </p:txBody>
      </p:sp>
      <p:sp>
        <p:nvSpPr>
          <p:cNvPr id="28684" name="Line 15"/>
          <p:cNvSpPr>
            <a:spLocks noChangeShapeType="1"/>
          </p:cNvSpPr>
          <p:nvPr/>
        </p:nvSpPr>
        <p:spPr bwMode="auto">
          <a:xfrm>
            <a:off x="34417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1196975" y="5653088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8686" name="Text Box 17"/>
          <p:cNvSpPr txBox="1">
            <a:spLocks noChangeArrowheads="1"/>
          </p:cNvSpPr>
          <p:nvPr/>
        </p:nvSpPr>
        <p:spPr bwMode="auto">
          <a:xfrm>
            <a:off x="4110038" y="57150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8687" name="Text Box 18"/>
          <p:cNvSpPr txBox="1">
            <a:spLocks noChangeArrowheads="1"/>
          </p:cNvSpPr>
          <p:nvPr/>
        </p:nvSpPr>
        <p:spPr bwMode="auto">
          <a:xfrm>
            <a:off x="76200" y="2868613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Sort-merge join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5181600" y="3810000"/>
            <a:ext cx="1730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Scan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write to T2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8689" name="Text Box 20"/>
          <p:cNvSpPr txBox="1">
            <a:spLocks noChangeArrowheads="1"/>
          </p:cNvSpPr>
          <p:nvPr/>
        </p:nvSpPr>
        <p:spPr bwMode="auto">
          <a:xfrm>
            <a:off x="76200" y="1725613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8690" name="Text Box 21"/>
          <p:cNvSpPr txBox="1">
            <a:spLocks noChangeArrowheads="1"/>
          </p:cNvSpPr>
          <p:nvPr/>
        </p:nvSpPr>
        <p:spPr bwMode="auto">
          <a:xfrm>
            <a:off x="4267200" y="4343400"/>
            <a:ext cx="1439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</a:t>
            </a:r>
            <a:r>
              <a:rPr lang="en-US" baseline="-25000">
                <a:latin typeface="Arial" charset="0"/>
              </a:rPr>
              <a:t> pno=2</a:t>
            </a:r>
          </a:p>
        </p:txBody>
      </p:sp>
      <p:sp>
        <p:nvSpPr>
          <p:cNvPr id="28691" name="Line 22"/>
          <p:cNvSpPr>
            <a:spLocks noChangeShapeType="1"/>
          </p:cNvSpPr>
          <p:nvPr/>
        </p:nvSpPr>
        <p:spPr bwMode="auto">
          <a:xfrm>
            <a:off x="4894263" y="49387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23"/>
          <p:cNvSpPr txBox="1">
            <a:spLocks noChangeArrowheads="1"/>
          </p:cNvSpPr>
          <p:nvPr/>
        </p:nvSpPr>
        <p:spPr bwMode="auto">
          <a:xfrm>
            <a:off x="76200" y="3505200"/>
            <a:ext cx="180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Scan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 write to T1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8693" name="Rectangle 24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Physical Query Plan 2</a:t>
            </a:r>
          </a:p>
        </p:txBody>
      </p:sp>
      <p:sp>
        <p:nvSpPr>
          <p:cNvPr id="28694" name="Text Box 25"/>
          <p:cNvSpPr txBox="1">
            <a:spLocks noChangeArrowheads="1"/>
          </p:cNvSpPr>
          <p:nvPr/>
        </p:nvSpPr>
        <p:spPr bwMode="auto">
          <a:xfrm>
            <a:off x="5257800" y="16002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Total cost</a:t>
            </a:r>
          </a:p>
          <a:p>
            <a:r>
              <a:rPr lang="en-US" sz="2000">
                <a:latin typeface="Arial" charset="0"/>
              </a:rPr>
              <a:t>= 100 + 100 * 1/20 * 1/10 (1)</a:t>
            </a:r>
          </a:p>
          <a:p>
            <a:r>
              <a:rPr lang="en-US" sz="2000">
                <a:latin typeface="Arial" charset="0"/>
              </a:rPr>
              <a:t>+ 100 + 100 * 1/2500 (2)</a:t>
            </a:r>
          </a:p>
          <a:p>
            <a:r>
              <a:rPr lang="en-US" sz="2000">
                <a:latin typeface="Arial" charset="0"/>
              </a:rPr>
              <a:t>+ 2 (3)</a:t>
            </a:r>
          </a:p>
          <a:p>
            <a:r>
              <a:rPr lang="en-US" sz="2000">
                <a:latin typeface="Arial" charset="0"/>
              </a:rPr>
              <a:t>+ 0 (4)</a:t>
            </a:r>
          </a:p>
          <a:p>
            <a:r>
              <a:rPr lang="en-US" sz="2000">
                <a:latin typeface="Arial" charset="0"/>
              </a:rPr>
              <a:t>Total cost </a:t>
            </a:r>
            <a:r>
              <a:rPr lang="en-US">
                <a:latin typeface="Arial" charset="0"/>
                <a:ea typeface="Osaka"/>
                <a:cs typeface="Osaka"/>
              </a:rPr>
              <a:t> </a:t>
            </a:r>
            <a:r>
              <a:rPr lang="en-US">
                <a:latin typeface="Arial" charset="0"/>
                <a:ea typeface="Osaka"/>
                <a:cs typeface="Osaka"/>
                <a:sym typeface="Symbol" pitchFamily="18" charset="2"/>
              </a:rPr>
              <a:t></a:t>
            </a:r>
            <a:r>
              <a:rPr lang="en-US">
                <a:latin typeface="Arial" charset="0"/>
                <a:ea typeface="Osaka"/>
                <a:cs typeface="Osaka"/>
              </a:rPr>
              <a:t> </a:t>
            </a:r>
            <a:r>
              <a:rPr lang="en-US" sz="2000">
                <a:latin typeface="Arial" charset="0"/>
              </a:rPr>
              <a:t> </a:t>
            </a:r>
            <a:r>
              <a:rPr lang="en-US" sz="2000" b="1">
                <a:latin typeface="Arial" charset="0"/>
              </a:rPr>
              <a:t>204 I/Os</a:t>
            </a:r>
            <a:endParaRPr lang="en-US" sz="2000">
              <a:latin typeface="Arial" charset="0"/>
            </a:endParaRPr>
          </a:p>
        </p:txBody>
      </p:sp>
      <p:sp>
        <p:nvSpPr>
          <p:cNvPr id="28695" name="Text Box 27"/>
          <p:cNvSpPr txBox="1">
            <a:spLocks noChangeArrowheads="1"/>
          </p:cNvSpPr>
          <p:nvPr/>
        </p:nvSpPr>
        <p:spPr bwMode="auto">
          <a:xfrm>
            <a:off x="3962400" y="2819400"/>
            <a:ext cx="542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</a:t>
            </a:r>
            <a:endParaRPr lang="en-US" baseline="-25000">
              <a:latin typeface="Arial" charset="0"/>
            </a:endParaRPr>
          </a:p>
        </p:txBody>
      </p:sp>
      <p:sp>
        <p:nvSpPr>
          <p:cNvPr id="28696" name="Text Box 28"/>
          <p:cNvSpPr txBox="1">
            <a:spLocks noChangeArrowheads="1"/>
          </p:cNvSpPr>
          <p:nvPr/>
        </p:nvSpPr>
        <p:spPr bwMode="auto">
          <a:xfrm>
            <a:off x="3962400" y="1676400"/>
            <a:ext cx="542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</a:t>
            </a:r>
            <a:endParaRPr lang="en-US" baseline="-25000">
              <a:latin typeface="Arial" charset="0"/>
            </a:endParaRPr>
          </a:p>
        </p:txBody>
      </p:sp>
      <p:sp>
        <p:nvSpPr>
          <p:cNvPr id="28697" name="Rectangle 29"/>
          <p:cNvSpPr>
            <a:spLocks noChangeArrowheads="1"/>
          </p:cNvSpPr>
          <p:nvPr/>
        </p:nvSpPr>
        <p:spPr bwMode="auto">
          <a:xfrm>
            <a:off x="2757488" y="160338"/>
            <a:ext cx="1617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B(Supplier) = 100</a:t>
            </a:r>
          </a:p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B(Supply) = 100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8698" name="Rectangle 30"/>
          <p:cNvSpPr>
            <a:spLocks noChangeArrowheads="1"/>
          </p:cNvSpPr>
          <p:nvPr/>
        </p:nvSpPr>
        <p:spPr bwMode="auto">
          <a:xfrm>
            <a:off x="152400" y="160338"/>
            <a:ext cx="17160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T(Supplier) = 1000</a:t>
            </a:r>
          </a:p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T(Supply) = 10,000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8699" name="Rectangle 31"/>
          <p:cNvSpPr>
            <a:spLocks noChangeArrowheads="1"/>
          </p:cNvSpPr>
          <p:nvPr/>
        </p:nvSpPr>
        <p:spPr bwMode="auto">
          <a:xfrm>
            <a:off x="5122863" y="160338"/>
            <a:ext cx="19764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V(Supplier,scity) = 20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V(Supplier,state) = 10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V(Supply,pno) = 2,500</a:t>
            </a:r>
          </a:p>
        </p:txBody>
      </p:sp>
      <p:sp>
        <p:nvSpPr>
          <p:cNvPr id="28700" name="Rectangle 32"/>
          <p:cNvSpPr>
            <a:spLocks noChangeArrowheads="1"/>
          </p:cNvSpPr>
          <p:nvPr/>
        </p:nvSpPr>
        <p:spPr bwMode="auto">
          <a:xfrm>
            <a:off x="8001000" y="160338"/>
            <a:ext cx="7381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660066"/>
                </a:solidFill>
                <a:latin typeface="Arial" charset="0"/>
                <a:ea typeface="ＭＳ Ｐゴシック" pitchFamily="34" charset="-128"/>
              </a:rPr>
              <a:t>M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27282A-8CB1-45F6-8E04-41192FD58EFF}" type="slidenum">
              <a:rPr lang="en-US" smtClean="0">
                <a:cs typeface="Arial" charset="0"/>
              </a:rPr>
              <a:pPr/>
              <a:t>80</a:t>
            </a:fld>
            <a:endParaRPr lang="en-US" smtClean="0">
              <a:cs typeface="Arial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Histograms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Statistics on data maintained by the RDBMS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Makes size estimation much more accurate (hence, cost estimations are more accurate)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23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Histograms</a:t>
            </a:r>
          </a:p>
        </p:txBody>
      </p:sp>
      <p:sp>
        <p:nvSpPr>
          <p:cNvPr id="1433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43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9D0544-96F6-4C6B-BF77-29F6B69055F0}" type="slidenum">
              <a:rPr lang="en-US" smtClean="0">
                <a:cs typeface="Arial" charset="0"/>
              </a:rPr>
              <a:pPr/>
              <a:t>81</a:t>
            </a:fld>
            <a:endParaRPr lang="en-US" smtClean="0">
              <a:cs typeface="Arial" charset="0"/>
            </a:endParaRPr>
          </a:p>
        </p:txBody>
      </p:sp>
      <p:sp>
        <p:nvSpPr>
          <p:cNvPr id="143364" name="Rectangle 6"/>
          <p:cNvSpPr>
            <a:spLocks noChangeArrowheads="1"/>
          </p:cNvSpPr>
          <p:nvPr/>
        </p:nvSpPr>
        <p:spPr bwMode="auto">
          <a:xfrm>
            <a:off x="152400" y="1752600"/>
            <a:ext cx="56451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Employee(</a:t>
            </a:r>
            <a:r>
              <a:rPr lang="en-US" sz="3600" u="sng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ssn</a:t>
            </a:r>
            <a:r>
              <a:rPr lang="en-US" sz="360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, name, age)</a:t>
            </a:r>
          </a:p>
        </p:txBody>
      </p:sp>
      <p:sp>
        <p:nvSpPr>
          <p:cNvPr id="143365" name="Rectangle 7"/>
          <p:cNvSpPr>
            <a:spLocks noChangeArrowheads="1"/>
          </p:cNvSpPr>
          <p:nvPr/>
        </p:nvSpPr>
        <p:spPr bwMode="auto">
          <a:xfrm>
            <a:off x="228600" y="2743200"/>
            <a:ext cx="65055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pitchFamily="34" charset="-128"/>
              </a:rPr>
              <a:t>T(Employee) = 25000,  V(Empolyee, age) = 50</a:t>
            </a:r>
            <a:br>
              <a:rPr lang="en-US">
                <a:latin typeface="Arial" charset="0"/>
                <a:ea typeface="ＭＳ Ｐゴシック" pitchFamily="34" charset="-128"/>
              </a:rPr>
            </a:br>
            <a:r>
              <a:rPr lang="en-US">
                <a:latin typeface="Arial" charset="0"/>
                <a:ea typeface="ＭＳ Ｐゴシック" pitchFamily="34" charset="-128"/>
              </a:rPr>
              <a:t>min(age) = 19,  max(age) = 68</a:t>
            </a:r>
          </a:p>
        </p:txBody>
      </p:sp>
      <p:sp>
        <p:nvSpPr>
          <p:cNvPr id="143366" name="TextBox 8"/>
          <p:cNvSpPr txBox="1">
            <a:spLocks noChangeArrowheads="1"/>
          </p:cNvSpPr>
          <p:nvPr/>
        </p:nvSpPr>
        <p:spPr bwMode="auto">
          <a:xfrm>
            <a:off x="381000" y="3733800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σ</a:t>
            </a:r>
            <a:r>
              <a:rPr lang="en-US" sz="2800" baseline="-25000">
                <a:latin typeface="Arial" charset="0"/>
              </a:rPr>
              <a:t>age=48</a:t>
            </a:r>
            <a:r>
              <a:rPr lang="en-US" sz="2800">
                <a:latin typeface="Arial" charset="0"/>
              </a:rPr>
              <a:t>(Empolyee) = ?</a:t>
            </a:r>
          </a:p>
        </p:txBody>
      </p:sp>
      <p:sp>
        <p:nvSpPr>
          <p:cNvPr id="143367" name="TextBox 9"/>
          <p:cNvSpPr txBox="1">
            <a:spLocks noChangeArrowheads="1"/>
          </p:cNvSpPr>
          <p:nvPr/>
        </p:nvSpPr>
        <p:spPr bwMode="auto">
          <a:xfrm>
            <a:off x="4114800" y="3733800"/>
            <a:ext cx="499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σ</a:t>
            </a:r>
            <a:r>
              <a:rPr lang="en-US" sz="2800" baseline="-25000">
                <a:latin typeface="Arial" charset="0"/>
              </a:rPr>
              <a:t>age&gt;28 and age&lt;35</a:t>
            </a:r>
            <a:r>
              <a:rPr lang="en-US" sz="2800">
                <a:latin typeface="Arial" charset="0"/>
              </a:rPr>
              <a:t>(Empolyee)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Histograms</a:t>
            </a:r>
          </a:p>
        </p:txBody>
      </p:sp>
      <p:sp>
        <p:nvSpPr>
          <p:cNvPr id="1443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44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888D5-21FD-4022-B822-FD041B9D4520}" type="slidenum">
              <a:rPr lang="en-US" smtClean="0">
                <a:cs typeface="Arial" charset="0"/>
              </a:rPr>
              <a:pPr/>
              <a:t>82</a:t>
            </a:fld>
            <a:endParaRPr lang="en-US" smtClean="0">
              <a:cs typeface="Arial" charset="0"/>
            </a:endParaRPr>
          </a:p>
        </p:txBody>
      </p:sp>
      <p:sp>
        <p:nvSpPr>
          <p:cNvPr id="144388" name="Rectangle 6"/>
          <p:cNvSpPr>
            <a:spLocks noChangeArrowheads="1"/>
          </p:cNvSpPr>
          <p:nvPr/>
        </p:nvSpPr>
        <p:spPr bwMode="auto">
          <a:xfrm>
            <a:off x="152400" y="1752600"/>
            <a:ext cx="56451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Employee(</a:t>
            </a:r>
            <a:r>
              <a:rPr lang="en-US" sz="3600" u="sng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ssn</a:t>
            </a:r>
            <a:r>
              <a:rPr lang="en-US" sz="360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, name, age)</a:t>
            </a:r>
          </a:p>
        </p:txBody>
      </p:sp>
      <p:sp>
        <p:nvSpPr>
          <p:cNvPr id="144389" name="Rectangle 7"/>
          <p:cNvSpPr>
            <a:spLocks noChangeArrowheads="1"/>
          </p:cNvSpPr>
          <p:nvPr/>
        </p:nvSpPr>
        <p:spPr bwMode="auto">
          <a:xfrm>
            <a:off x="228600" y="2743200"/>
            <a:ext cx="65055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pitchFamily="34" charset="-128"/>
              </a:rPr>
              <a:t>T(Employee) = 25000,  V(Empolyee, age) = 50</a:t>
            </a:r>
            <a:br>
              <a:rPr lang="en-US">
                <a:latin typeface="Arial" charset="0"/>
                <a:ea typeface="ＭＳ Ｐゴシック" pitchFamily="34" charset="-128"/>
              </a:rPr>
            </a:br>
            <a:r>
              <a:rPr lang="en-US">
                <a:latin typeface="Arial" charset="0"/>
                <a:ea typeface="ＭＳ Ｐゴシック" pitchFamily="34" charset="-128"/>
              </a:rPr>
              <a:t>min(age) = 19,  max(age) = 68</a:t>
            </a:r>
          </a:p>
        </p:txBody>
      </p:sp>
      <p:sp>
        <p:nvSpPr>
          <p:cNvPr id="144390" name="Down Arrow 10"/>
          <p:cNvSpPr>
            <a:spLocks noChangeArrowheads="1"/>
          </p:cNvSpPr>
          <p:nvPr/>
        </p:nvSpPr>
        <p:spPr bwMode="auto">
          <a:xfrm>
            <a:off x="1905000" y="4572000"/>
            <a:ext cx="485775" cy="561975"/>
          </a:xfrm>
          <a:prstGeom prst="downArrow">
            <a:avLst>
              <a:gd name="adj1" fmla="val 50000"/>
              <a:gd name="adj2" fmla="val 48149"/>
            </a:avLst>
          </a:prstGeom>
          <a:solidFill>
            <a:srgbClr val="C0C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144391" name="Down Arrow 11"/>
          <p:cNvSpPr>
            <a:spLocks noChangeArrowheads="1"/>
          </p:cNvSpPr>
          <p:nvPr/>
        </p:nvSpPr>
        <p:spPr bwMode="auto">
          <a:xfrm>
            <a:off x="5943600" y="4572000"/>
            <a:ext cx="485775" cy="561975"/>
          </a:xfrm>
          <a:prstGeom prst="downArrow">
            <a:avLst>
              <a:gd name="adj1" fmla="val 50000"/>
              <a:gd name="adj2" fmla="val 48149"/>
            </a:avLst>
          </a:prstGeom>
          <a:solidFill>
            <a:srgbClr val="C0C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144392" name="TextBox 12"/>
          <p:cNvSpPr txBox="1">
            <a:spLocks noChangeArrowheads="1"/>
          </p:cNvSpPr>
          <p:nvPr/>
        </p:nvSpPr>
        <p:spPr bwMode="auto">
          <a:xfrm>
            <a:off x="228600" y="5562600"/>
            <a:ext cx="401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Estimate = 25000 / 50 = 500</a:t>
            </a:r>
          </a:p>
        </p:txBody>
      </p:sp>
      <p:sp>
        <p:nvSpPr>
          <p:cNvPr id="144393" name="TextBox 13"/>
          <p:cNvSpPr txBox="1">
            <a:spLocks noChangeArrowheads="1"/>
          </p:cNvSpPr>
          <p:nvPr/>
        </p:nvSpPr>
        <p:spPr bwMode="auto">
          <a:xfrm>
            <a:off x="4267200" y="5562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Estimate = 25000  * 6 / 60 = 2500</a:t>
            </a:r>
          </a:p>
        </p:txBody>
      </p:sp>
      <p:sp>
        <p:nvSpPr>
          <p:cNvPr id="144394" name="TextBox 15"/>
          <p:cNvSpPr txBox="1">
            <a:spLocks noChangeArrowheads="1"/>
          </p:cNvSpPr>
          <p:nvPr/>
        </p:nvSpPr>
        <p:spPr bwMode="auto">
          <a:xfrm>
            <a:off x="381000" y="3733800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σ</a:t>
            </a:r>
            <a:r>
              <a:rPr lang="en-US" sz="2800" baseline="-25000">
                <a:latin typeface="Arial" charset="0"/>
              </a:rPr>
              <a:t>age=48</a:t>
            </a:r>
            <a:r>
              <a:rPr lang="en-US" sz="2800">
                <a:latin typeface="Arial" charset="0"/>
              </a:rPr>
              <a:t>(Empolyee) = ?</a:t>
            </a:r>
          </a:p>
        </p:txBody>
      </p:sp>
      <p:sp>
        <p:nvSpPr>
          <p:cNvPr id="144395" name="TextBox 16"/>
          <p:cNvSpPr txBox="1">
            <a:spLocks noChangeArrowheads="1"/>
          </p:cNvSpPr>
          <p:nvPr/>
        </p:nvSpPr>
        <p:spPr bwMode="auto">
          <a:xfrm>
            <a:off x="4114800" y="3733800"/>
            <a:ext cx="499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σ</a:t>
            </a:r>
            <a:r>
              <a:rPr lang="en-US" sz="2800" baseline="-25000">
                <a:latin typeface="Arial" charset="0"/>
              </a:rPr>
              <a:t>age&gt;28 and age&lt;35</a:t>
            </a:r>
            <a:r>
              <a:rPr lang="en-US" sz="2800">
                <a:latin typeface="Arial" charset="0"/>
              </a:rPr>
              <a:t>(Empolyee)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Histograms</a:t>
            </a:r>
          </a:p>
        </p:txBody>
      </p:sp>
      <p:sp>
        <p:nvSpPr>
          <p:cNvPr id="1454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45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108F1-B12C-4FA1-A286-8FE8755118F4}" type="slidenum">
              <a:rPr lang="en-US" smtClean="0">
                <a:cs typeface="Arial" charset="0"/>
              </a:rPr>
              <a:pPr/>
              <a:t>83</a:t>
            </a:fld>
            <a:endParaRPr lang="en-US" smtClean="0">
              <a:cs typeface="Arial" charset="0"/>
            </a:endParaRPr>
          </a:p>
        </p:txBody>
      </p:sp>
      <p:graphicFrame>
        <p:nvGraphicFramePr>
          <p:cNvPr id="288772" name="Group 4"/>
          <p:cNvGraphicFramePr>
            <a:graphicFrameLocks noGrp="1"/>
          </p:cNvGraphicFramePr>
          <p:nvPr/>
        </p:nvGraphicFramePr>
        <p:xfrm>
          <a:off x="304800" y="4648200"/>
          <a:ext cx="8382000" cy="1270000"/>
        </p:xfrm>
        <a:graphic>
          <a:graphicData uri="http://schemas.openxmlformats.org/drawingml/2006/table">
            <a:tbl>
              <a:tblPr/>
              <a:tblGrid>
                <a:gridCol w="1196944"/>
                <a:gridCol w="1196944"/>
                <a:gridCol w="1198640"/>
                <a:gridCol w="1198639"/>
                <a:gridCol w="1196944"/>
                <a:gridCol w="1196944"/>
                <a:gridCol w="1196944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Age: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20..29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30-39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40-49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50-59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&gt;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60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Tuples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38" name="Rectangle 6"/>
          <p:cNvSpPr>
            <a:spLocks noChangeArrowheads="1"/>
          </p:cNvSpPr>
          <p:nvPr/>
        </p:nvSpPr>
        <p:spPr bwMode="auto">
          <a:xfrm>
            <a:off x="152400" y="1752600"/>
            <a:ext cx="56451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Employee(</a:t>
            </a:r>
            <a:r>
              <a:rPr lang="en-US" sz="3600" u="sng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ssn</a:t>
            </a:r>
            <a:r>
              <a:rPr lang="en-US" sz="360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, name, age)</a:t>
            </a:r>
          </a:p>
        </p:txBody>
      </p:sp>
      <p:sp>
        <p:nvSpPr>
          <p:cNvPr id="145439" name="Rectangle 7"/>
          <p:cNvSpPr>
            <a:spLocks noChangeArrowheads="1"/>
          </p:cNvSpPr>
          <p:nvPr/>
        </p:nvSpPr>
        <p:spPr bwMode="auto">
          <a:xfrm>
            <a:off x="228600" y="2743200"/>
            <a:ext cx="65055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pitchFamily="34" charset="-128"/>
              </a:rPr>
              <a:t>T(Employee) = 25000,  V(Empolyee, age) = 50</a:t>
            </a:r>
            <a:br>
              <a:rPr lang="en-US">
                <a:latin typeface="Arial" charset="0"/>
                <a:ea typeface="ＭＳ Ｐゴシック" pitchFamily="34" charset="-128"/>
              </a:rPr>
            </a:br>
            <a:r>
              <a:rPr lang="en-US">
                <a:latin typeface="Arial" charset="0"/>
                <a:ea typeface="ＭＳ Ｐゴシック" pitchFamily="34" charset="-128"/>
              </a:rPr>
              <a:t>min(age) = 19,  max(age) = 68</a:t>
            </a:r>
          </a:p>
        </p:txBody>
      </p:sp>
      <p:sp>
        <p:nvSpPr>
          <p:cNvPr id="145440" name="TextBox 9"/>
          <p:cNvSpPr txBox="1">
            <a:spLocks noChangeArrowheads="1"/>
          </p:cNvSpPr>
          <p:nvPr/>
        </p:nvSpPr>
        <p:spPr bwMode="auto">
          <a:xfrm>
            <a:off x="381000" y="3733800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σ</a:t>
            </a:r>
            <a:r>
              <a:rPr lang="en-US" sz="2800" baseline="-25000">
                <a:latin typeface="Arial" charset="0"/>
              </a:rPr>
              <a:t>age=48</a:t>
            </a:r>
            <a:r>
              <a:rPr lang="en-US" sz="2800">
                <a:latin typeface="Arial" charset="0"/>
              </a:rPr>
              <a:t>(Empolyee) = ?</a:t>
            </a:r>
          </a:p>
        </p:txBody>
      </p:sp>
      <p:sp>
        <p:nvSpPr>
          <p:cNvPr id="145441" name="TextBox 11"/>
          <p:cNvSpPr txBox="1">
            <a:spLocks noChangeArrowheads="1"/>
          </p:cNvSpPr>
          <p:nvPr/>
        </p:nvSpPr>
        <p:spPr bwMode="auto">
          <a:xfrm>
            <a:off x="4114800" y="3733800"/>
            <a:ext cx="499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σ</a:t>
            </a:r>
            <a:r>
              <a:rPr lang="en-US" sz="2800" baseline="-25000">
                <a:latin typeface="Arial" charset="0"/>
              </a:rPr>
              <a:t>age&gt;28 and age&lt;35</a:t>
            </a:r>
            <a:r>
              <a:rPr lang="en-US" sz="2800">
                <a:latin typeface="Arial" charset="0"/>
              </a:rPr>
              <a:t>(Empolyee)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Histograms</a:t>
            </a:r>
          </a:p>
        </p:txBody>
      </p:sp>
      <p:sp>
        <p:nvSpPr>
          <p:cNvPr id="146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2E76A-CAE6-43CD-9170-1D923CB37CC4}" type="slidenum">
              <a:rPr lang="en-US" smtClean="0">
                <a:cs typeface="Arial" charset="0"/>
              </a:rPr>
              <a:pPr/>
              <a:t>84</a:t>
            </a:fld>
            <a:endParaRPr lang="en-US" smtClean="0">
              <a:cs typeface="Arial" charset="0"/>
            </a:endParaRPr>
          </a:p>
        </p:txBody>
      </p:sp>
      <p:sp>
        <p:nvSpPr>
          <p:cNvPr id="146435" name="Rectangle 6"/>
          <p:cNvSpPr>
            <a:spLocks noChangeArrowheads="1"/>
          </p:cNvSpPr>
          <p:nvPr/>
        </p:nvSpPr>
        <p:spPr bwMode="auto">
          <a:xfrm>
            <a:off x="152400" y="1752600"/>
            <a:ext cx="56451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Employee(</a:t>
            </a:r>
            <a:r>
              <a:rPr lang="en-US" sz="3600" u="sng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ssn</a:t>
            </a:r>
            <a:r>
              <a:rPr lang="en-US" sz="360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, name, age)</a:t>
            </a:r>
          </a:p>
        </p:txBody>
      </p:sp>
      <p:sp>
        <p:nvSpPr>
          <p:cNvPr id="146436" name="Rectangle 7"/>
          <p:cNvSpPr>
            <a:spLocks noChangeArrowheads="1"/>
          </p:cNvSpPr>
          <p:nvPr/>
        </p:nvSpPr>
        <p:spPr bwMode="auto">
          <a:xfrm>
            <a:off x="228600" y="2743200"/>
            <a:ext cx="65055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pitchFamily="34" charset="-128"/>
              </a:rPr>
              <a:t>T(Employee) = 25000,  V(Empolyee, age) = 50</a:t>
            </a:r>
            <a:br>
              <a:rPr lang="en-US">
                <a:latin typeface="Arial" charset="0"/>
                <a:ea typeface="ＭＳ Ｐゴシック" pitchFamily="34" charset="-128"/>
              </a:rPr>
            </a:br>
            <a:r>
              <a:rPr lang="en-US">
                <a:latin typeface="Arial" charset="0"/>
                <a:ea typeface="ＭＳ Ｐゴシック" pitchFamily="34" charset="-128"/>
              </a:rPr>
              <a:t>min(age) = 19,  max(age) = 68</a:t>
            </a:r>
          </a:p>
        </p:txBody>
      </p:sp>
      <p:sp>
        <p:nvSpPr>
          <p:cNvPr id="146437" name="TextBox 10"/>
          <p:cNvSpPr txBox="1">
            <a:spLocks noChangeArrowheads="1"/>
          </p:cNvSpPr>
          <p:nvPr/>
        </p:nvSpPr>
        <p:spPr bwMode="auto">
          <a:xfrm>
            <a:off x="990600" y="6172200"/>
            <a:ext cx="239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Estimate = 1200</a:t>
            </a:r>
          </a:p>
        </p:txBody>
      </p:sp>
      <p:sp>
        <p:nvSpPr>
          <p:cNvPr id="146438" name="TextBox 11"/>
          <p:cNvSpPr txBox="1">
            <a:spLocks noChangeArrowheads="1"/>
          </p:cNvSpPr>
          <p:nvPr/>
        </p:nvSpPr>
        <p:spPr bwMode="auto">
          <a:xfrm>
            <a:off x="3810000" y="6172200"/>
            <a:ext cx="451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Estimate = 2*80 + 5*500 = 2660</a:t>
            </a:r>
          </a:p>
        </p:txBody>
      </p:sp>
      <p:sp>
        <p:nvSpPr>
          <p:cNvPr id="146439" name="Down Arrow 13"/>
          <p:cNvSpPr>
            <a:spLocks noChangeArrowheads="1"/>
          </p:cNvSpPr>
          <p:nvPr/>
        </p:nvSpPr>
        <p:spPr bwMode="auto">
          <a:xfrm>
            <a:off x="1905000" y="4343400"/>
            <a:ext cx="485775" cy="561975"/>
          </a:xfrm>
          <a:prstGeom prst="downArrow">
            <a:avLst>
              <a:gd name="adj1" fmla="val 50000"/>
              <a:gd name="adj2" fmla="val 48149"/>
            </a:avLst>
          </a:prstGeom>
          <a:solidFill>
            <a:srgbClr val="C0C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146440" name="Down Arrow 14"/>
          <p:cNvSpPr>
            <a:spLocks noChangeArrowheads="1"/>
          </p:cNvSpPr>
          <p:nvPr/>
        </p:nvSpPr>
        <p:spPr bwMode="auto">
          <a:xfrm>
            <a:off x="5943600" y="4343400"/>
            <a:ext cx="485775" cy="561975"/>
          </a:xfrm>
          <a:prstGeom prst="downArrow">
            <a:avLst>
              <a:gd name="adj1" fmla="val 50000"/>
              <a:gd name="adj2" fmla="val 48149"/>
            </a:avLst>
          </a:prstGeom>
          <a:solidFill>
            <a:srgbClr val="C0C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</p:txBody>
      </p:sp>
      <p:graphicFrame>
        <p:nvGraphicFramePr>
          <p:cNvPr id="288772" name="Group 4"/>
          <p:cNvGraphicFramePr>
            <a:graphicFrameLocks noGrp="1"/>
          </p:cNvGraphicFramePr>
          <p:nvPr/>
        </p:nvGraphicFramePr>
        <p:xfrm>
          <a:off x="304800" y="4648200"/>
          <a:ext cx="8382000" cy="1270000"/>
        </p:xfrm>
        <a:graphic>
          <a:graphicData uri="http://schemas.openxmlformats.org/drawingml/2006/table">
            <a:tbl>
              <a:tblPr/>
              <a:tblGrid>
                <a:gridCol w="1196944"/>
                <a:gridCol w="1196944"/>
                <a:gridCol w="1198640"/>
                <a:gridCol w="1198639"/>
                <a:gridCol w="1196944"/>
                <a:gridCol w="1196944"/>
                <a:gridCol w="1196944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Age: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20..29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30-39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40-49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50-59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&gt;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60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Tuples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6467" name="TextBox 15"/>
          <p:cNvSpPr txBox="1">
            <a:spLocks noChangeArrowheads="1"/>
          </p:cNvSpPr>
          <p:nvPr/>
        </p:nvSpPr>
        <p:spPr bwMode="auto">
          <a:xfrm>
            <a:off x="381000" y="3733800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σ</a:t>
            </a:r>
            <a:r>
              <a:rPr lang="en-US" sz="2800" baseline="-25000">
                <a:latin typeface="Arial" charset="0"/>
              </a:rPr>
              <a:t>age=48</a:t>
            </a:r>
            <a:r>
              <a:rPr lang="en-US" sz="2800">
                <a:latin typeface="Arial" charset="0"/>
              </a:rPr>
              <a:t>(Empolyee) = ?</a:t>
            </a:r>
          </a:p>
        </p:txBody>
      </p:sp>
      <p:sp>
        <p:nvSpPr>
          <p:cNvPr id="146468" name="TextBox 16"/>
          <p:cNvSpPr txBox="1">
            <a:spLocks noChangeArrowheads="1"/>
          </p:cNvSpPr>
          <p:nvPr/>
        </p:nvSpPr>
        <p:spPr bwMode="auto">
          <a:xfrm>
            <a:off x="4114800" y="3733800"/>
            <a:ext cx="499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σ</a:t>
            </a:r>
            <a:r>
              <a:rPr lang="en-US" sz="2800" baseline="-25000">
                <a:latin typeface="Arial" charset="0"/>
              </a:rPr>
              <a:t>age&gt;28 and age&lt;35</a:t>
            </a:r>
            <a:r>
              <a:rPr lang="en-US" sz="2800">
                <a:latin typeface="Arial" charset="0"/>
              </a:rPr>
              <a:t>(Empolyee)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Types of Histograms</a:t>
            </a:r>
          </a:p>
        </p:txBody>
      </p:sp>
      <p:sp>
        <p:nvSpPr>
          <p:cNvPr id="14745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How should we determine the bucket boundaries in a histogram ?</a:t>
            </a:r>
          </a:p>
        </p:txBody>
      </p:sp>
      <p:sp>
        <p:nvSpPr>
          <p:cNvPr id="1474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748018-7A5D-4BC1-A8CD-C499A80EC8F4}" type="slidenum">
              <a:rPr lang="en-US" smtClean="0">
                <a:cs typeface="Arial" charset="0"/>
              </a:rPr>
              <a:pPr/>
              <a:t>85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Types of Histograms</a:t>
            </a:r>
          </a:p>
        </p:txBody>
      </p:sp>
      <p:sp>
        <p:nvSpPr>
          <p:cNvPr id="14848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How should we determine the bucket boundaries in a histogram ?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Eq-Width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Eq-Depth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Compressed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V-Optimal histograms</a:t>
            </a:r>
          </a:p>
        </p:txBody>
      </p:sp>
      <p:sp>
        <p:nvSpPr>
          <p:cNvPr id="1484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C79C0-DE84-4B0E-986C-102CAB88C9D9}" type="slidenum">
              <a:rPr lang="en-US" smtClean="0">
                <a:cs typeface="Arial" charset="0"/>
              </a:rPr>
              <a:pPr/>
              <a:t>86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Histograms</a:t>
            </a:r>
          </a:p>
        </p:txBody>
      </p:sp>
      <p:sp>
        <p:nvSpPr>
          <p:cNvPr id="14950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49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F823B8-8642-4CC3-BB71-ECAA5AD242A9}" type="slidenum">
              <a:rPr lang="en-US" smtClean="0">
                <a:cs typeface="Arial" charset="0"/>
              </a:rPr>
              <a:pPr/>
              <a:t>87</a:t>
            </a:fld>
            <a:endParaRPr lang="en-US" smtClean="0">
              <a:cs typeface="Arial" charset="0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228600" y="2209800"/>
          <a:ext cx="8382000" cy="1270000"/>
        </p:xfrm>
        <a:graphic>
          <a:graphicData uri="http://schemas.openxmlformats.org/drawingml/2006/table">
            <a:tbl>
              <a:tblPr/>
              <a:tblGrid>
                <a:gridCol w="1196944"/>
                <a:gridCol w="1196944"/>
                <a:gridCol w="1198640"/>
                <a:gridCol w="1198639"/>
                <a:gridCol w="1196944"/>
                <a:gridCol w="1196944"/>
                <a:gridCol w="1196944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Age: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20..29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30-39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40-49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50-59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&gt;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60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Tuples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534" name="Rectangle 6"/>
          <p:cNvSpPr>
            <a:spLocks noChangeArrowheads="1"/>
          </p:cNvSpPr>
          <p:nvPr/>
        </p:nvSpPr>
        <p:spPr bwMode="auto">
          <a:xfrm>
            <a:off x="125413" y="161925"/>
            <a:ext cx="56451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Employee(</a:t>
            </a:r>
            <a:r>
              <a:rPr lang="en-US" sz="3600" u="sng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ssn</a:t>
            </a:r>
            <a:r>
              <a:rPr lang="en-US" sz="360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, name, age)</a:t>
            </a: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228600" y="4292600"/>
          <a:ext cx="8382000" cy="1270000"/>
        </p:xfrm>
        <a:graphic>
          <a:graphicData uri="http://schemas.openxmlformats.org/drawingml/2006/table">
            <a:tbl>
              <a:tblPr/>
              <a:tblGrid>
                <a:gridCol w="1196944"/>
                <a:gridCol w="1196944"/>
                <a:gridCol w="1198640"/>
                <a:gridCol w="1198639"/>
                <a:gridCol w="1196944"/>
                <a:gridCol w="1196944"/>
                <a:gridCol w="1196944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Age: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20..29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30-39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40-49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50-59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&gt;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60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Tuples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561" name="TextBox 12"/>
          <p:cNvSpPr txBox="1">
            <a:spLocks noChangeArrowheads="1"/>
          </p:cNvSpPr>
          <p:nvPr/>
        </p:nvSpPr>
        <p:spPr bwMode="auto">
          <a:xfrm>
            <a:off x="152400" y="1600200"/>
            <a:ext cx="157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Eq-width:</a:t>
            </a:r>
          </a:p>
        </p:txBody>
      </p:sp>
      <p:sp>
        <p:nvSpPr>
          <p:cNvPr id="149562" name="TextBox 13"/>
          <p:cNvSpPr txBox="1">
            <a:spLocks noChangeArrowheads="1"/>
          </p:cNvSpPr>
          <p:nvPr/>
        </p:nvSpPr>
        <p:spPr bwMode="auto">
          <a:xfrm>
            <a:off x="304800" y="3657600"/>
            <a:ext cx="160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Eq-depth:</a:t>
            </a:r>
          </a:p>
        </p:txBody>
      </p:sp>
      <p:sp>
        <p:nvSpPr>
          <p:cNvPr id="149563" name="TextBox 14"/>
          <p:cNvSpPr txBox="1">
            <a:spLocks noChangeArrowheads="1"/>
          </p:cNvSpPr>
          <p:nvPr/>
        </p:nvSpPr>
        <p:spPr bwMode="auto">
          <a:xfrm>
            <a:off x="152400" y="5791200"/>
            <a:ext cx="889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Compressed</a:t>
            </a:r>
            <a:r>
              <a:rPr lang="en-US">
                <a:latin typeface="Arial" charset="0"/>
              </a:rPr>
              <a:t>: store separately highly frequent values: (48,1900)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V-Optimal Histograms</a:t>
            </a:r>
          </a:p>
        </p:txBody>
      </p:sp>
      <p:sp>
        <p:nvSpPr>
          <p:cNvPr id="15053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Defines bucket boundaries in an optimal way, to minimize the error over all point queries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Computed rather expensively, using dynamic programming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Modern databases systems use V-optimal histograms or some variations</a:t>
            </a:r>
          </a:p>
        </p:txBody>
      </p:sp>
      <p:sp>
        <p:nvSpPr>
          <p:cNvPr id="150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9BA598-75C0-4AEF-A1EC-BAA89435867A}" type="slidenum">
              <a:rPr lang="en-US" smtClean="0">
                <a:cs typeface="Arial" charset="0"/>
              </a:rPr>
              <a:pPr/>
              <a:t>88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Difficult Questions on Histograms</a:t>
            </a:r>
          </a:p>
        </p:txBody>
      </p:sp>
      <p:sp>
        <p:nvSpPr>
          <p:cNvPr id="15155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Small number of buckets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Hundreds, or thousands, but not more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WHY ?</a:t>
            </a:r>
          </a:p>
          <a:p>
            <a:r>
              <a:rPr lang="en-US" i="1" smtClean="0">
                <a:latin typeface="Arial" charset="0"/>
                <a:ea typeface="ＭＳ Ｐゴシック" pitchFamily="34" charset="-128"/>
              </a:rPr>
              <a:t>Not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updated during database update, but recomputed periodically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WHY ? 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Multidimensional histograms rarely used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WHY ?</a:t>
            </a:r>
          </a:p>
          <a:p>
            <a:pPr lvl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15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E287F9-42D4-4547-9171-46023C5CD393}" type="slidenum">
              <a:rPr lang="en-US" smtClean="0">
                <a:cs typeface="Arial" charset="0"/>
              </a:rPr>
              <a:pPr/>
              <a:t>89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2"/>
          <p:cNvSpPr txBox="1">
            <a:spLocks noChangeArrowheads="1"/>
          </p:cNvSpPr>
          <p:nvPr/>
        </p:nvSpPr>
        <p:spPr bwMode="auto">
          <a:xfrm>
            <a:off x="1425575" y="5500688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Supply</a:t>
            </a: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4314825" y="5410200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Supplier</a:t>
            </a:r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3005138" y="3581400"/>
            <a:ext cx="762000" cy="228600"/>
            <a:chOff x="480" y="4080"/>
            <a:chExt cx="96" cy="48"/>
          </a:xfrm>
        </p:grpSpPr>
        <p:sp>
          <p:nvSpPr>
            <p:cNvPr id="30748" name="Line 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2743200" y="3657600"/>
            <a:ext cx="935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-25000">
                <a:latin typeface="Arial" charset="0"/>
              </a:rPr>
              <a:t>sid = sid</a:t>
            </a:r>
          </a:p>
        </p:txBody>
      </p:sp>
      <p:sp>
        <p:nvSpPr>
          <p:cNvPr id="30725" name="Line 10"/>
          <p:cNvSpPr>
            <a:spLocks noChangeShapeType="1"/>
          </p:cNvSpPr>
          <p:nvPr/>
        </p:nvSpPr>
        <p:spPr bwMode="auto">
          <a:xfrm flipV="1">
            <a:off x="2286000" y="4038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11"/>
          <p:cNvSpPr>
            <a:spLocks noChangeShapeType="1"/>
          </p:cNvSpPr>
          <p:nvPr/>
        </p:nvSpPr>
        <p:spPr bwMode="auto">
          <a:xfrm>
            <a:off x="3810000" y="4038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12"/>
          <p:cNvSpPr>
            <a:spLocks noChangeShapeType="1"/>
          </p:cNvSpPr>
          <p:nvPr/>
        </p:nvSpPr>
        <p:spPr bwMode="auto">
          <a:xfrm>
            <a:off x="213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13"/>
          <p:cNvSpPr txBox="1">
            <a:spLocks noChangeArrowheads="1"/>
          </p:cNvSpPr>
          <p:nvPr/>
        </p:nvSpPr>
        <p:spPr bwMode="auto">
          <a:xfrm>
            <a:off x="1643063" y="2376488"/>
            <a:ext cx="294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</a:t>
            </a:r>
            <a:r>
              <a:rPr lang="en-US" baseline="-25000">
                <a:latin typeface="Arial" charset="0"/>
              </a:rPr>
              <a:t>scity=‘Seattle’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sstate=‘WA’</a:t>
            </a:r>
          </a:p>
        </p:txBody>
      </p:sp>
      <p:sp>
        <p:nvSpPr>
          <p:cNvPr id="30729" name="Text Box 14"/>
          <p:cNvSpPr txBox="1">
            <a:spLocks noChangeArrowheads="1"/>
          </p:cNvSpPr>
          <p:nvPr/>
        </p:nvSpPr>
        <p:spPr bwMode="auto">
          <a:xfrm>
            <a:off x="2601913" y="1371600"/>
            <a:ext cx="1036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</a:t>
            </a:r>
            <a:r>
              <a:rPr lang="en-US" baseline="-25000">
                <a:latin typeface="Arial" charset="0"/>
              </a:rPr>
              <a:t>sname</a:t>
            </a:r>
          </a:p>
        </p:txBody>
      </p:sp>
      <p:sp>
        <p:nvSpPr>
          <p:cNvPr id="30730" name="Line 15"/>
          <p:cNvSpPr>
            <a:spLocks noChangeShapeType="1"/>
          </p:cNvSpPr>
          <p:nvPr/>
        </p:nvSpPr>
        <p:spPr bwMode="auto">
          <a:xfrm>
            <a:off x="3352800" y="3048000"/>
            <a:ext cx="11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18"/>
          <p:cNvSpPr txBox="1">
            <a:spLocks noChangeArrowheads="1"/>
          </p:cNvSpPr>
          <p:nvPr/>
        </p:nvSpPr>
        <p:spPr bwMode="auto">
          <a:xfrm>
            <a:off x="3962400" y="3581400"/>
            <a:ext cx="279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Index nested loop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0732" name="Text Box 19"/>
          <p:cNvSpPr txBox="1">
            <a:spLocks noChangeArrowheads="1"/>
          </p:cNvSpPr>
          <p:nvPr/>
        </p:nvSpPr>
        <p:spPr bwMode="auto">
          <a:xfrm>
            <a:off x="3784600" y="5883275"/>
            <a:ext cx="4589463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(I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ndex lookup on sid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Doesn’t matter if clustered or not</a:t>
            </a:r>
          </a:p>
        </p:txBody>
      </p:sp>
      <p:sp>
        <p:nvSpPr>
          <p:cNvPr id="30733" name="Text Box 20"/>
          <p:cNvSpPr txBox="1">
            <a:spLocks noChangeArrowheads="1"/>
          </p:cNvSpPr>
          <p:nvPr/>
        </p:nvSpPr>
        <p:spPr bwMode="auto">
          <a:xfrm>
            <a:off x="152400" y="13716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0734" name="Text Box 21"/>
          <p:cNvSpPr txBox="1">
            <a:spLocks noChangeArrowheads="1"/>
          </p:cNvSpPr>
          <p:nvPr/>
        </p:nvSpPr>
        <p:spPr bwMode="auto">
          <a:xfrm>
            <a:off x="1295400" y="4648200"/>
            <a:ext cx="142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</a:t>
            </a:r>
            <a:r>
              <a:rPr lang="en-US" baseline="-25000">
                <a:latin typeface="Arial" charset="0"/>
              </a:rPr>
              <a:t> pno=2</a:t>
            </a:r>
          </a:p>
        </p:txBody>
      </p:sp>
      <p:sp>
        <p:nvSpPr>
          <p:cNvPr id="30735" name="Line 22"/>
          <p:cNvSpPr>
            <a:spLocks noChangeShapeType="1"/>
          </p:cNvSpPr>
          <p:nvPr/>
        </p:nvSpPr>
        <p:spPr bwMode="auto">
          <a:xfrm>
            <a:off x="33528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Text Box 23"/>
          <p:cNvSpPr txBox="1">
            <a:spLocks noChangeArrowheads="1"/>
          </p:cNvSpPr>
          <p:nvPr/>
        </p:nvSpPr>
        <p:spPr bwMode="auto">
          <a:xfrm>
            <a:off x="533400" y="5883275"/>
            <a:ext cx="3259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Index lookup on pno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Assume: clustered</a:t>
            </a:r>
          </a:p>
        </p:txBody>
      </p:sp>
      <p:sp>
        <p:nvSpPr>
          <p:cNvPr id="30737" name="Rectangle 24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Physical Query Plan 3</a:t>
            </a:r>
          </a:p>
        </p:txBody>
      </p:sp>
      <p:sp>
        <p:nvSpPr>
          <p:cNvPr id="30738" name="Text Box 26"/>
          <p:cNvSpPr txBox="1">
            <a:spLocks noChangeArrowheads="1"/>
          </p:cNvSpPr>
          <p:nvPr/>
        </p:nvSpPr>
        <p:spPr bwMode="auto">
          <a:xfrm>
            <a:off x="0" y="4267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Use index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0739" name="Text Box 27"/>
          <p:cNvSpPr txBox="1">
            <a:spLocks noChangeArrowheads="1"/>
          </p:cNvSpPr>
          <p:nvPr/>
        </p:nvSpPr>
        <p:spPr bwMode="auto">
          <a:xfrm>
            <a:off x="1981200" y="3429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</a:t>
            </a:r>
            <a:endParaRPr lang="en-US" baseline="-25000">
              <a:latin typeface="Arial" charset="0"/>
            </a:endParaRPr>
          </a:p>
        </p:txBody>
      </p:sp>
      <p:sp>
        <p:nvSpPr>
          <p:cNvPr id="30740" name="Text Box 28"/>
          <p:cNvSpPr txBox="1">
            <a:spLocks noChangeArrowheads="1"/>
          </p:cNvSpPr>
          <p:nvPr/>
        </p:nvSpPr>
        <p:spPr bwMode="auto">
          <a:xfrm>
            <a:off x="1001713" y="2362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</a:t>
            </a:r>
            <a:endParaRPr lang="en-US" baseline="-25000">
              <a:latin typeface="Arial" charset="0"/>
            </a:endParaRPr>
          </a:p>
        </p:txBody>
      </p:sp>
      <p:sp>
        <p:nvSpPr>
          <p:cNvPr id="30741" name="Text Box 29"/>
          <p:cNvSpPr txBox="1">
            <a:spLocks noChangeArrowheads="1"/>
          </p:cNvSpPr>
          <p:nvPr/>
        </p:nvSpPr>
        <p:spPr bwMode="auto">
          <a:xfrm>
            <a:off x="1905000" y="13716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</a:t>
            </a:r>
            <a:endParaRPr lang="en-US" baseline="-25000">
              <a:latin typeface="Arial" charset="0"/>
            </a:endParaRPr>
          </a:p>
        </p:txBody>
      </p:sp>
      <p:sp>
        <p:nvSpPr>
          <p:cNvPr id="30742" name="Text Box 30"/>
          <p:cNvSpPr txBox="1">
            <a:spLocks noChangeArrowheads="1"/>
          </p:cNvSpPr>
          <p:nvPr/>
        </p:nvSpPr>
        <p:spPr bwMode="auto">
          <a:xfrm>
            <a:off x="152400" y="19812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074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CCC935-1869-426E-BCBD-175B1DEC18E8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  <p:sp>
        <p:nvSpPr>
          <p:cNvPr id="30744" name="Rectangle 31"/>
          <p:cNvSpPr>
            <a:spLocks noChangeArrowheads="1"/>
          </p:cNvSpPr>
          <p:nvPr/>
        </p:nvSpPr>
        <p:spPr bwMode="auto">
          <a:xfrm>
            <a:off x="2757488" y="160338"/>
            <a:ext cx="1568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B(Supplier) = 100</a:t>
            </a:r>
          </a:p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B(Supply) = 100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30745" name="Rectangle 32"/>
          <p:cNvSpPr>
            <a:spLocks noChangeArrowheads="1"/>
          </p:cNvSpPr>
          <p:nvPr/>
        </p:nvSpPr>
        <p:spPr bwMode="auto">
          <a:xfrm>
            <a:off x="152400" y="160338"/>
            <a:ext cx="1695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T(Supplier) = 1000</a:t>
            </a:r>
          </a:p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T(Supply) = 10,000</a:t>
            </a:r>
            <a:endParaRPr lang="en-US" sz="14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30746" name="Rectangle 33"/>
          <p:cNvSpPr>
            <a:spLocks noChangeArrowheads="1"/>
          </p:cNvSpPr>
          <p:nvPr/>
        </p:nvSpPr>
        <p:spPr bwMode="auto">
          <a:xfrm>
            <a:off x="5122863" y="160338"/>
            <a:ext cx="19526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V(Supplier,scity) = 20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V(Supplier,state) = 10</a:t>
            </a:r>
          </a:p>
          <a:p>
            <a:r>
              <a:rPr lang="en-US" sz="1400">
                <a:solidFill>
                  <a:srgbClr val="008000"/>
                </a:solidFill>
                <a:latin typeface="Arial" charset="0"/>
              </a:rPr>
              <a:t>V(Supply,pno) = 2,500</a:t>
            </a:r>
          </a:p>
        </p:txBody>
      </p:sp>
      <p:sp>
        <p:nvSpPr>
          <p:cNvPr id="30747" name="Rectangle 34"/>
          <p:cNvSpPr>
            <a:spLocks noChangeArrowheads="1"/>
          </p:cNvSpPr>
          <p:nvPr/>
        </p:nvSpPr>
        <p:spPr bwMode="auto">
          <a:xfrm>
            <a:off x="8001000" y="160338"/>
            <a:ext cx="73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660066"/>
                </a:solidFill>
                <a:latin typeface="Arial" charset="0"/>
                <a:ea typeface="ＭＳ Ｐゴシック" pitchFamily="34" charset="-128"/>
              </a:rPr>
              <a:t>M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Summary of Query Optimization</a:t>
            </a:r>
          </a:p>
        </p:txBody>
      </p:sp>
      <p:sp>
        <p:nvSpPr>
          <p:cNvPr id="153602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Three parts: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search space, algorithms, size/cost estimation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Ideal goal: find optimal plan.  But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Impossible to estimate accurately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Impossible to search the entire space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Goal of today’s optimizers: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Avoid very bad plans</a:t>
            </a:r>
          </a:p>
        </p:txBody>
      </p:sp>
      <p:sp>
        <p:nvSpPr>
          <p:cNvPr id="15360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BF6CF-70C3-4BA5-BC40-13C739C3B8C7}" type="slidenum">
              <a:rPr lang="en-US" smtClean="0">
                <a:cs typeface="Arial" charset="0"/>
              </a:rPr>
              <a:pPr/>
              <a:t>90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Words>3566</Words>
  <Application>Microsoft Macintosh PowerPoint</Application>
  <PresentationFormat>On-screen Show (4:3)</PresentationFormat>
  <Paragraphs>1198</Paragraphs>
  <Slides>90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Times New Roman</vt:lpstr>
      <vt:lpstr>Arial</vt:lpstr>
      <vt:lpstr>ＭＳ Ｐゴシック</vt:lpstr>
      <vt:lpstr>Symbol</vt:lpstr>
      <vt:lpstr>Osaka</vt:lpstr>
      <vt:lpstr>Batang</vt:lpstr>
      <vt:lpstr>Wingdings</vt:lpstr>
      <vt:lpstr>Default Design</vt:lpstr>
      <vt:lpstr>Lecture 9 </vt:lpstr>
      <vt:lpstr>Outline</vt:lpstr>
      <vt:lpstr>Query Optimization Algorithm</vt:lpstr>
      <vt:lpstr>Example</vt:lpstr>
      <vt:lpstr>Physical Query Plan 1</vt:lpstr>
      <vt:lpstr>Physical Query Plan 1</vt:lpstr>
      <vt:lpstr>Physical Query Plan 2</vt:lpstr>
      <vt:lpstr>Physical Query Plan 2</vt:lpstr>
      <vt:lpstr>Physical Query Plan 3</vt:lpstr>
      <vt:lpstr>Physical Query Plan 3</vt:lpstr>
      <vt:lpstr>Physical Query Plan 3</vt:lpstr>
      <vt:lpstr>Simplifications</vt:lpstr>
      <vt:lpstr>Lessons</vt:lpstr>
      <vt:lpstr>The Contract of the Optimizer</vt:lpstr>
      <vt:lpstr>Query Optimization</vt:lpstr>
      <vt:lpstr>History of Query Optimization</vt:lpstr>
      <vt:lpstr>1. Search Space</vt:lpstr>
      <vt:lpstr>Left-Deep Plans and Bushy Plans</vt:lpstr>
      <vt:lpstr>Relational Algebra Laws</vt:lpstr>
      <vt:lpstr>Example</vt:lpstr>
      <vt:lpstr>Simple Laws</vt:lpstr>
      <vt:lpstr>Example</vt:lpstr>
      <vt:lpstr>Simple Laws</vt:lpstr>
      <vt:lpstr>Laws for Group-by and Join</vt:lpstr>
      <vt:lpstr>Example</vt:lpstr>
      <vt:lpstr>Laws Involving Constraints</vt:lpstr>
      <vt:lpstr>Example</vt:lpstr>
      <vt:lpstr>Law of Semijoins</vt:lpstr>
      <vt:lpstr>Laws with Semijoins</vt:lpstr>
      <vt:lpstr>Semijoin Reducer</vt:lpstr>
      <vt:lpstr>Example</vt:lpstr>
      <vt:lpstr>Why Would We Do This ?</vt:lpstr>
      <vt:lpstr>Semijoin Reducer</vt:lpstr>
      <vt:lpstr>Semijoin Reducer</vt:lpstr>
      <vt:lpstr>Semijoin Reducer</vt:lpstr>
      <vt:lpstr>Semijoin Reducer</vt:lpstr>
      <vt:lpstr>Example with Semijoins</vt:lpstr>
      <vt:lpstr>Example with Semijoins</vt:lpstr>
      <vt:lpstr>Example with Semijoins</vt:lpstr>
      <vt:lpstr>Example with Semijoins</vt:lpstr>
      <vt:lpstr>Pruning the Search Space</vt:lpstr>
      <vt:lpstr>Complete Plans</vt:lpstr>
      <vt:lpstr>Bottom-up Partial Plans</vt:lpstr>
      <vt:lpstr>Top-down Partial Plans</vt:lpstr>
      <vt:lpstr>Query Optimization</vt:lpstr>
      <vt:lpstr>2. Plan Enumeration Algorithms</vt:lpstr>
      <vt:lpstr>Join Reordering</vt:lpstr>
      <vt:lpstr>Join Reordering</vt:lpstr>
      <vt:lpstr>Join Reordering</vt:lpstr>
      <vt:lpstr>Reducing the Search Space </vt:lpstr>
      <vt:lpstr>Access Path Selection</vt:lpstr>
      <vt:lpstr>Access Path Selection</vt:lpstr>
      <vt:lpstr>Access Path Selection</vt:lpstr>
      <vt:lpstr>Access Path Selection</vt:lpstr>
      <vt:lpstr>Access Path Selectivity</vt:lpstr>
      <vt:lpstr>Other Decisions for the Optimization Algorithm</vt:lpstr>
      <vt:lpstr>Materialize Intermediate Results Between Operators</vt:lpstr>
      <vt:lpstr>Materialize Intermediate Results Between Operators</vt:lpstr>
      <vt:lpstr>Pipeline Between Operators</vt:lpstr>
      <vt:lpstr>Pipeline Between Operators</vt:lpstr>
      <vt:lpstr>Pipeline in Bushy Trees</vt:lpstr>
      <vt:lpstr>Example (will skip in class)</vt:lpstr>
      <vt:lpstr>Example (will skip in class)</vt:lpstr>
      <vt:lpstr>Example (will skip in class)</vt:lpstr>
      <vt:lpstr>Example (will skip in class)</vt:lpstr>
      <vt:lpstr>Example (will skip in class)</vt:lpstr>
      <vt:lpstr>Example (will skip in class)</vt:lpstr>
      <vt:lpstr>Query Optimization</vt:lpstr>
      <vt:lpstr>3. Cardinality and Cost Estimation</vt:lpstr>
      <vt:lpstr>Statistics on Base Data</vt:lpstr>
      <vt:lpstr>Size Estimation Problem</vt:lpstr>
      <vt:lpstr>Size Estimation Problem</vt:lpstr>
      <vt:lpstr>Selectivity Factor</vt:lpstr>
      <vt:lpstr>Example</vt:lpstr>
      <vt:lpstr>Rule of Thumb</vt:lpstr>
      <vt:lpstr>Using Data Statistics</vt:lpstr>
      <vt:lpstr>Assumptions</vt:lpstr>
      <vt:lpstr>Selectivity of R ⨝A=B S</vt:lpstr>
      <vt:lpstr>Size Estimation for Join</vt:lpstr>
      <vt:lpstr>Histograms</vt:lpstr>
      <vt:lpstr>Histograms</vt:lpstr>
      <vt:lpstr>Histograms</vt:lpstr>
      <vt:lpstr>Histograms</vt:lpstr>
      <vt:lpstr>Histograms</vt:lpstr>
      <vt:lpstr>Types of Histograms</vt:lpstr>
      <vt:lpstr>Types of Histograms</vt:lpstr>
      <vt:lpstr>Histograms</vt:lpstr>
      <vt:lpstr>V-Optimal Histograms</vt:lpstr>
      <vt:lpstr>Difficult Questions on Histograms</vt:lpstr>
      <vt:lpstr>Summary of Query Optimization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ADMINIBM</cp:lastModifiedBy>
  <cp:revision>532</cp:revision>
  <dcterms:created xsi:type="dcterms:W3CDTF">2010-11-24T16:20:16Z</dcterms:created>
  <dcterms:modified xsi:type="dcterms:W3CDTF">2013-04-16T14:46:09Z</dcterms:modified>
</cp:coreProperties>
</file>