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303" r:id="rId30"/>
    <p:sldId id="304" r:id="rId31"/>
    <p:sldId id="305" r:id="rId32"/>
    <p:sldId id="306" r:id="rId33"/>
    <p:sldId id="307" r:id="rId34"/>
    <p:sldId id="308" r:id="rId35"/>
    <p:sldId id="309" r:id="rId36"/>
    <p:sldId id="310" r:id="rId37"/>
    <p:sldId id="344" r:id="rId38"/>
    <p:sldId id="311" r:id="rId39"/>
    <p:sldId id="312" r:id="rId40"/>
    <p:sldId id="313" r:id="rId41"/>
    <p:sldId id="314" r:id="rId42"/>
    <p:sldId id="315" r:id="rId43"/>
    <p:sldId id="317" r:id="rId44"/>
    <p:sldId id="318" r:id="rId45"/>
    <p:sldId id="319" r:id="rId46"/>
    <p:sldId id="320" r:id="rId47"/>
    <p:sldId id="321" r:id="rId48"/>
    <p:sldId id="345"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40" r:id="rId67"/>
    <p:sldId id="341" r:id="rId68"/>
    <p:sldId id="33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127" d="100"/>
          <a:sy n="127" d="100"/>
        </p:scale>
        <p:origin x="-1152" y="-96"/>
      </p:cViewPr>
      <p:guideLst>
        <p:guide orient="horz" pos="2160"/>
        <p:guide pos="2880"/>
      </p:guideLst>
    </p:cSldViewPr>
  </p:slideViewPr>
  <p:outlineViewPr>
    <p:cViewPr>
      <p:scale>
        <a:sx n="33" d="100"/>
        <a:sy n="33" d="100"/>
      </p:scale>
      <p:origin x="58" y="551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18B39-7EBA-4718-A739-49DA4F5D9B83}" type="datetimeFigureOut">
              <a:rPr lang="en-IE" smtClean="0"/>
              <a:pPr/>
              <a:t>29/09/2014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39CD2-F02A-406A-BD90-9D97C4762430}" type="slidenum">
              <a:rPr lang="en-IE" smtClean="0"/>
              <a:pPr/>
              <a:t>‹#›</a:t>
            </a:fld>
            <a:endParaRPr lang="en-IE"/>
          </a:p>
        </p:txBody>
      </p:sp>
    </p:spTree>
    <p:extLst>
      <p:ext uri="{BB962C8B-B14F-4D97-AF65-F5344CB8AC3E}">
        <p14:creationId xmlns:p14="http://schemas.microsoft.com/office/powerpoint/2010/main" xmlns="" val="347817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C66B6608-33A8-4AB0-A3E1-96399B1E3690}" type="slidenum">
              <a:rPr lang="en-GB"/>
              <a:pPr/>
              <a:t>3</a:t>
            </a:fld>
            <a:endParaRPr lang="en-GB"/>
          </a:p>
        </p:txBody>
      </p:sp>
      <p:sp>
        <p:nvSpPr>
          <p:cNvPr id="45058"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45059"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45060"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45061"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45062"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45063"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18</a:t>
            </a:r>
          </a:p>
        </p:txBody>
      </p:sp>
      <p:sp>
        <p:nvSpPr>
          <p:cNvPr id="45064"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45065"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45066"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5067"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730BFAFF-A421-4F22-938D-E90E8A1B8CEE}" type="slidenum">
              <a:rPr lang="en-GB"/>
              <a:pPr/>
              <a:t>14</a:t>
            </a:fld>
            <a:endParaRPr lang="en-GB"/>
          </a:p>
        </p:txBody>
      </p:sp>
      <p:sp>
        <p:nvSpPr>
          <p:cNvPr id="98306"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98307"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98308"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98309"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98310"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98311"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98312"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98313"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98314"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98315"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98316"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98317"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98318" name="Rectangle 14"/>
          <p:cNvSpPr>
            <a:spLocks noChangeArrowheads="1"/>
          </p:cNvSpPr>
          <p:nvPr/>
        </p:nvSpPr>
        <p:spPr bwMode="auto">
          <a:xfrm>
            <a:off x="3883924" y="2978"/>
            <a:ext cx="2974076" cy="431742"/>
          </a:xfrm>
          <a:prstGeom prst="rect">
            <a:avLst/>
          </a:prstGeom>
          <a:noFill/>
          <a:ln w="12700">
            <a:noFill/>
            <a:miter lim="800000"/>
            <a:headEnd/>
            <a:tailEnd/>
          </a:ln>
          <a:effectLst/>
        </p:spPr>
        <p:txBody>
          <a:bodyPr wrap="none" anchor="ctr"/>
          <a:lstStyle/>
          <a:p>
            <a:endParaRPr lang="en-IE"/>
          </a:p>
        </p:txBody>
      </p:sp>
      <p:sp>
        <p:nvSpPr>
          <p:cNvPr id="98319" name="Rectangle 15"/>
          <p:cNvSpPr>
            <a:spLocks noChangeArrowheads="1"/>
          </p:cNvSpPr>
          <p:nvPr/>
        </p:nvSpPr>
        <p:spPr bwMode="auto">
          <a:xfrm>
            <a:off x="3883924" y="8704815"/>
            <a:ext cx="2974076" cy="42429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98320" name="Rectangle 16"/>
          <p:cNvSpPr>
            <a:spLocks noChangeArrowheads="1"/>
          </p:cNvSpPr>
          <p:nvPr/>
        </p:nvSpPr>
        <p:spPr bwMode="auto">
          <a:xfrm>
            <a:off x="0" y="8704815"/>
            <a:ext cx="2972488" cy="424298"/>
          </a:xfrm>
          <a:prstGeom prst="rect">
            <a:avLst/>
          </a:prstGeom>
          <a:noFill/>
          <a:ln w="12700">
            <a:noFill/>
            <a:miter lim="800000"/>
            <a:headEnd/>
            <a:tailEnd/>
          </a:ln>
          <a:effectLst/>
        </p:spPr>
        <p:txBody>
          <a:bodyPr wrap="none" anchor="ctr"/>
          <a:lstStyle/>
          <a:p>
            <a:endParaRPr lang="en-IE"/>
          </a:p>
        </p:txBody>
      </p:sp>
      <p:sp>
        <p:nvSpPr>
          <p:cNvPr id="98321" name="Rectangle 17"/>
          <p:cNvSpPr>
            <a:spLocks noChangeArrowheads="1"/>
          </p:cNvSpPr>
          <p:nvPr/>
        </p:nvSpPr>
        <p:spPr bwMode="auto">
          <a:xfrm>
            <a:off x="0" y="2978"/>
            <a:ext cx="2972488" cy="431742"/>
          </a:xfrm>
          <a:prstGeom prst="rect">
            <a:avLst/>
          </a:prstGeom>
          <a:noFill/>
          <a:ln w="12700">
            <a:noFill/>
            <a:miter lim="800000"/>
            <a:headEnd/>
            <a:tailEnd/>
          </a:ln>
          <a:effectLst/>
        </p:spPr>
        <p:txBody>
          <a:bodyPr wrap="none" anchor="ctr"/>
          <a:lstStyle/>
          <a:p>
            <a:endParaRPr lang="en-IE"/>
          </a:p>
        </p:txBody>
      </p:sp>
      <p:sp>
        <p:nvSpPr>
          <p:cNvPr id="98322" name="Rectangle 18"/>
          <p:cNvSpPr>
            <a:spLocks noGrp="1" noRot="1" noChangeAspect="1" noChangeArrowheads="1" noTextEdit="1"/>
          </p:cNvSpPr>
          <p:nvPr>
            <p:ph type="sldImg"/>
          </p:nvPr>
        </p:nvSpPr>
        <p:spPr>
          <a:xfrm>
            <a:off x="1000357" y="692277"/>
            <a:ext cx="4858874" cy="3416717"/>
          </a:xfrm>
          <a:ln w="12700" cap="flat">
            <a:solidFill>
              <a:schemeClr val="tx1"/>
            </a:solidFill>
          </a:ln>
        </p:spPr>
      </p:sp>
      <p:sp>
        <p:nvSpPr>
          <p:cNvPr id="98323" name="Rectangle 19"/>
          <p:cNvSpPr>
            <a:spLocks noGrp="1" noChangeArrowheads="1"/>
          </p:cNvSpPr>
          <p:nvPr>
            <p:ph type="body" idx="1"/>
          </p:nvPr>
        </p:nvSpPr>
        <p:spPr>
          <a:xfrm>
            <a:off x="913024" y="4345708"/>
            <a:ext cx="5030364" cy="3599836"/>
          </a:xfrm>
          <a:ln/>
        </p:spPr>
        <p:txBody>
          <a:bodyPr lIns="90488" tIns="44450" rIns="90488" bIns="44450"/>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ACDBF5F8-A9F1-4A98-B7ED-D3CABC531B28}" type="slidenum">
              <a:rPr lang="en-GB"/>
              <a:pPr/>
              <a:t>15</a:t>
            </a:fld>
            <a:endParaRPr lang="en-GB"/>
          </a:p>
        </p:txBody>
      </p:sp>
      <p:sp>
        <p:nvSpPr>
          <p:cNvPr id="100354"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00355"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00356"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00357"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00358" name="Rectangle 6"/>
          <p:cNvSpPr>
            <a:spLocks noChangeArrowheads="1"/>
          </p:cNvSpPr>
          <p:nvPr/>
        </p:nvSpPr>
        <p:spPr bwMode="auto">
          <a:xfrm>
            <a:off x="3883924" y="4467"/>
            <a:ext cx="2974076" cy="431742"/>
          </a:xfrm>
          <a:prstGeom prst="rect">
            <a:avLst/>
          </a:prstGeom>
          <a:noFill/>
          <a:ln w="12700">
            <a:noFill/>
            <a:miter lim="800000"/>
            <a:headEnd/>
            <a:tailEnd/>
          </a:ln>
          <a:effectLst/>
        </p:spPr>
        <p:txBody>
          <a:bodyPr wrap="none" anchor="ctr"/>
          <a:lstStyle/>
          <a:p>
            <a:endParaRPr lang="en-IE"/>
          </a:p>
        </p:txBody>
      </p:sp>
      <p:sp>
        <p:nvSpPr>
          <p:cNvPr id="100359"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00360"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00361" name="Rectangle 9"/>
          <p:cNvSpPr>
            <a:spLocks noChangeArrowheads="1"/>
          </p:cNvSpPr>
          <p:nvPr/>
        </p:nvSpPr>
        <p:spPr bwMode="auto">
          <a:xfrm>
            <a:off x="0" y="4467"/>
            <a:ext cx="2972488" cy="431742"/>
          </a:xfrm>
          <a:prstGeom prst="rect">
            <a:avLst/>
          </a:prstGeom>
          <a:noFill/>
          <a:ln w="12700">
            <a:noFill/>
            <a:miter lim="800000"/>
            <a:headEnd/>
            <a:tailEnd/>
          </a:ln>
          <a:effectLst/>
        </p:spPr>
        <p:txBody>
          <a:bodyPr wrap="none" anchor="ctr"/>
          <a:lstStyle/>
          <a:p>
            <a:endParaRPr lang="en-IE"/>
          </a:p>
        </p:txBody>
      </p:sp>
      <p:sp>
        <p:nvSpPr>
          <p:cNvPr id="100362"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00363"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00364"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00365"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00366" name="Rectangle 14"/>
          <p:cNvSpPr>
            <a:spLocks noChangeArrowheads="1"/>
          </p:cNvSpPr>
          <p:nvPr/>
        </p:nvSpPr>
        <p:spPr bwMode="auto">
          <a:xfrm>
            <a:off x="3883924" y="1489"/>
            <a:ext cx="2974076" cy="433230"/>
          </a:xfrm>
          <a:prstGeom prst="rect">
            <a:avLst/>
          </a:prstGeom>
          <a:noFill/>
          <a:ln w="12700">
            <a:noFill/>
            <a:miter lim="800000"/>
            <a:headEnd/>
            <a:tailEnd/>
          </a:ln>
          <a:effectLst/>
        </p:spPr>
        <p:txBody>
          <a:bodyPr wrap="none" anchor="ctr"/>
          <a:lstStyle/>
          <a:p>
            <a:endParaRPr lang="en-IE"/>
          </a:p>
        </p:txBody>
      </p:sp>
      <p:sp>
        <p:nvSpPr>
          <p:cNvPr id="100367" name="Rectangle 15"/>
          <p:cNvSpPr>
            <a:spLocks noChangeArrowheads="1"/>
          </p:cNvSpPr>
          <p:nvPr/>
        </p:nvSpPr>
        <p:spPr bwMode="auto">
          <a:xfrm>
            <a:off x="3883924" y="8704814"/>
            <a:ext cx="2974076" cy="42281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00368" name="Rectangle 16"/>
          <p:cNvSpPr>
            <a:spLocks noChangeArrowheads="1"/>
          </p:cNvSpPr>
          <p:nvPr/>
        </p:nvSpPr>
        <p:spPr bwMode="auto">
          <a:xfrm>
            <a:off x="0" y="8704814"/>
            <a:ext cx="2972488" cy="422810"/>
          </a:xfrm>
          <a:prstGeom prst="rect">
            <a:avLst/>
          </a:prstGeom>
          <a:noFill/>
          <a:ln w="12700">
            <a:noFill/>
            <a:miter lim="800000"/>
            <a:headEnd/>
            <a:tailEnd/>
          </a:ln>
          <a:effectLst/>
        </p:spPr>
        <p:txBody>
          <a:bodyPr wrap="none" anchor="ctr"/>
          <a:lstStyle/>
          <a:p>
            <a:endParaRPr lang="en-IE"/>
          </a:p>
        </p:txBody>
      </p:sp>
      <p:sp>
        <p:nvSpPr>
          <p:cNvPr id="100369" name="Rectangle 17"/>
          <p:cNvSpPr>
            <a:spLocks noChangeArrowheads="1"/>
          </p:cNvSpPr>
          <p:nvPr/>
        </p:nvSpPr>
        <p:spPr bwMode="auto">
          <a:xfrm>
            <a:off x="0" y="1489"/>
            <a:ext cx="2972488" cy="433230"/>
          </a:xfrm>
          <a:prstGeom prst="rect">
            <a:avLst/>
          </a:prstGeom>
          <a:noFill/>
          <a:ln w="12700">
            <a:noFill/>
            <a:miter lim="800000"/>
            <a:headEnd/>
            <a:tailEnd/>
          </a:ln>
          <a:effectLst/>
        </p:spPr>
        <p:txBody>
          <a:bodyPr wrap="none" anchor="ctr"/>
          <a:lstStyle/>
          <a:p>
            <a:endParaRPr lang="en-IE"/>
          </a:p>
        </p:txBody>
      </p:sp>
      <p:sp>
        <p:nvSpPr>
          <p:cNvPr id="100370" name="Rectangle 18"/>
          <p:cNvSpPr>
            <a:spLocks noGrp="1" noRot="1" noChangeAspect="1" noChangeArrowheads="1" noTextEdit="1"/>
          </p:cNvSpPr>
          <p:nvPr>
            <p:ph type="sldImg"/>
          </p:nvPr>
        </p:nvSpPr>
        <p:spPr>
          <a:xfrm>
            <a:off x="1000357" y="692277"/>
            <a:ext cx="4858874" cy="3416717"/>
          </a:xfrm>
          <a:ln w="12700" cap="flat">
            <a:solidFill>
              <a:schemeClr val="tx1"/>
            </a:solidFill>
          </a:ln>
        </p:spPr>
      </p:sp>
      <p:sp>
        <p:nvSpPr>
          <p:cNvPr id="100371" name="Rectangle 19"/>
          <p:cNvSpPr>
            <a:spLocks noGrp="1" noChangeArrowheads="1"/>
          </p:cNvSpPr>
          <p:nvPr>
            <p:ph type="body" idx="1"/>
          </p:nvPr>
        </p:nvSpPr>
        <p:spPr>
          <a:xfrm>
            <a:off x="913024" y="4348686"/>
            <a:ext cx="5030364" cy="3366099"/>
          </a:xfrm>
          <a:ln/>
        </p:spPr>
        <p:txBody>
          <a:bodyPr lIns="90488" tIns="44450" rIns="90488" bIns="44450"/>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9EDB1500-4F6F-451C-9B29-32469F256617}" type="slidenum">
              <a:rPr lang="en-GB"/>
              <a:pPr/>
              <a:t>16</a:t>
            </a:fld>
            <a:endParaRPr lang="en-GB"/>
          </a:p>
        </p:txBody>
      </p:sp>
      <p:sp>
        <p:nvSpPr>
          <p:cNvPr id="102402"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02403"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02404"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02405"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02406"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02407"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02408"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02409"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02410"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02411"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02412"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02413"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02414" name="Rectangle 14"/>
          <p:cNvSpPr>
            <a:spLocks noChangeArrowheads="1"/>
          </p:cNvSpPr>
          <p:nvPr/>
        </p:nvSpPr>
        <p:spPr bwMode="auto">
          <a:xfrm>
            <a:off x="3883924" y="2978"/>
            <a:ext cx="2974076" cy="431742"/>
          </a:xfrm>
          <a:prstGeom prst="rect">
            <a:avLst/>
          </a:prstGeom>
          <a:noFill/>
          <a:ln w="12700">
            <a:noFill/>
            <a:miter lim="800000"/>
            <a:headEnd/>
            <a:tailEnd/>
          </a:ln>
          <a:effectLst/>
        </p:spPr>
        <p:txBody>
          <a:bodyPr wrap="none" anchor="ctr"/>
          <a:lstStyle/>
          <a:p>
            <a:endParaRPr lang="en-IE"/>
          </a:p>
        </p:txBody>
      </p:sp>
      <p:sp>
        <p:nvSpPr>
          <p:cNvPr id="102415" name="Rectangle 15"/>
          <p:cNvSpPr>
            <a:spLocks noChangeArrowheads="1"/>
          </p:cNvSpPr>
          <p:nvPr/>
        </p:nvSpPr>
        <p:spPr bwMode="auto">
          <a:xfrm>
            <a:off x="3883924" y="8704815"/>
            <a:ext cx="2974076" cy="42429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02416" name="Rectangle 16"/>
          <p:cNvSpPr>
            <a:spLocks noChangeArrowheads="1"/>
          </p:cNvSpPr>
          <p:nvPr/>
        </p:nvSpPr>
        <p:spPr bwMode="auto">
          <a:xfrm>
            <a:off x="0" y="8704815"/>
            <a:ext cx="2972488" cy="424298"/>
          </a:xfrm>
          <a:prstGeom prst="rect">
            <a:avLst/>
          </a:prstGeom>
          <a:noFill/>
          <a:ln w="12700">
            <a:noFill/>
            <a:miter lim="800000"/>
            <a:headEnd/>
            <a:tailEnd/>
          </a:ln>
          <a:effectLst/>
        </p:spPr>
        <p:txBody>
          <a:bodyPr wrap="none" anchor="ctr"/>
          <a:lstStyle/>
          <a:p>
            <a:endParaRPr lang="en-IE"/>
          </a:p>
        </p:txBody>
      </p:sp>
      <p:sp>
        <p:nvSpPr>
          <p:cNvPr id="102417" name="Rectangle 17"/>
          <p:cNvSpPr>
            <a:spLocks noChangeArrowheads="1"/>
          </p:cNvSpPr>
          <p:nvPr/>
        </p:nvSpPr>
        <p:spPr bwMode="auto">
          <a:xfrm>
            <a:off x="0" y="2978"/>
            <a:ext cx="2972488" cy="431742"/>
          </a:xfrm>
          <a:prstGeom prst="rect">
            <a:avLst/>
          </a:prstGeom>
          <a:noFill/>
          <a:ln w="12700">
            <a:noFill/>
            <a:miter lim="800000"/>
            <a:headEnd/>
            <a:tailEnd/>
          </a:ln>
          <a:effectLst/>
        </p:spPr>
        <p:txBody>
          <a:bodyPr wrap="none" anchor="ctr"/>
          <a:lstStyle/>
          <a:p>
            <a:endParaRPr lang="en-IE"/>
          </a:p>
        </p:txBody>
      </p:sp>
      <p:sp>
        <p:nvSpPr>
          <p:cNvPr id="102418" name="Rectangle 18"/>
          <p:cNvSpPr>
            <a:spLocks noGrp="1" noRot="1" noChangeAspect="1" noChangeArrowheads="1" noTextEdit="1"/>
          </p:cNvSpPr>
          <p:nvPr>
            <p:ph type="sldImg"/>
          </p:nvPr>
        </p:nvSpPr>
        <p:spPr>
          <a:xfrm>
            <a:off x="1000357" y="692277"/>
            <a:ext cx="4858874" cy="3416717"/>
          </a:xfrm>
          <a:ln w="12700" cap="flat">
            <a:solidFill>
              <a:schemeClr val="tx1"/>
            </a:solidFill>
          </a:ln>
        </p:spPr>
      </p:sp>
      <p:sp>
        <p:nvSpPr>
          <p:cNvPr id="102419" name="Rectangle 19"/>
          <p:cNvSpPr>
            <a:spLocks noGrp="1" noChangeArrowheads="1"/>
          </p:cNvSpPr>
          <p:nvPr>
            <p:ph type="body" idx="1"/>
          </p:nvPr>
        </p:nvSpPr>
        <p:spPr>
          <a:xfrm>
            <a:off x="913024" y="4345708"/>
            <a:ext cx="5030364" cy="3599836"/>
          </a:xfrm>
          <a:ln/>
        </p:spPr>
        <p:txBody>
          <a:bodyPr lIns="90488" tIns="44450" rIns="90488" bIns="4445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B9F6A8FC-5042-403D-9A4C-6EA76496B549}" type="slidenum">
              <a:rPr lang="en-GB"/>
              <a:pPr/>
              <a:t>17</a:t>
            </a:fld>
            <a:endParaRPr lang="en-GB"/>
          </a:p>
        </p:txBody>
      </p:sp>
      <p:sp>
        <p:nvSpPr>
          <p:cNvPr id="104450"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04451"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04452"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04453"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04454"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04455"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04456"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04457"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04458"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04459"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04460"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04461"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04462" name="Rectangle 14"/>
          <p:cNvSpPr>
            <a:spLocks noChangeArrowheads="1"/>
          </p:cNvSpPr>
          <p:nvPr/>
        </p:nvSpPr>
        <p:spPr bwMode="auto">
          <a:xfrm>
            <a:off x="3883924" y="2978"/>
            <a:ext cx="2974076" cy="431742"/>
          </a:xfrm>
          <a:prstGeom prst="rect">
            <a:avLst/>
          </a:prstGeom>
          <a:noFill/>
          <a:ln w="12700">
            <a:noFill/>
            <a:miter lim="800000"/>
            <a:headEnd/>
            <a:tailEnd/>
          </a:ln>
          <a:effectLst/>
        </p:spPr>
        <p:txBody>
          <a:bodyPr wrap="none" anchor="ctr"/>
          <a:lstStyle/>
          <a:p>
            <a:endParaRPr lang="en-IE"/>
          </a:p>
        </p:txBody>
      </p:sp>
      <p:sp>
        <p:nvSpPr>
          <p:cNvPr id="104463" name="Rectangle 15"/>
          <p:cNvSpPr>
            <a:spLocks noChangeArrowheads="1"/>
          </p:cNvSpPr>
          <p:nvPr/>
        </p:nvSpPr>
        <p:spPr bwMode="auto">
          <a:xfrm>
            <a:off x="3883924" y="8704815"/>
            <a:ext cx="2974076" cy="42429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04464" name="Rectangle 16"/>
          <p:cNvSpPr>
            <a:spLocks noChangeArrowheads="1"/>
          </p:cNvSpPr>
          <p:nvPr/>
        </p:nvSpPr>
        <p:spPr bwMode="auto">
          <a:xfrm>
            <a:off x="0" y="8704815"/>
            <a:ext cx="2972488" cy="424298"/>
          </a:xfrm>
          <a:prstGeom prst="rect">
            <a:avLst/>
          </a:prstGeom>
          <a:noFill/>
          <a:ln w="12700">
            <a:noFill/>
            <a:miter lim="800000"/>
            <a:headEnd/>
            <a:tailEnd/>
          </a:ln>
          <a:effectLst/>
        </p:spPr>
        <p:txBody>
          <a:bodyPr wrap="none" anchor="ctr"/>
          <a:lstStyle/>
          <a:p>
            <a:endParaRPr lang="en-IE"/>
          </a:p>
        </p:txBody>
      </p:sp>
      <p:sp>
        <p:nvSpPr>
          <p:cNvPr id="104465" name="Rectangle 17"/>
          <p:cNvSpPr>
            <a:spLocks noChangeArrowheads="1"/>
          </p:cNvSpPr>
          <p:nvPr/>
        </p:nvSpPr>
        <p:spPr bwMode="auto">
          <a:xfrm>
            <a:off x="0" y="2978"/>
            <a:ext cx="2972488" cy="431742"/>
          </a:xfrm>
          <a:prstGeom prst="rect">
            <a:avLst/>
          </a:prstGeom>
          <a:noFill/>
          <a:ln w="12700">
            <a:noFill/>
            <a:miter lim="800000"/>
            <a:headEnd/>
            <a:tailEnd/>
          </a:ln>
          <a:effectLst/>
        </p:spPr>
        <p:txBody>
          <a:bodyPr wrap="none" anchor="ctr"/>
          <a:lstStyle/>
          <a:p>
            <a:endParaRPr lang="en-IE"/>
          </a:p>
        </p:txBody>
      </p:sp>
      <p:sp>
        <p:nvSpPr>
          <p:cNvPr id="104466" name="Rectangle 18"/>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04467" name="Rectangle 19"/>
          <p:cNvSpPr>
            <a:spLocks noGrp="1" noChangeArrowheads="1"/>
          </p:cNvSpPr>
          <p:nvPr>
            <p:ph type="body" idx="1"/>
          </p:nvPr>
        </p:nvSpPr>
        <p:spPr>
          <a:xfrm>
            <a:off x="913024" y="4345708"/>
            <a:ext cx="5030364" cy="3599836"/>
          </a:xfrm>
          <a:ln/>
        </p:spPr>
        <p:txBody>
          <a:bodyPr lIns="90488" tIns="44450" rIns="90488" bIns="44450"/>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AA7B4850-C596-4317-9FDE-48EC58684C09}" type="slidenum">
              <a:rPr lang="en-GB"/>
              <a:pPr/>
              <a:t>18</a:t>
            </a:fld>
            <a:endParaRPr lang="en-GB"/>
          </a:p>
        </p:txBody>
      </p:sp>
      <p:sp>
        <p:nvSpPr>
          <p:cNvPr id="106498"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06499"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06500"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06501"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06502"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06503"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106504"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06505"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06506"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06507"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106508"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06509"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06510"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06511" name="Rectangle 15"/>
          <p:cNvSpPr>
            <a:spLocks noGrp="1" noRot="1" noChangeAspect="1" noChangeArrowheads="1" noTextEdit="1"/>
          </p:cNvSpPr>
          <p:nvPr>
            <p:ph type="sldImg"/>
          </p:nvPr>
        </p:nvSpPr>
        <p:spPr>
          <a:xfrm>
            <a:off x="1000357" y="692277"/>
            <a:ext cx="4858874" cy="341671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0A553B9C-7215-444F-8531-1E5F58047E29}" type="slidenum">
              <a:rPr lang="en-GB"/>
              <a:pPr/>
              <a:t>21</a:t>
            </a:fld>
            <a:endParaRPr lang="en-GB"/>
          </a:p>
        </p:txBody>
      </p:sp>
      <p:sp>
        <p:nvSpPr>
          <p:cNvPr id="109570"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09571"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109572"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09573"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09574"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09575"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109576"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09577"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09578"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09579"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109580"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09581"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09582"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09583" name="Rectangle 15"/>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FA535DC2-4D38-474E-9EE9-FBCE7A239D9D}" type="slidenum">
              <a:rPr lang="en-GB"/>
              <a:pPr/>
              <a:t>22</a:t>
            </a:fld>
            <a:endParaRPr lang="en-GB"/>
          </a:p>
        </p:txBody>
      </p:sp>
      <p:sp>
        <p:nvSpPr>
          <p:cNvPr id="111618"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11619"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111620"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11621"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11622"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11623"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111624"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11625"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11626"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11627"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111628"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11629"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11630"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11631" name="Rectangle 15"/>
          <p:cNvSpPr>
            <a:spLocks noGrp="1" noRot="1" noChangeAspect="1" noChangeArrowheads="1" noTextEdit="1"/>
          </p:cNvSpPr>
          <p:nvPr>
            <p:ph type="sldImg"/>
          </p:nvPr>
        </p:nvSpPr>
        <p:spPr>
          <a:xfrm>
            <a:off x="1000357" y="692277"/>
            <a:ext cx="4858874" cy="341671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12830BD5-6D21-4E12-A072-27B6C8B833CF}" type="slidenum">
              <a:rPr lang="en-GB"/>
              <a:pPr/>
              <a:t>23</a:t>
            </a:fld>
            <a:endParaRPr lang="en-GB"/>
          </a:p>
        </p:txBody>
      </p:sp>
      <p:sp>
        <p:nvSpPr>
          <p:cNvPr id="123906"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23907"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123908"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23909"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23910"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23911"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123912"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23913"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23914"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23915"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123916"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23917"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23918"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23919" name="Rectangle 15"/>
          <p:cNvSpPr>
            <a:spLocks noGrp="1" noRot="1" noChangeAspect="1" noChangeArrowheads="1" noTextEdit="1"/>
          </p:cNvSpPr>
          <p:nvPr>
            <p:ph type="sldImg"/>
          </p:nvPr>
        </p:nvSpPr>
        <p:spPr>
          <a:xfrm>
            <a:off x="1000357" y="692277"/>
            <a:ext cx="4858874" cy="341671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204682DD-01DC-414E-A1BC-1524D3D2A76C}" type="slidenum">
              <a:rPr lang="en-GB"/>
              <a:pPr/>
              <a:t>25</a:t>
            </a:fld>
            <a:endParaRPr lang="en-GB"/>
          </a:p>
        </p:txBody>
      </p:sp>
      <p:sp>
        <p:nvSpPr>
          <p:cNvPr id="126978"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26979"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126980"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26981"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26982"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26983"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126984"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26985"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26986"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26987"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126988"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26989"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26990"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26991" name="Rectangle 15"/>
          <p:cNvSpPr>
            <a:spLocks noGrp="1" noRot="1" noChangeAspect="1" noChangeArrowheads="1" noTextEdit="1"/>
          </p:cNvSpPr>
          <p:nvPr>
            <p:ph type="sldImg"/>
          </p:nvPr>
        </p:nvSpPr>
        <p:spPr>
          <a:xfrm>
            <a:off x="1000357" y="692277"/>
            <a:ext cx="4858874" cy="341671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FA61F3C0-EEAC-4592-B8C9-2F8AC04B75DD}" type="slidenum">
              <a:rPr lang="en-GB"/>
              <a:pPr/>
              <a:t>27</a:t>
            </a:fld>
            <a:endParaRPr lang="en-GB"/>
          </a:p>
        </p:txBody>
      </p:sp>
      <p:sp>
        <p:nvSpPr>
          <p:cNvPr id="130050"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130051"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20</a:t>
            </a:r>
          </a:p>
        </p:txBody>
      </p:sp>
      <p:sp>
        <p:nvSpPr>
          <p:cNvPr id="130052"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130053"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130054"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130055"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22</a:t>
            </a:r>
          </a:p>
        </p:txBody>
      </p:sp>
      <p:sp>
        <p:nvSpPr>
          <p:cNvPr id="130056"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130057"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130058"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130059"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130060"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130061"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130062" name="Rectangle 14"/>
          <p:cNvSpPr>
            <a:spLocks noGrp="1" noChangeArrowheads="1"/>
          </p:cNvSpPr>
          <p:nvPr>
            <p:ph type="body" idx="1"/>
          </p:nvPr>
        </p:nvSpPr>
        <p:spPr>
          <a:xfrm>
            <a:off x="913024" y="4345708"/>
            <a:ext cx="5030364" cy="3599836"/>
          </a:xfrm>
          <a:ln/>
        </p:spPr>
        <p:txBody>
          <a:bodyPr lIns="90488" tIns="44450" rIns="90488" bIns="44450"/>
          <a:lstStyle/>
          <a:p>
            <a:endParaRPr lang="en-US"/>
          </a:p>
        </p:txBody>
      </p:sp>
      <p:sp>
        <p:nvSpPr>
          <p:cNvPr id="130063" name="Rectangle 15"/>
          <p:cNvSpPr>
            <a:spLocks noGrp="1" noRot="1" noChangeAspect="1" noChangeArrowheads="1" noTextEdit="1"/>
          </p:cNvSpPr>
          <p:nvPr>
            <p:ph type="sldImg"/>
          </p:nvPr>
        </p:nvSpPr>
        <p:spPr>
          <a:xfrm>
            <a:off x="1000357" y="692277"/>
            <a:ext cx="4858874" cy="3416717"/>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50B2121-7683-4123-AA8C-6789CB07ECC0}" type="slidenum">
              <a:rPr lang="en-GB"/>
              <a:pPr/>
              <a:t>4</a:t>
            </a:fld>
            <a:endParaRPr lang="en-GB"/>
          </a:p>
        </p:txBody>
      </p:sp>
      <p:sp>
        <p:nvSpPr>
          <p:cNvPr id="47106"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47107"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47108"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47109"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47110"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47111"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19</a:t>
            </a:r>
          </a:p>
        </p:txBody>
      </p:sp>
      <p:sp>
        <p:nvSpPr>
          <p:cNvPr id="47112"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47113"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47114"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7115"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Grp="1" noChangeArrowheads="1"/>
          </p:cNvSpPr>
          <p:nvPr>
            <p:ph type="sldNum" sz="quarter" idx="5"/>
          </p:nvPr>
        </p:nvSpPr>
        <p:spPr>
          <a:ln/>
        </p:spPr>
        <p:txBody>
          <a:bodyPr/>
          <a:lstStyle/>
          <a:p>
            <a:fld id="{EB12BA6F-12AE-4130-840F-958F3A79A3CA}" type="slidenum">
              <a:rPr lang="en-GB"/>
              <a:pPr/>
              <a:t>28</a:t>
            </a:fld>
            <a:endParaRPr lang="en-GB"/>
          </a:p>
        </p:txBody>
      </p:sp>
      <p:sp>
        <p:nvSpPr>
          <p:cNvPr id="132098"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en-IE"/>
          </a:p>
        </p:txBody>
      </p:sp>
      <p:sp>
        <p:nvSpPr>
          <p:cNvPr id="132099"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20</a:t>
            </a:r>
          </a:p>
        </p:txBody>
      </p:sp>
      <p:sp>
        <p:nvSpPr>
          <p:cNvPr id="1321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1321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132102" name="Rectangle 6"/>
          <p:cNvSpPr>
            <a:spLocks noChangeArrowheads="1"/>
          </p:cNvSpPr>
          <p:nvPr/>
        </p:nvSpPr>
        <p:spPr bwMode="auto">
          <a:xfrm>
            <a:off x="3884613" y="6350"/>
            <a:ext cx="2973387" cy="430213"/>
          </a:xfrm>
          <a:prstGeom prst="rect">
            <a:avLst/>
          </a:prstGeom>
          <a:noFill/>
          <a:ln w="12700">
            <a:noFill/>
            <a:miter lim="800000"/>
            <a:headEnd/>
            <a:tailEnd/>
          </a:ln>
          <a:effectLst/>
        </p:spPr>
        <p:txBody>
          <a:bodyPr wrap="none" anchor="ctr"/>
          <a:lstStyle/>
          <a:p>
            <a:endParaRPr lang="en-IE"/>
          </a:p>
        </p:txBody>
      </p:sp>
      <p:sp>
        <p:nvSpPr>
          <p:cNvPr id="13210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22</a:t>
            </a:r>
          </a:p>
        </p:txBody>
      </p:sp>
      <p:sp>
        <p:nvSpPr>
          <p:cNvPr id="13210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32105" name="Rectangle 9"/>
          <p:cNvSpPr>
            <a:spLocks noChangeArrowheads="1"/>
          </p:cNvSpPr>
          <p:nvPr/>
        </p:nvSpPr>
        <p:spPr bwMode="auto">
          <a:xfrm>
            <a:off x="0" y="6350"/>
            <a:ext cx="2971800" cy="430213"/>
          </a:xfrm>
          <a:prstGeom prst="rect">
            <a:avLst/>
          </a:prstGeom>
          <a:noFill/>
          <a:ln w="12700">
            <a:noFill/>
            <a:miter lim="800000"/>
            <a:headEnd/>
            <a:tailEnd/>
          </a:ln>
          <a:effectLst/>
        </p:spPr>
        <p:txBody>
          <a:bodyPr wrap="none" anchor="ctr"/>
          <a:lstStyle/>
          <a:p>
            <a:endParaRPr lang="en-IE"/>
          </a:p>
        </p:txBody>
      </p:sp>
      <p:sp>
        <p:nvSpPr>
          <p:cNvPr id="132106" name="Rectangle 10"/>
          <p:cNvSpPr>
            <a:spLocks noChangeArrowheads="1"/>
          </p:cNvSpPr>
          <p:nvPr/>
        </p:nvSpPr>
        <p:spPr bwMode="auto">
          <a:xfrm>
            <a:off x="3884613" y="0"/>
            <a:ext cx="2973387" cy="455613"/>
          </a:xfrm>
          <a:prstGeom prst="rect">
            <a:avLst/>
          </a:prstGeom>
          <a:noFill/>
          <a:ln w="12700">
            <a:noFill/>
            <a:miter lim="800000"/>
            <a:headEnd/>
            <a:tailEnd/>
          </a:ln>
          <a:effectLst/>
        </p:spPr>
        <p:txBody>
          <a:bodyPr wrap="none" anchor="ctr"/>
          <a:lstStyle/>
          <a:p>
            <a:endParaRPr lang="en-IE"/>
          </a:p>
        </p:txBody>
      </p:sp>
      <p:sp>
        <p:nvSpPr>
          <p:cNvPr id="132107" name="Rectangle 11"/>
          <p:cNvSpPr>
            <a:spLocks noChangeArrowheads="1"/>
          </p:cNvSpPr>
          <p:nvPr/>
        </p:nvSpPr>
        <p:spPr bwMode="auto">
          <a:xfrm>
            <a:off x="3884613" y="8683625"/>
            <a:ext cx="2973387" cy="45878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132108" name="Rectangle 12"/>
          <p:cNvSpPr>
            <a:spLocks noChangeArrowheads="1"/>
          </p:cNvSpPr>
          <p:nvPr/>
        </p:nvSpPr>
        <p:spPr bwMode="auto">
          <a:xfrm>
            <a:off x="0" y="8683625"/>
            <a:ext cx="2971800" cy="458788"/>
          </a:xfrm>
          <a:prstGeom prst="rect">
            <a:avLst/>
          </a:prstGeom>
          <a:noFill/>
          <a:ln w="12700">
            <a:noFill/>
            <a:miter lim="800000"/>
            <a:headEnd/>
            <a:tailEnd/>
          </a:ln>
          <a:effectLst/>
        </p:spPr>
        <p:txBody>
          <a:bodyPr wrap="none" anchor="ctr"/>
          <a:lstStyle/>
          <a:p>
            <a:endParaRPr lang="en-IE"/>
          </a:p>
        </p:txBody>
      </p:sp>
      <p:sp>
        <p:nvSpPr>
          <p:cNvPr id="132109" name="Rectangle 13"/>
          <p:cNvSpPr>
            <a:spLocks noChangeArrowheads="1"/>
          </p:cNvSpPr>
          <p:nvPr/>
        </p:nvSpPr>
        <p:spPr bwMode="auto">
          <a:xfrm>
            <a:off x="0" y="0"/>
            <a:ext cx="2971800" cy="455613"/>
          </a:xfrm>
          <a:prstGeom prst="rect">
            <a:avLst/>
          </a:prstGeom>
          <a:noFill/>
          <a:ln w="12700">
            <a:noFill/>
            <a:miter lim="800000"/>
            <a:headEnd/>
            <a:tailEnd/>
          </a:ln>
          <a:effectLst/>
        </p:spPr>
        <p:txBody>
          <a:bodyPr wrap="none" anchor="ctr"/>
          <a:lstStyle/>
          <a:p>
            <a:endParaRPr lang="en-IE"/>
          </a:p>
        </p:txBody>
      </p:sp>
      <p:sp>
        <p:nvSpPr>
          <p:cNvPr id="132110" name="Rectangle 14"/>
          <p:cNvSpPr>
            <a:spLocks noGrp="1" noChangeArrowheads="1"/>
          </p:cNvSpPr>
          <p:nvPr>
            <p:ph type="body" idx="1"/>
          </p:nvPr>
        </p:nvSpPr>
        <p:spPr>
          <a:xfrm>
            <a:off x="912813" y="4344988"/>
            <a:ext cx="5030787" cy="3600450"/>
          </a:xfrm>
          <a:ln/>
        </p:spPr>
        <p:txBody>
          <a:bodyPr lIns="90488" tIns="44450" rIns="90488" bIns="44450"/>
          <a:lstStyle/>
          <a:p>
            <a:endParaRPr lang="en-US"/>
          </a:p>
        </p:txBody>
      </p:sp>
      <p:sp>
        <p:nvSpPr>
          <p:cNvPr id="132111" name="Rectangle 15"/>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BE87934C-9F0A-4D28-8DC8-00D49D7DFF88}" type="slidenum">
              <a:rPr lang="en-GB"/>
              <a:pPr/>
              <a:t>29</a:t>
            </a:fld>
            <a:endParaRPr lang="en-GB"/>
          </a:p>
        </p:txBody>
      </p:sp>
      <p:sp>
        <p:nvSpPr>
          <p:cNvPr id="15872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5872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4</a:t>
            </a:r>
          </a:p>
        </p:txBody>
      </p:sp>
      <p:sp>
        <p:nvSpPr>
          <p:cNvPr id="15872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5872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58726"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5872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3</a:t>
            </a:r>
          </a:p>
        </p:txBody>
      </p:sp>
      <p:sp>
        <p:nvSpPr>
          <p:cNvPr id="15872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58729"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5873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58731"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7373A559-DB67-4774-BC30-9180874DF572}" type="slidenum">
              <a:rPr lang="en-GB"/>
              <a:pPr/>
              <a:t>30</a:t>
            </a:fld>
            <a:endParaRPr lang="en-GB"/>
          </a:p>
        </p:txBody>
      </p:sp>
      <p:sp>
        <p:nvSpPr>
          <p:cNvPr id="16077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6077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16077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6077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60774"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6077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4</a:t>
            </a:r>
          </a:p>
        </p:txBody>
      </p:sp>
      <p:sp>
        <p:nvSpPr>
          <p:cNvPr id="16077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60777"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6077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60779"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1CF3E365-5EF9-4101-9B5C-E147193CBA68}" type="slidenum">
              <a:rPr lang="en-GB"/>
              <a:pPr/>
              <a:t>31</a:t>
            </a:fld>
            <a:endParaRPr lang="en-GB"/>
          </a:p>
        </p:txBody>
      </p:sp>
      <p:sp>
        <p:nvSpPr>
          <p:cNvPr id="16281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6281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16282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6282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62822"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6282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16282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62825"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6282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62827"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D2874FEC-1B8B-400E-BBD2-50E7A08DBAC3}" type="slidenum">
              <a:rPr lang="en-GB"/>
              <a:pPr/>
              <a:t>32</a:t>
            </a:fld>
            <a:endParaRPr lang="en-GB"/>
          </a:p>
        </p:txBody>
      </p:sp>
      <p:sp>
        <p:nvSpPr>
          <p:cNvPr id="16486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6486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6486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6486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64870"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6487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16487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64873"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64874"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64875"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D1BE0E26-9DA7-4692-91C0-E678F4FAF39C}" type="slidenum">
              <a:rPr lang="en-GB"/>
              <a:pPr/>
              <a:t>33</a:t>
            </a:fld>
            <a:endParaRPr lang="en-GB"/>
          </a:p>
        </p:txBody>
      </p:sp>
      <p:sp>
        <p:nvSpPr>
          <p:cNvPr id="16691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6691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6691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6691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66918"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6691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6692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66921"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66922"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66923"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2A723BDC-9A0E-4087-8FC9-CF1284209925}" type="slidenum">
              <a:rPr lang="en-GB"/>
              <a:pPr/>
              <a:t>34</a:t>
            </a:fld>
            <a:endParaRPr lang="en-GB"/>
          </a:p>
        </p:txBody>
      </p:sp>
      <p:sp>
        <p:nvSpPr>
          <p:cNvPr id="16896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6896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6896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6896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68966"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6896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6896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68969"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6897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68971"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EB8D2600-A993-41B3-972A-69C4FF2F15C6}" type="slidenum">
              <a:rPr lang="en-GB"/>
              <a:pPr/>
              <a:t>35</a:t>
            </a:fld>
            <a:endParaRPr lang="en-GB"/>
          </a:p>
        </p:txBody>
      </p:sp>
      <p:sp>
        <p:nvSpPr>
          <p:cNvPr id="17101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7101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7101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7101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71014"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7101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7101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71017"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7101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71019"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9F0F370A-7B47-4B96-861C-A5E00620D90F}" type="slidenum">
              <a:rPr lang="en-GB"/>
              <a:pPr/>
              <a:t>36</a:t>
            </a:fld>
            <a:endParaRPr lang="en-GB"/>
          </a:p>
        </p:txBody>
      </p:sp>
      <p:sp>
        <p:nvSpPr>
          <p:cNvPr id="17305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7305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17306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7306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73062"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7306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17306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73065"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7306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73067"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85E6A1DB-D1E8-445F-B3C2-5D8B3D69073A}" type="slidenum">
              <a:rPr lang="en-GB"/>
              <a:pPr/>
              <a:t>38</a:t>
            </a:fld>
            <a:endParaRPr lang="en-GB"/>
          </a:p>
        </p:txBody>
      </p:sp>
      <p:sp>
        <p:nvSpPr>
          <p:cNvPr id="17510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7510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17510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7510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75110"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7511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17511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75113"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75114"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75115"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35C5710E-A29D-4A9A-BC49-39CCA34F0BF3}" type="slidenum">
              <a:rPr lang="en-GB"/>
              <a:pPr/>
              <a:t>5</a:t>
            </a:fld>
            <a:endParaRPr lang="en-GB"/>
          </a:p>
        </p:txBody>
      </p:sp>
      <p:sp>
        <p:nvSpPr>
          <p:cNvPr id="49154"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49155"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49156"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49157"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49158"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49159"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20</a:t>
            </a:r>
          </a:p>
        </p:txBody>
      </p:sp>
      <p:sp>
        <p:nvSpPr>
          <p:cNvPr id="49160"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49161"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49162"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9163"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35B6C079-3A7F-43EC-8C4E-39FCD66544DA}" type="slidenum">
              <a:rPr lang="en-GB"/>
              <a:pPr/>
              <a:t>39</a:t>
            </a:fld>
            <a:endParaRPr lang="en-GB"/>
          </a:p>
        </p:txBody>
      </p:sp>
      <p:sp>
        <p:nvSpPr>
          <p:cNvPr id="17715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7715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17715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7715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77158"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7715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17716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77161"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77162"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77163"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02798759-2149-4FB0-978C-6C6E7E6BF7CE}" type="slidenum">
              <a:rPr lang="en-GB"/>
              <a:pPr/>
              <a:t>40</a:t>
            </a:fld>
            <a:endParaRPr lang="en-GB"/>
          </a:p>
        </p:txBody>
      </p:sp>
      <p:sp>
        <p:nvSpPr>
          <p:cNvPr id="18329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8329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8330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8330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83302"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8330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18330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83305"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8330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83307"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122ECF06-F751-4EE8-B139-CA5A4BD44983}" type="slidenum">
              <a:rPr lang="en-GB"/>
              <a:pPr/>
              <a:t>41</a:t>
            </a:fld>
            <a:endParaRPr lang="en-GB"/>
          </a:p>
        </p:txBody>
      </p:sp>
      <p:sp>
        <p:nvSpPr>
          <p:cNvPr id="17920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7920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17920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7920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79206"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7920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17920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79209"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7921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79211"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5B69F0B1-FE7D-450E-9BEE-1193821D6F34}" type="slidenum">
              <a:rPr lang="en-GB"/>
              <a:pPr/>
              <a:t>42</a:t>
            </a:fld>
            <a:endParaRPr lang="en-GB"/>
          </a:p>
        </p:txBody>
      </p:sp>
      <p:sp>
        <p:nvSpPr>
          <p:cNvPr id="18125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8125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18125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8125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81254" name="Rectangle 6"/>
          <p:cNvSpPr>
            <a:spLocks noChangeArrowheads="1"/>
          </p:cNvSpPr>
          <p:nvPr/>
        </p:nvSpPr>
        <p:spPr bwMode="auto">
          <a:xfrm>
            <a:off x="3884613" y="6350"/>
            <a:ext cx="2973387" cy="428625"/>
          </a:xfrm>
          <a:prstGeom prst="rect">
            <a:avLst/>
          </a:prstGeom>
          <a:noFill/>
          <a:ln w="12700">
            <a:noFill/>
            <a:miter lim="800000"/>
            <a:headEnd/>
            <a:tailEnd/>
          </a:ln>
          <a:effectLst/>
        </p:spPr>
        <p:txBody>
          <a:bodyPr wrap="none" anchor="ctr"/>
          <a:lstStyle/>
          <a:p>
            <a:endParaRPr lang="en-IE"/>
          </a:p>
        </p:txBody>
      </p:sp>
      <p:sp>
        <p:nvSpPr>
          <p:cNvPr id="18125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18125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81257" name="Rectangle 9"/>
          <p:cNvSpPr>
            <a:spLocks noChangeArrowheads="1"/>
          </p:cNvSpPr>
          <p:nvPr/>
        </p:nvSpPr>
        <p:spPr bwMode="auto">
          <a:xfrm>
            <a:off x="0" y="6350"/>
            <a:ext cx="2971800" cy="428625"/>
          </a:xfrm>
          <a:prstGeom prst="rect">
            <a:avLst/>
          </a:prstGeom>
          <a:noFill/>
          <a:ln w="12700">
            <a:noFill/>
            <a:miter lim="800000"/>
            <a:headEnd/>
            <a:tailEnd/>
          </a:ln>
          <a:effectLst/>
        </p:spPr>
        <p:txBody>
          <a:bodyPr wrap="none" anchor="ctr"/>
          <a:lstStyle/>
          <a:p>
            <a:endParaRPr lang="en-IE"/>
          </a:p>
        </p:txBody>
      </p:sp>
      <p:sp>
        <p:nvSpPr>
          <p:cNvPr id="18125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81259" name="Rectangle 11"/>
          <p:cNvSpPr>
            <a:spLocks noGrp="1" noChangeArrowheads="1"/>
          </p:cNvSpPr>
          <p:nvPr>
            <p:ph type="body" idx="1"/>
          </p:nvPr>
        </p:nvSpPr>
        <p:spPr bwMode="auto">
          <a:xfrm>
            <a:off x="912813" y="4348163"/>
            <a:ext cx="5030787" cy="33686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3D438365-5478-4799-B173-5DEADC527B98}" type="slidenum">
              <a:rPr lang="en-GB"/>
              <a:pPr/>
              <a:t>43</a:t>
            </a:fld>
            <a:endParaRPr lang="en-GB"/>
          </a:p>
        </p:txBody>
      </p:sp>
      <p:sp>
        <p:nvSpPr>
          <p:cNvPr id="18637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8637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a:t>
            </a:r>
          </a:p>
        </p:txBody>
      </p:sp>
      <p:sp>
        <p:nvSpPr>
          <p:cNvPr id="18637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8637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86374"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8637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a:t>
            </a:r>
          </a:p>
        </p:txBody>
      </p:sp>
      <p:sp>
        <p:nvSpPr>
          <p:cNvPr id="18637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86377"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8637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86379"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a:spLocks noGrp="1" noChangeArrowheads="1"/>
          </p:cNvSpPr>
          <p:nvPr>
            <p:ph type="sldNum" sz="quarter" idx="5"/>
          </p:nvPr>
        </p:nvSpPr>
        <p:spPr>
          <a:ln/>
        </p:spPr>
        <p:txBody>
          <a:bodyPr/>
          <a:lstStyle/>
          <a:p>
            <a:fld id="{C9610848-D204-40DC-9E51-C03FB6F54184}" type="slidenum">
              <a:rPr lang="en-GB"/>
              <a:pPr/>
              <a:t>44</a:t>
            </a:fld>
            <a:endParaRPr lang="en-GB"/>
          </a:p>
        </p:txBody>
      </p:sp>
      <p:sp>
        <p:nvSpPr>
          <p:cNvPr id="18841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8841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3</a:t>
            </a:r>
          </a:p>
        </p:txBody>
      </p:sp>
      <p:sp>
        <p:nvSpPr>
          <p:cNvPr id="18842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8842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88422"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8842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3</a:t>
            </a:r>
          </a:p>
        </p:txBody>
      </p:sp>
      <p:sp>
        <p:nvSpPr>
          <p:cNvPr id="18842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88425"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88426" name="Rectangle 10"/>
          <p:cNvSpPr>
            <a:spLocks noChangeArrowheads="1"/>
          </p:cNvSpPr>
          <p:nvPr/>
        </p:nvSpPr>
        <p:spPr bwMode="auto">
          <a:xfrm>
            <a:off x="3884613" y="3175"/>
            <a:ext cx="2973387" cy="430213"/>
          </a:xfrm>
          <a:prstGeom prst="rect">
            <a:avLst/>
          </a:prstGeom>
          <a:noFill/>
          <a:ln w="12700">
            <a:noFill/>
            <a:miter lim="800000"/>
            <a:headEnd/>
            <a:tailEnd/>
          </a:ln>
          <a:effectLst/>
        </p:spPr>
        <p:txBody>
          <a:bodyPr wrap="none" anchor="ctr"/>
          <a:lstStyle/>
          <a:p>
            <a:endParaRPr lang="en-IE"/>
          </a:p>
        </p:txBody>
      </p:sp>
      <p:sp>
        <p:nvSpPr>
          <p:cNvPr id="188427" name="Rectangle 11"/>
          <p:cNvSpPr>
            <a:spLocks noChangeArrowheads="1"/>
          </p:cNvSpPr>
          <p:nvPr/>
        </p:nvSpPr>
        <p:spPr bwMode="auto">
          <a:xfrm>
            <a:off x="3884613" y="8704263"/>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188428" name="Rectangle 12"/>
          <p:cNvSpPr>
            <a:spLocks noChangeArrowheads="1"/>
          </p:cNvSpPr>
          <p:nvPr/>
        </p:nvSpPr>
        <p:spPr bwMode="auto">
          <a:xfrm>
            <a:off x="0" y="8704263"/>
            <a:ext cx="2971800" cy="423862"/>
          </a:xfrm>
          <a:prstGeom prst="rect">
            <a:avLst/>
          </a:prstGeom>
          <a:noFill/>
          <a:ln w="12700">
            <a:noFill/>
            <a:miter lim="800000"/>
            <a:headEnd/>
            <a:tailEnd/>
          </a:ln>
          <a:effectLst/>
        </p:spPr>
        <p:txBody>
          <a:bodyPr wrap="none" anchor="ctr"/>
          <a:lstStyle/>
          <a:p>
            <a:endParaRPr lang="en-IE"/>
          </a:p>
        </p:txBody>
      </p:sp>
      <p:sp>
        <p:nvSpPr>
          <p:cNvPr id="188429" name="Rectangle 13"/>
          <p:cNvSpPr>
            <a:spLocks noChangeArrowheads="1"/>
          </p:cNvSpPr>
          <p:nvPr/>
        </p:nvSpPr>
        <p:spPr bwMode="auto">
          <a:xfrm>
            <a:off x="0" y="3175"/>
            <a:ext cx="2971800" cy="430213"/>
          </a:xfrm>
          <a:prstGeom prst="rect">
            <a:avLst/>
          </a:prstGeom>
          <a:noFill/>
          <a:ln w="12700">
            <a:noFill/>
            <a:miter lim="800000"/>
            <a:headEnd/>
            <a:tailEnd/>
          </a:ln>
          <a:effectLst/>
        </p:spPr>
        <p:txBody>
          <a:bodyPr wrap="none" anchor="ctr"/>
          <a:lstStyle/>
          <a:p>
            <a:endParaRPr lang="en-IE"/>
          </a:p>
        </p:txBody>
      </p:sp>
      <p:sp>
        <p:nvSpPr>
          <p:cNvPr id="188430" name="Rectangle 14"/>
          <p:cNvSpPr>
            <a:spLocks noChangeArrowheads="1"/>
          </p:cNvSpPr>
          <p:nvPr/>
        </p:nvSpPr>
        <p:spPr bwMode="auto">
          <a:xfrm>
            <a:off x="3884613" y="0"/>
            <a:ext cx="2973387" cy="454025"/>
          </a:xfrm>
          <a:prstGeom prst="rect">
            <a:avLst/>
          </a:prstGeom>
          <a:noFill/>
          <a:ln w="12700">
            <a:noFill/>
            <a:miter lim="800000"/>
            <a:headEnd/>
            <a:tailEnd/>
          </a:ln>
          <a:effectLst/>
        </p:spPr>
        <p:txBody>
          <a:bodyPr wrap="none" anchor="ctr"/>
          <a:lstStyle/>
          <a:p>
            <a:endParaRPr lang="en-IE"/>
          </a:p>
        </p:txBody>
      </p:sp>
      <p:sp>
        <p:nvSpPr>
          <p:cNvPr id="188431" name="Rectangle 15"/>
          <p:cNvSpPr>
            <a:spLocks noChangeArrowheads="1"/>
          </p:cNvSpPr>
          <p:nvPr/>
        </p:nvSpPr>
        <p:spPr bwMode="auto">
          <a:xfrm>
            <a:off x="3884613" y="8682038"/>
            <a:ext cx="2973387" cy="458787"/>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a:t>
            </a:r>
          </a:p>
        </p:txBody>
      </p:sp>
      <p:sp>
        <p:nvSpPr>
          <p:cNvPr id="188432" name="Rectangle 16"/>
          <p:cNvSpPr>
            <a:spLocks noChangeArrowheads="1"/>
          </p:cNvSpPr>
          <p:nvPr/>
        </p:nvSpPr>
        <p:spPr bwMode="auto">
          <a:xfrm>
            <a:off x="0" y="8682038"/>
            <a:ext cx="2971800" cy="458787"/>
          </a:xfrm>
          <a:prstGeom prst="rect">
            <a:avLst/>
          </a:prstGeom>
          <a:noFill/>
          <a:ln w="12700">
            <a:noFill/>
            <a:miter lim="800000"/>
            <a:headEnd/>
            <a:tailEnd/>
          </a:ln>
          <a:effectLst/>
        </p:spPr>
        <p:txBody>
          <a:bodyPr wrap="none" anchor="ctr"/>
          <a:lstStyle/>
          <a:p>
            <a:endParaRPr lang="en-IE"/>
          </a:p>
        </p:txBody>
      </p:sp>
      <p:sp>
        <p:nvSpPr>
          <p:cNvPr id="188433" name="Rectangle 17"/>
          <p:cNvSpPr>
            <a:spLocks noChangeArrowheads="1"/>
          </p:cNvSpPr>
          <p:nvPr/>
        </p:nvSpPr>
        <p:spPr bwMode="auto">
          <a:xfrm>
            <a:off x="0" y="0"/>
            <a:ext cx="2971800" cy="454025"/>
          </a:xfrm>
          <a:prstGeom prst="rect">
            <a:avLst/>
          </a:prstGeom>
          <a:noFill/>
          <a:ln w="12700">
            <a:noFill/>
            <a:miter lim="800000"/>
            <a:headEnd/>
            <a:tailEnd/>
          </a:ln>
          <a:effectLst/>
        </p:spPr>
        <p:txBody>
          <a:bodyPr wrap="none" anchor="ctr"/>
          <a:lstStyle/>
          <a:p>
            <a:endParaRPr lang="en-IE"/>
          </a:p>
        </p:txBody>
      </p:sp>
      <p:sp>
        <p:nvSpPr>
          <p:cNvPr id="188434" name="Rectangle 18"/>
          <p:cNvSpPr>
            <a:spLocks noChangeArrowheads="1"/>
          </p:cNvSpPr>
          <p:nvPr/>
        </p:nvSpPr>
        <p:spPr bwMode="auto">
          <a:xfrm>
            <a:off x="3884613" y="1588"/>
            <a:ext cx="2973387" cy="430212"/>
          </a:xfrm>
          <a:prstGeom prst="rect">
            <a:avLst/>
          </a:prstGeom>
          <a:noFill/>
          <a:ln w="12700">
            <a:noFill/>
            <a:miter lim="800000"/>
            <a:headEnd/>
            <a:tailEnd/>
          </a:ln>
          <a:effectLst/>
        </p:spPr>
        <p:txBody>
          <a:bodyPr wrap="none" anchor="ctr"/>
          <a:lstStyle/>
          <a:p>
            <a:endParaRPr lang="en-IE"/>
          </a:p>
        </p:txBody>
      </p:sp>
      <p:sp>
        <p:nvSpPr>
          <p:cNvPr id="188435" name="Rectangle 19"/>
          <p:cNvSpPr>
            <a:spLocks noChangeArrowheads="1"/>
          </p:cNvSpPr>
          <p:nvPr/>
        </p:nvSpPr>
        <p:spPr bwMode="auto">
          <a:xfrm>
            <a:off x="3884613" y="8701088"/>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a:t>
            </a:r>
          </a:p>
        </p:txBody>
      </p:sp>
      <p:sp>
        <p:nvSpPr>
          <p:cNvPr id="188436" name="Rectangle 20"/>
          <p:cNvSpPr>
            <a:spLocks noChangeArrowheads="1"/>
          </p:cNvSpPr>
          <p:nvPr/>
        </p:nvSpPr>
        <p:spPr bwMode="auto">
          <a:xfrm>
            <a:off x="0" y="8701088"/>
            <a:ext cx="2971800" cy="423862"/>
          </a:xfrm>
          <a:prstGeom prst="rect">
            <a:avLst/>
          </a:prstGeom>
          <a:noFill/>
          <a:ln w="12700">
            <a:noFill/>
            <a:miter lim="800000"/>
            <a:headEnd/>
            <a:tailEnd/>
          </a:ln>
          <a:effectLst/>
        </p:spPr>
        <p:txBody>
          <a:bodyPr wrap="none" anchor="ctr"/>
          <a:lstStyle/>
          <a:p>
            <a:endParaRPr lang="en-IE"/>
          </a:p>
        </p:txBody>
      </p:sp>
      <p:sp>
        <p:nvSpPr>
          <p:cNvPr id="188437" name="Rectangle 21"/>
          <p:cNvSpPr>
            <a:spLocks noChangeArrowheads="1"/>
          </p:cNvSpPr>
          <p:nvPr/>
        </p:nvSpPr>
        <p:spPr bwMode="auto">
          <a:xfrm>
            <a:off x="0" y="1588"/>
            <a:ext cx="2971800" cy="430212"/>
          </a:xfrm>
          <a:prstGeom prst="rect">
            <a:avLst/>
          </a:prstGeom>
          <a:noFill/>
          <a:ln w="12700">
            <a:noFill/>
            <a:miter lim="800000"/>
            <a:headEnd/>
            <a:tailEnd/>
          </a:ln>
          <a:effectLst/>
        </p:spPr>
        <p:txBody>
          <a:bodyPr wrap="none" anchor="ctr"/>
          <a:lstStyle/>
          <a:p>
            <a:endParaRPr lang="en-IE"/>
          </a:p>
        </p:txBody>
      </p:sp>
      <p:sp>
        <p:nvSpPr>
          <p:cNvPr id="188438" name="Rectangle 2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88439" name="Rectangle 23"/>
          <p:cNvSpPr>
            <a:spLocks noGrp="1" noChangeArrowheads="1"/>
          </p:cNvSpPr>
          <p:nvPr>
            <p:ph type="body" idx="1"/>
          </p:nvPr>
        </p:nvSpPr>
        <p:spPr bwMode="auto">
          <a:xfrm>
            <a:off x="912813" y="4348163"/>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a:spLocks noGrp="1" noChangeArrowheads="1"/>
          </p:cNvSpPr>
          <p:nvPr>
            <p:ph type="sldNum" sz="quarter" idx="5"/>
          </p:nvPr>
        </p:nvSpPr>
        <p:spPr>
          <a:ln/>
        </p:spPr>
        <p:txBody>
          <a:bodyPr/>
          <a:lstStyle/>
          <a:p>
            <a:fld id="{1D0F7A94-BF92-4E8A-9B57-3F03DEFAF17C}" type="slidenum">
              <a:rPr lang="en-GB"/>
              <a:pPr/>
              <a:t>45</a:t>
            </a:fld>
            <a:endParaRPr lang="en-GB"/>
          </a:p>
        </p:txBody>
      </p:sp>
      <p:sp>
        <p:nvSpPr>
          <p:cNvPr id="19046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9046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19046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9046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90470"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9047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19047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90473"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90474" name="Rectangle 10"/>
          <p:cNvSpPr>
            <a:spLocks noChangeArrowheads="1"/>
          </p:cNvSpPr>
          <p:nvPr/>
        </p:nvSpPr>
        <p:spPr bwMode="auto">
          <a:xfrm>
            <a:off x="3884613" y="3175"/>
            <a:ext cx="2973387" cy="430213"/>
          </a:xfrm>
          <a:prstGeom prst="rect">
            <a:avLst/>
          </a:prstGeom>
          <a:noFill/>
          <a:ln w="12700">
            <a:noFill/>
            <a:miter lim="800000"/>
            <a:headEnd/>
            <a:tailEnd/>
          </a:ln>
          <a:effectLst/>
        </p:spPr>
        <p:txBody>
          <a:bodyPr wrap="none" anchor="ctr"/>
          <a:lstStyle/>
          <a:p>
            <a:endParaRPr lang="en-IE"/>
          </a:p>
        </p:txBody>
      </p:sp>
      <p:sp>
        <p:nvSpPr>
          <p:cNvPr id="190475" name="Rectangle 11"/>
          <p:cNvSpPr>
            <a:spLocks noChangeArrowheads="1"/>
          </p:cNvSpPr>
          <p:nvPr/>
        </p:nvSpPr>
        <p:spPr bwMode="auto">
          <a:xfrm>
            <a:off x="3884613" y="8704263"/>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190476" name="Rectangle 12"/>
          <p:cNvSpPr>
            <a:spLocks noChangeArrowheads="1"/>
          </p:cNvSpPr>
          <p:nvPr/>
        </p:nvSpPr>
        <p:spPr bwMode="auto">
          <a:xfrm>
            <a:off x="0" y="8704263"/>
            <a:ext cx="2971800" cy="423862"/>
          </a:xfrm>
          <a:prstGeom prst="rect">
            <a:avLst/>
          </a:prstGeom>
          <a:noFill/>
          <a:ln w="12700">
            <a:noFill/>
            <a:miter lim="800000"/>
            <a:headEnd/>
            <a:tailEnd/>
          </a:ln>
          <a:effectLst/>
        </p:spPr>
        <p:txBody>
          <a:bodyPr wrap="none" anchor="ctr"/>
          <a:lstStyle/>
          <a:p>
            <a:endParaRPr lang="en-IE"/>
          </a:p>
        </p:txBody>
      </p:sp>
      <p:sp>
        <p:nvSpPr>
          <p:cNvPr id="190477" name="Rectangle 13"/>
          <p:cNvSpPr>
            <a:spLocks noChangeArrowheads="1"/>
          </p:cNvSpPr>
          <p:nvPr/>
        </p:nvSpPr>
        <p:spPr bwMode="auto">
          <a:xfrm>
            <a:off x="0" y="3175"/>
            <a:ext cx="2971800" cy="430213"/>
          </a:xfrm>
          <a:prstGeom prst="rect">
            <a:avLst/>
          </a:prstGeom>
          <a:noFill/>
          <a:ln w="12700">
            <a:noFill/>
            <a:miter lim="800000"/>
            <a:headEnd/>
            <a:tailEnd/>
          </a:ln>
          <a:effectLst/>
        </p:spPr>
        <p:txBody>
          <a:bodyPr wrap="none" anchor="ctr"/>
          <a:lstStyle/>
          <a:p>
            <a:endParaRPr lang="en-IE"/>
          </a:p>
        </p:txBody>
      </p:sp>
      <p:sp>
        <p:nvSpPr>
          <p:cNvPr id="190478" name="Rectangle 14"/>
          <p:cNvSpPr>
            <a:spLocks noChangeArrowheads="1"/>
          </p:cNvSpPr>
          <p:nvPr/>
        </p:nvSpPr>
        <p:spPr bwMode="auto">
          <a:xfrm>
            <a:off x="3884613" y="0"/>
            <a:ext cx="2973387" cy="454025"/>
          </a:xfrm>
          <a:prstGeom prst="rect">
            <a:avLst/>
          </a:prstGeom>
          <a:noFill/>
          <a:ln w="12700">
            <a:noFill/>
            <a:miter lim="800000"/>
            <a:headEnd/>
            <a:tailEnd/>
          </a:ln>
          <a:effectLst/>
        </p:spPr>
        <p:txBody>
          <a:bodyPr wrap="none" anchor="ctr"/>
          <a:lstStyle/>
          <a:p>
            <a:endParaRPr lang="en-IE"/>
          </a:p>
        </p:txBody>
      </p:sp>
      <p:sp>
        <p:nvSpPr>
          <p:cNvPr id="190479" name="Rectangle 15"/>
          <p:cNvSpPr>
            <a:spLocks noChangeArrowheads="1"/>
          </p:cNvSpPr>
          <p:nvPr/>
        </p:nvSpPr>
        <p:spPr bwMode="auto">
          <a:xfrm>
            <a:off x="3884613" y="8682038"/>
            <a:ext cx="2973387" cy="458787"/>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90480" name="Rectangle 16"/>
          <p:cNvSpPr>
            <a:spLocks noChangeArrowheads="1"/>
          </p:cNvSpPr>
          <p:nvPr/>
        </p:nvSpPr>
        <p:spPr bwMode="auto">
          <a:xfrm>
            <a:off x="0" y="8682038"/>
            <a:ext cx="2971800" cy="458787"/>
          </a:xfrm>
          <a:prstGeom prst="rect">
            <a:avLst/>
          </a:prstGeom>
          <a:noFill/>
          <a:ln w="12700">
            <a:noFill/>
            <a:miter lim="800000"/>
            <a:headEnd/>
            <a:tailEnd/>
          </a:ln>
          <a:effectLst/>
        </p:spPr>
        <p:txBody>
          <a:bodyPr wrap="none" anchor="ctr"/>
          <a:lstStyle/>
          <a:p>
            <a:endParaRPr lang="en-IE"/>
          </a:p>
        </p:txBody>
      </p:sp>
      <p:sp>
        <p:nvSpPr>
          <p:cNvPr id="190481" name="Rectangle 17"/>
          <p:cNvSpPr>
            <a:spLocks noChangeArrowheads="1"/>
          </p:cNvSpPr>
          <p:nvPr/>
        </p:nvSpPr>
        <p:spPr bwMode="auto">
          <a:xfrm>
            <a:off x="0" y="0"/>
            <a:ext cx="2971800" cy="454025"/>
          </a:xfrm>
          <a:prstGeom prst="rect">
            <a:avLst/>
          </a:prstGeom>
          <a:noFill/>
          <a:ln w="12700">
            <a:noFill/>
            <a:miter lim="800000"/>
            <a:headEnd/>
            <a:tailEnd/>
          </a:ln>
          <a:effectLst/>
        </p:spPr>
        <p:txBody>
          <a:bodyPr wrap="none" anchor="ctr"/>
          <a:lstStyle/>
          <a:p>
            <a:endParaRPr lang="en-IE"/>
          </a:p>
        </p:txBody>
      </p:sp>
      <p:sp>
        <p:nvSpPr>
          <p:cNvPr id="190482" name="Rectangle 18"/>
          <p:cNvSpPr>
            <a:spLocks noChangeArrowheads="1"/>
          </p:cNvSpPr>
          <p:nvPr/>
        </p:nvSpPr>
        <p:spPr bwMode="auto">
          <a:xfrm>
            <a:off x="3884613" y="1588"/>
            <a:ext cx="2973387" cy="430212"/>
          </a:xfrm>
          <a:prstGeom prst="rect">
            <a:avLst/>
          </a:prstGeom>
          <a:noFill/>
          <a:ln w="12700">
            <a:noFill/>
            <a:miter lim="800000"/>
            <a:headEnd/>
            <a:tailEnd/>
          </a:ln>
          <a:effectLst/>
        </p:spPr>
        <p:txBody>
          <a:bodyPr wrap="none" anchor="ctr"/>
          <a:lstStyle/>
          <a:p>
            <a:endParaRPr lang="en-IE"/>
          </a:p>
        </p:txBody>
      </p:sp>
      <p:sp>
        <p:nvSpPr>
          <p:cNvPr id="190483" name="Rectangle 19"/>
          <p:cNvSpPr>
            <a:spLocks noChangeArrowheads="1"/>
          </p:cNvSpPr>
          <p:nvPr/>
        </p:nvSpPr>
        <p:spPr bwMode="auto">
          <a:xfrm>
            <a:off x="3884613" y="8701088"/>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90484" name="Rectangle 20"/>
          <p:cNvSpPr>
            <a:spLocks noChangeArrowheads="1"/>
          </p:cNvSpPr>
          <p:nvPr/>
        </p:nvSpPr>
        <p:spPr bwMode="auto">
          <a:xfrm>
            <a:off x="0" y="8701088"/>
            <a:ext cx="2971800" cy="423862"/>
          </a:xfrm>
          <a:prstGeom prst="rect">
            <a:avLst/>
          </a:prstGeom>
          <a:noFill/>
          <a:ln w="12700">
            <a:noFill/>
            <a:miter lim="800000"/>
            <a:headEnd/>
            <a:tailEnd/>
          </a:ln>
          <a:effectLst/>
        </p:spPr>
        <p:txBody>
          <a:bodyPr wrap="none" anchor="ctr"/>
          <a:lstStyle/>
          <a:p>
            <a:endParaRPr lang="en-IE"/>
          </a:p>
        </p:txBody>
      </p:sp>
      <p:sp>
        <p:nvSpPr>
          <p:cNvPr id="190485" name="Rectangle 21"/>
          <p:cNvSpPr>
            <a:spLocks noChangeArrowheads="1"/>
          </p:cNvSpPr>
          <p:nvPr/>
        </p:nvSpPr>
        <p:spPr bwMode="auto">
          <a:xfrm>
            <a:off x="0" y="1588"/>
            <a:ext cx="2971800" cy="430212"/>
          </a:xfrm>
          <a:prstGeom prst="rect">
            <a:avLst/>
          </a:prstGeom>
          <a:noFill/>
          <a:ln w="12700">
            <a:noFill/>
            <a:miter lim="800000"/>
            <a:headEnd/>
            <a:tailEnd/>
          </a:ln>
          <a:effectLst/>
        </p:spPr>
        <p:txBody>
          <a:bodyPr wrap="none" anchor="ctr"/>
          <a:lstStyle/>
          <a:p>
            <a:endParaRPr lang="en-IE"/>
          </a:p>
        </p:txBody>
      </p:sp>
      <p:sp>
        <p:nvSpPr>
          <p:cNvPr id="190486" name="Rectangle 2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90487" name="Rectangle 23"/>
          <p:cNvSpPr>
            <a:spLocks noGrp="1" noChangeArrowheads="1"/>
          </p:cNvSpPr>
          <p:nvPr>
            <p:ph type="body" idx="1"/>
          </p:nvPr>
        </p:nvSpPr>
        <p:spPr bwMode="auto">
          <a:xfrm>
            <a:off x="912813" y="4348163"/>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a:spLocks noGrp="1" noChangeArrowheads="1"/>
          </p:cNvSpPr>
          <p:nvPr>
            <p:ph type="sldNum" sz="quarter" idx="5"/>
          </p:nvPr>
        </p:nvSpPr>
        <p:spPr>
          <a:ln/>
        </p:spPr>
        <p:txBody>
          <a:bodyPr/>
          <a:lstStyle/>
          <a:p>
            <a:fld id="{DD16B895-9294-4691-9943-A9D122DCD588}" type="slidenum">
              <a:rPr lang="en-GB"/>
              <a:pPr/>
              <a:t>46</a:t>
            </a:fld>
            <a:endParaRPr lang="en-GB"/>
          </a:p>
        </p:txBody>
      </p:sp>
      <p:sp>
        <p:nvSpPr>
          <p:cNvPr id="19251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9251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19251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9251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92518"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9251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6</a:t>
            </a:r>
          </a:p>
        </p:txBody>
      </p:sp>
      <p:sp>
        <p:nvSpPr>
          <p:cNvPr id="19252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92521"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92522" name="Rectangle 10"/>
          <p:cNvSpPr>
            <a:spLocks noChangeArrowheads="1"/>
          </p:cNvSpPr>
          <p:nvPr/>
        </p:nvSpPr>
        <p:spPr bwMode="auto">
          <a:xfrm>
            <a:off x="3884613" y="3175"/>
            <a:ext cx="2973387" cy="430213"/>
          </a:xfrm>
          <a:prstGeom prst="rect">
            <a:avLst/>
          </a:prstGeom>
          <a:noFill/>
          <a:ln w="12700">
            <a:noFill/>
            <a:miter lim="800000"/>
            <a:headEnd/>
            <a:tailEnd/>
          </a:ln>
          <a:effectLst/>
        </p:spPr>
        <p:txBody>
          <a:bodyPr wrap="none" anchor="ctr"/>
          <a:lstStyle/>
          <a:p>
            <a:endParaRPr lang="en-IE"/>
          </a:p>
        </p:txBody>
      </p:sp>
      <p:sp>
        <p:nvSpPr>
          <p:cNvPr id="192523" name="Rectangle 11"/>
          <p:cNvSpPr>
            <a:spLocks noChangeArrowheads="1"/>
          </p:cNvSpPr>
          <p:nvPr/>
        </p:nvSpPr>
        <p:spPr bwMode="auto">
          <a:xfrm>
            <a:off x="3884613" y="8704263"/>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22</a:t>
            </a:r>
          </a:p>
        </p:txBody>
      </p:sp>
      <p:sp>
        <p:nvSpPr>
          <p:cNvPr id="192524" name="Rectangle 12"/>
          <p:cNvSpPr>
            <a:spLocks noChangeArrowheads="1"/>
          </p:cNvSpPr>
          <p:nvPr/>
        </p:nvSpPr>
        <p:spPr bwMode="auto">
          <a:xfrm>
            <a:off x="0" y="8704263"/>
            <a:ext cx="2971800" cy="423862"/>
          </a:xfrm>
          <a:prstGeom prst="rect">
            <a:avLst/>
          </a:prstGeom>
          <a:noFill/>
          <a:ln w="12700">
            <a:noFill/>
            <a:miter lim="800000"/>
            <a:headEnd/>
            <a:tailEnd/>
          </a:ln>
          <a:effectLst/>
        </p:spPr>
        <p:txBody>
          <a:bodyPr wrap="none" anchor="ctr"/>
          <a:lstStyle/>
          <a:p>
            <a:endParaRPr lang="en-IE"/>
          </a:p>
        </p:txBody>
      </p:sp>
      <p:sp>
        <p:nvSpPr>
          <p:cNvPr id="192525" name="Rectangle 13"/>
          <p:cNvSpPr>
            <a:spLocks noChangeArrowheads="1"/>
          </p:cNvSpPr>
          <p:nvPr/>
        </p:nvSpPr>
        <p:spPr bwMode="auto">
          <a:xfrm>
            <a:off x="0" y="3175"/>
            <a:ext cx="2971800" cy="430213"/>
          </a:xfrm>
          <a:prstGeom prst="rect">
            <a:avLst/>
          </a:prstGeom>
          <a:noFill/>
          <a:ln w="12700">
            <a:noFill/>
            <a:miter lim="800000"/>
            <a:headEnd/>
            <a:tailEnd/>
          </a:ln>
          <a:effectLst/>
        </p:spPr>
        <p:txBody>
          <a:bodyPr wrap="none" anchor="ctr"/>
          <a:lstStyle/>
          <a:p>
            <a:endParaRPr lang="en-IE"/>
          </a:p>
        </p:txBody>
      </p:sp>
      <p:sp>
        <p:nvSpPr>
          <p:cNvPr id="192526" name="Rectangle 14"/>
          <p:cNvSpPr>
            <a:spLocks noChangeArrowheads="1"/>
          </p:cNvSpPr>
          <p:nvPr/>
        </p:nvSpPr>
        <p:spPr bwMode="auto">
          <a:xfrm>
            <a:off x="3884613" y="0"/>
            <a:ext cx="2973387" cy="454025"/>
          </a:xfrm>
          <a:prstGeom prst="rect">
            <a:avLst/>
          </a:prstGeom>
          <a:noFill/>
          <a:ln w="12700">
            <a:noFill/>
            <a:miter lim="800000"/>
            <a:headEnd/>
            <a:tailEnd/>
          </a:ln>
          <a:effectLst/>
        </p:spPr>
        <p:txBody>
          <a:bodyPr wrap="none" anchor="ctr"/>
          <a:lstStyle/>
          <a:p>
            <a:endParaRPr lang="en-IE"/>
          </a:p>
        </p:txBody>
      </p:sp>
      <p:sp>
        <p:nvSpPr>
          <p:cNvPr id="192527" name="Rectangle 15"/>
          <p:cNvSpPr>
            <a:spLocks noChangeArrowheads="1"/>
          </p:cNvSpPr>
          <p:nvPr/>
        </p:nvSpPr>
        <p:spPr bwMode="auto">
          <a:xfrm>
            <a:off x="3884613" y="8682038"/>
            <a:ext cx="2973387" cy="458787"/>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92528" name="Rectangle 16"/>
          <p:cNvSpPr>
            <a:spLocks noChangeArrowheads="1"/>
          </p:cNvSpPr>
          <p:nvPr/>
        </p:nvSpPr>
        <p:spPr bwMode="auto">
          <a:xfrm>
            <a:off x="0" y="8682038"/>
            <a:ext cx="2971800" cy="458787"/>
          </a:xfrm>
          <a:prstGeom prst="rect">
            <a:avLst/>
          </a:prstGeom>
          <a:noFill/>
          <a:ln w="12700">
            <a:noFill/>
            <a:miter lim="800000"/>
            <a:headEnd/>
            <a:tailEnd/>
          </a:ln>
          <a:effectLst/>
        </p:spPr>
        <p:txBody>
          <a:bodyPr wrap="none" anchor="ctr"/>
          <a:lstStyle/>
          <a:p>
            <a:endParaRPr lang="en-IE"/>
          </a:p>
        </p:txBody>
      </p:sp>
      <p:sp>
        <p:nvSpPr>
          <p:cNvPr id="192529" name="Rectangle 17"/>
          <p:cNvSpPr>
            <a:spLocks noChangeArrowheads="1"/>
          </p:cNvSpPr>
          <p:nvPr/>
        </p:nvSpPr>
        <p:spPr bwMode="auto">
          <a:xfrm>
            <a:off x="0" y="0"/>
            <a:ext cx="2971800" cy="454025"/>
          </a:xfrm>
          <a:prstGeom prst="rect">
            <a:avLst/>
          </a:prstGeom>
          <a:noFill/>
          <a:ln w="12700">
            <a:noFill/>
            <a:miter lim="800000"/>
            <a:headEnd/>
            <a:tailEnd/>
          </a:ln>
          <a:effectLst/>
        </p:spPr>
        <p:txBody>
          <a:bodyPr wrap="none" anchor="ctr"/>
          <a:lstStyle/>
          <a:p>
            <a:endParaRPr lang="en-IE"/>
          </a:p>
        </p:txBody>
      </p:sp>
      <p:sp>
        <p:nvSpPr>
          <p:cNvPr id="192530" name="Rectangle 18"/>
          <p:cNvSpPr>
            <a:spLocks noChangeArrowheads="1"/>
          </p:cNvSpPr>
          <p:nvPr/>
        </p:nvSpPr>
        <p:spPr bwMode="auto">
          <a:xfrm>
            <a:off x="3884613" y="1588"/>
            <a:ext cx="2973387" cy="430212"/>
          </a:xfrm>
          <a:prstGeom prst="rect">
            <a:avLst/>
          </a:prstGeom>
          <a:noFill/>
          <a:ln w="12700">
            <a:noFill/>
            <a:miter lim="800000"/>
            <a:headEnd/>
            <a:tailEnd/>
          </a:ln>
          <a:effectLst/>
        </p:spPr>
        <p:txBody>
          <a:bodyPr wrap="none" anchor="ctr"/>
          <a:lstStyle/>
          <a:p>
            <a:endParaRPr lang="en-IE"/>
          </a:p>
        </p:txBody>
      </p:sp>
      <p:sp>
        <p:nvSpPr>
          <p:cNvPr id="192531" name="Rectangle 19"/>
          <p:cNvSpPr>
            <a:spLocks noChangeArrowheads="1"/>
          </p:cNvSpPr>
          <p:nvPr/>
        </p:nvSpPr>
        <p:spPr bwMode="auto">
          <a:xfrm>
            <a:off x="3884613" y="8701088"/>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92532" name="Rectangle 20"/>
          <p:cNvSpPr>
            <a:spLocks noChangeArrowheads="1"/>
          </p:cNvSpPr>
          <p:nvPr/>
        </p:nvSpPr>
        <p:spPr bwMode="auto">
          <a:xfrm>
            <a:off x="0" y="8701088"/>
            <a:ext cx="2971800" cy="423862"/>
          </a:xfrm>
          <a:prstGeom prst="rect">
            <a:avLst/>
          </a:prstGeom>
          <a:noFill/>
          <a:ln w="12700">
            <a:noFill/>
            <a:miter lim="800000"/>
            <a:headEnd/>
            <a:tailEnd/>
          </a:ln>
          <a:effectLst/>
        </p:spPr>
        <p:txBody>
          <a:bodyPr wrap="none" anchor="ctr"/>
          <a:lstStyle/>
          <a:p>
            <a:endParaRPr lang="en-IE"/>
          </a:p>
        </p:txBody>
      </p:sp>
      <p:sp>
        <p:nvSpPr>
          <p:cNvPr id="192533" name="Rectangle 21"/>
          <p:cNvSpPr>
            <a:spLocks noChangeArrowheads="1"/>
          </p:cNvSpPr>
          <p:nvPr/>
        </p:nvSpPr>
        <p:spPr bwMode="auto">
          <a:xfrm>
            <a:off x="0" y="1588"/>
            <a:ext cx="2971800" cy="430212"/>
          </a:xfrm>
          <a:prstGeom prst="rect">
            <a:avLst/>
          </a:prstGeom>
          <a:noFill/>
          <a:ln w="12700">
            <a:noFill/>
            <a:miter lim="800000"/>
            <a:headEnd/>
            <a:tailEnd/>
          </a:ln>
          <a:effectLst/>
        </p:spPr>
        <p:txBody>
          <a:bodyPr wrap="none" anchor="ctr"/>
          <a:lstStyle/>
          <a:p>
            <a:endParaRPr lang="en-IE"/>
          </a:p>
        </p:txBody>
      </p:sp>
      <p:sp>
        <p:nvSpPr>
          <p:cNvPr id="192534" name="Rectangle 2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92535" name="Rectangle 23"/>
          <p:cNvSpPr>
            <a:spLocks noGrp="1" noChangeArrowheads="1"/>
          </p:cNvSpPr>
          <p:nvPr>
            <p:ph type="body" idx="1"/>
          </p:nvPr>
        </p:nvSpPr>
        <p:spPr bwMode="auto">
          <a:xfrm>
            <a:off x="912813" y="4348163"/>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a:spLocks noGrp="1" noChangeArrowheads="1"/>
          </p:cNvSpPr>
          <p:nvPr>
            <p:ph type="sldNum" sz="quarter" idx="5"/>
          </p:nvPr>
        </p:nvSpPr>
        <p:spPr>
          <a:ln/>
        </p:spPr>
        <p:txBody>
          <a:bodyPr/>
          <a:lstStyle/>
          <a:p>
            <a:fld id="{87BF1D8A-5AFA-4173-8D96-FD81F1FB6619}" type="slidenum">
              <a:rPr lang="en-GB"/>
              <a:pPr/>
              <a:t>47</a:t>
            </a:fld>
            <a:endParaRPr lang="en-GB"/>
          </a:p>
        </p:txBody>
      </p:sp>
      <p:sp>
        <p:nvSpPr>
          <p:cNvPr id="19456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9456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9456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9456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94566"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9456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7</a:t>
            </a:r>
          </a:p>
        </p:txBody>
      </p:sp>
      <p:sp>
        <p:nvSpPr>
          <p:cNvPr id="19456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94569"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94570" name="Rectangle 10"/>
          <p:cNvSpPr>
            <a:spLocks noChangeArrowheads="1"/>
          </p:cNvSpPr>
          <p:nvPr/>
        </p:nvSpPr>
        <p:spPr bwMode="auto">
          <a:xfrm>
            <a:off x="3884613" y="3175"/>
            <a:ext cx="2973387" cy="430213"/>
          </a:xfrm>
          <a:prstGeom prst="rect">
            <a:avLst/>
          </a:prstGeom>
          <a:noFill/>
          <a:ln w="12700">
            <a:noFill/>
            <a:miter lim="800000"/>
            <a:headEnd/>
            <a:tailEnd/>
          </a:ln>
          <a:effectLst/>
        </p:spPr>
        <p:txBody>
          <a:bodyPr wrap="none" anchor="ctr"/>
          <a:lstStyle/>
          <a:p>
            <a:endParaRPr lang="en-IE"/>
          </a:p>
        </p:txBody>
      </p:sp>
      <p:sp>
        <p:nvSpPr>
          <p:cNvPr id="194571" name="Rectangle 11"/>
          <p:cNvSpPr>
            <a:spLocks noChangeArrowheads="1"/>
          </p:cNvSpPr>
          <p:nvPr/>
        </p:nvSpPr>
        <p:spPr bwMode="auto">
          <a:xfrm>
            <a:off x="3884613" y="8704263"/>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23</a:t>
            </a:r>
          </a:p>
        </p:txBody>
      </p:sp>
      <p:sp>
        <p:nvSpPr>
          <p:cNvPr id="194572" name="Rectangle 12"/>
          <p:cNvSpPr>
            <a:spLocks noChangeArrowheads="1"/>
          </p:cNvSpPr>
          <p:nvPr/>
        </p:nvSpPr>
        <p:spPr bwMode="auto">
          <a:xfrm>
            <a:off x="0" y="8704263"/>
            <a:ext cx="2971800" cy="423862"/>
          </a:xfrm>
          <a:prstGeom prst="rect">
            <a:avLst/>
          </a:prstGeom>
          <a:noFill/>
          <a:ln w="12700">
            <a:noFill/>
            <a:miter lim="800000"/>
            <a:headEnd/>
            <a:tailEnd/>
          </a:ln>
          <a:effectLst/>
        </p:spPr>
        <p:txBody>
          <a:bodyPr wrap="none" anchor="ctr"/>
          <a:lstStyle/>
          <a:p>
            <a:endParaRPr lang="en-IE"/>
          </a:p>
        </p:txBody>
      </p:sp>
      <p:sp>
        <p:nvSpPr>
          <p:cNvPr id="194573" name="Rectangle 13"/>
          <p:cNvSpPr>
            <a:spLocks noChangeArrowheads="1"/>
          </p:cNvSpPr>
          <p:nvPr/>
        </p:nvSpPr>
        <p:spPr bwMode="auto">
          <a:xfrm>
            <a:off x="0" y="3175"/>
            <a:ext cx="2971800" cy="430213"/>
          </a:xfrm>
          <a:prstGeom prst="rect">
            <a:avLst/>
          </a:prstGeom>
          <a:noFill/>
          <a:ln w="12700">
            <a:noFill/>
            <a:miter lim="800000"/>
            <a:headEnd/>
            <a:tailEnd/>
          </a:ln>
          <a:effectLst/>
        </p:spPr>
        <p:txBody>
          <a:bodyPr wrap="none" anchor="ctr"/>
          <a:lstStyle/>
          <a:p>
            <a:endParaRPr lang="en-IE"/>
          </a:p>
        </p:txBody>
      </p:sp>
      <p:sp>
        <p:nvSpPr>
          <p:cNvPr id="194574" name="Rectangle 14"/>
          <p:cNvSpPr>
            <a:spLocks noChangeArrowheads="1"/>
          </p:cNvSpPr>
          <p:nvPr/>
        </p:nvSpPr>
        <p:spPr bwMode="auto">
          <a:xfrm>
            <a:off x="3884613" y="0"/>
            <a:ext cx="2973387" cy="454025"/>
          </a:xfrm>
          <a:prstGeom prst="rect">
            <a:avLst/>
          </a:prstGeom>
          <a:noFill/>
          <a:ln w="12700">
            <a:noFill/>
            <a:miter lim="800000"/>
            <a:headEnd/>
            <a:tailEnd/>
          </a:ln>
          <a:effectLst/>
        </p:spPr>
        <p:txBody>
          <a:bodyPr wrap="none" anchor="ctr"/>
          <a:lstStyle/>
          <a:p>
            <a:endParaRPr lang="en-IE"/>
          </a:p>
        </p:txBody>
      </p:sp>
      <p:sp>
        <p:nvSpPr>
          <p:cNvPr id="194575" name="Rectangle 15"/>
          <p:cNvSpPr>
            <a:spLocks noChangeArrowheads="1"/>
          </p:cNvSpPr>
          <p:nvPr/>
        </p:nvSpPr>
        <p:spPr bwMode="auto">
          <a:xfrm>
            <a:off x="3884613" y="8682038"/>
            <a:ext cx="2973387" cy="458787"/>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94576" name="Rectangle 16"/>
          <p:cNvSpPr>
            <a:spLocks noChangeArrowheads="1"/>
          </p:cNvSpPr>
          <p:nvPr/>
        </p:nvSpPr>
        <p:spPr bwMode="auto">
          <a:xfrm>
            <a:off x="0" y="8682038"/>
            <a:ext cx="2971800" cy="458787"/>
          </a:xfrm>
          <a:prstGeom prst="rect">
            <a:avLst/>
          </a:prstGeom>
          <a:noFill/>
          <a:ln w="12700">
            <a:noFill/>
            <a:miter lim="800000"/>
            <a:headEnd/>
            <a:tailEnd/>
          </a:ln>
          <a:effectLst/>
        </p:spPr>
        <p:txBody>
          <a:bodyPr wrap="none" anchor="ctr"/>
          <a:lstStyle/>
          <a:p>
            <a:endParaRPr lang="en-IE"/>
          </a:p>
        </p:txBody>
      </p:sp>
      <p:sp>
        <p:nvSpPr>
          <p:cNvPr id="194577" name="Rectangle 17"/>
          <p:cNvSpPr>
            <a:spLocks noChangeArrowheads="1"/>
          </p:cNvSpPr>
          <p:nvPr/>
        </p:nvSpPr>
        <p:spPr bwMode="auto">
          <a:xfrm>
            <a:off x="0" y="0"/>
            <a:ext cx="2971800" cy="454025"/>
          </a:xfrm>
          <a:prstGeom prst="rect">
            <a:avLst/>
          </a:prstGeom>
          <a:noFill/>
          <a:ln w="12700">
            <a:noFill/>
            <a:miter lim="800000"/>
            <a:headEnd/>
            <a:tailEnd/>
          </a:ln>
          <a:effectLst/>
        </p:spPr>
        <p:txBody>
          <a:bodyPr wrap="none" anchor="ctr"/>
          <a:lstStyle/>
          <a:p>
            <a:endParaRPr lang="en-IE"/>
          </a:p>
        </p:txBody>
      </p:sp>
      <p:sp>
        <p:nvSpPr>
          <p:cNvPr id="194578" name="Rectangle 18"/>
          <p:cNvSpPr>
            <a:spLocks noChangeArrowheads="1"/>
          </p:cNvSpPr>
          <p:nvPr/>
        </p:nvSpPr>
        <p:spPr bwMode="auto">
          <a:xfrm>
            <a:off x="3884613" y="1588"/>
            <a:ext cx="2973387" cy="430212"/>
          </a:xfrm>
          <a:prstGeom prst="rect">
            <a:avLst/>
          </a:prstGeom>
          <a:noFill/>
          <a:ln w="12700">
            <a:noFill/>
            <a:miter lim="800000"/>
            <a:headEnd/>
            <a:tailEnd/>
          </a:ln>
          <a:effectLst/>
        </p:spPr>
        <p:txBody>
          <a:bodyPr wrap="none" anchor="ctr"/>
          <a:lstStyle/>
          <a:p>
            <a:endParaRPr lang="en-IE"/>
          </a:p>
        </p:txBody>
      </p:sp>
      <p:sp>
        <p:nvSpPr>
          <p:cNvPr id="194579" name="Rectangle 19"/>
          <p:cNvSpPr>
            <a:spLocks noChangeArrowheads="1"/>
          </p:cNvSpPr>
          <p:nvPr/>
        </p:nvSpPr>
        <p:spPr bwMode="auto">
          <a:xfrm>
            <a:off x="3884613" y="8701088"/>
            <a:ext cx="2973387" cy="423862"/>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94580" name="Rectangle 20"/>
          <p:cNvSpPr>
            <a:spLocks noChangeArrowheads="1"/>
          </p:cNvSpPr>
          <p:nvPr/>
        </p:nvSpPr>
        <p:spPr bwMode="auto">
          <a:xfrm>
            <a:off x="0" y="8701088"/>
            <a:ext cx="2971800" cy="423862"/>
          </a:xfrm>
          <a:prstGeom prst="rect">
            <a:avLst/>
          </a:prstGeom>
          <a:noFill/>
          <a:ln w="12700">
            <a:noFill/>
            <a:miter lim="800000"/>
            <a:headEnd/>
            <a:tailEnd/>
          </a:ln>
          <a:effectLst/>
        </p:spPr>
        <p:txBody>
          <a:bodyPr wrap="none" anchor="ctr"/>
          <a:lstStyle/>
          <a:p>
            <a:endParaRPr lang="en-IE"/>
          </a:p>
        </p:txBody>
      </p:sp>
      <p:sp>
        <p:nvSpPr>
          <p:cNvPr id="194581" name="Rectangle 21"/>
          <p:cNvSpPr>
            <a:spLocks noChangeArrowheads="1"/>
          </p:cNvSpPr>
          <p:nvPr/>
        </p:nvSpPr>
        <p:spPr bwMode="auto">
          <a:xfrm>
            <a:off x="0" y="1588"/>
            <a:ext cx="2971800" cy="430212"/>
          </a:xfrm>
          <a:prstGeom prst="rect">
            <a:avLst/>
          </a:prstGeom>
          <a:noFill/>
          <a:ln w="12700">
            <a:noFill/>
            <a:miter lim="800000"/>
            <a:headEnd/>
            <a:tailEnd/>
          </a:ln>
          <a:effectLst/>
        </p:spPr>
        <p:txBody>
          <a:bodyPr wrap="none" anchor="ctr"/>
          <a:lstStyle/>
          <a:p>
            <a:endParaRPr lang="en-IE"/>
          </a:p>
        </p:txBody>
      </p:sp>
      <p:sp>
        <p:nvSpPr>
          <p:cNvPr id="194582" name="Rectangle 2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94583" name="Rectangle 23"/>
          <p:cNvSpPr>
            <a:spLocks noGrp="1" noChangeArrowheads="1"/>
          </p:cNvSpPr>
          <p:nvPr>
            <p:ph type="body" idx="1"/>
          </p:nvPr>
        </p:nvSpPr>
        <p:spPr bwMode="auto">
          <a:xfrm>
            <a:off x="912813" y="4348163"/>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8327F3EB-B16E-40C0-811C-DBED1DA14790}" type="slidenum">
              <a:rPr lang="en-GB"/>
              <a:pPr/>
              <a:t>49</a:t>
            </a:fld>
            <a:endParaRPr lang="en-GB"/>
          </a:p>
        </p:txBody>
      </p:sp>
      <p:sp>
        <p:nvSpPr>
          <p:cNvPr id="19661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9661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9661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9661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96614"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9661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8</a:t>
            </a:r>
          </a:p>
        </p:txBody>
      </p:sp>
      <p:sp>
        <p:nvSpPr>
          <p:cNvPr id="19661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96617"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9661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96619"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C342B2CE-8C45-4196-BFB8-157EF0D52F49}" type="slidenum">
              <a:rPr lang="en-GB"/>
              <a:pPr/>
              <a:t>6</a:t>
            </a:fld>
            <a:endParaRPr lang="en-GB"/>
          </a:p>
        </p:txBody>
      </p:sp>
      <p:sp>
        <p:nvSpPr>
          <p:cNvPr id="51202"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51203"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51204"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51205"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51206"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51207"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51208"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51209"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51210"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1211"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6F23311B-AF32-451D-B3CA-40AE56AD3F4A}" type="slidenum">
              <a:rPr lang="en-GB"/>
              <a:pPr/>
              <a:t>50</a:t>
            </a:fld>
            <a:endParaRPr lang="en-GB"/>
          </a:p>
        </p:txBody>
      </p:sp>
      <p:sp>
        <p:nvSpPr>
          <p:cNvPr id="19865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19865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9866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19866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198662"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19866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9</a:t>
            </a:r>
          </a:p>
        </p:txBody>
      </p:sp>
      <p:sp>
        <p:nvSpPr>
          <p:cNvPr id="19866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198665"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19866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98667"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99ED62F-A55D-4F1A-9BE2-B78FF4E80E72}" type="slidenum">
              <a:rPr lang="en-GB"/>
              <a:pPr/>
              <a:t>51</a:t>
            </a:fld>
            <a:endParaRPr lang="en-GB"/>
          </a:p>
        </p:txBody>
      </p:sp>
      <p:sp>
        <p:nvSpPr>
          <p:cNvPr id="20070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0070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20070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0070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00710"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0071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10</a:t>
            </a:r>
          </a:p>
        </p:txBody>
      </p:sp>
      <p:sp>
        <p:nvSpPr>
          <p:cNvPr id="20071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00713"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00714"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0715"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D9693631-5E78-471C-B988-D6F25A32E384}" type="slidenum">
              <a:rPr lang="en-GB"/>
              <a:pPr/>
              <a:t>52</a:t>
            </a:fld>
            <a:endParaRPr lang="en-GB"/>
          </a:p>
        </p:txBody>
      </p:sp>
      <p:sp>
        <p:nvSpPr>
          <p:cNvPr id="20275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0275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20275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0275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02758"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0275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20276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02761"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02762"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2763"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8D14C8CB-6C7C-41E6-B224-7A05A0E99959}" type="slidenum">
              <a:rPr lang="en-GB"/>
              <a:pPr/>
              <a:t>53</a:t>
            </a:fld>
            <a:endParaRPr lang="en-GB"/>
          </a:p>
        </p:txBody>
      </p:sp>
      <p:sp>
        <p:nvSpPr>
          <p:cNvPr id="20480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0480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20480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0480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04806"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0480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20480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04809"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0481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4811"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27B011D4-9CB4-4B5F-8431-A38927F11D84}" type="slidenum">
              <a:rPr lang="en-GB"/>
              <a:pPr/>
              <a:t>54</a:t>
            </a:fld>
            <a:endParaRPr lang="en-GB"/>
          </a:p>
        </p:txBody>
      </p:sp>
      <p:sp>
        <p:nvSpPr>
          <p:cNvPr id="20685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0685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20685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0685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06854"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0685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20685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06857"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0685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6859"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777F6485-2D95-4746-8B41-8A14B58F716D}" type="slidenum">
              <a:rPr lang="en-GB"/>
              <a:pPr/>
              <a:t>55</a:t>
            </a:fld>
            <a:endParaRPr lang="en-GB"/>
          </a:p>
        </p:txBody>
      </p:sp>
      <p:sp>
        <p:nvSpPr>
          <p:cNvPr id="20889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0889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20890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0890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08902"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0890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20890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08905"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0890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8907"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D5E7DC12-9589-4194-8344-79552B65E364}" type="slidenum">
              <a:rPr lang="en-GB"/>
              <a:pPr/>
              <a:t>56</a:t>
            </a:fld>
            <a:endParaRPr lang="en-GB"/>
          </a:p>
        </p:txBody>
      </p:sp>
      <p:sp>
        <p:nvSpPr>
          <p:cNvPr id="21094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1094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21094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1094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10950"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1095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15</a:t>
            </a:r>
          </a:p>
        </p:txBody>
      </p:sp>
      <p:sp>
        <p:nvSpPr>
          <p:cNvPr id="21095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10953"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10954"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10955"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9855DEEE-7AFA-4CCA-9E2E-36C3CF5E02B7}" type="slidenum">
              <a:rPr lang="en-GB"/>
              <a:pPr/>
              <a:t>57</a:t>
            </a:fld>
            <a:endParaRPr lang="en-GB"/>
          </a:p>
        </p:txBody>
      </p:sp>
      <p:sp>
        <p:nvSpPr>
          <p:cNvPr id="22937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2937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22938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2938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29382"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2938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22938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29385"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2938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9387"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BACF0284-BFBF-42A2-B494-6B9A191C7630}" type="slidenum">
              <a:rPr lang="en-GB"/>
              <a:pPr/>
              <a:t>58</a:t>
            </a:fld>
            <a:endParaRPr lang="en-GB"/>
          </a:p>
        </p:txBody>
      </p:sp>
      <p:sp>
        <p:nvSpPr>
          <p:cNvPr id="21299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1299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21299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1299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12998"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1299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16</a:t>
            </a:r>
          </a:p>
        </p:txBody>
      </p:sp>
      <p:sp>
        <p:nvSpPr>
          <p:cNvPr id="21300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13001"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13002"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13003"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795B19CD-560F-43F3-80B2-BEBE09D5C3F5}" type="slidenum">
              <a:rPr lang="en-GB"/>
              <a:pPr/>
              <a:t>59</a:t>
            </a:fld>
            <a:endParaRPr lang="en-GB"/>
          </a:p>
        </p:txBody>
      </p:sp>
      <p:sp>
        <p:nvSpPr>
          <p:cNvPr id="21504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1504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17</a:t>
            </a:r>
          </a:p>
        </p:txBody>
      </p:sp>
      <p:sp>
        <p:nvSpPr>
          <p:cNvPr id="21504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1504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15046"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1504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17</a:t>
            </a:r>
          </a:p>
        </p:txBody>
      </p:sp>
      <p:sp>
        <p:nvSpPr>
          <p:cNvPr id="21504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15049"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1505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15051"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F0075A7-55E3-40C6-958F-07274C9775F1}" type="slidenum">
              <a:rPr lang="en-GB"/>
              <a:pPr/>
              <a:t>8</a:t>
            </a:fld>
            <a:endParaRPr lang="en-GB"/>
          </a:p>
        </p:txBody>
      </p:sp>
      <p:sp>
        <p:nvSpPr>
          <p:cNvPr id="54274"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54275"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11</a:t>
            </a:r>
          </a:p>
        </p:txBody>
      </p:sp>
      <p:sp>
        <p:nvSpPr>
          <p:cNvPr id="54276"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54277"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54278"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54279"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22</a:t>
            </a:r>
          </a:p>
        </p:txBody>
      </p:sp>
      <p:sp>
        <p:nvSpPr>
          <p:cNvPr id="54280"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54281"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54282"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4283"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198A210-A26A-453E-ACDC-E567E2AE2276}" type="slidenum">
              <a:rPr lang="en-GB"/>
              <a:pPr/>
              <a:t>60</a:t>
            </a:fld>
            <a:endParaRPr lang="en-GB"/>
          </a:p>
        </p:txBody>
      </p:sp>
      <p:sp>
        <p:nvSpPr>
          <p:cNvPr id="21709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1709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18</a:t>
            </a:r>
          </a:p>
        </p:txBody>
      </p:sp>
      <p:sp>
        <p:nvSpPr>
          <p:cNvPr id="21709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1709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17094"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17095"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18</a:t>
            </a:r>
          </a:p>
        </p:txBody>
      </p:sp>
      <p:sp>
        <p:nvSpPr>
          <p:cNvPr id="217096"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17097"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17098"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17099"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C40CA0F9-AD00-4F7D-B27E-880379C22116}" type="slidenum">
              <a:rPr lang="en-GB"/>
              <a:pPr/>
              <a:t>61</a:t>
            </a:fld>
            <a:endParaRPr lang="en-GB"/>
          </a:p>
        </p:txBody>
      </p:sp>
      <p:sp>
        <p:nvSpPr>
          <p:cNvPr id="21913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19139"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19</a:t>
            </a:r>
          </a:p>
        </p:txBody>
      </p:sp>
      <p:sp>
        <p:nvSpPr>
          <p:cNvPr id="219140"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1914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19142"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19143"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19</a:t>
            </a:r>
          </a:p>
        </p:txBody>
      </p:sp>
      <p:sp>
        <p:nvSpPr>
          <p:cNvPr id="219144"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19145"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19146"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19147"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89B5ED93-13CC-4537-8AA3-63BE6FD801D3}" type="slidenum">
              <a:rPr lang="en-GB"/>
              <a:pPr/>
              <a:t>62</a:t>
            </a:fld>
            <a:endParaRPr lang="en-GB"/>
          </a:p>
        </p:txBody>
      </p:sp>
      <p:sp>
        <p:nvSpPr>
          <p:cNvPr id="221186"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21187"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20</a:t>
            </a:r>
          </a:p>
        </p:txBody>
      </p:sp>
      <p:sp>
        <p:nvSpPr>
          <p:cNvPr id="221188"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21189"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21190"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21191"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20</a:t>
            </a:r>
          </a:p>
        </p:txBody>
      </p:sp>
      <p:sp>
        <p:nvSpPr>
          <p:cNvPr id="221192"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21193"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21194"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1195"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16E8DE1-D24A-4133-AED3-93D7ACBC4B80}" type="slidenum">
              <a:rPr lang="en-GB"/>
              <a:pPr/>
              <a:t>63</a:t>
            </a:fld>
            <a:endParaRPr lang="en-GB"/>
          </a:p>
        </p:txBody>
      </p:sp>
      <p:sp>
        <p:nvSpPr>
          <p:cNvPr id="223234"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23235"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223236"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23237"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23238"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23239"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223240"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23241"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23242"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3243"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2E4BD57-87A7-4638-BB4D-234830E92FE7}" type="slidenum">
              <a:rPr lang="en-GB"/>
              <a:pPr/>
              <a:t>64</a:t>
            </a:fld>
            <a:endParaRPr lang="en-GB"/>
          </a:p>
        </p:txBody>
      </p:sp>
      <p:sp>
        <p:nvSpPr>
          <p:cNvPr id="225282"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25283"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225284"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25285"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25286" name="Rectangle 6"/>
          <p:cNvSpPr>
            <a:spLocks noChangeArrowheads="1"/>
          </p:cNvSpPr>
          <p:nvPr/>
        </p:nvSpPr>
        <p:spPr bwMode="auto">
          <a:xfrm>
            <a:off x="3884613" y="6350"/>
            <a:ext cx="2973387" cy="427038"/>
          </a:xfrm>
          <a:prstGeom prst="rect">
            <a:avLst/>
          </a:prstGeom>
          <a:noFill/>
          <a:ln w="12700">
            <a:noFill/>
            <a:miter lim="800000"/>
            <a:headEnd/>
            <a:tailEnd/>
          </a:ln>
          <a:effectLst/>
        </p:spPr>
        <p:txBody>
          <a:bodyPr wrap="none" anchor="ctr"/>
          <a:lstStyle/>
          <a:p>
            <a:endParaRPr lang="en-IE"/>
          </a:p>
        </p:txBody>
      </p:sp>
      <p:sp>
        <p:nvSpPr>
          <p:cNvPr id="225287" name="Rectangle 7"/>
          <p:cNvSpPr>
            <a:spLocks noChangeArrowheads="1"/>
          </p:cNvSpPr>
          <p:nvPr/>
        </p:nvSpPr>
        <p:spPr bwMode="auto">
          <a:xfrm>
            <a:off x="3884613" y="8705850"/>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21</a:t>
            </a:r>
          </a:p>
        </p:txBody>
      </p:sp>
      <p:sp>
        <p:nvSpPr>
          <p:cNvPr id="225288" name="Rectangle 8"/>
          <p:cNvSpPr>
            <a:spLocks noChangeArrowheads="1"/>
          </p:cNvSpPr>
          <p:nvPr/>
        </p:nvSpPr>
        <p:spPr bwMode="auto">
          <a:xfrm>
            <a:off x="0" y="8705850"/>
            <a:ext cx="2971800" cy="425450"/>
          </a:xfrm>
          <a:prstGeom prst="rect">
            <a:avLst/>
          </a:prstGeom>
          <a:noFill/>
          <a:ln w="12700">
            <a:noFill/>
            <a:miter lim="800000"/>
            <a:headEnd/>
            <a:tailEnd/>
          </a:ln>
          <a:effectLst/>
        </p:spPr>
        <p:txBody>
          <a:bodyPr wrap="none" anchor="ctr"/>
          <a:lstStyle/>
          <a:p>
            <a:endParaRPr lang="en-IE"/>
          </a:p>
        </p:txBody>
      </p:sp>
      <p:sp>
        <p:nvSpPr>
          <p:cNvPr id="225289" name="Rectangle 9"/>
          <p:cNvSpPr>
            <a:spLocks noChangeArrowheads="1"/>
          </p:cNvSpPr>
          <p:nvPr/>
        </p:nvSpPr>
        <p:spPr bwMode="auto">
          <a:xfrm>
            <a:off x="0" y="6350"/>
            <a:ext cx="2971800" cy="427038"/>
          </a:xfrm>
          <a:prstGeom prst="rect">
            <a:avLst/>
          </a:prstGeom>
          <a:noFill/>
          <a:ln w="12700">
            <a:noFill/>
            <a:miter lim="800000"/>
            <a:headEnd/>
            <a:tailEnd/>
          </a:ln>
          <a:effectLst/>
        </p:spPr>
        <p:txBody>
          <a:bodyPr wrap="none" anchor="ctr"/>
          <a:lstStyle/>
          <a:p>
            <a:endParaRPr lang="en-IE"/>
          </a:p>
        </p:txBody>
      </p:sp>
      <p:sp>
        <p:nvSpPr>
          <p:cNvPr id="225290" name="Rectangle 10"/>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5291" name="Rectangle 11"/>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D8C2D36-57B2-4F7A-8022-1A9368BC1642}" type="slidenum">
              <a:rPr lang="en-GB"/>
              <a:pPr/>
              <a:t>65</a:t>
            </a:fld>
            <a:endParaRPr lang="en-GB"/>
          </a:p>
        </p:txBody>
      </p:sp>
      <p:sp>
        <p:nvSpPr>
          <p:cNvPr id="22733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IE"/>
          </a:p>
        </p:txBody>
      </p:sp>
      <p:sp>
        <p:nvSpPr>
          <p:cNvPr id="227331" name="Rectangle 3"/>
          <p:cNvSpPr>
            <a:spLocks noChangeArrowheads="1"/>
          </p:cNvSpPr>
          <p:nvPr/>
        </p:nvSpPr>
        <p:spPr bwMode="auto">
          <a:xfrm>
            <a:off x="3884613" y="8705850"/>
            <a:ext cx="2973387" cy="42703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22</a:t>
            </a:r>
          </a:p>
        </p:txBody>
      </p:sp>
      <p:sp>
        <p:nvSpPr>
          <p:cNvPr id="227332" name="Rectangle 4"/>
          <p:cNvSpPr>
            <a:spLocks noChangeArrowheads="1"/>
          </p:cNvSpPr>
          <p:nvPr/>
        </p:nvSpPr>
        <p:spPr bwMode="auto">
          <a:xfrm>
            <a:off x="0" y="8705850"/>
            <a:ext cx="2971800" cy="427038"/>
          </a:xfrm>
          <a:prstGeom prst="rect">
            <a:avLst/>
          </a:prstGeom>
          <a:noFill/>
          <a:ln w="12700">
            <a:noFill/>
            <a:miter lim="800000"/>
            <a:headEnd/>
            <a:tailEnd/>
          </a:ln>
          <a:effectLst/>
        </p:spPr>
        <p:txBody>
          <a:bodyPr wrap="none" anchor="ctr"/>
          <a:lstStyle/>
          <a:p>
            <a:endParaRPr lang="en-IE"/>
          </a:p>
        </p:txBody>
      </p:sp>
      <p:sp>
        <p:nvSpPr>
          <p:cNvPr id="22733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IE"/>
          </a:p>
        </p:txBody>
      </p:sp>
      <p:sp>
        <p:nvSpPr>
          <p:cNvPr id="227334" name="Rectangle 6"/>
          <p:cNvSpPr>
            <a:spLocks noGrp="1" noChangeArrowheads="1"/>
          </p:cNvSpPr>
          <p:nvPr>
            <p:ph type="body" idx="1"/>
          </p:nvPr>
        </p:nvSpPr>
        <p:spPr bwMode="auto">
          <a:xfrm>
            <a:off x="912813" y="4349750"/>
            <a:ext cx="5030787" cy="3152775"/>
          </a:xfrm>
          <a:prstGeom prst="rect">
            <a:avLst/>
          </a:prstGeom>
          <a:noFill/>
          <a:ln w="12700">
            <a:miter lim="800000"/>
            <a:headEnd/>
            <a:tailEnd/>
          </a:ln>
        </p:spPr>
        <p:txBody>
          <a:bodyPr lIns="90488" tIns="44450" rIns="90488" bIns="44450"/>
          <a:lstStyle/>
          <a:p>
            <a:endParaRPr lang="en-US"/>
          </a:p>
        </p:txBody>
      </p:sp>
      <p:sp>
        <p:nvSpPr>
          <p:cNvPr id="227335" name="Rectangle 7"/>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E27F4B30-5329-4823-86EA-09E1800CB8D2}" type="slidenum">
              <a:rPr lang="en-GB"/>
              <a:pPr/>
              <a:t>9</a:t>
            </a:fld>
            <a:endParaRPr lang="en-GB"/>
          </a:p>
        </p:txBody>
      </p:sp>
      <p:sp>
        <p:nvSpPr>
          <p:cNvPr id="56322"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56323"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12</a:t>
            </a:r>
          </a:p>
        </p:txBody>
      </p:sp>
      <p:sp>
        <p:nvSpPr>
          <p:cNvPr id="56324"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56325"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56326"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56327"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23</a:t>
            </a:r>
          </a:p>
        </p:txBody>
      </p:sp>
      <p:sp>
        <p:nvSpPr>
          <p:cNvPr id="56328"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56329"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56330" name="Rectangle 10"/>
          <p:cNvSpPr>
            <a:spLocks noGrp="1" noRot="1" noChangeAspect="1" noChangeArrowheads="1" noTextEdit="1"/>
          </p:cNvSpPr>
          <p:nvPr>
            <p:ph type="sldImg"/>
          </p:nvPr>
        </p:nvSpPr>
        <p:spPr>
          <a:xfrm>
            <a:off x="1019175" y="691728"/>
            <a:ext cx="4819650" cy="3416620"/>
          </a:xfrm>
          <a:ln w="12700" cap="flat">
            <a:solidFill>
              <a:schemeClr val="tx1"/>
            </a:solidFill>
          </a:ln>
        </p:spPr>
      </p:sp>
      <p:sp>
        <p:nvSpPr>
          <p:cNvPr id="56331"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395C6A7C-3FAE-441D-AD1C-F16C2D6C1F50}" type="slidenum">
              <a:rPr lang="en-GB"/>
              <a:pPr/>
              <a:t>10</a:t>
            </a:fld>
            <a:endParaRPr lang="en-GB"/>
          </a:p>
        </p:txBody>
      </p:sp>
      <p:sp>
        <p:nvSpPr>
          <p:cNvPr id="58370"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58371"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13</a:t>
            </a:r>
          </a:p>
        </p:txBody>
      </p:sp>
      <p:sp>
        <p:nvSpPr>
          <p:cNvPr id="58372"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58373"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58374"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58375"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24</a:t>
            </a:r>
          </a:p>
        </p:txBody>
      </p:sp>
      <p:sp>
        <p:nvSpPr>
          <p:cNvPr id="58376"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58377"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58378"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8379"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9AE25510-6A81-47B5-B75D-78D9459A825B}" type="slidenum">
              <a:rPr lang="en-GB"/>
              <a:pPr/>
              <a:t>11</a:t>
            </a:fld>
            <a:endParaRPr lang="en-GB"/>
          </a:p>
        </p:txBody>
      </p:sp>
      <p:sp>
        <p:nvSpPr>
          <p:cNvPr id="60418" name="Rectangle 2"/>
          <p:cNvSpPr>
            <a:spLocks noChangeArrowheads="1"/>
          </p:cNvSpPr>
          <p:nvPr/>
        </p:nvSpPr>
        <p:spPr bwMode="auto">
          <a:xfrm>
            <a:off x="3884614" y="9003"/>
            <a:ext cx="2973387" cy="427641"/>
          </a:xfrm>
          <a:prstGeom prst="rect">
            <a:avLst/>
          </a:prstGeom>
          <a:noFill/>
          <a:ln w="12700">
            <a:noFill/>
            <a:miter lim="800000"/>
            <a:headEnd/>
            <a:tailEnd/>
          </a:ln>
          <a:effectLst/>
        </p:spPr>
        <p:txBody>
          <a:bodyPr wrap="none" anchor="ctr"/>
          <a:lstStyle/>
          <a:p>
            <a:endParaRPr lang="en-IE"/>
          </a:p>
        </p:txBody>
      </p:sp>
      <p:sp>
        <p:nvSpPr>
          <p:cNvPr id="60419" name="Rectangle 3"/>
          <p:cNvSpPr>
            <a:spLocks noChangeArrowheads="1"/>
          </p:cNvSpPr>
          <p:nvPr/>
        </p:nvSpPr>
        <p:spPr bwMode="auto">
          <a:xfrm>
            <a:off x="3884614" y="8705856"/>
            <a:ext cx="2973387" cy="42764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14</a:t>
            </a:r>
          </a:p>
        </p:txBody>
      </p:sp>
      <p:sp>
        <p:nvSpPr>
          <p:cNvPr id="60420" name="Rectangle 4"/>
          <p:cNvSpPr>
            <a:spLocks noChangeArrowheads="1"/>
          </p:cNvSpPr>
          <p:nvPr/>
        </p:nvSpPr>
        <p:spPr bwMode="auto">
          <a:xfrm>
            <a:off x="0" y="8705856"/>
            <a:ext cx="2971800" cy="427641"/>
          </a:xfrm>
          <a:prstGeom prst="rect">
            <a:avLst/>
          </a:prstGeom>
          <a:noFill/>
          <a:ln w="12700">
            <a:noFill/>
            <a:miter lim="800000"/>
            <a:headEnd/>
            <a:tailEnd/>
          </a:ln>
          <a:effectLst/>
        </p:spPr>
        <p:txBody>
          <a:bodyPr wrap="none" anchor="ctr"/>
          <a:lstStyle/>
          <a:p>
            <a:endParaRPr lang="en-IE"/>
          </a:p>
        </p:txBody>
      </p:sp>
      <p:sp>
        <p:nvSpPr>
          <p:cNvPr id="60421" name="Rectangle 5"/>
          <p:cNvSpPr>
            <a:spLocks noChangeArrowheads="1"/>
          </p:cNvSpPr>
          <p:nvPr/>
        </p:nvSpPr>
        <p:spPr bwMode="auto">
          <a:xfrm>
            <a:off x="0" y="9003"/>
            <a:ext cx="2971800" cy="427641"/>
          </a:xfrm>
          <a:prstGeom prst="rect">
            <a:avLst/>
          </a:prstGeom>
          <a:noFill/>
          <a:ln w="12700">
            <a:noFill/>
            <a:miter lim="800000"/>
            <a:headEnd/>
            <a:tailEnd/>
          </a:ln>
          <a:effectLst/>
        </p:spPr>
        <p:txBody>
          <a:bodyPr wrap="none" anchor="ctr"/>
          <a:lstStyle/>
          <a:p>
            <a:endParaRPr lang="en-IE"/>
          </a:p>
        </p:txBody>
      </p:sp>
      <p:sp>
        <p:nvSpPr>
          <p:cNvPr id="60422" name="Rectangle 6"/>
          <p:cNvSpPr>
            <a:spLocks noChangeArrowheads="1"/>
          </p:cNvSpPr>
          <p:nvPr/>
        </p:nvSpPr>
        <p:spPr bwMode="auto">
          <a:xfrm>
            <a:off x="3884614" y="6002"/>
            <a:ext cx="2973387" cy="429141"/>
          </a:xfrm>
          <a:prstGeom prst="rect">
            <a:avLst/>
          </a:prstGeom>
          <a:noFill/>
          <a:ln w="12700">
            <a:noFill/>
            <a:miter lim="800000"/>
            <a:headEnd/>
            <a:tailEnd/>
          </a:ln>
          <a:effectLst/>
        </p:spPr>
        <p:txBody>
          <a:bodyPr wrap="none" anchor="ctr"/>
          <a:lstStyle/>
          <a:p>
            <a:endParaRPr lang="en-IE"/>
          </a:p>
        </p:txBody>
      </p:sp>
      <p:sp>
        <p:nvSpPr>
          <p:cNvPr id="60423" name="Rectangle 7"/>
          <p:cNvSpPr>
            <a:spLocks noChangeArrowheads="1"/>
          </p:cNvSpPr>
          <p:nvPr/>
        </p:nvSpPr>
        <p:spPr bwMode="auto">
          <a:xfrm>
            <a:off x="3884614" y="8705856"/>
            <a:ext cx="2973387" cy="4261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25</a:t>
            </a:r>
          </a:p>
        </p:txBody>
      </p:sp>
      <p:sp>
        <p:nvSpPr>
          <p:cNvPr id="60424" name="Rectangle 8"/>
          <p:cNvSpPr>
            <a:spLocks noChangeArrowheads="1"/>
          </p:cNvSpPr>
          <p:nvPr/>
        </p:nvSpPr>
        <p:spPr bwMode="auto">
          <a:xfrm>
            <a:off x="0" y="8705856"/>
            <a:ext cx="2971800" cy="426140"/>
          </a:xfrm>
          <a:prstGeom prst="rect">
            <a:avLst/>
          </a:prstGeom>
          <a:noFill/>
          <a:ln w="12700">
            <a:noFill/>
            <a:miter lim="800000"/>
            <a:headEnd/>
            <a:tailEnd/>
          </a:ln>
          <a:effectLst/>
        </p:spPr>
        <p:txBody>
          <a:bodyPr wrap="none" anchor="ctr"/>
          <a:lstStyle/>
          <a:p>
            <a:endParaRPr lang="en-IE"/>
          </a:p>
        </p:txBody>
      </p:sp>
      <p:sp>
        <p:nvSpPr>
          <p:cNvPr id="60425" name="Rectangle 9"/>
          <p:cNvSpPr>
            <a:spLocks noChangeArrowheads="1"/>
          </p:cNvSpPr>
          <p:nvPr/>
        </p:nvSpPr>
        <p:spPr bwMode="auto">
          <a:xfrm>
            <a:off x="0" y="6002"/>
            <a:ext cx="2971800" cy="429141"/>
          </a:xfrm>
          <a:prstGeom prst="rect">
            <a:avLst/>
          </a:prstGeom>
          <a:noFill/>
          <a:ln w="12700">
            <a:noFill/>
            <a:miter lim="800000"/>
            <a:headEnd/>
            <a:tailEnd/>
          </a:ln>
          <a:effectLst/>
        </p:spPr>
        <p:txBody>
          <a:bodyPr wrap="none" anchor="ctr"/>
          <a:lstStyle/>
          <a:p>
            <a:endParaRPr lang="en-IE"/>
          </a:p>
        </p:txBody>
      </p:sp>
      <p:sp>
        <p:nvSpPr>
          <p:cNvPr id="60426" name="Rectangle 10"/>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0427" name="Rectangle 11"/>
          <p:cNvSpPr>
            <a:spLocks noGrp="1" noChangeArrowheads="1"/>
          </p:cNvSpPr>
          <p:nvPr>
            <p:ph type="body" idx="1"/>
          </p:nvPr>
        </p:nvSpPr>
        <p:spPr>
          <a:xfrm>
            <a:off x="912814" y="4346927"/>
            <a:ext cx="5030787" cy="3601181"/>
          </a:xfrm>
          <a:ln/>
        </p:spPr>
        <p:txBody>
          <a:bodyPr lIns="90488" tIns="44450" rIns="90488" bIns="44450"/>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FC7C53D3-8A3C-461A-AD1D-B907987690F1}" type="slidenum">
              <a:rPr lang="en-GB"/>
              <a:pPr/>
              <a:t>13</a:t>
            </a:fld>
            <a:endParaRPr lang="en-GB"/>
          </a:p>
        </p:txBody>
      </p:sp>
      <p:sp>
        <p:nvSpPr>
          <p:cNvPr id="96258" name="Rectangle 2"/>
          <p:cNvSpPr>
            <a:spLocks noChangeArrowheads="1"/>
          </p:cNvSpPr>
          <p:nvPr/>
        </p:nvSpPr>
        <p:spPr bwMode="auto">
          <a:xfrm>
            <a:off x="3883924" y="0"/>
            <a:ext cx="2974076" cy="457052"/>
          </a:xfrm>
          <a:prstGeom prst="rect">
            <a:avLst/>
          </a:prstGeom>
          <a:noFill/>
          <a:ln w="12700">
            <a:noFill/>
            <a:miter lim="800000"/>
            <a:headEnd/>
            <a:tailEnd/>
          </a:ln>
          <a:effectLst/>
        </p:spPr>
        <p:txBody>
          <a:bodyPr wrap="none" anchor="ctr"/>
          <a:lstStyle/>
          <a:p>
            <a:endParaRPr lang="en-IE"/>
          </a:p>
        </p:txBody>
      </p:sp>
      <p:sp>
        <p:nvSpPr>
          <p:cNvPr id="96259" name="Rectangle 3"/>
          <p:cNvSpPr>
            <a:spLocks noChangeArrowheads="1"/>
          </p:cNvSpPr>
          <p:nvPr/>
        </p:nvSpPr>
        <p:spPr bwMode="auto">
          <a:xfrm>
            <a:off x="3883924" y="8686949"/>
            <a:ext cx="2974076" cy="457051"/>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4</a:t>
            </a:r>
          </a:p>
        </p:txBody>
      </p:sp>
      <p:sp>
        <p:nvSpPr>
          <p:cNvPr id="96260" name="Rectangle 4"/>
          <p:cNvSpPr>
            <a:spLocks noChangeArrowheads="1"/>
          </p:cNvSpPr>
          <p:nvPr/>
        </p:nvSpPr>
        <p:spPr bwMode="auto">
          <a:xfrm>
            <a:off x="0" y="8686949"/>
            <a:ext cx="2972488" cy="457051"/>
          </a:xfrm>
          <a:prstGeom prst="rect">
            <a:avLst/>
          </a:prstGeom>
          <a:noFill/>
          <a:ln w="12700">
            <a:noFill/>
            <a:miter lim="800000"/>
            <a:headEnd/>
            <a:tailEnd/>
          </a:ln>
          <a:effectLst/>
        </p:spPr>
        <p:txBody>
          <a:bodyPr wrap="none" anchor="ctr"/>
          <a:lstStyle/>
          <a:p>
            <a:endParaRPr lang="en-IE"/>
          </a:p>
        </p:txBody>
      </p:sp>
      <p:sp>
        <p:nvSpPr>
          <p:cNvPr id="96261" name="Rectangle 5"/>
          <p:cNvSpPr>
            <a:spLocks noChangeArrowheads="1"/>
          </p:cNvSpPr>
          <p:nvPr/>
        </p:nvSpPr>
        <p:spPr bwMode="auto">
          <a:xfrm>
            <a:off x="0" y="0"/>
            <a:ext cx="2972488" cy="457052"/>
          </a:xfrm>
          <a:prstGeom prst="rect">
            <a:avLst/>
          </a:prstGeom>
          <a:noFill/>
          <a:ln w="12700">
            <a:noFill/>
            <a:miter lim="800000"/>
            <a:headEnd/>
            <a:tailEnd/>
          </a:ln>
          <a:effectLst/>
        </p:spPr>
        <p:txBody>
          <a:bodyPr wrap="none" anchor="ctr"/>
          <a:lstStyle/>
          <a:p>
            <a:endParaRPr lang="en-IE"/>
          </a:p>
        </p:txBody>
      </p:sp>
      <p:sp>
        <p:nvSpPr>
          <p:cNvPr id="96262" name="Rectangle 6"/>
          <p:cNvSpPr>
            <a:spLocks noChangeArrowheads="1"/>
          </p:cNvSpPr>
          <p:nvPr/>
        </p:nvSpPr>
        <p:spPr bwMode="auto">
          <a:xfrm>
            <a:off x="3883924" y="5955"/>
            <a:ext cx="2974076" cy="430254"/>
          </a:xfrm>
          <a:prstGeom prst="rect">
            <a:avLst/>
          </a:prstGeom>
          <a:noFill/>
          <a:ln w="12700">
            <a:noFill/>
            <a:miter lim="800000"/>
            <a:headEnd/>
            <a:tailEnd/>
          </a:ln>
          <a:effectLst/>
        </p:spPr>
        <p:txBody>
          <a:bodyPr wrap="none" anchor="ctr"/>
          <a:lstStyle/>
          <a:p>
            <a:endParaRPr lang="en-IE"/>
          </a:p>
        </p:txBody>
      </p:sp>
      <p:sp>
        <p:nvSpPr>
          <p:cNvPr id="96263" name="Rectangle 7"/>
          <p:cNvSpPr>
            <a:spLocks noChangeArrowheads="1"/>
          </p:cNvSpPr>
          <p:nvPr/>
        </p:nvSpPr>
        <p:spPr bwMode="auto">
          <a:xfrm>
            <a:off x="3883924" y="8706303"/>
            <a:ext cx="2974076" cy="424299"/>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96264" name="Rectangle 8"/>
          <p:cNvSpPr>
            <a:spLocks noChangeArrowheads="1"/>
          </p:cNvSpPr>
          <p:nvPr/>
        </p:nvSpPr>
        <p:spPr bwMode="auto">
          <a:xfrm>
            <a:off x="0" y="8706303"/>
            <a:ext cx="2972488" cy="424299"/>
          </a:xfrm>
          <a:prstGeom prst="rect">
            <a:avLst/>
          </a:prstGeom>
          <a:noFill/>
          <a:ln w="12700">
            <a:noFill/>
            <a:miter lim="800000"/>
            <a:headEnd/>
            <a:tailEnd/>
          </a:ln>
          <a:effectLst/>
        </p:spPr>
        <p:txBody>
          <a:bodyPr wrap="none" anchor="ctr"/>
          <a:lstStyle/>
          <a:p>
            <a:endParaRPr lang="en-IE"/>
          </a:p>
        </p:txBody>
      </p:sp>
      <p:sp>
        <p:nvSpPr>
          <p:cNvPr id="96265" name="Rectangle 9"/>
          <p:cNvSpPr>
            <a:spLocks noChangeArrowheads="1"/>
          </p:cNvSpPr>
          <p:nvPr/>
        </p:nvSpPr>
        <p:spPr bwMode="auto">
          <a:xfrm>
            <a:off x="0" y="5955"/>
            <a:ext cx="2972488" cy="430254"/>
          </a:xfrm>
          <a:prstGeom prst="rect">
            <a:avLst/>
          </a:prstGeom>
          <a:noFill/>
          <a:ln w="12700">
            <a:noFill/>
            <a:miter lim="800000"/>
            <a:headEnd/>
            <a:tailEnd/>
          </a:ln>
          <a:effectLst/>
        </p:spPr>
        <p:txBody>
          <a:bodyPr wrap="none" anchor="ctr"/>
          <a:lstStyle/>
          <a:p>
            <a:endParaRPr lang="en-IE"/>
          </a:p>
        </p:txBody>
      </p:sp>
      <p:sp>
        <p:nvSpPr>
          <p:cNvPr id="96266" name="Rectangle 10"/>
          <p:cNvSpPr>
            <a:spLocks noChangeArrowheads="1"/>
          </p:cNvSpPr>
          <p:nvPr/>
        </p:nvSpPr>
        <p:spPr bwMode="auto">
          <a:xfrm>
            <a:off x="3883924" y="1"/>
            <a:ext cx="2974076" cy="455562"/>
          </a:xfrm>
          <a:prstGeom prst="rect">
            <a:avLst/>
          </a:prstGeom>
          <a:noFill/>
          <a:ln w="12700">
            <a:noFill/>
            <a:miter lim="800000"/>
            <a:headEnd/>
            <a:tailEnd/>
          </a:ln>
          <a:effectLst/>
        </p:spPr>
        <p:txBody>
          <a:bodyPr wrap="none" anchor="ctr"/>
          <a:lstStyle/>
          <a:p>
            <a:endParaRPr lang="en-IE"/>
          </a:p>
        </p:txBody>
      </p:sp>
      <p:sp>
        <p:nvSpPr>
          <p:cNvPr id="96267" name="Rectangle 11"/>
          <p:cNvSpPr>
            <a:spLocks noChangeArrowheads="1"/>
          </p:cNvSpPr>
          <p:nvPr/>
        </p:nvSpPr>
        <p:spPr bwMode="auto">
          <a:xfrm>
            <a:off x="3883924" y="8683972"/>
            <a:ext cx="2974076" cy="458540"/>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96268" name="Rectangle 12"/>
          <p:cNvSpPr>
            <a:spLocks noChangeArrowheads="1"/>
          </p:cNvSpPr>
          <p:nvPr/>
        </p:nvSpPr>
        <p:spPr bwMode="auto">
          <a:xfrm>
            <a:off x="0" y="8683972"/>
            <a:ext cx="2972488" cy="458540"/>
          </a:xfrm>
          <a:prstGeom prst="rect">
            <a:avLst/>
          </a:prstGeom>
          <a:noFill/>
          <a:ln w="12700">
            <a:noFill/>
            <a:miter lim="800000"/>
            <a:headEnd/>
            <a:tailEnd/>
          </a:ln>
          <a:effectLst/>
        </p:spPr>
        <p:txBody>
          <a:bodyPr wrap="none" anchor="ctr"/>
          <a:lstStyle/>
          <a:p>
            <a:endParaRPr lang="en-IE"/>
          </a:p>
        </p:txBody>
      </p:sp>
      <p:sp>
        <p:nvSpPr>
          <p:cNvPr id="96269" name="Rectangle 13"/>
          <p:cNvSpPr>
            <a:spLocks noChangeArrowheads="1"/>
          </p:cNvSpPr>
          <p:nvPr/>
        </p:nvSpPr>
        <p:spPr bwMode="auto">
          <a:xfrm>
            <a:off x="0" y="1"/>
            <a:ext cx="2972488" cy="455562"/>
          </a:xfrm>
          <a:prstGeom prst="rect">
            <a:avLst/>
          </a:prstGeom>
          <a:noFill/>
          <a:ln w="12700">
            <a:noFill/>
            <a:miter lim="800000"/>
            <a:headEnd/>
            <a:tailEnd/>
          </a:ln>
          <a:effectLst/>
        </p:spPr>
        <p:txBody>
          <a:bodyPr wrap="none" anchor="ctr"/>
          <a:lstStyle/>
          <a:p>
            <a:endParaRPr lang="en-IE"/>
          </a:p>
        </p:txBody>
      </p:sp>
      <p:sp>
        <p:nvSpPr>
          <p:cNvPr id="96270" name="Rectangle 14"/>
          <p:cNvSpPr>
            <a:spLocks noChangeArrowheads="1"/>
          </p:cNvSpPr>
          <p:nvPr/>
        </p:nvSpPr>
        <p:spPr bwMode="auto">
          <a:xfrm>
            <a:off x="3883924" y="2978"/>
            <a:ext cx="2974076" cy="431742"/>
          </a:xfrm>
          <a:prstGeom prst="rect">
            <a:avLst/>
          </a:prstGeom>
          <a:noFill/>
          <a:ln w="12700">
            <a:noFill/>
            <a:miter lim="800000"/>
            <a:headEnd/>
            <a:tailEnd/>
          </a:ln>
          <a:effectLst/>
        </p:spPr>
        <p:txBody>
          <a:bodyPr wrap="none" anchor="ctr"/>
          <a:lstStyle/>
          <a:p>
            <a:endParaRPr lang="en-IE"/>
          </a:p>
        </p:txBody>
      </p:sp>
      <p:sp>
        <p:nvSpPr>
          <p:cNvPr id="96271" name="Rectangle 15"/>
          <p:cNvSpPr>
            <a:spLocks noChangeArrowheads="1"/>
          </p:cNvSpPr>
          <p:nvPr/>
        </p:nvSpPr>
        <p:spPr bwMode="auto">
          <a:xfrm>
            <a:off x="3883924" y="8704815"/>
            <a:ext cx="2974076" cy="424298"/>
          </a:xfrm>
          <a:prstGeom prst="rect">
            <a:avLst/>
          </a:prstGeom>
          <a:noFill/>
          <a:ln w="12700">
            <a:noFill/>
            <a:miter lim="800000"/>
            <a:headEnd/>
            <a:tailEnd/>
          </a:ln>
          <a:effectLst/>
        </p:spPr>
        <p:txBody>
          <a:bodyPr lIns="19050" tIns="0" rIns="19050" bIns="0" anchor="b"/>
          <a:lstStyle/>
          <a:p>
            <a:pPr algn="r" defTabSz="762000" eaLnBrk="0" hangingPunct="0"/>
            <a:r>
              <a:rPr lang="en-GB" sz="1000" i="1">
                <a:latin typeface="Times New Roman" pitchFamily="18" charset="0"/>
              </a:rPr>
              <a:t>5</a:t>
            </a:r>
          </a:p>
        </p:txBody>
      </p:sp>
      <p:sp>
        <p:nvSpPr>
          <p:cNvPr id="96272" name="Rectangle 16"/>
          <p:cNvSpPr>
            <a:spLocks noChangeArrowheads="1"/>
          </p:cNvSpPr>
          <p:nvPr/>
        </p:nvSpPr>
        <p:spPr bwMode="auto">
          <a:xfrm>
            <a:off x="0" y="8704815"/>
            <a:ext cx="2972488" cy="424298"/>
          </a:xfrm>
          <a:prstGeom prst="rect">
            <a:avLst/>
          </a:prstGeom>
          <a:noFill/>
          <a:ln w="12700">
            <a:noFill/>
            <a:miter lim="800000"/>
            <a:headEnd/>
            <a:tailEnd/>
          </a:ln>
          <a:effectLst/>
        </p:spPr>
        <p:txBody>
          <a:bodyPr wrap="none" anchor="ctr"/>
          <a:lstStyle/>
          <a:p>
            <a:endParaRPr lang="en-IE"/>
          </a:p>
        </p:txBody>
      </p:sp>
      <p:sp>
        <p:nvSpPr>
          <p:cNvPr id="96273" name="Rectangle 17"/>
          <p:cNvSpPr>
            <a:spLocks noChangeArrowheads="1"/>
          </p:cNvSpPr>
          <p:nvPr/>
        </p:nvSpPr>
        <p:spPr bwMode="auto">
          <a:xfrm>
            <a:off x="0" y="2978"/>
            <a:ext cx="2972488" cy="431742"/>
          </a:xfrm>
          <a:prstGeom prst="rect">
            <a:avLst/>
          </a:prstGeom>
          <a:noFill/>
          <a:ln w="12700">
            <a:noFill/>
            <a:miter lim="800000"/>
            <a:headEnd/>
            <a:tailEnd/>
          </a:ln>
          <a:effectLst/>
        </p:spPr>
        <p:txBody>
          <a:bodyPr wrap="none" anchor="ctr"/>
          <a:lstStyle/>
          <a:p>
            <a:endParaRPr lang="en-IE"/>
          </a:p>
        </p:txBody>
      </p:sp>
      <p:sp>
        <p:nvSpPr>
          <p:cNvPr id="96274" name="Rectangle 18"/>
          <p:cNvSpPr>
            <a:spLocks noGrp="1" noRot="1" noChangeAspect="1" noChangeArrowheads="1" noTextEdit="1"/>
          </p:cNvSpPr>
          <p:nvPr>
            <p:ph type="sldImg"/>
          </p:nvPr>
        </p:nvSpPr>
        <p:spPr>
          <a:xfrm>
            <a:off x="1000357" y="692277"/>
            <a:ext cx="4858874" cy="3416717"/>
          </a:xfrm>
          <a:ln w="12700" cap="flat">
            <a:solidFill>
              <a:schemeClr val="tx1"/>
            </a:solidFill>
          </a:ln>
        </p:spPr>
      </p:sp>
      <p:sp>
        <p:nvSpPr>
          <p:cNvPr id="96275" name="Rectangle 19"/>
          <p:cNvSpPr>
            <a:spLocks noGrp="1" noChangeArrowheads="1"/>
          </p:cNvSpPr>
          <p:nvPr>
            <p:ph type="body" idx="1"/>
          </p:nvPr>
        </p:nvSpPr>
        <p:spPr>
          <a:xfrm>
            <a:off x="913024" y="4345708"/>
            <a:ext cx="5030364" cy="3599836"/>
          </a:xfrm>
          <a:ln/>
        </p:spPr>
        <p:txBody>
          <a:bodyPr lIns="90488" tIns="44450" rIns="90488" bIns="4445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61F04-4686-469F-90AB-54A3CF5D163A}" type="datetimeFigureOut">
              <a:rPr lang="en-IE" smtClean="0"/>
              <a:pPr/>
              <a:t>29/09/2014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14876-D9DB-4129-BC02-7DEB40FE400E}"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61F04-4686-469F-90AB-54A3CF5D163A}" type="datetimeFigureOut">
              <a:rPr lang="en-IE" smtClean="0"/>
              <a:pPr/>
              <a:t>29/09/2014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14876-D9DB-4129-BC02-7DEB40FE400E}"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Microsoft_Office_Word_97_-_2003_Document5.doc"/><Relationship Id="rId4" Type="http://schemas.openxmlformats.org/officeDocument/2006/relationships/oleObject" Target="../embeddings/Microsoft_Office_Word_97_-_2003_Document4.doc"/></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Microsoft_Office_Word_97_-_2003_Document7.doc"/><Relationship Id="rId4" Type="http://schemas.openxmlformats.org/officeDocument/2006/relationships/oleObject" Target="../embeddings/Microsoft_Office_Word_97_-_2003_Document6.doc"/></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Word_97_-_2003_Document8.doc"/></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Microsoft_Office_Word_97_-_2003_Document9.doc"/></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Microsoft_Office_Word_97_-_2003_Document11.doc"/></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Microsoft_Office_Word_97_-_2003_Document14.doc"/><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Microsoft_Office_Word_97_-_2003_Document16.doc"/><Relationship Id="rId5" Type="http://schemas.openxmlformats.org/officeDocument/2006/relationships/oleObject" Target="../embeddings/oleObject3.bin"/><Relationship Id="rId4" Type="http://schemas.openxmlformats.org/officeDocument/2006/relationships/oleObject" Target="../embeddings/Microsoft_Office_Word_97_-_2003_Document15.doc"/></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bin"/><Relationship Id="rId5" Type="http://schemas.openxmlformats.org/officeDocument/2006/relationships/oleObject" Target="../embeddings/Microsoft_Office_Word_97_-_2003_Document18.doc"/><Relationship Id="rId4" Type="http://schemas.openxmlformats.org/officeDocument/2006/relationships/oleObject" Target="../embeddings/Microsoft_Office_Word_97_-_2003_Document17.doc"/></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oleObject" Target="../embeddings/Microsoft_Office_Word_97_-_2003_Document22.doc"/><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Microsoft_Office_Word_97_-_2003_Document21.doc"/><Relationship Id="rId5" Type="http://schemas.openxmlformats.org/officeDocument/2006/relationships/oleObject" Target="../embeddings/Microsoft_Office_Word_97_-_2003_Document20.doc"/><Relationship Id="rId4" Type="http://schemas.openxmlformats.org/officeDocument/2006/relationships/oleObject" Target="../embeddings/Microsoft_Office_Word_97_-_2003_Document19.doc"/></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Microsoft_Office_Word_97_-_2003_Document23.doc"/></Relationships>
</file>

<file path=ppt/slides/_rels/slide59.xml.rels><?xml version="1.0" encoding="UTF-8" standalone="yes"?>
<Relationships xmlns="http://schemas.openxmlformats.org/package/2006/relationships"><Relationship Id="rId8" Type="http://schemas.openxmlformats.org/officeDocument/2006/relationships/oleObject" Target="../embeddings/Microsoft_Office_Word_97_-_2003_Document27.doc"/><Relationship Id="rId3" Type="http://schemas.openxmlformats.org/officeDocument/2006/relationships/notesSlide" Target="../notesSlides/notesSlide49.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Microsoft_Office_Word_97_-_2003_Document26.doc"/><Relationship Id="rId5" Type="http://schemas.openxmlformats.org/officeDocument/2006/relationships/oleObject" Target="../embeddings/Microsoft_Office_Word_97_-_2003_Document25.doc"/><Relationship Id="rId4" Type="http://schemas.openxmlformats.org/officeDocument/2006/relationships/oleObject" Target="../embeddings/Microsoft_Office_Word_97_-_2003_Document24.doc"/></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itsy.co.uk/ac/0506/sem2/44220_DD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Database Design</a:t>
            </a:r>
            <a:endParaRPr lang="en-IE" dirty="0"/>
          </a:p>
        </p:txBody>
      </p:sp>
      <p:sp>
        <p:nvSpPr>
          <p:cNvPr id="3" name="Subtitle 2"/>
          <p:cNvSpPr>
            <a:spLocks noGrp="1"/>
          </p:cNvSpPr>
          <p:nvPr>
            <p:ph type="subTitle" idx="1"/>
          </p:nvPr>
        </p:nvSpPr>
        <p:spPr/>
        <p:txBody>
          <a:bodyPr/>
          <a:lstStyle/>
          <a:p>
            <a:r>
              <a:rPr lang="en-IE" dirty="0" smtClean="0"/>
              <a:t> </a:t>
            </a:r>
          </a:p>
          <a:p>
            <a:r>
              <a:rPr lang="en-IE" dirty="0" smtClean="0"/>
              <a:t>Griffith College, BSc in Computing Year 4</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734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734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734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7352" name="Rectangle 8"/>
          <p:cNvSpPr>
            <a:spLocks noGrp="1" noChangeArrowheads="1"/>
          </p:cNvSpPr>
          <p:nvPr>
            <p:ph type="title"/>
          </p:nvPr>
        </p:nvSpPr>
        <p:spPr/>
        <p:txBody>
          <a:bodyPr/>
          <a:lstStyle/>
          <a:p>
            <a:r>
              <a:rPr lang="en-GB"/>
              <a:t>Theories of Logical Modelling</a:t>
            </a:r>
          </a:p>
        </p:txBody>
      </p:sp>
      <p:sp>
        <p:nvSpPr>
          <p:cNvPr id="57353" name="Rectangle 9"/>
          <p:cNvSpPr>
            <a:spLocks noGrp="1" noChangeArrowheads="1"/>
          </p:cNvSpPr>
          <p:nvPr>
            <p:ph type="body" idx="1"/>
          </p:nvPr>
        </p:nvSpPr>
        <p:spPr/>
        <p:txBody>
          <a:bodyPr>
            <a:normAutofit/>
          </a:bodyPr>
          <a:lstStyle/>
          <a:p>
            <a:r>
              <a:rPr lang="en-GB" sz="2800" dirty="0"/>
              <a:t>Several to choose from, e.g.:</a:t>
            </a:r>
          </a:p>
          <a:p>
            <a:pPr lvl="1"/>
            <a:r>
              <a:rPr lang="en-GB" sz="2400" dirty="0"/>
              <a:t>Hierarchical, Relational, Object-based, etc.</a:t>
            </a:r>
          </a:p>
          <a:p>
            <a:r>
              <a:rPr lang="en-GB" sz="2800" dirty="0"/>
              <a:t>Each Logical Modelling Theory comes with its own:</a:t>
            </a:r>
          </a:p>
          <a:p>
            <a:pPr lvl="1"/>
            <a:r>
              <a:rPr lang="en-GB" sz="2400" dirty="0"/>
              <a:t>Data Definition Language (DDL)</a:t>
            </a:r>
          </a:p>
          <a:p>
            <a:pPr lvl="1"/>
            <a:r>
              <a:rPr lang="en-GB" sz="2400" dirty="0"/>
              <a:t>Data Manipulation Language (DDM)</a:t>
            </a:r>
          </a:p>
          <a:p>
            <a:pPr lvl="1"/>
            <a:r>
              <a:rPr lang="en-GB" sz="2400" dirty="0"/>
              <a:t>Data Query Language (DQL)</a:t>
            </a:r>
          </a:p>
          <a:p>
            <a:r>
              <a:rPr lang="en-GB" sz="2800" dirty="0"/>
              <a:t>Software availability tends to influence the Logical Modelling Theory chosen </a:t>
            </a:r>
            <a:r>
              <a:rPr lang="en-GB" sz="2800" dirty="0" smtClean="0"/>
              <a:t>here.</a:t>
            </a:r>
          </a:p>
          <a:p>
            <a:pPr>
              <a:buNone/>
            </a:pPr>
            <a:endParaRPr lang="en-GB"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352"/>
                                        </p:tgtEl>
                                        <p:attrNameLst>
                                          <p:attrName>style.visibility</p:attrName>
                                        </p:attrNameLst>
                                      </p:cBhvr>
                                      <p:to>
                                        <p:strVal val="visible"/>
                                      </p:to>
                                    </p:set>
                                    <p:animEffect transition="in" filter="dissolve">
                                      <p:cBhvr>
                                        <p:cTn id="7" dur="500"/>
                                        <p:tgtEl>
                                          <p:spTgt spid="573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53">
                                            <p:txEl>
                                              <p:pRg st="0" end="0"/>
                                            </p:txEl>
                                          </p:spTgt>
                                        </p:tgtEl>
                                        <p:attrNameLst>
                                          <p:attrName>style.visibility</p:attrName>
                                        </p:attrNameLst>
                                      </p:cBhvr>
                                      <p:to>
                                        <p:strVal val="visible"/>
                                      </p:to>
                                    </p:set>
                                    <p:animEffect transition="in" filter="wipe(left)">
                                      <p:cBhvr>
                                        <p:cTn id="12" dur="500"/>
                                        <p:tgtEl>
                                          <p:spTgt spid="5735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7353">
                                            <p:txEl>
                                              <p:pRg st="1" end="1"/>
                                            </p:txEl>
                                          </p:spTgt>
                                        </p:tgtEl>
                                        <p:attrNameLst>
                                          <p:attrName>style.visibility</p:attrName>
                                        </p:attrNameLst>
                                      </p:cBhvr>
                                      <p:to>
                                        <p:strVal val="visible"/>
                                      </p:to>
                                    </p:set>
                                    <p:animEffect transition="in" filter="wipe(left)">
                                      <p:cBhvr>
                                        <p:cTn id="16" dur="500"/>
                                        <p:tgtEl>
                                          <p:spTgt spid="5735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7353">
                                            <p:txEl>
                                              <p:pRg st="2" end="2"/>
                                            </p:txEl>
                                          </p:spTgt>
                                        </p:tgtEl>
                                        <p:attrNameLst>
                                          <p:attrName>style.visibility</p:attrName>
                                        </p:attrNameLst>
                                      </p:cBhvr>
                                      <p:to>
                                        <p:strVal val="visible"/>
                                      </p:to>
                                    </p:set>
                                    <p:animEffect transition="in" filter="wipe(left)">
                                      <p:cBhvr>
                                        <p:cTn id="21" dur="500"/>
                                        <p:tgtEl>
                                          <p:spTgt spid="57353">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7353">
                                            <p:txEl>
                                              <p:pRg st="3" end="3"/>
                                            </p:txEl>
                                          </p:spTgt>
                                        </p:tgtEl>
                                        <p:attrNameLst>
                                          <p:attrName>style.visibility</p:attrName>
                                        </p:attrNameLst>
                                      </p:cBhvr>
                                      <p:to>
                                        <p:strVal val="visible"/>
                                      </p:to>
                                    </p:set>
                                    <p:animEffect transition="in" filter="wipe(left)">
                                      <p:cBhvr>
                                        <p:cTn id="25" dur="500"/>
                                        <p:tgtEl>
                                          <p:spTgt spid="57353">
                                            <p:txEl>
                                              <p:pRg st="3" end="3"/>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7353">
                                            <p:txEl>
                                              <p:pRg st="4" end="4"/>
                                            </p:txEl>
                                          </p:spTgt>
                                        </p:tgtEl>
                                        <p:attrNameLst>
                                          <p:attrName>style.visibility</p:attrName>
                                        </p:attrNameLst>
                                      </p:cBhvr>
                                      <p:to>
                                        <p:strVal val="visible"/>
                                      </p:to>
                                    </p:set>
                                    <p:animEffect transition="in" filter="wipe(left)">
                                      <p:cBhvr>
                                        <p:cTn id="29" dur="500"/>
                                        <p:tgtEl>
                                          <p:spTgt spid="57353">
                                            <p:txEl>
                                              <p:pRg st="4" end="4"/>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7353">
                                            <p:txEl>
                                              <p:pRg st="5" end="5"/>
                                            </p:txEl>
                                          </p:spTgt>
                                        </p:tgtEl>
                                        <p:attrNameLst>
                                          <p:attrName>style.visibility</p:attrName>
                                        </p:attrNameLst>
                                      </p:cBhvr>
                                      <p:to>
                                        <p:strVal val="visible"/>
                                      </p:to>
                                    </p:set>
                                    <p:animEffect transition="in" filter="wipe(left)">
                                      <p:cBhvr>
                                        <p:cTn id="33" dur="500"/>
                                        <p:tgtEl>
                                          <p:spTgt spid="5735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7353">
                                            <p:txEl>
                                              <p:pRg st="6" end="6"/>
                                            </p:txEl>
                                          </p:spTgt>
                                        </p:tgtEl>
                                        <p:attrNameLst>
                                          <p:attrName>style.visibility</p:attrName>
                                        </p:attrNameLst>
                                      </p:cBhvr>
                                      <p:to>
                                        <p:strVal val="visible"/>
                                      </p:to>
                                    </p:set>
                                    <p:animEffect transition="in" filter="wipe(left)">
                                      <p:cBhvr>
                                        <p:cTn id="38" dur="500"/>
                                        <p:tgtEl>
                                          <p:spTgt spid="573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utoUpdateAnimBg="0"/>
      <p:bldP spid="5735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939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939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939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9398" name="Rectangle 6"/>
          <p:cNvSpPr>
            <a:spLocks noGrp="1" noChangeArrowheads="1"/>
          </p:cNvSpPr>
          <p:nvPr>
            <p:ph type="title"/>
          </p:nvPr>
        </p:nvSpPr>
        <p:spPr/>
        <p:txBody>
          <a:bodyPr/>
          <a:lstStyle/>
          <a:p>
            <a:r>
              <a:rPr lang="en-GB"/>
              <a:t>Physical Data Model</a:t>
            </a:r>
          </a:p>
        </p:txBody>
      </p:sp>
      <p:sp>
        <p:nvSpPr>
          <p:cNvPr id="59399" name="Rectangle 7"/>
          <p:cNvSpPr>
            <a:spLocks noGrp="1" noChangeArrowheads="1"/>
          </p:cNvSpPr>
          <p:nvPr>
            <p:ph type="body" idx="1"/>
          </p:nvPr>
        </p:nvSpPr>
        <p:spPr/>
        <p:txBody>
          <a:bodyPr>
            <a:normAutofit lnSpcReduction="10000"/>
          </a:bodyPr>
          <a:lstStyle/>
          <a:p>
            <a:r>
              <a:rPr lang="en-GB" sz="3000" dirty="0"/>
              <a:t>Physical Data Modelling, is all about;</a:t>
            </a:r>
          </a:p>
          <a:p>
            <a:pPr lvl="1"/>
            <a:r>
              <a:rPr lang="en-GB" sz="2600" dirty="0"/>
              <a:t>‘mapping’ a </a:t>
            </a:r>
            <a:r>
              <a:rPr lang="en-GB" sz="2600" b="1" i="1" dirty="0"/>
              <a:t>Logical Data Model</a:t>
            </a:r>
            <a:r>
              <a:rPr lang="en-GB" sz="2600" dirty="0"/>
              <a:t> onto a specific </a:t>
            </a:r>
            <a:r>
              <a:rPr lang="en-GB" sz="2600" b="1" i="1" dirty="0"/>
              <a:t>Physical Storage System</a:t>
            </a:r>
            <a:r>
              <a:rPr lang="en-GB" sz="2600" dirty="0"/>
              <a:t>.</a:t>
            </a:r>
          </a:p>
          <a:p>
            <a:r>
              <a:rPr lang="en-GB" sz="3000" dirty="0"/>
              <a:t>This process may be influenced by;</a:t>
            </a:r>
          </a:p>
          <a:p>
            <a:pPr lvl="1"/>
            <a:r>
              <a:rPr lang="en-GB" sz="2600" dirty="0"/>
              <a:t>both Software specific &amp; Hardware specific considerations.</a:t>
            </a:r>
          </a:p>
          <a:p>
            <a:r>
              <a:rPr lang="en-GB" sz="3000" dirty="0"/>
              <a:t>i.e. one may have to compromise the Logical Data Model;</a:t>
            </a:r>
          </a:p>
          <a:p>
            <a:pPr lvl="1"/>
            <a:r>
              <a:rPr lang="en-GB" sz="2600" dirty="0"/>
              <a:t>in order to make it ‘fit’ the Software </a:t>
            </a:r>
            <a:r>
              <a:rPr lang="en-GB" sz="2600" dirty="0" smtClean="0"/>
              <a:t>that </a:t>
            </a:r>
            <a:r>
              <a:rPr lang="en-GB" sz="2600" dirty="0"/>
              <a:t>will be used build, maintain &amp; manipulate the Physical Data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dissolve">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9">
                                            <p:txEl>
                                              <p:pRg st="0" end="0"/>
                                            </p:txEl>
                                          </p:spTgt>
                                        </p:tgtEl>
                                        <p:attrNameLst>
                                          <p:attrName>style.visibility</p:attrName>
                                        </p:attrNameLst>
                                      </p:cBhvr>
                                      <p:to>
                                        <p:strVal val="visible"/>
                                      </p:to>
                                    </p:set>
                                    <p:animEffect transition="in" filter="wipe(left)">
                                      <p:cBhvr>
                                        <p:cTn id="12" dur="500"/>
                                        <p:tgtEl>
                                          <p:spTgt spid="5939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399">
                                            <p:txEl>
                                              <p:pRg st="1" end="1"/>
                                            </p:txEl>
                                          </p:spTgt>
                                        </p:tgtEl>
                                        <p:attrNameLst>
                                          <p:attrName>style.visibility</p:attrName>
                                        </p:attrNameLst>
                                      </p:cBhvr>
                                      <p:to>
                                        <p:strVal val="visible"/>
                                      </p:to>
                                    </p:set>
                                    <p:animEffect transition="in" filter="wipe(left)">
                                      <p:cBhvr>
                                        <p:cTn id="16" dur="500"/>
                                        <p:tgtEl>
                                          <p:spTgt spid="5939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399">
                                            <p:txEl>
                                              <p:pRg st="2" end="2"/>
                                            </p:txEl>
                                          </p:spTgt>
                                        </p:tgtEl>
                                        <p:attrNameLst>
                                          <p:attrName>style.visibility</p:attrName>
                                        </p:attrNameLst>
                                      </p:cBhvr>
                                      <p:to>
                                        <p:strVal val="visible"/>
                                      </p:to>
                                    </p:set>
                                    <p:animEffect transition="in" filter="wipe(left)">
                                      <p:cBhvr>
                                        <p:cTn id="21" dur="500"/>
                                        <p:tgtEl>
                                          <p:spTgt spid="59399">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399">
                                            <p:txEl>
                                              <p:pRg st="3" end="3"/>
                                            </p:txEl>
                                          </p:spTgt>
                                        </p:tgtEl>
                                        <p:attrNameLst>
                                          <p:attrName>style.visibility</p:attrName>
                                        </p:attrNameLst>
                                      </p:cBhvr>
                                      <p:to>
                                        <p:strVal val="visible"/>
                                      </p:to>
                                    </p:set>
                                    <p:animEffect transition="in" filter="wipe(left)">
                                      <p:cBhvr>
                                        <p:cTn id="25" dur="500"/>
                                        <p:tgtEl>
                                          <p:spTgt spid="5939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399">
                                            <p:txEl>
                                              <p:pRg st="4" end="4"/>
                                            </p:txEl>
                                          </p:spTgt>
                                        </p:tgtEl>
                                        <p:attrNameLst>
                                          <p:attrName>style.visibility</p:attrName>
                                        </p:attrNameLst>
                                      </p:cBhvr>
                                      <p:to>
                                        <p:strVal val="visible"/>
                                      </p:to>
                                    </p:set>
                                    <p:animEffect transition="in" filter="wipe(left)">
                                      <p:cBhvr>
                                        <p:cTn id="30" dur="500"/>
                                        <p:tgtEl>
                                          <p:spTgt spid="59399">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9399">
                                            <p:txEl>
                                              <p:pRg st="5" end="5"/>
                                            </p:txEl>
                                          </p:spTgt>
                                        </p:tgtEl>
                                        <p:attrNameLst>
                                          <p:attrName>style.visibility</p:attrName>
                                        </p:attrNameLst>
                                      </p:cBhvr>
                                      <p:to>
                                        <p:strVal val="visible"/>
                                      </p:to>
                                    </p:set>
                                    <p:animEffect transition="in" filter="wipe(left)">
                                      <p:cBhvr>
                                        <p:cTn id="34" dur="500"/>
                                        <p:tgtEl>
                                          <p:spTgt spid="593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utoUpdateAnimBg="0"/>
      <p:bldP spid="59399"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Database Design &amp; Development</a:t>
            </a:r>
          </a:p>
        </p:txBody>
      </p:sp>
      <p:sp>
        <p:nvSpPr>
          <p:cNvPr id="61445" name="Rectangle 5"/>
          <p:cNvSpPr>
            <a:spLocks noGrp="1" noChangeArrowheads="1"/>
          </p:cNvSpPr>
          <p:nvPr>
            <p:ph type="body" idx="1"/>
          </p:nvPr>
        </p:nvSpPr>
        <p:spPr/>
        <p:txBody>
          <a:bodyPr>
            <a:normAutofit fontScale="92500" lnSpcReduction="10000"/>
          </a:bodyPr>
          <a:lstStyle/>
          <a:p>
            <a:pPr>
              <a:lnSpc>
                <a:spcPct val="90000"/>
              </a:lnSpc>
            </a:pPr>
            <a:r>
              <a:rPr lang="en-GB" sz="2800"/>
              <a:t>Analyse</a:t>
            </a:r>
          </a:p>
          <a:p>
            <a:pPr lvl="1">
              <a:lnSpc>
                <a:spcPct val="90000"/>
              </a:lnSpc>
            </a:pPr>
            <a:r>
              <a:rPr lang="en-GB" sz="2200"/>
              <a:t>a business situation; in order to ‘discover’ the purpose.</a:t>
            </a:r>
          </a:p>
          <a:p>
            <a:pPr>
              <a:lnSpc>
                <a:spcPct val="90000"/>
              </a:lnSpc>
            </a:pPr>
            <a:r>
              <a:rPr lang="en-GB" sz="2800"/>
              <a:t>Develop</a:t>
            </a:r>
          </a:p>
          <a:p>
            <a:pPr lvl="1">
              <a:lnSpc>
                <a:spcPct val="90000"/>
              </a:lnSpc>
            </a:pPr>
            <a:r>
              <a:rPr lang="en-GB" sz="2200"/>
              <a:t>a conceptual data model; from the above analysis.</a:t>
            </a:r>
          </a:p>
          <a:p>
            <a:pPr>
              <a:lnSpc>
                <a:spcPct val="90000"/>
              </a:lnSpc>
            </a:pPr>
            <a:r>
              <a:rPr lang="en-GB" sz="2800"/>
              <a:t>Develop</a:t>
            </a:r>
          </a:p>
          <a:p>
            <a:pPr lvl="1">
              <a:lnSpc>
                <a:spcPct val="90000"/>
              </a:lnSpc>
            </a:pPr>
            <a:r>
              <a:rPr lang="en-GB" sz="2200"/>
              <a:t>a logical data model (constrained by a particular database theory); from the conceptual data model.</a:t>
            </a:r>
          </a:p>
          <a:p>
            <a:pPr>
              <a:lnSpc>
                <a:spcPct val="90000"/>
              </a:lnSpc>
            </a:pPr>
            <a:r>
              <a:rPr lang="en-GB" sz="2800"/>
              <a:t>Implement</a:t>
            </a:r>
          </a:p>
          <a:p>
            <a:pPr lvl="1">
              <a:lnSpc>
                <a:spcPct val="90000"/>
              </a:lnSpc>
            </a:pPr>
            <a:r>
              <a:rPr lang="en-GB" sz="2200"/>
              <a:t>a physical data model (constrained by software availability); based on the logical data model.</a:t>
            </a:r>
          </a:p>
          <a:p>
            <a:pPr>
              <a:lnSpc>
                <a:spcPct val="90000"/>
              </a:lnSpc>
            </a:pPr>
            <a:r>
              <a:rPr lang="en-GB" sz="2800"/>
              <a:t>Manipulate</a:t>
            </a:r>
          </a:p>
          <a:p>
            <a:pPr lvl="1">
              <a:lnSpc>
                <a:spcPct val="90000"/>
              </a:lnSpc>
            </a:pPr>
            <a:r>
              <a:rPr lang="en-GB" sz="2200"/>
              <a:t>i.e. test the physical data model; to prove it ‘suits’ the purpose discovered by the original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dissolve">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5">
                                            <p:txEl>
                                              <p:pRg st="0" end="0"/>
                                            </p:txEl>
                                          </p:spTgt>
                                        </p:tgtEl>
                                        <p:attrNameLst>
                                          <p:attrName>style.visibility</p:attrName>
                                        </p:attrNameLst>
                                      </p:cBhvr>
                                      <p:to>
                                        <p:strVal val="visible"/>
                                      </p:to>
                                    </p:set>
                                    <p:animEffect transition="in" filter="wipe(left)">
                                      <p:cBhvr>
                                        <p:cTn id="12" dur="500"/>
                                        <p:tgtEl>
                                          <p:spTgt spid="61445">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1445">
                                            <p:txEl>
                                              <p:pRg st="1" end="1"/>
                                            </p:txEl>
                                          </p:spTgt>
                                        </p:tgtEl>
                                        <p:attrNameLst>
                                          <p:attrName>style.visibility</p:attrName>
                                        </p:attrNameLst>
                                      </p:cBhvr>
                                      <p:to>
                                        <p:strVal val="visible"/>
                                      </p:to>
                                    </p:set>
                                    <p:animEffect transition="in" filter="wipe(left)">
                                      <p:cBhvr>
                                        <p:cTn id="16" dur="500"/>
                                        <p:tgtEl>
                                          <p:spTgt spid="6144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5">
                                            <p:txEl>
                                              <p:pRg st="2" end="2"/>
                                            </p:txEl>
                                          </p:spTgt>
                                        </p:tgtEl>
                                        <p:attrNameLst>
                                          <p:attrName>style.visibility</p:attrName>
                                        </p:attrNameLst>
                                      </p:cBhvr>
                                      <p:to>
                                        <p:strVal val="visible"/>
                                      </p:to>
                                    </p:set>
                                    <p:animEffect transition="in" filter="wipe(left)">
                                      <p:cBhvr>
                                        <p:cTn id="21" dur="500"/>
                                        <p:tgtEl>
                                          <p:spTgt spid="61445">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1445">
                                            <p:txEl>
                                              <p:pRg st="3" end="3"/>
                                            </p:txEl>
                                          </p:spTgt>
                                        </p:tgtEl>
                                        <p:attrNameLst>
                                          <p:attrName>style.visibility</p:attrName>
                                        </p:attrNameLst>
                                      </p:cBhvr>
                                      <p:to>
                                        <p:strVal val="visible"/>
                                      </p:to>
                                    </p:set>
                                    <p:animEffect transition="in" filter="wipe(left)">
                                      <p:cBhvr>
                                        <p:cTn id="25" dur="500"/>
                                        <p:tgtEl>
                                          <p:spTgt spid="614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445">
                                            <p:txEl>
                                              <p:pRg st="4" end="4"/>
                                            </p:txEl>
                                          </p:spTgt>
                                        </p:tgtEl>
                                        <p:attrNameLst>
                                          <p:attrName>style.visibility</p:attrName>
                                        </p:attrNameLst>
                                      </p:cBhvr>
                                      <p:to>
                                        <p:strVal val="visible"/>
                                      </p:to>
                                    </p:set>
                                    <p:animEffect transition="in" filter="wipe(left)">
                                      <p:cBhvr>
                                        <p:cTn id="30" dur="500"/>
                                        <p:tgtEl>
                                          <p:spTgt spid="61445">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1445">
                                            <p:txEl>
                                              <p:pRg st="5" end="5"/>
                                            </p:txEl>
                                          </p:spTgt>
                                        </p:tgtEl>
                                        <p:attrNameLst>
                                          <p:attrName>style.visibility</p:attrName>
                                        </p:attrNameLst>
                                      </p:cBhvr>
                                      <p:to>
                                        <p:strVal val="visible"/>
                                      </p:to>
                                    </p:set>
                                    <p:animEffect transition="in" filter="wipe(left)">
                                      <p:cBhvr>
                                        <p:cTn id="34" dur="500"/>
                                        <p:tgtEl>
                                          <p:spTgt spid="6144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1445">
                                            <p:txEl>
                                              <p:pRg st="6" end="6"/>
                                            </p:txEl>
                                          </p:spTgt>
                                        </p:tgtEl>
                                        <p:attrNameLst>
                                          <p:attrName>style.visibility</p:attrName>
                                        </p:attrNameLst>
                                      </p:cBhvr>
                                      <p:to>
                                        <p:strVal val="visible"/>
                                      </p:to>
                                    </p:set>
                                    <p:animEffect transition="in" filter="wipe(left)">
                                      <p:cBhvr>
                                        <p:cTn id="39" dur="500"/>
                                        <p:tgtEl>
                                          <p:spTgt spid="61445">
                                            <p:txEl>
                                              <p:pRg st="6" end="6"/>
                                            </p:txEl>
                                          </p:spTgt>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1445">
                                            <p:txEl>
                                              <p:pRg st="7" end="7"/>
                                            </p:txEl>
                                          </p:spTgt>
                                        </p:tgtEl>
                                        <p:attrNameLst>
                                          <p:attrName>style.visibility</p:attrName>
                                        </p:attrNameLst>
                                      </p:cBhvr>
                                      <p:to>
                                        <p:strVal val="visible"/>
                                      </p:to>
                                    </p:set>
                                    <p:animEffect transition="in" filter="wipe(left)">
                                      <p:cBhvr>
                                        <p:cTn id="43" dur="500"/>
                                        <p:tgtEl>
                                          <p:spTgt spid="6144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1445">
                                            <p:txEl>
                                              <p:pRg st="8" end="8"/>
                                            </p:txEl>
                                          </p:spTgt>
                                        </p:tgtEl>
                                        <p:attrNameLst>
                                          <p:attrName>style.visibility</p:attrName>
                                        </p:attrNameLst>
                                      </p:cBhvr>
                                      <p:to>
                                        <p:strVal val="visible"/>
                                      </p:to>
                                    </p:set>
                                    <p:animEffect transition="in" filter="wipe(left)">
                                      <p:cBhvr>
                                        <p:cTn id="48" dur="500"/>
                                        <p:tgtEl>
                                          <p:spTgt spid="61445">
                                            <p:txEl>
                                              <p:pRg st="8" end="8"/>
                                            </p:txEl>
                                          </p:spTgt>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61445">
                                            <p:txEl>
                                              <p:pRg st="9" end="9"/>
                                            </p:txEl>
                                          </p:spTgt>
                                        </p:tgtEl>
                                        <p:attrNameLst>
                                          <p:attrName>style.visibility</p:attrName>
                                        </p:attrNameLst>
                                      </p:cBhvr>
                                      <p:to>
                                        <p:strVal val="visible"/>
                                      </p:to>
                                    </p:set>
                                    <p:animEffect transition="in" filter="wipe(left)">
                                      <p:cBhvr>
                                        <p:cTn id="52" dur="500"/>
                                        <p:tgtEl>
                                          <p:spTgt spid="614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4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523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523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523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523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523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524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524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5244" name="Rectangle 12"/>
          <p:cNvSpPr>
            <a:spLocks noGrp="1" noChangeArrowheads="1"/>
          </p:cNvSpPr>
          <p:nvPr>
            <p:ph type="title"/>
          </p:nvPr>
        </p:nvSpPr>
        <p:spPr/>
        <p:txBody>
          <a:bodyPr/>
          <a:lstStyle/>
          <a:p>
            <a:r>
              <a:rPr lang="en-GB"/>
              <a:t>‘Facts’ about the ‘Real-World’</a:t>
            </a:r>
          </a:p>
        </p:txBody>
      </p:sp>
      <p:sp>
        <p:nvSpPr>
          <p:cNvPr id="95245" name="Rectangle 13"/>
          <p:cNvSpPr>
            <a:spLocks noGrp="1" noChangeArrowheads="1"/>
          </p:cNvSpPr>
          <p:nvPr>
            <p:ph type="body" idx="1"/>
          </p:nvPr>
        </p:nvSpPr>
        <p:spPr/>
        <p:txBody>
          <a:bodyPr/>
          <a:lstStyle/>
          <a:p>
            <a:r>
              <a:rPr lang="en-GB"/>
              <a:t>Customers place orders.</a:t>
            </a:r>
          </a:p>
          <a:p>
            <a:r>
              <a:rPr lang="en-GB"/>
              <a:t>Patients take medication.</a:t>
            </a:r>
          </a:p>
          <a:p>
            <a:r>
              <a:rPr lang="en-GB"/>
              <a:t>Lecturers teach students.</a:t>
            </a:r>
          </a:p>
          <a:p>
            <a:r>
              <a:rPr lang="en-GB"/>
              <a:t>Students attend lectures:</a:t>
            </a:r>
          </a:p>
          <a:p>
            <a:pPr lvl="1"/>
            <a:r>
              <a:rPr lang="en-GB"/>
              <a:t>Some students attend all lectures.</a:t>
            </a:r>
          </a:p>
          <a:p>
            <a:pPr lvl="1"/>
            <a:r>
              <a:rPr lang="en-GB"/>
              <a:t>Some students attend some lectures.</a:t>
            </a:r>
          </a:p>
          <a:p>
            <a:pPr lvl="1"/>
            <a:r>
              <a:rPr lang="en-GB"/>
              <a:t>Some students attend no lectures!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7283"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7284"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7285"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7286"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7287"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7288"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7289"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7292" name="Rectangle 12"/>
          <p:cNvSpPr>
            <a:spLocks noGrp="1" noChangeArrowheads="1"/>
          </p:cNvSpPr>
          <p:nvPr>
            <p:ph type="title"/>
          </p:nvPr>
        </p:nvSpPr>
        <p:spPr/>
        <p:txBody>
          <a:bodyPr/>
          <a:lstStyle/>
          <a:p>
            <a:r>
              <a:rPr lang="en-GB"/>
              <a:t>‘Facts’ need to be Expressed</a:t>
            </a:r>
          </a:p>
        </p:txBody>
      </p:sp>
      <p:sp>
        <p:nvSpPr>
          <p:cNvPr id="97293" name="Rectangle 13"/>
          <p:cNvSpPr>
            <a:spLocks noGrp="1" noChangeArrowheads="1"/>
          </p:cNvSpPr>
          <p:nvPr>
            <p:ph type="body" idx="1"/>
          </p:nvPr>
        </p:nvSpPr>
        <p:spPr/>
        <p:txBody>
          <a:bodyPr>
            <a:normAutofit lnSpcReduction="10000"/>
          </a:bodyPr>
          <a:lstStyle/>
          <a:p>
            <a:r>
              <a:rPr lang="en-GB"/>
              <a:t>An ER Model lets us do so in way that:</a:t>
            </a:r>
          </a:p>
          <a:p>
            <a:pPr lvl="1"/>
            <a:r>
              <a:rPr lang="en-GB"/>
              <a:t>Encourages thorough Analysis.</a:t>
            </a:r>
          </a:p>
          <a:p>
            <a:pPr lvl="1"/>
            <a:r>
              <a:rPr lang="en-GB"/>
              <a:t>Can be applied to ALL Database Theories.</a:t>
            </a:r>
          </a:p>
          <a:p>
            <a:pPr lvl="1"/>
            <a:r>
              <a:rPr lang="en-GB"/>
              <a:t>Is independent of Software &amp; Hardware. </a:t>
            </a:r>
          </a:p>
          <a:p>
            <a:pPr lvl="1"/>
            <a:r>
              <a:rPr lang="en-GB"/>
              <a:t>Provides an effective means of Communication.</a:t>
            </a:r>
          </a:p>
          <a:p>
            <a:r>
              <a:rPr lang="en-GB"/>
              <a:t>For an ER Model we must determine:</a:t>
            </a:r>
          </a:p>
          <a:p>
            <a:pPr lvl="1"/>
            <a:r>
              <a:rPr lang="en-GB"/>
              <a:t>the </a:t>
            </a:r>
            <a:r>
              <a:rPr lang="en-GB" i="1"/>
              <a:t>Objects of Interest</a:t>
            </a:r>
            <a:r>
              <a:rPr lang="en-GB"/>
              <a:t>.</a:t>
            </a:r>
          </a:p>
          <a:p>
            <a:pPr lvl="1"/>
            <a:r>
              <a:rPr lang="en-GB"/>
              <a:t>their </a:t>
            </a:r>
            <a:r>
              <a:rPr lang="en-GB" i="1"/>
              <a:t>Characteristics</a:t>
            </a:r>
            <a:r>
              <a:rPr lang="en-GB"/>
              <a:t>.</a:t>
            </a:r>
          </a:p>
          <a:p>
            <a:pPr lvl="1"/>
            <a:r>
              <a:rPr lang="en-GB"/>
              <a:t>their </a:t>
            </a:r>
            <a:r>
              <a:rPr lang="en-GB" i="1"/>
              <a:t>Associations</a:t>
            </a:r>
            <a:r>
              <a:rPr lang="en-GB"/>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7292"/>
                                        </p:tgtEl>
                                        <p:attrNameLst>
                                          <p:attrName>style.visibility</p:attrName>
                                        </p:attrNameLst>
                                      </p:cBhvr>
                                      <p:to>
                                        <p:strVal val="visible"/>
                                      </p:to>
                                    </p:set>
                                    <p:animEffect transition="in" filter="dissolve">
                                      <p:cBhvr>
                                        <p:cTn id="7" dur="500"/>
                                        <p:tgtEl>
                                          <p:spTgt spid="97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93">
                                            <p:txEl>
                                              <p:pRg st="0" end="0"/>
                                            </p:txEl>
                                          </p:spTgt>
                                        </p:tgtEl>
                                        <p:attrNameLst>
                                          <p:attrName>style.visibility</p:attrName>
                                        </p:attrNameLst>
                                      </p:cBhvr>
                                      <p:to>
                                        <p:strVal val="visible"/>
                                      </p:to>
                                    </p:set>
                                    <p:animEffect transition="in" filter="wipe(left)">
                                      <p:cBhvr>
                                        <p:cTn id="12" dur="500"/>
                                        <p:tgtEl>
                                          <p:spTgt spid="9729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7293">
                                            <p:txEl>
                                              <p:pRg st="1" end="1"/>
                                            </p:txEl>
                                          </p:spTgt>
                                        </p:tgtEl>
                                        <p:attrNameLst>
                                          <p:attrName>style.visibility</p:attrName>
                                        </p:attrNameLst>
                                      </p:cBhvr>
                                      <p:to>
                                        <p:strVal val="visible"/>
                                      </p:to>
                                    </p:set>
                                    <p:animEffect transition="in" filter="wipe(left)">
                                      <p:cBhvr>
                                        <p:cTn id="16" dur="500"/>
                                        <p:tgtEl>
                                          <p:spTgt spid="9729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7293">
                                            <p:txEl>
                                              <p:pRg st="2" end="2"/>
                                            </p:txEl>
                                          </p:spTgt>
                                        </p:tgtEl>
                                        <p:attrNameLst>
                                          <p:attrName>style.visibility</p:attrName>
                                        </p:attrNameLst>
                                      </p:cBhvr>
                                      <p:to>
                                        <p:strVal val="visible"/>
                                      </p:to>
                                    </p:set>
                                    <p:animEffect transition="in" filter="wipe(left)">
                                      <p:cBhvr>
                                        <p:cTn id="20" dur="500"/>
                                        <p:tgtEl>
                                          <p:spTgt spid="9729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7293">
                                            <p:txEl>
                                              <p:pRg st="3" end="3"/>
                                            </p:txEl>
                                          </p:spTgt>
                                        </p:tgtEl>
                                        <p:attrNameLst>
                                          <p:attrName>style.visibility</p:attrName>
                                        </p:attrNameLst>
                                      </p:cBhvr>
                                      <p:to>
                                        <p:strVal val="visible"/>
                                      </p:to>
                                    </p:set>
                                    <p:animEffect transition="in" filter="wipe(left)">
                                      <p:cBhvr>
                                        <p:cTn id="24" dur="500"/>
                                        <p:tgtEl>
                                          <p:spTgt spid="97293">
                                            <p:txEl>
                                              <p:pRg st="3" end="3"/>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7293">
                                            <p:txEl>
                                              <p:pRg st="4" end="4"/>
                                            </p:txEl>
                                          </p:spTgt>
                                        </p:tgtEl>
                                        <p:attrNameLst>
                                          <p:attrName>style.visibility</p:attrName>
                                        </p:attrNameLst>
                                      </p:cBhvr>
                                      <p:to>
                                        <p:strVal val="visible"/>
                                      </p:to>
                                    </p:set>
                                    <p:animEffect transition="in" filter="wipe(left)">
                                      <p:cBhvr>
                                        <p:cTn id="28" dur="500"/>
                                        <p:tgtEl>
                                          <p:spTgt spid="9729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7293">
                                            <p:txEl>
                                              <p:pRg st="5" end="5"/>
                                            </p:txEl>
                                          </p:spTgt>
                                        </p:tgtEl>
                                        <p:attrNameLst>
                                          <p:attrName>style.visibility</p:attrName>
                                        </p:attrNameLst>
                                      </p:cBhvr>
                                      <p:to>
                                        <p:strVal val="visible"/>
                                      </p:to>
                                    </p:set>
                                    <p:animEffect transition="in" filter="wipe(left)">
                                      <p:cBhvr>
                                        <p:cTn id="33" dur="500"/>
                                        <p:tgtEl>
                                          <p:spTgt spid="97293">
                                            <p:txEl>
                                              <p:pRg st="5" end="5"/>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97293">
                                            <p:txEl>
                                              <p:pRg st="6" end="6"/>
                                            </p:txEl>
                                          </p:spTgt>
                                        </p:tgtEl>
                                        <p:attrNameLst>
                                          <p:attrName>style.visibility</p:attrName>
                                        </p:attrNameLst>
                                      </p:cBhvr>
                                      <p:to>
                                        <p:strVal val="visible"/>
                                      </p:to>
                                    </p:set>
                                    <p:animEffect transition="in" filter="wipe(left)">
                                      <p:cBhvr>
                                        <p:cTn id="37" dur="500"/>
                                        <p:tgtEl>
                                          <p:spTgt spid="972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293">
                                            <p:txEl>
                                              <p:pRg st="7" end="7"/>
                                            </p:txEl>
                                          </p:spTgt>
                                        </p:tgtEl>
                                        <p:attrNameLst>
                                          <p:attrName>style.visibility</p:attrName>
                                        </p:attrNameLst>
                                      </p:cBhvr>
                                      <p:to>
                                        <p:strVal val="visible"/>
                                      </p:to>
                                    </p:set>
                                    <p:animEffect transition="in" filter="wipe(left)">
                                      <p:cBhvr>
                                        <p:cTn id="42" dur="500"/>
                                        <p:tgtEl>
                                          <p:spTgt spid="972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7293">
                                            <p:txEl>
                                              <p:pRg st="8" end="8"/>
                                            </p:txEl>
                                          </p:spTgt>
                                        </p:tgtEl>
                                        <p:attrNameLst>
                                          <p:attrName>style.visibility</p:attrName>
                                        </p:attrNameLst>
                                      </p:cBhvr>
                                      <p:to>
                                        <p:strVal val="visible"/>
                                      </p:to>
                                    </p:set>
                                    <p:animEffect transition="in" filter="wipe(left)">
                                      <p:cBhvr>
                                        <p:cTn id="47" dur="500"/>
                                        <p:tgtEl>
                                          <p:spTgt spid="9729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2" grpId="0" autoUpdateAnimBg="0"/>
      <p:bldP spid="9729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933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933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933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9334"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9335"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9336"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99337"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99340" name="Rectangle 12"/>
          <p:cNvSpPr>
            <a:spLocks noGrp="1" noChangeArrowheads="1"/>
          </p:cNvSpPr>
          <p:nvPr>
            <p:ph type="title"/>
          </p:nvPr>
        </p:nvSpPr>
        <p:spPr/>
        <p:txBody>
          <a:bodyPr/>
          <a:lstStyle/>
          <a:p>
            <a:r>
              <a:rPr lang="en-GB" sz="3900"/>
              <a:t>Entities/Attributes/Relationships</a:t>
            </a:r>
          </a:p>
        </p:txBody>
      </p:sp>
      <p:sp>
        <p:nvSpPr>
          <p:cNvPr id="99341" name="Rectangle 13"/>
          <p:cNvSpPr>
            <a:spLocks noGrp="1" noChangeArrowheads="1"/>
          </p:cNvSpPr>
          <p:nvPr>
            <p:ph type="body" idx="1"/>
          </p:nvPr>
        </p:nvSpPr>
        <p:spPr/>
        <p:txBody>
          <a:bodyPr/>
          <a:lstStyle/>
          <a:p>
            <a:r>
              <a:rPr lang="en-GB" b="1"/>
              <a:t>Entities</a:t>
            </a:r>
            <a:r>
              <a:rPr lang="en-GB"/>
              <a:t> - Objects of Interest (Nouns):</a:t>
            </a:r>
          </a:p>
          <a:p>
            <a:pPr lvl="1"/>
            <a:r>
              <a:rPr lang="en-GB"/>
              <a:t>Customer, Supplier, Order, Employee, Stock, etc.</a:t>
            </a:r>
          </a:p>
          <a:p>
            <a:r>
              <a:rPr lang="en-GB" b="1"/>
              <a:t>Attributes</a:t>
            </a:r>
            <a:r>
              <a:rPr lang="en-GB"/>
              <a:t> - Characteristics (Adjectives):</a:t>
            </a:r>
          </a:p>
          <a:p>
            <a:pPr lvl="1"/>
            <a:r>
              <a:rPr lang="en-GB"/>
              <a:t>Customer - Name, Address, etc.</a:t>
            </a:r>
          </a:p>
          <a:p>
            <a:pPr lvl="1"/>
            <a:r>
              <a:rPr lang="en-GB"/>
              <a:t>Stock - Description, Price, Quantity, etc.</a:t>
            </a:r>
          </a:p>
          <a:p>
            <a:r>
              <a:rPr lang="en-GB" b="1"/>
              <a:t>Relationships</a:t>
            </a:r>
            <a:r>
              <a:rPr lang="en-GB"/>
              <a:t> - Associations (Verbs):</a:t>
            </a:r>
          </a:p>
          <a:p>
            <a:pPr lvl="1"/>
            <a:r>
              <a:rPr lang="en-GB"/>
              <a:t>Customer ‘places’ Order. </a:t>
            </a:r>
          </a:p>
          <a:p>
            <a:pPr lvl="1"/>
            <a:r>
              <a:rPr lang="en-GB"/>
              <a:t>Supplier ‘supplies’ Stock.</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137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138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138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1382"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1383"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1384"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1385"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1386" name="Rectangle 10"/>
          <p:cNvSpPr>
            <a:spLocks noGrp="1" noChangeArrowheads="1"/>
          </p:cNvSpPr>
          <p:nvPr>
            <p:ph type="title"/>
          </p:nvPr>
        </p:nvSpPr>
        <p:spPr/>
        <p:txBody>
          <a:bodyPr/>
          <a:lstStyle/>
          <a:p>
            <a:r>
              <a:rPr lang="en-GB"/>
              <a:t>Entities = Objects of Interest</a:t>
            </a:r>
          </a:p>
        </p:txBody>
      </p:sp>
      <p:sp>
        <p:nvSpPr>
          <p:cNvPr id="101387" name="Rectangle 11"/>
          <p:cNvSpPr>
            <a:spLocks noGrp="1" noChangeArrowheads="1"/>
          </p:cNvSpPr>
          <p:nvPr>
            <p:ph type="body" idx="1"/>
          </p:nvPr>
        </p:nvSpPr>
        <p:spPr/>
        <p:txBody>
          <a:bodyPr/>
          <a:lstStyle/>
          <a:p>
            <a:r>
              <a:rPr lang="en-GB"/>
              <a:t>Must play a necessary role in the business system:</a:t>
            </a:r>
          </a:p>
          <a:p>
            <a:pPr lvl="1"/>
            <a:r>
              <a:rPr lang="en-GB"/>
              <a:t>so, we must make decisions about </a:t>
            </a:r>
            <a:r>
              <a:rPr lang="en-GB" b="1" i="1"/>
              <a:t>what to include</a:t>
            </a:r>
            <a:r>
              <a:rPr lang="en-GB" i="1"/>
              <a:t> and </a:t>
            </a:r>
            <a:r>
              <a:rPr lang="en-GB" b="1" i="1"/>
              <a:t>what to exclude</a:t>
            </a:r>
            <a:r>
              <a:rPr lang="en-GB"/>
              <a:t>.</a:t>
            </a:r>
          </a:p>
          <a:p>
            <a:r>
              <a:rPr lang="en-GB"/>
              <a:t>Each Entity MUST have name that is:</a:t>
            </a:r>
          </a:p>
          <a:p>
            <a:pPr lvl="1"/>
            <a:r>
              <a:rPr lang="en-GB"/>
              <a:t>a </a:t>
            </a:r>
            <a:r>
              <a:rPr lang="en-GB" b="1" i="1"/>
              <a:t>noun</a:t>
            </a:r>
            <a:r>
              <a:rPr lang="en-GB"/>
              <a:t>; is </a:t>
            </a:r>
            <a:r>
              <a:rPr lang="en-GB" b="1" i="1"/>
              <a:t>singular</a:t>
            </a:r>
            <a:r>
              <a:rPr lang="en-GB"/>
              <a:t>; is </a:t>
            </a:r>
            <a:r>
              <a:rPr lang="en-GB" b="1" i="1"/>
              <a:t>succinct</a:t>
            </a:r>
            <a:r>
              <a:rPr lang="en-GB"/>
              <a:t>; and is </a:t>
            </a:r>
            <a:r>
              <a:rPr lang="en-GB" b="1" i="1"/>
              <a:t>meaningful</a:t>
            </a:r>
            <a:r>
              <a:rPr lang="en-GB"/>
              <a:t>.</a:t>
            </a:r>
          </a:p>
          <a:p>
            <a:r>
              <a:rPr lang="en-GB"/>
              <a:t>Each </a:t>
            </a:r>
            <a:r>
              <a:rPr lang="en-GB" b="1"/>
              <a:t>Entity</a:t>
            </a:r>
            <a:r>
              <a:rPr lang="en-GB"/>
              <a:t> MUST be described by;</a:t>
            </a:r>
          </a:p>
          <a:p>
            <a:pPr lvl="1"/>
            <a:r>
              <a:rPr lang="en-GB"/>
              <a:t>one-or-more </a:t>
            </a:r>
            <a:r>
              <a:rPr lang="en-GB" b="1"/>
              <a:t>Attributes</a:t>
            </a:r>
            <a:r>
              <a:rPr lang="en-GB"/>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1386"/>
                                        </p:tgtEl>
                                        <p:attrNameLst>
                                          <p:attrName>style.visibility</p:attrName>
                                        </p:attrNameLst>
                                      </p:cBhvr>
                                      <p:to>
                                        <p:strVal val="visible"/>
                                      </p:to>
                                    </p:set>
                                    <p:animEffect transition="in" filter="dissolve">
                                      <p:cBhvr>
                                        <p:cTn id="7" dur="500"/>
                                        <p:tgtEl>
                                          <p:spTgt spid="101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7">
                                            <p:txEl>
                                              <p:pRg st="0" end="0"/>
                                            </p:txEl>
                                          </p:spTgt>
                                        </p:tgtEl>
                                        <p:attrNameLst>
                                          <p:attrName>style.visibility</p:attrName>
                                        </p:attrNameLst>
                                      </p:cBhvr>
                                      <p:to>
                                        <p:strVal val="visible"/>
                                      </p:to>
                                    </p:set>
                                    <p:animEffect transition="in" filter="wipe(left)">
                                      <p:cBhvr>
                                        <p:cTn id="12" dur="500"/>
                                        <p:tgtEl>
                                          <p:spTgt spid="10138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1387">
                                            <p:txEl>
                                              <p:pRg st="1" end="1"/>
                                            </p:txEl>
                                          </p:spTgt>
                                        </p:tgtEl>
                                        <p:attrNameLst>
                                          <p:attrName>style.visibility</p:attrName>
                                        </p:attrNameLst>
                                      </p:cBhvr>
                                      <p:to>
                                        <p:strVal val="visible"/>
                                      </p:to>
                                    </p:set>
                                    <p:animEffect transition="in" filter="wipe(left)">
                                      <p:cBhvr>
                                        <p:cTn id="16" dur="500"/>
                                        <p:tgtEl>
                                          <p:spTgt spid="1013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1387">
                                            <p:txEl>
                                              <p:pRg st="2" end="2"/>
                                            </p:txEl>
                                          </p:spTgt>
                                        </p:tgtEl>
                                        <p:attrNameLst>
                                          <p:attrName>style.visibility</p:attrName>
                                        </p:attrNameLst>
                                      </p:cBhvr>
                                      <p:to>
                                        <p:strVal val="visible"/>
                                      </p:to>
                                    </p:set>
                                    <p:animEffect transition="in" filter="wipe(left)">
                                      <p:cBhvr>
                                        <p:cTn id="21" dur="500"/>
                                        <p:tgtEl>
                                          <p:spTgt spid="101387">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1387">
                                            <p:txEl>
                                              <p:pRg st="3" end="3"/>
                                            </p:txEl>
                                          </p:spTgt>
                                        </p:tgtEl>
                                        <p:attrNameLst>
                                          <p:attrName>style.visibility</p:attrName>
                                        </p:attrNameLst>
                                      </p:cBhvr>
                                      <p:to>
                                        <p:strVal val="visible"/>
                                      </p:to>
                                    </p:set>
                                    <p:animEffect transition="in" filter="wipe(left)">
                                      <p:cBhvr>
                                        <p:cTn id="25" dur="500"/>
                                        <p:tgtEl>
                                          <p:spTgt spid="1013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1387">
                                            <p:txEl>
                                              <p:pRg st="4" end="4"/>
                                            </p:txEl>
                                          </p:spTgt>
                                        </p:tgtEl>
                                        <p:attrNameLst>
                                          <p:attrName>style.visibility</p:attrName>
                                        </p:attrNameLst>
                                      </p:cBhvr>
                                      <p:to>
                                        <p:strVal val="visible"/>
                                      </p:to>
                                    </p:set>
                                    <p:animEffect transition="in" filter="wipe(left)">
                                      <p:cBhvr>
                                        <p:cTn id="30" dur="500"/>
                                        <p:tgtEl>
                                          <p:spTgt spid="101387">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1387">
                                            <p:txEl>
                                              <p:pRg st="5" end="5"/>
                                            </p:txEl>
                                          </p:spTgt>
                                        </p:tgtEl>
                                        <p:attrNameLst>
                                          <p:attrName>style.visibility</p:attrName>
                                        </p:attrNameLst>
                                      </p:cBhvr>
                                      <p:to>
                                        <p:strVal val="visible"/>
                                      </p:to>
                                    </p:set>
                                    <p:animEffect transition="in" filter="wipe(left)">
                                      <p:cBhvr>
                                        <p:cTn id="34" dur="500"/>
                                        <p:tgtEl>
                                          <p:spTgt spid="101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6" grpId="0" autoUpdateAnimBg="0"/>
      <p:bldP spid="1013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342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342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342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3430"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3431"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3432"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3433"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3434" name="Rectangle 10"/>
          <p:cNvSpPr>
            <a:spLocks noGrp="1" noChangeArrowheads="1"/>
          </p:cNvSpPr>
          <p:nvPr>
            <p:ph type="title"/>
          </p:nvPr>
        </p:nvSpPr>
        <p:spPr/>
        <p:txBody>
          <a:bodyPr/>
          <a:lstStyle/>
          <a:p>
            <a:r>
              <a:rPr lang="en-GB"/>
              <a:t>Attributes = Characteristics</a:t>
            </a:r>
          </a:p>
        </p:txBody>
      </p:sp>
      <p:sp>
        <p:nvSpPr>
          <p:cNvPr id="103435" name="Rectangle 11"/>
          <p:cNvSpPr>
            <a:spLocks noGrp="1" noChangeArrowheads="1"/>
          </p:cNvSpPr>
          <p:nvPr>
            <p:ph type="body" idx="1"/>
          </p:nvPr>
        </p:nvSpPr>
        <p:spPr/>
        <p:txBody>
          <a:bodyPr/>
          <a:lstStyle/>
          <a:p>
            <a:r>
              <a:rPr lang="en-GB" b="1" i="1" dirty="0"/>
              <a:t>Attributes</a:t>
            </a:r>
            <a:r>
              <a:rPr lang="en-GB" dirty="0"/>
              <a:t> describe an </a:t>
            </a:r>
            <a:r>
              <a:rPr lang="en-GB" b="1" i="1" dirty="0"/>
              <a:t>Entity</a:t>
            </a:r>
            <a:r>
              <a:rPr lang="en-GB" dirty="0"/>
              <a:t>.</a:t>
            </a:r>
          </a:p>
          <a:p>
            <a:r>
              <a:rPr lang="en-GB" dirty="0"/>
              <a:t>Must have Meaningful Names:</a:t>
            </a:r>
          </a:p>
          <a:p>
            <a:pPr lvl="1"/>
            <a:r>
              <a:rPr lang="en-GB" dirty="0" smtClean="0"/>
              <a:t>NOT: Field </a:t>
            </a:r>
            <a:r>
              <a:rPr lang="en-GB" dirty="0"/>
              <a:t>1, Field 2, etc.</a:t>
            </a:r>
          </a:p>
          <a:p>
            <a:r>
              <a:rPr lang="en-GB" dirty="0"/>
              <a:t>Should be </a:t>
            </a:r>
            <a:r>
              <a:rPr lang="en-GB" b="1" dirty="0"/>
              <a:t>Atomic</a:t>
            </a:r>
            <a:r>
              <a:rPr lang="en-GB" dirty="0"/>
              <a:t>:</a:t>
            </a:r>
          </a:p>
          <a:p>
            <a:pPr lvl="1"/>
            <a:r>
              <a:rPr lang="en-GB" dirty="0" smtClean="0"/>
              <a:t>NOT: Invoice.</a:t>
            </a:r>
          </a:p>
          <a:p>
            <a:pPr lvl="1"/>
            <a:r>
              <a:rPr lang="en-GB" dirty="0" smtClean="0"/>
              <a:t>INSTEAD:</a:t>
            </a:r>
            <a:r>
              <a:rPr lang="en-GB" dirty="0"/>
              <a:t> </a:t>
            </a:r>
            <a:r>
              <a:rPr lang="en-GB" dirty="0" smtClean="0"/>
              <a:t>Invoice </a:t>
            </a:r>
            <a:r>
              <a:rPr lang="en-GB" dirty="0"/>
              <a:t>No., Customer ID, Invoice Date, etc</a:t>
            </a:r>
            <a:r>
              <a:rPr lang="en-GB"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3434"/>
                                        </p:tgtEl>
                                        <p:attrNameLst>
                                          <p:attrName>style.visibility</p:attrName>
                                        </p:attrNameLst>
                                      </p:cBhvr>
                                      <p:to>
                                        <p:strVal val="visible"/>
                                      </p:to>
                                    </p:set>
                                    <p:animEffect transition="in" filter="dissolve">
                                      <p:cBhvr>
                                        <p:cTn id="7" dur="500"/>
                                        <p:tgtEl>
                                          <p:spTgt spid="103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35">
                                            <p:txEl>
                                              <p:pRg st="0" end="0"/>
                                            </p:txEl>
                                          </p:spTgt>
                                        </p:tgtEl>
                                        <p:attrNameLst>
                                          <p:attrName>style.visibility</p:attrName>
                                        </p:attrNameLst>
                                      </p:cBhvr>
                                      <p:to>
                                        <p:strVal val="visible"/>
                                      </p:to>
                                    </p:set>
                                    <p:animEffect transition="in" filter="wipe(left)">
                                      <p:cBhvr>
                                        <p:cTn id="12" dur="500"/>
                                        <p:tgtEl>
                                          <p:spTgt spid="103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35">
                                            <p:txEl>
                                              <p:pRg st="1" end="1"/>
                                            </p:txEl>
                                          </p:spTgt>
                                        </p:tgtEl>
                                        <p:attrNameLst>
                                          <p:attrName>style.visibility</p:attrName>
                                        </p:attrNameLst>
                                      </p:cBhvr>
                                      <p:to>
                                        <p:strVal val="visible"/>
                                      </p:to>
                                    </p:set>
                                    <p:animEffect transition="in" filter="wipe(left)">
                                      <p:cBhvr>
                                        <p:cTn id="17" dur="500"/>
                                        <p:tgtEl>
                                          <p:spTgt spid="103435">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3435">
                                            <p:txEl>
                                              <p:pRg st="2" end="2"/>
                                            </p:txEl>
                                          </p:spTgt>
                                        </p:tgtEl>
                                        <p:attrNameLst>
                                          <p:attrName>style.visibility</p:attrName>
                                        </p:attrNameLst>
                                      </p:cBhvr>
                                      <p:to>
                                        <p:strVal val="visible"/>
                                      </p:to>
                                    </p:set>
                                    <p:animEffect transition="in" filter="wipe(left)">
                                      <p:cBhvr>
                                        <p:cTn id="21" dur="500"/>
                                        <p:tgtEl>
                                          <p:spTgt spid="10343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3435">
                                            <p:txEl>
                                              <p:pRg st="3" end="3"/>
                                            </p:txEl>
                                          </p:spTgt>
                                        </p:tgtEl>
                                        <p:attrNameLst>
                                          <p:attrName>style.visibility</p:attrName>
                                        </p:attrNameLst>
                                      </p:cBhvr>
                                      <p:to>
                                        <p:strVal val="visible"/>
                                      </p:to>
                                    </p:set>
                                    <p:animEffect transition="in" filter="wipe(left)">
                                      <p:cBhvr>
                                        <p:cTn id="26" dur="500"/>
                                        <p:tgtEl>
                                          <p:spTgt spid="103435">
                                            <p:txEl>
                                              <p:pRg st="3" end="3"/>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3435">
                                            <p:txEl>
                                              <p:pRg st="4" end="4"/>
                                            </p:txEl>
                                          </p:spTgt>
                                        </p:tgtEl>
                                        <p:attrNameLst>
                                          <p:attrName>style.visibility</p:attrName>
                                        </p:attrNameLst>
                                      </p:cBhvr>
                                      <p:to>
                                        <p:strVal val="visible"/>
                                      </p:to>
                                    </p:set>
                                    <p:animEffect transition="in" filter="wipe(left)">
                                      <p:cBhvr>
                                        <p:cTn id="30" dur="500"/>
                                        <p:tgtEl>
                                          <p:spTgt spid="103435">
                                            <p:txEl>
                                              <p:pRg st="4" end="4"/>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03435">
                                            <p:txEl>
                                              <p:pRg st="5" end="5"/>
                                            </p:txEl>
                                          </p:spTgt>
                                        </p:tgtEl>
                                        <p:attrNameLst>
                                          <p:attrName>style.visibility</p:attrName>
                                        </p:attrNameLst>
                                      </p:cBhvr>
                                      <p:to>
                                        <p:strVal val="visible"/>
                                      </p:to>
                                    </p:set>
                                    <p:animEffect transition="in" filter="wipe(left)">
                                      <p:cBhvr>
                                        <p:cTn id="34" dur="500"/>
                                        <p:tgtEl>
                                          <p:spTgt spid="103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autoUpdateAnimBg="0"/>
      <p:bldP spid="10343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547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547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547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547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547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548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548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5482" name="Rectangle 10"/>
          <p:cNvSpPr>
            <a:spLocks noGrp="1" noChangeArrowheads="1"/>
          </p:cNvSpPr>
          <p:nvPr>
            <p:ph type="title"/>
          </p:nvPr>
        </p:nvSpPr>
        <p:spPr/>
        <p:txBody>
          <a:bodyPr/>
          <a:lstStyle/>
          <a:p>
            <a:r>
              <a:rPr lang="en-GB"/>
              <a:t>Entities &amp; Attributes</a:t>
            </a:r>
          </a:p>
        </p:txBody>
      </p:sp>
      <p:sp>
        <p:nvSpPr>
          <p:cNvPr id="105483" name="Rectangle 11"/>
          <p:cNvSpPr>
            <a:spLocks noGrp="1" noChangeArrowheads="1"/>
          </p:cNvSpPr>
          <p:nvPr>
            <p:ph type="body" idx="1"/>
          </p:nvPr>
        </p:nvSpPr>
        <p:spPr/>
        <p:txBody>
          <a:bodyPr/>
          <a:lstStyle/>
          <a:p>
            <a:r>
              <a:rPr lang="en-GB"/>
              <a:t>Each Entity requires an </a:t>
            </a:r>
            <a:r>
              <a:rPr lang="en-GB" b="1" i="1"/>
              <a:t>Attribute Identifier</a:t>
            </a:r>
            <a:r>
              <a:rPr lang="en-GB"/>
              <a:t>, which can be defined as:</a:t>
            </a:r>
          </a:p>
          <a:p>
            <a:pPr lvl="1"/>
            <a:r>
              <a:rPr lang="en-GB"/>
              <a:t>the minimum number of Attributes that, when given value(s), uniquely identify one Entity Occurrence from another.</a:t>
            </a:r>
          </a:p>
          <a:p>
            <a:pPr lvl="1"/>
            <a:r>
              <a:rPr lang="en-GB"/>
              <a:t>these are often called </a:t>
            </a:r>
            <a:r>
              <a:rPr lang="en-GB" b="1" i="1"/>
              <a:t>‘key’ Attributes</a:t>
            </a:r>
            <a:r>
              <a:rPr lang="en-GB"/>
              <a:t>.</a:t>
            </a:r>
          </a:p>
          <a:p>
            <a:r>
              <a:rPr lang="en-GB"/>
              <a:t>Consequently:</a:t>
            </a:r>
          </a:p>
          <a:p>
            <a:pPr lvl="1"/>
            <a:r>
              <a:rPr lang="en-GB"/>
              <a:t>it is </a:t>
            </a:r>
            <a:r>
              <a:rPr lang="en-GB" b="1" i="1"/>
              <a:t>mandatory</a:t>
            </a:r>
            <a:r>
              <a:rPr lang="en-GB"/>
              <a:t> that </a:t>
            </a:r>
            <a:r>
              <a:rPr lang="en-GB" b="1" i="1"/>
              <a:t>values exist</a:t>
            </a:r>
            <a:r>
              <a:rPr lang="en-GB"/>
              <a:t> for all of these </a:t>
            </a:r>
            <a:r>
              <a:rPr lang="en-GB" b="1" i="1"/>
              <a:t>‘key’ Attributes</a:t>
            </a:r>
            <a:r>
              <a:rPr lang="en-GB"/>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82"/>
                                        </p:tgtEl>
                                        <p:attrNameLst>
                                          <p:attrName>style.visibility</p:attrName>
                                        </p:attrNameLst>
                                      </p:cBhvr>
                                      <p:to>
                                        <p:strVal val="visible"/>
                                      </p:to>
                                    </p:set>
                                    <p:animEffect transition="in" filter="dissolve">
                                      <p:cBhvr>
                                        <p:cTn id="7" dur="500"/>
                                        <p:tgtEl>
                                          <p:spTgt spid="105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83">
                                            <p:txEl>
                                              <p:pRg st="0" end="0"/>
                                            </p:txEl>
                                          </p:spTgt>
                                        </p:tgtEl>
                                        <p:attrNameLst>
                                          <p:attrName>style.visibility</p:attrName>
                                        </p:attrNameLst>
                                      </p:cBhvr>
                                      <p:to>
                                        <p:strVal val="visible"/>
                                      </p:to>
                                    </p:set>
                                    <p:animEffect transition="in" filter="wipe(left)">
                                      <p:cBhvr>
                                        <p:cTn id="12" dur="500"/>
                                        <p:tgtEl>
                                          <p:spTgt spid="10548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5483">
                                            <p:txEl>
                                              <p:pRg st="1" end="1"/>
                                            </p:txEl>
                                          </p:spTgt>
                                        </p:tgtEl>
                                        <p:attrNameLst>
                                          <p:attrName>style.visibility</p:attrName>
                                        </p:attrNameLst>
                                      </p:cBhvr>
                                      <p:to>
                                        <p:strVal val="visible"/>
                                      </p:to>
                                    </p:set>
                                    <p:animEffect transition="in" filter="wipe(left)">
                                      <p:cBhvr>
                                        <p:cTn id="16" dur="500"/>
                                        <p:tgtEl>
                                          <p:spTgt spid="10548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483">
                                            <p:txEl>
                                              <p:pRg st="2" end="2"/>
                                            </p:txEl>
                                          </p:spTgt>
                                        </p:tgtEl>
                                        <p:attrNameLst>
                                          <p:attrName>style.visibility</p:attrName>
                                        </p:attrNameLst>
                                      </p:cBhvr>
                                      <p:to>
                                        <p:strVal val="visible"/>
                                      </p:to>
                                    </p:set>
                                    <p:animEffect transition="in" filter="wipe(left)">
                                      <p:cBhvr>
                                        <p:cTn id="21" dur="500"/>
                                        <p:tgtEl>
                                          <p:spTgt spid="10548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5483">
                                            <p:txEl>
                                              <p:pRg st="3" end="3"/>
                                            </p:txEl>
                                          </p:spTgt>
                                        </p:tgtEl>
                                        <p:attrNameLst>
                                          <p:attrName>style.visibility</p:attrName>
                                        </p:attrNameLst>
                                      </p:cBhvr>
                                      <p:to>
                                        <p:strVal val="visible"/>
                                      </p:to>
                                    </p:set>
                                    <p:animEffect transition="in" filter="wipe(left)">
                                      <p:cBhvr>
                                        <p:cTn id="26" dur="500"/>
                                        <p:tgtEl>
                                          <p:spTgt spid="105483">
                                            <p:txEl>
                                              <p:pRg st="3" end="3"/>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5483">
                                            <p:txEl>
                                              <p:pRg st="4" end="4"/>
                                            </p:txEl>
                                          </p:spTgt>
                                        </p:tgtEl>
                                        <p:attrNameLst>
                                          <p:attrName>style.visibility</p:attrName>
                                        </p:attrNameLst>
                                      </p:cBhvr>
                                      <p:to>
                                        <p:strVal val="visible"/>
                                      </p:to>
                                    </p:set>
                                    <p:animEffect transition="in" filter="wipe(left)">
                                      <p:cBhvr>
                                        <p:cTn id="30" dur="500"/>
                                        <p:tgtEl>
                                          <p:spTgt spid="105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autoUpdateAnimBg="0"/>
      <p:bldP spid="10548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t>Entities &amp; Attributes</a:t>
            </a:r>
            <a:r>
              <a:rPr lang="en-GB" sz="2800"/>
              <a:t> (Example 1)</a:t>
            </a:r>
          </a:p>
        </p:txBody>
      </p:sp>
      <p:grpSp>
        <p:nvGrpSpPr>
          <p:cNvPr id="2" name="Group 3"/>
          <p:cNvGrpSpPr>
            <a:grpSpLocks/>
          </p:cNvGrpSpPr>
          <p:nvPr/>
        </p:nvGrpSpPr>
        <p:grpSpPr bwMode="auto">
          <a:xfrm>
            <a:off x="2051050" y="1412875"/>
            <a:ext cx="1439863" cy="1008063"/>
            <a:chOff x="1536" y="1056"/>
            <a:chExt cx="777" cy="432"/>
          </a:xfrm>
        </p:grpSpPr>
        <p:sp>
          <p:nvSpPr>
            <p:cNvPr id="107524" name="Text Box 4"/>
            <p:cNvSpPr txBox="1">
              <a:spLocks noChangeArrowheads="1"/>
            </p:cNvSpPr>
            <p:nvPr/>
          </p:nvSpPr>
          <p:spPr bwMode="auto">
            <a:xfrm>
              <a:off x="1680" y="1056"/>
              <a:ext cx="633" cy="196"/>
            </a:xfrm>
            <a:prstGeom prst="rect">
              <a:avLst/>
            </a:prstGeom>
            <a:noFill/>
            <a:ln w="12700">
              <a:noFill/>
              <a:miter lim="800000"/>
              <a:headEnd/>
              <a:tailEnd/>
            </a:ln>
            <a:effectLst/>
          </p:spPr>
          <p:txBody>
            <a:bodyPr>
              <a:spAutoFit/>
            </a:bodyPr>
            <a:lstStyle/>
            <a:p>
              <a:r>
                <a:rPr lang="en-GB">
                  <a:latin typeface="Times New Roman" pitchFamily="18" charset="0"/>
                </a:rPr>
                <a:t>Entity</a:t>
              </a:r>
            </a:p>
          </p:txBody>
        </p:sp>
        <p:sp>
          <p:nvSpPr>
            <p:cNvPr id="107525" name="Line 5"/>
            <p:cNvSpPr>
              <a:spLocks noChangeShapeType="1"/>
            </p:cNvSpPr>
            <p:nvPr/>
          </p:nvSpPr>
          <p:spPr bwMode="auto">
            <a:xfrm flipH="1">
              <a:off x="1536" y="1296"/>
              <a:ext cx="384" cy="19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3" name="Group 6"/>
          <p:cNvGrpSpPr>
            <a:grpSpLocks/>
          </p:cNvGrpSpPr>
          <p:nvPr/>
        </p:nvGrpSpPr>
        <p:grpSpPr bwMode="auto">
          <a:xfrm>
            <a:off x="2627313" y="1989138"/>
            <a:ext cx="4581525" cy="1008062"/>
            <a:chOff x="2304" y="1104"/>
            <a:chExt cx="2832" cy="672"/>
          </a:xfrm>
        </p:grpSpPr>
        <p:sp>
          <p:nvSpPr>
            <p:cNvPr id="107527" name="Text Box 7"/>
            <p:cNvSpPr txBox="1">
              <a:spLocks noChangeArrowheads="1"/>
            </p:cNvSpPr>
            <p:nvPr/>
          </p:nvSpPr>
          <p:spPr bwMode="auto">
            <a:xfrm>
              <a:off x="3600" y="1104"/>
              <a:ext cx="867" cy="305"/>
            </a:xfrm>
            <a:prstGeom prst="rect">
              <a:avLst/>
            </a:prstGeom>
            <a:noFill/>
            <a:ln w="12700">
              <a:noFill/>
              <a:miter lim="800000"/>
              <a:headEnd/>
              <a:tailEnd/>
            </a:ln>
            <a:effectLst/>
          </p:spPr>
          <p:txBody>
            <a:bodyPr wrap="none">
              <a:spAutoFit/>
            </a:bodyPr>
            <a:lstStyle/>
            <a:p>
              <a:r>
                <a:rPr lang="en-GB">
                  <a:latin typeface="Times New Roman" pitchFamily="18" charset="0"/>
                </a:rPr>
                <a:t>Attributes</a:t>
              </a:r>
            </a:p>
          </p:txBody>
        </p:sp>
        <p:sp>
          <p:nvSpPr>
            <p:cNvPr id="107528" name="Line 8"/>
            <p:cNvSpPr>
              <a:spLocks noChangeShapeType="1"/>
            </p:cNvSpPr>
            <p:nvPr/>
          </p:nvSpPr>
          <p:spPr bwMode="auto">
            <a:xfrm flipH="1">
              <a:off x="2304" y="1344"/>
              <a:ext cx="1536" cy="432"/>
            </a:xfrm>
            <a:prstGeom prst="line">
              <a:avLst/>
            </a:prstGeom>
            <a:noFill/>
            <a:ln w="25400">
              <a:solidFill>
                <a:schemeClr val="tx1"/>
              </a:solidFill>
              <a:round/>
              <a:headEnd/>
              <a:tailEnd type="triangle" w="med" len="med"/>
            </a:ln>
            <a:effectLst/>
          </p:spPr>
          <p:txBody>
            <a:bodyPr wrap="none"/>
            <a:lstStyle/>
            <a:p>
              <a:endParaRPr lang="en-IE"/>
            </a:p>
          </p:txBody>
        </p:sp>
        <p:sp>
          <p:nvSpPr>
            <p:cNvPr id="107529" name="Line 9"/>
            <p:cNvSpPr>
              <a:spLocks noChangeShapeType="1"/>
            </p:cNvSpPr>
            <p:nvPr/>
          </p:nvSpPr>
          <p:spPr bwMode="auto">
            <a:xfrm flipH="1">
              <a:off x="3264" y="1344"/>
              <a:ext cx="672" cy="432"/>
            </a:xfrm>
            <a:prstGeom prst="line">
              <a:avLst/>
            </a:prstGeom>
            <a:noFill/>
            <a:ln w="25400">
              <a:solidFill>
                <a:schemeClr val="tx1"/>
              </a:solidFill>
              <a:round/>
              <a:headEnd/>
              <a:tailEnd type="triangle" w="med" len="med"/>
            </a:ln>
            <a:effectLst/>
          </p:spPr>
          <p:txBody>
            <a:bodyPr wrap="none"/>
            <a:lstStyle/>
            <a:p>
              <a:endParaRPr lang="en-IE"/>
            </a:p>
          </p:txBody>
        </p:sp>
        <p:sp>
          <p:nvSpPr>
            <p:cNvPr id="107530" name="Line 10"/>
            <p:cNvSpPr>
              <a:spLocks noChangeShapeType="1"/>
            </p:cNvSpPr>
            <p:nvPr/>
          </p:nvSpPr>
          <p:spPr bwMode="auto">
            <a:xfrm>
              <a:off x="4032" y="1344"/>
              <a:ext cx="96" cy="432"/>
            </a:xfrm>
            <a:prstGeom prst="line">
              <a:avLst/>
            </a:prstGeom>
            <a:noFill/>
            <a:ln w="25400">
              <a:solidFill>
                <a:schemeClr val="tx1"/>
              </a:solidFill>
              <a:round/>
              <a:headEnd/>
              <a:tailEnd type="triangle" w="med" len="med"/>
            </a:ln>
            <a:effectLst/>
          </p:spPr>
          <p:txBody>
            <a:bodyPr wrap="none"/>
            <a:lstStyle/>
            <a:p>
              <a:endParaRPr lang="en-IE"/>
            </a:p>
          </p:txBody>
        </p:sp>
        <p:sp>
          <p:nvSpPr>
            <p:cNvPr id="107531" name="Line 11"/>
            <p:cNvSpPr>
              <a:spLocks noChangeShapeType="1"/>
            </p:cNvSpPr>
            <p:nvPr/>
          </p:nvSpPr>
          <p:spPr bwMode="auto">
            <a:xfrm>
              <a:off x="4128" y="1344"/>
              <a:ext cx="1008" cy="43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4" name="Group 93"/>
          <p:cNvGrpSpPr>
            <a:grpSpLocks/>
          </p:cNvGrpSpPr>
          <p:nvPr/>
        </p:nvGrpSpPr>
        <p:grpSpPr bwMode="auto">
          <a:xfrm>
            <a:off x="2051050" y="4868863"/>
            <a:ext cx="1866900" cy="1066800"/>
            <a:chOff x="2018" y="3203"/>
            <a:chExt cx="1176" cy="672"/>
          </a:xfrm>
        </p:grpSpPr>
        <p:sp>
          <p:nvSpPr>
            <p:cNvPr id="107533" name="Text Box 13"/>
            <p:cNvSpPr txBox="1">
              <a:spLocks noChangeArrowheads="1"/>
            </p:cNvSpPr>
            <p:nvPr/>
          </p:nvSpPr>
          <p:spPr bwMode="auto">
            <a:xfrm>
              <a:off x="2018" y="3587"/>
              <a:ext cx="1176" cy="288"/>
            </a:xfrm>
            <a:prstGeom prst="rect">
              <a:avLst/>
            </a:prstGeom>
            <a:noFill/>
            <a:ln w="12700">
              <a:noFill/>
              <a:miter lim="800000"/>
              <a:headEnd/>
              <a:tailEnd/>
            </a:ln>
            <a:effectLst/>
          </p:spPr>
          <p:txBody>
            <a:bodyPr wrap="none">
              <a:spAutoFit/>
            </a:bodyPr>
            <a:lstStyle/>
            <a:p>
              <a:r>
                <a:rPr lang="en-GB">
                  <a:latin typeface="Times New Roman" pitchFamily="18" charset="0"/>
                </a:rPr>
                <a:t>Key Attribute</a:t>
              </a:r>
            </a:p>
          </p:txBody>
        </p:sp>
        <p:sp>
          <p:nvSpPr>
            <p:cNvPr id="107534" name="Line 14"/>
            <p:cNvSpPr>
              <a:spLocks noChangeShapeType="1"/>
            </p:cNvSpPr>
            <p:nvPr/>
          </p:nvSpPr>
          <p:spPr bwMode="auto">
            <a:xfrm flipH="1" flipV="1">
              <a:off x="2195" y="3203"/>
              <a:ext cx="222" cy="43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5" name="Group 169"/>
          <p:cNvGrpSpPr>
            <a:grpSpLocks/>
          </p:cNvGrpSpPr>
          <p:nvPr/>
        </p:nvGrpSpPr>
        <p:grpSpPr bwMode="auto">
          <a:xfrm>
            <a:off x="827088" y="2405063"/>
            <a:ext cx="7489825" cy="2339975"/>
            <a:chOff x="521" y="1515"/>
            <a:chExt cx="4718" cy="1474"/>
          </a:xfrm>
        </p:grpSpPr>
        <p:sp>
          <p:nvSpPr>
            <p:cNvPr id="107611" name="Text Box 91"/>
            <p:cNvSpPr txBox="1">
              <a:spLocks noChangeArrowheads="1"/>
            </p:cNvSpPr>
            <p:nvPr/>
          </p:nvSpPr>
          <p:spPr bwMode="auto">
            <a:xfrm>
              <a:off x="521" y="1515"/>
              <a:ext cx="998" cy="327"/>
            </a:xfrm>
            <a:prstGeom prst="rect">
              <a:avLst/>
            </a:prstGeom>
            <a:noFill/>
            <a:ln w="12700">
              <a:noFill/>
              <a:miter lim="800000"/>
              <a:headEnd/>
              <a:tailEnd/>
            </a:ln>
            <a:effectLst/>
          </p:spPr>
          <p:txBody>
            <a:bodyPr>
              <a:spAutoFit/>
            </a:bodyPr>
            <a:lstStyle/>
            <a:p>
              <a:r>
                <a:rPr lang="en-GB" sz="2800" b="1">
                  <a:latin typeface="Arial" charset="0"/>
                </a:rPr>
                <a:t>Invoice</a:t>
              </a:r>
            </a:p>
          </p:txBody>
        </p:sp>
        <p:sp>
          <p:nvSpPr>
            <p:cNvPr id="107660" name="Rectangle 140"/>
            <p:cNvSpPr>
              <a:spLocks noChangeArrowheads="1"/>
            </p:cNvSpPr>
            <p:nvPr/>
          </p:nvSpPr>
          <p:spPr bwMode="auto">
            <a:xfrm>
              <a:off x="4104" y="2727"/>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10002</a:t>
              </a:r>
            </a:p>
          </p:txBody>
        </p:sp>
        <p:sp>
          <p:nvSpPr>
            <p:cNvPr id="107659" name="Rectangle 139"/>
            <p:cNvSpPr>
              <a:spLocks noChangeArrowheads="1"/>
            </p:cNvSpPr>
            <p:nvPr/>
          </p:nvSpPr>
          <p:spPr bwMode="auto">
            <a:xfrm>
              <a:off x="2973" y="2727"/>
              <a:ext cx="1131"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14 Jan 2005</a:t>
              </a:r>
            </a:p>
          </p:txBody>
        </p:sp>
        <p:sp>
          <p:nvSpPr>
            <p:cNvPr id="107658" name="Rectangle 138"/>
            <p:cNvSpPr>
              <a:spLocks noChangeArrowheads="1"/>
            </p:cNvSpPr>
            <p:nvPr/>
          </p:nvSpPr>
          <p:spPr bwMode="auto">
            <a:xfrm>
              <a:off x="1838" y="2727"/>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7 Jan 2005</a:t>
              </a:r>
            </a:p>
          </p:txBody>
        </p:sp>
        <p:sp>
          <p:nvSpPr>
            <p:cNvPr id="107657" name="Rectangle 137"/>
            <p:cNvSpPr>
              <a:spLocks noChangeArrowheads="1"/>
            </p:cNvSpPr>
            <p:nvPr/>
          </p:nvSpPr>
          <p:spPr bwMode="auto">
            <a:xfrm>
              <a:off x="703" y="2727"/>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2005_0003</a:t>
              </a:r>
            </a:p>
          </p:txBody>
        </p:sp>
        <p:sp>
          <p:nvSpPr>
            <p:cNvPr id="107656" name="Rectangle 136"/>
            <p:cNvSpPr>
              <a:spLocks noChangeArrowheads="1"/>
            </p:cNvSpPr>
            <p:nvPr/>
          </p:nvSpPr>
          <p:spPr bwMode="auto">
            <a:xfrm>
              <a:off x="4104" y="2466"/>
              <a:ext cx="1135" cy="261"/>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10034</a:t>
              </a:r>
            </a:p>
          </p:txBody>
        </p:sp>
        <p:sp>
          <p:nvSpPr>
            <p:cNvPr id="107655" name="Rectangle 135"/>
            <p:cNvSpPr>
              <a:spLocks noChangeArrowheads="1"/>
            </p:cNvSpPr>
            <p:nvPr/>
          </p:nvSpPr>
          <p:spPr bwMode="auto">
            <a:xfrm>
              <a:off x="2973" y="2466"/>
              <a:ext cx="1131" cy="261"/>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endParaRPr lang="en-US" sz="1600" b="1">
                <a:latin typeface="Arial" charset="0"/>
              </a:endParaRPr>
            </a:p>
          </p:txBody>
        </p:sp>
        <p:sp>
          <p:nvSpPr>
            <p:cNvPr id="107654" name="Rectangle 134"/>
            <p:cNvSpPr>
              <a:spLocks noChangeArrowheads="1"/>
            </p:cNvSpPr>
            <p:nvPr/>
          </p:nvSpPr>
          <p:spPr bwMode="auto">
            <a:xfrm>
              <a:off x="1838" y="2466"/>
              <a:ext cx="1135" cy="261"/>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4 Jan 2005</a:t>
              </a:r>
            </a:p>
          </p:txBody>
        </p:sp>
        <p:sp>
          <p:nvSpPr>
            <p:cNvPr id="107653" name="Rectangle 133"/>
            <p:cNvSpPr>
              <a:spLocks noChangeArrowheads="1"/>
            </p:cNvSpPr>
            <p:nvPr/>
          </p:nvSpPr>
          <p:spPr bwMode="auto">
            <a:xfrm>
              <a:off x="703" y="2466"/>
              <a:ext cx="1135" cy="261"/>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2005_0002</a:t>
              </a:r>
            </a:p>
          </p:txBody>
        </p:sp>
        <p:sp>
          <p:nvSpPr>
            <p:cNvPr id="107652" name="Rectangle 132"/>
            <p:cNvSpPr>
              <a:spLocks noChangeArrowheads="1"/>
            </p:cNvSpPr>
            <p:nvPr/>
          </p:nvSpPr>
          <p:spPr bwMode="auto">
            <a:xfrm>
              <a:off x="4104" y="2204"/>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10002</a:t>
              </a:r>
            </a:p>
          </p:txBody>
        </p:sp>
        <p:sp>
          <p:nvSpPr>
            <p:cNvPr id="107651" name="Rectangle 131"/>
            <p:cNvSpPr>
              <a:spLocks noChangeArrowheads="1"/>
            </p:cNvSpPr>
            <p:nvPr/>
          </p:nvSpPr>
          <p:spPr bwMode="auto">
            <a:xfrm>
              <a:off x="2973" y="2204"/>
              <a:ext cx="1131"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11 Jan 2005</a:t>
              </a:r>
            </a:p>
          </p:txBody>
        </p:sp>
        <p:sp>
          <p:nvSpPr>
            <p:cNvPr id="107650" name="Rectangle 130"/>
            <p:cNvSpPr>
              <a:spLocks noChangeArrowheads="1"/>
            </p:cNvSpPr>
            <p:nvPr/>
          </p:nvSpPr>
          <p:spPr bwMode="auto">
            <a:xfrm>
              <a:off x="1838" y="2204"/>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4 Jan 2005</a:t>
              </a:r>
            </a:p>
          </p:txBody>
        </p:sp>
        <p:sp>
          <p:nvSpPr>
            <p:cNvPr id="107649" name="Rectangle 129"/>
            <p:cNvSpPr>
              <a:spLocks noChangeArrowheads="1"/>
            </p:cNvSpPr>
            <p:nvPr/>
          </p:nvSpPr>
          <p:spPr bwMode="auto">
            <a:xfrm>
              <a:off x="703" y="2204"/>
              <a:ext cx="1135" cy="262"/>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1600" b="1">
                  <a:latin typeface="Arial" charset="0"/>
                </a:rPr>
                <a:t>2005_0001</a:t>
              </a:r>
            </a:p>
          </p:txBody>
        </p:sp>
        <p:sp>
          <p:nvSpPr>
            <p:cNvPr id="107648" name="Rectangle 128"/>
            <p:cNvSpPr>
              <a:spLocks noChangeArrowheads="1"/>
            </p:cNvSpPr>
            <p:nvPr/>
          </p:nvSpPr>
          <p:spPr bwMode="auto">
            <a:xfrm>
              <a:off x="4104" y="1955"/>
              <a:ext cx="1135" cy="249"/>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2000" b="1">
                  <a:latin typeface="Arial" charset="0"/>
                </a:rPr>
                <a:t>CustomerID</a:t>
              </a:r>
              <a:endParaRPr lang="en-GB" sz="2800">
                <a:latin typeface="Comic Sans MS" pitchFamily="66" charset="0"/>
              </a:endParaRPr>
            </a:p>
          </p:txBody>
        </p:sp>
        <p:sp>
          <p:nvSpPr>
            <p:cNvPr id="107647" name="Rectangle 127"/>
            <p:cNvSpPr>
              <a:spLocks noChangeArrowheads="1"/>
            </p:cNvSpPr>
            <p:nvPr/>
          </p:nvSpPr>
          <p:spPr bwMode="auto">
            <a:xfrm>
              <a:off x="2973" y="1955"/>
              <a:ext cx="1131" cy="249"/>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2000" b="1">
                  <a:latin typeface="Arial" charset="0"/>
                </a:rPr>
                <a:t>PaymentDate</a:t>
              </a:r>
            </a:p>
          </p:txBody>
        </p:sp>
        <p:sp>
          <p:nvSpPr>
            <p:cNvPr id="107646" name="Rectangle 126"/>
            <p:cNvSpPr>
              <a:spLocks noChangeArrowheads="1"/>
            </p:cNvSpPr>
            <p:nvPr/>
          </p:nvSpPr>
          <p:spPr bwMode="auto">
            <a:xfrm>
              <a:off x="1838" y="1955"/>
              <a:ext cx="1135" cy="249"/>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2000" b="1">
                  <a:latin typeface="Arial" charset="0"/>
                </a:rPr>
                <a:t>InvoiceDate</a:t>
              </a:r>
            </a:p>
          </p:txBody>
        </p:sp>
        <p:sp>
          <p:nvSpPr>
            <p:cNvPr id="107645" name="Rectangle 125"/>
            <p:cNvSpPr>
              <a:spLocks noChangeArrowheads="1"/>
            </p:cNvSpPr>
            <p:nvPr/>
          </p:nvSpPr>
          <p:spPr bwMode="auto">
            <a:xfrm>
              <a:off x="703" y="1955"/>
              <a:ext cx="1135" cy="249"/>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GB" sz="2000" b="1">
                  <a:latin typeface="Arial" charset="0"/>
                </a:rPr>
                <a:t>InvoiceNo</a:t>
              </a:r>
              <a:endParaRPr lang="en-GB" sz="2800">
                <a:latin typeface="Comic Sans MS" pitchFamily="66" charset="0"/>
              </a:endParaRPr>
            </a:p>
          </p:txBody>
        </p:sp>
        <p:sp>
          <p:nvSpPr>
            <p:cNvPr id="107661" name="Line 141"/>
            <p:cNvSpPr>
              <a:spLocks noChangeShapeType="1"/>
            </p:cNvSpPr>
            <p:nvPr/>
          </p:nvSpPr>
          <p:spPr bwMode="auto">
            <a:xfrm>
              <a:off x="703" y="1955"/>
              <a:ext cx="4536" cy="0"/>
            </a:xfrm>
            <a:prstGeom prst="line">
              <a:avLst/>
            </a:prstGeom>
            <a:noFill/>
            <a:ln w="28575" cap="sq">
              <a:solidFill>
                <a:schemeClr val="tx1"/>
              </a:solidFill>
              <a:miter lim="800000"/>
              <a:headEnd/>
              <a:tailEnd/>
            </a:ln>
            <a:effectLst/>
          </p:spPr>
          <p:txBody>
            <a:bodyPr wrap="none"/>
            <a:lstStyle/>
            <a:p>
              <a:endParaRPr lang="en-IE"/>
            </a:p>
          </p:txBody>
        </p:sp>
        <p:sp>
          <p:nvSpPr>
            <p:cNvPr id="107662" name="Line 142"/>
            <p:cNvSpPr>
              <a:spLocks noChangeShapeType="1"/>
            </p:cNvSpPr>
            <p:nvPr/>
          </p:nvSpPr>
          <p:spPr bwMode="auto">
            <a:xfrm>
              <a:off x="703" y="2204"/>
              <a:ext cx="4536" cy="0"/>
            </a:xfrm>
            <a:prstGeom prst="line">
              <a:avLst/>
            </a:prstGeom>
            <a:noFill/>
            <a:ln w="12700">
              <a:solidFill>
                <a:schemeClr val="tx1"/>
              </a:solidFill>
              <a:miter lim="800000"/>
              <a:headEnd/>
              <a:tailEnd/>
            </a:ln>
            <a:effectLst/>
          </p:spPr>
          <p:txBody>
            <a:bodyPr wrap="none"/>
            <a:lstStyle/>
            <a:p>
              <a:endParaRPr lang="en-IE"/>
            </a:p>
          </p:txBody>
        </p:sp>
        <p:sp>
          <p:nvSpPr>
            <p:cNvPr id="107663" name="Line 143"/>
            <p:cNvSpPr>
              <a:spLocks noChangeShapeType="1"/>
            </p:cNvSpPr>
            <p:nvPr/>
          </p:nvSpPr>
          <p:spPr bwMode="auto">
            <a:xfrm>
              <a:off x="703" y="2466"/>
              <a:ext cx="4536" cy="0"/>
            </a:xfrm>
            <a:prstGeom prst="line">
              <a:avLst/>
            </a:prstGeom>
            <a:noFill/>
            <a:ln w="12700">
              <a:solidFill>
                <a:schemeClr val="tx1"/>
              </a:solidFill>
              <a:miter lim="800000"/>
              <a:headEnd/>
              <a:tailEnd/>
            </a:ln>
            <a:effectLst/>
          </p:spPr>
          <p:txBody>
            <a:bodyPr wrap="none"/>
            <a:lstStyle/>
            <a:p>
              <a:endParaRPr lang="en-IE"/>
            </a:p>
          </p:txBody>
        </p:sp>
        <p:sp>
          <p:nvSpPr>
            <p:cNvPr id="107664" name="Line 144"/>
            <p:cNvSpPr>
              <a:spLocks noChangeShapeType="1"/>
            </p:cNvSpPr>
            <p:nvPr/>
          </p:nvSpPr>
          <p:spPr bwMode="auto">
            <a:xfrm>
              <a:off x="703" y="2727"/>
              <a:ext cx="4536" cy="0"/>
            </a:xfrm>
            <a:prstGeom prst="line">
              <a:avLst/>
            </a:prstGeom>
            <a:noFill/>
            <a:ln w="12700">
              <a:solidFill>
                <a:schemeClr val="tx1"/>
              </a:solidFill>
              <a:miter lim="800000"/>
              <a:headEnd/>
              <a:tailEnd/>
            </a:ln>
            <a:effectLst/>
          </p:spPr>
          <p:txBody>
            <a:bodyPr wrap="none"/>
            <a:lstStyle/>
            <a:p>
              <a:endParaRPr lang="en-IE"/>
            </a:p>
          </p:txBody>
        </p:sp>
        <p:sp>
          <p:nvSpPr>
            <p:cNvPr id="107665" name="Line 145"/>
            <p:cNvSpPr>
              <a:spLocks noChangeShapeType="1"/>
            </p:cNvSpPr>
            <p:nvPr/>
          </p:nvSpPr>
          <p:spPr bwMode="auto">
            <a:xfrm>
              <a:off x="703" y="2989"/>
              <a:ext cx="4536" cy="0"/>
            </a:xfrm>
            <a:prstGeom prst="line">
              <a:avLst/>
            </a:prstGeom>
            <a:noFill/>
            <a:ln w="28575" cap="sq">
              <a:solidFill>
                <a:schemeClr val="tx1"/>
              </a:solidFill>
              <a:miter lim="800000"/>
              <a:headEnd/>
              <a:tailEnd/>
            </a:ln>
            <a:effectLst/>
          </p:spPr>
          <p:txBody>
            <a:bodyPr wrap="none"/>
            <a:lstStyle/>
            <a:p>
              <a:endParaRPr lang="en-IE"/>
            </a:p>
          </p:txBody>
        </p:sp>
        <p:sp>
          <p:nvSpPr>
            <p:cNvPr id="107666" name="Line 146"/>
            <p:cNvSpPr>
              <a:spLocks noChangeShapeType="1"/>
            </p:cNvSpPr>
            <p:nvPr/>
          </p:nvSpPr>
          <p:spPr bwMode="auto">
            <a:xfrm>
              <a:off x="703" y="1955"/>
              <a:ext cx="0" cy="1034"/>
            </a:xfrm>
            <a:prstGeom prst="line">
              <a:avLst/>
            </a:prstGeom>
            <a:noFill/>
            <a:ln w="28575" cap="sq">
              <a:solidFill>
                <a:schemeClr val="tx1"/>
              </a:solidFill>
              <a:miter lim="800000"/>
              <a:headEnd/>
              <a:tailEnd/>
            </a:ln>
            <a:effectLst/>
          </p:spPr>
          <p:txBody>
            <a:bodyPr wrap="none"/>
            <a:lstStyle/>
            <a:p>
              <a:endParaRPr lang="en-IE"/>
            </a:p>
          </p:txBody>
        </p:sp>
        <p:sp>
          <p:nvSpPr>
            <p:cNvPr id="107667" name="Line 147"/>
            <p:cNvSpPr>
              <a:spLocks noChangeShapeType="1"/>
            </p:cNvSpPr>
            <p:nvPr/>
          </p:nvSpPr>
          <p:spPr bwMode="auto">
            <a:xfrm>
              <a:off x="1838" y="1955"/>
              <a:ext cx="0" cy="1034"/>
            </a:xfrm>
            <a:prstGeom prst="line">
              <a:avLst/>
            </a:prstGeom>
            <a:noFill/>
            <a:ln w="12700">
              <a:solidFill>
                <a:schemeClr val="tx1"/>
              </a:solidFill>
              <a:miter lim="800000"/>
              <a:headEnd/>
              <a:tailEnd/>
            </a:ln>
            <a:effectLst/>
          </p:spPr>
          <p:txBody>
            <a:bodyPr wrap="none"/>
            <a:lstStyle/>
            <a:p>
              <a:endParaRPr lang="en-IE"/>
            </a:p>
          </p:txBody>
        </p:sp>
        <p:sp>
          <p:nvSpPr>
            <p:cNvPr id="107668" name="Line 148"/>
            <p:cNvSpPr>
              <a:spLocks noChangeShapeType="1"/>
            </p:cNvSpPr>
            <p:nvPr/>
          </p:nvSpPr>
          <p:spPr bwMode="auto">
            <a:xfrm>
              <a:off x="2973" y="1955"/>
              <a:ext cx="0" cy="1034"/>
            </a:xfrm>
            <a:prstGeom prst="line">
              <a:avLst/>
            </a:prstGeom>
            <a:noFill/>
            <a:ln w="12700">
              <a:solidFill>
                <a:schemeClr val="tx1"/>
              </a:solidFill>
              <a:miter lim="800000"/>
              <a:headEnd/>
              <a:tailEnd/>
            </a:ln>
            <a:effectLst/>
          </p:spPr>
          <p:txBody>
            <a:bodyPr wrap="none"/>
            <a:lstStyle/>
            <a:p>
              <a:endParaRPr lang="en-IE"/>
            </a:p>
          </p:txBody>
        </p:sp>
        <p:sp>
          <p:nvSpPr>
            <p:cNvPr id="107669" name="Line 149"/>
            <p:cNvSpPr>
              <a:spLocks noChangeShapeType="1"/>
            </p:cNvSpPr>
            <p:nvPr/>
          </p:nvSpPr>
          <p:spPr bwMode="auto">
            <a:xfrm>
              <a:off x="4104" y="1955"/>
              <a:ext cx="0" cy="1034"/>
            </a:xfrm>
            <a:prstGeom prst="line">
              <a:avLst/>
            </a:prstGeom>
            <a:noFill/>
            <a:ln w="12700">
              <a:solidFill>
                <a:schemeClr val="tx1"/>
              </a:solidFill>
              <a:miter lim="800000"/>
              <a:headEnd/>
              <a:tailEnd/>
            </a:ln>
            <a:effectLst/>
          </p:spPr>
          <p:txBody>
            <a:bodyPr wrap="none"/>
            <a:lstStyle/>
            <a:p>
              <a:endParaRPr lang="en-IE"/>
            </a:p>
          </p:txBody>
        </p:sp>
        <p:sp>
          <p:nvSpPr>
            <p:cNvPr id="107670" name="Line 150"/>
            <p:cNvSpPr>
              <a:spLocks noChangeShapeType="1"/>
            </p:cNvSpPr>
            <p:nvPr/>
          </p:nvSpPr>
          <p:spPr bwMode="auto">
            <a:xfrm>
              <a:off x="5239" y="1955"/>
              <a:ext cx="0" cy="1034"/>
            </a:xfrm>
            <a:prstGeom prst="line">
              <a:avLst/>
            </a:prstGeom>
            <a:noFill/>
            <a:ln w="28575" cap="sq">
              <a:solidFill>
                <a:schemeClr val="tx1"/>
              </a:solidFill>
              <a:miter lim="800000"/>
              <a:headEnd/>
              <a:tailEnd/>
            </a:ln>
            <a:effectLst/>
          </p:spPr>
          <p:txBody>
            <a:bodyPr wrap="none"/>
            <a:lstStyle/>
            <a:p>
              <a:endParaRPr lang="en-I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ppt_h/2"/>
                                          </p:val>
                                        </p:tav>
                                        <p:tav tm="100000">
                                          <p:val>
                                            <p:strVal val="#ppt_y"/>
                                          </p:val>
                                        </p:tav>
                                      </p:tavLst>
                                    </p:anim>
                                    <p:anim calcmode="lin" valueType="num">
                                      <p:cBhvr>
                                        <p:cTn id="30" dur="500" fill="hold"/>
                                        <p:tgtEl>
                                          <p:spTgt spid="4"/>
                                        </p:tgtEl>
                                        <p:attrNameLst>
                                          <p:attrName>ppt_w</p:attrName>
                                        </p:attrNameLst>
                                      </p:cBhvr>
                                      <p:tavLst>
                                        <p:tav tm="0">
                                          <p:val>
                                            <p:strVal val="#ppt_w"/>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Three layers of Data Modelling</a:t>
            </a:r>
            <a:endParaRPr lang="en-IE" dirty="0"/>
          </a:p>
        </p:txBody>
      </p:sp>
      <p:graphicFrame>
        <p:nvGraphicFramePr>
          <p:cNvPr id="1026" name="Object 2">
            <a:hlinkClick r:id="" action="ppaction://ole?verb=0"/>
          </p:cNvPr>
          <p:cNvGraphicFramePr>
            <a:graphicFrameLocks noGrp="1"/>
          </p:cNvGraphicFramePr>
          <p:nvPr>
            <p:ph idx="1"/>
          </p:nvPr>
        </p:nvGraphicFramePr>
        <p:xfrm>
          <a:off x="1866106" y="2295525"/>
          <a:ext cx="5411788" cy="3135313"/>
        </p:xfrm>
        <a:graphic>
          <a:graphicData uri="http://schemas.openxmlformats.org/presentationml/2006/ole">
            <p:oleObj spid="_x0000_s1027" name="Document" r:id="rId3" imgW="5412167" imgH="3134652"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
                                          </p:val>
                                        </p:tav>
                                        <p:tav tm="100000">
                                          <p:val>
                                            <p:strVal val="#ppt_x"/>
                                          </p:val>
                                        </p:tav>
                                      </p:tavLst>
                                    </p:anim>
                                    <p:anim calcmode="lin" valueType="num">
                                      <p:cBhvr>
                                        <p:cTn id="8" dur="500" fill="hold"/>
                                        <p:tgtEl>
                                          <p:spTgt spid="1026"/>
                                        </p:tgtEl>
                                        <p:attrNameLst>
                                          <p:attrName>ppt_y</p:attrName>
                                        </p:attrNameLst>
                                      </p:cBhvr>
                                      <p:tavLst>
                                        <p:tav tm="0">
                                          <p:val>
                                            <p:strVal val="#ppt_y-#ppt_h/2"/>
                                          </p:val>
                                        </p:tav>
                                        <p:tav tm="100000">
                                          <p:val>
                                            <p:strVal val="#ppt_y"/>
                                          </p:val>
                                        </p:tav>
                                      </p:tavLst>
                                    </p:anim>
                                    <p:anim calcmode="lin" valueType="num">
                                      <p:cBhvr>
                                        <p:cTn id="9" dur="500" fill="hold"/>
                                        <p:tgtEl>
                                          <p:spTgt spid="1026"/>
                                        </p:tgtEl>
                                        <p:attrNameLst>
                                          <p:attrName>ppt_w</p:attrName>
                                        </p:attrNameLst>
                                      </p:cBhvr>
                                      <p:tavLst>
                                        <p:tav tm="0">
                                          <p:val>
                                            <p:strVal val="#ppt_w"/>
                                          </p:val>
                                        </p:tav>
                                        <p:tav tm="100000">
                                          <p:val>
                                            <p:strVal val="#ppt_w"/>
                                          </p:val>
                                        </p:tav>
                                      </p:tavLst>
                                    </p:anim>
                                    <p:anim calcmode="lin" valueType="num">
                                      <p:cBhvr>
                                        <p:cTn id="10"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GB"/>
              <a:t>Entities &amp; Attributes</a:t>
            </a:r>
            <a:r>
              <a:rPr lang="en-GB" sz="2800"/>
              <a:t> (Example 2)</a:t>
            </a:r>
          </a:p>
        </p:txBody>
      </p:sp>
      <p:grpSp>
        <p:nvGrpSpPr>
          <p:cNvPr id="2" name="Group 3"/>
          <p:cNvGrpSpPr>
            <a:grpSpLocks/>
          </p:cNvGrpSpPr>
          <p:nvPr/>
        </p:nvGrpSpPr>
        <p:grpSpPr bwMode="auto">
          <a:xfrm>
            <a:off x="2051050" y="1196975"/>
            <a:ext cx="1439863" cy="1008063"/>
            <a:chOff x="1536" y="1056"/>
            <a:chExt cx="777" cy="432"/>
          </a:xfrm>
        </p:grpSpPr>
        <p:sp>
          <p:nvSpPr>
            <p:cNvPr id="133124" name="Text Box 4"/>
            <p:cNvSpPr txBox="1">
              <a:spLocks noChangeArrowheads="1"/>
            </p:cNvSpPr>
            <p:nvPr/>
          </p:nvSpPr>
          <p:spPr bwMode="auto">
            <a:xfrm>
              <a:off x="1680" y="1056"/>
              <a:ext cx="633" cy="196"/>
            </a:xfrm>
            <a:prstGeom prst="rect">
              <a:avLst/>
            </a:prstGeom>
            <a:noFill/>
            <a:ln w="12700">
              <a:noFill/>
              <a:miter lim="800000"/>
              <a:headEnd/>
              <a:tailEnd/>
            </a:ln>
            <a:effectLst/>
          </p:spPr>
          <p:txBody>
            <a:bodyPr>
              <a:spAutoFit/>
            </a:bodyPr>
            <a:lstStyle/>
            <a:p>
              <a:r>
                <a:rPr lang="en-GB">
                  <a:latin typeface="Times New Roman" pitchFamily="18" charset="0"/>
                </a:rPr>
                <a:t>Entity</a:t>
              </a:r>
            </a:p>
          </p:txBody>
        </p:sp>
        <p:sp>
          <p:nvSpPr>
            <p:cNvPr id="133125" name="Line 5"/>
            <p:cNvSpPr>
              <a:spLocks noChangeShapeType="1"/>
            </p:cNvSpPr>
            <p:nvPr/>
          </p:nvSpPr>
          <p:spPr bwMode="auto">
            <a:xfrm flipH="1">
              <a:off x="1536" y="1296"/>
              <a:ext cx="384" cy="19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3" name="Group 6"/>
          <p:cNvGrpSpPr>
            <a:grpSpLocks/>
          </p:cNvGrpSpPr>
          <p:nvPr/>
        </p:nvGrpSpPr>
        <p:grpSpPr bwMode="auto">
          <a:xfrm>
            <a:off x="3419475" y="1628775"/>
            <a:ext cx="4149725" cy="1066800"/>
            <a:chOff x="2304" y="1104"/>
            <a:chExt cx="2832" cy="672"/>
          </a:xfrm>
        </p:grpSpPr>
        <p:sp>
          <p:nvSpPr>
            <p:cNvPr id="133127" name="Text Box 7"/>
            <p:cNvSpPr txBox="1">
              <a:spLocks noChangeArrowheads="1"/>
            </p:cNvSpPr>
            <p:nvPr/>
          </p:nvSpPr>
          <p:spPr bwMode="auto">
            <a:xfrm>
              <a:off x="3600" y="1104"/>
              <a:ext cx="956" cy="288"/>
            </a:xfrm>
            <a:prstGeom prst="rect">
              <a:avLst/>
            </a:prstGeom>
            <a:noFill/>
            <a:ln w="12700">
              <a:noFill/>
              <a:miter lim="800000"/>
              <a:headEnd/>
              <a:tailEnd/>
            </a:ln>
            <a:effectLst/>
          </p:spPr>
          <p:txBody>
            <a:bodyPr wrap="none">
              <a:spAutoFit/>
            </a:bodyPr>
            <a:lstStyle/>
            <a:p>
              <a:r>
                <a:rPr lang="en-GB">
                  <a:latin typeface="Times New Roman" pitchFamily="18" charset="0"/>
                </a:rPr>
                <a:t>Attributes</a:t>
              </a:r>
            </a:p>
          </p:txBody>
        </p:sp>
        <p:sp>
          <p:nvSpPr>
            <p:cNvPr id="133128" name="Line 8"/>
            <p:cNvSpPr>
              <a:spLocks noChangeShapeType="1"/>
            </p:cNvSpPr>
            <p:nvPr/>
          </p:nvSpPr>
          <p:spPr bwMode="auto">
            <a:xfrm flipH="1">
              <a:off x="2304" y="1344"/>
              <a:ext cx="1536" cy="432"/>
            </a:xfrm>
            <a:prstGeom prst="line">
              <a:avLst/>
            </a:prstGeom>
            <a:noFill/>
            <a:ln w="25400">
              <a:solidFill>
                <a:schemeClr val="tx1"/>
              </a:solidFill>
              <a:round/>
              <a:headEnd/>
              <a:tailEnd type="triangle" w="med" len="med"/>
            </a:ln>
            <a:effectLst/>
          </p:spPr>
          <p:txBody>
            <a:bodyPr wrap="none"/>
            <a:lstStyle/>
            <a:p>
              <a:endParaRPr lang="en-IE"/>
            </a:p>
          </p:txBody>
        </p:sp>
        <p:sp>
          <p:nvSpPr>
            <p:cNvPr id="133129" name="Line 9"/>
            <p:cNvSpPr>
              <a:spLocks noChangeShapeType="1"/>
            </p:cNvSpPr>
            <p:nvPr/>
          </p:nvSpPr>
          <p:spPr bwMode="auto">
            <a:xfrm flipH="1">
              <a:off x="3264" y="1344"/>
              <a:ext cx="672" cy="432"/>
            </a:xfrm>
            <a:prstGeom prst="line">
              <a:avLst/>
            </a:prstGeom>
            <a:noFill/>
            <a:ln w="25400">
              <a:solidFill>
                <a:schemeClr val="tx1"/>
              </a:solidFill>
              <a:round/>
              <a:headEnd/>
              <a:tailEnd type="triangle" w="med" len="med"/>
            </a:ln>
            <a:effectLst/>
          </p:spPr>
          <p:txBody>
            <a:bodyPr wrap="none"/>
            <a:lstStyle/>
            <a:p>
              <a:endParaRPr lang="en-IE"/>
            </a:p>
          </p:txBody>
        </p:sp>
        <p:sp>
          <p:nvSpPr>
            <p:cNvPr id="133130" name="Line 10"/>
            <p:cNvSpPr>
              <a:spLocks noChangeShapeType="1"/>
            </p:cNvSpPr>
            <p:nvPr/>
          </p:nvSpPr>
          <p:spPr bwMode="auto">
            <a:xfrm>
              <a:off x="4032" y="1344"/>
              <a:ext cx="96" cy="432"/>
            </a:xfrm>
            <a:prstGeom prst="line">
              <a:avLst/>
            </a:prstGeom>
            <a:noFill/>
            <a:ln w="25400">
              <a:solidFill>
                <a:schemeClr val="tx1"/>
              </a:solidFill>
              <a:round/>
              <a:headEnd/>
              <a:tailEnd type="triangle" w="med" len="med"/>
            </a:ln>
            <a:effectLst/>
          </p:spPr>
          <p:txBody>
            <a:bodyPr wrap="none"/>
            <a:lstStyle/>
            <a:p>
              <a:endParaRPr lang="en-IE"/>
            </a:p>
          </p:txBody>
        </p:sp>
        <p:sp>
          <p:nvSpPr>
            <p:cNvPr id="133131" name="Line 11"/>
            <p:cNvSpPr>
              <a:spLocks noChangeShapeType="1"/>
            </p:cNvSpPr>
            <p:nvPr/>
          </p:nvSpPr>
          <p:spPr bwMode="auto">
            <a:xfrm>
              <a:off x="4128" y="1344"/>
              <a:ext cx="1008" cy="43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4" name="Group 12"/>
          <p:cNvGrpSpPr>
            <a:grpSpLocks/>
          </p:cNvGrpSpPr>
          <p:nvPr/>
        </p:nvGrpSpPr>
        <p:grpSpPr bwMode="auto">
          <a:xfrm>
            <a:off x="3203575" y="5170488"/>
            <a:ext cx="1985963" cy="1066800"/>
            <a:chOff x="2400" y="3072"/>
            <a:chExt cx="1355" cy="672"/>
          </a:xfrm>
        </p:grpSpPr>
        <p:sp>
          <p:nvSpPr>
            <p:cNvPr id="133133" name="Text Box 13"/>
            <p:cNvSpPr txBox="1">
              <a:spLocks noChangeArrowheads="1"/>
            </p:cNvSpPr>
            <p:nvPr/>
          </p:nvSpPr>
          <p:spPr bwMode="auto">
            <a:xfrm>
              <a:off x="2400" y="3456"/>
              <a:ext cx="1355" cy="288"/>
            </a:xfrm>
            <a:prstGeom prst="rect">
              <a:avLst/>
            </a:prstGeom>
            <a:noFill/>
            <a:ln w="12700">
              <a:noFill/>
              <a:miter lim="800000"/>
              <a:headEnd/>
              <a:tailEnd/>
            </a:ln>
            <a:effectLst/>
          </p:spPr>
          <p:txBody>
            <a:bodyPr wrap="none">
              <a:spAutoFit/>
            </a:bodyPr>
            <a:lstStyle/>
            <a:p>
              <a:r>
                <a:rPr lang="en-GB">
                  <a:latin typeface="Times New Roman" pitchFamily="18" charset="0"/>
                </a:rPr>
                <a:t>Key Attributes</a:t>
              </a:r>
            </a:p>
          </p:txBody>
        </p:sp>
        <p:sp>
          <p:nvSpPr>
            <p:cNvPr id="133134" name="Line 14"/>
            <p:cNvSpPr>
              <a:spLocks noChangeShapeType="1"/>
            </p:cNvSpPr>
            <p:nvPr/>
          </p:nvSpPr>
          <p:spPr bwMode="auto">
            <a:xfrm flipH="1" flipV="1">
              <a:off x="2592" y="3072"/>
              <a:ext cx="240" cy="432"/>
            </a:xfrm>
            <a:prstGeom prst="line">
              <a:avLst/>
            </a:prstGeom>
            <a:noFill/>
            <a:ln w="25400">
              <a:solidFill>
                <a:schemeClr val="tx1"/>
              </a:solidFill>
              <a:round/>
              <a:headEnd/>
              <a:tailEnd type="triangle" w="med" len="med"/>
            </a:ln>
            <a:effectLst/>
          </p:spPr>
          <p:txBody>
            <a:bodyPr wrap="none"/>
            <a:lstStyle/>
            <a:p>
              <a:endParaRPr lang="en-IE"/>
            </a:p>
          </p:txBody>
        </p:sp>
        <p:sp>
          <p:nvSpPr>
            <p:cNvPr id="133135" name="Line 15"/>
            <p:cNvSpPr>
              <a:spLocks noChangeShapeType="1"/>
            </p:cNvSpPr>
            <p:nvPr/>
          </p:nvSpPr>
          <p:spPr bwMode="auto">
            <a:xfrm flipV="1">
              <a:off x="2928" y="3072"/>
              <a:ext cx="240" cy="432"/>
            </a:xfrm>
            <a:prstGeom prst="line">
              <a:avLst/>
            </a:prstGeom>
            <a:noFill/>
            <a:ln w="25400">
              <a:solidFill>
                <a:schemeClr val="tx1"/>
              </a:solidFill>
              <a:round/>
              <a:headEnd/>
              <a:tailEnd type="triangle" w="med" len="med"/>
            </a:ln>
            <a:effectLst/>
          </p:spPr>
          <p:txBody>
            <a:bodyPr wrap="none"/>
            <a:lstStyle/>
            <a:p>
              <a:endParaRPr lang="en-IE"/>
            </a:p>
          </p:txBody>
        </p:sp>
      </p:grpSp>
      <p:grpSp>
        <p:nvGrpSpPr>
          <p:cNvPr id="5" name="Group 16"/>
          <p:cNvGrpSpPr>
            <a:grpSpLocks/>
          </p:cNvGrpSpPr>
          <p:nvPr/>
        </p:nvGrpSpPr>
        <p:grpSpPr bwMode="auto">
          <a:xfrm>
            <a:off x="827088" y="2205038"/>
            <a:ext cx="7561262" cy="2879725"/>
            <a:chOff x="960" y="1440"/>
            <a:chExt cx="4656" cy="1536"/>
          </a:xfrm>
        </p:grpSpPr>
        <p:grpSp>
          <p:nvGrpSpPr>
            <p:cNvPr id="6" name="Group 17"/>
            <p:cNvGrpSpPr>
              <a:grpSpLocks/>
            </p:cNvGrpSpPr>
            <p:nvPr/>
          </p:nvGrpSpPr>
          <p:grpSpPr bwMode="auto">
            <a:xfrm>
              <a:off x="960" y="1440"/>
              <a:ext cx="4656" cy="1536"/>
              <a:chOff x="960" y="1440"/>
              <a:chExt cx="4656" cy="1536"/>
            </a:xfrm>
          </p:grpSpPr>
          <p:grpSp>
            <p:nvGrpSpPr>
              <p:cNvPr id="7" name="Group 18"/>
              <p:cNvGrpSpPr>
                <a:grpSpLocks/>
              </p:cNvGrpSpPr>
              <p:nvPr/>
            </p:nvGrpSpPr>
            <p:grpSpPr bwMode="auto">
              <a:xfrm>
                <a:off x="1148" y="1756"/>
                <a:ext cx="4468" cy="1220"/>
                <a:chOff x="1148" y="1756"/>
                <a:chExt cx="4468" cy="1220"/>
              </a:xfrm>
            </p:grpSpPr>
            <p:grpSp>
              <p:nvGrpSpPr>
                <p:cNvPr id="8" name="Group 19"/>
                <p:cNvGrpSpPr>
                  <a:grpSpLocks/>
                </p:cNvGrpSpPr>
                <p:nvPr/>
              </p:nvGrpSpPr>
              <p:grpSpPr bwMode="auto">
                <a:xfrm>
                  <a:off x="1148" y="1756"/>
                  <a:ext cx="1707" cy="203"/>
                  <a:chOff x="0" y="0"/>
                  <a:chExt cx="1207" cy="403"/>
                </a:xfrm>
              </p:grpSpPr>
              <p:sp>
                <p:nvSpPr>
                  <p:cNvPr id="133140" name="Rectangle 20"/>
                  <p:cNvSpPr>
                    <a:spLocks noChangeArrowheads="1"/>
                  </p:cNvSpPr>
                  <p:nvPr/>
                </p:nvSpPr>
                <p:spPr bwMode="auto">
                  <a:xfrm>
                    <a:off x="43" y="0"/>
                    <a:ext cx="1121" cy="403"/>
                  </a:xfrm>
                  <a:prstGeom prst="rect">
                    <a:avLst/>
                  </a:prstGeom>
                  <a:noFill/>
                  <a:ln w="12700">
                    <a:noFill/>
                    <a:miter lim="800000"/>
                    <a:headEnd/>
                    <a:tailEnd/>
                  </a:ln>
                  <a:effectLst/>
                </p:spPr>
                <p:txBody>
                  <a:bodyPr/>
                  <a:lstStyle/>
                  <a:p>
                    <a:r>
                      <a:rPr lang="en-GB" sz="2000" b="1">
                        <a:latin typeface="Arial" charset="0"/>
                        <a:cs typeface="Times New Roman" pitchFamily="18" charset="0"/>
                      </a:rPr>
                      <a:t>ModuleName</a:t>
                    </a:r>
                    <a:endParaRPr lang="en-GB" sz="2000" b="1">
                      <a:latin typeface="Times New Roman" pitchFamily="18" charset="0"/>
                    </a:endParaRPr>
                  </a:p>
                </p:txBody>
              </p:sp>
              <p:sp>
                <p:nvSpPr>
                  <p:cNvPr id="133141" name="Rectangle 21"/>
                  <p:cNvSpPr>
                    <a:spLocks noChangeArrowheads="1"/>
                  </p:cNvSpPr>
                  <p:nvPr/>
                </p:nvSpPr>
                <p:spPr bwMode="auto">
                  <a:xfrm>
                    <a:off x="0" y="0"/>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9" name="Group 22"/>
                <p:cNvGrpSpPr>
                  <a:grpSpLocks/>
                </p:cNvGrpSpPr>
                <p:nvPr/>
              </p:nvGrpSpPr>
              <p:grpSpPr bwMode="auto">
                <a:xfrm>
                  <a:off x="2855" y="1756"/>
                  <a:ext cx="708" cy="203"/>
                  <a:chOff x="1207" y="0"/>
                  <a:chExt cx="501" cy="403"/>
                </a:xfrm>
              </p:grpSpPr>
              <p:sp>
                <p:nvSpPr>
                  <p:cNvPr id="133143" name="Rectangle 23"/>
                  <p:cNvSpPr>
                    <a:spLocks noChangeArrowheads="1"/>
                  </p:cNvSpPr>
                  <p:nvPr/>
                </p:nvSpPr>
                <p:spPr bwMode="auto">
                  <a:xfrm>
                    <a:off x="1250" y="0"/>
                    <a:ext cx="415" cy="403"/>
                  </a:xfrm>
                  <a:prstGeom prst="rect">
                    <a:avLst/>
                  </a:prstGeom>
                  <a:noFill/>
                  <a:ln w="12700">
                    <a:noFill/>
                    <a:miter lim="800000"/>
                    <a:headEnd/>
                    <a:tailEnd/>
                  </a:ln>
                  <a:effectLst/>
                </p:spPr>
                <p:txBody>
                  <a:bodyPr/>
                  <a:lstStyle/>
                  <a:p>
                    <a:pPr algn="ctr"/>
                    <a:r>
                      <a:rPr lang="en-GB" sz="2000" b="1">
                        <a:latin typeface="Arial" charset="0"/>
                        <a:cs typeface="Times New Roman" pitchFamily="18" charset="0"/>
                      </a:rPr>
                      <a:t>Level</a:t>
                    </a:r>
                    <a:endParaRPr lang="en-GB" sz="2000" b="1">
                      <a:latin typeface="Times New Roman" pitchFamily="18" charset="0"/>
                    </a:endParaRPr>
                  </a:p>
                </p:txBody>
              </p:sp>
              <p:sp>
                <p:nvSpPr>
                  <p:cNvPr id="133144" name="Rectangle 24"/>
                  <p:cNvSpPr>
                    <a:spLocks noChangeArrowheads="1"/>
                  </p:cNvSpPr>
                  <p:nvPr/>
                </p:nvSpPr>
                <p:spPr bwMode="auto">
                  <a:xfrm>
                    <a:off x="1207" y="0"/>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10" name="Group 25"/>
                <p:cNvGrpSpPr>
                  <a:grpSpLocks/>
                </p:cNvGrpSpPr>
                <p:nvPr/>
              </p:nvGrpSpPr>
              <p:grpSpPr bwMode="auto">
                <a:xfrm>
                  <a:off x="3563" y="1756"/>
                  <a:ext cx="1198" cy="203"/>
                  <a:chOff x="1708" y="0"/>
                  <a:chExt cx="847" cy="403"/>
                </a:xfrm>
              </p:grpSpPr>
              <p:sp>
                <p:nvSpPr>
                  <p:cNvPr id="133146" name="Rectangle 26"/>
                  <p:cNvSpPr>
                    <a:spLocks noChangeArrowheads="1"/>
                  </p:cNvSpPr>
                  <p:nvPr/>
                </p:nvSpPr>
                <p:spPr bwMode="auto">
                  <a:xfrm>
                    <a:off x="1751" y="0"/>
                    <a:ext cx="761" cy="403"/>
                  </a:xfrm>
                  <a:prstGeom prst="rect">
                    <a:avLst/>
                  </a:prstGeom>
                  <a:noFill/>
                  <a:ln w="12700">
                    <a:noFill/>
                    <a:miter lim="800000"/>
                    <a:headEnd/>
                    <a:tailEnd/>
                  </a:ln>
                  <a:effectLst/>
                </p:spPr>
                <p:txBody>
                  <a:bodyPr/>
                  <a:lstStyle/>
                  <a:p>
                    <a:pPr algn="ctr"/>
                    <a:r>
                      <a:rPr lang="en-GB" sz="2000" b="1">
                        <a:latin typeface="Arial" charset="0"/>
                        <a:cs typeface="Times New Roman" pitchFamily="18" charset="0"/>
                      </a:rPr>
                      <a:t>CourseCode</a:t>
                    </a:r>
                    <a:endParaRPr lang="en-GB" sz="2000" b="1">
                      <a:latin typeface="Times New Roman" pitchFamily="18" charset="0"/>
                    </a:endParaRPr>
                  </a:p>
                </p:txBody>
              </p:sp>
              <p:sp>
                <p:nvSpPr>
                  <p:cNvPr id="133147" name="Rectangle 27"/>
                  <p:cNvSpPr>
                    <a:spLocks noChangeArrowheads="1"/>
                  </p:cNvSpPr>
                  <p:nvPr/>
                </p:nvSpPr>
                <p:spPr bwMode="auto">
                  <a:xfrm>
                    <a:off x="1708" y="0"/>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11" name="Group 28"/>
                <p:cNvGrpSpPr>
                  <a:grpSpLocks/>
                </p:cNvGrpSpPr>
                <p:nvPr/>
              </p:nvGrpSpPr>
              <p:grpSpPr bwMode="auto">
                <a:xfrm>
                  <a:off x="4761" y="1756"/>
                  <a:ext cx="855" cy="203"/>
                  <a:chOff x="2555" y="0"/>
                  <a:chExt cx="605" cy="403"/>
                </a:xfrm>
              </p:grpSpPr>
              <p:sp>
                <p:nvSpPr>
                  <p:cNvPr id="133149" name="Rectangle 29"/>
                  <p:cNvSpPr>
                    <a:spLocks noChangeArrowheads="1"/>
                  </p:cNvSpPr>
                  <p:nvPr/>
                </p:nvSpPr>
                <p:spPr bwMode="auto">
                  <a:xfrm>
                    <a:off x="2598" y="0"/>
                    <a:ext cx="519" cy="403"/>
                  </a:xfrm>
                  <a:prstGeom prst="rect">
                    <a:avLst/>
                  </a:prstGeom>
                  <a:noFill/>
                  <a:ln w="12700">
                    <a:noFill/>
                    <a:miter lim="800000"/>
                    <a:headEnd/>
                    <a:tailEnd/>
                  </a:ln>
                  <a:effectLst/>
                </p:spPr>
                <p:txBody>
                  <a:bodyPr/>
                  <a:lstStyle/>
                  <a:p>
                    <a:pPr algn="ctr"/>
                    <a:r>
                      <a:rPr lang="en-GB" sz="2000" b="1">
                        <a:latin typeface="Arial" charset="0"/>
                        <a:cs typeface="Times New Roman" pitchFamily="18" charset="0"/>
                      </a:rPr>
                      <a:t>StaffNo</a:t>
                    </a:r>
                    <a:endParaRPr lang="en-GB" sz="2000" b="1">
                      <a:latin typeface="Times New Roman" pitchFamily="18" charset="0"/>
                    </a:endParaRPr>
                  </a:p>
                </p:txBody>
              </p:sp>
              <p:sp>
                <p:nvSpPr>
                  <p:cNvPr id="133150" name="Rectangle 30"/>
                  <p:cNvSpPr>
                    <a:spLocks noChangeArrowheads="1"/>
                  </p:cNvSpPr>
                  <p:nvPr/>
                </p:nvSpPr>
                <p:spPr bwMode="auto">
                  <a:xfrm>
                    <a:off x="2555" y="0"/>
                    <a:ext cx="605" cy="403"/>
                  </a:xfrm>
                  <a:prstGeom prst="rect">
                    <a:avLst/>
                  </a:prstGeom>
                  <a:noFill/>
                  <a:ln w="7">
                    <a:solidFill>
                      <a:srgbClr val="A0A0A0"/>
                    </a:solidFill>
                    <a:miter lim="800000"/>
                    <a:headEnd/>
                    <a:tailEnd/>
                  </a:ln>
                  <a:effectLst/>
                </p:spPr>
                <p:txBody>
                  <a:bodyPr wrap="none"/>
                  <a:lstStyle/>
                  <a:p>
                    <a:endParaRPr lang="en-IE"/>
                  </a:p>
                </p:txBody>
              </p:sp>
            </p:grpSp>
            <p:grpSp>
              <p:nvGrpSpPr>
                <p:cNvPr id="12" name="Group 31"/>
                <p:cNvGrpSpPr>
                  <a:grpSpLocks/>
                </p:cNvGrpSpPr>
                <p:nvPr/>
              </p:nvGrpSpPr>
              <p:grpSpPr bwMode="auto">
                <a:xfrm>
                  <a:off x="1148" y="1959"/>
                  <a:ext cx="1707" cy="204"/>
                  <a:chOff x="0" y="403"/>
                  <a:chExt cx="1207" cy="403"/>
                </a:xfrm>
              </p:grpSpPr>
              <p:sp>
                <p:nvSpPr>
                  <p:cNvPr id="133152" name="Rectangle 32"/>
                  <p:cNvSpPr>
                    <a:spLocks noChangeArrowheads="1"/>
                  </p:cNvSpPr>
                  <p:nvPr/>
                </p:nvSpPr>
                <p:spPr bwMode="auto">
                  <a:xfrm>
                    <a:off x="43" y="403"/>
                    <a:ext cx="1121" cy="403"/>
                  </a:xfrm>
                  <a:prstGeom prst="rect">
                    <a:avLst/>
                  </a:prstGeom>
                  <a:noFill/>
                  <a:ln w="12700">
                    <a:noFill/>
                    <a:miter lim="800000"/>
                    <a:headEnd/>
                    <a:tailEnd/>
                  </a:ln>
                  <a:effectLst/>
                </p:spPr>
                <p:txBody>
                  <a:bodyPr/>
                  <a:lstStyle/>
                  <a:p>
                    <a:r>
                      <a:rPr lang="en-GB" sz="1600" b="1">
                        <a:latin typeface="Arial" charset="0"/>
                        <a:cs typeface="Times New Roman" pitchFamily="18" charset="0"/>
                      </a:rPr>
                      <a:t>Database Design</a:t>
                    </a:r>
                  </a:p>
                  <a:p>
                    <a:pPr eaLnBrk="0" hangingPunct="0"/>
                    <a:endParaRPr lang="en-GB" sz="3200" b="1">
                      <a:latin typeface="Times New Roman" pitchFamily="18" charset="0"/>
                    </a:endParaRPr>
                  </a:p>
                </p:txBody>
              </p:sp>
              <p:sp>
                <p:nvSpPr>
                  <p:cNvPr id="133153" name="Rectangle 33"/>
                  <p:cNvSpPr>
                    <a:spLocks noChangeArrowheads="1"/>
                  </p:cNvSpPr>
                  <p:nvPr/>
                </p:nvSpPr>
                <p:spPr bwMode="auto">
                  <a:xfrm>
                    <a:off x="0" y="403"/>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13" name="Group 34"/>
                <p:cNvGrpSpPr>
                  <a:grpSpLocks/>
                </p:cNvGrpSpPr>
                <p:nvPr/>
              </p:nvGrpSpPr>
              <p:grpSpPr bwMode="auto">
                <a:xfrm>
                  <a:off x="2855" y="1959"/>
                  <a:ext cx="708" cy="204"/>
                  <a:chOff x="1207" y="403"/>
                  <a:chExt cx="501" cy="403"/>
                </a:xfrm>
              </p:grpSpPr>
              <p:sp>
                <p:nvSpPr>
                  <p:cNvPr id="133155" name="Rectangle 35"/>
                  <p:cNvSpPr>
                    <a:spLocks noChangeArrowheads="1"/>
                  </p:cNvSpPr>
                  <p:nvPr/>
                </p:nvSpPr>
                <p:spPr bwMode="auto">
                  <a:xfrm>
                    <a:off x="1250" y="403"/>
                    <a:ext cx="415"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1</a:t>
                    </a:r>
                    <a:endParaRPr lang="en-GB" sz="3200" b="1">
                      <a:latin typeface="Times New Roman" pitchFamily="18" charset="0"/>
                    </a:endParaRPr>
                  </a:p>
                </p:txBody>
              </p:sp>
              <p:sp>
                <p:nvSpPr>
                  <p:cNvPr id="133156" name="Rectangle 36"/>
                  <p:cNvSpPr>
                    <a:spLocks noChangeArrowheads="1"/>
                  </p:cNvSpPr>
                  <p:nvPr/>
                </p:nvSpPr>
                <p:spPr bwMode="auto">
                  <a:xfrm>
                    <a:off x="1207" y="403"/>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14" name="Group 37"/>
                <p:cNvGrpSpPr>
                  <a:grpSpLocks/>
                </p:cNvGrpSpPr>
                <p:nvPr/>
              </p:nvGrpSpPr>
              <p:grpSpPr bwMode="auto">
                <a:xfrm>
                  <a:off x="3563" y="1959"/>
                  <a:ext cx="1198" cy="204"/>
                  <a:chOff x="1708" y="403"/>
                  <a:chExt cx="847" cy="403"/>
                </a:xfrm>
              </p:grpSpPr>
              <p:sp>
                <p:nvSpPr>
                  <p:cNvPr id="133158" name="Rectangle 38"/>
                  <p:cNvSpPr>
                    <a:spLocks noChangeArrowheads="1"/>
                  </p:cNvSpPr>
                  <p:nvPr/>
                </p:nvSpPr>
                <p:spPr bwMode="auto">
                  <a:xfrm>
                    <a:off x="1751" y="403"/>
                    <a:ext cx="761"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ITB</a:t>
                    </a:r>
                    <a:endParaRPr lang="en-GB" sz="3200" b="1">
                      <a:latin typeface="Times New Roman" pitchFamily="18" charset="0"/>
                    </a:endParaRPr>
                  </a:p>
                </p:txBody>
              </p:sp>
              <p:sp>
                <p:nvSpPr>
                  <p:cNvPr id="133159" name="Rectangle 39"/>
                  <p:cNvSpPr>
                    <a:spLocks noChangeArrowheads="1"/>
                  </p:cNvSpPr>
                  <p:nvPr/>
                </p:nvSpPr>
                <p:spPr bwMode="auto">
                  <a:xfrm>
                    <a:off x="1708" y="403"/>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15" name="Group 40"/>
                <p:cNvGrpSpPr>
                  <a:grpSpLocks/>
                </p:cNvGrpSpPr>
                <p:nvPr/>
              </p:nvGrpSpPr>
              <p:grpSpPr bwMode="auto">
                <a:xfrm>
                  <a:off x="4761" y="1959"/>
                  <a:ext cx="855" cy="204"/>
                  <a:chOff x="2555" y="403"/>
                  <a:chExt cx="605" cy="403"/>
                </a:xfrm>
              </p:grpSpPr>
              <p:sp>
                <p:nvSpPr>
                  <p:cNvPr id="133161" name="Rectangle 41"/>
                  <p:cNvSpPr>
                    <a:spLocks noChangeArrowheads="1"/>
                  </p:cNvSpPr>
                  <p:nvPr/>
                </p:nvSpPr>
                <p:spPr bwMode="auto">
                  <a:xfrm>
                    <a:off x="2598" y="403"/>
                    <a:ext cx="519"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234</a:t>
                    </a:r>
                  </a:p>
                  <a:p>
                    <a:pPr algn="ctr" eaLnBrk="0" hangingPunct="0"/>
                    <a:endParaRPr lang="en-GB" sz="3200" b="1">
                      <a:latin typeface="Times New Roman" pitchFamily="18" charset="0"/>
                    </a:endParaRPr>
                  </a:p>
                </p:txBody>
              </p:sp>
              <p:sp>
                <p:nvSpPr>
                  <p:cNvPr id="133162" name="Rectangle 42"/>
                  <p:cNvSpPr>
                    <a:spLocks noChangeArrowheads="1"/>
                  </p:cNvSpPr>
                  <p:nvPr/>
                </p:nvSpPr>
                <p:spPr bwMode="auto">
                  <a:xfrm>
                    <a:off x="2555" y="403"/>
                    <a:ext cx="605" cy="403"/>
                  </a:xfrm>
                  <a:prstGeom prst="rect">
                    <a:avLst/>
                  </a:prstGeom>
                  <a:noFill/>
                  <a:ln w="7">
                    <a:solidFill>
                      <a:srgbClr val="A0A0A0"/>
                    </a:solidFill>
                    <a:miter lim="800000"/>
                    <a:headEnd/>
                    <a:tailEnd/>
                  </a:ln>
                  <a:effectLst/>
                </p:spPr>
                <p:txBody>
                  <a:bodyPr wrap="none"/>
                  <a:lstStyle/>
                  <a:p>
                    <a:endParaRPr lang="en-IE"/>
                  </a:p>
                </p:txBody>
              </p:sp>
            </p:grpSp>
            <p:grpSp>
              <p:nvGrpSpPr>
                <p:cNvPr id="16" name="Group 43"/>
                <p:cNvGrpSpPr>
                  <a:grpSpLocks/>
                </p:cNvGrpSpPr>
                <p:nvPr/>
              </p:nvGrpSpPr>
              <p:grpSpPr bwMode="auto">
                <a:xfrm>
                  <a:off x="1148" y="2163"/>
                  <a:ext cx="1707" cy="203"/>
                  <a:chOff x="0" y="806"/>
                  <a:chExt cx="1207" cy="403"/>
                </a:xfrm>
              </p:grpSpPr>
              <p:sp>
                <p:nvSpPr>
                  <p:cNvPr id="133164" name="Rectangle 44"/>
                  <p:cNvSpPr>
                    <a:spLocks noChangeArrowheads="1"/>
                  </p:cNvSpPr>
                  <p:nvPr/>
                </p:nvSpPr>
                <p:spPr bwMode="auto">
                  <a:xfrm>
                    <a:off x="43" y="806"/>
                    <a:ext cx="1121" cy="403"/>
                  </a:xfrm>
                  <a:prstGeom prst="rect">
                    <a:avLst/>
                  </a:prstGeom>
                  <a:noFill/>
                  <a:ln w="12700">
                    <a:noFill/>
                    <a:miter lim="800000"/>
                    <a:headEnd/>
                    <a:tailEnd/>
                  </a:ln>
                  <a:effectLst/>
                </p:spPr>
                <p:txBody>
                  <a:bodyPr/>
                  <a:lstStyle/>
                  <a:p>
                    <a:r>
                      <a:rPr lang="en-GB" sz="1600" b="1">
                        <a:latin typeface="Arial" charset="0"/>
                        <a:cs typeface="Times New Roman" pitchFamily="18" charset="0"/>
                      </a:rPr>
                      <a:t>Marketing</a:t>
                    </a:r>
                  </a:p>
                  <a:p>
                    <a:pPr eaLnBrk="0" hangingPunct="0"/>
                    <a:endParaRPr lang="en-GB" sz="3200" b="1">
                      <a:latin typeface="Times New Roman" pitchFamily="18" charset="0"/>
                    </a:endParaRPr>
                  </a:p>
                </p:txBody>
              </p:sp>
              <p:sp>
                <p:nvSpPr>
                  <p:cNvPr id="133165" name="Rectangle 45"/>
                  <p:cNvSpPr>
                    <a:spLocks noChangeArrowheads="1"/>
                  </p:cNvSpPr>
                  <p:nvPr/>
                </p:nvSpPr>
                <p:spPr bwMode="auto">
                  <a:xfrm>
                    <a:off x="0" y="806"/>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17" name="Group 46"/>
                <p:cNvGrpSpPr>
                  <a:grpSpLocks/>
                </p:cNvGrpSpPr>
                <p:nvPr/>
              </p:nvGrpSpPr>
              <p:grpSpPr bwMode="auto">
                <a:xfrm>
                  <a:off x="2855" y="2163"/>
                  <a:ext cx="708" cy="203"/>
                  <a:chOff x="1207" y="806"/>
                  <a:chExt cx="501" cy="403"/>
                </a:xfrm>
              </p:grpSpPr>
              <p:sp>
                <p:nvSpPr>
                  <p:cNvPr id="133167" name="Rectangle 47"/>
                  <p:cNvSpPr>
                    <a:spLocks noChangeArrowheads="1"/>
                  </p:cNvSpPr>
                  <p:nvPr/>
                </p:nvSpPr>
                <p:spPr bwMode="auto">
                  <a:xfrm>
                    <a:off x="1250" y="806"/>
                    <a:ext cx="415"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1</a:t>
                    </a:r>
                    <a:endParaRPr lang="en-GB" sz="3200" b="1">
                      <a:latin typeface="Times New Roman" pitchFamily="18" charset="0"/>
                    </a:endParaRPr>
                  </a:p>
                </p:txBody>
              </p:sp>
              <p:sp>
                <p:nvSpPr>
                  <p:cNvPr id="133168" name="Rectangle 48"/>
                  <p:cNvSpPr>
                    <a:spLocks noChangeArrowheads="1"/>
                  </p:cNvSpPr>
                  <p:nvPr/>
                </p:nvSpPr>
                <p:spPr bwMode="auto">
                  <a:xfrm>
                    <a:off x="1207" y="806"/>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18" name="Group 49"/>
                <p:cNvGrpSpPr>
                  <a:grpSpLocks/>
                </p:cNvGrpSpPr>
                <p:nvPr/>
              </p:nvGrpSpPr>
              <p:grpSpPr bwMode="auto">
                <a:xfrm>
                  <a:off x="3563" y="2163"/>
                  <a:ext cx="1198" cy="203"/>
                  <a:chOff x="1708" y="806"/>
                  <a:chExt cx="847" cy="403"/>
                </a:xfrm>
              </p:grpSpPr>
              <p:sp>
                <p:nvSpPr>
                  <p:cNvPr id="133170" name="Rectangle 50"/>
                  <p:cNvSpPr>
                    <a:spLocks noChangeArrowheads="1"/>
                  </p:cNvSpPr>
                  <p:nvPr/>
                </p:nvSpPr>
                <p:spPr bwMode="auto">
                  <a:xfrm>
                    <a:off x="1751" y="806"/>
                    <a:ext cx="761"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ITB</a:t>
                    </a:r>
                  </a:p>
                  <a:p>
                    <a:pPr algn="ctr" eaLnBrk="0" hangingPunct="0"/>
                    <a:endParaRPr lang="en-GB" sz="3200" b="1">
                      <a:latin typeface="Times New Roman" pitchFamily="18" charset="0"/>
                    </a:endParaRPr>
                  </a:p>
                </p:txBody>
              </p:sp>
              <p:sp>
                <p:nvSpPr>
                  <p:cNvPr id="133171" name="Rectangle 51"/>
                  <p:cNvSpPr>
                    <a:spLocks noChangeArrowheads="1"/>
                  </p:cNvSpPr>
                  <p:nvPr/>
                </p:nvSpPr>
                <p:spPr bwMode="auto">
                  <a:xfrm>
                    <a:off x="1708" y="806"/>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19" name="Group 52"/>
                <p:cNvGrpSpPr>
                  <a:grpSpLocks/>
                </p:cNvGrpSpPr>
                <p:nvPr/>
              </p:nvGrpSpPr>
              <p:grpSpPr bwMode="auto">
                <a:xfrm>
                  <a:off x="4761" y="2163"/>
                  <a:ext cx="855" cy="203"/>
                  <a:chOff x="2555" y="806"/>
                  <a:chExt cx="605" cy="403"/>
                </a:xfrm>
              </p:grpSpPr>
              <p:sp>
                <p:nvSpPr>
                  <p:cNvPr id="133173" name="Rectangle 53"/>
                  <p:cNvSpPr>
                    <a:spLocks noChangeArrowheads="1"/>
                  </p:cNvSpPr>
                  <p:nvPr/>
                </p:nvSpPr>
                <p:spPr bwMode="auto">
                  <a:xfrm>
                    <a:off x="2598" y="806"/>
                    <a:ext cx="519"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346</a:t>
                    </a:r>
                  </a:p>
                  <a:p>
                    <a:pPr algn="ctr" eaLnBrk="0" hangingPunct="0"/>
                    <a:endParaRPr lang="en-GB" sz="3200" b="1">
                      <a:latin typeface="Times New Roman" pitchFamily="18" charset="0"/>
                    </a:endParaRPr>
                  </a:p>
                </p:txBody>
              </p:sp>
              <p:sp>
                <p:nvSpPr>
                  <p:cNvPr id="133174" name="Rectangle 54"/>
                  <p:cNvSpPr>
                    <a:spLocks noChangeArrowheads="1"/>
                  </p:cNvSpPr>
                  <p:nvPr/>
                </p:nvSpPr>
                <p:spPr bwMode="auto">
                  <a:xfrm>
                    <a:off x="2555" y="806"/>
                    <a:ext cx="605" cy="403"/>
                  </a:xfrm>
                  <a:prstGeom prst="rect">
                    <a:avLst/>
                  </a:prstGeom>
                  <a:noFill/>
                  <a:ln w="7">
                    <a:solidFill>
                      <a:srgbClr val="A0A0A0"/>
                    </a:solidFill>
                    <a:miter lim="800000"/>
                    <a:headEnd/>
                    <a:tailEnd/>
                  </a:ln>
                  <a:effectLst/>
                </p:spPr>
                <p:txBody>
                  <a:bodyPr wrap="none"/>
                  <a:lstStyle/>
                  <a:p>
                    <a:endParaRPr lang="en-IE"/>
                  </a:p>
                </p:txBody>
              </p:sp>
            </p:grpSp>
            <p:grpSp>
              <p:nvGrpSpPr>
                <p:cNvPr id="20" name="Group 55"/>
                <p:cNvGrpSpPr>
                  <a:grpSpLocks/>
                </p:cNvGrpSpPr>
                <p:nvPr/>
              </p:nvGrpSpPr>
              <p:grpSpPr bwMode="auto">
                <a:xfrm>
                  <a:off x="1148" y="2366"/>
                  <a:ext cx="1707" cy="203"/>
                  <a:chOff x="0" y="1209"/>
                  <a:chExt cx="1207" cy="403"/>
                </a:xfrm>
              </p:grpSpPr>
              <p:sp>
                <p:nvSpPr>
                  <p:cNvPr id="133176" name="Rectangle 56"/>
                  <p:cNvSpPr>
                    <a:spLocks noChangeArrowheads="1"/>
                  </p:cNvSpPr>
                  <p:nvPr/>
                </p:nvSpPr>
                <p:spPr bwMode="auto">
                  <a:xfrm>
                    <a:off x="43" y="1209"/>
                    <a:ext cx="1121" cy="403"/>
                  </a:xfrm>
                  <a:prstGeom prst="rect">
                    <a:avLst/>
                  </a:prstGeom>
                  <a:noFill/>
                  <a:ln w="12700">
                    <a:noFill/>
                    <a:miter lim="800000"/>
                    <a:headEnd/>
                    <a:tailEnd/>
                  </a:ln>
                  <a:effectLst/>
                </p:spPr>
                <p:txBody>
                  <a:bodyPr/>
                  <a:lstStyle/>
                  <a:p>
                    <a:r>
                      <a:rPr lang="en-GB" sz="1600" b="1">
                        <a:latin typeface="Arial" charset="0"/>
                        <a:cs typeface="Times New Roman" pitchFamily="18" charset="0"/>
                      </a:rPr>
                      <a:t>Marketing</a:t>
                    </a:r>
                    <a:endParaRPr lang="en-GB" sz="3200" b="1">
                      <a:latin typeface="Times New Roman" pitchFamily="18" charset="0"/>
                    </a:endParaRPr>
                  </a:p>
                </p:txBody>
              </p:sp>
              <p:sp>
                <p:nvSpPr>
                  <p:cNvPr id="133177" name="Rectangle 57"/>
                  <p:cNvSpPr>
                    <a:spLocks noChangeArrowheads="1"/>
                  </p:cNvSpPr>
                  <p:nvPr/>
                </p:nvSpPr>
                <p:spPr bwMode="auto">
                  <a:xfrm>
                    <a:off x="0" y="1209"/>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21" name="Group 58"/>
                <p:cNvGrpSpPr>
                  <a:grpSpLocks/>
                </p:cNvGrpSpPr>
                <p:nvPr/>
              </p:nvGrpSpPr>
              <p:grpSpPr bwMode="auto">
                <a:xfrm>
                  <a:off x="2855" y="2366"/>
                  <a:ext cx="708" cy="203"/>
                  <a:chOff x="1207" y="1209"/>
                  <a:chExt cx="501" cy="403"/>
                </a:xfrm>
              </p:grpSpPr>
              <p:sp>
                <p:nvSpPr>
                  <p:cNvPr id="133179" name="Rectangle 59"/>
                  <p:cNvSpPr>
                    <a:spLocks noChangeArrowheads="1"/>
                  </p:cNvSpPr>
                  <p:nvPr/>
                </p:nvSpPr>
                <p:spPr bwMode="auto">
                  <a:xfrm>
                    <a:off x="1250" y="1209"/>
                    <a:ext cx="415"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2</a:t>
                    </a:r>
                    <a:endParaRPr lang="en-GB" sz="3200" b="1">
                      <a:latin typeface="Times New Roman" pitchFamily="18" charset="0"/>
                    </a:endParaRPr>
                  </a:p>
                </p:txBody>
              </p:sp>
              <p:sp>
                <p:nvSpPr>
                  <p:cNvPr id="133180" name="Rectangle 60"/>
                  <p:cNvSpPr>
                    <a:spLocks noChangeArrowheads="1"/>
                  </p:cNvSpPr>
                  <p:nvPr/>
                </p:nvSpPr>
                <p:spPr bwMode="auto">
                  <a:xfrm>
                    <a:off x="1207" y="1209"/>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22" name="Group 61"/>
                <p:cNvGrpSpPr>
                  <a:grpSpLocks/>
                </p:cNvGrpSpPr>
                <p:nvPr/>
              </p:nvGrpSpPr>
              <p:grpSpPr bwMode="auto">
                <a:xfrm>
                  <a:off x="3563" y="2366"/>
                  <a:ext cx="1198" cy="203"/>
                  <a:chOff x="1708" y="1209"/>
                  <a:chExt cx="847" cy="403"/>
                </a:xfrm>
              </p:grpSpPr>
              <p:sp>
                <p:nvSpPr>
                  <p:cNvPr id="133182" name="Rectangle 62"/>
                  <p:cNvSpPr>
                    <a:spLocks noChangeArrowheads="1"/>
                  </p:cNvSpPr>
                  <p:nvPr/>
                </p:nvSpPr>
                <p:spPr bwMode="auto">
                  <a:xfrm>
                    <a:off x="1751" y="1209"/>
                    <a:ext cx="761"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ITB</a:t>
                    </a:r>
                  </a:p>
                  <a:p>
                    <a:pPr algn="ctr" eaLnBrk="0" hangingPunct="0"/>
                    <a:endParaRPr lang="en-GB" sz="3200" b="1">
                      <a:latin typeface="Times New Roman" pitchFamily="18" charset="0"/>
                    </a:endParaRPr>
                  </a:p>
                </p:txBody>
              </p:sp>
              <p:sp>
                <p:nvSpPr>
                  <p:cNvPr id="133183" name="Rectangle 63"/>
                  <p:cNvSpPr>
                    <a:spLocks noChangeArrowheads="1"/>
                  </p:cNvSpPr>
                  <p:nvPr/>
                </p:nvSpPr>
                <p:spPr bwMode="auto">
                  <a:xfrm>
                    <a:off x="1708" y="1209"/>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23" name="Group 64"/>
                <p:cNvGrpSpPr>
                  <a:grpSpLocks/>
                </p:cNvGrpSpPr>
                <p:nvPr/>
              </p:nvGrpSpPr>
              <p:grpSpPr bwMode="auto">
                <a:xfrm>
                  <a:off x="4761" y="2366"/>
                  <a:ext cx="855" cy="203"/>
                  <a:chOff x="2555" y="1209"/>
                  <a:chExt cx="605" cy="403"/>
                </a:xfrm>
              </p:grpSpPr>
              <p:sp>
                <p:nvSpPr>
                  <p:cNvPr id="133185" name="Rectangle 65"/>
                  <p:cNvSpPr>
                    <a:spLocks noChangeArrowheads="1"/>
                  </p:cNvSpPr>
                  <p:nvPr/>
                </p:nvSpPr>
                <p:spPr bwMode="auto">
                  <a:xfrm>
                    <a:off x="2598" y="1209"/>
                    <a:ext cx="519" cy="403"/>
                  </a:xfrm>
                  <a:prstGeom prst="rect">
                    <a:avLst/>
                  </a:prstGeom>
                  <a:noFill/>
                  <a:ln w="12700">
                    <a:noFill/>
                    <a:miter lim="800000"/>
                    <a:headEnd/>
                    <a:tailEnd/>
                  </a:ln>
                  <a:effectLst/>
                </p:spPr>
                <p:txBody>
                  <a:bodyPr/>
                  <a:lstStyle/>
                  <a:p>
                    <a:pPr algn="ctr"/>
                    <a:endParaRPr lang="en-US" sz="3200" b="1">
                      <a:latin typeface="Times New Roman" pitchFamily="18" charset="0"/>
                    </a:endParaRPr>
                  </a:p>
                </p:txBody>
              </p:sp>
              <p:sp>
                <p:nvSpPr>
                  <p:cNvPr id="133186" name="Rectangle 66"/>
                  <p:cNvSpPr>
                    <a:spLocks noChangeArrowheads="1"/>
                  </p:cNvSpPr>
                  <p:nvPr/>
                </p:nvSpPr>
                <p:spPr bwMode="auto">
                  <a:xfrm>
                    <a:off x="2555" y="1209"/>
                    <a:ext cx="605" cy="403"/>
                  </a:xfrm>
                  <a:prstGeom prst="rect">
                    <a:avLst/>
                  </a:prstGeom>
                  <a:noFill/>
                  <a:ln w="7">
                    <a:solidFill>
                      <a:srgbClr val="A0A0A0"/>
                    </a:solidFill>
                    <a:miter lim="800000"/>
                    <a:headEnd/>
                    <a:tailEnd/>
                  </a:ln>
                  <a:effectLst/>
                </p:spPr>
                <p:txBody>
                  <a:bodyPr wrap="none"/>
                  <a:lstStyle/>
                  <a:p>
                    <a:endParaRPr lang="en-IE"/>
                  </a:p>
                </p:txBody>
              </p:sp>
            </p:grpSp>
            <p:grpSp>
              <p:nvGrpSpPr>
                <p:cNvPr id="24" name="Group 67"/>
                <p:cNvGrpSpPr>
                  <a:grpSpLocks/>
                </p:cNvGrpSpPr>
                <p:nvPr/>
              </p:nvGrpSpPr>
              <p:grpSpPr bwMode="auto">
                <a:xfrm>
                  <a:off x="1148" y="2569"/>
                  <a:ext cx="1707" cy="204"/>
                  <a:chOff x="0" y="1612"/>
                  <a:chExt cx="1207" cy="403"/>
                </a:xfrm>
              </p:grpSpPr>
              <p:sp>
                <p:nvSpPr>
                  <p:cNvPr id="133188" name="Rectangle 68"/>
                  <p:cNvSpPr>
                    <a:spLocks noChangeArrowheads="1"/>
                  </p:cNvSpPr>
                  <p:nvPr/>
                </p:nvSpPr>
                <p:spPr bwMode="auto">
                  <a:xfrm>
                    <a:off x="43" y="1612"/>
                    <a:ext cx="1121" cy="403"/>
                  </a:xfrm>
                  <a:prstGeom prst="rect">
                    <a:avLst/>
                  </a:prstGeom>
                  <a:noFill/>
                  <a:ln w="12700">
                    <a:noFill/>
                    <a:miter lim="800000"/>
                    <a:headEnd/>
                    <a:tailEnd/>
                  </a:ln>
                  <a:effectLst/>
                </p:spPr>
                <p:txBody>
                  <a:bodyPr/>
                  <a:lstStyle/>
                  <a:p>
                    <a:r>
                      <a:rPr lang="en-GB" sz="1600" b="1">
                        <a:latin typeface="Arial" charset="0"/>
                        <a:cs typeface="Times New Roman" pitchFamily="18" charset="0"/>
                      </a:rPr>
                      <a:t>Research Methods</a:t>
                    </a:r>
                    <a:endParaRPr lang="en-GB" sz="3200" b="1">
                      <a:latin typeface="Times New Roman" pitchFamily="18" charset="0"/>
                    </a:endParaRPr>
                  </a:p>
                </p:txBody>
              </p:sp>
              <p:sp>
                <p:nvSpPr>
                  <p:cNvPr id="133189" name="Rectangle 69"/>
                  <p:cNvSpPr>
                    <a:spLocks noChangeArrowheads="1"/>
                  </p:cNvSpPr>
                  <p:nvPr/>
                </p:nvSpPr>
                <p:spPr bwMode="auto">
                  <a:xfrm>
                    <a:off x="0" y="1612"/>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25" name="Group 70"/>
                <p:cNvGrpSpPr>
                  <a:grpSpLocks/>
                </p:cNvGrpSpPr>
                <p:nvPr/>
              </p:nvGrpSpPr>
              <p:grpSpPr bwMode="auto">
                <a:xfrm>
                  <a:off x="2855" y="2569"/>
                  <a:ext cx="708" cy="204"/>
                  <a:chOff x="1207" y="1612"/>
                  <a:chExt cx="501" cy="403"/>
                </a:xfrm>
              </p:grpSpPr>
              <p:sp>
                <p:nvSpPr>
                  <p:cNvPr id="133191" name="Rectangle 71"/>
                  <p:cNvSpPr>
                    <a:spLocks noChangeArrowheads="1"/>
                  </p:cNvSpPr>
                  <p:nvPr/>
                </p:nvSpPr>
                <p:spPr bwMode="auto">
                  <a:xfrm>
                    <a:off x="1250" y="1612"/>
                    <a:ext cx="415" cy="403"/>
                  </a:xfrm>
                  <a:prstGeom prst="rect">
                    <a:avLst/>
                  </a:prstGeom>
                  <a:noFill/>
                  <a:ln w="12700">
                    <a:noFill/>
                    <a:miter lim="800000"/>
                    <a:headEnd/>
                    <a:tailEnd/>
                  </a:ln>
                  <a:effectLst/>
                </p:spPr>
                <p:txBody>
                  <a:bodyPr/>
                  <a:lstStyle/>
                  <a:p>
                    <a:pPr algn="ctr"/>
                    <a:endParaRPr lang="en-US" sz="3200" b="1">
                      <a:latin typeface="Times New Roman" pitchFamily="18" charset="0"/>
                    </a:endParaRPr>
                  </a:p>
                </p:txBody>
              </p:sp>
              <p:sp>
                <p:nvSpPr>
                  <p:cNvPr id="133192" name="Rectangle 72"/>
                  <p:cNvSpPr>
                    <a:spLocks noChangeArrowheads="1"/>
                  </p:cNvSpPr>
                  <p:nvPr/>
                </p:nvSpPr>
                <p:spPr bwMode="auto">
                  <a:xfrm>
                    <a:off x="1207" y="1612"/>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26" name="Group 73"/>
                <p:cNvGrpSpPr>
                  <a:grpSpLocks/>
                </p:cNvGrpSpPr>
                <p:nvPr/>
              </p:nvGrpSpPr>
              <p:grpSpPr bwMode="auto">
                <a:xfrm>
                  <a:off x="3563" y="2569"/>
                  <a:ext cx="1198" cy="204"/>
                  <a:chOff x="1708" y="1612"/>
                  <a:chExt cx="847" cy="403"/>
                </a:xfrm>
              </p:grpSpPr>
              <p:sp>
                <p:nvSpPr>
                  <p:cNvPr id="133194" name="Rectangle 74"/>
                  <p:cNvSpPr>
                    <a:spLocks noChangeArrowheads="1"/>
                  </p:cNvSpPr>
                  <p:nvPr/>
                </p:nvSpPr>
                <p:spPr bwMode="auto">
                  <a:xfrm>
                    <a:off x="1751" y="1612"/>
                    <a:ext cx="761" cy="403"/>
                  </a:xfrm>
                  <a:prstGeom prst="rect">
                    <a:avLst/>
                  </a:prstGeom>
                  <a:noFill/>
                  <a:ln w="12700">
                    <a:noFill/>
                    <a:miter lim="800000"/>
                    <a:headEnd/>
                    <a:tailEnd/>
                  </a:ln>
                  <a:effectLst/>
                </p:spPr>
                <p:txBody>
                  <a:bodyPr/>
                  <a:lstStyle/>
                  <a:p>
                    <a:pPr algn="ctr"/>
                    <a:endParaRPr lang="en-US" sz="3200" b="1">
                      <a:latin typeface="Times New Roman" pitchFamily="18" charset="0"/>
                    </a:endParaRPr>
                  </a:p>
                </p:txBody>
              </p:sp>
              <p:sp>
                <p:nvSpPr>
                  <p:cNvPr id="133195" name="Rectangle 75"/>
                  <p:cNvSpPr>
                    <a:spLocks noChangeArrowheads="1"/>
                  </p:cNvSpPr>
                  <p:nvPr/>
                </p:nvSpPr>
                <p:spPr bwMode="auto">
                  <a:xfrm>
                    <a:off x="1708" y="1612"/>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27" name="Group 76"/>
                <p:cNvGrpSpPr>
                  <a:grpSpLocks/>
                </p:cNvGrpSpPr>
                <p:nvPr/>
              </p:nvGrpSpPr>
              <p:grpSpPr bwMode="auto">
                <a:xfrm>
                  <a:off x="4761" y="2569"/>
                  <a:ext cx="855" cy="204"/>
                  <a:chOff x="2555" y="1612"/>
                  <a:chExt cx="605" cy="403"/>
                </a:xfrm>
              </p:grpSpPr>
              <p:sp>
                <p:nvSpPr>
                  <p:cNvPr id="133197" name="Rectangle 77"/>
                  <p:cNvSpPr>
                    <a:spLocks noChangeArrowheads="1"/>
                  </p:cNvSpPr>
                  <p:nvPr/>
                </p:nvSpPr>
                <p:spPr bwMode="auto">
                  <a:xfrm>
                    <a:off x="2598" y="1612"/>
                    <a:ext cx="519" cy="403"/>
                  </a:xfrm>
                  <a:prstGeom prst="rect">
                    <a:avLst/>
                  </a:prstGeom>
                  <a:noFill/>
                  <a:ln w="12700">
                    <a:noFill/>
                    <a:miter lim="800000"/>
                    <a:headEnd/>
                    <a:tailEnd/>
                  </a:ln>
                  <a:effectLst/>
                </p:spPr>
                <p:txBody>
                  <a:bodyPr/>
                  <a:lstStyle/>
                  <a:p>
                    <a:pPr algn="ctr"/>
                    <a:endParaRPr lang="en-GB" sz="1600" b="1">
                      <a:latin typeface="Arial" charset="0"/>
                      <a:cs typeface="Times New Roman" pitchFamily="18" charset="0"/>
                    </a:endParaRPr>
                  </a:p>
                  <a:p>
                    <a:pPr algn="ctr" eaLnBrk="0" hangingPunct="0"/>
                    <a:endParaRPr lang="en-GB" sz="3200" b="1">
                      <a:latin typeface="Times New Roman" pitchFamily="18" charset="0"/>
                    </a:endParaRPr>
                  </a:p>
                </p:txBody>
              </p:sp>
              <p:sp>
                <p:nvSpPr>
                  <p:cNvPr id="133198" name="Rectangle 78"/>
                  <p:cNvSpPr>
                    <a:spLocks noChangeArrowheads="1"/>
                  </p:cNvSpPr>
                  <p:nvPr/>
                </p:nvSpPr>
                <p:spPr bwMode="auto">
                  <a:xfrm>
                    <a:off x="2555" y="1612"/>
                    <a:ext cx="605" cy="403"/>
                  </a:xfrm>
                  <a:prstGeom prst="rect">
                    <a:avLst/>
                  </a:prstGeom>
                  <a:noFill/>
                  <a:ln w="7">
                    <a:solidFill>
                      <a:srgbClr val="A0A0A0"/>
                    </a:solidFill>
                    <a:miter lim="800000"/>
                    <a:headEnd/>
                    <a:tailEnd/>
                  </a:ln>
                  <a:effectLst/>
                </p:spPr>
                <p:txBody>
                  <a:bodyPr wrap="none"/>
                  <a:lstStyle/>
                  <a:p>
                    <a:endParaRPr lang="en-IE"/>
                  </a:p>
                </p:txBody>
              </p:sp>
            </p:grpSp>
            <p:grpSp>
              <p:nvGrpSpPr>
                <p:cNvPr id="28" name="Group 79"/>
                <p:cNvGrpSpPr>
                  <a:grpSpLocks/>
                </p:cNvGrpSpPr>
                <p:nvPr/>
              </p:nvGrpSpPr>
              <p:grpSpPr bwMode="auto">
                <a:xfrm>
                  <a:off x="1148" y="2773"/>
                  <a:ext cx="1707" cy="203"/>
                  <a:chOff x="0" y="2015"/>
                  <a:chExt cx="1207" cy="403"/>
                </a:xfrm>
              </p:grpSpPr>
              <p:sp>
                <p:nvSpPr>
                  <p:cNvPr id="133200" name="Rectangle 80"/>
                  <p:cNvSpPr>
                    <a:spLocks noChangeArrowheads="1"/>
                  </p:cNvSpPr>
                  <p:nvPr/>
                </p:nvSpPr>
                <p:spPr bwMode="auto">
                  <a:xfrm>
                    <a:off x="43" y="2015"/>
                    <a:ext cx="1121" cy="403"/>
                  </a:xfrm>
                  <a:prstGeom prst="rect">
                    <a:avLst/>
                  </a:prstGeom>
                  <a:noFill/>
                  <a:ln w="12700">
                    <a:noFill/>
                    <a:miter lim="800000"/>
                    <a:headEnd/>
                    <a:tailEnd/>
                  </a:ln>
                  <a:effectLst/>
                </p:spPr>
                <p:txBody>
                  <a:bodyPr/>
                  <a:lstStyle/>
                  <a:p>
                    <a:r>
                      <a:rPr lang="en-GB" sz="1600" b="1">
                        <a:latin typeface="Arial" charset="0"/>
                        <a:cs typeface="Times New Roman" pitchFamily="18" charset="0"/>
                      </a:rPr>
                      <a:t>IS Planning</a:t>
                    </a:r>
                    <a:endParaRPr lang="en-GB" sz="3200" b="1">
                      <a:latin typeface="Times New Roman" pitchFamily="18" charset="0"/>
                    </a:endParaRPr>
                  </a:p>
                </p:txBody>
              </p:sp>
              <p:sp>
                <p:nvSpPr>
                  <p:cNvPr id="133201" name="Rectangle 81"/>
                  <p:cNvSpPr>
                    <a:spLocks noChangeArrowheads="1"/>
                  </p:cNvSpPr>
                  <p:nvPr/>
                </p:nvSpPr>
                <p:spPr bwMode="auto">
                  <a:xfrm>
                    <a:off x="0" y="2015"/>
                    <a:ext cx="1207" cy="403"/>
                  </a:xfrm>
                  <a:prstGeom prst="rect">
                    <a:avLst/>
                  </a:prstGeom>
                  <a:noFill/>
                  <a:ln w="7">
                    <a:solidFill>
                      <a:srgbClr val="A0A0A0"/>
                    </a:solidFill>
                    <a:miter lim="800000"/>
                    <a:headEnd/>
                    <a:tailEnd/>
                  </a:ln>
                  <a:effectLst/>
                </p:spPr>
                <p:txBody>
                  <a:bodyPr wrap="none"/>
                  <a:lstStyle/>
                  <a:p>
                    <a:endParaRPr lang="en-IE"/>
                  </a:p>
                </p:txBody>
              </p:sp>
            </p:grpSp>
            <p:grpSp>
              <p:nvGrpSpPr>
                <p:cNvPr id="29" name="Group 82"/>
                <p:cNvGrpSpPr>
                  <a:grpSpLocks/>
                </p:cNvGrpSpPr>
                <p:nvPr/>
              </p:nvGrpSpPr>
              <p:grpSpPr bwMode="auto">
                <a:xfrm>
                  <a:off x="2855" y="2773"/>
                  <a:ext cx="708" cy="203"/>
                  <a:chOff x="1207" y="2015"/>
                  <a:chExt cx="501" cy="403"/>
                </a:xfrm>
              </p:grpSpPr>
              <p:sp>
                <p:nvSpPr>
                  <p:cNvPr id="133203" name="Rectangle 83"/>
                  <p:cNvSpPr>
                    <a:spLocks noChangeArrowheads="1"/>
                  </p:cNvSpPr>
                  <p:nvPr/>
                </p:nvSpPr>
                <p:spPr bwMode="auto">
                  <a:xfrm>
                    <a:off x="1250" y="2015"/>
                    <a:ext cx="415"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M</a:t>
                    </a:r>
                    <a:endParaRPr lang="en-GB" sz="3200" b="1">
                      <a:latin typeface="Times New Roman" pitchFamily="18" charset="0"/>
                    </a:endParaRPr>
                  </a:p>
                </p:txBody>
              </p:sp>
              <p:sp>
                <p:nvSpPr>
                  <p:cNvPr id="133204" name="Rectangle 84"/>
                  <p:cNvSpPr>
                    <a:spLocks noChangeArrowheads="1"/>
                  </p:cNvSpPr>
                  <p:nvPr/>
                </p:nvSpPr>
                <p:spPr bwMode="auto">
                  <a:xfrm>
                    <a:off x="1207" y="2015"/>
                    <a:ext cx="501" cy="403"/>
                  </a:xfrm>
                  <a:prstGeom prst="rect">
                    <a:avLst/>
                  </a:prstGeom>
                  <a:noFill/>
                  <a:ln w="7">
                    <a:solidFill>
                      <a:srgbClr val="A0A0A0"/>
                    </a:solidFill>
                    <a:miter lim="800000"/>
                    <a:headEnd/>
                    <a:tailEnd/>
                  </a:ln>
                  <a:effectLst/>
                </p:spPr>
                <p:txBody>
                  <a:bodyPr wrap="none"/>
                  <a:lstStyle/>
                  <a:p>
                    <a:endParaRPr lang="en-IE"/>
                  </a:p>
                </p:txBody>
              </p:sp>
            </p:grpSp>
            <p:grpSp>
              <p:nvGrpSpPr>
                <p:cNvPr id="30" name="Group 85"/>
                <p:cNvGrpSpPr>
                  <a:grpSpLocks/>
                </p:cNvGrpSpPr>
                <p:nvPr/>
              </p:nvGrpSpPr>
              <p:grpSpPr bwMode="auto">
                <a:xfrm>
                  <a:off x="3563" y="2773"/>
                  <a:ext cx="1198" cy="203"/>
                  <a:chOff x="1708" y="2015"/>
                  <a:chExt cx="847" cy="403"/>
                </a:xfrm>
              </p:grpSpPr>
              <p:sp>
                <p:nvSpPr>
                  <p:cNvPr id="133206" name="Rectangle 86"/>
                  <p:cNvSpPr>
                    <a:spLocks noChangeArrowheads="1"/>
                  </p:cNvSpPr>
                  <p:nvPr/>
                </p:nvSpPr>
                <p:spPr bwMode="auto">
                  <a:xfrm>
                    <a:off x="1751" y="2015"/>
                    <a:ext cx="761" cy="403"/>
                  </a:xfrm>
                  <a:prstGeom prst="rect">
                    <a:avLst/>
                  </a:prstGeom>
                  <a:noFill/>
                  <a:ln w="12700">
                    <a:noFill/>
                    <a:miter lim="800000"/>
                    <a:headEnd/>
                    <a:tailEnd/>
                  </a:ln>
                  <a:effectLst/>
                </p:spPr>
                <p:txBody>
                  <a:bodyPr/>
                  <a:lstStyle/>
                  <a:p>
                    <a:pPr algn="ctr"/>
                    <a:endParaRPr lang="en-GB" sz="1600" b="1">
                      <a:latin typeface="Arial" charset="0"/>
                      <a:cs typeface="Times New Roman" pitchFamily="18" charset="0"/>
                    </a:endParaRPr>
                  </a:p>
                  <a:p>
                    <a:pPr algn="ctr" eaLnBrk="0" hangingPunct="0"/>
                    <a:endParaRPr lang="en-GB" sz="3200" b="1">
                      <a:latin typeface="Times New Roman" pitchFamily="18" charset="0"/>
                    </a:endParaRPr>
                  </a:p>
                </p:txBody>
              </p:sp>
              <p:sp>
                <p:nvSpPr>
                  <p:cNvPr id="133207" name="Rectangle 87"/>
                  <p:cNvSpPr>
                    <a:spLocks noChangeArrowheads="1"/>
                  </p:cNvSpPr>
                  <p:nvPr/>
                </p:nvSpPr>
                <p:spPr bwMode="auto">
                  <a:xfrm>
                    <a:off x="1708" y="2015"/>
                    <a:ext cx="847" cy="403"/>
                  </a:xfrm>
                  <a:prstGeom prst="rect">
                    <a:avLst/>
                  </a:prstGeom>
                  <a:noFill/>
                  <a:ln w="7">
                    <a:solidFill>
                      <a:srgbClr val="A0A0A0"/>
                    </a:solidFill>
                    <a:miter lim="800000"/>
                    <a:headEnd/>
                    <a:tailEnd/>
                  </a:ln>
                  <a:effectLst/>
                </p:spPr>
                <p:txBody>
                  <a:bodyPr wrap="none"/>
                  <a:lstStyle/>
                  <a:p>
                    <a:endParaRPr lang="en-IE"/>
                  </a:p>
                </p:txBody>
              </p:sp>
            </p:grpSp>
            <p:grpSp>
              <p:nvGrpSpPr>
                <p:cNvPr id="31" name="Group 88"/>
                <p:cNvGrpSpPr>
                  <a:grpSpLocks/>
                </p:cNvGrpSpPr>
                <p:nvPr/>
              </p:nvGrpSpPr>
              <p:grpSpPr bwMode="auto">
                <a:xfrm>
                  <a:off x="4761" y="2773"/>
                  <a:ext cx="855" cy="203"/>
                  <a:chOff x="2555" y="2015"/>
                  <a:chExt cx="605" cy="403"/>
                </a:xfrm>
              </p:grpSpPr>
              <p:sp>
                <p:nvSpPr>
                  <p:cNvPr id="133209" name="Rectangle 89"/>
                  <p:cNvSpPr>
                    <a:spLocks noChangeArrowheads="1"/>
                  </p:cNvSpPr>
                  <p:nvPr/>
                </p:nvSpPr>
                <p:spPr bwMode="auto">
                  <a:xfrm>
                    <a:off x="2598" y="2015"/>
                    <a:ext cx="519" cy="4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254</a:t>
                    </a:r>
                    <a:endParaRPr lang="en-GB" sz="3200" b="1">
                      <a:latin typeface="Times New Roman" pitchFamily="18" charset="0"/>
                    </a:endParaRPr>
                  </a:p>
                </p:txBody>
              </p:sp>
              <p:sp>
                <p:nvSpPr>
                  <p:cNvPr id="133210" name="Rectangle 90"/>
                  <p:cNvSpPr>
                    <a:spLocks noChangeArrowheads="1"/>
                  </p:cNvSpPr>
                  <p:nvPr/>
                </p:nvSpPr>
                <p:spPr bwMode="auto">
                  <a:xfrm>
                    <a:off x="2555" y="2015"/>
                    <a:ext cx="605" cy="403"/>
                  </a:xfrm>
                  <a:prstGeom prst="rect">
                    <a:avLst/>
                  </a:prstGeom>
                  <a:noFill/>
                  <a:ln w="7">
                    <a:solidFill>
                      <a:srgbClr val="A0A0A0"/>
                    </a:solidFill>
                    <a:miter lim="800000"/>
                    <a:headEnd/>
                    <a:tailEnd/>
                  </a:ln>
                  <a:effectLst/>
                </p:spPr>
                <p:txBody>
                  <a:bodyPr wrap="none"/>
                  <a:lstStyle/>
                  <a:p>
                    <a:endParaRPr lang="en-IE"/>
                  </a:p>
                </p:txBody>
              </p:sp>
            </p:grpSp>
          </p:grpSp>
          <p:sp>
            <p:nvSpPr>
              <p:cNvPr id="133211" name="Text Box 91"/>
              <p:cNvSpPr txBox="1">
                <a:spLocks noChangeArrowheads="1"/>
              </p:cNvSpPr>
              <p:nvPr/>
            </p:nvSpPr>
            <p:spPr bwMode="auto">
              <a:xfrm>
                <a:off x="960" y="1440"/>
                <a:ext cx="976" cy="277"/>
              </a:xfrm>
              <a:prstGeom prst="rect">
                <a:avLst/>
              </a:prstGeom>
              <a:noFill/>
              <a:ln w="12700">
                <a:noFill/>
                <a:miter lim="800000"/>
                <a:headEnd/>
                <a:tailEnd/>
              </a:ln>
              <a:effectLst/>
            </p:spPr>
            <p:txBody>
              <a:bodyPr>
                <a:spAutoFit/>
              </a:bodyPr>
              <a:lstStyle/>
              <a:p>
                <a:r>
                  <a:rPr lang="en-GB" sz="2800" b="1">
                    <a:latin typeface="Arial" charset="0"/>
                  </a:rPr>
                  <a:t>Module</a:t>
                </a:r>
              </a:p>
            </p:txBody>
          </p:sp>
        </p:grpSp>
        <p:sp>
          <p:nvSpPr>
            <p:cNvPr id="133212" name="Rectangle 92"/>
            <p:cNvSpPr>
              <a:spLocks noChangeArrowheads="1"/>
            </p:cNvSpPr>
            <p:nvPr/>
          </p:nvSpPr>
          <p:spPr bwMode="auto">
            <a:xfrm>
              <a:off x="2910" y="2584"/>
              <a:ext cx="586" cy="203"/>
            </a:xfrm>
            <a:prstGeom prst="rect">
              <a:avLst/>
            </a:prstGeom>
            <a:noFill/>
            <a:ln w="12700">
              <a:noFill/>
              <a:miter lim="800000"/>
              <a:headEnd/>
              <a:tailEnd/>
            </a:ln>
            <a:effectLst/>
          </p:spPr>
          <p:txBody>
            <a:bodyPr/>
            <a:lstStyle/>
            <a:p>
              <a:pPr algn="ctr"/>
              <a:r>
                <a:rPr lang="en-GB" sz="1600" b="1">
                  <a:latin typeface="Arial" charset="0"/>
                  <a:cs typeface="Times New Roman" pitchFamily="18" charset="0"/>
                </a:rPr>
                <a:t>2</a:t>
              </a:r>
              <a:endParaRPr lang="en-GB" sz="32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ppt_h/2"/>
                                          </p:val>
                                        </p:tav>
                                        <p:tav tm="100000">
                                          <p:val>
                                            <p:strVal val="#ppt_y"/>
                                          </p:val>
                                        </p:tav>
                                      </p:tavLst>
                                    </p:anim>
                                    <p:anim calcmode="lin" valueType="num">
                                      <p:cBhvr>
                                        <p:cTn id="30" dur="500" fill="hold"/>
                                        <p:tgtEl>
                                          <p:spTgt spid="4"/>
                                        </p:tgtEl>
                                        <p:attrNameLst>
                                          <p:attrName>ppt_w</p:attrName>
                                        </p:attrNameLst>
                                      </p:cBhvr>
                                      <p:tavLst>
                                        <p:tav tm="0">
                                          <p:val>
                                            <p:strVal val="#ppt_w"/>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854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854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854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8550"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8551"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8552"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08553"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08554" name="Rectangle 10"/>
          <p:cNvSpPr>
            <a:spLocks noGrp="1" noChangeArrowheads="1"/>
          </p:cNvSpPr>
          <p:nvPr>
            <p:ph type="title"/>
          </p:nvPr>
        </p:nvSpPr>
        <p:spPr/>
        <p:txBody>
          <a:bodyPr/>
          <a:lstStyle/>
          <a:p>
            <a:r>
              <a:rPr lang="en-GB"/>
              <a:t>Relationships = Associations</a:t>
            </a:r>
          </a:p>
        </p:txBody>
      </p:sp>
      <p:sp>
        <p:nvSpPr>
          <p:cNvPr id="108555" name="Rectangle 11"/>
          <p:cNvSpPr>
            <a:spLocks noGrp="1" noChangeArrowheads="1"/>
          </p:cNvSpPr>
          <p:nvPr>
            <p:ph type="body" idx="1"/>
          </p:nvPr>
        </p:nvSpPr>
        <p:spPr/>
        <p:txBody>
          <a:bodyPr/>
          <a:lstStyle/>
          <a:p>
            <a:r>
              <a:rPr lang="en-GB" dirty="0"/>
              <a:t>A </a:t>
            </a:r>
            <a:r>
              <a:rPr lang="en-GB" b="1" i="1" dirty="0"/>
              <a:t>Relationship</a:t>
            </a:r>
            <a:r>
              <a:rPr lang="en-GB" dirty="0"/>
              <a:t> MAY OCCCUR;</a:t>
            </a:r>
          </a:p>
          <a:p>
            <a:pPr lvl="1"/>
            <a:r>
              <a:rPr lang="en-GB" b="1" i="1" dirty="0"/>
              <a:t>between</a:t>
            </a:r>
            <a:r>
              <a:rPr lang="en-GB" dirty="0"/>
              <a:t> any </a:t>
            </a:r>
            <a:r>
              <a:rPr lang="en-GB" b="1" i="1" dirty="0"/>
              <a:t>TWO</a:t>
            </a:r>
            <a:r>
              <a:rPr lang="en-GB" dirty="0"/>
              <a:t> </a:t>
            </a:r>
            <a:r>
              <a:rPr lang="en-GB" b="1" i="1" dirty="0"/>
              <a:t>Entities</a:t>
            </a:r>
            <a:r>
              <a:rPr lang="en-GB" dirty="0"/>
              <a:t>.</a:t>
            </a:r>
          </a:p>
          <a:p>
            <a:r>
              <a:rPr lang="en-GB" dirty="0"/>
              <a:t>Each </a:t>
            </a:r>
            <a:r>
              <a:rPr lang="en-GB" b="1" i="1" dirty="0"/>
              <a:t>Relationship </a:t>
            </a:r>
            <a:r>
              <a:rPr lang="en-GB" dirty="0" smtClean="0"/>
              <a:t>REPRESENTS:</a:t>
            </a:r>
            <a:endParaRPr lang="en-GB" dirty="0"/>
          </a:p>
          <a:p>
            <a:pPr lvl="1"/>
            <a:r>
              <a:rPr lang="en-GB" dirty="0"/>
              <a:t>the </a:t>
            </a:r>
            <a:r>
              <a:rPr lang="en-GB" b="1" i="1" dirty="0"/>
              <a:t>possible existence</a:t>
            </a:r>
            <a:r>
              <a:rPr lang="en-GB" dirty="0"/>
              <a:t> of an </a:t>
            </a:r>
            <a:r>
              <a:rPr lang="en-GB" b="1" i="1" dirty="0"/>
              <a:t>Association</a:t>
            </a:r>
            <a:r>
              <a:rPr lang="en-GB" dirty="0"/>
              <a:t> between </a:t>
            </a:r>
            <a:r>
              <a:rPr lang="en-GB" b="1" i="1" dirty="0"/>
              <a:t>TWO Entities</a:t>
            </a:r>
            <a:r>
              <a:rPr lang="en-GB" dirty="0"/>
              <a:t>.</a:t>
            </a:r>
          </a:p>
          <a:p>
            <a:r>
              <a:rPr lang="en-GB" dirty="0"/>
              <a:t>Every Relationship SHOULD be </a:t>
            </a:r>
            <a:r>
              <a:rPr lang="en-GB" dirty="0" smtClean="0"/>
              <a:t>described:</a:t>
            </a:r>
            <a:endParaRPr lang="en-GB" dirty="0"/>
          </a:p>
          <a:p>
            <a:pPr lvl="1"/>
            <a:r>
              <a:rPr lang="en-GB" dirty="0"/>
              <a:t>by </a:t>
            </a:r>
            <a:r>
              <a:rPr lang="en-GB" b="1" dirty="0"/>
              <a:t>Degree</a:t>
            </a:r>
            <a:r>
              <a:rPr lang="en-GB" dirty="0"/>
              <a:t> (a </a:t>
            </a:r>
            <a:r>
              <a:rPr lang="en-GB" b="1" i="1" dirty="0"/>
              <a:t>quantitative</a:t>
            </a:r>
            <a:r>
              <a:rPr lang="en-GB" dirty="0"/>
              <a:t> association)</a:t>
            </a:r>
          </a:p>
          <a:p>
            <a:pPr lvl="1"/>
            <a:r>
              <a:rPr lang="en-GB" dirty="0"/>
              <a:t>by </a:t>
            </a:r>
            <a:r>
              <a:rPr lang="en-GB" b="1" dirty="0"/>
              <a:t>Type</a:t>
            </a:r>
            <a:r>
              <a:rPr lang="en-GB" dirty="0"/>
              <a:t> (a </a:t>
            </a:r>
            <a:r>
              <a:rPr lang="en-GB" b="1" i="1" dirty="0"/>
              <a:t>qualitative</a:t>
            </a:r>
            <a:r>
              <a:rPr lang="en-GB" dirty="0"/>
              <a:t> association)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8554"/>
                                        </p:tgtEl>
                                        <p:attrNameLst>
                                          <p:attrName>style.visibility</p:attrName>
                                        </p:attrNameLst>
                                      </p:cBhvr>
                                      <p:to>
                                        <p:strVal val="visible"/>
                                      </p:to>
                                    </p:set>
                                    <p:animEffect transition="in" filter="dissolve">
                                      <p:cBhvr>
                                        <p:cTn id="7" dur="500"/>
                                        <p:tgtEl>
                                          <p:spTgt spid="108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55">
                                            <p:txEl>
                                              <p:pRg st="0" end="0"/>
                                            </p:txEl>
                                          </p:spTgt>
                                        </p:tgtEl>
                                        <p:attrNameLst>
                                          <p:attrName>style.visibility</p:attrName>
                                        </p:attrNameLst>
                                      </p:cBhvr>
                                      <p:to>
                                        <p:strVal val="visible"/>
                                      </p:to>
                                    </p:set>
                                    <p:animEffect transition="in" filter="wipe(left)">
                                      <p:cBhvr>
                                        <p:cTn id="12" dur="500"/>
                                        <p:tgtEl>
                                          <p:spTgt spid="108555">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8555">
                                            <p:txEl>
                                              <p:pRg st="1" end="1"/>
                                            </p:txEl>
                                          </p:spTgt>
                                        </p:tgtEl>
                                        <p:attrNameLst>
                                          <p:attrName>style.visibility</p:attrName>
                                        </p:attrNameLst>
                                      </p:cBhvr>
                                      <p:to>
                                        <p:strVal val="visible"/>
                                      </p:to>
                                    </p:set>
                                    <p:animEffect transition="in" filter="wipe(left)">
                                      <p:cBhvr>
                                        <p:cTn id="16" dur="500"/>
                                        <p:tgtEl>
                                          <p:spTgt spid="1085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555">
                                            <p:txEl>
                                              <p:pRg st="2" end="2"/>
                                            </p:txEl>
                                          </p:spTgt>
                                        </p:tgtEl>
                                        <p:attrNameLst>
                                          <p:attrName>style.visibility</p:attrName>
                                        </p:attrNameLst>
                                      </p:cBhvr>
                                      <p:to>
                                        <p:strVal val="visible"/>
                                      </p:to>
                                    </p:set>
                                    <p:animEffect transition="in" filter="wipe(left)">
                                      <p:cBhvr>
                                        <p:cTn id="21" dur="500"/>
                                        <p:tgtEl>
                                          <p:spTgt spid="108555">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8555">
                                            <p:txEl>
                                              <p:pRg st="3" end="3"/>
                                            </p:txEl>
                                          </p:spTgt>
                                        </p:tgtEl>
                                        <p:attrNameLst>
                                          <p:attrName>style.visibility</p:attrName>
                                        </p:attrNameLst>
                                      </p:cBhvr>
                                      <p:to>
                                        <p:strVal val="visible"/>
                                      </p:to>
                                    </p:set>
                                    <p:animEffect transition="in" filter="wipe(left)">
                                      <p:cBhvr>
                                        <p:cTn id="25" dur="500"/>
                                        <p:tgtEl>
                                          <p:spTgt spid="10855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8555">
                                            <p:txEl>
                                              <p:pRg st="4" end="4"/>
                                            </p:txEl>
                                          </p:spTgt>
                                        </p:tgtEl>
                                        <p:attrNameLst>
                                          <p:attrName>style.visibility</p:attrName>
                                        </p:attrNameLst>
                                      </p:cBhvr>
                                      <p:to>
                                        <p:strVal val="visible"/>
                                      </p:to>
                                    </p:set>
                                    <p:animEffect transition="in" filter="wipe(left)">
                                      <p:cBhvr>
                                        <p:cTn id="30" dur="500"/>
                                        <p:tgtEl>
                                          <p:spTgt spid="108555">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8555">
                                            <p:txEl>
                                              <p:pRg st="5" end="5"/>
                                            </p:txEl>
                                          </p:spTgt>
                                        </p:tgtEl>
                                        <p:attrNameLst>
                                          <p:attrName>style.visibility</p:attrName>
                                        </p:attrNameLst>
                                      </p:cBhvr>
                                      <p:to>
                                        <p:strVal val="visible"/>
                                      </p:to>
                                    </p:set>
                                    <p:animEffect transition="in" filter="wipe(left)">
                                      <p:cBhvr>
                                        <p:cTn id="34" dur="500"/>
                                        <p:tgtEl>
                                          <p:spTgt spid="10855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8555">
                                            <p:txEl>
                                              <p:pRg st="6" end="6"/>
                                            </p:txEl>
                                          </p:spTgt>
                                        </p:tgtEl>
                                        <p:attrNameLst>
                                          <p:attrName>style.visibility</p:attrName>
                                        </p:attrNameLst>
                                      </p:cBhvr>
                                      <p:to>
                                        <p:strVal val="visible"/>
                                      </p:to>
                                    </p:set>
                                    <p:animEffect transition="in" filter="wipe(left)">
                                      <p:cBhvr>
                                        <p:cTn id="39" dur="500"/>
                                        <p:tgtEl>
                                          <p:spTgt spid="108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autoUpdateAnimBg="0"/>
      <p:bldP spid="108555"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1059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1059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1059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1059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1059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1060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1060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10602" name="Rectangle 10"/>
          <p:cNvSpPr>
            <a:spLocks noGrp="1" noChangeArrowheads="1"/>
          </p:cNvSpPr>
          <p:nvPr>
            <p:ph type="title"/>
          </p:nvPr>
        </p:nvSpPr>
        <p:spPr/>
        <p:txBody>
          <a:bodyPr/>
          <a:lstStyle/>
          <a:p>
            <a:r>
              <a:rPr lang="en-GB"/>
              <a:t>Quantitative = Degree</a:t>
            </a:r>
          </a:p>
        </p:txBody>
      </p:sp>
      <p:sp>
        <p:nvSpPr>
          <p:cNvPr id="110603" name="Rectangle 11"/>
          <p:cNvSpPr>
            <a:spLocks noGrp="1" noChangeArrowheads="1"/>
          </p:cNvSpPr>
          <p:nvPr>
            <p:ph type="body" idx="1"/>
          </p:nvPr>
        </p:nvSpPr>
        <p:spPr/>
        <p:txBody>
          <a:bodyPr>
            <a:normAutofit lnSpcReduction="10000"/>
          </a:bodyPr>
          <a:lstStyle/>
          <a:p>
            <a:r>
              <a:rPr lang="en-GB" sz="2800"/>
              <a:t>Identifies the </a:t>
            </a:r>
            <a:r>
              <a:rPr lang="en-GB" sz="2800" b="1"/>
              <a:t>number of Entity Occurrences</a:t>
            </a:r>
            <a:r>
              <a:rPr lang="en-GB" sz="2800"/>
              <a:t> that might be </a:t>
            </a:r>
            <a:r>
              <a:rPr lang="en-GB" sz="2800" b="1"/>
              <a:t>on each side of a Relationship</a:t>
            </a:r>
            <a:r>
              <a:rPr lang="en-GB" sz="2800"/>
              <a:t>.</a:t>
            </a:r>
          </a:p>
          <a:p>
            <a:r>
              <a:rPr lang="en-GB" sz="2800"/>
              <a:t>May be simple:</a:t>
            </a:r>
          </a:p>
          <a:p>
            <a:pPr lvl="1"/>
            <a:r>
              <a:rPr lang="en-GB" sz="2400" b="1" i="1"/>
              <a:t>one_to_one</a:t>
            </a:r>
            <a:r>
              <a:rPr lang="en-GB" sz="2400"/>
              <a:t> (1:1), e.g. Wife - Husband</a:t>
            </a:r>
          </a:p>
          <a:p>
            <a:pPr lvl="1"/>
            <a:r>
              <a:rPr lang="en-GB" sz="2400" b="1" i="1"/>
              <a:t>one_to_many</a:t>
            </a:r>
            <a:r>
              <a:rPr lang="en-GB" sz="2400"/>
              <a:t> (1:M), e.g. Lecturer - Student</a:t>
            </a:r>
          </a:p>
          <a:p>
            <a:r>
              <a:rPr lang="en-GB" sz="2800"/>
              <a:t>May be complex:</a:t>
            </a:r>
          </a:p>
          <a:p>
            <a:pPr lvl="1"/>
            <a:r>
              <a:rPr lang="en-GB" sz="2400" b="1" i="1"/>
              <a:t>many_to_many</a:t>
            </a:r>
            <a:r>
              <a:rPr lang="en-GB" sz="2400"/>
              <a:t> (M:M), e.g. Product – Customer</a:t>
            </a:r>
          </a:p>
          <a:p>
            <a:r>
              <a:rPr lang="en-GB" sz="2600" b="1"/>
              <a:t>MOST </a:t>
            </a:r>
            <a:r>
              <a:rPr lang="en-GB" sz="2600"/>
              <a:t>‘</a:t>
            </a:r>
            <a:r>
              <a:rPr lang="en-GB" sz="2600" b="1"/>
              <a:t>real-world</a:t>
            </a:r>
            <a:r>
              <a:rPr lang="en-GB" sz="2600"/>
              <a:t>’ </a:t>
            </a:r>
            <a:r>
              <a:rPr lang="en-GB" sz="2600" b="1"/>
              <a:t>Relationships</a:t>
            </a:r>
            <a:r>
              <a:rPr lang="en-GB" sz="2600"/>
              <a:t> are </a:t>
            </a:r>
            <a:r>
              <a:rPr lang="en-GB" sz="2600" b="1"/>
              <a:t>M:M</a:t>
            </a:r>
            <a:r>
              <a:rPr lang="en-GB" sz="2600"/>
              <a:t>, however:</a:t>
            </a:r>
          </a:p>
          <a:p>
            <a:pPr lvl="1"/>
            <a:r>
              <a:rPr lang="en-GB" sz="2400"/>
              <a:t>Logical &amp; Physical Data Models CAN NOT handle such complex Relationships.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602"/>
                                        </p:tgtEl>
                                        <p:attrNameLst>
                                          <p:attrName>style.visibility</p:attrName>
                                        </p:attrNameLst>
                                      </p:cBhvr>
                                      <p:to>
                                        <p:strVal val="visible"/>
                                      </p:to>
                                    </p:set>
                                    <p:animEffect transition="in" filter="dissolve">
                                      <p:cBhvr>
                                        <p:cTn id="7" dur="500"/>
                                        <p:tgtEl>
                                          <p:spTgt spid="110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03">
                                            <p:txEl>
                                              <p:pRg st="0" end="0"/>
                                            </p:txEl>
                                          </p:spTgt>
                                        </p:tgtEl>
                                        <p:attrNameLst>
                                          <p:attrName>style.visibility</p:attrName>
                                        </p:attrNameLst>
                                      </p:cBhvr>
                                      <p:to>
                                        <p:strVal val="visible"/>
                                      </p:to>
                                    </p:set>
                                    <p:animEffect transition="in" filter="wipe(left)">
                                      <p:cBhvr>
                                        <p:cTn id="12" dur="500"/>
                                        <p:tgtEl>
                                          <p:spTgt spid="1106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03">
                                            <p:txEl>
                                              <p:pRg st="1" end="1"/>
                                            </p:txEl>
                                          </p:spTgt>
                                        </p:tgtEl>
                                        <p:attrNameLst>
                                          <p:attrName>style.visibility</p:attrName>
                                        </p:attrNameLst>
                                      </p:cBhvr>
                                      <p:to>
                                        <p:strVal val="visible"/>
                                      </p:to>
                                    </p:set>
                                    <p:animEffect transition="in" filter="wipe(left)">
                                      <p:cBhvr>
                                        <p:cTn id="17" dur="500"/>
                                        <p:tgtEl>
                                          <p:spTgt spid="110603">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10603">
                                            <p:txEl>
                                              <p:pRg st="2" end="2"/>
                                            </p:txEl>
                                          </p:spTgt>
                                        </p:tgtEl>
                                        <p:attrNameLst>
                                          <p:attrName>style.visibility</p:attrName>
                                        </p:attrNameLst>
                                      </p:cBhvr>
                                      <p:to>
                                        <p:strVal val="visible"/>
                                      </p:to>
                                    </p:set>
                                    <p:animEffect transition="in" filter="wipe(left)">
                                      <p:cBhvr>
                                        <p:cTn id="21" dur="500"/>
                                        <p:tgtEl>
                                          <p:spTgt spid="11060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603">
                                            <p:txEl>
                                              <p:pRg st="3" end="3"/>
                                            </p:txEl>
                                          </p:spTgt>
                                        </p:tgtEl>
                                        <p:attrNameLst>
                                          <p:attrName>style.visibility</p:attrName>
                                        </p:attrNameLst>
                                      </p:cBhvr>
                                      <p:to>
                                        <p:strVal val="visible"/>
                                      </p:to>
                                    </p:set>
                                    <p:animEffect transition="in" filter="wipe(left)">
                                      <p:cBhvr>
                                        <p:cTn id="26" dur="500"/>
                                        <p:tgtEl>
                                          <p:spTgt spid="1106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0603">
                                            <p:txEl>
                                              <p:pRg st="4" end="4"/>
                                            </p:txEl>
                                          </p:spTgt>
                                        </p:tgtEl>
                                        <p:attrNameLst>
                                          <p:attrName>style.visibility</p:attrName>
                                        </p:attrNameLst>
                                      </p:cBhvr>
                                      <p:to>
                                        <p:strVal val="visible"/>
                                      </p:to>
                                    </p:set>
                                    <p:animEffect transition="in" filter="wipe(left)">
                                      <p:cBhvr>
                                        <p:cTn id="31" dur="500"/>
                                        <p:tgtEl>
                                          <p:spTgt spid="110603">
                                            <p:txEl>
                                              <p:pRg st="4" end="4"/>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10603">
                                            <p:txEl>
                                              <p:pRg st="5" end="5"/>
                                            </p:txEl>
                                          </p:spTgt>
                                        </p:tgtEl>
                                        <p:attrNameLst>
                                          <p:attrName>style.visibility</p:attrName>
                                        </p:attrNameLst>
                                      </p:cBhvr>
                                      <p:to>
                                        <p:strVal val="visible"/>
                                      </p:to>
                                    </p:set>
                                    <p:animEffect transition="in" filter="wipe(left)">
                                      <p:cBhvr>
                                        <p:cTn id="35" dur="500"/>
                                        <p:tgtEl>
                                          <p:spTgt spid="11060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0603">
                                            <p:txEl>
                                              <p:pRg st="6" end="6"/>
                                            </p:txEl>
                                          </p:spTgt>
                                        </p:tgtEl>
                                        <p:attrNameLst>
                                          <p:attrName>style.visibility</p:attrName>
                                        </p:attrNameLst>
                                      </p:cBhvr>
                                      <p:to>
                                        <p:strVal val="visible"/>
                                      </p:to>
                                    </p:set>
                                    <p:animEffect transition="in" filter="wipe(left)">
                                      <p:cBhvr>
                                        <p:cTn id="40" dur="500"/>
                                        <p:tgtEl>
                                          <p:spTgt spid="110603">
                                            <p:txEl>
                                              <p:pRg st="6" end="6"/>
                                            </p:txEl>
                                          </p:spTgt>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10603">
                                            <p:txEl>
                                              <p:pRg st="7" end="7"/>
                                            </p:txEl>
                                          </p:spTgt>
                                        </p:tgtEl>
                                        <p:attrNameLst>
                                          <p:attrName>style.visibility</p:attrName>
                                        </p:attrNameLst>
                                      </p:cBhvr>
                                      <p:to>
                                        <p:strVal val="visible"/>
                                      </p:to>
                                    </p:set>
                                    <p:animEffect transition="in" filter="wipe(left)">
                                      <p:cBhvr>
                                        <p:cTn id="44" dur="500"/>
                                        <p:tgtEl>
                                          <p:spTgt spid="110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2" grpId="0" autoUpdateAnimBg="0"/>
      <p:bldP spid="110603"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2883"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2884"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2885"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2886"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2887"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2888"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2889"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2890" name="Rectangle 10"/>
          <p:cNvSpPr>
            <a:spLocks noGrp="1" noChangeArrowheads="1"/>
          </p:cNvSpPr>
          <p:nvPr>
            <p:ph type="title"/>
          </p:nvPr>
        </p:nvSpPr>
        <p:spPr/>
        <p:txBody>
          <a:bodyPr/>
          <a:lstStyle/>
          <a:p>
            <a:r>
              <a:rPr lang="en-GB"/>
              <a:t>Qualitative = Type</a:t>
            </a:r>
          </a:p>
        </p:txBody>
      </p:sp>
      <p:sp>
        <p:nvSpPr>
          <p:cNvPr id="122891" name="Rectangle 11"/>
          <p:cNvSpPr>
            <a:spLocks noGrp="1" noChangeArrowheads="1"/>
          </p:cNvSpPr>
          <p:nvPr>
            <p:ph type="body" idx="1"/>
          </p:nvPr>
        </p:nvSpPr>
        <p:spPr/>
        <p:txBody>
          <a:bodyPr>
            <a:normAutofit lnSpcReduction="10000"/>
          </a:bodyPr>
          <a:lstStyle/>
          <a:p>
            <a:r>
              <a:rPr lang="en-GB" sz="3600"/>
              <a:t>MUST be </a:t>
            </a:r>
            <a:r>
              <a:rPr lang="en-GB"/>
              <a:t>a succinct &amp; meaningful verb (or verb-phrase), e.g.:</a:t>
            </a:r>
          </a:p>
          <a:p>
            <a:pPr lvl="1"/>
            <a:r>
              <a:rPr lang="en-GB"/>
              <a:t>Wife </a:t>
            </a:r>
            <a:r>
              <a:rPr lang="en-GB" b="1" i="1"/>
              <a:t>is married to</a:t>
            </a:r>
            <a:r>
              <a:rPr lang="en-GB"/>
              <a:t> Husband</a:t>
            </a:r>
          </a:p>
          <a:p>
            <a:pPr lvl="4"/>
            <a:endParaRPr lang="en-GB" sz="800"/>
          </a:p>
          <a:p>
            <a:r>
              <a:rPr lang="en-GB"/>
              <a:t>MOST Relationships are bi-directional, e.g.:</a:t>
            </a:r>
          </a:p>
          <a:p>
            <a:pPr lvl="4"/>
            <a:endParaRPr lang="en-GB" sz="800"/>
          </a:p>
          <a:p>
            <a:pPr lvl="1"/>
            <a:r>
              <a:rPr lang="en-GB"/>
              <a:t>Lecturer </a:t>
            </a:r>
            <a:r>
              <a:rPr lang="en-GB" b="1" i="1"/>
              <a:t>bores</a:t>
            </a:r>
            <a:r>
              <a:rPr lang="en-GB"/>
              <a:t> Student</a:t>
            </a:r>
          </a:p>
          <a:p>
            <a:pPr lvl="1"/>
            <a:r>
              <a:rPr lang="en-GB"/>
              <a:t>Student </a:t>
            </a:r>
            <a:r>
              <a:rPr lang="en-GB" b="1" i="1"/>
              <a:t>bored by</a:t>
            </a:r>
            <a:r>
              <a:rPr lang="en-GB"/>
              <a:t> Lecturer</a:t>
            </a:r>
          </a:p>
          <a:p>
            <a:pPr lvl="4"/>
            <a:endParaRPr lang="en-GB" sz="800"/>
          </a:p>
          <a:p>
            <a:pPr lvl="1"/>
            <a:r>
              <a:rPr lang="en-GB"/>
              <a:t>Product </a:t>
            </a:r>
            <a:r>
              <a:rPr lang="en-GB" b="1" i="1"/>
              <a:t>bought by</a:t>
            </a:r>
            <a:r>
              <a:rPr lang="en-GB"/>
              <a:t> Customer</a:t>
            </a:r>
          </a:p>
          <a:p>
            <a:pPr lvl="1"/>
            <a:r>
              <a:rPr lang="en-GB"/>
              <a:t>Customer </a:t>
            </a:r>
            <a:r>
              <a:rPr lang="en-GB" b="1" i="1"/>
              <a:t>buys</a:t>
            </a:r>
            <a:r>
              <a:rPr lang="en-GB"/>
              <a:t> Product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90"/>
                                        </p:tgtEl>
                                        <p:attrNameLst>
                                          <p:attrName>style.visibility</p:attrName>
                                        </p:attrNameLst>
                                      </p:cBhvr>
                                      <p:to>
                                        <p:strVal val="visible"/>
                                      </p:to>
                                    </p:set>
                                    <p:animEffect transition="in" filter="dissolve">
                                      <p:cBhvr>
                                        <p:cTn id="7" dur="500"/>
                                        <p:tgtEl>
                                          <p:spTgt spid="122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91">
                                            <p:txEl>
                                              <p:pRg st="0" end="0"/>
                                            </p:txEl>
                                          </p:spTgt>
                                        </p:tgtEl>
                                        <p:attrNameLst>
                                          <p:attrName>style.visibility</p:attrName>
                                        </p:attrNameLst>
                                      </p:cBhvr>
                                      <p:to>
                                        <p:strVal val="visible"/>
                                      </p:to>
                                    </p:set>
                                    <p:animEffect transition="in" filter="wipe(left)">
                                      <p:cBhvr>
                                        <p:cTn id="12" dur="500"/>
                                        <p:tgtEl>
                                          <p:spTgt spid="12289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2891">
                                            <p:txEl>
                                              <p:pRg st="1" end="1"/>
                                            </p:txEl>
                                          </p:spTgt>
                                        </p:tgtEl>
                                        <p:attrNameLst>
                                          <p:attrName>style.visibility</p:attrName>
                                        </p:attrNameLst>
                                      </p:cBhvr>
                                      <p:to>
                                        <p:strVal val="visible"/>
                                      </p:to>
                                    </p:set>
                                    <p:animEffect transition="in" filter="wipe(left)">
                                      <p:cBhvr>
                                        <p:cTn id="16" dur="500"/>
                                        <p:tgtEl>
                                          <p:spTgt spid="1228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891">
                                            <p:txEl>
                                              <p:pRg st="3" end="3"/>
                                            </p:txEl>
                                          </p:spTgt>
                                        </p:tgtEl>
                                        <p:attrNameLst>
                                          <p:attrName>style.visibility</p:attrName>
                                        </p:attrNameLst>
                                      </p:cBhvr>
                                      <p:to>
                                        <p:strVal val="visible"/>
                                      </p:to>
                                    </p:set>
                                    <p:animEffect transition="in" filter="wipe(left)">
                                      <p:cBhvr>
                                        <p:cTn id="21" dur="500"/>
                                        <p:tgtEl>
                                          <p:spTgt spid="122891">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2891">
                                            <p:txEl>
                                              <p:pRg st="5" end="5"/>
                                            </p:txEl>
                                          </p:spTgt>
                                        </p:tgtEl>
                                        <p:attrNameLst>
                                          <p:attrName>style.visibility</p:attrName>
                                        </p:attrNameLst>
                                      </p:cBhvr>
                                      <p:to>
                                        <p:strVal val="visible"/>
                                      </p:to>
                                    </p:set>
                                    <p:animEffect transition="in" filter="wipe(left)">
                                      <p:cBhvr>
                                        <p:cTn id="25" dur="500"/>
                                        <p:tgtEl>
                                          <p:spTgt spid="122891">
                                            <p:txEl>
                                              <p:pRg st="5" end="5"/>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22891">
                                            <p:txEl>
                                              <p:pRg st="6" end="6"/>
                                            </p:txEl>
                                          </p:spTgt>
                                        </p:tgtEl>
                                        <p:attrNameLst>
                                          <p:attrName>style.visibility</p:attrName>
                                        </p:attrNameLst>
                                      </p:cBhvr>
                                      <p:to>
                                        <p:strVal val="visible"/>
                                      </p:to>
                                    </p:set>
                                    <p:animEffect transition="in" filter="wipe(left)">
                                      <p:cBhvr>
                                        <p:cTn id="29" dur="500"/>
                                        <p:tgtEl>
                                          <p:spTgt spid="12289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2891">
                                            <p:txEl>
                                              <p:pRg st="8" end="8"/>
                                            </p:txEl>
                                          </p:spTgt>
                                        </p:tgtEl>
                                        <p:attrNameLst>
                                          <p:attrName>style.visibility</p:attrName>
                                        </p:attrNameLst>
                                      </p:cBhvr>
                                      <p:to>
                                        <p:strVal val="visible"/>
                                      </p:to>
                                    </p:set>
                                    <p:animEffect transition="in" filter="wipe(left)">
                                      <p:cBhvr>
                                        <p:cTn id="34" dur="500"/>
                                        <p:tgtEl>
                                          <p:spTgt spid="122891">
                                            <p:txEl>
                                              <p:pRg st="8" end="8"/>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22891">
                                            <p:txEl>
                                              <p:pRg st="9" end="9"/>
                                            </p:txEl>
                                          </p:spTgt>
                                        </p:tgtEl>
                                        <p:attrNameLst>
                                          <p:attrName>style.visibility</p:attrName>
                                        </p:attrNameLst>
                                      </p:cBhvr>
                                      <p:to>
                                        <p:strVal val="visible"/>
                                      </p:to>
                                    </p:set>
                                    <p:animEffect transition="in" filter="wipe(left)">
                                      <p:cBhvr>
                                        <p:cTn id="38" dur="500"/>
                                        <p:tgtEl>
                                          <p:spTgt spid="122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utoUpdateAnimBg="0"/>
      <p:bldP spid="12289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sz="3600"/>
              <a:t>Example Relationships </a:t>
            </a:r>
            <a:r>
              <a:rPr lang="en-GB" sz="2400"/>
              <a:t>(by Degree &amp; Type)</a:t>
            </a:r>
            <a:endParaRPr lang="en-GB" sz="1800"/>
          </a:p>
        </p:txBody>
      </p:sp>
      <p:grpSp>
        <p:nvGrpSpPr>
          <p:cNvPr id="2" name="Group 3"/>
          <p:cNvGrpSpPr>
            <a:grpSpLocks/>
          </p:cNvGrpSpPr>
          <p:nvPr/>
        </p:nvGrpSpPr>
        <p:grpSpPr bwMode="auto">
          <a:xfrm>
            <a:off x="1187450" y="1268413"/>
            <a:ext cx="6748463" cy="1227137"/>
            <a:chOff x="912" y="1008"/>
            <a:chExt cx="4605" cy="773"/>
          </a:xfrm>
        </p:grpSpPr>
        <p:sp>
          <p:nvSpPr>
            <p:cNvPr id="124932" name="Line 4"/>
            <p:cNvSpPr>
              <a:spLocks noChangeShapeType="1"/>
            </p:cNvSpPr>
            <p:nvPr/>
          </p:nvSpPr>
          <p:spPr bwMode="auto">
            <a:xfrm>
              <a:off x="2593" y="1593"/>
              <a:ext cx="1632" cy="0"/>
            </a:xfrm>
            <a:prstGeom prst="line">
              <a:avLst/>
            </a:prstGeom>
            <a:noFill/>
            <a:ln w="25400">
              <a:solidFill>
                <a:schemeClr val="tx1"/>
              </a:solidFill>
              <a:round/>
              <a:headEnd/>
              <a:tailEnd/>
            </a:ln>
            <a:effectLst/>
          </p:spPr>
          <p:txBody>
            <a:bodyPr/>
            <a:lstStyle/>
            <a:p>
              <a:endParaRPr lang="en-IE"/>
            </a:p>
          </p:txBody>
        </p:sp>
        <p:grpSp>
          <p:nvGrpSpPr>
            <p:cNvPr id="3" name="Group 5"/>
            <p:cNvGrpSpPr>
              <a:grpSpLocks/>
            </p:cNvGrpSpPr>
            <p:nvPr/>
          </p:nvGrpSpPr>
          <p:grpSpPr bwMode="auto">
            <a:xfrm>
              <a:off x="1296" y="1406"/>
              <a:ext cx="1288" cy="375"/>
              <a:chOff x="1199" y="1075"/>
              <a:chExt cx="1288" cy="375"/>
            </a:xfrm>
          </p:grpSpPr>
          <p:sp>
            <p:nvSpPr>
              <p:cNvPr id="124934" name="Rectangle 6"/>
              <p:cNvSpPr>
                <a:spLocks noChangeArrowheads="1"/>
              </p:cNvSpPr>
              <p:nvPr/>
            </p:nvSpPr>
            <p:spPr bwMode="auto">
              <a:xfrm>
                <a:off x="1199" y="1075"/>
                <a:ext cx="1288" cy="375"/>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35" name="Rectangle 7"/>
              <p:cNvSpPr>
                <a:spLocks noChangeArrowheads="1"/>
              </p:cNvSpPr>
              <p:nvPr/>
            </p:nvSpPr>
            <p:spPr bwMode="auto">
              <a:xfrm>
                <a:off x="1308" y="1083"/>
                <a:ext cx="867"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Husband</a:t>
                </a:r>
              </a:p>
            </p:txBody>
          </p:sp>
        </p:grpSp>
        <p:grpSp>
          <p:nvGrpSpPr>
            <p:cNvPr id="4" name="Group 8"/>
            <p:cNvGrpSpPr>
              <a:grpSpLocks/>
            </p:cNvGrpSpPr>
            <p:nvPr/>
          </p:nvGrpSpPr>
          <p:grpSpPr bwMode="auto">
            <a:xfrm>
              <a:off x="4229" y="1406"/>
              <a:ext cx="1288" cy="375"/>
              <a:chOff x="4132" y="1075"/>
              <a:chExt cx="1288" cy="375"/>
            </a:xfrm>
          </p:grpSpPr>
          <p:sp>
            <p:nvSpPr>
              <p:cNvPr id="124937" name="Rectangle 9"/>
              <p:cNvSpPr>
                <a:spLocks noChangeArrowheads="1"/>
              </p:cNvSpPr>
              <p:nvPr/>
            </p:nvSpPr>
            <p:spPr bwMode="auto">
              <a:xfrm>
                <a:off x="4132" y="1075"/>
                <a:ext cx="1288" cy="375"/>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38" name="Rectangle 10"/>
              <p:cNvSpPr>
                <a:spLocks noChangeArrowheads="1"/>
              </p:cNvSpPr>
              <p:nvPr/>
            </p:nvSpPr>
            <p:spPr bwMode="auto">
              <a:xfrm>
                <a:off x="4483" y="1083"/>
                <a:ext cx="489"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Wife</a:t>
                </a:r>
              </a:p>
            </p:txBody>
          </p:sp>
        </p:grpSp>
        <p:sp>
          <p:nvSpPr>
            <p:cNvPr id="124939" name="Rectangle 11"/>
            <p:cNvSpPr>
              <a:spLocks noChangeArrowheads="1"/>
            </p:cNvSpPr>
            <p:nvPr/>
          </p:nvSpPr>
          <p:spPr bwMode="auto">
            <a:xfrm>
              <a:off x="2882" y="1392"/>
              <a:ext cx="1054"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   is married to</a:t>
              </a:r>
            </a:p>
          </p:txBody>
        </p:sp>
        <p:sp>
          <p:nvSpPr>
            <p:cNvPr id="124940" name="Rectangle 12"/>
            <p:cNvSpPr>
              <a:spLocks noChangeArrowheads="1"/>
            </p:cNvSpPr>
            <p:nvPr/>
          </p:nvSpPr>
          <p:spPr bwMode="auto">
            <a:xfrm>
              <a:off x="912" y="1008"/>
              <a:ext cx="1587" cy="365"/>
            </a:xfrm>
            <a:prstGeom prst="rect">
              <a:avLst/>
            </a:prstGeom>
            <a:noFill/>
            <a:ln w="25400">
              <a:noFill/>
              <a:miter lim="800000"/>
              <a:headEnd/>
              <a:tailEnd/>
            </a:ln>
            <a:effectLst/>
          </p:spPr>
          <p:txBody>
            <a:bodyPr wrap="none">
              <a:spAutoFit/>
            </a:bodyPr>
            <a:lstStyle/>
            <a:p>
              <a:pPr>
                <a:spcBef>
                  <a:spcPct val="20000"/>
                </a:spcBef>
              </a:pPr>
              <a:r>
                <a:rPr lang="en-GB" sz="3200">
                  <a:latin typeface="Arial" charset="0"/>
                </a:rPr>
                <a:t>One-to-One</a:t>
              </a:r>
            </a:p>
          </p:txBody>
        </p:sp>
        <p:sp>
          <p:nvSpPr>
            <p:cNvPr id="124941" name="Rectangle 13"/>
            <p:cNvSpPr>
              <a:spLocks noChangeArrowheads="1"/>
            </p:cNvSpPr>
            <p:nvPr/>
          </p:nvSpPr>
          <p:spPr bwMode="auto">
            <a:xfrm>
              <a:off x="3982" y="1389"/>
              <a:ext cx="181"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1</a:t>
              </a:r>
            </a:p>
          </p:txBody>
        </p:sp>
        <p:sp>
          <p:nvSpPr>
            <p:cNvPr id="124942" name="Rectangle 14"/>
            <p:cNvSpPr>
              <a:spLocks noChangeArrowheads="1"/>
            </p:cNvSpPr>
            <p:nvPr/>
          </p:nvSpPr>
          <p:spPr bwMode="auto">
            <a:xfrm>
              <a:off x="2621" y="1389"/>
              <a:ext cx="181"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1</a:t>
              </a:r>
            </a:p>
          </p:txBody>
        </p:sp>
      </p:grpSp>
      <p:grpSp>
        <p:nvGrpSpPr>
          <p:cNvPr id="5" name="Group 39"/>
          <p:cNvGrpSpPr>
            <a:grpSpLocks/>
          </p:cNvGrpSpPr>
          <p:nvPr/>
        </p:nvGrpSpPr>
        <p:grpSpPr bwMode="auto">
          <a:xfrm>
            <a:off x="1116013" y="3068638"/>
            <a:ext cx="6753225" cy="1195387"/>
            <a:chOff x="703" y="1933"/>
            <a:chExt cx="4254" cy="753"/>
          </a:xfrm>
        </p:grpSpPr>
        <p:sp>
          <p:nvSpPr>
            <p:cNvPr id="124944" name="Line 16"/>
            <p:cNvSpPr>
              <a:spLocks noChangeShapeType="1"/>
            </p:cNvSpPr>
            <p:nvPr/>
          </p:nvSpPr>
          <p:spPr bwMode="auto">
            <a:xfrm>
              <a:off x="2255" y="2459"/>
              <a:ext cx="1506" cy="0"/>
            </a:xfrm>
            <a:prstGeom prst="line">
              <a:avLst/>
            </a:prstGeom>
            <a:noFill/>
            <a:ln w="25400">
              <a:solidFill>
                <a:schemeClr val="tx1"/>
              </a:solidFill>
              <a:round/>
              <a:headEnd/>
              <a:tailEnd/>
            </a:ln>
            <a:effectLst/>
          </p:spPr>
          <p:txBody>
            <a:bodyPr/>
            <a:lstStyle/>
            <a:p>
              <a:endParaRPr lang="en-IE"/>
            </a:p>
          </p:txBody>
        </p:sp>
        <p:sp>
          <p:nvSpPr>
            <p:cNvPr id="124945" name="Rectangle 17"/>
            <p:cNvSpPr>
              <a:spLocks noChangeArrowheads="1"/>
            </p:cNvSpPr>
            <p:nvPr/>
          </p:nvSpPr>
          <p:spPr bwMode="auto">
            <a:xfrm>
              <a:off x="1057" y="2295"/>
              <a:ext cx="1189"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46" name="Rectangle 18"/>
            <p:cNvSpPr>
              <a:spLocks noChangeArrowheads="1"/>
            </p:cNvSpPr>
            <p:nvPr/>
          </p:nvSpPr>
          <p:spPr bwMode="auto">
            <a:xfrm>
              <a:off x="1187" y="2298"/>
              <a:ext cx="754"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Lecturer</a:t>
              </a:r>
            </a:p>
          </p:txBody>
        </p:sp>
        <p:grpSp>
          <p:nvGrpSpPr>
            <p:cNvPr id="6" name="Group 19"/>
            <p:cNvGrpSpPr>
              <a:grpSpLocks/>
            </p:cNvGrpSpPr>
            <p:nvPr/>
          </p:nvGrpSpPr>
          <p:grpSpPr bwMode="auto">
            <a:xfrm>
              <a:off x="3768" y="2295"/>
              <a:ext cx="1189" cy="328"/>
              <a:chOff x="4136" y="1852"/>
              <a:chExt cx="1288" cy="328"/>
            </a:xfrm>
          </p:grpSpPr>
          <p:sp>
            <p:nvSpPr>
              <p:cNvPr id="124948" name="Rectangle 20"/>
              <p:cNvSpPr>
                <a:spLocks noChangeArrowheads="1"/>
              </p:cNvSpPr>
              <p:nvPr/>
            </p:nvSpPr>
            <p:spPr bwMode="auto">
              <a:xfrm>
                <a:off x="4136" y="1852"/>
                <a:ext cx="1288"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49" name="Rectangle 21"/>
              <p:cNvSpPr>
                <a:spLocks noChangeArrowheads="1"/>
              </p:cNvSpPr>
              <p:nvPr/>
            </p:nvSpPr>
            <p:spPr bwMode="auto">
              <a:xfrm>
                <a:off x="4306" y="1855"/>
                <a:ext cx="769"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Student</a:t>
                </a:r>
              </a:p>
            </p:txBody>
          </p:sp>
        </p:grpSp>
        <p:sp>
          <p:nvSpPr>
            <p:cNvPr id="124950" name="Rectangle 22"/>
            <p:cNvSpPr>
              <a:spLocks noChangeArrowheads="1"/>
            </p:cNvSpPr>
            <p:nvPr/>
          </p:nvSpPr>
          <p:spPr bwMode="auto">
            <a:xfrm>
              <a:off x="2741" y="2269"/>
              <a:ext cx="628"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bores =&gt;</a:t>
              </a:r>
            </a:p>
          </p:txBody>
        </p:sp>
        <p:sp>
          <p:nvSpPr>
            <p:cNvPr id="124951" name="Rectangle 23"/>
            <p:cNvSpPr>
              <a:spLocks noChangeArrowheads="1"/>
            </p:cNvSpPr>
            <p:nvPr/>
          </p:nvSpPr>
          <p:spPr bwMode="auto">
            <a:xfrm>
              <a:off x="703" y="1933"/>
              <a:ext cx="1607" cy="365"/>
            </a:xfrm>
            <a:prstGeom prst="rect">
              <a:avLst/>
            </a:prstGeom>
            <a:noFill/>
            <a:ln w="25400">
              <a:noFill/>
              <a:miter lim="800000"/>
              <a:headEnd/>
              <a:tailEnd/>
            </a:ln>
            <a:effectLst/>
          </p:spPr>
          <p:txBody>
            <a:bodyPr wrap="none">
              <a:spAutoFit/>
            </a:bodyPr>
            <a:lstStyle/>
            <a:p>
              <a:pPr>
                <a:spcBef>
                  <a:spcPct val="20000"/>
                </a:spcBef>
              </a:pPr>
              <a:r>
                <a:rPr lang="en-GB" sz="3200">
                  <a:latin typeface="Arial" charset="0"/>
                </a:rPr>
                <a:t>One-to-Many</a:t>
              </a:r>
            </a:p>
          </p:txBody>
        </p:sp>
        <p:sp>
          <p:nvSpPr>
            <p:cNvPr id="124952" name="Rectangle 24"/>
            <p:cNvSpPr>
              <a:spLocks noChangeArrowheads="1"/>
            </p:cNvSpPr>
            <p:nvPr/>
          </p:nvSpPr>
          <p:spPr bwMode="auto">
            <a:xfrm>
              <a:off x="2280" y="2224"/>
              <a:ext cx="167"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1</a:t>
              </a:r>
            </a:p>
          </p:txBody>
        </p:sp>
        <p:sp>
          <p:nvSpPr>
            <p:cNvPr id="124953" name="Rectangle 25"/>
            <p:cNvSpPr>
              <a:spLocks noChangeArrowheads="1"/>
            </p:cNvSpPr>
            <p:nvPr/>
          </p:nvSpPr>
          <p:spPr bwMode="auto">
            <a:xfrm>
              <a:off x="3537" y="2224"/>
              <a:ext cx="209"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4954" name="Rectangle 26"/>
            <p:cNvSpPr>
              <a:spLocks noChangeArrowheads="1"/>
            </p:cNvSpPr>
            <p:nvPr/>
          </p:nvSpPr>
          <p:spPr bwMode="auto">
            <a:xfrm>
              <a:off x="2574" y="2496"/>
              <a:ext cx="986"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&lt;= bored by</a:t>
              </a:r>
            </a:p>
          </p:txBody>
        </p:sp>
      </p:grpSp>
      <p:grpSp>
        <p:nvGrpSpPr>
          <p:cNvPr id="7" name="Group 40"/>
          <p:cNvGrpSpPr>
            <a:grpSpLocks/>
          </p:cNvGrpSpPr>
          <p:nvPr/>
        </p:nvGrpSpPr>
        <p:grpSpPr bwMode="auto">
          <a:xfrm>
            <a:off x="1187450" y="4797425"/>
            <a:ext cx="6753225" cy="1238250"/>
            <a:chOff x="748" y="3022"/>
            <a:chExt cx="4254" cy="780"/>
          </a:xfrm>
        </p:grpSpPr>
        <p:sp>
          <p:nvSpPr>
            <p:cNvPr id="124956" name="Line 28"/>
            <p:cNvSpPr>
              <a:spLocks noChangeShapeType="1"/>
            </p:cNvSpPr>
            <p:nvPr/>
          </p:nvSpPr>
          <p:spPr bwMode="auto">
            <a:xfrm>
              <a:off x="2300" y="3595"/>
              <a:ext cx="1506" cy="0"/>
            </a:xfrm>
            <a:prstGeom prst="line">
              <a:avLst/>
            </a:prstGeom>
            <a:noFill/>
            <a:ln w="25400">
              <a:solidFill>
                <a:schemeClr val="tx1"/>
              </a:solidFill>
              <a:round/>
              <a:headEnd/>
              <a:tailEnd/>
            </a:ln>
            <a:effectLst/>
          </p:spPr>
          <p:txBody>
            <a:bodyPr/>
            <a:lstStyle/>
            <a:p>
              <a:endParaRPr lang="en-IE"/>
            </a:p>
          </p:txBody>
        </p:sp>
        <p:sp>
          <p:nvSpPr>
            <p:cNvPr id="124957" name="Rectangle 29"/>
            <p:cNvSpPr>
              <a:spLocks noChangeArrowheads="1"/>
            </p:cNvSpPr>
            <p:nvPr/>
          </p:nvSpPr>
          <p:spPr bwMode="auto">
            <a:xfrm>
              <a:off x="1102" y="3431"/>
              <a:ext cx="1189"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58" name="Rectangle 30"/>
            <p:cNvSpPr>
              <a:spLocks noChangeArrowheads="1"/>
            </p:cNvSpPr>
            <p:nvPr/>
          </p:nvSpPr>
          <p:spPr bwMode="auto">
            <a:xfrm>
              <a:off x="1232" y="3433"/>
              <a:ext cx="719"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Product</a:t>
              </a:r>
            </a:p>
          </p:txBody>
        </p:sp>
        <p:grpSp>
          <p:nvGrpSpPr>
            <p:cNvPr id="8" name="Group 31"/>
            <p:cNvGrpSpPr>
              <a:grpSpLocks/>
            </p:cNvGrpSpPr>
            <p:nvPr/>
          </p:nvGrpSpPr>
          <p:grpSpPr bwMode="auto">
            <a:xfrm>
              <a:off x="3813" y="3431"/>
              <a:ext cx="1189" cy="328"/>
              <a:chOff x="4137" y="3484"/>
              <a:chExt cx="1288" cy="328"/>
            </a:xfrm>
          </p:grpSpPr>
          <p:sp>
            <p:nvSpPr>
              <p:cNvPr id="124960" name="Rectangle 32"/>
              <p:cNvSpPr>
                <a:spLocks noChangeArrowheads="1"/>
              </p:cNvSpPr>
              <p:nvPr/>
            </p:nvSpPr>
            <p:spPr bwMode="auto">
              <a:xfrm>
                <a:off x="4137" y="3484"/>
                <a:ext cx="1288"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4961" name="Rectangle 33"/>
              <p:cNvSpPr>
                <a:spLocks noChangeArrowheads="1"/>
              </p:cNvSpPr>
              <p:nvPr/>
            </p:nvSpPr>
            <p:spPr bwMode="auto">
              <a:xfrm>
                <a:off x="4211" y="3486"/>
                <a:ext cx="932"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Customer</a:t>
                </a:r>
              </a:p>
            </p:txBody>
          </p:sp>
        </p:grpSp>
        <p:sp>
          <p:nvSpPr>
            <p:cNvPr id="124962" name="Rectangle 34"/>
            <p:cNvSpPr>
              <a:spLocks noChangeArrowheads="1"/>
            </p:cNvSpPr>
            <p:nvPr/>
          </p:nvSpPr>
          <p:spPr bwMode="auto">
            <a:xfrm>
              <a:off x="2590" y="3385"/>
              <a:ext cx="1061"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bought by =&gt;</a:t>
              </a:r>
            </a:p>
          </p:txBody>
        </p:sp>
        <p:sp>
          <p:nvSpPr>
            <p:cNvPr id="124963" name="Rectangle 35"/>
            <p:cNvSpPr>
              <a:spLocks noChangeArrowheads="1"/>
            </p:cNvSpPr>
            <p:nvPr/>
          </p:nvSpPr>
          <p:spPr bwMode="auto">
            <a:xfrm>
              <a:off x="748" y="3022"/>
              <a:ext cx="1749" cy="365"/>
            </a:xfrm>
            <a:prstGeom prst="rect">
              <a:avLst/>
            </a:prstGeom>
            <a:noFill/>
            <a:ln w="25400">
              <a:noFill/>
              <a:miter lim="800000"/>
              <a:headEnd/>
              <a:tailEnd/>
            </a:ln>
            <a:effectLst/>
          </p:spPr>
          <p:txBody>
            <a:bodyPr wrap="none">
              <a:spAutoFit/>
            </a:bodyPr>
            <a:lstStyle/>
            <a:p>
              <a:pPr eaLnBrk="0" hangingPunct="0"/>
              <a:r>
                <a:rPr lang="en-GB" sz="3200">
                  <a:latin typeface="Arial" charset="0"/>
                </a:rPr>
                <a:t>Many-to-Many</a:t>
              </a:r>
            </a:p>
          </p:txBody>
        </p:sp>
        <p:sp>
          <p:nvSpPr>
            <p:cNvPr id="124964" name="Rectangle 36"/>
            <p:cNvSpPr>
              <a:spLocks noChangeArrowheads="1"/>
            </p:cNvSpPr>
            <p:nvPr/>
          </p:nvSpPr>
          <p:spPr bwMode="auto">
            <a:xfrm>
              <a:off x="2298" y="3340"/>
              <a:ext cx="209"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4965" name="Rectangle 37"/>
            <p:cNvSpPr>
              <a:spLocks noChangeArrowheads="1"/>
            </p:cNvSpPr>
            <p:nvPr/>
          </p:nvSpPr>
          <p:spPr bwMode="auto">
            <a:xfrm>
              <a:off x="3595" y="3340"/>
              <a:ext cx="210"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4966" name="Rectangle 38"/>
            <p:cNvSpPr>
              <a:spLocks noChangeArrowheads="1"/>
            </p:cNvSpPr>
            <p:nvPr/>
          </p:nvSpPr>
          <p:spPr bwMode="auto">
            <a:xfrm>
              <a:off x="2841" y="3612"/>
              <a:ext cx="586"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&lt;= buys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595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595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595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595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595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596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596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5964" name="Rectangle 12"/>
          <p:cNvSpPr>
            <a:spLocks noGrp="1" noChangeArrowheads="1"/>
          </p:cNvSpPr>
          <p:nvPr>
            <p:ph type="title"/>
          </p:nvPr>
        </p:nvSpPr>
        <p:spPr/>
        <p:txBody>
          <a:bodyPr/>
          <a:lstStyle/>
          <a:p>
            <a:r>
              <a:rPr lang="en-GB"/>
              <a:t>Decomposing Complexity</a:t>
            </a:r>
          </a:p>
        </p:txBody>
      </p:sp>
      <p:sp>
        <p:nvSpPr>
          <p:cNvPr id="125965" name="Rectangle 13"/>
          <p:cNvSpPr>
            <a:spLocks noGrp="1" noChangeArrowheads="1"/>
          </p:cNvSpPr>
          <p:nvPr>
            <p:ph type="body" idx="1"/>
          </p:nvPr>
        </p:nvSpPr>
        <p:spPr/>
        <p:txBody>
          <a:bodyPr>
            <a:normAutofit fontScale="92500"/>
          </a:bodyPr>
          <a:lstStyle/>
          <a:p>
            <a:r>
              <a:rPr lang="en-GB" sz="2800" dirty="0"/>
              <a:t>Try to simplify any complex ‘real-world’ </a:t>
            </a:r>
            <a:r>
              <a:rPr lang="en-GB" sz="2800" b="1" dirty="0"/>
              <a:t>M:M</a:t>
            </a:r>
            <a:r>
              <a:rPr lang="en-GB" sz="2800" dirty="0"/>
              <a:t> Relationships that you discover into </a:t>
            </a:r>
            <a:r>
              <a:rPr lang="en-GB" sz="2800" b="1" dirty="0"/>
              <a:t>2 x</a:t>
            </a:r>
            <a:r>
              <a:rPr lang="en-GB" sz="2800" dirty="0"/>
              <a:t> </a:t>
            </a:r>
            <a:r>
              <a:rPr lang="en-GB" sz="2800" b="1" dirty="0"/>
              <a:t>1:M</a:t>
            </a:r>
            <a:r>
              <a:rPr lang="en-GB" sz="2800" dirty="0"/>
              <a:t> Relationships:</a:t>
            </a:r>
          </a:p>
          <a:p>
            <a:pPr lvl="1"/>
            <a:r>
              <a:rPr lang="en-GB" sz="2400" dirty="0"/>
              <a:t>This results in the creation of an new ‘artificial’ linking Entity composed of the identifiers (i.e. the ‘key’ Attributes) from either side of the original Many-to-Many relationship.</a:t>
            </a:r>
          </a:p>
          <a:p>
            <a:r>
              <a:rPr lang="en-GB" sz="2800" dirty="0"/>
              <a:t>ALWAYS attempt to simplify any complex (i.e. M:M) Relationships at the Conceptual Data Modelling stage:</a:t>
            </a:r>
          </a:p>
          <a:p>
            <a:pPr lvl="1"/>
            <a:r>
              <a:rPr lang="en-GB" sz="2400" dirty="0"/>
              <a:t>you will have to ‘solve’ these ‘problems’ when you move on to the Logical Data Model.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5964"/>
                                        </p:tgtEl>
                                        <p:attrNameLst>
                                          <p:attrName>style.visibility</p:attrName>
                                        </p:attrNameLst>
                                      </p:cBhvr>
                                      <p:to>
                                        <p:strVal val="visible"/>
                                      </p:to>
                                    </p:set>
                                    <p:animEffect transition="in" filter="dissolve">
                                      <p:cBhvr>
                                        <p:cTn id="7" dur="500"/>
                                        <p:tgtEl>
                                          <p:spTgt spid="125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65">
                                            <p:txEl>
                                              <p:pRg st="0" end="0"/>
                                            </p:txEl>
                                          </p:spTgt>
                                        </p:tgtEl>
                                        <p:attrNameLst>
                                          <p:attrName>style.visibility</p:attrName>
                                        </p:attrNameLst>
                                      </p:cBhvr>
                                      <p:to>
                                        <p:strVal val="visible"/>
                                      </p:to>
                                    </p:set>
                                    <p:animEffect transition="in" filter="wipe(left)">
                                      <p:cBhvr>
                                        <p:cTn id="12" dur="500"/>
                                        <p:tgtEl>
                                          <p:spTgt spid="1259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65">
                                            <p:txEl>
                                              <p:pRg st="1" end="1"/>
                                            </p:txEl>
                                          </p:spTgt>
                                        </p:tgtEl>
                                        <p:attrNameLst>
                                          <p:attrName>style.visibility</p:attrName>
                                        </p:attrNameLst>
                                      </p:cBhvr>
                                      <p:to>
                                        <p:strVal val="visible"/>
                                      </p:to>
                                    </p:set>
                                    <p:animEffect transition="in" filter="wipe(left)">
                                      <p:cBhvr>
                                        <p:cTn id="17" dur="500"/>
                                        <p:tgtEl>
                                          <p:spTgt spid="1259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65">
                                            <p:txEl>
                                              <p:pRg st="2" end="2"/>
                                            </p:txEl>
                                          </p:spTgt>
                                        </p:tgtEl>
                                        <p:attrNameLst>
                                          <p:attrName>style.visibility</p:attrName>
                                        </p:attrNameLst>
                                      </p:cBhvr>
                                      <p:to>
                                        <p:strVal val="visible"/>
                                      </p:to>
                                    </p:set>
                                    <p:animEffect transition="in" filter="wipe(left)">
                                      <p:cBhvr>
                                        <p:cTn id="22" dur="500"/>
                                        <p:tgtEl>
                                          <p:spTgt spid="125965">
                                            <p:txEl>
                                              <p:pRg st="2" end="2"/>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5965">
                                            <p:txEl>
                                              <p:pRg st="3" end="3"/>
                                            </p:txEl>
                                          </p:spTgt>
                                        </p:tgtEl>
                                        <p:attrNameLst>
                                          <p:attrName>style.visibility</p:attrName>
                                        </p:attrNameLst>
                                      </p:cBhvr>
                                      <p:to>
                                        <p:strVal val="visible"/>
                                      </p:to>
                                    </p:set>
                                    <p:animEffect transition="in" filter="wipe(left)">
                                      <p:cBhvr>
                                        <p:cTn id="26" dur="500"/>
                                        <p:tgtEl>
                                          <p:spTgt spid="1259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4" grpId="0" autoUpdateAnimBg="0"/>
      <p:bldP spid="12596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GB"/>
              <a:t>An Example of Decomposition</a:t>
            </a:r>
          </a:p>
        </p:txBody>
      </p:sp>
      <p:grpSp>
        <p:nvGrpSpPr>
          <p:cNvPr id="2" name="Group 36"/>
          <p:cNvGrpSpPr>
            <a:grpSpLocks/>
          </p:cNvGrpSpPr>
          <p:nvPr/>
        </p:nvGrpSpPr>
        <p:grpSpPr bwMode="auto">
          <a:xfrm>
            <a:off x="1447800" y="4581525"/>
            <a:ext cx="6869113" cy="301625"/>
            <a:chOff x="912" y="3430"/>
            <a:chExt cx="4327" cy="190"/>
          </a:xfrm>
        </p:grpSpPr>
        <p:sp>
          <p:nvSpPr>
            <p:cNvPr id="128004" name="Rectangle 4"/>
            <p:cNvSpPr>
              <a:spLocks noChangeArrowheads="1"/>
            </p:cNvSpPr>
            <p:nvPr/>
          </p:nvSpPr>
          <p:spPr bwMode="auto">
            <a:xfrm>
              <a:off x="4377" y="3430"/>
              <a:ext cx="862"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CustomerKey</a:t>
              </a:r>
            </a:p>
          </p:txBody>
        </p:sp>
        <p:sp>
          <p:nvSpPr>
            <p:cNvPr id="128005" name="Rectangle 5"/>
            <p:cNvSpPr>
              <a:spLocks noChangeArrowheads="1"/>
            </p:cNvSpPr>
            <p:nvPr/>
          </p:nvSpPr>
          <p:spPr bwMode="auto">
            <a:xfrm>
              <a:off x="912" y="3430"/>
              <a:ext cx="754"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ProductKey</a:t>
              </a:r>
            </a:p>
          </p:txBody>
        </p:sp>
      </p:grpSp>
      <p:sp>
        <p:nvSpPr>
          <p:cNvPr id="128006" name="Rectangle 6"/>
          <p:cNvSpPr>
            <a:spLocks noChangeArrowheads="1"/>
          </p:cNvSpPr>
          <p:nvPr/>
        </p:nvSpPr>
        <p:spPr bwMode="auto">
          <a:xfrm>
            <a:off x="4454525" y="4581525"/>
            <a:ext cx="1338263" cy="623888"/>
          </a:xfrm>
          <a:prstGeom prst="rect">
            <a:avLst/>
          </a:prstGeom>
          <a:noFill/>
          <a:ln w="12700">
            <a:noFill/>
            <a:miter lim="800000"/>
            <a:headEnd/>
            <a:tailEnd/>
          </a:ln>
          <a:effectLst/>
        </p:spPr>
        <p:txBody>
          <a:bodyPr wrap="none">
            <a:spAutoFit/>
          </a:bodyPr>
          <a:lstStyle/>
          <a:p>
            <a:pPr algn="ctr" eaLnBrk="0" hangingPunct="0">
              <a:spcBef>
                <a:spcPct val="50000"/>
              </a:spcBef>
            </a:pPr>
            <a:r>
              <a:rPr lang="en-GB" sz="1400" b="1">
                <a:latin typeface="Arial" charset="0"/>
              </a:rPr>
              <a:t>CustomerKey</a:t>
            </a:r>
          </a:p>
          <a:p>
            <a:pPr algn="ctr" eaLnBrk="0" hangingPunct="0">
              <a:spcBef>
                <a:spcPct val="50000"/>
              </a:spcBef>
            </a:pPr>
            <a:r>
              <a:rPr lang="en-GB" sz="1400" b="1">
                <a:latin typeface="Arial" charset="0"/>
              </a:rPr>
              <a:t>ProductKey</a:t>
            </a:r>
          </a:p>
        </p:txBody>
      </p:sp>
      <p:grpSp>
        <p:nvGrpSpPr>
          <p:cNvPr id="3" name="Group 7"/>
          <p:cNvGrpSpPr>
            <a:grpSpLocks/>
          </p:cNvGrpSpPr>
          <p:nvPr/>
        </p:nvGrpSpPr>
        <p:grpSpPr bwMode="auto">
          <a:xfrm>
            <a:off x="827088" y="1196975"/>
            <a:ext cx="7489825" cy="1452563"/>
            <a:chOff x="807" y="1117"/>
            <a:chExt cx="4633" cy="915"/>
          </a:xfrm>
        </p:grpSpPr>
        <p:sp>
          <p:nvSpPr>
            <p:cNvPr id="128008" name="Line 8"/>
            <p:cNvSpPr>
              <a:spLocks noChangeShapeType="1"/>
            </p:cNvSpPr>
            <p:nvPr/>
          </p:nvSpPr>
          <p:spPr bwMode="auto">
            <a:xfrm>
              <a:off x="2512" y="1825"/>
              <a:ext cx="1632" cy="0"/>
            </a:xfrm>
            <a:prstGeom prst="line">
              <a:avLst/>
            </a:prstGeom>
            <a:noFill/>
            <a:ln w="25400">
              <a:solidFill>
                <a:schemeClr val="tx1"/>
              </a:solidFill>
              <a:round/>
              <a:headEnd/>
              <a:tailEnd/>
            </a:ln>
            <a:effectLst/>
          </p:spPr>
          <p:txBody>
            <a:bodyPr/>
            <a:lstStyle/>
            <a:p>
              <a:endParaRPr lang="en-IE"/>
            </a:p>
          </p:txBody>
        </p:sp>
        <p:sp>
          <p:nvSpPr>
            <p:cNvPr id="128009" name="Rectangle 9"/>
            <p:cNvSpPr>
              <a:spLocks noChangeArrowheads="1"/>
            </p:cNvSpPr>
            <p:nvPr/>
          </p:nvSpPr>
          <p:spPr bwMode="auto">
            <a:xfrm>
              <a:off x="1215" y="1661"/>
              <a:ext cx="1288"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8010" name="Rectangle 10"/>
            <p:cNvSpPr>
              <a:spLocks noChangeArrowheads="1"/>
            </p:cNvSpPr>
            <p:nvPr/>
          </p:nvSpPr>
          <p:spPr bwMode="auto">
            <a:xfrm>
              <a:off x="1355" y="1663"/>
              <a:ext cx="706"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Product</a:t>
              </a:r>
            </a:p>
          </p:txBody>
        </p:sp>
        <p:grpSp>
          <p:nvGrpSpPr>
            <p:cNvPr id="4" name="Group 11"/>
            <p:cNvGrpSpPr>
              <a:grpSpLocks/>
            </p:cNvGrpSpPr>
            <p:nvPr/>
          </p:nvGrpSpPr>
          <p:grpSpPr bwMode="auto">
            <a:xfrm>
              <a:off x="4152" y="1661"/>
              <a:ext cx="1288" cy="328"/>
              <a:chOff x="4137" y="3484"/>
              <a:chExt cx="1288" cy="328"/>
            </a:xfrm>
          </p:grpSpPr>
          <p:sp>
            <p:nvSpPr>
              <p:cNvPr id="128012" name="Rectangle 12"/>
              <p:cNvSpPr>
                <a:spLocks noChangeArrowheads="1"/>
              </p:cNvSpPr>
              <p:nvPr/>
            </p:nvSpPr>
            <p:spPr bwMode="auto">
              <a:xfrm>
                <a:off x="4137" y="3484"/>
                <a:ext cx="1288"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8013" name="Rectangle 13"/>
              <p:cNvSpPr>
                <a:spLocks noChangeArrowheads="1"/>
              </p:cNvSpPr>
              <p:nvPr/>
            </p:nvSpPr>
            <p:spPr bwMode="auto">
              <a:xfrm>
                <a:off x="4211" y="3486"/>
                <a:ext cx="845"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Customer</a:t>
                </a:r>
              </a:p>
            </p:txBody>
          </p:sp>
        </p:grpSp>
        <p:sp>
          <p:nvSpPr>
            <p:cNvPr id="128014" name="Rectangle 14"/>
            <p:cNvSpPr>
              <a:spLocks noChangeArrowheads="1"/>
            </p:cNvSpPr>
            <p:nvPr/>
          </p:nvSpPr>
          <p:spPr bwMode="auto">
            <a:xfrm>
              <a:off x="2827" y="1615"/>
              <a:ext cx="1089"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bought by =&gt;</a:t>
              </a:r>
            </a:p>
          </p:txBody>
        </p:sp>
        <p:sp>
          <p:nvSpPr>
            <p:cNvPr id="128015" name="Rectangle 15"/>
            <p:cNvSpPr>
              <a:spLocks noChangeArrowheads="1"/>
            </p:cNvSpPr>
            <p:nvPr/>
          </p:nvSpPr>
          <p:spPr bwMode="auto">
            <a:xfrm>
              <a:off x="807" y="1117"/>
              <a:ext cx="2122" cy="365"/>
            </a:xfrm>
            <a:prstGeom prst="rect">
              <a:avLst/>
            </a:prstGeom>
            <a:noFill/>
            <a:ln w="25400">
              <a:noFill/>
              <a:miter lim="800000"/>
              <a:headEnd/>
              <a:tailEnd/>
            </a:ln>
            <a:effectLst/>
          </p:spPr>
          <p:txBody>
            <a:bodyPr wrap="none">
              <a:spAutoFit/>
            </a:bodyPr>
            <a:lstStyle/>
            <a:p>
              <a:pPr eaLnBrk="0" hangingPunct="0"/>
              <a:r>
                <a:rPr lang="en-GB" sz="3200">
                  <a:latin typeface="Arial" charset="0"/>
                </a:rPr>
                <a:t>1 x Many-to-Many</a:t>
              </a:r>
            </a:p>
          </p:txBody>
        </p:sp>
        <p:sp>
          <p:nvSpPr>
            <p:cNvPr id="128016" name="Rectangle 16"/>
            <p:cNvSpPr>
              <a:spLocks noChangeArrowheads="1"/>
            </p:cNvSpPr>
            <p:nvPr/>
          </p:nvSpPr>
          <p:spPr bwMode="auto">
            <a:xfrm>
              <a:off x="2510" y="1570"/>
              <a:ext cx="227"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8017" name="Rectangle 17"/>
            <p:cNvSpPr>
              <a:spLocks noChangeArrowheads="1"/>
            </p:cNvSpPr>
            <p:nvPr/>
          </p:nvSpPr>
          <p:spPr bwMode="auto">
            <a:xfrm>
              <a:off x="3916" y="1570"/>
              <a:ext cx="227"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8018" name="Rectangle 18"/>
            <p:cNvSpPr>
              <a:spLocks noChangeArrowheads="1"/>
            </p:cNvSpPr>
            <p:nvPr/>
          </p:nvSpPr>
          <p:spPr bwMode="auto">
            <a:xfrm>
              <a:off x="3099" y="1842"/>
              <a:ext cx="635" cy="190"/>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400" b="1">
                  <a:latin typeface="Arial" charset="0"/>
                </a:rPr>
                <a:t>&lt;= buys</a:t>
              </a:r>
            </a:p>
          </p:txBody>
        </p:sp>
      </p:grpSp>
      <p:grpSp>
        <p:nvGrpSpPr>
          <p:cNvPr id="5" name="Group 35"/>
          <p:cNvGrpSpPr>
            <a:grpSpLocks/>
          </p:cNvGrpSpPr>
          <p:nvPr/>
        </p:nvGrpSpPr>
        <p:grpSpPr bwMode="auto">
          <a:xfrm>
            <a:off x="755650" y="2924175"/>
            <a:ext cx="7575550" cy="1457325"/>
            <a:chOff x="476" y="2296"/>
            <a:chExt cx="4772" cy="918"/>
          </a:xfrm>
        </p:grpSpPr>
        <p:sp>
          <p:nvSpPr>
            <p:cNvPr id="128020" name="Line 20"/>
            <p:cNvSpPr>
              <a:spLocks noChangeShapeType="1"/>
            </p:cNvSpPr>
            <p:nvPr/>
          </p:nvSpPr>
          <p:spPr bwMode="auto">
            <a:xfrm>
              <a:off x="3592" y="3022"/>
              <a:ext cx="750" cy="2"/>
            </a:xfrm>
            <a:prstGeom prst="line">
              <a:avLst/>
            </a:prstGeom>
            <a:noFill/>
            <a:ln w="25400">
              <a:solidFill>
                <a:schemeClr val="tx1"/>
              </a:solidFill>
              <a:round/>
              <a:headEnd/>
              <a:tailEnd/>
            </a:ln>
            <a:effectLst/>
          </p:spPr>
          <p:txBody>
            <a:bodyPr/>
            <a:lstStyle/>
            <a:p>
              <a:endParaRPr lang="en-IE"/>
            </a:p>
          </p:txBody>
        </p:sp>
        <p:sp>
          <p:nvSpPr>
            <p:cNvPr id="128021" name="Rectangle 21"/>
            <p:cNvSpPr>
              <a:spLocks noChangeArrowheads="1"/>
            </p:cNvSpPr>
            <p:nvPr/>
          </p:nvSpPr>
          <p:spPr bwMode="auto">
            <a:xfrm>
              <a:off x="886" y="2880"/>
              <a:ext cx="886"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8022" name="Rectangle 22"/>
            <p:cNvSpPr>
              <a:spLocks noChangeArrowheads="1"/>
            </p:cNvSpPr>
            <p:nvPr/>
          </p:nvSpPr>
          <p:spPr bwMode="auto">
            <a:xfrm>
              <a:off x="1019" y="2928"/>
              <a:ext cx="719"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Product</a:t>
              </a:r>
            </a:p>
          </p:txBody>
        </p:sp>
        <p:sp>
          <p:nvSpPr>
            <p:cNvPr id="128023" name="Rectangle 23"/>
            <p:cNvSpPr>
              <a:spLocks noChangeArrowheads="1"/>
            </p:cNvSpPr>
            <p:nvPr/>
          </p:nvSpPr>
          <p:spPr bwMode="auto">
            <a:xfrm>
              <a:off x="4342" y="2880"/>
              <a:ext cx="879"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8024" name="Rectangle 24"/>
            <p:cNvSpPr>
              <a:spLocks noChangeArrowheads="1"/>
            </p:cNvSpPr>
            <p:nvPr/>
          </p:nvSpPr>
          <p:spPr bwMode="auto">
            <a:xfrm>
              <a:off x="4387" y="2928"/>
              <a:ext cx="861" cy="248"/>
            </a:xfrm>
            <a:prstGeom prst="rect">
              <a:avLst/>
            </a:prstGeom>
            <a:noFill/>
            <a:ln w="25400">
              <a:noFill/>
              <a:miter lim="800000"/>
              <a:headEnd/>
              <a:tailEnd/>
            </a:ln>
            <a:effectLst/>
          </p:spPr>
          <p:txBody>
            <a:bodyPr wrap="none" lIns="90488" tIns="44450" rIns="90488" bIns="44450">
              <a:spAutoFit/>
            </a:bodyPr>
            <a:lstStyle/>
            <a:p>
              <a:pPr eaLnBrk="0" hangingPunct="0"/>
              <a:r>
                <a:rPr lang="en-GB" sz="2000" b="1">
                  <a:latin typeface="Arial" charset="0"/>
                </a:rPr>
                <a:t>Customer</a:t>
              </a:r>
            </a:p>
          </p:txBody>
        </p:sp>
        <p:sp>
          <p:nvSpPr>
            <p:cNvPr id="128025" name="Line 25"/>
            <p:cNvSpPr>
              <a:spLocks noChangeShapeType="1"/>
            </p:cNvSpPr>
            <p:nvPr/>
          </p:nvSpPr>
          <p:spPr bwMode="auto">
            <a:xfrm flipV="1">
              <a:off x="1772" y="3022"/>
              <a:ext cx="1108" cy="2"/>
            </a:xfrm>
            <a:prstGeom prst="line">
              <a:avLst/>
            </a:prstGeom>
            <a:noFill/>
            <a:ln w="25400">
              <a:solidFill>
                <a:schemeClr val="tx1"/>
              </a:solidFill>
              <a:round/>
              <a:headEnd/>
              <a:tailEnd/>
            </a:ln>
            <a:effectLst/>
          </p:spPr>
          <p:txBody>
            <a:bodyPr/>
            <a:lstStyle/>
            <a:p>
              <a:endParaRPr lang="en-IE"/>
            </a:p>
          </p:txBody>
        </p:sp>
        <p:sp>
          <p:nvSpPr>
            <p:cNvPr id="128026" name="Rectangle 26"/>
            <p:cNvSpPr>
              <a:spLocks noChangeArrowheads="1"/>
            </p:cNvSpPr>
            <p:nvPr/>
          </p:nvSpPr>
          <p:spPr bwMode="auto">
            <a:xfrm>
              <a:off x="476" y="2296"/>
              <a:ext cx="2019" cy="365"/>
            </a:xfrm>
            <a:prstGeom prst="rect">
              <a:avLst/>
            </a:prstGeom>
            <a:noFill/>
            <a:ln w="25400">
              <a:noFill/>
              <a:miter lim="800000"/>
              <a:headEnd/>
              <a:tailEnd/>
            </a:ln>
            <a:effectLst/>
          </p:spPr>
          <p:txBody>
            <a:bodyPr wrap="none">
              <a:spAutoFit/>
            </a:bodyPr>
            <a:lstStyle/>
            <a:p>
              <a:pPr eaLnBrk="0" hangingPunct="0"/>
              <a:r>
                <a:rPr lang="en-GB" sz="3200">
                  <a:latin typeface="Arial" charset="0"/>
                </a:rPr>
                <a:t>2 x One-to-Many</a:t>
              </a:r>
            </a:p>
          </p:txBody>
        </p:sp>
        <p:sp>
          <p:nvSpPr>
            <p:cNvPr id="128027" name="Rectangle 27"/>
            <p:cNvSpPr>
              <a:spLocks noChangeArrowheads="1"/>
            </p:cNvSpPr>
            <p:nvPr/>
          </p:nvSpPr>
          <p:spPr bwMode="auto">
            <a:xfrm>
              <a:off x="2839" y="2886"/>
              <a:ext cx="812" cy="328"/>
            </a:xfrm>
            <a:prstGeom prst="rect">
              <a:avLst/>
            </a:prstGeom>
            <a:solidFill>
              <a:schemeClr val="bg1"/>
            </a:solidFill>
            <a:ln w="25400">
              <a:solidFill>
                <a:schemeClr val="tx1"/>
              </a:solidFill>
              <a:miter lim="800000"/>
              <a:headEnd/>
              <a:tailEnd/>
            </a:ln>
            <a:effectLst/>
          </p:spPr>
          <p:txBody>
            <a:bodyPr wrap="none" anchor="ctr"/>
            <a:lstStyle/>
            <a:p>
              <a:endParaRPr lang="en-IE"/>
            </a:p>
          </p:txBody>
        </p:sp>
        <p:sp>
          <p:nvSpPr>
            <p:cNvPr id="128028" name="Rectangle 28"/>
            <p:cNvSpPr>
              <a:spLocks noChangeArrowheads="1"/>
            </p:cNvSpPr>
            <p:nvPr/>
          </p:nvSpPr>
          <p:spPr bwMode="auto">
            <a:xfrm>
              <a:off x="2839" y="2931"/>
              <a:ext cx="802" cy="229"/>
            </a:xfrm>
            <a:prstGeom prst="rect">
              <a:avLst/>
            </a:prstGeom>
            <a:noFill/>
            <a:ln w="25400">
              <a:noFill/>
              <a:miter lim="800000"/>
              <a:headEnd/>
              <a:tailEnd/>
            </a:ln>
            <a:effectLst/>
          </p:spPr>
          <p:txBody>
            <a:bodyPr wrap="none" lIns="90488" tIns="44450" rIns="90488" bIns="44450">
              <a:spAutoFit/>
            </a:bodyPr>
            <a:lstStyle/>
            <a:p>
              <a:pPr eaLnBrk="0" hangingPunct="0"/>
              <a:r>
                <a:rPr lang="en-GB" sz="1800" b="1">
                  <a:latin typeface="Arial" charset="0"/>
                </a:rPr>
                <a:t>Prod/Cust</a:t>
              </a:r>
            </a:p>
          </p:txBody>
        </p:sp>
        <p:sp>
          <p:nvSpPr>
            <p:cNvPr id="128029" name="Rectangle 29"/>
            <p:cNvSpPr>
              <a:spLocks noChangeArrowheads="1"/>
            </p:cNvSpPr>
            <p:nvPr/>
          </p:nvSpPr>
          <p:spPr bwMode="auto">
            <a:xfrm>
              <a:off x="4178" y="2795"/>
              <a:ext cx="167"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1</a:t>
              </a:r>
            </a:p>
          </p:txBody>
        </p:sp>
        <p:sp>
          <p:nvSpPr>
            <p:cNvPr id="128030" name="Rectangle 30"/>
            <p:cNvSpPr>
              <a:spLocks noChangeArrowheads="1"/>
            </p:cNvSpPr>
            <p:nvPr/>
          </p:nvSpPr>
          <p:spPr bwMode="auto">
            <a:xfrm>
              <a:off x="2629" y="2795"/>
              <a:ext cx="210"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8031" name="Rectangle 31"/>
            <p:cNvSpPr>
              <a:spLocks noChangeArrowheads="1"/>
            </p:cNvSpPr>
            <p:nvPr/>
          </p:nvSpPr>
          <p:spPr bwMode="auto">
            <a:xfrm>
              <a:off x="1746" y="2795"/>
              <a:ext cx="167"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1</a:t>
              </a:r>
            </a:p>
          </p:txBody>
        </p:sp>
        <p:sp>
          <p:nvSpPr>
            <p:cNvPr id="128032" name="Rectangle 32"/>
            <p:cNvSpPr>
              <a:spLocks noChangeArrowheads="1"/>
            </p:cNvSpPr>
            <p:nvPr/>
          </p:nvSpPr>
          <p:spPr bwMode="auto">
            <a:xfrm>
              <a:off x="3651" y="2795"/>
              <a:ext cx="209" cy="229"/>
            </a:xfrm>
            <a:prstGeom prst="rect">
              <a:avLst/>
            </a:prstGeom>
            <a:noFill/>
            <a:ln w="25400">
              <a:noFill/>
              <a:miter lim="800000"/>
              <a:headEnd/>
              <a:tailEnd/>
            </a:ln>
            <a:effectLst/>
          </p:spPr>
          <p:txBody>
            <a:bodyPr lIns="90488" tIns="44450" rIns="90488" bIns="44450">
              <a:spAutoFit/>
            </a:bodyPr>
            <a:lstStyle/>
            <a:p>
              <a:pPr eaLnBrk="0" hangingPunct="0">
                <a:spcBef>
                  <a:spcPct val="50000"/>
                </a:spcBef>
              </a:pPr>
              <a:r>
                <a:rPr lang="en-GB" sz="1800" b="1">
                  <a:latin typeface="Arial" charset="0"/>
                </a:rPr>
                <a:t>M</a:t>
              </a:r>
            </a:p>
          </p:txBody>
        </p:sp>
        <p:sp>
          <p:nvSpPr>
            <p:cNvPr id="128033" name="Rectangle 33"/>
            <p:cNvSpPr>
              <a:spLocks noChangeArrowheads="1"/>
            </p:cNvSpPr>
            <p:nvPr/>
          </p:nvSpPr>
          <p:spPr bwMode="auto">
            <a:xfrm>
              <a:off x="3717" y="3022"/>
              <a:ext cx="537" cy="192"/>
            </a:xfrm>
            <a:prstGeom prst="rect">
              <a:avLst/>
            </a:prstGeom>
            <a:noFill/>
            <a:ln w="12700">
              <a:noFill/>
              <a:miter lim="800000"/>
              <a:headEnd/>
              <a:tailEnd/>
            </a:ln>
            <a:effectLst/>
          </p:spPr>
          <p:txBody>
            <a:bodyPr wrap="none">
              <a:spAutoFit/>
            </a:bodyPr>
            <a:lstStyle/>
            <a:p>
              <a:pPr eaLnBrk="0" hangingPunct="0">
                <a:spcBef>
                  <a:spcPct val="50000"/>
                </a:spcBef>
              </a:pPr>
              <a:r>
                <a:rPr lang="en-GB" sz="1400" b="1">
                  <a:latin typeface="Arial" charset="0"/>
                </a:rPr>
                <a:t>&lt;= buys</a:t>
              </a:r>
            </a:p>
          </p:txBody>
        </p:sp>
        <p:sp>
          <p:nvSpPr>
            <p:cNvPr id="128034" name="Rectangle 34"/>
            <p:cNvSpPr>
              <a:spLocks noChangeArrowheads="1"/>
            </p:cNvSpPr>
            <p:nvPr/>
          </p:nvSpPr>
          <p:spPr bwMode="auto">
            <a:xfrm>
              <a:off x="1875" y="3022"/>
              <a:ext cx="815" cy="192"/>
            </a:xfrm>
            <a:prstGeom prst="rect">
              <a:avLst/>
            </a:prstGeom>
            <a:noFill/>
            <a:ln w="12700">
              <a:noFill/>
              <a:miter lim="800000"/>
              <a:headEnd/>
              <a:tailEnd/>
            </a:ln>
            <a:effectLst/>
          </p:spPr>
          <p:txBody>
            <a:bodyPr wrap="none">
              <a:spAutoFit/>
            </a:bodyPr>
            <a:lstStyle/>
            <a:p>
              <a:r>
                <a:rPr lang="en-GB" sz="1400" b="1">
                  <a:latin typeface="Arial" charset="0"/>
                </a:rPr>
                <a:t>bought by =&gt;</a:t>
              </a:r>
            </a:p>
          </p:txBody>
        </p:sp>
      </p:grpSp>
      <p:sp>
        <p:nvSpPr>
          <p:cNvPr id="128037" name="Text Box 37"/>
          <p:cNvSpPr txBox="1">
            <a:spLocks noChangeArrowheads="1"/>
          </p:cNvSpPr>
          <p:nvPr/>
        </p:nvSpPr>
        <p:spPr bwMode="auto">
          <a:xfrm>
            <a:off x="611188" y="5445125"/>
            <a:ext cx="8280400" cy="762000"/>
          </a:xfrm>
          <a:prstGeom prst="rect">
            <a:avLst/>
          </a:prstGeom>
          <a:noFill/>
          <a:ln w="9525">
            <a:noFill/>
            <a:miter lim="800000"/>
            <a:headEnd/>
            <a:tailEnd/>
          </a:ln>
          <a:effectLst/>
        </p:spPr>
        <p:txBody>
          <a:bodyPr>
            <a:spAutoFit/>
          </a:bodyPr>
          <a:lstStyle/>
          <a:p>
            <a:pPr marL="622300" indent="-622300">
              <a:tabLst>
                <a:tab pos="622300" algn="l"/>
              </a:tabLst>
            </a:pPr>
            <a:r>
              <a:rPr lang="en-GB" sz="2200">
                <a:latin typeface="Arial" charset="0"/>
              </a:rPr>
              <a:t>NB.	The Relationship is still between the two ‘real-world’ Entities; the ‘artificial’ Entity is just there to solve a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dissolve">
                                      <p:cBhvr>
                                        <p:cTn id="22" dur="500"/>
                                        <p:tgtEl>
                                          <p:spTgt spid="12800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037"/>
                                        </p:tgtEl>
                                        <p:attrNameLst>
                                          <p:attrName>style.visibility</p:attrName>
                                        </p:attrNameLst>
                                      </p:cBhvr>
                                      <p:to>
                                        <p:strVal val="visible"/>
                                      </p:to>
                                    </p:set>
                                    <p:animEffect transition="in" filter="dissolve">
                                      <p:cBhvr>
                                        <p:cTn id="27" dur="500"/>
                                        <p:tgtEl>
                                          <p:spTgt spid="12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p:bldP spid="12803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902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902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902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9030"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9031"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9032"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29033"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29036" name="Rectangle 12"/>
          <p:cNvSpPr>
            <a:spLocks noGrp="1" noChangeArrowheads="1"/>
          </p:cNvSpPr>
          <p:nvPr>
            <p:ph type="title"/>
          </p:nvPr>
        </p:nvSpPr>
        <p:spPr/>
        <p:txBody>
          <a:bodyPr/>
          <a:lstStyle/>
          <a:p>
            <a:r>
              <a:rPr lang="en-GB" sz="3800"/>
              <a:t>Conceptual Data Modelling Process</a:t>
            </a:r>
          </a:p>
        </p:txBody>
      </p:sp>
      <p:sp>
        <p:nvSpPr>
          <p:cNvPr id="129037" name="Rectangle 13"/>
          <p:cNvSpPr>
            <a:spLocks noGrp="1" noChangeArrowheads="1"/>
          </p:cNvSpPr>
          <p:nvPr>
            <p:ph type="body" idx="1"/>
          </p:nvPr>
        </p:nvSpPr>
        <p:spPr/>
        <p:txBody>
          <a:bodyPr>
            <a:normAutofit lnSpcReduction="10000"/>
          </a:bodyPr>
          <a:lstStyle/>
          <a:p>
            <a:r>
              <a:rPr lang="en-GB" sz="2800"/>
              <a:t>Identify ALL of the relevant Entities:</a:t>
            </a:r>
          </a:p>
          <a:p>
            <a:pPr lvl="1"/>
            <a:r>
              <a:rPr lang="en-GB" sz="2600"/>
              <a:t>must play a necessary role in the business system.</a:t>
            </a:r>
          </a:p>
          <a:p>
            <a:r>
              <a:rPr lang="en-GB" sz="2800"/>
              <a:t>Identify those Attributes that adequately describe each Entity:</a:t>
            </a:r>
          </a:p>
          <a:p>
            <a:pPr lvl="1"/>
            <a:r>
              <a:rPr lang="en-GB" sz="2600"/>
              <a:t>remember to choose ‘key’ attribute(s).</a:t>
            </a:r>
          </a:p>
          <a:p>
            <a:r>
              <a:rPr lang="en-GB" sz="2800"/>
              <a:t>Identify the Relationships between Entities:</a:t>
            </a:r>
          </a:p>
          <a:p>
            <a:pPr lvl="1"/>
            <a:r>
              <a:rPr lang="en-GB" sz="2600"/>
              <a:t>determine the Degree of each Relationship.</a:t>
            </a:r>
          </a:p>
          <a:p>
            <a:pPr lvl="1"/>
            <a:r>
              <a:rPr lang="en-GB" sz="2600"/>
              <a:t>determine the Type of each Relationship.</a:t>
            </a:r>
          </a:p>
          <a:p>
            <a:pPr lvl="1"/>
            <a:r>
              <a:rPr lang="en-GB" sz="2600"/>
              <a:t>attempt to decompose any many-to-many Relationships that you have identified.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9036"/>
                                        </p:tgtEl>
                                        <p:attrNameLst>
                                          <p:attrName>style.visibility</p:attrName>
                                        </p:attrNameLst>
                                      </p:cBhvr>
                                      <p:to>
                                        <p:strVal val="visible"/>
                                      </p:to>
                                    </p:set>
                                    <p:animEffect transition="in" filter="dissolve">
                                      <p:cBhvr>
                                        <p:cTn id="7" dur="500"/>
                                        <p:tgtEl>
                                          <p:spTgt spid="129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37">
                                            <p:txEl>
                                              <p:pRg st="0" end="0"/>
                                            </p:txEl>
                                          </p:spTgt>
                                        </p:tgtEl>
                                        <p:attrNameLst>
                                          <p:attrName>style.visibility</p:attrName>
                                        </p:attrNameLst>
                                      </p:cBhvr>
                                      <p:to>
                                        <p:strVal val="visible"/>
                                      </p:to>
                                    </p:set>
                                    <p:animEffect transition="in" filter="wipe(left)">
                                      <p:cBhvr>
                                        <p:cTn id="12" dur="500"/>
                                        <p:tgtEl>
                                          <p:spTgt spid="12903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9037">
                                            <p:txEl>
                                              <p:pRg st="1" end="1"/>
                                            </p:txEl>
                                          </p:spTgt>
                                        </p:tgtEl>
                                        <p:attrNameLst>
                                          <p:attrName>style.visibility</p:attrName>
                                        </p:attrNameLst>
                                      </p:cBhvr>
                                      <p:to>
                                        <p:strVal val="visible"/>
                                      </p:to>
                                    </p:set>
                                    <p:animEffect transition="in" filter="wipe(left)">
                                      <p:cBhvr>
                                        <p:cTn id="16" dur="500"/>
                                        <p:tgtEl>
                                          <p:spTgt spid="1290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9037">
                                            <p:txEl>
                                              <p:pRg st="2" end="2"/>
                                            </p:txEl>
                                          </p:spTgt>
                                        </p:tgtEl>
                                        <p:attrNameLst>
                                          <p:attrName>style.visibility</p:attrName>
                                        </p:attrNameLst>
                                      </p:cBhvr>
                                      <p:to>
                                        <p:strVal val="visible"/>
                                      </p:to>
                                    </p:set>
                                    <p:animEffect transition="in" filter="wipe(left)">
                                      <p:cBhvr>
                                        <p:cTn id="21" dur="500"/>
                                        <p:tgtEl>
                                          <p:spTgt spid="129037">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9037">
                                            <p:txEl>
                                              <p:pRg st="3" end="3"/>
                                            </p:txEl>
                                          </p:spTgt>
                                        </p:tgtEl>
                                        <p:attrNameLst>
                                          <p:attrName>style.visibility</p:attrName>
                                        </p:attrNameLst>
                                      </p:cBhvr>
                                      <p:to>
                                        <p:strVal val="visible"/>
                                      </p:to>
                                    </p:set>
                                    <p:animEffect transition="in" filter="wipe(left)">
                                      <p:cBhvr>
                                        <p:cTn id="25" dur="500"/>
                                        <p:tgtEl>
                                          <p:spTgt spid="12903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9037">
                                            <p:txEl>
                                              <p:pRg st="4" end="4"/>
                                            </p:txEl>
                                          </p:spTgt>
                                        </p:tgtEl>
                                        <p:attrNameLst>
                                          <p:attrName>style.visibility</p:attrName>
                                        </p:attrNameLst>
                                      </p:cBhvr>
                                      <p:to>
                                        <p:strVal val="visible"/>
                                      </p:to>
                                    </p:set>
                                    <p:animEffect transition="in" filter="wipe(left)">
                                      <p:cBhvr>
                                        <p:cTn id="30" dur="500"/>
                                        <p:tgtEl>
                                          <p:spTgt spid="129037">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9037">
                                            <p:txEl>
                                              <p:pRg st="5" end="5"/>
                                            </p:txEl>
                                          </p:spTgt>
                                        </p:tgtEl>
                                        <p:attrNameLst>
                                          <p:attrName>style.visibility</p:attrName>
                                        </p:attrNameLst>
                                      </p:cBhvr>
                                      <p:to>
                                        <p:strVal val="visible"/>
                                      </p:to>
                                    </p:set>
                                    <p:animEffect transition="in" filter="wipe(left)">
                                      <p:cBhvr>
                                        <p:cTn id="34" dur="500"/>
                                        <p:tgtEl>
                                          <p:spTgt spid="12903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9037">
                                            <p:txEl>
                                              <p:pRg st="6" end="6"/>
                                            </p:txEl>
                                          </p:spTgt>
                                        </p:tgtEl>
                                        <p:attrNameLst>
                                          <p:attrName>style.visibility</p:attrName>
                                        </p:attrNameLst>
                                      </p:cBhvr>
                                      <p:to>
                                        <p:strVal val="visible"/>
                                      </p:to>
                                    </p:set>
                                    <p:animEffect transition="in" filter="wipe(left)">
                                      <p:cBhvr>
                                        <p:cTn id="39" dur="500"/>
                                        <p:tgtEl>
                                          <p:spTgt spid="12903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9037">
                                            <p:txEl>
                                              <p:pRg st="7" end="7"/>
                                            </p:txEl>
                                          </p:spTgt>
                                        </p:tgtEl>
                                        <p:attrNameLst>
                                          <p:attrName>style.visibility</p:attrName>
                                        </p:attrNameLst>
                                      </p:cBhvr>
                                      <p:to>
                                        <p:strVal val="visible"/>
                                      </p:to>
                                    </p:set>
                                    <p:animEffect transition="in" filter="wipe(left)">
                                      <p:cBhvr>
                                        <p:cTn id="44" dur="500"/>
                                        <p:tgtEl>
                                          <p:spTgt spid="1290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utoUpdateAnimBg="0"/>
      <p:bldP spid="12903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3107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3107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3107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3107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3107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3108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3108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31082" name="Rectangle 10"/>
          <p:cNvSpPr>
            <a:spLocks noGrp="1" noChangeArrowheads="1"/>
          </p:cNvSpPr>
          <p:nvPr>
            <p:ph type="title"/>
          </p:nvPr>
        </p:nvSpPr>
        <p:spPr/>
        <p:txBody>
          <a:bodyPr/>
          <a:lstStyle/>
          <a:p>
            <a:r>
              <a:rPr lang="en-GB" sz="3400"/>
              <a:t>Conceptual Data Modelling Process</a:t>
            </a:r>
          </a:p>
        </p:txBody>
      </p:sp>
      <p:sp>
        <p:nvSpPr>
          <p:cNvPr id="131083" name="Rectangle 11"/>
          <p:cNvSpPr>
            <a:spLocks noGrp="1" noChangeArrowheads="1"/>
          </p:cNvSpPr>
          <p:nvPr>
            <p:ph type="body" idx="1"/>
          </p:nvPr>
        </p:nvSpPr>
        <p:spPr/>
        <p:txBody>
          <a:bodyPr>
            <a:normAutofit/>
          </a:bodyPr>
          <a:lstStyle/>
          <a:p>
            <a:pPr marL="450850" indent="-450850">
              <a:buClr>
                <a:schemeClr val="tx1"/>
              </a:buClr>
              <a:buSzPct val="90000"/>
              <a:buFontTx/>
              <a:buAutoNum type="arabicPeriod"/>
            </a:pPr>
            <a:r>
              <a:rPr lang="en-GB" sz="2800" dirty="0"/>
              <a:t>Identify ALL of the relevant </a:t>
            </a:r>
            <a:r>
              <a:rPr lang="en-GB" sz="2800" b="1" i="1" dirty="0"/>
              <a:t>Entities</a:t>
            </a:r>
            <a:r>
              <a:rPr lang="en-GB" sz="2800" dirty="0"/>
              <a:t>.</a:t>
            </a:r>
          </a:p>
          <a:p>
            <a:pPr marL="1073150" lvl="1" indent="-350838">
              <a:buSzTx/>
              <a:buFontTx/>
              <a:buChar char="•"/>
            </a:pPr>
            <a:r>
              <a:rPr lang="en-GB" sz="2400" dirty="0"/>
              <a:t>must play a necessary role in the business system.</a:t>
            </a:r>
          </a:p>
          <a:p>
            <a:pPr marL="450850" indent="-450850" eaLnBrk="0" hangingPunct="0">
              <a:spcBef>
                <a:spcPct val="0"/>
              </a:spcBef>
              <a:buClr>
                <a:schemeClr val="tx1"/>
              </a:buClr>
              <a:buSzPct val="90000"/>
              <a:buFontTx/>
              <a:buAutoNum type="arabicPeriod"/>
            </a:pPr>
            <a:r>
              <a:rPr lang="en-GB" sz="2800" dirty="0"/>
              <a:t>Identify those </a:t>
            </a:r>
            <a:r>
              <a:rPr lang="en-GB" sz="2800" b="1" i="1" dirty="0"/>
              <a:t>Attributes</a:t>
            </a:r>
            <a:r>
              <a:rPr lang="en-GB" sz="2800" dirty="0"/>
              <a:t> that adequately describe each Entity.</a:t>
            </a:r>
          </a:p>
          <a:p>
            <a:pPr marL="1073150" lvl="1" indent="-350838">
              <a:buSzTx/>
              <a:buFontTx/>
              <a:buChar char="•"/>
            </a:pPr>
            <a:r>
              <a:rPr lang="en-GB" sz="2400" dirty="0"/>
              <a:t>remember to choose </a:t>
            </a:r>
            <a:r>
              <a:rPr lang="en-GB" sz="2400" b="1" i="1" dirty="0"/>
              <a:t>‘key’ attribute</a:t>
            </a:r>
            <a:r>
              <a:rPr lang="en-GB" sz="2400" dirty="0"/>
              <a:t>(s</a:t>
            </a:r>
            <a:r>
              <a:rPr lang="en-GB" sz="2400" dirty="0" smtClean="0"/>
              <a:t>).</a:t>
            </a:r>
            <a:endParaRPr lang="en-GB" sz="2400" dirty="0"/>
          </a:p>
          <a:p>
            <a:pPr marL="450850" indent="-450850">
              <a:buClr>
                <a:schemeClr val="tx1"/>
              </a:buClr>
              <a:buSzPct val="90000"/>
              <a:buFontTx/>
              <a:buAutoNum type="arabicPeriod"/>
            </a:pPr>
            <a:r>
              <a:rPr lang="en-GB" sz="2800" dirty="0"/>
              <a:t>Identify the </a:t>
            </a:r>
            <a:r>
              <a:rPr lang="en-GB" sz="2800" b="1" i="1" dirty="0"/>
              <a:t>Relationships</a:t>
            </a:r>
            <a:r>
              <a:rPr lang="en-GB" sz="2800" dirty="0"/>
              <a:t> between Entities.</a:t>
            </a:r>
          </a:p>
          <a:p>
            <a:pPr marL="1073150" lvl="1" indent="-350838">
              <a:buSzTx/>
              <a:buFontTx/>
              <a:buChar char="•"/>
            </a:pPr>
            <a:r>
              <a:rPr lang="en-GB" sz="2400" dirty="0"/>
              <a:t>determine the </a:t>
            </a:r>
            <a:r>
              <a:rPr lang="en-GB" sz="2400" b="1" i="1" dirty="0"/>
              <a:t>Degree</a:t>
            </a:r>
            <a:r>
              <a:rPr lang="en-GB" sz="2400" dirty="0"/>
              <a:t> of each Relationship:</a:t>
            </a:r>
          </a:p>
          <a:p>
            <a:pPr marL="1073150" lvl="1" indent="-350838">
              <a:buSzTx/>
              <a:buFontTx/>
              <a:buChar char="•"/>
            </a:pPr>
            <a:r>
              <a:rPr lang="en-GB" sz="2400" dirty="0"/>
              <a:t>determine the </a:t>
            </a:r>
            <a:r>
              <a:rPr lang="en-GB" sz="2400" b="1" i="1" dirty="0"/>
              <a:t>Type</a:t>
            </a:r>
            <a:r>
              <a:rPr lang="en-GB" sz="2400" dirty="0"/>
              <a:t> of each Relationship.</a:t>
            </a:r>
          </a:p>
          <a:p>
            <a:pPr marL="1073150" lvl="1" indent="-350838">
              <a:buSzTx/>
              <a:buFontTx/>
              <a:buChar char="•"/>
            </a:pPr>
            <a:r>
              <a:rPr lang="en-GB" sz="2400" dirty="0"/>
              <a:t>attempt to </a:t>
            </a:r>
            <a:r>
              <a:rPr lang="en-GB" sz="2400" b="1" i="1" dirty="0"/>
              <a:t>decompose</a:t>
            </a:r>
            <a:r>
              <a:rPr lang="en-GB" sz="2400" dirty="0"/>
              <a:t> any </a:t>
            </a:r>
            <a:r>
              <a:rPr lang="en-GB" sz="2400" b="1" i="1" dirty="0"/>
              <a:t>many-to-many Relationships</a:t>
            </a:r>
            <a:r>
              <a:rPr lang="en-GB" sz="2400" dirty="0"/>
              <a:t> that you have identified.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dissolve">
                                      <p:cBhvr>
                                        <p:cTn id="7" dur="500"/>
                                        <p:tgtEl>
                                          <p:spTgt spid="131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83">
                                            <p:txEl>
                                              <p:pRg st="0" end="0"/>
                                            </p:txEl>
                                          </p:spTgt>
                                        </p:tgtEl>
                                        <p:attrNameLst>
                                          <p:attrName>style.visibility</p:attrName>
                                        </p:attrNameLst>
                                      </p:cBhvr>
                                      <p:to>
                                        <p:strVal val="visible"/>
                                      </p:to>
                                    </p:set>
                                    <p:animEffect transition="in" filter="wipe(left)">
                                      <p:cBhvr>
                                        <p:cTn id="12" dur="500"/>
                                        <p:tgtEl>
                                          <p:spTgt spid="13108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1083">
                                            <p:txEl>
                                              <p:pRg st="1" end="1"/>
                                            </p:txEl>
                                          </p:spTgt>
                                        </p:tgtEl>
                                        <p:attrNameLst>
                                          <p:attrName>style.visibility</p:attrName>
                                        </p:attrNameLst>
                                      </p:cBhvr>
                                      <p:to>
                                        <p:strVal val="visible"/>
                                      </p:to>
                                    </p:set>
                                    <p:animEffect transition="in" filter="wipe(left)">
                                      <p:cBhvr>
                                        <p:cTn id="16" dur="500"/>
                                        <p:tgtEl>
                                          <p:spTgt spid="13108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1083">
                                            <p:txEl>
                                              <p:pRg st="2" end="2"/>
                                            </p:txEl>
                                          </p:spTgt>
                                        </p:tgtEl>
                                        <p:attrNameLst>
                                          <p:attrName>style.visibility</p:attrName>
                                        </p:attrNameLst>
                                      </p:cBhvr>
                                      <p:to>
                                        <p:strVal val="visible"/>
                                      </p:to>
                                    </p:set>
                                    <p:animEffect transition="in" filter="wipe(left)">
                                      <p:cBhvr>
                                        <p:cTn id="21" dur="500"/>
                                        <p:tgtEl>
                                          <p:spTgt spid="131083">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1083">
                                            <p:txEl>
                                              <p:pRg st="3" end="3"/>
                                            </p:txEl>
                                          </p:spTgt>
                                        </p:tgtEl>
                                        <p:attrNameLst>
                                          <p:attrName>style.visibility</p:attrName>
                                        </p:attrNameLst>
                                      </p:cBhvr>
                                      <p:to>
                                        <p:strVal val="visible"/>
                                      </p:to>
                                    </p:set>
                                    <p:animEffect transition="in" filter="wipe(left)">
                                      <p:cBhvr>
                                        <p:cTn id="25" dur="500"/>
                                        <p:tgtEl>
                                          <p:spTgt spid="13108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1083">
                                            <p:txEl>
                                              <p:pRg st="4" end="4"/>
                                            </p:txEl>
                                          </p:spTgt>
                                        </p:tgtEl>
                                        <p:attrNameLst>
                                          <p:attrName>style.visibility</p:attrName>
                                        </p:attrNameLst>
                                      </p:cBhvr>
                                      <p:to>
                                        <p:strVal val="visible"/>
                                      </p:to>
                                    </p:set>
                                    <p:animEffect transition="in" filter="wipe(left)">
                                      <p:cBhvr>
                                        <p:cTn id="30" dur="500"/>
                                        <p:tgtEl>
                                          <p:spTgt spid="13108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1083">
                                            <p:txEl>
                                              <p:pRg st="5" end="5"/>
                                            </p:txEl>
                                          </p:spTgt>
                                        </p:tgtEl>
                                        <p:attrNameLst>
                                          <p:attrName>style.visibility</p:attrName>
                                        </p:attrNameLst>
                                      </p:cBhvr>
                                      <p:to>
                                        <p:strVal val="visible"/>
                                      </p:to>
                                    </p:set>
                                    <p:animEffect transition="in" filter="wipe(left)">
                                      <p:cBhvr>
                                        <p:cTn id="35" dur="500"/>
                                        <p:tgtEl>
                                          <p:spTgt spid="13108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1083">
                                            <p:txEl>
                                              <p:pRg st="6" end="6"/>
                                            </p:txEl>
                                          </p:spTgt>
                                        </p:tgtEl>
                                        <p:attrNameLst>
                                          <p:attrName>style.visibility</p:attrName>
                                        </p:attrNameLst>
                                      </p:cBhvr>
                                      <p:to>
                                        <p:strVal val="visible"/>
                                      </p:to>
                                    </p:set>
                                    <p:animEffect transition="in" filter="wipe(left)">
                                      <p:cBhvr>
                                        <p:cTn id="40" dur="500"/>
                                        <p:tgtEl>
                                          <p:spTgt spid="13108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1083">
                                            <p:txEl>
                                              <p:pRg st="7" end="7"/>
                                            </p:txEl>
                                          </p:spTgt>
                                        </p:tgtEl>
                                        <p:attrNameLst>
                                          <p:attrName>style.visibility</p:attrName>
                                        </p:attrNameLst>
                                      </p:cBhvr>
                                      <p:to>
                                        <p:strVal val="visible"/>
                                      </p:to>
                                    </p:set>
                                    <p:animEffect transition="in" filter="wipe(left)">
                                      <p:cBhvr>
                                        <p:cTn id="45" dur="500"/>
                                        <p:tgtEl>
                                          <p:spTgt spid="131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2" grpId="0" autoUpdateAnimBg="0"/>
      <p:bldP spid="13108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5769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5770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5770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57702" name="Rectangle 6"/>
          <p:cNvSpPr>
            <a:spLocks noGrp="1" noChangeArrowheads="1"/>
          </p:cNvSpPr>
          <p:nvPr>
            <p:ph type="title"/>
          </p:nvPr>
        </p:nvSpPr>
        <p:spPr/>
        <p:txBody>
          <a:bodyPr/>
          <a:lstStyle/>
          <a:p>
            <a:r>
              <a:rPr lang="en-GB"/>
              <a:t>Database Theories &amp; Software</a:t>
            </a:r>
          </a:p>
        </p:txBody>
      </p:sp>
      <p:sp>
        <p:nvSpPr>
          <p:cNvPr id="157703" name="Rectangle 7"/>
          <p:cNvSpPr>
            <a:spLocks noGrp="1" noChangeArrowheads="1"/>
          </p:cNvSpPr>
          <p:nvPr>
            <p:ph type="body" idx="1"/>
          </p:nvPr>
        </p:nvSpPr>
        <p:spPr/>
        <p:txBody>
          <a:bodyPr>
            <a:normAutofit lnSpcReduction="10000"/>
          </a:bodyPr>
          <a:lstStyle/>
          <a:p>
            <a:pPr>
              <a:lnSpc>
                <a:spcPct val="80000"/>
              </a:lnSpc>
            </a:pPr>
            <a:r>
              <a:rPr lang="en-GB" sz="2800" dirty="0"/>
              <a:t>Logical Modelling is hardware independent; the match to ‘type’ of software is our only concern; e.g.:</a:t>
            </a:r>
          </a:p>
          <a:p>
            <a:pPr lvl="1">
              <a:lnSpc>
                <a:spcPct val="80000"/>
              </a:lnSpc>
            </a:pPr>
            <a:r>
              <a:rPr lang="en-GB" sz="2400" dirty="0"/>
              <a:t>hierarchy	Hierarchical DBMS</a:t>
            </a:r>
          </a:p>
          <a:p>
            <a:pPr lvl="1">
              <a:lnSpc>
                <a:spcPct val="80000"/>
              </a:lnSpc>
            </a:pPr>
            <a:r>
              <a:rPr lang="en-GB" sz="2400" dirty="0" smtClean="0"/>
              <a:t>Relations	Relational </a:t>
            </a:r>
            <a:r>
              <a:rPr lang="en-GB" sz="2400" dirty="0"/>
              <a:t>DBMS</a:t>
            </a:r>
          </a:p>
          <a:p>
            <a:pPr lvl="1">
              <a:lnSpc>
                <a:spcPct val="80000"/>
              </a:lnSpc>
            </a:pPr>
            <a:r>
              <a:rPr lang="en-GB" sz="2400" dirty="0"/>
              <a:t>objects		Object-based DBMS</a:t>
            </a:r>
          </a:p>
          <a:p>
            <a:pPr lvl="4">
              <a:lnSpc>
                <a:spcPct val="80000"/>
              </a:lnSpc>
            </a:pPr>
            <a:endParaRPr lang="en-GB" sz="600" dirty="0"/>
          </a:p>
          <a:p>
            <a:pPr>
              <a:lnSpc>
                <a:spcPct val="80000"/>
              </a:lnSpc>
            </a:pPr>
            <a:r>
              <a:rPr lang="en-GB" sz="2800" dirty="0"/>
              <a:t>Whichever Database Theory is ‘chosen’ they generally separate the following three things:</a:t>
            </a:r>
          </a:p>
          <a:p>
            <a:pPr lvl="1">
              <a:lnSpc>
                <a:spcPct val="80000"/>
              </a:lnSpc>
            </a:pPr>
            <a:r>
              <a:rPr lang="en-GB" sz="2400" dirty="0"/>
              <a:t>Data Structure</a:t>
            </a:r>
          </a:p>
          <a:p>
            <a:pPr lvl="2">
              <a:lnSpc>
                <a:spcPct val="80000"/>
              </a:lnSpc>
            </a:pPr>
            <a:r>
              <a:rPr lang="en-GB" sz="2000" dirty="0"/>
              <a:t>Defining how the data will be stored.</a:t>
            </a:r>
          </a:p>
          <a:p>
            <a:pPr lvl="1">
              <a:lnSpc>
                <a:spcPct val="80000"/>
              </a:lnSpc>
            </a:pPr>
            <a:r>
              <a:rPr lang="en-GB" sz="2400" dirty="0"/>
              <a:t>Data Manipulation</a:t>
            </a:r>
          </a:p>
          <a:p>
            <a:pPr lvl="2">
              <a:lnSpc>
                <a:spcPct val="80000"/>
              </a:lnSpc>
            </a:pPr>
            <a:r>
              <a:rPr lang="en-GB" sz="2000" dirty="0"/>
              <a:t>Defining how data is to be added/updated/deleted.</a:t>
            </a:r>
          </a:p>
          <a:p>
            <a:pPr lvl="1">
              <a:lnSpc>
                <a:spcPct val="80000"/>
              </a:lnSpc>
            </a:pPr>
            <a:r>
              <a:rPr lang="en-GB" sz="2400" dirty="0"/>
              <a:t>Data Query</a:t>
            </a:r>
          </a:p>
          <a:p>
            <a:pPr lvl="2">
              <a:lnSpc>
                <a:spcPct val="80000"/>
              </a:lnSpc>
            </a:pPr>
            <a:r>
              <a:rPr lang="en-GB" sz="2000" dirty="0"/>
              <a:t>Defining how ‘questions’ can be asked of the stored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dissolve">
                                      <p:cBhvr>
                                        <p:cTn id="7" dur="500"/>
                                        <p:tgtEl>
                                          <p:spTgt spid="1577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703">
                                            <p:txEl>
                                              <p:pRg st="0" end="0"/>
                                            </p:txEl>
                                          </p:spTgt>
                                        </p:tgtEl>
                                        <p:attrNameLst>
                                          <p:attrName>style.visibility</p:attrName>
                                        </p:attrNameLst>
                                      </p:cBhvr>
                                      <p:to>
                                        <p:strVal val="visible"/>
                                      </p:to>
                                    </p:set>
                                    <p:animEffect transition="in" filter="wipe(left)">
                                      <p:cBhvr>
                                        <p:cTn id="12" dur="500"/>
                                        <p:tgtEl>
                                          <p:spTgt spid="15770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7703">
                                            <p:txEl>
                                              <p:pRg st="1" end="1"/>
                                            </p:txEl>
                                          </p:spTgt>
                                        </p:tgtEl>
                                        <p:attrNameLst>
                                          <p:attrName>style.visibility</p:attrName>
                                        </p:attrNameLst>
                                      </p:cBhvr>
                                      <p:to>
                                        <p:strVal val="visible"/>
                                      </p:to>
                                    </p:set>
                                    <p:animEffect transition="in" filter="wipe(left)">
                                      <p:cBhvr>
                                        <p:cTn id="16" dur="500"/>
                                        <p:tgtEl>
                                          <p:spTgt spid="15770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7703">
                                            <p:txEl>
                                              <p:pRg st="2" end="2"/>
                                            </p:txEl>
                                          </p:spTgt>
                                        </p:tgtEl>
                                        <p:attrNameLst>
                                          <p:attrName>style.visibility</p:attrName>
                                        </p:attrNameLst>
                                      </p:cBhvr>
                                      <p:to>
                                        <p:strVal val="visible"/>
                                      </p:to>
                                    </p:set>
                                    <p:animEffect transition="in" filter="wipe(left)">
                                      <p:cBhvr>
                                        <p:cTn id="20" dur="500"/>
                                        <p:tgtEl>
                                          <p:spTgt spid="15770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7703">
                                            <p:txEl>
                                              <p:pRg st="3" end="3"/>
                                            </p:txEl>
                                          </p:spTgt>
                                        </p:tgtEl>
                                        <p:attrNameLst>
                                          <p:attrName>style.visibility</p:attrName>
                                        </p:attrNameLst>
                                      </p:cBhvr>
                                      <p:to>
                                        <p:strVal val="visible"/>
                                      </p:to>
                                    </p:set>
                                    <p:animEffect transition="in" filter="wipe(left)">
                                      <p:cBhvr>
                                        <p:cTn id="24" dur="500"/>
                                        <p:tgtEl>
                                          <p:spTgt spid="15770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7703">
                                            <p:txEl>
                                              <p:pRg st="5" end="5"/>
                                            </p:txEl>
                                          </p:spTgt>
                                        </p:tgtEl>
                                        <p:attrNameLst>
                                          <p:attrName>style.visibility</p:attrName>
                                        </p:attrNameLst>
                                      </p:cBhvr>
                                      <p:to>
                                        <p:strVal val="visible"/>
                                      </p:to>
                                    </p:set>
                                    <p:animEffect transition="in" filter="wipe(left)">
                                      <p:cBhvr>
                                        <p:cTn id="29" dur="500"/>
                                        <p:tgtEl>
                                          <p:spTgt spid="15770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7703">
                                            <p:txEl>
                                              <p:pRg st="6" end="6"/>
                                            </p:txEl>
                                          </p:spTgt>
                                        </p:tgtEl>
                                        <p:attrNameLst>
                                          <p:attrName>style.visibility</p:attrName>
                                        </p:attrNameLst>
                                      </p:cBhvr>
                                      <p:to>
                                        <p:strVal val="visible"/>
                                      </p:to>
                                    </p:set>
                                    <p:animEffect transition="in" filter="wipe(left)">
                                      <p:cBhvr>
                                        <p:cTn id="34" dur="500"/>
                                        <p:tgtEl>
                                          <p:spTgt spid="157703">
                                            <p:txEl>
                                              <p:pRg st="6" end="6"/>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57703">
                                            <p:txEl>
                                              <p:pRg st="7" end="7"/>
                                            </p:txEl>
                                          </p:spTgt>
                                        </p:tgtEl>
                                        <p:attrNameLst>
                                          <p:attrName>style.visibility</p:attrName>
                                        </p:attrNameLst>
                                      </p:cBhvr>
                                      <p:to>
                                        <p:strVal val="visible"/>
                                      </p:to>
                                    </p:set>
                                    <p:animEffect transition="in" filter="wipe(left)">
                                      <p:cBhvr>
                                        <p:cTn id="38" dur="500"/>
                                        <p:tgtEl>
                                          <p:spTgt spid="15770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7703">
                                            <p:txEl>
                                              <p:pRg st="8" end="8"/>
                                            </p:txEl>
                                          </p:spTgt>
                                        </p:tgtEl>
                                        <p:attrNameLst>
                                          <p:attrName>style.visibility</p:attrName>
                                        </p:attrNameLst>
                                      </p:cBhvr>
                                      <p:to>
                                        <p:strVal val="visible"/>
                                      </p:to>
                                    </p:set>
                                    <p:animEffect transition="in" filter="wipe(left)">
                                      <p:cBhvr>
                                        <p:cTn id="43" dur="500"/>
                                        <p:tgtEl>
                                          <p:spTgt spid="157703">
                                            <p:txEl>
                                              <p:pRg st="8" end="8"/>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57703">
                                            <p:txEl>
                                              <p:pRg st="9" end="9"/>
                                            </p:txEl>
                                          </p:spTgt>
                                        </p:tgtEl>
                                        <p:attrNameLst>
                                          <p:attrName>style.visibility</p:attrName>
                                        </p:attrNameLst>
                                      </p:cBhvr>
                                      <p:to>
                                        <p:strVal val="visible"/>
                                      </p:to>
                                    </p:set>
                                    <p:animEffect transition="in" filter="wipe(left)">
                                      <p:cBhvr>
                                        <p:cTn id="47" dur="500"/>
                                        <p:tgtEl>
                                          <p:spTgt spid="15770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7703">
                                            <p:txEl>
                                              <p:pRg st="10" end="10"/>
                                            </p:txEl>
                                          </p:spTgt>
                                        </p:tgtEl>
                                        <p:attrNameLst>
                                          <p:attrName>style.visibility</p:attrName>
                                        </p:attrNameLst>
                                      </p:cBhvr>
                                      <p:to>
                                        <p:strVal val="visible"/>
                                      </p:to>
                                    </p:set>
                                    <p:animEffect transition="in" filter="wipe(left)">
                                      <p:cBhvr>
                                        <p:cTn id="52" dur="500"/>
                                        <p:tgtEl>
                                          <p:spTgt spid="157703">
                                            <p:txEl>
                                              <p:pRg st="10" end="10"/>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57703">
                                            <p:txEl>
                                              <p:pRg st="11" end="11"/>
                                            </p:txEl>
                                          </p:spTgt>
                                        </p:tgtEl>
                                        <p:attrNameLst>
                                          <p:attrName>style.visibility</p:attrName>
                                        </p:attrNameLst>
                                      </p:cBhvr>
                                      <p:to>
                                        <p:strVal val="visible"/>
                                      </p:to>
                                    </p:set>
                                    <p:animEffect transition="in" filter="wipe(left)">
                                      <p:cBhvr>
                                        <p:cTn id="56" dur="500"/>
                                        <p:tgtEl>
                                          <p:spTgt spid="1577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2" grpId="0" autoUpdateAnimBg="0"/>
      <p:bldP spid="157703"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403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403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403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4038" name="Rectangle 6"/>
          <p:cNvSpPr>
            <a:spLocks noGrp="1" noChangeArrowheads="1"/>
          </p:cNvSpPr>
          <p:nvPr>
            <p:ph type="title"/>
          </p:nvPr>
        </p:nvSpPr>
        <p:spPr/>
        <p:txBody>
          <a:bodyPr/>
          <a:lstStyle/>
          <a:p>
            <a:r>
              <a:rPr lang="en-GB"/>
              <a:t>So, what is a Model? </a:t>
            </a:r>
          </a:p>
        </p:txBody>
      </p:sp>
      <p:sp>
        <p:nvSpPr>
          <p:cNvPr id="44039" name="Rectangle 7"/>
          <p:cNvSpPr>
            <a:spLocks noGrp="1" noChangeArrowheads="1"/>
          </p:cNvSpPr>
          <p:nvPr>
            <p:ph type="body" idx="1"/>
          </p:nvPr>
        </p:nvSpPr>
        <p:spPr/>
        <p:txBody>
          <a:bodyPr>
            <a:normAutofit fontScale="92500" lnSpcReduction="10000"/>
          </a:bodyPr>
          <a:lstStyle/>
          <a:p>
            <a:r>
              <a:rPr lang="en-GB" dirty="0"/>
              <a:t>Always remember </a:t>
            </a:r>
            <a:r>
              <a:rPr lang="en-GB" dirty="0" smtClean="0"/>
              <a:t>that:</a:t>
            </a:r>
            <a:endParaRPr lang="en-GB" dirty="0"/>
          </a:p>
          <a:p>
            <a:pPr lvl="1"/>
            <a:r>
              <a:rPr lang="en-GB" dirty="0"/>
              <a:t>Models ARE NOT the Real thing.</a:t>
            </a:r>
          </a:p>
          <a:p>
            <a:r>
              <a:rPr lang="en-GB" dirty="0"/>
              <a:t>They are:</a:t>
            </a:r>
          </a:p>
          <a:p>
            <a:pPr lvl="1"/>
            <a:r>
              <a:rPr lang="en-GB" dirty="0"/>
              <a:t>the appearance of reality.</a:t>
            </a:r>
          </a:p>
          <a:p>
            <a:pPr lvl="1"/>
            <a:r>
              <a:rPr lang="en-GB" dirty="0"/>
              <a:t>an analogue of the real world.</a:t>
            </a:r>
          </a:p>
          <a:p>
            <a:pPr lvl="1"/>
            <a:r>
              <a:rPr lang="en-GB" dirty="0"/>
              <a:t>a simplified representation of reality.</a:t>
            </a:r>
          </a:p>
          <a:p>
            <a:pPr lvl="1"/>
            <a:r>
              <a:rPr lang="en-GB" dirty="0"/>
              <a:t>the abstraction of meaning (the semantics).</a:t>
            </a:r>
          </a:p>
          <a:p>
            <a:r>
              <a:rPr lang="en-GB" dirty="0"/>
              <a:t>We build models for a purpose, </a:t>
            </a:r>
            <a:r>
              <a:rPr lang="en-GB" dirty="0" smtClean="0"/>
              <a:t>so:</a:t>
            </a:r>
            <a:endParaRPr lang="en-GB" dirty="0"/>
          </a:p>
          <a:p>
            <a:pPr lvl="1"/>
            <a:r>
              <a:rPr lang="en-GB" dirty="0"/>
              <a:t>being clear as to the purpose of a model is the key to success.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dissolve">
                                      <p:cBhvr>
                                        <p:cTn id="7" dur="500"/>
                                        <p:tgtEl>
                                          <p:spTgt spid="44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9">
                                            <p:txEl>
                                              <p:pRg st="0" end="0"/>
                                            </p:txEl>
                                          </p:spTgt>
                                        </p:tgtEl>
                                        <p:attrNameLst>
                                          <p:attrName>style.visibility</p:attrName>
                                        </p:attrNameLst>
                                      </p:cBhvr>
                                      <p:to>
                                        <p:strVal val="visible"/>
                                      </p:to>
                                    </p:set>
                                    <p:animEffect transition="in" filter="wipe(left)">
                                      <p:cBhvr>
                                        <p:cTn id="12" dur="500"/>
                                        <p:tgtEl>
                                          <p:spTgt spid="4403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4039">
                                            <p:txEl>
                                              <p:pRg st="1" end="1"/>
                                            </p:txEl>
                                          </p:spTgt>
                                        </p:tgtEl>
                                        <p:attrNameLst>
                                          <p:attrName>style.visibility</p:attrName>
                                        </p:attrNameLst>
                                      </p:cBhvr>
                                      <p:to>
                                        <p:strVal val="visible"/>
                                      </p:to>
                                    </p:set>
                                    <p:animEffect transition="in" filter="wipe(left)">
                                      <p:cBhvr>
                                        <p:cTn id="16" dur="500"/>
                                        <p:tgtEl>
                                          <p:spTgt spid="440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039">
                                            <p:txEl>
                                              <p:pRg st="2" end="2"/>
                                            </p:txEl>
                                          </p:spTgt>
                                        </p:tgtEl>
                                        <p:attrNameLst>
                                          <p:attrName>style.visibility</p:attrName>
                                        </p:attrNameLst>
                                      </p:cBhvr>
                                      <p:to>
                                        <p:strVal val="visible"/>
                                      </p:to>
                                    </p:set>
                                    <p:animEffect transition="in" filter="wipe(left)">
                                      <p:cBhvr>
                                        <p:cTn id="21" dur="500"/>
                                        <p:tgtEl>
                                          <p:spTgt spid="44039">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4039">
                                            <p:txEl>
                                              <p:pRg st="3" end="3"/>
                                            </p:txEl>
                                          </p:spTgt>
                                        </p:tgtEl>
                                        <p:attrNameLst>
                                          <p:attrName>style.visibility</p:attrName>
                                        </p:attrNameLst>
                                      </p:cBhvr>
                                      <p:to>
                                        <p:strVal val="visible"/>
                                      </p:to>
                                    </p:set>
                                    <p:animEffect transition="in" filter="wipe(left)">
                                      <p:cBhvr>
                                        <p:cTn id="25" dur="500"/>
                                        <p:tgtEl>
                                          <p:spTgt spid="440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9">
                                            <p:txEl>
                                              <p:pRg st="4" end="4"/>
                                            </p:txEl>
                                          </p:spTgt>
                                        </p:tgtEl>
                                        <p:attrNameLst>
                                          <p:attrName>style.visibility</p:attrName>
                                        </p:attrNameLst>
                                      </p:cBhvr>
                                      <p:to>
                                        <p:strVal val="visible"/>
                                      </p:to>
                                    </p:set>
                                    <p:animEffect transition="in" filter="wipe(left)">
                                      <p:cBhvr>
                                        <p:cTn id="30" dur="500"/>
                                        <p:tgtEl>
                                          <p:spTgt spid="4403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9">
                                            <p:txEl>
                                              <p:pRg st="5" end="5"/>
                                            </p:txEl>
                                          </p:spTgt>
                                        </p:tgtEl>
                                        <p:attrNameLst>
                                          <p:attrName>style.visibility</p:attrName>
                                        </p:attrNameLst>
                                      </p:cBhvr>
                                      <p:to>
                                        <p:strVal val="visible"/>
                                      </p:to>
                                    </p:set>
                                    <p:animEffect transition="in" filter="wipe(left)">
                                      <p:cBhvr>
                                        <p:cTn id="35" dur="500"/>
                                        <p:tgtEl>
                                          <p:spTgt spid="4403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4039">
                                            <p:txEl>
                                              <p:pRg st="6" end="6"/>
                                            </p:txEl>
                                          </p:spTgt>
                                        </p:tgtEl>
                                        <p:attrNameLst>
                                          <p:attrName>style.visibility</p:attrName>
                                        </p:attrNameLst>
                                      </p:cBhvr>
                                      <p:to>
                                        <p:strVal val="visible"/>
                                      </p:to>
                                    </p:set>
                                    <p:animEffect transition="in" filter="wipe(left)">
                                      <p:cBhvr>
                                        <p:cTn id="40" dur="500"/>
                                        <p:tgtEl>
                                          <p:spTgt spid="4403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039">
                                            <p:txEl>
                                              <p:pRg st="7" end="7"/>
                                            </p:txEl>
                                          </p:spTgt>
                                        </p:tgtEl>
                                        <p:attrNameLst>
                                          <p:attrName>style.visibility</p:attrName>
                                        </p:attrNameLst>
                                      </p:cBhvr>
                                      <p:to>
                                        <p:strVal val="visible"/>
                                      </p:to>
                                    </p:set>
                                    <p:animEffect transition="in" filter="wipe(left)">
                                      <p:cBhvr>
                                        <p:cTn id="45" dur="500"/>
                                        <p:tgtEl>
                                          <p:spTgt spid="44039">
                                            <p:txEl>
                                              <p:pRg st="7" end="7"/>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4039">
                                            <p:txEl>
                                              <p:pRg st="8" end="8"/>
                                            </p:txEl>
                                          </p:spTgt>
                                        </p:tgtEl>
                                        <p:attrNameLst>
                                          <p:attrName>style.visibility</p:attrName>
                                        </p:attrNameLst>
                                      </p:cBhvr>
                                      <p:to>
                                        <p:strVal val="visible"/>
                                      </p:to>
                                    </p:set>
                                    <p:animEffect transition="in" filter="wipe(left)">
                                      <p:cBhvr>
                                        <p:cTn id="49" dur="500"/>
                                        <p:tgtEl>
                                          <p:spTgt spid="440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5974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5974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5974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59750" name="Rectangle 6"/>
          <p:cNvSpPr>
            <a:spLocks noGrp="1" noChangeArrowheads="1"/>
          </p:cNvSpPr>
          <p:nvPr>
            <p:ph type="title"/>
          </p:nvPr>
        </p:nvSpPr>
        <p:spPr/>
        <p:txBody>
          <a:bodyPr/>
          <a:lstStyle/>
          <a:p>
            <a:r>
              <a:rPr lang="en-GB" sz="3400"/>
              <a:t>Database Theory = Relational Model</a:t>
            </a:r>
          </a:p>
        </p:txBody>
      </p:sp>
      <p:sp>
        <p:nvSpPr>
          <p:cNvPr id="159751" name="Rectangle 7"/>
          <p:cNvSpPr>
            <a:spLocks noGrp="1" noChangeArrowheads="1"/>
          </p:cNvSpPr>
          <p:nvPr>
            <p:ph type="body" idx="1"/>
          </p:nvPr>
        </p:nvSpPr>
        <p:spPr/>
        <p:txBody>
          <a:bodyPr/>
          <a:lstStyle/>
          <a:p>
            <a:pPr>
              <a:lnSpc>
                <a:spcPct val="80000"/>
              </a:lnSpc>
            </a:pPr>
            <a:r>
              <a:rPr lang="en-GB" sz="2400" dirty="0"/>
              <a:t>First proposed by Dr. E. F. </a:t>
            </a:r>
            <a:r>
              <a:rPr lang="en-GB" sz="2400" dirty="0" err="1"/>
              <a:t>Codd</a:t>
            </a:r>
            <a:r>
              <a:rPr lang="en-GB" sz="2400" dirty="0"/>
              <a:t> in June 1970.</a:t>
            </a:r>
          </a:p>
          <a:p>
            <a:pPr lvl="1">
              <a:lnSpc>
                <a:spcPct val="80000"/>
              </a:lnSpc>
            </a:pPr>
            <a:r>
              <a:rPr lang="en-GB" sz="2000" dirty="0" err="1"/>
              <a:t>Codd</a:t>
            </a:r>
            <a:r>
              <a:rPr lang="en-GB" sz="2000" dirty="0"/>
              <a:t> E F, (1970), A Relational Model of Data for Large Shared Data Banks, Communications of the ACM, Vol. 13, No. 6, Pgs 377 – 387.</a:t>
            </a:r>
          </a:p>
          <a:p>
            <a:pPr>
              <a:lnSpc>
                <a:spcPct val="80000"/>
              </a:lnSpc>
            </a:pPr>
            <a:r>
              <a:rPr lang="en-GB" sz="2400" dirty="0" err="1"/>
              <a:t>Codd's</a:t>
            </a:r>
            <a:r>
              <a:rPr lang="en-GB" sz="2400" dirty="0"/>
              <a:t> model is now accepted as the definitive model for relational database management systems (RDBMS).</a:t>
            </a:r>
          </a:p>
          <a:p>
            <a:pPr>
              <a:lnSpc>
                <a:spcPct val="80000"/>
              </a:lnSpc>
            </a:pPr>
            <a:r>
              <a:rPr lang="en-GB" sz="2400" dirty="0"/>
              <a:t>Structured English Query Language ("SEQUEL") was developed by IBM Corporation, Inc., to use </a:t>
            </a:r>
            <a:r>
              <a:rPr lang="en-GB" sz="2400" dirty="0" err="1"/>
              <a:t>Codd's</a:t>
            </a:r>
            <a:r>
              <a:rPr lang="en-GB" sz="2400" dirty="0"/>
              <a:t> model.</a:t>
            </a:r>
          </a:p>
          <a:p>
            <a:pPr lvl="1">
              <a:lnSpc>
                <a:spcPct val="80000"/>
              </a:lnSpc>
            </a:pPr>
            <a:r>
              <a:rPr lang="en-GB" sz="2000" dirty="0"/>
              <a:t>SEQUEL later became SQL.</a:t>
            </a:r>
          </a:p>
          <a:p>
            <a:pPr>
              <a:lnSpc>
                <a:spcPct val="80000"/>
              </a:lnSpc>
            </a:pPr>
            <a:r>
              <a:rPr lang="en-GB" sz="2400" dirty="0"/>
              <a:t>In 1979, Relational Software, Inc. (now Oracle Corporation) introduced the first commercial implementation of SQL.</a:t>
            </a:r>
          </a:p>
          <a:p>
            <a:pPr lvl="1">
              <a:lnSpc>
                <a:spcPct val="80000"/>
              </a:lnSpc>
            </a:pPr>
            <a:r>
              <a:rPr lang="en-GB" sz="2000" dirty="0"/>
              <a:t>SQL is still (i.e. after more than 25 Years) the most widely used RDBMS manipulation &amp; query language.</a:t>
            </a:r>
            <a:r>
              <a:rPr lang="en-GB" sz="24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dissolve">
                                      <p:cBhvr>
                                        <p:cTn id="7" dur="500"/>
                                        <p:tgtEl>
                                          <p:spTgt spid="1597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1">
                                            <p:txEl>
                                              <p:pRg st="0" end="0"/>
                                            </p:txEl>
                                          </p:spTgt>
                                        </p:tgtEl>
                                        <p:attrNameLst>
                                          <p:attrName>style.visibility</p:attrName>
                                        </p:attrNameLst>
                                      </p:cBhvr>
                                      <p:to>
                                        <p:strVal val="visible"/>
                                      </p:to>
                                    </p:set>
                                    <p:animEffect transition="in" filter="wipe(left)">
                                      <p:cBhvr>
                                        <p:cTn id="12" dur="500"/>
                                        <p:tgtEl>
                                          <p:spTgt spid="15975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9751">
                                            <p:txEl>
                                              <p:pRg st="1" end="1"/>
                                            </p:txEl>
                                          </p:spTgt>
                                        </p:tgtEl>
                                        <p:attrNameLst>
                                          <p:attrName>style.visibility</p:attrName>
                                        </p:attrNameLst>
                                      </p:cBhvr>
                                      <p:to>
                                        <p:strVal val="visible"/>
                                      </p:to>
                                    </p:set>
                                    <p:animEffect transition="in" filter="wipe(left)">
                                      <p:cBhvr>
                                        <p:cTn id="16" dur="500"/>
                                        <p:tgtEl>
                                          <p:spTgt spid="1597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9751">
                                            <p:txEl>
                                              <p:pRg st="2" end="2"/>
                                            </p:txEl>
                                          </p:spTgt>
                                        </p:tgtEl>
                                        <p:attrNameLst>
                                          <p:attrName>style.visibility</p:attrName>
                                        </p:attrNameLst>
                                      </p:cBhvr>
                                      <p:to>
                                        <p:strVal val="visible"/>
                                      </p:to>
                                    </p:set>
                                    <p:animEffect transition="in" filter="wipe(left)">
                                      <p:cBhvr>
                                        <p:cTn id="21" dur="500"/>
                                        <p:tgtEl>
                                          <p:spTgt spid="15975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9751">
                                            <p:txEl>
                                              <p:pRg st="3" end="3"/>
                                            </p:txEl>
                                          </p:spTgt>
                                        </p:tgtEl>
                                        <p:attrNameLst>
                                          <p:attrName>style.visibility</p:attrName>
                                        </p:attrNameLst>
                                      </p:cBhvr>
                                      <p:to>
                                        <p:strVal val="visible"/>
                                      </p:to>
                                    </p:set>
                                    <p:animEffect transition="in" filter="wipe(left)">
                                      <p:cBhvr>
                                        <p:cTn id="26" dur="500"/>
                                        <p:tgtEl>
                                          <p:spTgt spid="159751">
                                            <p:txEl>
                                              <p:pRg st="3" end="3"/>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59751">
                                            <p:txEl>
                                              <p:pRg st="4" end="4"/>
                                            </p:txEl>
                                          </p:spTgt>
                                        </p:tgtEl>
                                        <p:attrNameLst>
                                          <p:attrName>style.visibility</p:attrName>
                                        </p:attrNameLst>
                                      </p:cBhvr>
                                      <p:to>
                                        <p:strVal val="visible"/>
                                      </p:to>
                                    </p:set>
                                    <p:animEffect transition="in" filter="wipe(left)">
                                      <p:cBhvr>
                                        <p:cTn id="30" dur="500"/>
                                        <p:tgtEl>
                                          <p:spTgt spid="15975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9751">
                                            <p:txEl>
                                              <p:pRg st="5" end="5"/>
                                            </p:txEl>
                                          </p:spTgt>
                                        </p:tgtEl>
                                        <p:attrNameLst>
                                          <p:attrName>style.visibility</p:attrName>
                                        </p:attrNameLst>
                                      </p:cBhvr>
                                      <p:to>
                                        <p:strVal val="visible"/>
                                      </p:to>
                                    </p:set>
                                    <p:animEffect transition="in" filter="wipe(left)">
                                      <p:cBhvr>
                                        <p:cTn id="35" dur="500"/>
                                        <p:tgtEl>
                                          <p:spTgt spid="159751">
                                            <p:txEl>
                                              <p:pRg st="5" end="5"/>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59751">
                                            <p:txEl>
                                              <p:pRg st="6" end="6"/>
                                            </p:txEl>
                                          </p:spTgt>
                                        </p:tgtEl>
                                        <p:attrNameLst>
                                          <p:attrName>style.visibility</p:attrName>
                                        </p:attrNameLst>
                                      </p:cBhvr>
                                      <p:to>
                                        <p:strVal val="visible"/>
                                      </p:to>
                                    </p:set>
                                    <p:animEffect transition="in" filter="wipe(left)">
                                      <p:cBhvr>
                                        <p:cTn id="39" dur="500"/>
                                        <p:tgtEl>
                                          <p:spTgt spid="1597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utoUpdateAnimBg="0"/>
      <p:bldP spid="15975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179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179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179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1798" name="Rectangle 6"/>
          <p:cNvSpPr>
            <a:spLocks noGrp="1" noChangeArrowheads="1"/>
          </p:cNvSpPr>
          <p:nvPr>
            <p:ph type="title"/>
          </p:nvPr>
        </p:nvSpPr>
        <p:spPr/>
        <p:txBody>
          <a:bodyPr/>
          <a:lstStyle/>
          <a:p>
            <a:r>
              <a:rPr lang="en-GB"/>
              <a:t>Relational Modelling Language</a:t>
            </a:r>
          </a:p>
        </p:txBody>
      </p:sp>
      <p:graphicFrame>
        <p:nvGraphicFramePr>
          <p:cNvPr id="161799" name="Object 7">
            <a:hlinkClick r:id="" action="ppaction://ole?verb=0"/>
          </p:cNvPr>
          <p:cNvGraphicFramePr>
            <a:graphicFrameLocks/>
          </p:cNvGraphicFramePr>
          <p:nvPr/>
        </p:nvGraphicFramePr>
        <p:xfrm>
          <a:off x="573088" y="1268413"/>
          <a:ext cx="8570912" cy="4471987"/>
        </p:xfrm>
        <a:graphic>
          <a:graphicData uri="http://schemas.openxmlformats.org/presentationml/2006/ole">
            <p:oleObj spid="_x0000_s4099" name="Document" r:id="rId4" imgW="11587320" imgH="6046560" progId="Word.Document.8">
              <p:embed/>
            </p:oleObj>
          </a:graphicData>
        </a:graphic>
      </p:graphicFrame>
      <p:sp>
        <p:nvSpPr>
          <p:cNvPr id="161800" name="Text Box 8"/>
          <p:cNvSpPr txBox="1">
            <a:spLocks noChangeArrowheads="1"/>
          </p:cNvSpPr>
          <p:nvPr/>
        </p:nvSpPr>
        <p:spPr bwMode="auto">
          <a:xfrm>
            <a:off x="611188" y="5734050"/>
            <a:ext cx="8281987" cy="701675"/>
          </a:xfrm>
          <a:prstGeom prst="rect">
            <a:avLst/>
          </a:prstGeom>
          <a:noFill/>
          <a:ln w="9525">
            <a:noFill/>
            <a:miter lim="800000"/>
            <a:headEnd/>
            <a:tailEnd/>
          </a:ln>
          <a:effectLst/>
        </p:spPr>
        <p:txBody>
          <a:bodyPr>
            <a:spAutoFit/>
          </a:bodyPr>
          <a:lstStyle/>
          <a:p>
            <a:r>
              <a:rPr lang="en-GB" sz="2000"/>
              <a:t>Don’t get too hung up on Codd’s strange language, but that is what you often read in Relational Database Design books.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p:cTn id="7" dur="500" fill="hold"/>
                                        <p:tgtEl>
                                          <p:spTgt spid="161799"/>
                                        </p:tgtEl>
                                        <p:attrNameLst>
                                          <p:attrName>ppt_x</p:attrName>
                                        </p:attrNameLst>
                                      </p:cBhvr>
                                      <p:tavLst>
                                        <p:tav tm="0">
                                          <p:val>
                                            <p:strVal val="#ppt_x"/>
                                          </p:val>
                                        </p:tav>
                                        <p:tav tm="100000">
                                          <p:val>
                                            <p:strVal val="#ppt_x"/>
                                          </p:val>
                                        </p:tav>
                                      </p:tavLst>
                                    </p:anim>
                                    <p:anim calcmode="lin" valueType="num">
                                      <p:cBhvr>
                                        <p:cTn id="8" dur="500" fill="hold"/>
                                        <p:tgtEl>
                                          <p:spTgt spid="161799"/>
                                        </p:tgtEl>
                                        <p:attrNameLst>
                                          <p:attrName>ppt_y</p:attrName>
                                        </p:attrNameLst>
                                      </p:cBhvr>
                                      <p:tavLst>
                                        <p:tav tm="0">
                                          <p:val>
                                            <p:strVal val="#ppt_y-#ppt_h/2"/>
                                          </p:val>
                                        </p:tav>
                                        <p:tav tm="100000">
                                          <p:val>
                                            <p:strVal val="#ppt_y"/>
                                          </p:val>
                                        </p:tav>
                                      </p:tavLst>
                                    </p:anim>
                                    <p:anim calcmode="lin" valueType="num">
                                      <p:cBhvr>
                                        <p:cTn id="9" dur="500" fill="hold"/>
                                        <p:tgtEl>
                                          <p:spTgt spid="161799"/>
                                        </p:tgtEl>
                                        <p:attrNameLst>
                                          <p:attrName>ppt_w</p:attrName>
                                        </p:attrNameLst>
                                      </p:cBhvr>
                                      <p:tavLst>
                                        <p:tav tm="0">
                                          <p:val>
                                            <p:strVal val="#ppt_w"/>
                                          </p:val>
                                        </p:tav>
                                        <p:tav tm="100000">
                                          <p:val>
                                            <p:strVal val="#ppt_w"/>
                                          </p:val>
                                        </p:tav>
                                      </p:tavLst>
                                    </p:anim>
                                    <p:anim calcmode="lin" valueType="num">
                                      <p:cBhvr>
                                        <p:cTn id="10" dur="500" fill="hold"/>
                                        <p:tgtEl>
                                          <p:spTgt spid="16179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1800"/>
                                        </p:tgtEl>
                                        <p:attrNameLst>
                                          <p:attrName>style.visibility</p:attrName>
                                        </p:attrNameLst>
                                      </p:cBhvr>
                                      <p:to>
                                        <p:strVal val="visible"/>
                                      </p:to>
                                    </p:set>
                                    <p:animEffect transition="in" filter="dissolve">
                                      <p:cBhvr>
                                        <p:cTn id="15"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GB"/>
              <a:t>Relations look very like Entities</a:t>
            </a:r>
          </a:p>
        </p:txBody>
      </p:sp>
      <p:sp>
        <p:nvSpPr>
          <p:cNvPr id="163843" name="Rectangle 3"/>
          <p:cNvSpPr>
            <a:spLocks noGrp="1" noChangeArrowheads="1"/>
          </p:cNvSpPr>
          <p:nvPr>
            <p:ph type="body" idx="1"/>
          </p:nvPr>
        </p:nvSpPr>
        <p:spPr>
          <a:xfrm>
            <a:off x="685800" y="1196975"/>
            <a:ext cx="8269288" cy="785813"/>
          </a:xfrm>
        </p:spPr>
        <p:txBody>
          <a:bodyPr/>
          <a:lstStyle/>
          <a:p>
            <a:r>
              <a:rPr lang="en-GB" sz="2800"/>
              <a:t>Staff (</a:t>
            </a:r>
            <a:r>
              <a:rPr lang="en-GB" sz="2800" u="sng"/>
              <a:t>SCode</a:t>
            </a:r>
            <a:r>
              <a:rPr lang="en-GB" sz="2800"/>
              <a:t>, Name, Address, DoB, DoE)</a:t>
            </a:r>
          </a:p>
        </p:txBody>
      </p:sp>
      <p:graphicFrame>
        <p:nvGraphicFramePr>
          <p:cNvPr id="163844" name="Object 4">
            <a:hlinkClick r:id="" action="ppaction://ole?verb=0"/>
          </p:cNvPr>
          <p:cNvGraphicFramePr>
            <a:graphicFrameLocks/>
          </p:cNvGraphicFramePr>
          <p:nvPr/>
        </p:nvGraphicFramePr>
        <p:xfrm>
          <a:off x="1547813" y="1838325"/>
          <a:ext cx="6630987" cy="1495425"/>
        </p:xfrm>
        <a:graphic>
          <a:graphicData uri="http://schemas.openxmlformats.org/presentationml/2006/ole">
            <p:oleObj spid="_x0000_s5124" name="Document" r:id="rId4" imgW="59878080" imgH="12702960" progId="Word.Document.8">
              <p:embed/>
            </p:oleObj>
          </a:graphicData>
        </a:graphic>
      </p:graphicFrame>
      <p:graphicFrame>
        <p:nvGraphicFramePr>
          <p:cNvPr id="163845" name="Object 5">
            <a:hlinkClick r:id="" action="ppaction://ole?verb=0"/>
          </p:cNvPr>
          <p:cNvGraphicFramePr>
            <a:graphicFrameLocks/>
          </p:cNvGraphicFramePr>
          <p:nvPr/>
        </p:nvGraphicFramePr>
        <p:xfrm>
          <a:off x="1470025" y="3878263"/>
          <a:ext cx="6143625" cy="1495425"/>
        </p:xfrm>
        <a:graphic>
          <a:graphicData uri="http://schemas.openxmlformats.org/presentationml/2006/ole">
            <p:oleObj spid="_x0000_s5125" name="Document" r:id="rId5" imgW="55410840" imgH="12702960" progId="Word.Document.8">
              <p:embed/>
            </p:oleObj>
          </a:graphicData>
        </a:graphic>
      </p:graphicFrame>
      <p:sp>
        <p:nvSpPr>
          <p:cNvPr id="163846" name="Rectangle 6"/>
          <p:cNvSpPr>
            <a:spLocks noChangeArrowheads="1"/>
          </p:cNvSpPr>
          <p:nvPr/>
        </p:nvSpPr>
        <p:spPr bwMode="auto">
          <a:xfrm>
            <a:off x="696913" y="3316288"/>
            <a:ext cx="7620000" cy="685800"/>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Char char="§"/>
            </a:pPr>
            <a:r>
              <a:rPr lang="en-GB" sz="2800">
                <a:latin typeface="Comic Sans MS" pitchFamily="66" charset="0"/>
              </a:rPr>
              <a:t>Contract (</a:t>
            </a:r>
            <a:r>
              <a:rPr lang="en-GB" sz="2800" u="sng">
                <a:latin typeface="Comic Sans MS" pitchFamily="66" charset="0"/>
              </a:rPr>
              <a:t>CCode</a:t>
            </a:r>
            <a:r>
              <a:rPr lang="en-GB" sz="2800">
                <a:latin typeface="Comic Sans MS" pitchFamily="66" charset="0"/>
              </a:rPr>
              <a:t>, Site, Begin, End, </a:t>
            </a:r>
            <a:r>
              <a:rPr lang="en-GB" sz="2800" b="1" i="1">
                <a:latin typeface="Comic Sans MS" pitchFamily="66" charset="0"/>
              </a:rPr>
              <a:t>Super</a:t>
            </a:r>
            <a:r>
              <a:rPr lang="en-GB" sz="2800">
                <a:latin typeface="Comic Sans MS" pitchFamily="66" charset="0"/>
              </a:rPr>
              <a:t>)</a:t>
            </a:r>
          </a:p>
        </p:txBody>
      </p:sp>
      <p:sp>
        <p:nvSpPr>
          <p:cNvPr id="163847" name="Rectangle 7"/>
          <p:cNvSpPr>
            <a:spLocks noChangeArrowheads="1"/>
          </p:cNvSpPr>
          <p:nvPr/>
        </p:nvSpPr>
        <p:spPr bwMode="auto">
          <a:xfrm>
            <a:off x="684213" y="5516563"/>
            <a:ext cx="8053387" cy="936625"/>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GB">
                <a:latin typeface="Comic Sans MS" pitchFamily="66" charset="0"/>
              </a:rPr>
              <a:t>NB. You should only ‘use’ the above tabular form in order to check logic; i.e. Tables are NOT Relations.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dissolve">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6"/>
                                        </p:tgtEl>
                                        <p:attrNameLst>
                                          <p:attrName>style.visibility</p:attrName>
                                        </p:attrNameLst>
                                      </p:cBhvr>
                                      <p:to>
                                        <p:strVal val="visible"/>
                                      </p:to>
                                    </p:set>
                                    <p:animEffect transition="in" filter="wipe(left)">
                                      <p:cBhvr>
                                        <p:cTn id="17" dur="500"/>
                                        <p:tgtEl>
                                          <p:spTgt spid="1638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844"/>
                                        </p:tgtEl>
                                        <p:attrNameLst>
                                          <p:attrName>style.visibility</p:attrName>
                                        </p:attrNameLst>
                                      </p:cBhvr>
                                      <p:to>
                                        <p:strVal val="visible"/>
                                      </p:to>
                                    </p:set>
                                    <p:animEffect transition="in" filter="dissolve">
                                      <p:cBhvr>
                                        <p:cTn id="22" dur="500"/>
                                        <p:tgtEl>
                                          <p:spTgt spid="1638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3845"/>
                                        </p:tgtEl>
                                        <p:attrNameLst>
                                          <p:attrName>style.visibility</p:attrName>
                                        </p:attrNameLst>
                                      </p:cBhvr>
                                      <p:to>
                                        <p:strVal val="visible"/>
                                      </p:to>
                                    </p:set>
                                    <p:animEffect transition="in" filter="dissolve">
                                      <p:cBhvr>
                                        <p:cTn id="27" dur="500"/>
                                        <p:tgtEl>
                                          <p:spTgt spid="1638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47">
                                            <p:txEl>
                                              <p:pRg st="0" end="0"/>
                                            </p:txEl>
                                          </p:spTgt>
                                        </p:tgtEl>
                                        <p:attrNameLst>
                                          <p:attrName>style.visibility</p:attrName>
                                        </p:attrNameLst>
                                      </p:cBhvr>
                                      <p:to>
                                        <p:strVal val="visible"/>
                                      </p:to>
                                    </p:set>
                                    <p:animEffect transition="in" filter="wipe(left)">
                                      <p:cBhvr>
                                        <p:cTn id="32" dur="500"/>
                                        <p:tgtEl>
                                          <p:spTgt spid="1638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build="p" bldLvl="2" autoUpdateAnimBg="0"/>
      <p:bldP spid="163846" grpId="0" autoUpdateAnimBg="0"/>
      <p:bldP spid="163847"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589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589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589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5894" name="Rectangle 6"/>
          <p:cNvSpPr>
            <a:spLocks noGrp="1" noChangeArrowheads="1"/>
          </p:cNvSpPr>
          <p:nvPr>
            <p:ph type="title"/>
          </p:nvPr>
        </p:nvSpPr>
        <p:spPr/>
        <p:txBody>
          <a:bodyPr/>
          <a:lstStyle/>
          <a:p>
            <a:r>
              <a:rPr lang="en-GB"/>
              <a:t>Attributes</a:t>
            </a:r>
          </a:p>
        </p:txBody>
      </p:sp>
      <p:sp>
        <p:nvSpPr>
          <p:cNvPr id="165895" name="Rectangle 7"/>
          <p:cNvSpPr>
            <a:spLocks noGrp="1" noChangeArrowheads="1"/>
          </p:cNvSpPr>
          <p:nvPr>
            <p:ph type="body" idx="1"/>
          </p:nvPr>
        </p:nvSpPr>
        <p:spPr/>
        <p:txBody>
          <a:bodyPr>
            <a:normAutofit fontScale="92500" lnSpcReduction="10000"/>
          </a:bodyPr>
          <a:lstStyle/>
          <a:p>
            <a:r>
              <a:rPr lang="en-GB"/>
              <a:t>Attribute Values are held in Data Cells:</a:t>
            </a:r>
          </a:p>
          <a:p>
            <a:pPr lvl="1"/>
            <a:r>
              <a:rPr lang="en-GB"/>
              <a:t>must be </a:t>
            </a:r>
            <a:r>
              <a:rPr lang="en-GB" i="1"/>
              <a:t>atomic</a:t>
            </a:r>
            <a:r>
              <a:rPr lang="en-GB"/>
              <a:t> (i.e. </a:t>
            </a:r>
            <a:r>
              <a:rPr lang="en-GB" i="1"/>
              <a:t>simple</a:t>
            </a:r>
            <a:r>
              <a:rPr lang="en-GB"/>
              <a:t>) values only.</a:t>
            </a:r>
          </a:p>
          <a:p>
            <a:pPr lvl="4"/>
            <a:endParaRPr lang="en-GB" sz="800"/>
          </a:p>
          <a:p>
            <a:r>
              <a:rPr lang="en-GB"/>
              <a:t>Set of Attribute Values eligible for entry in a Data Cell:</a:t>
            </a:r>
          </a:p>
          <a:p>
            <a:pPr lvl="1"/>
            <a:r>
              <a:rPr lang="en-GB"/>
              <a:t>is known as an Attribute’s </a:t>
            </a:r>
            <a:r>
              <a:rPr lang="en-GB" i="1"/>
              <a:t>Domain</a:t>
            </a:r>
            <a:r>
              <a:rPr lang="en-GB"/>
              <a:t>.</a:t>
            </a:r>
          </a:p>
          <a:p>
            <a:pPr lvl="4"/>
            <a:endParaRPr lang="en-GB" sz="800"/>
          </a:p>
          <a:p>
            <a:r>
              <a:rPr lang="en-GB"/>
              <a:t>The Relational Model is weak at explicitly modelling relationships:</a:t>
            </a:r>
          </a:p>
          <a:p>
            <a:pPr lvl="1"/>
            <a:r>
              <a:rPr lang="en-GB"/>
              <a:t>Relations MUST share an Attribute Domain if a relationship is present/possible.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dissolve">
                                      <p:cBhvr>
                                        <p:cTn id="7" dur="500"/>
                                        <p:tgtEl>
                                          <p:spTgt spid="165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5">
                                            <p:txEl>
                                              <p:pRg st="0" end="0"/>
                                            </p:txEl>
                                          </p:spTgt>
                                        </p:tgtEl>
                                        <p:attrNameLst>
                                          <p:attrName>style.visibility</p:attrName>
                                        </p:attrNameLst>
                                      </p:cBhvr>
                                      <p:to>
                                        <p:strVal val="visible"/>
                                      </p:to>
                                    </p:set>
                                    <p:animEffect transition="in" filter="wipe(left)">
                                      <p:cBhvr>
                                        <p:cTn id="12" dur="500"/>
                                        <p:tgtEl>
                                          <p:spTgt spid="16589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5895">
                                            <p:txEl>
                                              <p:pRg st="1" end="1"/>
                                            </p:txEl>
                                          </p:spTgt>
                                        </p:tgtEl>
                                        <p:attrNameLst>
                                          <p:attrName>style.visibility</p:attrName>
                                        </p:attrNameLst>
                                      </p:cBhvr>
                                      <p:to>
                                        <p:strVal val="visible"/>
                                      </p:to>
                                    </p:set>
                                    <p:animEffect transition="in" filter="wipe(left)">
                                      <p:cBhvr>
                                        <p:cTn id="15" dur="500"/>
                                        <p:tgtEl>
                                          <p:spTgt spid="16589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5895">
                                            <p:txEl>
                                              <p:pRg st="3" end="3"/>
                                            </p:txEl>
                                          </p:spTgt>
                                        </p:tgtEl>
                                        <p:attrNameLst>
                                          <p:attrName>style.visibility</p:attrName>
                                        </p:attrNameLst>
                                      </p:cBhvr>
                                      <p:to>
                                        <p:strVal val="visible"/>
                                      </p:to>
                                    </p:set>
                                    <p:animEffect transition="in" filter="wipe(left)">
                                      <p:cBhvr>
                                        <p:cTn id="20" dur="500"/>
                                        <p:tgtEl>
                                          <p:spTgt spid="16589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5895">
                                            <p:txEl>
                                              <p:pRg st="4" end="4"/>
                                            </p:txEl>
                                          </p:spTgt>
                                        </p:tgtEl>
                                        <p:attrNameLst>
                                          <p:attrName>style.visibility</p:attrName>
                                        </p:attrNameLst>
                                      </p:cBhvr>
                                      <p:to>
                                        <p:strVal val="visible"/>
                                      </p:to>
                                    </p:set>
                                    <p:animEffect transition="in" filter="wipe(left)">
                                      <p:cBhvr>
                                        <p:cTn id="23" dur="500"/>
                                        <p:tgtEl>
                                          <p:spTgt spid="1658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5895">
                                            <p:txEl>
                                              <p:pRg st="6" end="6"/>
                                            </p:txEl>
                                          </p:spTgt>
                                        </p:tgtEl>
                                        <p:attrNameLst>
                                          <p:attrName>style.visibility</p:attrName>
                                        </p:attrNameLst>
                                      </p:cBhvr>
                                      <p:to>
                                        <p:strVal val="visible"/>
                                      </p:to>
                                    </p:set>
                                    <p:animEffect transition="in" filter="wipe(left)">
                                      <p:cBhvr>
                                        <p:cTn id="28" dur="500"/>
                                        <p:tgtEl>
                                          <p:spTgt spid="165895">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5895">
                                            <p:txEl>
                                              <p:pRg st="7" end="7"/>
                                            </p:txEl>
                                          </p:spTgt>
                                        </p:tgtEl>
                                        <p:attrNameLst>
                                          <p:attrName>style.visibility</p:attrName>
                                        </p:attrNameLst>
                                      </p:cBhvr>
                                      <p:to>
                                        <p:strVal val="visible"/>
                                      </p:to>
                                    </p:set>
                                    <p:animEffect transition="in" filter="wipe(left)">
                                      <p:cBhvr>
                                        <p:cTn id="31" dur="500"/>
                                        <p:tgtEl>
                                          <p:spTgt spid="1658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utoUpdateAnimBg="0"/>
      <p:bldP spid="1658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793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794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794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7942" name="Rectangle 6"/>
          <p:cNvSpPr>
            <a:spLocks noGrp="1" noChangeArrowheads="1"/>
          </p:cNvSpPr>
          <p:nvPr>
            <p:ph type="title"/>
          </p:nvPr>
        </p:nvSpPr>
        <p:spPr/>
        <p:txBody>
          <a:bodyPr/>
          <a:lstStyle/>
          <a:p>
            <a:r>
              <a:rPr lang="en-GB"/>
              <a:t>Data Access</a:t>
            </a:r>
          </a:p>
        </p:txBody>
      </p:sp>
      <p:sp>
        <p:nvSpPr>
          <p:cNvPr id="167943" name="Rectangle 7"/>
          <p:cNvSpPr>
            <a:spLocks noGrp="1" noChangeArrowheads="1"/>
          </p:cNvSpPr>
          <p:nvPr>
            <p:ph type="body" idx="1"/>
          </p:nvPr>
        </p:nvSpPr>
        <p:spPr/>
        <p:txBody>
          <a:bodyPr>
            <a:normAutofit lnSpcReduction="10000"/>
          </a:bodyPr>
          <a:lstStyle/>
          <a:p>
            <a:r>
              <a:rPr lang="en-GB" dirty="0"/>
              <a:t>Data is retrieved by reference to </a:t>
            </a:r>
            <a:r>
              <a:rPr lang="en-GB" b="1" dirty="0"/>
              <a:t>name</a:t>
            </a:r>
            <a:r>
              <a:rPr lang="en-GB" dirty="0"/>
              <a:t> (of an Attribute) &amp; </a:t>
            </a:r>
            <a:r>
              <a:rPr lang="en-GB" b="1" dirty="0"/>
              <a:t>value</a:t>
            </a:r>
            <a:r>
              <a:rPr lang="en-GB" dirty="0"/>
              <a:t> (held in a Data Cell) only.</a:t>
            </a:r>
          </a:p>
          <a:p>
            <a:r>
              <a:rPr lang="en-GB" dirty="0"/>
              <a:t>Most important Attribute(s) is know as the ‘Key’, of which there are two types.</a:t>
            </a:r>
          </a:p>
          <a:p>
            <a:pPr lvl="1"/>
            <a:r>
              <a:rPr lang="en-GB" b="1" dirty="0"/>
              <a:t>Primary Key:</a:t>
            </a:r>
          </a:p>
          <a:p>
            <a:pPr lvl="2"/>
            <a:r>
              <a:rPr lang="en-GB" dirty="0"/>
              <a:t>special Attribute(s) used to control access to </a:t>
            </a:r>
            <a:r>
              <a:rPr lang="en-GB" dirty="0" err="1"/>
              <a:t>Tuples</a:t>
            </a:r>
            <a:r>
              <a:rPr lang="en-GB" dirty="0"/>
              <a:t> (i.e. rows) of data.</a:t>
            </a:r>
          </a:p>
          <a:p>
            <a:pPr lvl="1"/>
            <a:r>
              <a:rPr lang="en-GB" b="1" dirty="0"/>
              <a:t>Foreign Key:</a:t>
            </a:r>
          </a:p>
          <a:p>
            <a:pPr lvl="2"/>
            <a:r>
              <a:rPr lang="en-GB" dirty="0"/>
              <a:t>used, as logical pointers, instead of lines to represent associations between Relations.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998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998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6998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69990" name="Rectangle 6"/>
          <p:cNvSpPr>
            <a:spLocks noGrp="1" noChangeArrowheads="1"/>
          </p:cNvSpPr>
          <p:nvPr>
            <p:ph type="title"/>
          </p:nvPr>
        </p:nvSpPr>
        <p:spPr/>
        <p:txBody>
          <a:bodyPr/>
          <a:lstStyle/>
          <a:p>
            <a:r>
              <a:rPr lang="en-GB"/>
              <a:t>Relations are NOT Tables</a:t>
            </a:r>
          </a:p>
        </p:txBody>
      </p:sp>
      <p:sp>
        <p:nvSpPr>
          <p:cNvPr id="169991" name="Rectangle 7"/>
          <p:cNvSpPr>
            <a:spLocks noGrp="1" noChangeArrowheads="1"/>
          </p:cNvSpPr>
          <p:nvPr>
            <p:ph type="body" idx="1"/>
          </p:nvPr>
        </p:nvSpPr>
        <p:spPr/>
        <p:txBody>
          <a:bodyPr>
            <a:normAutofit lnSpcReduction="10000"/>
          </a:bodyPr>
          <a:lstStyle/>
          <a:p>
            <a:pPr>
              <a:lnSpc>
                <a:spcPct val="90000"/>
              </a:lnSpc>
            </a:pPr>
            <a:r>
              <a:rPr lang="en-GB" dirty="0"/>
              <a:t>Tables are ‘possible’ data values presented in rows &amp; columns.</a:t>
            </a:r>
          </a:p>
          <a:p>
            <a:pPr lvl="1">
              <a:lnSpc>
                <a:spcPct val="90000"/>
              </a:lnSpc>
            </a:pPr>
            <a:r>
              <a:rPr lang="en-GB" dirty="0"/>
              <a:t>and are very useful in order to check logic.</a:t>
            </a:r>
          </a:p>
          <a:p>
            <a:pPr>
              <a:lnSpc>
                <a:spcPct val="90000"/>
              </a:lnSpc>
            </a:pPr>
            <a:r>
              <a:rPr lang="en-GB" dirty="0"/>
              <a:t>Relations must obey rules (</a:t>
            </a:r>
            <a:r>
              <a:rPr lang="en-GB" dirty="0" err="1"/>
              <a:t>Codd’s</a:t>
            </a:r>
            <a:r>
              <a:rPr lang="en-GB" dirty="0"/>
              <a:t> 12 Rules); e.g. we cannot have:</a:t>
            </a:r>
          </a:p>
          <a:p>
            <a:pPr lvl="1">
              <a:lnSpc>
                <a:spcPct val="90000"/>
              </a:lnSpc>
            </a:pPr>
            <a:r>
              <a:rPr lang="en-GB" dirty="0"/>
              <a:t>Duplicates:</a:t>
            </a:r>
          </a:p>
          <a:p>
            <a:pPr lvl="2">
              <a:lnSpc>
                <a:spcPct val="90000"/>
              </a:lnSpc>
            </a:pPr>
            <a:r>
              <a:rPr lang="en-GB" dirty="0"/>
              <a:t>each </a:t>
            </a:r>
            <a:r>
              <a:rPr lang="en-GB" dirty="0" err="1"/>
              <a:t>Tuple</a:t>
            </a:r>
            <a:r>
              <a:rPr lang="en-GB" dirty="0"/>
              <a:t> (row) must be unique.</a:t>
            </a:r>
          </a:p>
          <a:p>
            <a:pPr lvl="1">
              <a:lnSpc>
                <a:spcPct val="90000"/>
              </a:lnSpc>
            </a:pPr>
            <a:r>
              <a:rPr lang="en-GB" dirty="0"/>
              <a:t>Row or Column dependencies 		</a:t>
            </a:r>
          </a:p>
          <a:p>
            <a:pPr lvl="2">
              <a:lnSpc>
                <a:spcPct val="90000"/>
              </a:lnSpc>
            </a:pPr>
            <a:r>
              <a:rPr lang="en-GB" dirty="0"/>
              <a:t>there is no hidden meaning from location/sequence of </a:t>
            </a:r>
            <a:r>
              <a:rPr lang="en-GB" dirty="0" err="1"/>
              <a:t>Tuples</a:t>
            </a:r>
            <a:r>
              <a:rPr lang="en-GB" dirty="0"/>
              <a:t> (rows) and/or Attributes (columns).</a:t>
            </a:r>
          </a:p>
          <a:p>
            <a:pPr lvl="1">
              <a:lnSpc>
                <a:spcPct val="90000"/>
              </a:lnSpc>
            </a:pPr>
            <a:r>
              <a:rPr lang="en-GB" dirty="0"/>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dissolve">
                                      <p:cBhvr>
                                        <p:cTn id="7" dur="500"/>
                                        <p:tgtEl>
                                          <p:spTgt spid="1699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91">
                                            <p:txEl>
                                              <p:pRg st="0" end="0"/>
                                            </p:txEl>
                                          </p:spTgt>
                                        </p:tgtEl>
                                        <p:attrNameLst>
                                          <p:attrName>style.visibility</p:attrName>
                                        </p:attrNameLst>
                                      </p:cBhvr>
                                      <p:to>
                                        <p:strVal val="visible"/>
                                      </p:to>
                                    </p:set>
                                    <p:animEffect transition="in" filter="wipe(left)">
                                      <p:cBhvr>
                                        <p:cTn id="12" dur="500"/>
                                        <p:tgtEl>
                                          <p:spTgt spid="16999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9991">
                                            <p:txEl>
                                              <p:pRg st="1" end="1"/>
                                            </p:txEl>
                                          </p:spTgt>
                                        </p:tgtEl>
                                        <p:attrNameLst>
                                          <p:attrName>style.visibility</p:attrName>
                                        </p:attrNameLst>
                                      </p:cBhvr>
                                      <p:to>
                                        <p:strVal val="visible"/>
                                      </p:to>
                                    </p:set>
                                    <p:animEffect transition="in" filter="wipe(left)">
                                      <p:cBhvr>
                                        <p:cTn id="16" dur="500"/>
                                        <p:tgtEl>
                                          <p:spTgt spid="1699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9991">
                                            <p:txEl>
                                              <p:pRg st="2" end="2"/>
                                            </p:txEl>
                                          </p:spTgt>
                                        </p:tgtEl>
                                        <p:attrNameLst>
                                          <p:attrName>style.visibility</p:attrName>
                                        </p:attrNameLst>
                                      </p:cBhvr>
                                      <p:to>
                                        <p:strVal val="visible"/>
                                      </p:to>
                                    </p:set>
                                    <p:animEffect transition="in" filter="wipe(left)">
                                      <p:cBhvr>
                                        <p:cTn id="21" dur="500"/>
                                        <p:tgtEl>
                                          <p:spTgt spid="16999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9991">
                                            <p:txEl>
                                              <p:pRg st="3" end="3"/>
                                            </p:txEl>
                                          </p:spTgt>
                                        </p:tgtEl>
                                        <p:attrNameLst>
                                          <p:attrName>style.visibility</p:attrName>
                                        </p:attrNameLst>
                                      </p:cBhvr>
                                      <p:to>
                                        <p:strVal val="visible"/>
                                      </p:to>
                                    </p:set>
                                    <p:animEffect transition="in" filter="wipe(left)">
                                      <p:cBhvr>
                                        <p:cTn id="26" dur="500"/>
                                        <p:tgtEl>
                                          <p:spTgt spid="169991">
                                            <p:txEl>
                                              <p:pRg st="3" end="3"/>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69991">
                                            <p:txEl>
                                              <p:pRg st="4" end="4"/>
                                            </p:txEl>
                                          </p:spTgt>
                                        </p:tgtEl>
                                        <p:attrNameLst>
                                          <p:attrName>style.visibility</p:attrName>
                                        </p:attrNameLst>
                                      </p:cBhvr>
                                      <p:to>
                                        <p:strVal val="visible"/>
                                      </p:to>
                                    </p:set>
                                    <p:animEffect transition="in" filter="wipe(left)">
                                      <p:cBhvr>
                                        <p:cTn id="30" dur="500"/>
                                        <p:tgtEl>
                                          <p:spTgt spid="16999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9991">
                                            <p:txEl>
                                              <p:pRg st="5" end="5"/>
                                            </p:txEl>
                                          </p:spTgt>
                                        </p:tgtEl>
                                        <p:attrNameLst>
                                          <p:attrName>style.visibility</p:attrName>
                                        </p:attrNameLst>
                                      </p:cBhvr>
                                      <p:to>
                                        <p:strVal val="visible"/>
                                      </p:to>
                                    </p:set>
                                    <p:animEffect transition="in" filter="wipe(left)">
                                      <p:cBhvr>
                                        <p:cTn id="35" dur="500"/>
                                        <p:tgtEl>
                                          <p:spTgt spid="169991">
                                            <p:txEl>
                                              <p:pRg st="5" end="5"/>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69991">
                                            <p:txEl>
                                              <p:pRg st="6" end="6"/>
                                            </p:txEl>
                                          </p:spTgt>
                                        </p:tgtEl>
                                        <p:attrNameLst>
                                          <p:attrName>style.visibility</p:attrName>
                                        </p:attrNameLst>
                                      </p:cBhvr>
                                      <p:to>
                                        <p:strVal val="visible"/>
                                      </p:to>
                                    </p:set>
                                    <p:animEffect transition="in" filter="wipe(left)">
                                      <p:cBhvr>
                                        <p:cTn id="39" dur="500"/>
                                        <p:tgtEl>
                                          <p:spTgt spid="16999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9991">
                                            <p:txEl>
                                              <p:pRg st="7" end="7"/>
                                            </p:txEl>
                                          </p:spTgt>
                                        </p:tgtEl>
                                        <p:attrNameLst>
                                          <p:attrName>style.visibility</p:attrName>
                                        </p:attrNameLst>
                                      </p:cBhvr>
                                      <p:to>
                                        <p:strVal val="visible"/>
                                      </p:to>
                                    </p:set>
                                    <p:animEffect transition="in" filter="wipe(left)">
                                      <p:cBhvr>
                                        <p:cTn id="44" dur="500"/>
                                        <p:tgtEl>
                                          <p:spTgt spid="1699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autoUpdateAnimBg="0"/>
      <p:bldP spid="16999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203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203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203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2038" name="Rectangle 6"/>
          <p:cNvSpPr>
            <a:spLocks noGrp="1" noChangeArrowheads="1"/>
          </p:cNvSpPr>
          <p:nvPr>
            <p:ph type="title"/>
          </p:nvPr>
        </p:nvSpPr>
        <p:spPr/>
        <p:txBody>
          <a:bodyPr/>
          <a:lstStyle/>
          <a:p>
            <a:r>
              <a:rPr lang="en-GB"/>
              <a:t>Keys to Data Integrity</a:t>
            </a:r>
          </a:p>
        </p:txBody>
      </p:sp>
      <p:sp>
        <p:nvSpPr>
          <p:cNvPr id="172039" name="Rectangle 7"/>
          <p:cNvSpPr>
            <a:spLocks noGrp="1" noChangeArrowheads="1"/>
          </p:cNvSpPr>
          <p:nvPr>
            <p:ph type="body" idx="1"/>
          </p:nvPr>
        </p:nvSpPr>
        <p:spPr/>
        <p:txBody>
          <a:bodyPr>
            <a:normAutofit lnSpcReduction="10000"/>
          </a:bodyPr>
          <a:lstStyle/>
          <a:p>
            <a:r>
              <a:rPr lang="en-GB" dirty="0"/>
              <a:t>Rule:</a:t>
            </a:r>
          </a:p>
          <a:p>
            <a:pPr lvl="1"/>
            <a:r>
              <a:rPr lang="en-GB" dirty="0"/>
              <a:t>each </a:t>
            </a:r>
            <a:r>
              <a:rPr lang="en-GB" b="1" dirty="0" err="1"/>
              <a:t>Tuple</a:t>
            </a:r>
            <a:r>
              <a:rPr lang="en-GB" dirty="0"/>
              <a:t> (i.e. row) must be </a:t>
            </a:r>
            <a:r>
              <a:rPr lang="en-GB" b="1" dirty="0"/>
              <a:t>unique</a:t>
            </a:r>
            <a:r>
              <a:rPr lang="en-GB" dirty="0"/>
              <a:t>.</a:t>
            </a:r>
          </a:p>
          <a:p>
            <a:r>
              <a:rPr lang="en-GB" dirty="0"/>
              <a:t>Need a way to discriminate between </a:t>
            </a:r>
            <a:r>
              <a:rPr lang="en-GB" dirty="0" err="1"/>
              <a:t>Tuples</a:t>
            </a:r>
            <a:r>
              <a:rPr lang="en-GB" dirty="0"/>
              <a:t>:</a:t>
            </a:r>
          </a:p>
          <a:p>
            <a:pPr lvl="1"/>
            <a:r>
              <a:rPr lang="en-GB" dirty="0"/>
              <a:t>each </a:t>
            </a:r>
            <a:r>
              <a:rPr lang="en-GB" b="1" dirty="0"/>
              <a:t>Relation</a:t>
            </a:r>
            <a:r>
              <a:rPr lang="en-GB" dirty="0"/>
              <a:t> MUST have a </a:t>
            </a:r>
            <a:r>
              <a:rPr lang="en-GB" b="1" dirty="0"/>
              <a:t>Primary Key</a:t>
            </a:r>
            <a:endParaRPr lang="en-GB" dirty="0"/>
          </a:p>
          <a:p>
            <a:r>
              <a:rPr lang="en-GB" dirty="0"/>
              <a:t>May be many candidates for the job of Primary Key, so select on basis of:</a:t>
            </a:r>
          </a:p>
          <a:p>
            <a:pPr lvl="1"/>
            <a:r>
              <a:rPr lang="en-GB" b="1" dirty="0"/>
              <a:t>uniqueness</a:t>
            </a:r>
            <a:r>
              <a:rPr lang="en-GB" dirty="0"/>
              <a:t> AND/OR </a:t>
            </a:r>
            <a:r>
              <a:rPr lang="en-GB" b="1" dirty="0" err="1"/>
              <a:t>minimality</a:t>
            </a:r>
            <a:endParaRPr lang="en-GB" b="1" dirty="0"/>
          </a:p>
          <a:p>
            <a:r>
              <a:rPr lang="en-GB" dirty="0"/>
              <a:t>Primary Keys with multiple Attributes:</a:t>
            </a:r>
          </a:p>
          <a:p>
            <a:pPr lvl="1"/>
            <a:r>
              <a:rPr lang="en-GB" dirty="0"/>
              <a:t>are know as </a:t>
            </a:r>
            <a:r>
              <a:rPr lang="en-GB" b="1" dirty="0"/>
              <a:t>composite keys</a:t>
            </a:r>
            <a:r>
              <a:rPr lang="en-GB"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2038"/>
                                        </p:tgtEl>
                                        <p:attrNameLst>
                                          <p:attrName>style.visibility</p:attrName>
                                        </p:attrNameLst>
                                      </p:cBhvr>
                                      <p:to>
                                        <p:strVal val="visible"/>
                                      </p:to>
                                    </p:set>
                                    <p:animEffect transition="in" filter="dissolve">
                                      <p:cBhvr>
                                        <p:cTn id="7" dur="500"/>
                                        <p:tgtEl>
                                          <p:spTgt spid="172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9">
                                            <p:txEl>
                                              <p:pRg st="0" end="0"/>
                                            </p:txEl>
                                          </p:spTgt>
                                        </p:tgtEl>
                                        <p:attrNameLst>
                                          <p:attrName>style.visibility</p:attrName>
                                        </p:attrNameLst>
                                      </p:cBhvr>
                                      <p:to>
                                        <p:strVal val="visible"/>
                                      </p:to>
                                    </p:set>
                                    <p:animEffect transition="in" filter="wipe(left)">
                                      <p:cBhvr>
                                        <p:cTn id="12" dur="500"/>
                                        <p:tgtEl>
                                          <p:spTgt spid="17203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2039">
                                            <p:txEl>
                                              <p:pRg st="1" end="1"/>
                                            </p:txEl>
                                          </p:spTgt>
                                        </p:tgtEl>
                                        <p:attrNameLst>
                                          <p:attrName>style.visibility</p:attrName>
                                        </p:attrNameLst>
                                      </p:cBhvr>
                                      <p:to>
                                        <p:strVal val="visible"/>
                                      </p:to>
                                    </p:set>
                                    <p:animEffect transition="in" filter="wipe(left)">
                                      <p:cBhvr>
                                        <p:cTn id="16" dur="500"/>
                                        <p:tgtEl>
                                          <p:spTgt spid="1720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2039">
                                            <p:txEl>
                                              <p:pRg st="2" end="2"/>
                                            </p:txEl>
                                          </p:spTgt>
                                        </p:tgtEl>
                                        <p:attrNameLst>
                                          <p:attrName>style.visibility</p:attrName>
                                        </p:attrNameLst>
                                      </p:cBhvr>
                                      <p:to>
                                        <p:strVal val="visible"/>
                                      </p:to>
                                    </p:set>
                                    <p:animEffect transition="in" filter="wipe(left)">
                                      <p:cBhvr>
                                        <p:cTn id="21" dur="500"/>
                                        <p:tgtEl>
                                          <p:spTgt spid="172039">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72039">
                                            <p:txEl>
                                              <p:pRg st="3" end="3"/>
                                            </p:txEl>
                                          </p:spTgt>
                                        </p:tgtEl>
                                        <p:attrNameLst>
                                          <p:attrName>style.visibility</p:attrName>
                                        </p:attrNameLst>
                                      </p:cBhvr>
                                      <p:to>
                                        <p:strVal val="visible"/>
                                      </p:to>
                                    </p:set>
                                    <p:animEffect transition="in" filter="wipe(left)">
                                      <p:cBhvr>
                                        <p:cTn id="25" dur="500"/>
                                        <p:tgtEl>
                                          <p:spTgt spid="1720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2039">
                                            <p:txEl>
                                              <p:pRg st="4" end="4"/>
                                            </p:txEl>
                                          </p:spTgt>
                                        </p:tgtEl>
                                        <p:attrNameLst>
                                          <p:attrName>style.visibility</p:attrName>
                                        </p:attrNameLst>
                                      </p:cBhvr>
                                      <p:to>
                                        <p:strVal val="visible"/>
                                      </p:to>
                                    </p:set>
                                    <p:animEffect transition="in" filter="wipe(left)">
                                      <p:cBhvr>
                                        <p:cTn id="30" dur="500"/>
                                        <p:tgtEl>
                                          <p:spTgt spid="172039">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72039">
                                            <p:txEl>
                                              <p:pRg st="5" end="5"/>
                                            </p:txEl>
                                          </p:spTgt>
                                        </p:tgtEl>
                                        <p:attrNameLst>
                                          <p:attrName>style.visibility</p:attrName>
                                        </p:attrNameLst>
                                      </p:cBhvr>
                                      <p:to>
                                        <p:strVal val="visible"/>
                                      </p:to>
                                    </p:set>
                                    <p:animEffect transition="in" filter="wipe(left)">
                                      <p:cBhvr>
                                        <p:cTn id="34" dur="500"/>
                                        <p:tgtEl>
                                          <p:spTgt spid="17203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2039">
                                            <p:txEl>
                                              <p:pRg st="6" end="6"/>
                                            </p:txEl>
                                          </p:spTgt>
                                        </p:tgtEl>
                                        <p:attrNameLst>
                                          <p:attrName>style.visibility</p:attrName>
                                        </p:attrNameLst>
                                      </p:cBhvr>
                                      <p:to>
                                        <p:strVal val="visible"/>
                                      </p:to>
                                    </p:set>
                                    <p:animEffect transition="in" filter="wipe(left)">
                                      <p:cBhvr>
                                        <p:cTn id="39" dur="500"/>
                                        <p:tgtEl>
                                          <p:spTgt spid="172039">
                                            <p:txEl>
                                              <p:pRg st="6" end="6"/>
                                            </p:txEl>
                                          </p:spTgt>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72039">
                                            <p:txEl>
                                              <p:pRg st="7" end="7"/>
                                            </p:txEl>
                                          </p:spTgt>
                                        </p:tgtEl>
                                        <p:attrNameLst>
                                          <p:attrName>style.visibility</p:attrName>
                                        </p:attrNameLst>
                                      </p:cBhvr>
                                      <p:to>
                                        <p:strVal val="visible"/>
                                      </p:to>
                                    </p:set>
                                    <p:animEffect transition="in" filter="wipe(left)">
                                      <p:cBhvr>
                                        <p:cTn id="43" dur="500"/>
                                        <p:tgtEl>
                                          <p:spTgt spid="1720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autoUpdateAnimBg="0"/>
      <p:bldP spid="17203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Candidate Keys</a:t>
            </a:r>
            <a:endParaRPr lang="en-IE" dirty="0"/>
          </a:p>
        </p:txBody>
      </p:sp>
      <p:sp>
        <p:nvSpPr>
          <p:cNvPr id="3" name="Content Placeholder 2"/>
          <p:cNvSpPr>
            <a:spLocks noGrp="1"/>
          </p:cNvSpPr>
          <p:nvPr>
            <p:ph idx="1"/>
          </p:nvPr>
        </p:nvSpPr>
        <p:spPr/>
        <p:txBody>
          <a:bodyPr/>
          <a:lstStyle/>
          <a:p>
            <a:r>
              <a:rPr lang="en-IE" dirty="0" smtClean="0"/>
              <a:t>A Candidate key is a minimal set of attributes of a relation that uniquely identifies individual </a:t>
            </a:r>
            <a:r>
              <a:rPr lang="en-IE" dirty="0" err="1" smtClean="0"/>
              <a:t>tuples</a:t>
            </a:r>
            <a:r>
              <a:rPr lang="en-IE" dirty="0" smtClean="0"/>
              <a:t>.</a:t>
            </a:r>
          </a:p>
          <a:p>
            <a:pPr lvl="1"/>
            <a:r>
              <a:rPr lang="en-IE" dirty="0" smtClean="0"/>
              <a:t>By “minimal”, we mean that there are no subsets of the candidate key that can provide the same function.</a:t>
            </a:r>
            <a:endParaRPr lang="en-I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4083"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4084"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4085"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4086" name="Rectangle 6"/>
          <p:cNvSpPr>
            <a:spLocks noGrp="1" noChangeArrowheads="1"/>
          </p:cNvSpPr>
          <p:nvPr>
            <p:ph type="title"/>
          </p:nvPr>
        </p:nvSpPr>
        <p:spPr/>
        <p:txBody>
          <a:bodyPr/>
          <a:lstStyle/>
          <a:p>
            <a:r>
              <a:rPr lang="en-GB"/>
              <a:t>Other things about Attributes</a:t>
            </a:r>
          </a:p>
        </p:txBody>
      </p:sp>
      <p:sp>
        <p:nvSpPr>
          <p:cNvPr id="174087" name="Rectangle 7"/>
          <p:cNvSpPr>
            <a:spLocks noGrp="1" noChangeArrowheads="1"/>
          </p:cNvSpPr>
          <p:nvPr>
            <p:ph type="body" idx="1"/>
          </p:nvPr>
        </p:nvSpPr>
        <p:spPr/>
        <p:txBody>
          <a:bodyPr/>
          <a:lstStyle/>
          <a:p>
            <a:r>
              <a:rPr lang="en-GB" b="1" dirty="0"/>
              <a:t>Attributes</a:t>
            </a:r>
            <a:r>
              <a:rPr lang="en-GB" dirty="0"/>
              <a:t> that are part of the </a:t>
            </a:r>
            <a:r>
              <a:rPr lang="en-GB" b="1" dirty="0"/>
              <a:t>Primary Key</a:t>
            </a:r>
            <a:r>
              <a:rPr lang="en-GB" dirty="0"/>
              <a:t>:</a:t>
            </a:r>
          </a:p>
          <a:p>
            <a:pPr lvl="1"/>
            <a:r>
              <a:rPr lang="en-GB" dirty="0"/>
              <a:t>are known as </a:t>
            </a:r>
            <a:r>
              <a:rPr lang="en-GB" b="1" dirty="0"/>
              <a:t>Prime Attributes</a:t>
            </a:r>
            <a:r>
              <a:rPr lang="en-GB" dirty="0"/>
              <a:t>.</a:t>
            </a:r>
          </a:p>
          <a:p>
            <a:r>
              <a:rPr lang="en-GB" b="1" dirty="0"/>
              <a:t>Candidates</a:t>
            </a:r>
            <a:r>
              <a:rPr lang="en-GB" dirty="0"/>
              <a:t> </a:t>
            </a:r>
            <a:r>
              <a:rPr lang="en-GB" b="1" i="1" dirty="0"/>
              <a:t>not</a:t>
            </a:r>
            <a:r>
              <a:rPr lang="en-GB" dirty="0"/>
              <a:t> </a:t>
            </a:r>
            <a:r>
              <a:rPr lang="en-GB" b="1" dirty="0"/>
              <a:t>selected</a:t>
            </a:r>
            <a:r>
              <a:rPr lang="en-GB" dirty="0"/>
              <a:t> as part of the Primary Key:</a:t>
            </a:r>
          </a:p>
          <a:p>
            <a:pPr lvl="1"/>
            <a:r>
              <a:rPr lang="en-GB" dirty="0"/>
              <a:t>are known as </a:t>
            </a:r>
            <a:r>
              <a:rPr lang="en-GB" b="1" dirty="0"/>
              <a:t>Secondary Keys</a:t>
            </a:r>
            <a:r>
              <a:rPr lang="en-GB" dirty="0"/>
              <a:t>.</a:t>
            </a:r>
          </a:p>
          <a:p>
            <a:r>
              <a:rPr lang="en-GB" b="1" dirty="0"/>
              <a:t>Secondary Attributes</a:t>
            </a:r>
            <a:r>
              <a:rPr lang="en-GB" dirty="0"/>
              <a:t> which serve as the </a:t>
            </a:r>
            <a:r>
              <a:rPr lang="en-GB" b="1" dirty="0"/>
              <a:t>Primary Key</a:t>
            </a:r>
            <a:r>
              <a:rPr lang="en-GB" dirty="0"/>
              <a:t> in another Relation:</a:t>
            </a:r>
          </a:p>
          <a:p>
            <a:pPr lvl="1"/>
            <a:r>
              <a:rPr lang="en-GB" dirty="0"/>
              <a:t>are known as </a:t>
            </a:r>
            <a:r>
              <a:rPr lang="en-GB" b="1" dirty="0"/>
              <a:t>Foreign Keys</a:t>
            </a:r>
            <a:r>
              <a:rPr lang="en-GB"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dissolve">
                                      <p:cBhvr>
                                        <p:cTn id="7" dur="500"/>
                                        <p:tgtEl>
                                          <p:spTgt spid="1740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7">
                                            <p:txEl>
                                              <p:pRg st="0" end="0"/>
                                            </p:txEl>
                                          </p:spTgt>
                                        </p:tgtEl>
                                        <p:attrNameLst>
                                          <p:attrName>style.visibility</p:attrName>
                                        </p:attrNameLst>
                                      </p:cBhvr>
                                      <p:to>
                                        <p:strVal val="visible"/>
                                      </p:to>
                                    </p:set>
                                    <p:animEffect transition="in" filter="wipe(left)">
                                      <p:cBhvr>
                                        <p:cTn id="12" dur="500"/>
                                        <p:tgtEl>
                                          <p:spTgt spid="17408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4087">
                                            <p:txEl>
                                              <p:pRg st="1" end="1"/>
                                            </p:txEl>
                                          </p:spTgt>
                                        </p:tgtEl>
                                        <p:attrNameLst>
                                          <p:attrName>style.visibility</p:attrName>
                                        </p:attrNameLst>
                                      </p:cBhvr>
                                      <p:to>
                                        <p:strVal val="visible"/>
                                      </p:to>
                                    </p:set>
                                    <p:animEffect transition="in" filter="wipe(left)">
                                      <p:cBhvr>
                                        <p:cTn id="16" dur="500"/>
                                        <p:tgtEl>
                                          <p:spTgt spid="1740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4087">
                                            <p:txEl>
                                              <p:pRg st="2" end="2"/>
                                            </p:txEl>
                                          </p:spTgt>
                                        </p:tgtEl>
                                        <p:attrNameLst>
                                          <p:attrName>style.visibility</p:attrName>
                                        </p:attrNameLst>
                                      </p:cBhvr>
                                      <p:to>
                                        <p:strVal val="visible"/>
                                      </p:to>
                                    </p:set>
                                    <p:animEffect transition="in" filter="wipe(left)">
                                      <p:cBhvr>
                                        <p:cTn id="21" dur="500"/>
                                        <p:tgtEl>
                                          <p:spTgt spid="174087">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74087">
                                            <p:txEl>
                                              <p:pRg st="3" end="3"/>
                                            </p:txEl>
                                          </p:spTgt>
                                        </p:tgtEl>
                                        <p:attrNameLst>
                                          <p:attrName>style.visibility</p:attrName>
                                        </p:attrNameLst>
                                      </p:cBhvr>
                                      <p:to>
                                        <p:strVal val="visible"/>
                                      </p:to>
                                    </p:set>
                                    <p:animEffect transition="in" filter="wipe(left)">
                                      <p:cBhvr>
                                        <p:cTn id="25" dur="500"/>
                                        <p:tgtEl>
                                          <p:spTgt spid="1740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4087">
                                            <p:txEl>
                                              <p:pRg st="4" end="4"/>
                                            </p:txEl>
                                          </p:spTgt>
                                        </p:tgtEl>
                                        <p:attrNameLst>
                                          <p:attrName>style.visibility</p:attrName>
                                        </p:attrNameLst>
                                      </p:cBhvr>
                                      <p:to>
                                        <p:strVal val="visible"/>
                                      </p:to>
                                    </p:set>
                                    <p:animEffect transition="in" filter="wipe(left)">
                                      <p:cBhvr>
                                        <p:cTn id="30" dur="500"/>
                                        <p:tgtEl>
                                          <p:spTgt spid="174087">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74087">
                                            <p:txEl>
                                              <p:pRg st="5" end="5"/>
                                            </p:txEl>
                                          </p:spTgt>
                                        </p:tgtEl>
                                        <p:attrNameLst>
                                          <p:attrName>style.visibility</p:attrName>
                                        </p:attrNameLst>
                                      </p:cBhvr>
                                      <p:to>
                                        <p:strVal val="visible"/>
                                      </p:to>
                                    </p:set>
                                    <p:animEffect transition="in" filter="wipe(left)">
                                      <p:cBhvr>
                                        <p:cTn id="34" dur="500"/>
                                        <p:tgtEl>
                                          <p:spTgt spid="1740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autoUpdateAnimBg="0"/>
      <p:bldP spid="174087"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613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613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613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6134" name="Rectangle 6"/>
          <p:cNvSpPr>
            <a:spLocks noGrp="1" noChangeArrowheads="1"/>
          </p:cNvSpPr>
          <p:nvPr>
            <p:ph type="title"/>
          </p:nvPr>
        </p:nvSpPr>
        <p:spPr/>
        <p:txBody>
          <a:bodyPr/>
          <a:lstStyle/>
          <a:p>
            <a:r>
              <a:rPr lang="en-GB" dirty="0"/>
              <a:t>Rules for Integrity</a:t>
            </a:r>
          </a:p>
        </p:txBody>
      </p:sp>
      <p:sp>
        <p:nvSpPr>
          <p:cNvPr id="176135" name="Rectangle 7"/>
          <p:cNvSpPr>
            <a:spLocks noGrp="1" noChangeArrowheads="1"/>
          </p:cNvSpPr>
          <p:nvPr>
            <p:ph type="body" idx="1"/>
          </p:nvPr>
        </p:nvSpPr>
        <p:spPr/>
        <p:txBody>
          <a:bodyPr/>
          <a:lstStyle/>
          <a:p>
            <a:pPr>
              <a:lnSpc>
                <a:spcPct val="90000"/>
              </a:lnSpc>
            </a:pPr>
            <a:r>
              <a:rPr lang="en-GB"/>
              <a:t>Entity Integrity:</a:t>
            </a:r>
          </a:p>
          <a:p>
            <a:pPr lvl="1">
              <a:lnSpc>
                <a:spcPct val="90000"/>
              </a:lnSpc>
            </a:pPr>
            <a:r>
              <a:rPr lang="en-GB"/>
              <a:t>No Attribute that is a member of a Primary Key can assume a ‘null’ (i.e. empty) value.</a:t>
            </a:r>
          </a:p>
          <a:p>
            <a:pPr lvl="2">
              <a:lnSpc>
                <a:spcPct val="90000"/>
              </a:lnSpc>
            </a:pPr>
            <a:r>
              <a:rPr lang="en-GB" sz="2800"/>
              <a:t>Else, how could we discriminate between Tuples?</a:t>
            </a:r>
          </a:p>
          <a:p>
            <a:pPr>
              <a:lnSpc>
                <a:spcPct val="90000"/>
              </a:lnSpc>
            </a:pPr>
            <a:r>
              <a:rPr lang="en-GB"/>
              <a:t>Referential Integrity:</a:t>
            </a:r>
          </a:p>
          <a:p>
            <a:pPr lvl="1">
              <a:lnSpc>
                <a:spcPct val="90000"/>
              </a:lnSpc>
            </a:pPr>
            <a:r>
              <a:rPr lang="en-GB"/>
              <a:t>A Foreign Key Attribute must take values that are either ‘null’, or from same Domain as the Relation in which this Attribute acts as the Primary Key.</a:t>
            </a:r>
          </a:p>
          <a:p>
            <a:pPr lvl="2">
              <a:lnSpc>
                <a:spcPct val="90000"/>
              </a:lnSpc>
            </a:pPr>
            <a:r>
              <a:rPr lang="en-GB" sz="2800"/>
              <a:t>Else, we will lose linkages between Relations.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6083"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6084"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6085"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6088" name="Rectangle 8"/>
          <p:cNvSpPr>
            <a:spLocks noGrp="1" noChangeArrowheads="1"/>
          </p:cNvSpPr>
          <p:nvPr>
            <p:ph type="title"/>
          </p:nvPr>
        </p:nvSpPr>
        <p:spPr/>
        <p:txBody>
          <a:bodyPr/>
          <a:lstStyle/>
          <a:p>
            <a:r>
              <a:rPr lang="en-GB" dirty="0" smtClean="0"/>
              <a:t>Everyday </a:t>
            </a:r>
            <a:r>
              <a:rPr lang="en-GB" dirty="0"/>
              <a:t>Models</a:t>
            </a:r>
          </a:p>
        </p:txBody>
      </p:sp>
      <p:sp>
        <p:nvSpPr>
          <p:cNvPr id="46089" name="Rectangle 9"/>
          <p:cNvSpPr>
            <a:spLocks noGrp="1" noChangeArrowheads="1"/>
          </p:cNvSpPr>
          <p:nvPr>
            <p:ph type="body" idx="1"/>
          </p:nvPr>
        </p:nvSpPr>
        <p:spPr/>
        <p:txBody>
          <a:bodyPr>
            <a:normAutofit lnSpcReduction="10000"/>
          </a:bodyPr>
          <a:lstStyle/>
          <a:p>
            <a:pPr>
              <a:lnSpc>
                <a:spcPct val="90000"/>
              </a:lnSpc>
            </a:pPr>
            <a:r>
              <a:rPr lang="en-GB" dirty="0"/>
              <a:t>Model Duck: </a:t>
            </a:r>
          </a:p>
          <a:p>
            <a:pPr lvl="1">
              <a:lnSpc>
                <a:spcPct val="90000"/>
              </a:lnSpc>
            </a:pPr>
            <a:r>
              <a:rPr lang="en-GB" dirty="0"/>
              <a:t>Purpose; to show shape, colour, size, etc.</a:t>
            </a:r>
          </a:p>
          <a:p>
            <a:pPr>
              <a:lnSpc>
                <a:spcPct val="90000"/>
              </a:lnSpc>
            </a:pPr>
            <a:r>
              <a:rPr lang="en-GB" dirty="0"/>
              <a:t>Model Aeroplane:</a:t>
            </a:r>
          </a:p>
          <a:p>
            <a:pPr lvl="1">
              <a:lnSpc>
                <a:spcPct val="90000"/>
              </a:lnSpc>
            </a:pPr>
            <a:r>
              <a:rPr lang="en-GB" dirty="0"/>
              <a:t>Purpose; to show general structure, identification of parts, flight characteristics, etc.</a:t>
            </a:r>
          </a:p>
          <a:p>
            <a:pPr>
              <a:lnSpc>
                <a:spcPct val="90000"/>
              </a:lnSpc>
            </a:pPr>
            <a:r>
              <a:rPr lang="en-GB" dirty="0"/>
              <a:t>Data Model:</a:t>
            </a:r>
          </a:p>
          <a:p>
            <a:pPr lvl="1">
              <a:lnSpc>
                <a:spcPct val="90000"/>
              </a:lnSpc>
            </a:pPr>
            <a:r>
              <a:rPr lang="en-GB" dirty="0"/>
              <a:t>Purpose; the representation of objects of interest to an enterprise, allowing data to be structured (i.e. given meaning) and manipulated (for specific purposes).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dissolve">
                                      <p:cBhvr>
                                        <p:cTn id="7" dur="500"/>
                                        <p:tgtEl>
                                          <p:spTgt spid="460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9">
                                            <p:txEl>
                                              <p:pRg st="0" end="0"/>
                                            </p:txEl>
                                          </p:spTgt>
                                        </p:tgtEl>
                                        <p:attrNameLst>
                                          <p:attrName>style.visibility</p:attrName>
                                        </p:attrNameLst>
                                      </p:cBhvr>
                                      <p:to>
                                        <p:strVal val="visible"/>
                                      </p:to>
                                    </p:set>
                                    <p:animEffect transition="in" filter="wipe(left)">
                                      <p:cBhvr>
                                        <p:cTn id="12" dur="500"/>
                                        <p:tgtEl>
                                          <p:spTgt spid="4608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6089">
                                            <p:txEl>
                                              <p:pRg st="1" end="1"/>
                                            </p:txEl>
                                          </p:spTgt>
                                        </p:tgtEl>
                                        <p:attrNameLst>
                                          <p:attrName>style.visibility</p:attrName>
                                        </p:attrNameLst>
                                      </p:cBhvr>
                                      <p:to>
                                        <p:strVal val="visible"/>
                                      </p:to>
                                    </p:set>
                                    <p:animEffect transition="in" filter="wipe(left)">
                                      <p:cBhvr>
                                        <p:cTn id="16" dur="500"/>
                                        <p:tgtEl>
                                          <p:spTgt spid="4608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089">
                                            <p:txEl>
                                              <p:pRg st="2" end="2"/>
                                            </p:txEl>
                                          </p:spTgt>
                                        </p:tgtEl>
                                        <p:attrNameLst>
                                          <p:attrName>style.visibility</p:attrName>
                                        </p:attrNameLst>
                                      </p:cBhvr>
                                      <p:to>
                                        <p:strVal val="visible"/>
                                      </p:to>
                                    </p:set>
                                    <p:animEffect transition="in" filter="wipe(left)">
                                      <p:cBhvr>
                                        <p:cTn id="21" dur="500"/>
                                        <p:tgtEl>
                                          <p:spTgt spid="46089">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6089">
                                            <p:txEl>
                                              <p:pRg st="3" end="3"/>
                                            </p:txEl>
                                          </p:spTgt>
                                        </p:tgtEl>
                                        <p:attrNameLst>
                                          <p:attrName>style.visibility</p:attrName>
                                        </p:attrNameLst>
                                      </p:cBhvr>
                                      <p:to>
                                        <p:strVal val="visible"/>
                                      </p:to>
                                    </p:set>
                                    <p:animEffect transition="in" filter="wipe(left)">
                                      <p:cBhvr>
                                        <p:cTn id="25" dur="500"/>
                                        <p:tgtEl>
                                          <p:spTgt spid="460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6089">
                                            <p:txEl>
                                              <p:pRg st="4" end="4"/>
                                            </p:txEl>
                                          </p:spTgt>
                                        </p:tgtEl>
                                        <p:attrNameLst>
                                          <p:attrName>style.visibility</p:attrName>
                                        </p:attrNameLst>
                                      </p:cBhvr>
                                      <p:to>
                                        <p:strVal val="visible"/>
                                      </p:to>
                                    </p:set>
                                    <p:animEffect transition="in" filter="wipe(left)">
                                      <p:cBhvr>
                                        <p:cTn id="30" dur="500"/>
                                        <p:tgtEl>
                                          <p:spTgt spid="46089">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6089">
                                            <p:txEl>
                                              <p:pRg st="5" end="5"/>
                                            </p:txEl>
                                          </p:spTgt>
                                        </p:tgtEl>
                                        <p:attrNameLst>
                                          <p:attrName>style.visibility</p:attrName>
                                        </p:attrNameLst>
                                      </p:cBhvr>
                                      <p:to>
                                        <p:strVal val="visible"/>
                                      </p:to>
                                    </p:set>
                                    <p:animEffect transition="in" filter="wipe(left)">
                                      <p:cBhvr>
                                        <p:cTn id="34" dur="500"/>
                                        <p:tgtEl>
                                          <p:spTgt spid="460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utoUpdateAnimBg="0"/>
      <p:bldP spid="46089"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sz="2800" dirty="0"/>
              <a:t>It can be difficult to check </a:t>
            </a:r>
            <a:r>
              <a:rPr lang="en-GB" sz="2800" dirty="0" smtClean="0"/>
              <a:t>the Rules are applied if </a:t>
            </a:r>
            <a:r>
              <a:rPr lang="en-GB" sz="2800" dirty="0"/>
              <a:t>you don’t express each Relation as a Table.</a:t>
            </a:r>
          </a:p>
        </p:txBody>
      </p:sp>
      <p:sp>
        <p:nvSpPr>
          <p:cNvPr id="182275" name="Rectangle 3"/>
          <p:cNvSpPr>
            <a:spLocks noGrp="1" noChangeArrowheads="1"/>
          </p:cNvSpPr>
          <p:nvPr>
            <p:ph type="body" idx="1"/>
          </p:nvPr>
        </p:nvSpPr>
        <p:spPr>
          <a:xfrm>
            <a:off x="623888" y="1341438"/>
            <a:ext cx="8269287" cy="549275"/>
          </a:xfrm>
        </p:spPr>
        <p:txBody>
          <a:bodyPr/>
          <a:lstStyle/>
          <a:p>
            <a:r>
              <a:rPr lang="en-GB" sz="2800"/>
              <a:t>Staff (</a:t>
            </a:r>
            <a:r>
              <a:rPr lang="en-GB" sz="2800" u="sng"/>
              <a:t>SCode</a:t>
            </a:r>
            <a:r>
              <a:rPr lang="en-GB" sz="2800"/>
              <a:t>, Name, Address, DoB, DoE)</a:t>
            </a:r>
          </a:p>
        </p:txBody>
      </p:sp>
      <p:graphicFrame>
        <p:nvGraphicFramePr>
          <p:cNvPr id="182276" name="Object 4">
            <a:hlinkClick r:id="" action="ppaction://ole?verb=0"/>
          </p:cNvPr>
          <p:cNvGraphicFramePr>
            <a:graphicFrameLocks/>
          </p:cNvGraphicFramePr>
          <p:nvPr/>
        </p:nvGraphicFramePr>
        <p:xfrm>
          <a:off x="1254125" y="2005013"/>
          <a:ext cx="6630988" cy="1495425"/>
        </p:xfrm>
        <a:graphic>
          <a:graphicData uri="http://schemas.openxmlformats.org/presentationml/2006/ole">
            <p:oleObj spid="_x0000_s6148" name="Document" r:id="rId4" imgW="9569160" imgH="2019960" progId="Word.Document.8">
              <p:embed/>
            </p:oleObj>
          </a:graphicData>
        </a:graphic>
      </p:graphicFrame>
      <p:graphicFrame>
        <p:nvGraphicFramePr>
          <p:cNvPr id="182277" name="Object 5">
            <a:hlinkClick r:id="" action="ppaction://ole?verb=0"/>
          </p:cNvPr>
          <p:cNvGraphicFramePr>
            <a:graphicFrameLocks/>
          </p:cNvGraphicFramePr>
          <p:nvPr/>
        </p:nvGraphicFramePr>
        <p:xfrm>
          <a:off x="1187450" y="4238625"/>
          <a:ext cx="6143625" cy="1495425"/>
        </p:xfrm>
        <a:graphic>
          <a:graphicData uri="http://schemas.openxmlformats.org/presentationml/2006/ole">
            <p:oleObj spid="_x0000_s6149" name="Document" r:id="rId5" imgW="8858520" imgH="2019960" progId="Word.Document.8">
              <p:embed/>
            </p:oleObj>
          </a:graphicData>
        </a:graphic>
      </p:graphicFrame>
      <p:sp>
        <p:nvSpPr>
          <p:cNvPr id="182278" name="Rectangle 6"/>
          <p:cNvSpPr>
            <a:spLocks noChangeArrowheads="1"/>
          </p:cNvSpPr>
          <p:nvPr/>
        </p:nvSpPr>
        <p:spPr bwMode="auto">
          <a:xfrm>
            <a:off x="623888" y="3644900"/>
            <a:ext cx="7620000" cy="504825"/>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Char char="§"/>
            </a:pPr>
            <a:r>
              <a:rPr lang="en-GB" sz="2800">
                <a:latin typeface="Comic Sans MS" pitchFamily="66" charset="0"/>
              </a:rPr>
              <a:t>Contract (</a:t>
            </a:r>
            <a:r>
              <a:rPr lang="en-GB" sz="2800" u="sng">
                <a:latin typeface="Comic Sans MS" pitchFamily="66" charset="0"/>
              </a:rPr>
              <a:t>CCode</a:t>
            </a:r>
            <a:r>
              <a:rPr lang="en-GB" sz="2800">
                <a:latin typeface="Comic Sans MS" pitchFamily="66" charset="0"/>
              </a:rPr>
              <a:t>, Site, Begin, End, </a:t>
            </a:r>
            <a:r>
              <a:rPr lang="en-GB" sz="2800" b="1" i="1">
                <a:latin typeface="Comic Sans MS" pitchFamily="66" charset="0"/>
              </a:rPr>
              <a:t>Super</a:t>
            </a:r>
            <a:r>
              <a:rPr lang="en-GB" sz="2800">
                <a:latin typeface="Comic Sans MS" pitchFamily="66" charset="0"/>
              </a:rPr>
              <a:t>)</a:t>
            </a:r>
          </a:p>
        </p:txBody>
      </p:sp>
      <p:sp>
        <p:nvSpPr>
          <p:cNvPr id="182283" name="Rectangle 11"/>
          <p:cNvSpPr>
            <a:spLocks noChangeArrowheads="1"/>
          </p:cNvSpPr>
          <p:nvPr/>
        </p:nvSpPr>
        <p:spPr bwMode="auto">
          <a:xfrm>
            <a:off x="179388" y="5819775"/>
            <a:ext cx="8745537" cy="488950"/>
          </a:xfrm>
          <a:prstGeom prst="rect">
            <a:avLst/>
          </a:prstGeom>
          <a:noFill/>
          <a:ln w="9525">
            <a:noFill/>
            <a:miter lim="800000"/>
            <a:headEnd/>
            <a:tailEnd/>
          </a:ln>
          <a:effectLst/>
        </p:spPr>
        <p:txBody>
          <a:bodyPr wrap="none">
            <a:spAutoFit/>
          </a:bodyPr>
          <a:lstStyle/>
          <a:p>
            <a:r>
              <a:rPr lang="en-GB" sz="2600">
                <a:latin typeface="Comic Sans MS" pitchFamily="66" charset="0"/>
              </a:rPr>
              <a:t>BUT always remember that </a:t>
            </a:r>
            <a:r>
              <a:rPr lang="en-GB" sz="2600" b="1">
                <a:latin typeface="Comic Sans MS" pitchFamily="66" charset="0"/>
              </a:rPr>
              <a:t>Tables are NOT Relations</a:t>
            </a:r>
            <a:r>
              <a:rPr lang="en-GB" sz="2600">
                <a:latin typeface="Comic Sans MS" pitchFamily="66"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dissolve">
                                      <p:cBhvr>
                                        <p:cTn id="7" dur="500"/>
                                        <p:tgtEl>
                                          <p:spTgt spid="182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pRg st="0" end="0"/>
                                            </p:txEl>
                                          </p:spTgt>
                                        </p:tgtEl>
                                        <p:attrNameLst>
                                          <p:attrName>style.visibility</p:attrName>
                                        </p:attrNameLst>
                                      </p:cBhvr>
                                      <p:to>
                                        <p:strVal val="visible"/>
                                      </p:to>
                                    </p:set>
                                    <p:animEffect transition="in" filter="wipe(left)">
                                      <p:cBhvr>
                                        <p:cTn id="12" dur="500"/>
                                        <p:tgtEl>
                                          <p:spTgt spid="182275">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2278"/>
                                        </p:tgtEl>
                                        <p:attrNameLst>
                                          <p:attrName>style.visibility</p:attrName>
                                        </p:attrNameLst>
                                      </p:cBhvr>
                                      <p:to>
                                        <p:strVal val="visible"/>
                                      </p:to>
                                    </p:set>
                                    <p:animEffect transition="in" filter="wipe(left)">
                                      <p:cBhvr>
                                        <p:cTn id="16" dur="500"/>
                                        <p:tgtEl>
                                          <p:spTgt spid="18227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82276"/>
                                        </p:tgtEl>
                                        <p:attrNameLst>
                                          <p:attrName>style.visibility</p:attrName>
                                        </p:attrNameLst>
                                      </p:cBhvr>
                                      <p:to>
                                        <p:strVal val="visible"/>
                                      </p:to>
                                    </p:set>
                                    <p:animEffect transition="in" filter="dissolve">
                                      <p:cBhvr>
                                        <p:cTn id="21" dur="500"/>
                                        <p:tgtEl>
                                          <p:spTgt spid="182276"/>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2277"/>
                                        </p:tgtEl>
                                        <p:attrNameLst>
                                          <p:attrName>style.visibility</p:attrName>
                                        </p:attrNameLst>
                                      </p:cBhvr>
                                      <p:to>
                                        <p:strVal val="visible"/>
                                      </p:to>
                                    </p:set>
                                    <p:animEffect transition="in" filter="dissolve">
                                      <p:cBhvr>
                                        <p:cTn id="25" dur="500"/>
                                        <p:tgtEl>
                                          <p:spTgt spid="18227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2283"/>
                                        </p:tgtEl>
                                        <p:attrNameLst>
                                          <p:attrName>style.visibility</p:attrName>
                                        </p:attrNameLst>
                                      </p:cBhvr>
                                      <p:to>
                                        <p:strVal val="visible"/>
                                      </p:to>
                                    </p:set>
                                    <p:animEffect transition="in" filter="dissolve">
                                      <p:cBhvr>
                                        <p:cTn id="30"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5" grpId="0" build="p" bldLvl="2" autoUpdateAnimBg="0"/>
      <p:bldP spid="182278" grpId="0" autoUpdateAnimBg="0"/>
      <p:bldP spid="18228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817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818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7818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78182" name="Rectangle 6"/>
          <p:cNvSpPr>
            <a:spLocks noGrp="1" noChangeArrowheads="1"/>
          </p:cNvSpPr>
          <p:nvPr>
            <p:ph type="title"/>
          </p:nvPr>
        </p:nvSpPr>
        <p:spPr/>
        <p:txBody>
          <a:bodyPr/>
          <a:lstStyle/>
          <a:p>
            <a:r>
              <a:rPr lang="en-GB"/>
              <a:t>In Summary</a:t>
            </a:r>
          </a:p>
        </p:txBody>
      </p:sp>
      <p:sp>
        <p:nvSpPr>
          <p:cNvPr id="178183" name="Rectangle 7"/>
          <p:cNvSpPr>
            <a:spLocks noGrp="1" noChangeArrowheads="1"/>
          </p:cNvSpPr>
          <p:nvPr>
            <p:ph type="body" idx="1"/>
          </p:nvPr>
        </p:nvSpPr>
        <p:spPr/>
        <p:txBody>
          <a:bodyPr/>
          <a:lstStyle/>
          <a:p>
            <a:r>
              <a:rPr lang="en-GB" sz="2800"/>
              <a:t>Logical Data Modelling:</a:t>
            </a:r>
          </a:p>
          <a:p>
            <a:pPr lvl="1"/>
            <a:r>
              <a:rPr lang="en-GB" sz="2400"/>
              <a:t>is all about translating our Conceptual Data Model so that it might be implemented using software that matches a specific Database Theory.</a:t>
            </a:r>
          </a:p>
          <a:p>
            <a:r>
              <a:rPr lang="en-GB" sz="2800"/>
              <a:t>Relational Database Theory, Codd (1970):</a:t>
            </a:r>
          </a:p>
          <a:p>
            <a:pPr lvl="1"/>
            <a:r>
              <a:rPr lang="en-GB" sz="2400"/>
              <a:t>allows us to develop mathematically rigorous abstract data models, composed of a number of distinct Relations.</a:t>
            </a:r>
          </a:p>
          <a:p>
            <a:r>
              <a:rPr lang="en-GB" sz="2800"/>
              <a:t>Tables are NOT Relations:</a:t>
            </a:r>
          </a:p>
          <a:p>
            <a:pPr lvl="1"/>
            <a:r>
              <a:rPr lang="en-GB" sz="2400"/>
              <a:t>simply the way we choose to mentally give flesh to our Logical Data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8182"/>
                                        </p:tgtEl>
                                        <p:attrNameLst>
                                          <p:attrName>style.visibility</p:attrName>
                                        </p:attrNameLst>
                                      </p:cBhvr>
                                      <p:to>
                                        <p:strVal val="visible"/>
                                      </p:to>
                                    </p:set>
                                    <p:animEffect transition="in" filter="dissolve">
                                      <p:cBhvr>
                                        <p:cTn id="7" dur="500"/>
                                        <p:tgtEl>
                                          <p:spTgt spid="178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3">
                                            <p:txEl>
                                              <p:pRg st="0" end="0"/>
                                            </p:txEl>
                                          </p:spTgt>
                                        </p:tgtEl>
                                        <p:attrNameLst>
                                          <p:attrName>style.visibility</p:attrName>
                                        </p:attrNameLst>
                                      </p:cBhvr>
                                      <p:to>
                                        <p:strVal val="visible"/>
                                      </p:to>
                                    </p:set>
                                    <p:animEffect transition="in" filter="wipe(left)">
                                      <p:cBhvr>
                                        <p:cTn id="12" dur="500"/>
                                        <p:tgtEl>
                                          <p:spTgt spid="1781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83">
                                            <p:txEl>
                                              <p:pRg st="1" end="1"/>
                                            </p:txEl>
                                          </p:spTgt>
                                        </p:tgtEl>
                                        <p:attrNameLst>
                                          <p:attrName>style.visibility</p:attrName>
                                        </p:attrNameLst>
                                      </p:cBhvr>
                                      <p:to>
                                        <p:strVal val="visible"/>
                                      </p:to>
                                    </p:set>
                                    <p:animEffect transition="in" filter="wipe(left)">
                                      <p:cBhvr>
                                        <p:cTn id="17" dur="500"/>
                                        <p:tgtEl>
                                          <p:spTgt spid="1781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3">
                                            <p:txEl>
                                              <p:pRg st="2" end="2"/>
                                            </p:txEl>
                                          </p:spTgt>
                                        </p:tgtEl>
                                        <p:attrNameLst>
                                          <p:attrName>style.visibility</p:attrName>
                                        </p:attrNameLst>
                                      </p:cBhvr>
                                      <p:to>
                                        <p:strVal val="visible"/>
                                      </p:to>
                                    </p:set>
                                    <p:animEffect transition="in" filter="wipe(left)">
                                      <p:cBhvr>
                                        <p:cTn id="22" dur="500"/>
                                        <p:tgtEl>
                                          <p:spTgt spid="1781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8183">
                                            <p:txEl>
                                              <p:pRg st="3" end="3"/>
                                            </p:txEl>
                                          </p:spTgt>
                                        </p:tgtEl>
                                        <p:attrNameLst>
                                          <p:attrName>style.visibility</p:attrName>
                                        </p:attrNameLst>
                                      </p:cBhvr>
                                      <p:to>
                                        <p:strVal val="visible"/>
                                      </p:to>
                                    </p:set>
                                    <p:animEffect transition="in" filter="wipe(left)">
                                      <p:cBhvr>
                                        <p:cTn id="27" dur="500"/>
                                        <p:tgtEl>
                                          <p:spTgt spid="1781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8183">
                                            <p:txEl>
                                              <p:pRg st="4" end="4"/>
                                            </p:txEl>
                                          </p:spTgt>
                                        </p:tgtEl>
                                        <p:attrNameLst>
                                          <p:attrName>style.visibility</p:attrName>
                                        </p:attrNameLst>
                                      </p:cBhvr>
                                      <p:to>
                                        <p:strVal val="visible"/>
                                      </p:to>
                                    </p:set>
                                    <p:animEffect transition="in" filter="wipe(left)">
                                      <p:cBhvr>
                                        <p:cTn id="32" dur="500"/>
                                        <p:tgtEl>
                                          <p:spTgt spid="1781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8183">
                                            <p:txEl>
                                              <p:pRg st="5" end="5"/>
                                            </p:txEl>
                                          </p:spTgt>
                                        </p:tgtEl>
                                        <p:attrNameLst>
                                          <p:attrName>style.visibility</p:attrName>
                                        </p:attrNameLst>
                                      </p:cBhvr>
                                      <p:to>
                                        <p:strVal val="visible"/>
                                      </p:to>
                                    </p:set>
                                    <p:animEffect transition="in" filter="wipe(left)">
                                      <p:cBhvr>
                                        <p:cTn id="37" dur="500"/>
                                        <p:tgtEl>
                                          <p:spTgt spid="1781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autoUpdateAnimBg="0"/>
      <p:bldP spid="178183" grpId="0" build="p" bldLvl="3"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022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022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022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0230" name="Rectangle 6"/>
          <p:cNvSpPr>
            <a:spLocks noGrp="1" noChangeArrowheads="1"/>
          </p:cNvSpPr>
          <p:nvPr>
            <p:ph type="title"/>
          </p:nvPr>
        </p:nvSpPr>
        <p:spPr/>
        <p:txBody>
          <a:bodyPr/>
          <a:lstStyle/>
          <a:p>
            <a:r>
              <a:rPr lang="en-GB"/>
              <a:t>And</a:t>
            </a:r>
          </a:p>
        </p:txBody>
      </p:sp>
      <p:sp>
        <p:nvSpPr>
          <p:cNvPr id="180231" name="Rectangle 7"/>
          <p:cNvSpPr>
            <a:spLocks noGrp="1" noChangeArrowheads="1"/>
          </p:cNvSpPr>
          <p:nvPr>
            <p:ph type="body" idx="1"/>
          </p:nvPr>
        </p:nvSpPr>
        <p:spPr/>
        <p:txBody>
          <a:bodyPr>
            <a:normAutofit fontScale="92500" lnSpcReduction="10000"/>
          </a:bodyPr>
          <a:lstStyle/>
          <a:p>
            <a:r>
              <a:rPr lang="en-GB" sz="2800" dirty="0"/>
              <a:t>Relations?</a:t>
            </a:r>
          </a:p>
          <a:p>
            <a:pPr lvl="1"/>
            <a:r>
              <a:rPr lang="en-GB" sz="2400" dirty="0"/>
              <a:t>are defined by a list of Attributes.</a:t>
            </a:r>
          </a:p>
          <a:p>
            <a:pPr lvl="1"/>
            <a:r>
              <a:rPr lang="en-GB" sz="2400" dirty="0"/>
              <a:t>relationships via Primary/Foreign Key mechanism.</a:t>
            </a:r>
          </a:p>
          <a:p>
            <a:r>
              <a:rPr lang="en-GB" sz="2800" dirty="0"/>
              <a:t>Attributes?</a:t>
            </a:r>
          </a:p>
          <a:p>
            <a:pPr lvl="1"/>
            <a:r>
              <a:rPr lang="en-GB" sz="2400" dirty="0"/>
              <a:t>must be distinctly named.</a:t>
            </a:r>
          </a:p>
          <a:p>
            <a:pPr lvl="1"/>
            <a:r>
              <a:rPr lang="en-GB" sz="2400" dirty="0"/>
              <a:t>ordering is irrelevant.</a:t>
            </a:r>
          </a:p>
          <a:p>
            <a:pPr lvl="1"/>
            <a:r>
              <a:rPr lang="en-GB" sz="2400" dirty="0"/>
              <a:t>data entries should be atomic, and of the same type, and from the same domain.</a:t>
            </a:r>
          </a:p>
          <a:p>
            <a:r>
              <a:rPr lang="en-GB" sz="2800" dirty="0" err="1"/>
              <a:t>Tuples</a:t>
            </a:r>
            <a:r>
              <a:rPr lang="en-GB" sz="2800" dirty="0"/>
              <a:t>?</a:t>
            </a:r>
          </a:p>
          <a:p>
            <a:pPr lvl="1"/>
            <a:r>
              <a:rPr lang="en-GB" sz="2400" dirty="0"/>
              <a:t>must be unique (so need a Key).</a:t>
            </a:r>
          </a:p>
          <a:p>
            <a:pPr lvl="1"/>
            <a:r>
              <a:rPr lang="en-GB" sz="2400" dirty="0"/>
              <a:t>ordering is irrelevant.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534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534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534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5350" name="Rectangle 6"/>
          <p:cNvSpPr>
            <a:spLocks noGrp="1" noChangeArrowheads="1"/>
          </p:cNvSpPr>
          <p:nvPr>
            <p:ph type="title"/>
          </p:nvPr>
        </p:nvSpPr>
        <p:spPr/>
        <p:txBody>
          <a:bodyPr/>
          <a:lstStyle/>
          <a:p>
            <a:r>
              <a:rPr lang="en-GB" dirty="0"/>
              <a:t>Avoiding Database Anomalies</a:t>
            </a:r>
          </a:p>
        </p:txBody>
      </p:sp>
      <p:sp>
        <p:nvSpPr>
          <p:cNvPr id="185351" name="Rectangle 7"/>
          <p:cNvSpPr>
            <a:spLocks noGrp="1" noChangeArrowheads="1"/>
          </p:cNvSpPr>
          <p:nvPr>
            <p:ph type="body" idx="1"/>
          </p:nvPr>
        </p:nvSpPr>
        <p:spPr/>
        <p:txBody>
          <a:bodyPr>
            <a:normAutofit/>
          </a:bodyPr>
          <a:lstStyle/>
          <a:p>
            <a:pPr>
              <a:lnSpc>
                <a:spcPct val="80000"/>
              </a:lnSpc>
            </a:pPr>
            <a:r>
              <a:rPr lang="en-GB" dirty="0"/>
              <a:t>This lecture concentrates upon building a ‘robust’ Logical Data Model. i.e.:</a:t>
            </a:r>
          </a:p>
          <a:p>
            <a:pPr lvl="1">
              <a:lnSpc>
                <a:spcPct val="90000"/>
              </a:lnSpc>
            </a:pPr>
            <a:r>
              <a:rPr lang="en-GB" dirty="0"/>
              <a:t>Transforming a Conceptual Data Model into a set of Relations.</a:t>
            </a:r>
          </a:p>
          <a:p>
            <a:pPr lvl="1">
              <a:lnSpc>
                <a:spcPct val="90000"/>
              </a:lnSpc>
            </a:pPr>
            <a:r>
              <a:rPr lang="en-GB" dirty="0"/>
              <a:t>Checking these Relations for any Anomalies.</a:t>
            </a:r>
          </a:p>
          <a:p>
            <a:pPr lvl="1">
              <a:lnSpc>
                <a:spcPct val="90000"/>
              </a:lnSpc>
            </a:pPr>
            <a:r>
              <a:rPr lang="en-GB" dirty="0"/>
              <a:t>Documenting them as a Database Schema</a:t>
            </a:r>
            <a:r>
              <a:rPr lang="en-GB" dirty="0" smtClean="0"/>
              <a:t>.</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5350"/>
                                        </p:tgtEl>
                                        <p:attrNameLst>
                                          <p:attrName>style.visibility</p:attrName>
                                        </p:attrNameLst>
                                      </p:cBhvr>
                                      <p:to>
                                        <p:strVal val="visible"/>
                                      </p:to>
                                    </p:set>
                                    <p:animEffect transition="in" filter="dissolve">
                                      <p:cBhvr>
                                        <p:cTn id="7" dur="500"/>
                                        <p:tgtEl>
                                          <p:spTgt spid="1853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51">
                                            <p:txEl>
                                              <p:pRg st="0" end="0"/>
                                            </p:txEl>
                                          </p:spTgt>
                                        </p:tgtEl>
                                        <p:attrNameLst>
                                          <p:attrName>style.visibility</p:attrName>
                                        </p:attrNameLst>
                                      </p:cBhvr>
                                      <p:to>
                                        <p:strVal val="visible"/>
                                      </p:to>
                                    </p:set>
                                    <p:animEffect transition="in" filter="wipe(left)">
                                      <p:cBhvr>
                                        <p:cTn id="12" dur="500"/>
                                        <p:tgtEl>
                                          <p:spTgt spid="18535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5351">
                                            <p:txEl>
                                              <p:pRg st="1" end="1"/>
                                            </p:txEl>
                                          </p:spTgt>
                                        </p:tgtEl>
                                        <p:attrNameLst>
                                          <p:attrName>style.visibility</p:attrName>
                                        </p:attrNameLst>
                                      </p:cBhvr>
                                      <p:to>
                                        <p:strVal val="visible"/>
                                      </p:to>
                                    </p:set>
                                    <p:animEffect transition="in" filter="wipe(left)">
                                      <p:cBhvr>
                                        <p:cTn id="16" dur="500"/>
                                        <p:tgtEl>
                                          <p:spTgt spid="185351">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5351">
                                            <p:txEl>
                                              <p:pRg st="2" end="2"/>
                                            </p:txEl>
                                          </p:spTgt>
                                        </p:tgtEl>
                                        <p:attrNameLst>
                                          <p:attrName>style.visibility</p:attrName>
                                        </p:attrNameLst>
                                      </p:cBhvr>
                                      <p:to>
                                        <p:strVal val="visible"/>
                                      </p:to>
                                    </p:set>
                                    <p:animEffect transition="in" filter="wipe(left)">
                                      <p:cBhvr>
                                        <p:cTn id="20" dur="500"/>
                                        <p:tgtEl>
                                          <p:spTgt spid="185351">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85351">
                                            <p:txEl>
                                              <p:pRg st="3" end="3"/>
                                            </p:txEl>
                                          </p:spTgt>
                                        </p:tgtEl>
                                        <p:attrNameLst>
                                          <p:attrName>style.visibility</p:attrName>
                                        </p:attrNameLst>
                                      </p:cBhvr>
                                      <p:to>
                                        <p:strVal val="visible"/>
                                      </p:to>
                                    </p:set>
                                    <p:animEffect transition="in" filter="wipe(left)">
                                      <p:cBhvr>
                                        <p:cTn id="24" dur="500"/>
                                        <p:tgtEl>
                                          <p:spTgt spid="1853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utoUpdateAnimBg="0"/>
      <p:bldP spid="18535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739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739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739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7398"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7399"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7400" name="Rectangle 8"/>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7401" name="Rectangle 9"/>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7402" name="Rectangle 10"/>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87403" name="Rectangle 11"/>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87404" name="Rectangle 12"/>
          <p:cNvSpPr>
            <a:spLocks noGrp="1" noChangeArrowheads="1"/>
          </p:cNvSpPr>
          <p:nvPr>
            <p:ph type="title"/>
          </p:nvPr>
        </p:nvSpPr>
        <p:spPr/>
        <p:txBody>
          <a:bodyPr/>
          <a:lstStyle/>
          <a:p>
            <a:r>
              <a:rPr lang="en-GB"/>
              <a:t>What is an Anomaly?</a:t>
            </a:r>
          </a:p>
        </p:txBody>
      </p:sp>
      <p:sp>
        <p:nvSpPr>
          <p:cNvPr id="187405" name="Rectangle 13"/>
          <p:cNvSpPr>
            <a:spLocks noGrp="1" noChangeArrowheads="1"/>
          </p:cNvSpPr>
          <p:nvPr>
            <p:ph type="body" idx="1"/>
          </p:nvPr>
        </p:nvSpPr>
        <p:spPr/>
        <p:txBody>
          <a:bodyPr/>
          <a:lstStyle/>
          <a:p>
            <a:r>
              <a:rPr lang="en-GB" sz="2800" dirty="0"/>
              <a:t>Anything we try to do with a database that leads to unexpected and/or unpredictable results.</a:t>
            </a:r>
          </a:p>
          <a:p>
            <a:r>
              <a:rPr lang="en-GB" sz="2800" dirty="0">
                <a:solidFill>
                  <a:srgbClr val="FF0000"/>
                </a:solidFill>
              </a:rPr>
              <a:t>Three types of Anomaly to guard against:</a:t>
            </a:r>
          </a:p>
          <a:p>
            <a:pPr lvl="1"/>
            <a:r>
              <a:rPr lang="en-GB" sz="2400" dirty="0">
                <a:solidFill>
                  <a:srgbClr val="FF0000"/>
                </a:solidFill>
              </a:rPr>
              <a:t>insert</a:t>
            </a:r>
          </a:p>
          <a:p>
            <a:pPr lvl="1"/>
            <a:r>
              <a:rPr lang="en-GB" sz="2400" dirty="0">
                <a:solidFill>
                  <a:srgbClr val="FF0000"/>
                </a:solidFill>
              </a:rPr>
              <a:t>delete</a:t>
            </a:r>
          </a:p>
          <a:p>
            <a:pPr lvl="1"/>
            <a:r>
              <a:rPr lang="en-GB" sz="2400" dirty="0">
                <a:solidFill>
                  <a:srgbClr val="FF0000"/>
                </a:solidFill>
              </a:rPr>
              <a:t>update</a:t>
            </a:r>
          </a:p>
          <a:p>
            <a:r>
              <a:rPr lang="en-GB" sz="2800" dirty="0"/>
              <a:t>Need to check your database design carefully:</a:t>
            </a:r>
          </a:p>
          <a:p>
            <a:pPr lvl="1"/>
            <a:r>
              <a:rPr lang="en-GB" sz="2400" dirty="0"/>
              <a:t>the only good database is an anomaly free database.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7404"/>
                                        </p:tgtEl>
                                        <p:attrNameLst>
                                          <p:attrName>style.visibility</p:attrName>
                                        </p:attrNameLst>
                                      </p:cBhvr>
                                      <p:to>
                                        <p:strVal val="visible"/>
                                      </p:to>
                                    </p:set>
                                    <p:animEffect transition="in" filter="dissolve">
                                      <p:cBhvr>
                                        <p:cTn id="7" dur="500"/>
                                        <p:tgtEl>
                                          <p:spTgt spid="1874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05">
                                            <p:txEl>
                                              <p:pRg st="0" end="0"/>
                                            </p:txEl>
                                          </p:spTgt>
                                        </p:tgtEl>
                                        <p:attrNameLst>
                                          <p:attrName>style.visibility</p:attrName>
                                        </p:attrNameLst>
                                      </p:cBhvr>
                                      <p:to>
                                        <p:strVal val="visible"/>
                                      </p:to>
                                    </p:set>
                                    <p:animEffect transition="in" filter="wipe(left)">
                                      <p:cBhvr>
                                        <p:cTn id="12" dur="500"/>
                                        <p:tgtEl>
                                          <p:spTgt spid="1874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405">
                                            <p:txEl>
                                              <p:pRg st="1" end="1"/>
                                            </p:txEl>
                                          </p:spTgt>
                                        </p:tgtEl>
                                        <p:attrNameLst>
                                          <p:attrName>style.visibility</p:attrName>
                                        </p:attrNameLst>
                                      </p:cBhvr>
                                      <p:to>
                                        <p:strVal val="visible"/>
                                      </p:to>
                                    </p:set>
                                    <p:animEffect transition="in" filter="wipe(left)">
                                      <p:cBhvr>
                                        <p:cTn id="17" dur="500"/>
                                        <p:tgtEl>
                                          <p:spTgt spid="187405">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7405">
                                            <p:txEl>
                                              <p:pRg st="2" end="2"/>
                                            </p:txEl>
                                          </p:spTgt>
                                        </p:tgtEl>
                                        <p:attrNameLst>
                                          <p:attrName>style.visibility</p:attrName>
                                        </p:attrNameLst>
                                      </p:cBhvr>
                                      <p:to>
                                        <p:strVal val="visible"/>
                                      </p:to>
                                    </p:set>
                                    <p:animEffect transition="in" filter="wipe(left)">
                                      <p:cBhvr>
                                        <p:cTn id="21" dur="500"/>
                                        <p:tgtEl>
                                          <p:spTgt spid="187405">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87405">
                                            <p:txEl>
                                              <p:pRg st="3" end="3"/>
                                            </p:txEl>
                                          </p:spTgt>
                                        </p:tgtEl>
                                        <p:attrNameLst>
                                          <p:attrName>style.visibility</p:attrName>
                                        </p:attrNameLst>
                                      </p:cBhvr>
                                      <p:to>
                                        <p:strVal val="visible"/>
                                      </p:to>
                                    </p:set>
                                    <p:animEffect transition="in" filter="wipe(left)">
                                      <p:cBhvr>
                                        <p:cTn id="25" dur="500"/>
                                        <p:tgtEl>
                                          <p:spTgt spid="187405">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87405">
                                            <p:txEl>
                                              <p:pRg st="4" end="4"/>
                                            </p:txEl>
                                          </p:spTgt>
                                        </p:tgtEl>
                                        <p:attrNameLst>
                                          <p:attrName>style.visibility</p:attrName>
                                        </p:attrNameLst>
                                      </p:cBhvr>
                                      <p:to>
                                        <p:strVal val="visible"/>
                                      </p:to>
                                    </p:set>
                                    <p:animEffect transition="in" filter="wipe(left)">
                                      <p:cBhvr>
                                        <p:cTn id="29" dur="500"/>
                                        <p:tgtEl>
                                          <p:spTgt spid="18740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7405">
                                            <p:txEl>
                                              <p:pRg st="5" end="5"/>
                                            </p:txEl>
                                          </p:spTgt>
                                        </p:tgtEl>
                                        <p:attrNameLst>
                                          <p:attrName>style.visibility</p:attrName>
                                        </p:attrNameLst>
                                      </p:cBhvr>
                                      <p:to>
                                        <p:strVal val="visible"/>
                                      </p:to>
                                    </p:set>
                                    <p:animEffect transition="in" filter="wipe(left)">
                                      <p:cBhvr>
                                        <p:cTn id="34" dur="500"/>
                                        <p:tgtEl>
                                          <p:spTgt spid="187405">
                                            <p:txEl>
                                              <p:pRg st="5" end="5"/>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7405">
                                            <p:txEl>
                                              <p:pRg st="6" end="6"/>
                                            </p:txEl>
                                          </p:spTgt>
                                        </p:tgtEl>
                                        <p:attrNameLst>
                                          <p:attrName>style.visibility</p:attrName>
                                        </p:attrNameLst>
                                      </p:cBhvr>
                                      <p:to>
                                        <p:strVal val="visible"/>
                                      </p:to>
                                    </p:set>
                                    <p:animEffect transition="in" filter="wipe(left)">
                                      <p:cBhvr>
                                        <p:cTn id="38" dur="500"/>
                                        <p:tgtEl>
                                          <p:spTgt spid="1874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autoUpdateAnimBg="0"/>
      <p:bldP spid="18740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GB"/>
              <a:t>Insert Anomaly</a:t>
            </a:r>
          </a:p>
        </p:txBody>
      </p:sp>
      <p:sp>
        <p:nvSpPr>
          <p:cNvPr id="189443" name="Rectangle 3"/>
          <p:cNvSpPr>
            <a:spLocks noGrp="1" noChangeArrowheads="1"/>
          </p:cNvSpPr>
          <p:nvPr>
            <p:ph type="body" idx="1"/>
          </p:nvPr>
        </p:nvSpPr>
        <p:spPr>
          <a:xfrm>
            <a:off x="685800" y="1143000"/>
            <a:ext cx="8229600" cy="1219200"/>
          </a:xfrm>
        </p:spPr>
        <p:txBody>
          <a:bodyPr>
            <a:normAutofit lnSpcReduction="10000"/>
          </a:bodyPr>
          <a:lstStyle/>
          <a:p>
            <a:pPr>
              <a:lnSpc>
                <a:spcPct val="90000"/>
              </a:lnSpc>
            </a:pPr>
            <a:r>
              <a:rPr lang="en-GB" sz="2800" dirty="0"/>
              <a:t>When we want to enter a value into a data cell but the attempt is prevented, as another value is not known.</a:t>
            </a:r>
          </a:p>
        </p:txBody>
      </p:sp>
      <p:sp>
        <p:nvSpPr>
          <p:cNvPr id="189444" name="Rectangle 4"/>
          <p:cNvSpPr>
            <a:spLocks noChangeArrowheads="1"/>
          </p:cNvSpPr>
          <p:nvPr/>
        </p:nvSpPr>
        <p:spPr bwMode="auto">
          <a:xfrm>
            <a:off x="762000" y="5257800"/>
            <a:ext cx="8077200" cy="1219200"/>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buClr>
                <a:schemeClr val="folHlink"/>
              </a:buClr>
              <a:buFont typeface="Wingdings" pitchFamily="2" charset="2"/>
              <a:buChar char="§"/>
            </a:pPr>
            <a:r>
              <a:rPr lang="en-GB" sz="2600" b="1" dirty="0">
                <a:latin typeface="Arial" charset="0"/>
              </a:rPr>
              <a:t>e.g. We have built a new Room (e.g. B123), but it has not yet been timetabled for any courses or members of staff.</a:t>
            </a:r>
          </a:p>
        </p:txBody>
      </p:sp>
      <p:graphicFrame>
        <p:nvGraphicFramePr>
          <p:cNvPr id="189445" name="Object 5">
            <a:hlinkClick r:id="" action="ppaction://ole?verb=0"/>
          </p:cNvPr>
          <p:cNvGraphicFramePr>
            <a:graphicFrameLocks/>
          </p:cNvGraphicFramePr>
          <p:nvPr/>
        </p:nvGraphicFramePr>
        <p:xfrm>
          <a:off x="1295400" y="2438400"/>
          <a:ext cx="7388225" cy="2820988"/>
        </p:xfrm>
        <a:graphic>
          <a:graphicData uri="http://schemas.openxmlformats.org/presentationml/2006/ole">
            <p:oleObj spid="_x0000_s7171" name="Document" r:id="rId4" imgW="65284560" imgH="24986880" progId="Word.Document.8">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dissolve">
                                      <p:cBhvr>
                                        <p:cTn id="7" dur="500"/>
                                        <p:tgtEl>
                                          <p:spTgt spid="1894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4"/>
                                        </p:tgtEl>
                                        <p:attrNameLst>
                                          <p:attrName>style.visibility</p:attrName>
                                        </p:attrNameLst>
                                      </p:cBhvr>
                                      <p:to>
                                        <p:strVal val="visible"/>
                                      </p:to>
                                    </p:set>
                                    <p:animEffect transition="in" filter="wipe(left)">
                                      <p:cBhvr>
                                        <p:cTn id="12"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GB"/>
              <a:t>Delete Anomaly</a:t>
            </a:r>
          </a:p>
        </p:txBody>
      </p:sp>
      <p:sp>
        <p:nvSpPr>
          <p:cNvPr id="191491" name="Rectangle 3"/>
          <p:cNvSpPr>
            <a:spLocks noGrp="1" noChangeArrowheads="1"/>
          </p:cNvSpPr>
          <p:nvPr>
            <p:ph type="body" idx="1"/>
          </p:nvPr>
        </p:nvSpPr>
        <p:spPr>
          <a:xfrm>
            <a:off x="685800" y="1219200"/>
            <a:ext cx="8229600" cy="762000"/>
          </a:xfrm>
        </p:spPr>
        <p:txBody>
          <a:bodyPr>
            <a:normAutofit lnSpcReduction="10000"/>
          </a:bodyPr>
          <a:lstStyle/>
          <a:p>
            <a:pPr>
              <a:lnSpc>
                <a:spcPct val="80000"/>
              </a:lnSpc>
            </a:pPr>
            <a:r>
              <a:rPr lang="en-GB" sz="2800"/>
              <a:t>When a value we want to delete also means we will delete values we wish to keep.</a:t>
            </a:r>
          </a:p>
        </p:txBody>
      </p:sp>
      <p:graphicFrame>
        <p:nvGraphicFramePr>
          <p:cNvPr id="191492" name="Object 4">
            <a:hlinkClick r:id="" action="ppaction://ole?verb=0"/>
          </p:cNvPr>
          <p:cNvGraphicFramePr>
            <a:graphicFrameLocks/>
          </p:cNvGraphicFramePr>
          <p:nvPr/>
        </p:nvGraphicFramePr>
        <p:xfrm>
          <a:off x="1371600" y="2209800"/>
          <a:ext cx="7394575" cy="2824163"/>
        </p:xfrm>
        <a:graphic>
          <a:graphicData uri="http://schemas.openxmlformats.org/presentationml/2006/ole">
            <p:oleObj spid="_x0000_s8195" name="Document" r:id="rId4" imgW="39203640" imgH="15002280" progId="Word.Document.8">
              <p:embed/>
            </p:oleObj>
          </a:graphicData>
        </a:graphic>
      </p:graphicFrame>
      <p:sp>
        <p:nvSpPr>
          <p:cNvPr id="191493" name="Rectangle 5"/>
          <p:cNvSpPr>
            <a:spLocks noChangeArrowheads="1"/>
          </p:cNvSpPr>
          <p:nvPr/>
        </p:nvSpPr>
        <p:spPr bwMode="auto">
          <a:xfrm>
            <a:off x="685800" y="5181600"/>
            <a:ext cx="8153400" cy="852488"/>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buClr>
                <a:schemeClr val="folHlink"/>
              </a:buClr>
              <a:buFont typeface="Wingdings" pitchFamily="2" charset="2"/>
              <a:buChar char="§"/>
            </a:pPr>
            <a:r>
              <a:rPr lang="en-GB" sz="2600" b="1">
                <a:latin typeface="Arial" charset="0"/>
              </a:rPr>
              <a:t>e.g. CoNo 351 has ended, but Room C320 will be used elsewhere.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dissolve">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3"/>
                                        </p:tgtEl>
                                        <p:attrNameLst>
                                          <p:attrName>style.visibility</p:attrName>
                                        </p:attrNameLst>
                                      </p:cBhvr>
                                      <p:to>
                                        <p:strVal val="visible"/>
                                      </p:to>
                                    </p:set>
                                    <p:animEffect transition="in" filter="wipe(left)">
                                      <p:cBhvr>
                                        <p:cTn id="12"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GB"/>
              <a:t>Update Anomaly</a:t>
            </a:r>
          </a:p>
        </p:txBody>
      </p:sp>
      <p:sp>
        <p:nvSpPr>
          <p:cNvPr id="193539" name="Rectangle 3"/>
          <p:cNvSpPr>
            <a:spLocks noGrp="1" noChangeArrowheads="1"/>
          </p:cNvSpPr>
          <p:nvPr>
            <p:ph type="body" idx="1"/>
          </p:nvPr>
        </p:nvSpPr>
        <p:spPr>
          <a:xfrm>
            <a:off x="762000" y="1219200"/>
            <a:ext cx="8153400" cy="762000"/>
          </a:xfrm>
        </p:spPr>
        <p:txBody>
          <a:bodyPr/>
          <a:lstStyle/>
          <a:p>
            <a:pPr>
              <a:lnSpc>
                <a:spcPct val="70000"/>
              </a:lnSpc>
            </a:pPr>
            <a:r>
              <a:rPr lang="en-GB" sz="2800"/>
              <a:t>When we want to change a single data item value, but must update multiple entries</a:t>
            </a:r>
          </a:p>
        </p:txBody>
      </p:sp>
      <p:graphicFrame>
        <p:nvGraphicFramePr>
          <p:cNvPr id="193540" name="Object 4">
            <a:hlinkClick r:id="" action="ppaction://ole?verb=0"/>
          </p:cNvPr>
          <p:cNvGraphicFramePr>
            <a:graphicFrameLocks/>
          </p:cNvGraphicFramePr>
          <p:nvPr/>
        </p:nvGraphicFramePr>
        <p:xfrm>
          <a:off x="1447800" y="2133600"/>
          <a:ext cx="7388225" cy="2820988"/>
        </p:xfrm>
        <a:graphic>
          <a:graphicData uri="http://schemas.openxmlformats.org/presentationml/2006/ole">
            <p:oleObj spid="_x0000_s9219" name="Document" r:id="rId4" imgW="65221200" imgH="24923520" progId="Word.Document.8">
              <p:embed/>
            </p:oleObj>
          </a:graphicData>
        </a:graphic>
      </p:graphicFrame>
      <p:sp>
        <p:nvSpPr>
          <p:cNvPr id="193541" name="Rectangle 5"/>
          <p:cNvSpPr>
            <a:spLocks noChangeArrowheads="1"/>
          </p:cNvSpPr>
          <p:nvPr/>
        </p:nvSpPr>
        <p:spPr bwMode="auto">
          <a:xfrm>
            <a:off x="762000" y="5181600"/>
            <a:ext cx="8077200" cy="852488"/>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buClr>
                <a:schemeClr val="folHlink"/>
              </a:buClr>
              <a:buFont typeface="Wingdings" pitchFamily="2" charset="2"/>
              <a:buChar char="§"/>
            </a:pPr>
            <a:r>
              <a:rPr lang="en-GB" sz="2600" b="1">
                <a:latin typeface="Arial" charset="0"/>
              </a:rPr>
              <a:t>e.g. Room H940 has been improved, it is now of RSize = 500.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dissolve">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41"/>
                                        </p:tgtEl>
                                        <p:attrNameLst>
                                          <p:attrName>style.visibility</p:attrName>
                                        </p:attrNameLst>
                                      </p:cBhvr>
                                      <p:to>
                                        <p:strVal val="visible"/>
                                      </p:to>
                                    </p:set>
                                    <p:animEffect transition="in" filter="wipe(left)">
                                      <p:cBhvr>
                                        <p:cTn id="12" dur="5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Solution</a:t>
            </a:r>
            <a:endParaRPr lang="en-IE" dirty="0"/>
          </a:p>
        </p:txBody>
      </p:sp>
      <p:sp>
        <p:nvSpPr>
          <p:cNvPr id="3" name="Content Placeholder 2"/>
          <p:cNvSpPr>
            <a:spLocks noGrp="1"/>
          </p:cNvSpPr>
          <p:nvPr>
            <p:ph idx="1"/>
          </p:nvPr>
        </p:nvSpPr>
        <p:spPr>
          <a:xfrm>
            <a:off x="457200" y="5229200"/>
            <a:ext cx="8229600" cy="896963"/>
          </a:xfrm>
        </p:spPr>
        <p:txBody>
          <a:bodyPr>
            <a:normAutofit fontScale="92500" lnSpcReduction="20000"/>
          </a:bodyPr>
          <a:lstStyle/>
          <a:p>
            <a:r>
              <a:rPr lang="en-IE" dirty="0" smtClean="0"/>
              <a:t>These issues are eliminated if a separate table is used for Room.</a:t>
            </a:r>
          </a:p>
          <a:p>
            <a:endParaRPr lang="en-IE" dirty="0" smtClean="0"/>
          </a:p>
        </p:txBody>
      </p:sp>
      <p:graphicFrame>
        <p:nvGraphicFramePr>
          <p:cNvPr id="122883" name="Object 3">
            <a:hlinkClick r:id="" action="ppaction://ole?verb=0"/>
          </p:cNvPr>
          <p:cNvGraphicFramePr>
            <a:graphicFrameLocks/>
          </p:cNvGraphicFramePr>
          <p:nvPr/>
        </p:nvGraphicFramePr>
        <p:xfrm>
          <a:off x="2411760" y="1340768"/>
          <a:ext cx="4059237" cy="1690687"/>
        </p:xfrm>
        <a:graphic>
          <a:graphicData uri="http://schemas.openxmlformats.org/presentationml/2006/ole">
            <p:oleObj spid="_x0000_s122883" name="Document" r:id="rId3" imgW="7113124" imgH="3001588" progId="Word.Document.8">
              <p:embed/>
            </p:oleObj>
          </a:graphicData>
        </a:graphic>
      </p:graphicFrame>
      <p:graphicFrame>
        <p:nvGraphicFramePr>
          <p:cNvPr id="122885" name="Object 5">
            <a:hlinkClick r:id="" action="ppaction://ole?verb=0"/>
          </p:cNvPr>
          <p:cNvGraphicFramePr>
            <a:graphicFrameLocks/>
          </p:cNvGraphicFramePr>
          <p:nvPr/>
        </p:nvGraphicFramePr>
        <p:xfrm>
          <a:off x="3059832" y="3212976"/>
          <a:ext cx="2001837" cy="1811337"/>
        </p:xfrm>
        <a:graphic>
          <a:graphicData uri="http://schemas.openxmlformats.org/presentationml/2006/ole">
            <p:oleObj spid="_x0000_s122885" name="Document" r:id="rId4" imgW="3338894" imgH="3001588"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2885"/>
                                        </p:tgtEl>
                                        <p:attrNameLst>
                                          <p:attrName>style.visibility</p:attrName>
                                        </p:attrNameLst>
                                      </p:cBhvr>
                                      <p:to>
                                        <p:strVal val="visible"/>
                                      </p:to>
                                    </p:set>
                                    <p:animEffect transition="in" filter="dissolve">
                                      <p:cBhvr>
                                        <p:cTn id="11"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GB"/>
              <a:t>A Conceptual Model</a:t>
            </a:r>
          </a:p>
        </p:txBody>
      </p:sp>
      <p:sp>
        <p:nvSpPr>
          <p:cNvPr id="195587" name="Rectangle 3"/>
          <p:cNvSpPr>
            <a:spLocks noGrp="1" noChangeArrowheads="1"/>
          </p:cNvSpPr>
          <p:nvPr>
            <p:ph type="body" idx="1"/>
          </p:nvPr>
        </p:nvSpPr>
        <p:spPr>
          <a:xfrm>
            <a:off x="762000" y="1219200"/>
            <a:ext cx="8153400" cy="914400"/>
          </a:xfrm>
        </p:spPr>
        <p:txBody>
          <a:bodyPr/>
          <a:lstStyle/>
          <a:p>
            <a:pPr>
              <a:lnSpc>
                <a:spcPct val="90000"/>
              </a:lnSpc>
            </a:pPr>
            <a:r>
              <a:rPr lang="en-GB" sz="2800"/>
              <a:t>Consider the following ‘simple’ conceptual data model:</a:t>
            </a:r>
          </a:p>
        </p:txBody>
      </p:sp>
      <p:sp>
        <p:nvSpPr>
          <p:cNvPr id="195588" name="Rectangle 4"/>
          <p:cNvSpPr>
            <a:spLocks noChangeArrowheads="1"/>
          </p:cNvSpPr>
          <p:nvPr/>
        </p:nvSpPr>
        <p:spPr bwMode="auto">
          <a:xfrm>
            <a:off x="1066800" y="4191000"/>
            <a:ext cx="7848600" cy="1600200"/>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pPr>
            <a:r>
              <a:rPr lang="en-GB" sz="2000" b="1" dirty="0">
                <a:latin typeface="Arial" charset="0"/>
              </a:rPr>
              <a:t>Staff(</a:t>
            </a:r>
            <a:r>
              <a:rPr lang="en-GB" sz="2000" b="1" u="sng" dirty="0">
                <a:latin typeface="Arial" charset="0"/>
              </a:rPr>
              <a:t>Staff-ID</a:t>
            </a:r>
            <a:r>
              <a:rPr lang="en-GB" sz="2000" b="1" dirty="0">
                <a:latin typeface="Arial" charset="0"/>
              </a:rPr>
              <a:t>, Name, Address, </a:t>
            </a:r>
            <a:r>
              <a:rPr lang="en-GB" sz="2000" b="1" dirty="0" err="1" smtClean="0">
                <a:latin typeface="Arial" charset="0"/>
              </a:rPr>
              <a:t>PayScalePoint</a:t>
            </a:r>
            <a:r>
              <a:rPr lang="en-GB" sz="2000" b="1" dirty="0">
                <a:latin typeface="Arial" charset="0"/>
              </a:rPr>
              <a:t>, </a:t>
            </a:r>
            <a:r>
              <a:rPr lang="en-GB" sz="2000" b="1" dirty="0" err="1">
                <a:latin typeface="Arial" charset="0"/>
              </a:rPr>
              <a:t>RateOfPay</a:t>
            </a:r>
            <a:r>
              <a:rPr lang="en-GB" sz="2000" b="1" dirty="0">
                <a:latin typeface="Arial" charset="0"/>
              </a:rPr>
              <a:t>, DOB, ...)</a:t>
            </a:r>
          </a:p>
          <a:p>
            <a:pPr marL="384175" indent="-384175" eaLnBrk="0" hangingPunct="0">
              <a:lnSpc>
                <a:spcPct val="90000"/>
              </a:lnSpc>
              <a:spcBef>
                <a:spcPct val="30000"/>
              </a:spcBef>
            </a:pPr>
            <a:r>
              <a:rPr lang="en-GB" sz="2000" b="1" dirty="0">
                <a:latin typeface="Arial" charset="0"/>
              </a:rPr>
              <a:t>Student(</a:t>
            </a:r>
            <a:r>
              <a:rPr lang="en-GB" sz="2000" b="1" u="sng" dirty="0">
                <a:latin typeface="Arial" charset="0"/>
              </a:rPr>
              <a:t>Enrol-No</a:t>
            </a:r>
            <a:r>
              <a:rPr lang="en-GB" sz="2000" b="1" dirty="0">
                <a:latin typeface="Arial" charset="0"/>
              </a:rPr>
              <a:t>, Name, Address</a:t>
            </a:r>
            <a:r>
              <a:rPr lang="en-GB" sz="2000" b="1" dirty="0" smtClean="0">
                <a:latin typeface="Arial" charset="0"/>
              </a:rPr>
              <a:t>, </a:t>
            </a:r>
            <a:r>
              <a:rPr lang="en-GB" sz="2000" b="1" dirty="0">
                <a:latin typeface="Arial" charset="0"/>
              </a:rPr>
              <a:t>...)</a:t>
            </a:r>
          </a:p>
          <a:p>
            <a:pPr marL="384175" indent="-384175" eaLnBrk="0" hangingPunct="0">
              <a:lnSpc>
                <a:spcPct val="90000"/>
              </a:lnSpc>
              <a:spcBef>
                <a:spcPct val="30000"/>
              </a:spcBef>
            </a:pPr>
            <a:r>
              <a:rPr lang="en-GB" sz="2000" b="1" dirty="0">
                <a:latin typeface="Arial" charset="0"/>
              </a:rPr>
              <a:t>Course(</a:t>
            </a:r>
            <a:r>
              <a:rPr lang="en-GB" sz="2000" b="1" u="sng" dirty="0" err="1">
                <a:latin typeface="Arial" charset="0"/>
              </a:rPr>
              <a:t>CourseCode</a:t>
            </a:r>
            <a:r>
              <a:rPr lang="en-GB" sz="2000" b="1" dirty="0">
                <a:latin typeface="Arial" charset="0"/>
              </a:rPr>
              <a:t>, Name, Duration, ...)</a:t>
            </a:r>
          </a:p>
        </p:txBody>
      </p:sp>
      <p:grpSp>
        <p:nvGrpSpPr>
          <p:cNvPr id="2" name="Group 17"/>
          <p:cNvGrpSpPr>
            <a:grpSpLocks/>
          </p:cNvGrpSpPr>
          <p:nvPr/>
        </p:nvGrpSpPr>
        <p:grpSpPr bwMode="auto">
          <a:xfrm>
            <a:off x="1295400" y="2667000"/>
            <a:ext cx="6705600" cy="609600"/>
            <a:chOff x="864" y="1392"/>
            <a:chExt cx="4224" cy="384"/>
          </a:xfrm>
        </p:grpSpPr>
        <p:sp>
          <p:nvSpPr>
            <p:cNvPr id="195590" name="Text Box 6"/>
            <p:cNvSpPr txBox="1">
              <a:spLocks noChangeArrowheads="1"/>
            </p:cNvSpPr>
            <p:nvPr/>
          </p:nvSpPr>
          <p:spPr bwMode="auto">
            <a:xfrm>
              <a:off x="2496" y="1483"/>
              <a:ext cx="907" cy="283"/>
            </a:xfrm>
            <a:prstGeom prst="rect">
              <a:avLst/>
            </a:prstGeom>
            <a:noFill/>
            <a:ln w="28575">
              <a:solidFill>
                <a:schemeClr val="tx1"/>
              </a:solidFill>
              <a:miter lim="800000"/>
              <a:headEnd/>
              <a:tailEnd/>
            </a:ln>
            <a:effectLst/>
          </p:spPr>
          <p:txBody>
            <a:bodyPr>
              <a:spAutoFit/>
            </a:bodyPr>
            <a:lstStyle/>
            <a:p>
              <a:pPr eaLnBrk="0" hangingPunct="0">
                <a:lnSpc>
                  <a:spcPct val="90000"/>
                </a:lnSpc>
                <a:spcBef>
                  <a:spcPct val="30000"/>
                </a:spcBef>
              </a:pPr>
              <a:r>
                <a:rPr lang="en-GB" sz="2400" b="1">
                  <a:latin typeface="Times New Roman" pitchFamily="18" charset="0"/>
                </a:rPr>
                <a:t>   Staff    </a:t>
              </a:r>
            </a:p>
          </p:txBody>
        </p:sp>
        <p:sp>
          <p:nvSpPr>
            <p:cNvPr id="195591" name="Text Box 7"/>
            <p:cNvSpPr txBox="1">
              <a:spLocks noChangeArrowheads="1"/>
            </p:cNvSpPr>
            <p:nvPr/>
          </p:nvSpPr>
          <p:spPr bwMode="auto">
            <a:xfrm>
              <a:off x="864" y="1483"/>
              <a:ext cx="961" cy="283"/>
            </a:xfrm>
            <a:prstGeom prst="rect">
              <a:avLst/>
            </a:prstGeom>
            <a:noFill/>
            <a:ln w="28575">
              <a:solidFill>
                <a:schemeClr val="tx1"/>
              </a:solidFill>
              <a:miter lim="800000"/>
              <a:headEnd/>
              <a:tailEnd/>
            </a:ln>
            <a:effectLst/>
          </p:spPr>
          <p:txBody>
            <a:bodyPr wrap="none">
              <a:spAutoFit/>
            </a:bodyPr>
            <a:lstStyle/>
            <a:p>
              <a:pPr eaLnBrk="0" hangingPunct="0">
                <a:lnSpc>
                  <a:spcPct val="90000"/>
                </a:lnSpc>
                <a:spcBef>
                  <a:spcPct val="30000"/>
                </a:spcBef>
              </a:pPr>
              <a:r>
                <a:rPr lang="en-GB" sz="2400" b="1">
                  <a:latin typeface="Times New Roman" pitchFamily="18" charset="0"/>
                </a:rPr>
                <a:t> Course    </a:t>
              </a:r>
            </a:p>
          </p:txBody>
        </p:sp>
        <p:sp>
          <p:nvSpPr>
            <p:cNvPr id="195592" name="Text Box 8"/>
            <p:cNvSpPr txBox="1">
              <a:spLocks noChangeArrowheads="1"/>
            </p:cNvSpPr>
            <p:nvPr/>
          </p:nvSpPr>
          <p:spPr bwMode="auto">
            <a:xfrm>
              <a:off x="4088" y="1483"/>
              <a:ext cx="1000" cy="283"/>
            </a:xfrm>
            <a:prstGeom prst="rect">
              <a:avLst/>
            </a:prstGeom>
            <a:noFill/>
            <a:ln w="28575">
              <a:solidFill>
                <a:schemeClr val="tx1"/>
              </a:solidFill>
              <a:miter lim="800000"/>
              <a:headEnd/>
              <a:tailEnd/>
            </a:ln>
            <a:effectLst/>
          </p:spPr>
          <p:txBody>
            <a:bodyPr>
              <a:spAutoFit/>
            </a:bodyPr>
            <a:lstStyle/>
            <a:p>
              <a:pPr eaLnBrk="0" hangingPunct="0">
                <a:lnSpc>
                  <a:spcPct val="90000"/>
                </a:lnSpc>
                <a:spcBef>
                  <a:spcPct val="30000"/>
                </a:spcBef>
              </a:pPr>
              <a:r>
                <a:rPr lang="en-GB" sz="2400" b="1">
                  <a:latin typeface="Times New Roman" pitchFamily="18" charset="0"/>
                </a:rPr>
                <a:t>   Student</a:t>
              </a:r>
            </a:p>
          </p:txBody>
        </p:sp>
        <p:sp>
          <p:nvSpPr>
            <p:cNvPr id="195593" name="Line 9"/>
            <p:cNvSpPr>
              <a:spLocks noChangeShapeType="1"/>
            </p:cNvSpPr>
            <p:nvPr/>
          </p:nvSpPr>
          <p:spPr bwMode="auto">
            <a:xfrm flipH="1" flipV="1">
              <a:off x="1728" y="1632"/>
              <a:ext cx="864" cy="0"/>
            </a:xfrm>
            <a:prstGeom prst="line">
              <a:avLst/>
            </a:prstGeom>
            <a:noFill/>
            <a:ln w="28575">
              <a:solidFill>
                <a:schemeClr val="tx1"/>
              </a:solidFill>
              <a:round/>
              <a:headEnd type="oval" w="med" len="med"/>
              <a:tailEnd type="oval" w="med" len="med"/>
            </a:ln>
            <a:effectLst/>
          </p:spPr>
          <p:txBody>
            <a:bodyPr/>
            <a:lstStyle/>
            <a:p>
              <a:endParaRPr lang="en-IE"/>
            </a:p>
          </p:txBody>
        </p:sp>
        <p:sp>
          <p:nvSpPr>
            <p:cNvPr id="195594" name="Line 10"/>
            <p:cNvSpPr>
              <a:spLocks noChangeShapeType="1"/>
            </p:cNvSpPr>
            <p:nvPr/>
          </p:nvSpPr>
          <p:spPr bwMode="auto">
            <a:xfrm flipV="1">
              <a:off x="3312" y="1619"/>
              <a:ext cx="860" cy="13"/>
            </a:xfrm>
            <a:prstGeom prst="line">
              <a:avLst/>
            </a:prstGeom>
            <a:noFill/>
            <a:ln w="28575">
              <a:solidFill>
                <a:schemeClr val="tx1"/>
              </a:solidFill>
              <a:round/>
              <a:headEnd type="oval" w="med" len="med"/>
              <a:tailEnd type="oval" w="med" len="med"/>
            </a:ln>
            <a:effectLst/>
          </p:spPr>
          <p:txBody>
            <a:bodyPr/>
            <a:lstStyle/>
            <a:p>
              <a:endParaRPr lang="en-IE"/>
            </a:p>
          </p:txBody>
        </p:sp>
        <p:sp>
          <p:nvSpPr>
            <p:cNvPr id="195595" name="Text Box 11"/>
            <p:cNvSpPr txBox="1">
              <a:spLocks noChangeArrowheads="1"/>
            </p:cNvSpPr>
            <p:nvPr/>
          </p:nvSpPr>
          <p:spPr bwMode="auto">
            <a:xfrm>
              <a:off x="3408" y="1392"/>
              <a:ext cx="188" cy="214"/>
            </a:xfrm>
            <a:prstGeom prst="rect">
              <a:avLst/>
            </a:prstGeom>
            <a:noFill/>
            <a:ln w="12700">
              <a:noFill/>
              <a:miter lim="800000"/>
              <a:headEnd/>
              <a:tailEnd/>
            </a:ln>
            <a:effectLst/>
          </p:spPr>
          <p:txBody>
            <a:bodyPr wrap="none">
              <a:spAutoFit/>
            </a:bodyPr>
            <a:lstStyle/>
            <a:p>
              <a:pPr eaLnBrk="0" hangingPunct="0">
                <a:lnSpc>
                  <a:spcPct val="90000"/>
                </a:lnSpc>
                <a:spcBef>
                  <a:spcPct val="30000"/>
                </a:spcBef>
              </a:pPr>
              <a:r>
                <a:rPr lang="en-GB" sz="1800" b="1">
                  <a:latin typeface="Times New Roman" pitchFamily="18" charset="0"/>
                </a:rPr>
                <a:t>1</a:t>
              </a:r>
            </a:p>
          </p:txBody>
        </p:sp>
        <p:sp>
          <p:nvSpPr>
            <p:cNvPr id="195596" name="Text Box 12"/>
            <p:cNvSpPr txBox="1">
              <a:spLocks noChangeArrowheads="1"/>
            </p:cNvSpPr>
            <p:nvPr/>
          </p:nvSpPr>
          <p:spPr bwMode="auto">
            <a:xfrm>
              <a:off x="3836" y="1392"/>
              <a:ext cx="252" cy="214"/>
            </a:xfrm>
            <a:prstGeom prst="rect">
              <a:avLst/>
            </a:prstGeom>
            <a:noFill/>
            <a:ln w="12700">
              <a:noFill/>
              <a:miter lim="800000"/>
              <a:headEnd/>
              <a:tailEnd/>
            </a:ln>
            <a:effectLst/>
          </p:spPr>
          <p:txBody>
            <a:bodyPr wrap="none">
              <a:spAutoFit/>
            </a:bodyPr>
            <a:lstStyle/>
            <a:p>
              <a:pPr eaLnBrk="0" hangingPunct="0">
                <a:lnSpc>
                  <a:spcPct val="90000"/>
                </a:lnSpc>
                <a:spcBef>
                  <a:spcPct val="30000"/>
                </a:spcBef>
              </a:pPr>
              <a:r>
                <a:rPr lang="en-GB" sz="1800" b="1">
                  <a:latin typeface="Times New Roman" pitchFamily="18" charset="0"/>
                </a:rPr>
                <a:t>M</a:t>
              </a:r>
            </a:p>
          </p:txBody>
        </p:sp>
        <p:sp>
          <p:nvSpPr>
            <p:cNvPr id="195597" name="Text Box 13"/>
            <p:cNvSpPr txBox="1">
              <a:spLocks noChangeArrowheads="1"/>
            </p:cNvSpPr>
            <p:nvPr/>
          </p:nvSpPr>
          <p:spPr bwMode="auto">
            <a:xfrm>
              <a:off x="1824" y="1392"/>
              <a:ext cx="252" cy="214"/>
            </a:xfrm>
            <a:prstGeom prst="rect">
              <a:avLst/>
            </a:prstGeom>
            <a:noFill/>
            <a:ln w="12700">
              <a:noFill/>
              <a:miter lim="800000"/>
              <a:headEnd/>
              <a:tailEnd/>
            </a:ln>
            <a:effectLst/>
          </p:spPr>
          <p:txBody>
            <a:bodyPr wrap="none">
              <a:spAutoFit/>
            </a:bodyPr>
            <a:lstStyle/>
            <a:p>
              <a:pPr eaLnBrk="0" hangingPunct="0">
                <a:lnSpc>
                  <a:spcPct val="90000"/>
                </a:lnSpc>
                <a:spcBef>
                  <a:spcPct val="30000"/>
                </a:spcBef>
              </a:pPr>
              <a:r>
                <a:rPr lang="en-GB" sz="1800" b="1">
                  <a:latin typeface="Times New Roman" pitchFamily="18" charset="0"/>
                </a:rPr>
                <a:t>M</a:t>
              </a:r>
            </a:p>
          </p:txBody>
        </p:sp>
        <p:sp>
          <p:nvSpPr>
            <p:cNvPr id="195598" name="Text Box 14"/>
            <p:cNvSpPr txBox="1">
              <a:spLocks noChangeArrowheads="1"/>
            </p:cNvSpPr>
            <p:nvPr/>
          </p:nvSpPr>
          <p:spPr bwMode="auto">
            <a:xfrm>
              <a:off x="2256" y="1392"/>
              <a:ext cx="252" cy="214"/>
            </a:xfrm>
            <a:prstGeom prst="rect">
              <a:avLst/>
            </a:prstGeom>
            <a:noFill/>
            <a:ln w="12700">
              <a:noFill/>
              <a:miter lim="800000"/>
              <a:headEnd/>
              <a:tailEnd/>
            </a:ln>
            <a:effectLst/>
          </p:spPr>
          <p:txBody>
            <a:bodyPr wrap="none">
              <a:spAutoFit/>
            </a:bodyPr>
            <a:lstStyle/>
            <a:p>
              <a:pPr eaLnBrk="0" hangingPunct="0">
                <a:lnSpc>
                  <a:spcPct val="90000"/>
                </a:lnSpc>
                <a:spcBef>
                  <a:spcPct val="30000"/>
                </a:spcBef>
              </a:pPr>
              <a:r>
                <a:rPr lang="en-GB" sz="1800" b="1">
                  <a:latin typeface="Times New Roman" pitchFamily="18" charset="0"/>
                </a:rPr>
                <a:t>M</a:t>
              </a:r>
            </a:p>
          </p:txBody>
        </p:sp>
        <p:sp>
          <p:nvSpPr>
            <p:cNvPr id="195599" name="Line 15"/>
            <p:cNvSpPr>
              <a:spLocks noChangeShapeType="1"/>
            </p:cNvSpPr>
            <p:nvPr/>
          </p:nvSpPr>
          <p:spPr bwMode="auto">
            <a:xfrm>
              <a:off x="1632" y="1488"/>
              <a:ext cx="0" cy="288"/>
            </a:xfrm>
            <a:prstGeom prst="line">
              <a:avLst/>
            </a:prstGeom>
            <a:noFill/>
            <a:ln w="31750">
              <a:solidFill>
                <a:schemeClr val="tx1"/>
              </a:solidFill>
              <a:round/>
              <a:headEnd/>
              <a:tailEnd/>
            </a:ln>
            <a:effectLst/>
          </p:spPr>
          <p:txBody>
            <a:bodyPr/>
            <a:lstStyle/>
            <a:p>
              <a:endParaRPr lang="en-IE"/>
            </a:p>
          </p:txBody>
        </p:sp>
        <p:sp>
          <p:nvSpPr>
            <p:cNvPr id="195600" name="Line 16"/>
            <p:cNvSpPr>
              <a:spLocks noChangeShapeType="1"/>
            </p:cNvSpPr>
            <p:nvPr/>
          </p:nvSpPr>
          <p:spPr bwMode="auto">
            <a:xfrm>
              <a:off x="3216" y="1488"/>
              <a:ext cx="0" cy="272"/>
            </a:xfrm>
            <a:prstGeom prst="line">
              <a:avLst/>
            </a:prstGeom>
            <a:noFill/>
            <a:ln w="31750">
              <a:solidFill>
                <a:schemeClr val="tx1"/>
              </a:solidFill>
              <a:round/>
              <a:headEnd/>
              <a:tailEnd/>
            </a:ln>
            <a:effectLst/>
          </p:spPr>
          <p:txBody>
            <a:bodyPr/>
            <a:lstStyle/>
            <a:p>
              <a:endParaRPr lang="en-IE"/>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8"/>
                                        </p:tgtEl>
                                        <p:attrNameLst>
                                          <p:attrName>style.visibility</p:attrName>
                                        </p:attrNameLst>
                                      </p:cBhvr>
                                      <p:to>
                                        <p:strVal val="visible"/>
                                      </p:to>
                                    </p:set>
                                    <p:animEffect transition="in" filter="wipe(left)">
                                      <p:cBhvr>
                                        <p:cTn id="12"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813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813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4813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48136" name="Rectangle 8"/>
          <p:cNvSpPr>
            <a:spLocks noGrp="1" noChangeArrowheads="1"/>
          </p:cNvSpPr>
          <p:nvPr>
            <p:ph type="title"/>
          </p:nvPr>
        </p:nvSpPr>
        <p:spPr/>
        <p:txBody>
          <a:bodyPr/>
          <a:lstStyle/>
          <a:p>
            <a:r>
              <a:rPr lang="en-GB"/>
              <a:t>The Data Abstraction Process</a:t>
            </a:r>
          </a:p>
        </p:txBody>
      </p:sp>
      <p:sp>
        <p:nvSpPr>
          <p:cNvPr id="48137" name="Rectangle 9"/>
          <p:cNvSpPr>
            <a:spLocks noGrp="1" noChangeArrowheads="1"/>
          </p:cNvSpPr>
          <p:nvPr>
            <p:ph type="body" idx="1"/>
          </p:nvPr>
        </p:nvSpPr>
        <p:spPr/>
        <p:txBody>
          <a:bodyPr>
            <a:normAutofit lnSpcReduction="10000"/>
          </a:bodyPr>
          <a:lstStyle/>
          <a:p>
            <a:r>
              <a:rPr lang="en-GB" dirty="0"/>
              <a:t>Requires us to focus on the critical aspects of the real world’s richness.</a:t>
            </a:r>
          </a:p>
          <a:p>
            <a:pPr lvl="1"/>
            <a:r>
              <a:rPr lang="en-GB" sz="3000" dirty="0"/>
              <a:t>no model is complete!</a:t>
            </a:r>
          </a:p>
          <a:p>
            <a:r>
              <a:rPr lang="en-GB" dirty="0"/>
              <a:t>All models require decisions about:</a:t>
            </a:r>
          </a:p>
          <a:p>
            <a:pPr lvl="1"/>
            <a:r>
              <a:rPr lang="en-GB" sz="3000" dirty="0"/>
              <a:t>what to include &amp; what to exclude?</a:t>
            </a:r>
          </a:p>
          <a:p>
            <a:r>
              <a:rPr lang="en-GB" dirty="0"/>
              <a:t>These decisions are represent someone’s view of a particular reality, i.e</a:t>
            </a:r>
            <a:r>
              <a:rPr lang="en-GB" dirty="0" smtClean="0"/>
              <a:t>.:</a:t>
            </a:r>
            <a:endParaRPr lang="en-GB" dirty="0"/>
          </a:p>
          <a:p>
            <a:pPr lvl="1"/>
            <a:r>
              <a:rPr lang="en-GB" dirty="0"/>
              <a:t>what is important, and MUST be included.</a:t>
            </a:r>
          </a:p>
          <a:p>
            <a:pPr lvl="1"/>
            <a:r>
              <a:rPr lang="en-GB" dirty="0"/>
              <a:t>what is not important, and can be left 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dissolve">
                                      <p:cBhvr>
                                        <p:cTn id="7" dur="500"/>
                                        <p:tgtEl>
                                          <p:spTgt spid="48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7">
                                            <p:txEl>
                                              <p:pRg st="0" end="0"/>
                                            </p:txEl>
                                          </p:spTgt>
                                        </p:tgtEl>
                                        <p:attrNameLst>
                                          <p:attrName>style.visibility</p:attrName>
                                        </p:attrNameLst>
                                      </p:cBhvr>
                                      <p:to>
                                        <p:strVal val="visible"/>
                                      </p:to>
                                    </p:set>
                                    <p:animEffect transition="in" filter="wipe(left)">
                                      <p:cBhvr>
                                        <p:cTn id="12" dur="500"/>
                                        <p:tgtEl>
                                          <p:spTgt spid="4813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8137">
                                            <p:txEl>
                                              <p:pRg st="1" end="1"/>
                                            </p:txEl>
                                          </p:spTgt>
                                        </p:tgtEl>
                                        <p:attrNameLst>
                                          <p:attrName>style.visibility</p:attrName>
                                        </p:attrNameLst>
                                      </p:cBhvr>
                                      <p:to>
                                        <p:strVal val="visible"/>
                                      </p:to>
                                    </p:set>
                                    <p:animEffect transition="in" filter="wipe(left)">
                                      <p:cBhvr>
                                        <p:cTn id="16" dur="500"/>
                                        <p:tgtEl>
                                          <p:spTgt spid="481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7">
                                            <p:txEl>
                                              <p:pRg st="2" end="2"/>
                                            </p:txEl>
                                          </p:spTgt>
                                        </p:tgtEl>
                                        <p:attrNameLst>
                                          <p:attrName>style.visibility</p:attrName>
                                        </p:attrNameLst>
                                      </p:cBhvr>
                                      <p:to>
                                        <p:strVal val="visible"/>
                                      </p:to>
                                    </p:set>
                                    <p:animEffect transition="in" filter="wipe(left)">
                                      <p:cBhvr>
                                        <p:cTn id="21" dur="500"/>
                                        <p:tgtEl>
                                          <p:spTgt spid="48137">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8137">
                                            <p:txEl>
                                              <p:pRg st="3" end="3"/>
                                            </p:txEl>
                                          </p:spTgt>
                                        </p:tgtEl>
                                        <p:attrNameLst>
                                          <p:attrName>style.visibility</p:attrName>
                                        </p:attrNameLst>
                                      </p:cBhvr>
                                      <p:to>
                                        <p:strVal val="visible"/>
                                      </p:to>
                                    </p:set>
                                    <p:animEffect transition="in" filter="wipe(left)">
                                      <p:cBhvr>
                                        <p:cTn id="25" dur="500"/>
                                        <p:tgtEl>
                                          <p:spTgt spid="4813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8137">
                                            <p:txEl>
                                              <p:pRg st="4" end="4"/>
                                            </p:txEl>
                                          </p:spTgt>
                                        </p:tgtEl>
                                        <p:attrNameLst>
                                          <p:attrName>style.visibility</p:attrName>
                                        </p:attrNameLst>
                                      </p:cBhvr>
                                      <p:to>
                                        <p:strVal val="visible"/>
                                      </p:to>
                                    </p:set>
                                    <p:animEffect transition="in" filter="wipe(left)">
                                      <p:cBhvr>
                                        <p:cTn id="30" dur="500"/>
                                        <p:tgtEl>
                                          <p:spTgt spid="48137">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8137">
                                            <p:txEl>
                                              <p:pRg st="5" end="5"/>
                                            </p:txEl>
                                          </p:spTgt>
                                        </p:tgtEl>
                                        <p:attrNameLst>
                                          <p:attrName>style.visibility</p:attrName>
                                        </p:attrNameLst>
                                      </p:cBhvr>
                                      <p:to>
                                        <p:strVal val="visible"/>
                                      </p:to>
                                    </p:set>
                                    <p:animEffect transition="in" filter="wipe(left)">
                                      <p:cBhvr>
                                        <p:cTn id="34" dur="500"/>
                                        <p:tgtEl>
                                          <p:spTgt spid="4813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8137">
                                            <p:txEl>
                                              <p:pRg st="6" end="6"/>
                                            </p:txEl>
                                          </p:spTgt>
                                        </p:tgtEl>
                                        <p:attrNameLst>
                                          <p:attrName>style.visibility</p:attrName>
                                        </p:attrNameLst>
                                      </p:cBhvr>
                                      <p:to>
                                        <p:strVal val="visible"/>
                                      </p:to>
                                    </p:set>
                                    <p:animEffect transition="in" filter="wipe(left)">
                                      <p:cBhvr>
                                        <p:cTn id="39" dur="500"/>
                                        <p:tgtEl>
                                          <p:spTgt spid="481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utoUpdateAnimBg="0"/>
      <p:bldP spid="4813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9763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9763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19763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197638" name="Rectangle 6"/>
          <p:cNvSpPr>
            <a:spLocks noGrp="1" noChangeArrowheads="1"/>
          </p:cNvSpPr>
          <p:nvPr>
            <p:ph type="title"/>
          </p:nvPr>
        </p:nvSpPr>
        <p:spPr/>
        <p:txBody>
          <a:bodyPr/>
          <a:lstStyle/>
          <a:p>
            <a:r>
              <a:rPr lang="en-GB"/>
              <a:t>The ‘Translation’ Process</a:t>
            </a:r>
          </a:p>
        </p:txBody>
      </p:sp>
      <p:sp>
        <p:nvSpPr>
          <p:cNvPr id="197639" name="Rectangle 7"/>
          <p:cNvSpPr>
            <a:spLocks noGrp="1" noChangeArrowheads="1"/>
          </p:cNvSpPr>
          <p:nvPr>
            <p:ph type="body" idx="1"/>
          </p:nvPr>
        </p:nvSpPr>
        <p:spPr/>
        <p:txBody>
          <a:bodyPr/>
          <a:lstStyle/>
          <a:p>
            <a:r>
              <a:rPr lang="en-GB" sz="3000" b="1"/>
              <a:t>Entities</a:t>
            </a:r>
            <a:r>
              <a:rPr lang="en-GB" sz="3000"/>
              <a:t> </a:t>
            </a:r>
            <a:r>
              <a:rPr lang="en-GB" sz="3000" i="1"/>
              <a:t>become</a:t>
            </a:r>
            <a:r>
              <a:rPr lang="en-GB" sz="3000"/>
              <a:t> </a:t>
            </a:r>
            <a:r>
              <a:rPr lang="en-GB" sz="3000" b="1"/>
              <a:t>Relations</a:t>
            </a:r>
          </a:p>
          <a:p>
            <a:r>
              <a:rPr lang="en-GB" sz="3000" b="1"/>
              <a:t>Attributes</a:t>
            </a:r>
            <a:r>
              <a:rPr lang="en-GB" sz="3000"/>
              <a:t> </a:t>
            </a:r>
            <a:r>
              <a:rPr lang="en-GB" sz="3000" i="1"/>
              <a:t>become</a:t>
            </a:r>
            <a:r>
              <a:rPr lang="en-GB" sz="3000"/>
              <a:t> </a:t>
            </a:r>
            <a:r>
              <a:rPr lang="en-GB" sz="3000" b="1"/>
              <a:t>Attributes</a:t>
            </a:r>
            <a:r>
              <a:rPr lang="en-GB" sz="3000"/>
              <a:t>(?)</a:t>
            </a:r>
          </a:p>
          <a:p>
            <a:r>
              <a:rPr lang="en-GB" sz="3000" b="1"/>
              <a:t>Key Attribute</a:t>
            </a:r>
            <a:r>
              <a:rPr lang="en-GB" sz="3000"/>
              <a:t>(s) </a:t>
            </a:r>
            <a:r>
              <a:rPr lang="en-GB" sz="3000" i="1"/>
              <a:t>become</a:t>
            </a:r>
            <a:r>
              <a:rPr lang="en-GB" sz="3000"/>
              <a:t> </a:t>
            </a:r>
            <a:r>
              <a:rPr lang="en-GB" sz="3000" b="1"/>
              <a:t>Primary Key</a:t>
            </a:r>
            <a:r>
              <a:rPr lang="en-GB" sz="3000"/>
              <a:t>(s)</a:t>
            </a:r>
          </a:p>
          <a:p>
            <a:r>
              <a:rPr lang="en-GB" sz="3000" b="1"/>
              <a:t>Relationships</a:t>
            </a:r>
            <a:r>
              <a:rPr lang="en-GB" sz="3000"/>
              <a:t> </a:t>
            </a:r>
            <a:r>
              <a:rPr lang="en-GB" sz="3000" i="1"/>
              <a:t>are represented by</a:t>
            </a:r>
            <a:r>
              <a:rPr lang="en-GB" sz="3000"/>
              <a:t> additional </a:t>
            </a:r>
            <a:r>
              <a:rPr lang="en-GB" sz="3000" b="1"/>
              <a:t>Foreign Key Attributes</a:t>
            </a:r>
            <a:r>
              <a:rPr lang="en-GB" sz="3000"/>
              <a:t>: </a:t>
            </a:r>
          </a:p>
          <a:p>
            <a:pPr lvl="1"/>
            <a:r>
              <a:rPr lang="en-GB" sz="2600"/>
              <a:t>for those Relations that are at the </a:t>
            </a:r>
            <a:r>
              <a:rPr lang="en-GB" sz="2600" b="1"/>
              <a:t>‘M’ end</a:t>
            </a:r>
            <a:r>
              <a:rPr lang="en-GB" sz="2600"/>
              <a:t> of each </a:t>
            </a:r>
            <a:r>
              <a:rPr lang="en-GB" sz="2600" b="1"/>
              <a:t>1:M Relationship</a:t>
            </a:r>
            <a:r>
              <a:rPr lang="en-GB" sz="26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dissolve">
                                      <p:cBhvr>
                                        <p:cTn id="7" dur="500"/>
                                        <p:tgtEl>
                                          <p:spTgt spid="1976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9">
                                            <p:txEl>
                                              <p:pRg st="0" end="0"/>
                                            </p:txEl>
                                          </p:spTgt>
                                        </p:tgtEl>
                                        <p:attrNameLst>
                                          <p:attrName>style.visibility</p:attrName>
                                        </p:attrNameLst>
                                      </p:cBhvr>
                                      <p:to>
                                        <p:strVal val="visible"/>
                                      </p:to>
                                    </p:set>
                                    <p:animEffect transition="in" filter="wipe(left)">
                                      <p:cBhvr>
                                        <p:cTn id="12" dur="500"/>
                                        <p:tgtEl>
                                          <p:spTgt spid="1976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9">
                                            <p:txEl>
                                              <p:pRg st="1" end="1"/>
                                            </p:txEl>
                                          </p:spTgt>
                                        </p:tgtEl>
                                        <p:attrNameLst>
                                          <p:attrName>style.visibility</p:attrName>
                                        </p:attrNameLst>
                                      </p:cBhvr>
                                      <p:to>
                                        <p:strVal val="visible"/>
                                      </p:to>
                                    </p:set>
                                    <p:animEffect transition="in" filter="wipe(left)">
                                      <p:cBhvr>
                                        <p:cTn id="17" dur="500"/>
                                        <p:tgtEl>
                                          <p:spTgt spid="1976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39">
                                            <p:txEl>
                                              <p:pRg st="2" end="2"/>
                                            </p:txEl>
                                          </p:spTgt>
                                        </p:tgtEl>
                                        <p:attrNameLst>
                                          <p:attrName>style.visibility</p:attrName>
                                        </p:attrNameLst>
                                      </p:cBhvr>
                                      <p:to>
                                        <p:strVal val="visible"/>
                                      </p:to>
                                    </p:set>
                                    <p:animEffect transition="in" filter="wipe(left)">
                                      <p:cBhvr>
                                        <p:cTn id="22" dur="500"/>
                                        <p:tgtEl>
                                          <p:spTgt spid="1976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7639">
                                            <p:txEl>
                                              <p:pRg st="3" end="3"/>
                                            </p:txEl>
                                          </p:spTgt>
                                        </p:tgtEl>
                                        <p:attrNameLst>
                                          <p:attrName>style.visibility</p:attrName>
                                        </p:attrNameLst>
                                      </p:cBhvr>
                                      <p:to>
                                        <p:strVal val="visible"/>
                                      </p:to>
                                    </p:set>
                                    <p:animEffect transition="in" filter="wipe(left)">
                                      <p:cBhvr>
                                        <p:cTn id="27" dur="500"/>
                                        <p:tgtEl>
                                          <p:spTgt spid="197639">
                                            <p:txEl>
                                              <p:pRg st="3" end="3"/>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7639">
                                            <p:txEl>
                                              <p:pRg st="4" end="4"/>
                                            </p:txEl>
                                          </p:spTgt>
                                        </p:tgtEl>
                                        <p:attrNameLst>
                                          <p:attrName>style.visibility</p:attrName>
                                        </p:attrNameLst>
                                      </p:cBhvr>
                                      <p:to>
                                        <p:strVal val="visible"/>
                                      </p:to>
                                    </p:set>
                                    <p:animEffect transition="in" filter="wipe(left)">
                                      <p:cBhvr>
                                        <p:cTn id="31" dur="500"/>
                                        <p:tgtEl>
                                          <p:spTgt spid="1976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utoUpdateAnimBg="0"/>
      <p:bldP spid="19763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GB" dirty="0"/>
              <a:t>The ‘Staff’ &amp; ‘Student’ Relations</a:t>
            </a:r>
          </a:p>
        </p:txBody>
      </p:sp>
      <p:sp>
        <p:nvSpPr>
          <p:cNvPr id="199683" name="Rectangle 3"/>
          <p:cNvSpPr>
            <a:spLocks noGrp="1" noChangeArrowheads="1"/>
          </p:cNvSpPr>
          <p:nvPr>
            <p:ph type="body" idx="1"/>
          </p:nvPr>
        </p:nvSpPr>
        <p:spPr>
          <a:xfrm>
            <a:off x="685800" y="1219200"/>
            <a:ext cx="8077200" cy="1600200"/>
          </a:xfrm>
        </p:spPr>
        <p:txBody>
          <a:bodyPr/>
          <a:lstStyle/>
          <a:p>
            <a:pPr>
              <a:lnSpc>
                <a:spcPct val="90000"/>
              </a:lnSpc>
              <a:buFont typeface="Wingdings" pitchFamily="2" charset="2"/>
              <a:buNone/>
            </a:pPr>
            <a:r>
              <a:rPr lang="en-GB" sz="2400"/>
              <a:t>Staff(</a:t>
            </a:r>
            <a:r>
              <a:rPr lang="en-GB" sz="2400" u="sng"/>
              <a:t>Staff-ID</a:t>
            </a:r>
            <a:r>
              <a:rPr lang="en-GB" sz="2400"/>
              <a:t>, Name, Address, ScalePoint, RateOfPay, DOB, ...)</a:t>
            </a:r>
          </a:p>
          <a:p>
            <a:pPr lvl="1">
              <a:lnSpc>
                <a:spcPct val="90000"/>
              </a:lnSpc>
              <a:buFont typeface="Wingdings" pitchFamily="2" charset="2"/>
              <a:buNone/>
            </a:pPr>
            <a:r>
              <a:rPr lang="en-GB" sz="2400" i="1"/>
              <a:t>becomes:</a:t>
            </a:r>
          </a:p>
          <a:p>
            <a:pPr>
              <a:lnSpc>
                <a:spcPct val="90000"/>
              </a:lnSpc>
              <a:buFont typeface="Wingdings" pitchFamily="2" charset="2"/>
              <a:buNone/>
            </a:pPr>
            <a:r>
              <a:rPr lang="en-GB" sz="2400" b="1"/>
              <a:t>Staff</a:t>
            </a:r>
          </a:p>
        </p:txBody>
      </p:sp>
      <p:graphicFrame>
        <p:nvGraphicFramePr>
          <p:cNvPr id="199684" name="Object 4">
            <a:hlinkClick r:id="" action="ppaction://ole?verb=0"/>
          </p:cNvPr>
          <p:cNvGraphicFramePr>
            <a:graphicFrameLocks/>
          </p:cNvGraphicFramePr>
          <p:nvPr/>
        </p:nvGraphicFramePr>
        <p:xfrm>
          <a:off x="1119188" y="2443163"/>
          <a:ext cx="7158037" cy="1089025"/>
        </p:xfrm>
        <a:graphic>
          <a:graphicData uri="http://schemas.openxmlformats.org/presentationml/2006/ole">
            <p:oleObj spid="_x0000_s10244" name="Document" r:id="rId4" imgW="10419480" imgH="1575360" progId="Word.Document.8">
              <p:embed/>
            </p:oleObj>
          </a:graphicData>
        </a:graphic>
      </p:graphicFrame>
      <p:sp>
        <p:nvSpPr>
          <p:cNvPr id="199685" name="Rectangle 5"/>
          <p:cNvSpPr>
            <a:spLocks noChangeArrowheads="1"/>
          </p:cNvSpPr>
          <p:nvPr/>
        </p:nvSpPr>
        <p:spPr bwMode="auto">
          <a:xfrm>
            <a:off x="685800" y="3429000"/>
            <a:ext cx="8001000" cy="1219200"/>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pPr>
            <a:r>
              <a:rPr lang="en-GB" sz="2400">
                <a:latin typeface="Comic Sans MS" pitchFamily="66" charset="0"/>
              </a:rPr>
              <a:t>Student(</a:t>
            </a:r>
            <a:r>
              <a:rPr lang="en-GB" sz="2400" u="sng">
                <a:latin typeface="Comic Sans MS" pitchFamily="66" charset="0"/>
              </a:rPr>
              <a:t>Enrol-No</a:t>
            </a:r>
            <a:r>
              <a:rPr lang="en-GB" sz="2400">
                <a:latin typeface="Comic Sans MS" pitchFamily="66" charset="0"/>
              </a:rPr>
              <a:t>, Name, Address, OLevelPoints, ...)</a:t>
            </a:r>
          </a:p>
          <a:p>
            <a:pPr marL="852488" lvl="1" indent="-277813" eaLnBrk="0" hangingPunct="0">
              <a:lnSpc>
                <a:spcPct val="90000"/>
              </a:lnSpc>
              <a:spcBef>
                <a:spcPct val="30000"/>
              </a:spcBef>
            </a:pPr>
            <a:r>
              <a:rPr lang="en-GB" sz="2400" i="1">
                <a:latin typeface="Comic Sans MS" pitchFamily="66" charset="0"/>
              </a:rPr>
              <a:t>becomes</a:t>
            </a:r>
            <a:r>
              <a:rPr lang="en-GB" sz="2400">
                <a:latin typeface="Comic Sans MS" pitchFamily="66" charset="0"/>
              </a:rPr>
              <a:t>:</a:t>
            </a:r>
          </a:p>
          <a:p>
            <a:pPr marL="384175" indent="-384175" eaLnBrk="0" hangingPunct="0">
              <a:lnSpc>
                <a:spcPct val="90000"/>
              </a:lnSpc>
              <a:spcBef>
                <a:spcPct val="30000"/>
              </a:spcBef>
            </a:pPr>
            <a:r>
              <a:rPr lang="en-GB" sz="2400" b="1">
                <a:latin typeface="Comic Sans MS" pitchFamily="66" charset="0"/>
              </a:rPr>
              <a:t>Student</a:t>
            </a:r>
          </a:p>
        </p:txBody>
      </p:sp>
      <p:graphicFrame>
        <p:nvGraphicFramePr>
          <p:cNvPr id="199686" name="Object 6">
            <a:hlinkClick r:id="" action="ppaction://ole?verb=0"/>
          </p:cNvPr>
          <p:cNvGraphicFramePr>
            <a:graphicFrameLocks/>
          </p:cNvGraphicFramePr>
          <p:nvPr/>
        </p:nvGraphicFramePr>
        <p:xfrm>
          <a:off x="2049463" y="4414838"/>
          <a:ext cx="5754687" cy="914400"/>
        </p:xfrm>
        <a:graphic>
          <a:graphicData uri="http://schemas.openxmlformats.org/presentationml/2006/ole">
            <p:oleObj spid="_x0000_s10245" name="Document" r:id="rId5" imgW="8604720" imgH="1359360" progId="Word.Document.8">
              <p:embed/>
            </p:oleObj>
          </a:graphicData>
        </a:graphic>
      </p:graphicFrame>
      <p:sp>
        <p:nvSpPr>
          <p:cNvPr id="199687" name="Rectangle 7"/>
          <p:cNvSpPr>
            <a:spLocks noChangeArrowheads="1"/>
          </p:cNvSpPr>
          <p:nvPr/>
        </p:nvSpPr>
        <p:spPr bwMode="auto">
          <a:xfrm>
            <a:off x="1066800" y="5562600"/>
            <a:ext cx="6975475" cy="533400"/>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pPr>
            <a:r>
              <a:rPr lang="en-GB" sz="2400" b="1">
                <a:latin typeface="Arial" charset="0"/>
              </a:rPr>
              <a:t>NB.  Foreign Key </a:t>
            </a:r>
            <a:r>
              <a:rPr lang="en-GB" sz="2400">
                <a:latin typeface="Arial" charset="0"/>
              </a:rPr>
              <a:t>Tutor</a:t>
            </a:r>
            <a:r>
              <a:rPr lang="en-GB" sz="2400" b="1">
                <a:latin typeface="Arial" charset="0"/>
              </a:rPr>
              <a:t> references </a:t>
            </a:r>
            <a:r>
              <a:rPr lang="en-GB" sz="2400">
                <a:latin typeface="Arial" charset="0"/>
              </a:rPr>
              <a:t>Staff.Staff-ID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ssolve">
                                      <p:cBhvr>
                                        <p:cTn id="7" dur="5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3">
                                            <p:txEl>
                                              <p:pRg st="0" end="0"/>
                                            </p:txEl>
                                          </p:spTgt>
                                        </p:tgtEl>
                                        <p:attrNameLst>
                                          <p:attrName>style.visibility</p:attrName>
                                        </p:attrNameLst>
                                      </p:cBhvr>
                                      <p:to>
                                        <p:strVal val="visible"/>
                                      </p:to>
                                    </p:set>
                                    <p:animEffect transition="in" filter="wipe(left)">
                                      <p:cBhvr>
                                        <p:cTn id="12" dur="500"/>
                                        <p:tgtEl>
                                          <p:spTgt spid="19968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9683">
                                            <p:txEl>
                                              <p:pRg st="1" end="1"/>
                                            </p:txEl>
                                          </p:spTgt>
                                        </p:tgtEl>
                                        <p:attrNameLst>
                                          <p:attrName>style.visibility</p:attrName>
                                        </p:attrNameLst>
                                      </p:cBhvr>
                                      <p:to>
                                        <p:strVal val="visible"/>
                                      </p:to>
                                    </p:set>
                                    <p:animEffect transition="in" filter="wipe(left)">
                                      <p:cBhvr>
                                        <p:cTn id="15" dur="500"/>
                                        <p:tgtEl>
                                          <p:spTgt spid="1996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9683">
                                            <p:txEl>
                                              <p:pRg st="2" end="2"/>
                                            </p:txEl>
                                          </p:spTgt>
                                        </p:tgtEl>
                                        <p:attrNameLst>
                                          <p:attrName>style.visibility</p:attrName>
                                        </p:attrNameLst>
                                      </p:cBhvr>
                                      <p:to>
                                        <p:strVal val="visible"/>
                                      </p:to>
                                    </p:set>
                                    <p:animEffect transition="in" filter="wipe(left)">
                                      <p:cBhvr>
                                        <p:cTn id="20" dur="500"/>
                                        <p:tgtEl>
                                          <p:spTgt spid="199683">
                                            <p:txEl>
                                              <p:pRg st="2" end="2"/>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99684"/>
                                        </p:tgtEl>
                                        <p:attrNameLst>
                                          <p:attrName>style.visibility</p:attrName>
                                        </p:attrNameLst>
                                      </p:cBhvr>
                                      <p:to>
                                        <p:strVal val="visible"/>
                                      </p:to>
                                    </p:set>
                                    <p:animEffect transition="in" filter="dissolve">
                                      <p:cBhvr>
                                        <p:cTn id="24" dur="500"/>
                                        <p:tgtEl>
                                          <p:spTgt spid="19968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9685"/>
                                        </p:tgtEl>
                                        <p:attrNameLst>
                                          <p:attrName>style.visibility</p:attrName>
                                        </p:attrNameLst>
                                      </p:cBhvr>
                                      <p:to>
                                        <p:strVal val="visible"/>
                                      </p:to>
                                    </p:set>
                                    <p:animEffect transition="in" filter="wipe(left)">
                                      <p:cBhvr>
                                        <p:cTn id="29" dur="500"/>
                                        <p:tgtEl>
                                          <p:spTgt spid="19968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99686"/>
                                        </p:tgtEl>
                                        <p:attrNameLst>
                                          <p:attrName>style.visibility</p:attrName>
                                        </p:attrNameLst>
                                      </p:cBhvr>
                                      <p:to>
                                        <p:strVal val="visible"/>
                                      </p:to>
                                    </p:set>
                                    <p:animEffect transition="in" filter="dissolve">
                                      <p:cBhvr>
                                        <p:cTn id="33" dur="500"/>
                                        <p:tgtEl>
                                          <p:spTgt spid="19968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9687"/>
                                        </p:tgtEl>
                                        <p:attrNameLst>
                                          <p:attrName>style.visibility</p:attrName>
                                        </p:attrNameLst>
                                      </p:cBhvr>
                                      <p:to>
                                        <p:strVal val="visible"/>
                                      </p:to>
                                    </p:set>
                                    <p:animEffect transition="in" filter="wipe(left)">
                                      <p:cBhvr>
                                        <p:cTn id="38"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build="p" autoUpdateAnimBg="0"/>
      <p:bldP spid="199685" grpId="0" autoUpdateAnimBg="0"/>
      <p:bldP spid="19968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GB" dirty="0"/>
              <a:t>The ‘Staff’ &amp; ‘Course’ Relations</a:t>
            </a:r>
          </a:p>
        </p:txBody>
      </p:sp>
      <p:sp>
        <p:nvSpPr>
          <p:cNvPr id="201731" name="Rectangle 3"/>
          <p:cNvSpPr>
            <a:spLocks noGrp="1" noChangeArrowheads="1"/>
          </p:cNvSpPr>
          <p:nvPr>
            <p:ph type="body" idx="1"/>
          </p:nvPr>
        </p:nvSpPr>
        <p:spPr>
          <a:xfrm>
            <a:off x="685800" y="2209800"/>
            <a:ext cx="7478713" cy="1676400"/>
          </a:xfrm>
        </p:spPr>
        <p:txBody>
          <a:bodyPr/>
          <a:lstStyle/>
          <a:p>
            <a:pPr>
              <a:buFont typeface="Wingdings" pitchFamily="2" charset="2"/>
              <a:buNone/>
            </a:pPr>
            <a:r>
              <a:rPr lang="en-GB" sz="2400"/>
              <a:t>Course(</a:t>
            </a:r>
            <a:r>
              <a:rPr lang="en-GB" sz="2400" u="sng"/>
              <a:t>CourseCode</a:t>
            </a:r>
            <a:r>
              <a:rPr lang="en-GB" sz="2400"/>
              <a:t>, Name, Duration, ...)</a:t>
            </a:r>
          </a:p>
          <a:p>
            <a:pPr lvl="1">
              <a:buFont typeface="Wingdings" pitchFamily="2" charset="2"/>
              <a:buNone/>
            </a:pPr>
            <a:r>
              <a:rPr lang="en-GB" sz="2400" i="1"/>
              <a:t>becomes:</a:t>
            </a:r>
          </a:p>
          <a:p>
            <a:pPr>
              <a:buFont typeface="Wingdings" pitchFamily="2" charset="2"/>
              <a:buNone/>
            </a:pPr>
            <a:r>
              <a:rPr lang="en-GB" sz="2400" b="1"/>
              <a:t>Course</a:t>
            </a:r>
          </a:p>
        </p:txBody>
      </p:sp>
      <p:graphicFrame>
        <p:nvGraphicFramePr>
          <p:cNvPr id="201732" name="Object 4">
            <a:hlinkClick r:id="" action="ppaction://ole?verb=0"/>
          </p:cNvPr>
          <p:cNvGraphicFramePr>
            <a:graphicFrameLocks/>
          </p:cNvGraphicFramePr>
          <p:nvPr/>
        </p:nvGraphicFramePr>
        <p:xfrm>
          <a:off x="1981200" y="3200400"/>
          <a:ext cx="3670300" cy="952500"/>
        </p:xfrm>
        <a:graphic>
          <a:graphicData uri="http://schemas.openxmlformats.org/presentationml/2006/ole">
            <p:oleObj spid="_x0000_s11269" name="Document" r:id="rId4" imgW="16714440" imgH="4217400" progId="Word.Document.8">
              <p:embed/>
            </p:oleObj>
          </a:graphicData>
        </a:graphic>
      </p:graphicFrame>
      <p:sp>
        <p:nvSpPr>
          <p:cNvPr id="201733" name="Rectangle 5"/>
          <p:cNvSpPr>
            <a:spLocks noChangeArrowheads="1"/>
          </p:cNvSpPr>
          <p:nvPr/>
        </p:nvSpPr>
        <p:spPr bwMode="auto">
          <a:xfrm>
            <a:off x="762000" y="4419600"/>
            <a:ext cx="8001000" cy="1981200"/>
          </a:xfrm>
          <a:prstGeom prst="rect">
            <a:avLst/>
          </a:prstGeom>
          <a:noFill/>
          <a:ln w="12700">
            <a:noFill/>
            <a:miter lim="800000"/>
            <a:headEnd/>
            <a:tailEnd/>
          </a:ln>
          <a:effectLst/>
        </p:spPr>
        <p:txBody>
          <a:bodyPr lIns="90488" tIns="44450" rIns="90488" bIns="44450"/>
          <a:lstStyle/>
          <a:p>
            <a:pPr marL="661988" indent="-661988" eaLnBrk="0" hangingPunct="0">
              <a:lnSpc>
                <a:spcPct val="90000"/>
              </a:lnSpc>
              <a:spcBef>
                <a:spcPct val="30000"/>
              </a:spcBef>
            </a:pPr>
            <a:r>
              <a:rPr lang="en-GB" sz="2400" b="1" dirty="0">
                <a:latin typeface="Arial" charset="0"/>
              </a:rPr>
              <a:t>NB.  Can’t add a Foreign Key; as BOTH Relations have a ‘M’ end:</a:t>
            </a:r>
          </a:p>
          <a:p>
            <a:pPr marL="1130300" lvl="1" indent="-277813" eaLnBrk="0" hangingPunct="0">
              <a:lnSpc>
                <a:spcPct val="90000"/>
              </a:lnSpc>
              <a:spcBef>
                <a:spcPct val="30000"/>
              </a:spcBef>
              <a:buClr>
                <a:schemeClr val="tx2"/>
              </a:buClr>
              <a:buSzPct val="90000"/>
              <a:buFont typeface="Wingdings" pitchFamily="2" charset="2"/>
              <a:buChar char="§"/>
            </a:pPr>
            <a:r>
              <a:rPr lang="en-GB" sz="2400" b="1" dirty="0" smtClean="0">
                <a:latin typeface="Arial" charset="0"/>
              </a:rPr>
              <a:t>Remember what we did with these while dealing with the conceptual model.</a:t>
            </a:r>
            <a:endParaRPr lang="en-GB" sz="2400" b="1" dirty="0">
              <a:latin typeface="Arial" charset="0"/>
            </a:endParaRPr>
          </a:p>
          <a:p>
            <a:pPr marL="1130300" lvl="1" indent="-277813" eaLnBrk="0" hangingPunct="0">
              <a:lnSpc>
                <a:spcPct val="90000"/>
              </a:lnSpc>
              <a:spcBef>
                <a:spcPct val="30000"/>
              </a:spcBef>
              <a:buClr>
                <a:schemeClr val="tx2"/>
              </a:buClr>
              <a:buSzPct val="90000"/>
              <a:buFont typeface="Wingdings" pitchFamily="2" charset="2"/>
              <a:buChar char="§"/>
            </a:pPr>
            <a:r>
              <a:rPr lang="en-GB" sz="2400" b="1" dirty="0">
                <a:latin typeface="Arial" charset="0"/>
              </a:rPr>
              <a:t>Must create an ‘artificial’ linking Relation.</a:t>
            </a:r>
          </a:p>
        </p:txBody>
      </p:sp>
      <p:graphicFrame>
        <p:nvGraphicFramePr>
          <p:cNvPr id="11268" name="Object 4">
            <a:hlinkClick r:id="" action="ppaction://ole?verb=0"/>
          </p:cNvPr>
          <p:cNvGraphicFramePr>
            <a:graphicFrameLocks/>
          </p:cNvGraphicFramePr>
          <p:nvPr/>
        </p:nvGraphicFramePr>
        <p:xfrm>
          <a:off x="1691680" y="1412776"/>
          <a:ext cx="7158037" cy="1089025"/>
        </p:xfrm>
        <a:graphic>
          <a:graphicData uri="http://schemas.openxmlformats.org/presentationml/2006/ole">
            <p:oleObj spid="_x0000_s11270" name="Document" r:id="rId5" imgW="10419480" imgH="1575360" progId="Word.Document.8">
              <p:embed/>
            </p:oleObj>
          </a:graphicData>
        </a:graphic>
      </p:graphicFrame>
      <p:sp>
        <p:nvSpPr>
          <p:cNvPr id="10" name="TextBox 9"/>
          <p:cNvSpPr txBox="1"/>
          <p:nvPr/>
        </p:nvSpPr>
        <p:spPr>
          <a:xfrm>
            <a:off x="755576" y="1556792"/>
            <a:ext cx="695768" cy="369332"/>
          </a:xfrm>
          <a:prstGeom prst="rect">
            <a:avLst/>
          </a:prstGeom>
          <a:noFill/>
        </p:spPr>
        <p:txBody>
          <a:bodyPr wrap="none" rtlCol="0">
            <a:spAutoFit/>
          </a:bodyPr>
          <a:lstStyle/>
          <a:p>
            <a:r>
              <a:rPr lang="en-IE" b="1" dirty="0" smtClean="0"/>
              <a:t>Staff:</a:t>
            </a:r>
            <a:endParaRPr lang="en-IE"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dissolve">
                                      <p:cBhvr>
                                        <p:cTn id="7" dur="500"/>
                                        <p:tgtEl>
                                          <p:spTgt spid="2017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0" end="0"/>
                                            </p:txEl>
                                          </p:spTgt>
                                        </p:tgtEl>
                                        <p:attrNameLst>
                                          <p:attrName>style.visibility</p:attrName>
                                        </p:attrNameLst>
                                      </p:cBhvr>
                                      <p:to>
                                        <p:strVal val="visible"/>
                                      </p:to>
                                    </p:set>
                                    <p:animEffect transition="in" filter="wipe(left)">
                                      <p:cBhvr>
                                        <p:cTn id="12" dur="500"/>
                                        <p:tgtEl>
                                          <p:spTgt spid="20173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1731">
                                            <p:txEl>
                                              <p:pRg st="1" end="1"/>
                                            </p:txEl>
                                          </p:spTgt>
                                        </p:tgtEl>
                                        <p:attrNameLst>
                                          <p:attrName>style.visibility</p:attrName>
                                        </p:attrNameLst>
                                      </p:cBhvr>
                                      <p:to>
                                        <p:strVal val="visible"/>
                                      </p:to>
                                    </p:set>
                                    <p:animEffect transition="in" filter="wipe(left)">
                                      <p:cBhvr>
                                        <p:cTn id="15" dur="500"/>
                                        <p:tgtEl>
                                          <p:spTgt spid="20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1731">
                                            <p:txEl>
                                              <p:pRg st="2" end="2"/>
                                            </p:txEl>
                                          </p:spTgt>
                                        </p:tgtEl>
                                        <p:attrNameLst>
                                          <p:attrName>style.visibility</p:attrName>
                                        </p:attrNameLst>
                                      </p:cBhvr>
                                      <p:to>
                                        <p:strVal val="visible"/>
                                      </p:to>
                                    </p:set>
                                    <p:animEffect transition="in" filter="wipe(left)">
                                      <p:cBhvr>
                                        <p:cTn id="20" dur="500"/>
                                        <p:tgtEl>
                                          <p:spTgt spid="201731">
                                            <p:txEl>
                                              <p:pRg st="2" end="2"/>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01732"/>
                                        </p:tgtEl>
                                        <p:attrNameLst>
                                          <p:attrName>style.visibility</p:attrName>
                                        </p:attrNameLst>
                                      </p:cBhvr>
                                      <p:to>
                                        <p:strVal val="visible"/>
                                      </p:to>
                                    </p:set>
                                    <p:animEffect transition="in" filter="dissolve">
                                      <p:cBhvr>
                                        <p:cTn id="24" dur="500"/>
                                        <p:tgtEl>
                                          <p:spTgt spid="2017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1733">
                                            <p:txEl>
                                              <p:pRg st="0" end="0"/>
                                            </p:txEl>
                                          </p:spTgt>
                                        </p:tgtEl>
                                        <p:attrNameLst>
                                          <p:attrName>style.visibility</p:attrName>
                                        </p:attrNameLst>
                                      </p:cBhvr>
                                      <p:to>
                                        <p:strVal val="visible"/>
                                      </p:to>
                                    </p:set>
                                    <p:animEffect transition="in" filter="wipe(left)">
                                      <p:cBhvr>
                                        <p:cTn id="29" dur="500"/>
                                        <p:tgtEl>
                                          <p:spTgt spid="20173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1733">
                                            <p:txEl>
                                              <p:pRg st="1" end="1"/>
                                            </p:txEl>
                                          </p:spTgt>
                                        </p:tgtEl>
                                        <p:attrNameLst>
                                          <p:attrName>style.visibility</p:attrName>
                                        </p:attrNameLst>
                                      </p:cBhvr>
                                      <p:to>
                                        <p:strVal val="visible"/>
                                      </p:to>
                                    </p:set>
                                    <p:animEffect transition="in" filter="wipe(left)">
                                      <p:cBhvr>
                                        <p:cTn id="34" dur="500"/>
                                        <p:tgtEl>
                                          <p:spTgt spid="20173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1733">
                                            <p:txEl>
                                              <p:pRg st="2" end="2"/>
                                            </p:txEl>
                                          </p:spTgt>
                                        </p:tgtEl>
                                        <p:attrNameLst>
                                          <p:attrName>style.visibility</p:attrName>
                                        </p:attrNameLst>
                                      </p:cBhvr>
                                      <p:to>
                                        <p:strVal val="visible"/>
                                      </p:to>
                                    </p:set>
                                    <p:animEffect transition="in" filter="wipe(left)">
                                      <p:cBhvr>
                                        <p:cTn id="39" dur="500"/>
                                        <p:tgtEl>
                                          <p:spTgt spid="201733">
                                            <p:txEl>
                                              <p:pRg st="2" end="2"/>
                                            </p:txEl>
                                          </p:spTgt>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1268"/>
                                        </p:tgtEl>
                                        <p:attrNameLst>
                                          <p:attrName>style.visibility</p:attrName>
                                        </p:attrNameLst>
                                      </p:cBhvr>
                                      <p:to>
                                        <p:strVal val="visible"/>
                                      </p:to>
                                    </p:set>
                                    <p:animEffect transition="in" filter="dissolve">
                                      <p:cBhvr>
                                        <p:cTn id="4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P spid="201731" grpId="0" build="p" autoUpdateAnimBg="0"/>
      <p:bldP spid="201733"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GB"/>
              <a:t>‘</a:t>
            </a:r>
            <a:r>
              <a:rPr lang="en-GB" sz="3600"/>
              <a:t>Staff’, ‘Course’ &amp; ‘Team’ Relations</a:t>
            </a:r>
          </a:p>
        </p:txBody>
      </p:sp>
      <p:sp>
        <p:nvSpPr>
          <p:cNvPr id="203779" name="Rectangle 3"/>
          <p:cNvSpPr>
            <a:spLocks noChangeArrowheads="1"/>
          </p:cNvSpPr>
          <p:nvPr/>
        </p:nvSpPr>
        <p:spPr bwMode="auto">
          <a:xfrm>
            <a:off x="762000" y="4343400"/>
            <a:ext cx="8153400" cy="1752600"/>
          </a:xfrm>
          <a:prstGeom prst="rect">
            <a:avLst/>
          </a:prstGeom>
          <a:noFill/>
          <a:ln w="12700">
            <a:noFill/>
            <a:miter lim="800000"/>
            <a:headEnd/>
            <a:tailEnd/>
          </a:ln>
          <a:effectLst/>
        </p:spPr>
        <p:txBody>
          <a:bodyPr lIns="90488" tIns="44450" rIns="90488" bIns="44450"/>
          <a:lstStyle/>
          <a:p>
            <a:pPr eaLnBrk="0" hangingPunct="0">
              <a:lnSpc>
                <a:spcPct val="90000"/>
              </a:lnSpc>
              <a:spcBef>
                <a:spcPct val="30000"/>
              </a:spcBef>
              <a:tabLst>
                <a:tab pos="568325" algn="l"/>
              </a:tabLst>
            </a:pPr>
            <a:r>
              <a:rPr lang="en-GB" sz="2400" b="1">
                <a:latin typeface="Arial" charset="0"/>
              </a:rPr>
              <a:t>NB.  In the ‘artificial’ Relation (i.e. Team):</a:t>
            </a:r>
          </a:p>
          <a:p>
            <a:pPr marL="852488" lvl="1" indent="-277813" eaLnBrk="0" hangingPunct="0">
              <a:lnSpc>
                <a:spcPct val="90000"/>
              </a:lnSpc>
              <a:spcBef>
                <a:spcPct val="30000"/>
              </a:spcBef>
              <a:tabLst>
                <a:tab pos="568325" algn="l"/>
              </a:tabLst>
            </a:pPr>
            <a:r>
              <a:rPr lang="en-GB" sz="2000">
                <a:latin typeface="Arial" charset="0"/>
              </a:rPr>
              <a:t>The </a:t>
            </a:r>
            <a:r>
              <a:rPr lang="en-GB" sz="2000" b="1">
                <a:latin typeface="Arial" charset="0"/>
              </a:rPr>
              <a:t>Primary Key</a:t>
            </a:r>
            <a:r>
              <a:rPr lang="en-GB" sz="2000">
                <a:latin typeface="Arial" charset="0"/>
              </a:rPr>
              <a:t> is a </a:t>
            </a:r>
            <a:r>
              <a:rPr lang="en-GB" sz="2000" b="1">
                <a:latin typeface="Arial" charset="0"/>
              </a:rPr>
              <a:t>composite</a:t>
            </a:r>
            <a:r>
              <a:rPr lang="en-GB" sz="2000">
                <a:latin typeface="Arial" charset="0"/>
              </a:rPr>
              <a:t> of CourseCode &amp; Staff-ID</a:t>
            </a:r>
            <a:endParaRPr lang="en-GB" sz="2000" b="1">
              <a:latin typeface="Arial" charset="0"/>
            </a:endParaRPr>
          </a:p>
          <a:p>
            <a:pPr marL="852488" lvl="1" indent="-277813" eaLnBrk="0" hangingPunct="0">
              <a:lnSpc>
                <a:spcPct val="90000"/>
              </a:lnSpc>
              <a:spcBef>
                <a:spcPct val="30000"/>
              </a:spcBef>
              <a:tabLst>
                <a:tab pos="568325" algn="l"/>
              </a:tabLst>
            </a:pPr>
            <a:r>
              <a:rPr lang="en-GB" sz="2000" b="1">
                <a:latin typeface="Arial" charset="0"/>
              </a:rPr>
              <a:t>Foreign Key </a:t>
            </a:r>
            <a:r>
              <a:rPr lang="en-GB" sz="2000">
                <a:latin typeface="Arial" charset="0"/>
              </a:rPr>
              <a:t>CourseCode</a:t>
            </a:r>
            <a:r>
              <a:rPr lang="en-GB" sz="2000" b="1">
                <a:latin typeface="Arial" charset="0"/>
              </a:rPr>
              <a:t> references </a:t>
            </a:r>
            <a:r>
              <a:rPr lang="en-GB" sz="2000">
                <a:latin typeface="Arial" charset="0"/>
              </a:rPr>
              <a:t>Course.CourseCode</a:t>
            </a:r>
            <a:endParaRPr lang="en-GB" sz="2000" u="sng">
              <a:latin typeface="Arial" charset="0"/>
            </a:endParaRPr>
          </a:p>
          <a:p>
            <a:pPr marL="852488" lvl="1" indent="-277813" eaLnBrk="0" hangingPunct="0">
              <a:lnSpc>
                <a:spcPct val="90000"/>
              </a:lnSpc>
              <a:spcBef>
                <a:spcPct val="30000"/>
              </a:spcBef>
              <a:tabLst>
                <a:tab pos="568325" algn="l"/>
              </a:tabLst>
            </a:pPr>
            <a:r>
              <a:rPr lang="en-GB" sz="2000" b="1">
                <a:latin typeface="Arial" charset="0"/>
              </a:rPr>
              <a:t>Foreign Key </a:t>
            </a:r>
            <a:r>
              <a:rPr lang="en-GB" sz="2000">
                <a:latin typeface="Arial" charset="0"/>
              </a:rPr>
              <a:t>Staff-ID</a:t>
            </a:r>
            <a:r>
              <a:rPr lang="en-GB" sz="2000" b="1">
                <a:latin typeface="Arial" charset="0"/>
              </a:rPr>
              <a:t> references </a:t>
            </a:r>
            <a:r>
              <a:rPr lang="en-GB" sz="2000">
                <a:latin typeface="Arial" charset="0"/>
              </a:rPr>
              <a:t>Staff.Staff-ID</a:t>
            </a:r>
          </a:p>
        </p:txBody>
      </p:sp>
      <p:grpSp>
        <p:nvGrpSpPr>
          <p:cNvPr id="2" name="Group 4"/>
          <p:cNvGrpSpPr>
            <a:grpSpLocks/>
          </p:cNvGrpSpPr>
          <p:nvPr/>
        </p:nvGrpSpPr>
        <p:grpSpPr bwMode="auto">
          <a:xfrm>
            <a:off x="1042988" y="1341438"/>
            <a:ext cx="7588250" cy="2705100"/>
            <a:chOff x="709" y="1104"/>
            <a:chExt cx="5179" cy="1704"/>
          </a:xfrm>
        </p:grpSpPr>
        <p:graphicFrame>
          <p:nvGraphicFramePr>
            <p:cNvPr id="203781" name="Object 5">
              <a:hlinkClick r:id="" action="ppaction://ole?verb=0"/>
            </p:cNvPr>
            <p:cNvGraphicFramePr>
              <a:graphicFrameLocks/>
            </p:cNvGraphicFramePr>
            <p:nvPr/>
          </p:nvGraphicFramePr>
          <p:xfrm>
            <a:off x="1535" y="1636"/>
            <a:ext cx="1999" cy="635"/>
          </p:xfrm>
          <a:graphic>
            <a:graphicData uri="http://schemas.openxmlformats.org/presentationml/2006/ole">
              <p:oleObj spid="_x0000_s12293" name="Document" r:id="rId4" imgW="3845520" imgH="1308600" progId="Word.Document.8">
                <p:embed/>
              </p:oleObj>
            </a:graphicData>
          </a:graphic>
        </p:graphicFrame>
        <p:sp>
          <p:nvSpPr>
            <p:cNvPr id="203782" name="Rectangle 6"/>
            <p:cNvSpPr>
              <a:spLocks noChangeArrowheads="1"/>
            </p:cNvSpPr>
            <p:nvPr/>
          </p:nvSpPr>
          <p:spPr bwMode="auto">
            <a:xfrm>
              <a:off x="830" y="1680"/>
              <a:ext cx="632" cy="263"/>
            </a:xfrm>
            <a:prstGeom prst="rect">
              <a:avLst/>
            </a:prstGeom>
            <a:noFill/>
            <a:ln w="12700">
              <a:noFill/>
              <a:miter lim="800000"/>
              <a:headEnd/>
              <a:tailEnd/>
            </a:ln>
            <a:effectLst/>
          </p:spPr>
          <p:txBody>
            <a:bodyPr wrap="none" lIns="90488" tIns="44450" rIns="90488" bIns="44450">
              <a:spAutoFit/>
            </a:bodyPr>
            <a:lstStyle/>
            <a:p>
              <a:pPr algn="r" eaLnBrk="0" hangingPunct="0">
                <a:lnSpc>
                  <a:spcPct val="90000"/>
                </a:lnSpc>
                <a:spcBef>
                  <a:spcPct val="30000"/>
                </a:spcBef>
              </a:pPr>
              <a:r>
                <a:rPr lang="en-GB" sz="2400" b="1">
                  <a:latin typeface="Times New Roman" pitchFamily="18" charset="0"/>
                </a:rPr>
                <a:t>Team</a:t>
              </a:r>
            </a:p>
          </p:txBody>
        </p:sp>
        <p:sp>
          <p:nvSpPr>
            <p:cNvPr id="203783" name="Rectangle 7"/>
            <p:cNvSpPr>
              <a:spLocks noChangeArrowheads="1"/>
            </p:cNvSpPr>
            <p:nvPr/>
          </p:nvSpPr>
          <p:spPr bwMode="auto">
            <a:xfrm>
              <a:off x="709" y="2208"/>
              <a:ext cx="760" cy="263"/>
            </a:xfrm>
            <a:prstGeom prst="rect">
              <a:avLst/>
            </a:prstGeom>
            <a:noFill/>
            <a:ln w="12700">
              <a:noFill/>
              <a:miter lim="800000"/>
              <a:headEnd/>
              <a:tailEnd/>
            </a:ln>
            <a:effectLst/>
          </p:spPr>
          <p:txBody>
            <a:bodyPr wrap="none" lIns="90488" tIns="44450" rIns="90488" bIns="44450">
              <a:spAutoFit/>
            </a:bodyPr>
            <a:lstStyle/>
            <a:p>
              <a:pPr algn="r" eaLnBrk="0" hangingPunct="0">
                <a:lnSpc>
                  <a:spcPct val="90000"/>
                </a:lnSpc>
                <a:spcBef>
                  <a:spcPct val="30000"/>
                </a:spcBef>
              </a:pPr>
              <a:r>
                <a:rPr lang="en-GB" sz="2400" b="1">
                  <a:latin typeface="Times New Roman" pitchFamily="18" charset="0"/>
                </a:rPr>
                <a:t>Course</a:t>
              </a:r>
            </a:p>
          </p:txBody>
        </p:sp>
        <p:sp>
          <p:nvSpPr>
            <p:cNvPr id="203784" name="Rectangle 8"/>
            <p:cNvSpPr>
              <a:spLocks noChangeArrowheads="1"/>
            </p:cNvSpPr>
            <p:nvPr/>
          </p:nvSpPr>
          <p:spPr bwMode="auto">
            <a:xfrm>
              <a:off x="896" y="1104"/>
              <a:ext cx="551" cy="263"/>
            </a:xfrm>
            <a:prstGeom prst="rect">
              <a:avLst/>
            </a:prstGeom>
            <a:noFill/>
            <a:ln w="12700">
              <a:noFill/>
              <a:miter lim="800000"/>
              <a:headEnd/>
              <a:tailEnd/>
            </a:ln>
            <a:effectLst/>
          </p:spPr>
          <p:txBody>
            <a:bodyPr wrap="none" lIns="90488" tIns="44450" rIns="90488" bIns="44450">
              <a:spAutoFit/>
            </a:bodyPr>
            <a:lstStyle/>
            <a:p>
              <a:pPr algn="r" eaLnBrk="0" hangingPunct="0">
                <a:lnSpc>
                  <a:spcPct val="90000"/>
                </a:lnSpc>
                <a:spcBef>
                  <a:spcPct val="30000"/>
                </a:spcBef>
              </a:pPr>
              <a:r>
                <a:rPr lang="en-GB" sz="2400" b="1">
                  <a:latin typeface="Times New Roman" pitchFamily="18" charset="0"/>
                </a:rPr>
                <a:t>Staff</a:t>
              </a:r>
            </a:p>
          </p:txBody>
        </p:sp>
        <p:graphicFrame>
          <p:nvGraphicFramePr>
            <p:cNvPr id="203785" name="Object 9">
              <a:hlinkClick r:id="" action="ppaction://ole?verb=0"/>
            </p:cNvPr>
            <p:cNvGraphicFramePr>
              <a:graphicFrameLocks/>
            </p:cNvGraphicFramePr>
            <p:nvPr/>
          </p:nvGraphicFramePr>
          <p:xfrm>
            <a:off x="1536" y="2208"/>
            <a:ext cx="2505" cy="600"/>
          </p:xfrm>
          <a:graphic>
            <a:graphicData uri="http://schemas.openxmlformats.org/presentationml/2006/ole">
              <p:oleObj spid="_x0000_s12294" name="Document" r:id="rId5" imgW="5330520" imgH="1333800" progId="Word.Document.8">
                <p:embed/>
              </p:oleObj>
            </a:graphicData>
          </a:graphic>
        </p:graphicFrame>
        <p:graphicFrame>
          <p:nvGraphicFramePr>
            <p:cNvPr id="203786" name="Object 10">
              <a:hlinkClick r:id="" action="ppaction://ole?verb=0"/>
            </p:cNvPr>
            <p:cNvGraphicFramePr>
              <a:graphicFrameLocks/>
            </p:cNvGraphicFramePr>
            <p:nvPr/>
          </p:nvGraphicFramePr>
          <p:xfrm>
            <a:off x="1536" y="1104"/>
            <a:ext cx="4352" cy="534"/>
          </p:xfrm>
          <a:graphic>
            <a:graphicData uri="http://schemas.openxmlformats.org/presentationml/2006/ole">
              <p:oleObj spid="_x0000_s12295" name="Document" r:id="rId6" imgW="9188640" imgH="1600560" progId="Word.Document.8">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79">
                                            <p:txEl>
                                              <p:pRg st="0" end="0"/>
                                            </p:txEl>
                                          </p:spTgt>
                                        </p:tgtEl>
                                        <p:attrNameLst>
                                          <p:attrName>style.visibility</p:attrName>
                                        </p:attrNameLst>
                                      </p:cBhvr>
                                      <p:to>
                                        <p:strVal val="visible"/>
                                      </p:to>
                                    </p:set>
                                    <p:animEffect transition="in" filter="wipe(left)">
                                      <p:cBhvr>
                                        <p:cTn id="12" dur="500"/>
                                        <p:tgtEl>
                                          <p:spTgt spid="203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779">
                                            <p:txEl>
                                              <p:pRg st="1" end="1"/>
                                            </p:txEl>
                                          </p:spTgt>
                                        </p:tgtEl>
                                        <p:attrNameLst>
                                          <p:attrName>style.visibility</p:attrName>
                                        </p:attrNameLst>
                                      </p:cBhvr>
                                      <p:to>
                                        <p:strVal val="visible"/>
                                      </p:to>
                                    </p:set>
                                    <p:animEffect transition="in" filter="wipe(left)">
                                      <p:cBhvr>
                                        <p:cTn id="17" dur="500"/>
                                        <p:tgtEl>
                                          <p:spTgt spid="2037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79">
                                            <p:txEl>
                                              <p:pRg st="2" end="2"/>
                                            </p:txEl>
                                          </p:spTgt>
                                        </p:tgtEl>
                                        <p:attrNameLst>
                                          <p:attrName>style.visibility</p:attrName>
                                        </p:attrNameLst>
                                      </p:cBhvr>
                                      <p:to>
                                        <p:strVal val="visible"/>
                                      </p:to>
                                    </p:set>
                                    <p:animEffect transition="in" filter="wipe(left)">
                                      <p:cBhvr>
                                        <p:cTn id="22" dur="500"/>
                                        <p:tgtEl>
                                          <p:spTgt spid="2037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779">
                                            <p:txEl>
                                              <p:pRg st="3" end="3"/>
                                            </p:txEl>
                                          </p:spTgt>
                                        </p:tgtEl>
                                        <p:attrNameLst>
                                          <p:attrName>style.visibility</p:attrName>
                                        </p:attrNameLst>
                                      </p:cBhvr>
                                      <p:to>
                                        <p:strVal val="visible"/>
                                      </p:to>
                                    </p:set>
                                    <p:animEffect transition="in" filter="wipe(left)">
                                      <p:cBhvr>
                                        <p:cTn id="27" dur="500"/>
                                        <p:tgtEl>
                                          <p:spTgt spid="203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GB" sz="3600"/>
              <a:t>4 Relations from 3 Entities?</a:t>
            </a:r>
          </a:p>
        </p:txBody>
      </p:sp>
      <p:sp>
        <p:nvSpPr>
          <p:cNvPr id="205827" name="Rectangle 3"/>
          <p:cNvSpPr>
            <a:spLocks noChangeArrowheads="1"/>
          </p:cNvSpPr>
          <p:nvPr/>
        </p:nvSpPr>
        <p:spPr bwMode="auto">
          <a:xfrm>
            <a:off x="1143000" y="5410200"/>
            <a:ext cx="6823075" cy="527050"/>
          </a:xfrm>
          <a:prstGeom prst="rect">
            <a:avLst/>
          </a:prstGeom>
          <a:noFill/>
          <a:ln w="12700">
            <a:noFill/>
            <a:miter lim="800000"/>
            <a:headEnd/>
            <a:tailEnd/>
          </a:ln>
          <a:effectLst/>
        </p:spPr>
        <p:txBody>
          <a:bodyPr lIns="90488" tIns="44450" rIns="90488" bIns="44450">
            <a:spAutoFit/>
          </a:bodyPr>
          <a:lstStyle/>
          <a:p>
            <a:pPr eaLnBrk="0" hangingPunct="0">
              <a:lnSpc>
                <a:spcPct val="90000"/>
              </a:lnSpc>
              <a:spcBef>
                <a:spcPct val="30000"/>
              </a:spcBef>
            </a:pPr>
            <a:r>
              <a:rPr lang="en-GB" sz="3200" b="1">
                <a:latin typeface="Arial" charset="0"/>
              </a:rPr>
              <a:t>BUT - are they anomaly free?</a:t>
            </a:r>
          </a:p>
        </p:txBody>
      </p:sp>
      <p:grpSp>
        <p:nvGrpSpPr>
          <p:cNvPr id="2" name="Group 4"/>
          <p:cNvGrpSpPr>
            <a:grpSpLocks/>
          </p:cNvGrpSpPr>
          <p:nvPr/>
        </p:nvGrpSpPr>
        <p:grpSpPr bwMode="auto">
          <a:xfrm>
            <a:off x="990600" y="1371600"/>
            <a:ext cx="7643813" cy="3848100"/>
            <a:chOff x="768" y="1152"/>
            <a:chExt cx="5216" cy="2424"/>
          </a:xfrm>
        </p:grpSpPr>
        <p:sp>
          <p:nvSpPr>
            <p:cNvPr id="205829" name="Rectangle 5"/>
            <p:cNvSpPr>
              <a:spLocks noChangeArrowheads="1"/>
            </p:cNvSpPr>
            <p:nvPr/>
          </p:nvSpPr>
          <p:spPr bwMode="auto">
            <a:xfrm>
              <a:off x="768" y="1152"/>
              <a:ext cx="818"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Student</a:t>
              </a:r>
            </a:p>
          </p:txBody>
        </p:sp>
        <p:sp>
          <p:nvSpPr>
            <p:cNvPr id="205830" name="Rectangle 6"/>
            <p:cNvSpPr>
              <a:spLocks noChangeArrowheads="1"/>
            </p:cNvSpPr>
            <p:nvPr/>
          </p:nvSpPr>
          <p:spPr bwMode="auto">
            <a:xfrm>
              <a:off x="912" y="2448"/>
              <a:ext cx="632"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Team</a:t>
              </a:r>
            </a:p>
          </p:txBody>
        </p:sp>
        <p:sp>
          <p:nvSpPr>
            <p:cNvPr id="205831" name="Rectangle 7"/>
            <p:cNvSpPr>
              <a:spLocks noChangeArrowheads="1"/>
            </p:cNvSpPr>
            <p:nvPr/>
          </p:nvSpPr>
          <p:spPr bwMode="auto">
            <a:xfrm>
              <a:off x="816" y="2976"/>
              <a:ext cx="759"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Course</a:t>
              </a:r>
            </a:p>
          </p:txBody>
        </p:sp>
        <p:sp>
          <p:nvSpPr>
            <p:cNvPr id="205832" name="Rectangle 8"/>
            <p:cNvSpPr>
              <a:spLocks noChangeArrowheads="1"/>
            </p:cNvSpPr>
            <p:nvPr/>
          </p:nvSpPr>
          <p:spPr bwMode="auto">
            <a:xfrm>
              <a:off x="960" y="1824"/>
              <a:ext cx="551"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Staff</a:t>
              </a:r>
            </a:p>
          </p:txBody>
        </p:sp>
        <p:graphicFrame>
          <p:nvGraphicFramePr>
            <p:cNvPr id="205833" name="Object 9">
              <a:hlinkClick r:id="" action="ppaction://ole?verb=0"/>
            </p:cNvPr>
            <p:cNvGraphicFramePr>
              <a:graphicFrameLocks/>
            </p:cNvGraphicFramePr>
            <p:nvPr/>
          </p:nvGraphicFramePr>
          <p:xfrm>
            <a:off x="1630" y="1152"/>
            <a:ext cx="3830" cy="526"/>
          </p:xfrm>
          <a:graphic>
            <a:graphicData uri="http://schemas.openxmlformats.org/presentationml/2006/ole">
              <p:oleObj spid="_x0000_s13318" name="Document" r:id="rId4" imgW="8604720" imgH="1283040" progId="Word.Document.8">
                <p:embed/>
              </p:oleObj>
            </a:graphicData>
          </a:graphic>
        </p:graphicFrame>
        <p:graphicFrame>
          <p:nvGraphicFramePr>
            <p:cNvPr id="205834" name="Object 10">
              <a:hlinkClick r:id="" action="ppaction://ole?verb=0"/>
            </p:cNvPr>
            <p:cNvGraphicFramePr>
              <a:graphicFrameLocks/>
            </p:cNvGraphicFramePr>
            <p:nvPr/>
          </p:nvGraphicFramePr>
          <p:xfrm>
            <a:off x="1629" y="2400"/>
            <a:ext cx="2188" cy="568"/>
          </p:xfrm>
          <a:graphic>
            <a:graphicData uri="http://schemas.openxmlformats.org/presentationml/2006/ole">
              <p:oleObj spid="_x0000_s13319" name="Document" r:id="rId5" imgW="4277160" imgH="1232280" progId="Word.Document.8">
                <p:embed/>
              </p:oleObj>
            </a:graphicData>
          </a:graphic>
        </p:graphicFrame>
        <p:graphicFrame>
          <p:nvGraphicFramePr>
            <p:cNvPr id="205835" name="Object 11">
              <a:hlinkClick r:id="" action="ppaction://ole?verb=0"/>
            </p:cNvPr>
            <p:cNvGraphicFramePr>
              <a:graphicFrameLocks/>
            </p:cNvGraphicFramePr>
            <p:nvPr/>
          </p:nvGraphicFramePr>
          <p:xfrm>
            <a:off x="1632" y="2976"/>
            <a:ext cx="2505" cy="600"/>
          </p:xfrm>
          <a:graphic>
            <a:graphicData uri="http://schemas.openxmlformats.org/presentationml/2006/ole">
              <p:oleObj spid="_x0000_s13320" name="Document" r:id="rId6" imgW="5330520" imgH="1333800" progId="Word.Document.8">
                <p:embed/>
              </p:oleObj>
            </a:graphicData>
          </a:graphic>
        </p:graphicFrame>
        <p:graphicFrame>
          <p:nvGraphicFramePr>
            <p:cNvPr id="205836" name="Object 12">
              <a:hlinkClick r:id="" action="ppaction://ole?verb=0"/>
            </p:cNvPr>
            <p:cNvGraphicFramePr>
              <a:graphicFrameLocks/>
            </p:cNvGraphicFramePr>
            <p:nvPr/>
          </p:nvGraphicFramePr>
          <p:xfrm>
            <a:off x="1632" y="1824"/>
            <a:ext cx="4352" cy="534"/>
          </p:xfrm>
          <a:graphic>
            <a:graphicData uri="http://schemas.openxmlformats.org/presentationml/2006/ole">
              <p:oleObj spid="_x0000_s13321" name="Document" r:id="rId7" imgW="28784160" imgH="3899880" progId="Word.Document.8">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wipe(left)">
                                      <p:cBhvr>
                                        <p:cTn id="12" dur="5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0787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07876"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07877"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07878" name="Rectangle 6"/>
          <p:cNvSpPr>
            <a:spLocks noGrp="1" noChangeArrowheads="1"/>
          </p:cNvSpPr>
          <p:nvPr>
            <p:ph type="title"/>
          </p:nvPr>
        </p:nvSpPr>
        <p:spPr/>
        <p:txBody>
          <a:bodyPr/>
          <a:lstStyle/>
          <a:p>
            <a:r>
              <a:rPr lang="en-GB"/>
              <a:t>Check Relations for Anomalies!</a:t>
            </a:r>
          </a:p>
        </p:txBody>
      </p:sp>
      <p:sp>
        <p:nvSpPr>
          <p:cNvPr id="207879" name="Rectangle 7"/>
          <p:cNvSpPr>
            <a:spLocks noGrp="1" noChangeArrowheads="1"/>
          </p:cNvSpPr>
          <p:nvPr>
            <p:ph type="body" idx="1"/>
          </p:nvPr>
        </p:nvSpPr>
        <p:spPr/>
        <p:txBody>
          <a:bodyPr/>
          <a:lstStyle/>
          <a:p>
            <a:r>
              <a:rPr lang="en-GB"/>
              <a:t>every Tuple unique?</a:t>
            </a:r>
          </a:p>
          <a:p>
            <a:r>
              <a:rPr lang="en-GB"/>
              <a:t>no hidden meaning from location?</a:t>
            </a:r>
          </a:p>
          <a:p>
            <a:r>
              <a:rPr lang="en-GB"/>
              <a:t>data cells atomic?</a:t>
            </a:r>
          </a:p>
          <a:p>
            <a:r>
              <a:rPr lang="en-GB"/>
              <a:t>for Relations with single-attribute keys:</a:t>
            </a:r>
          </a:p>
          <a:p>
            <a:pPr lvl="1"/>
            <a:r>
              <a:rPr lang="en-GB"/>
              <a:t>every Attribute depends upon the Primary Key?</a:t>
            </a:r>
          </a:p>
          <a:p>
            <a:r>
              <a:rPr lang="en-GB"/>
              <a:t>for Relations with composite keys:</a:t>
            </a:r>
          </a:p>
          <a:p>
            <a:pPr lvl="1"/>
            <a:r>
              <a:rPr lang="en-GB"/>
              <a:t>every Attribute depends upon all of the Composite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8"/>
                                        </p:tgtEl>
                                        <p:attrNameLst>
                                          <p:attrName>style.visibility</p:attrName>
                                        </p:attrNameLst>
                                      </p:cBhvr>
                                      <p:to>
                                        <p:strVal val="visible"/>
                                      </p:to>
                                    </p:set>
                                    <p:animEffect transition="in" filter="dissolve">
                                      <p:cBhvr>
                                        <p:cTn id="7" dur="500"/>
                                        <p:tgtEl>
                                          <p:spTgt spid="2078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9">
                                            <p:txEl>
                                              <p:pRg st="0" end="0"/>
                                            </p:txEl>
                                          </p:spTgt>
                                        </p:tgtEl>
                                        <p:attrNameLst>
                                          <p:attrName>style.visibility</p:attrName>
                                        </p:attrNameLst>
                                      </p:cBhvr>
                                      <p:to>
                                        <p:strVal val="visible"/>
                                      </p:to>
                                    </p:set>
                                    <p:animEffect transition="in" filter="wipe(left)">
                                      <p:cBhvr>
                                        <p:cTn id="12" dur="500"/>
                                        <p:tgtEl>
                                          <p:spTgt spid="2078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9">
                                            <p:txEl>
                                              <p:pRg st="1" end="1"/>
                                            </p:txEl>
                                          </p:spTgt>
                                        </p:tgtEl>
                                        <p:attrNameLst>
                                          <p:attrName>style.visibility</p:attrName>
                                        </p:attrNameLst>
                                      </p:cBhvr>
                                      <p:to>
                                        <p:strVal val="visible"/>
                                      </p:to>
                                    </p:set>
                                    <p:animEffect transition="in" filter="wipe(left)">
                                      <p:cBhvr>
                                        <p:cTn id="17" dur="500"/>
                                        <p:tgtEl>
                                          <p:spTgt spid="2078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9">
                                            <p:txEl>
                                              <p:pRg st="2" end="2"/>
                                            </p:txEl>
                                          </p:spTgt>
                                        </p:tgtEl>
                                        <p:attrNameLst>
                                          <p:attrName>style.visibility</p:attrName>
                                        </p:attrNameLst>
                                      </p:cBhvr>
                                      <p:to>
                                        <p:strVal val="visible"/>
                                      </p:to>
                                    </p:set>
                                    <p:animEffect transition="in" filter="wipe(left)">
                                      <p:cBhvr>
                                        <p:cTn id="22" dur="500"/>
                                        <p:tgtEl>
                                          <p:spTgt spid="2078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7879">
                                            <p:txEl>
                                              <p:pRg st="3" end="3"/>
                                            </p:txEl>
                                          </p:spTgt>
                                        </p:tgtEl>
                                        <p:attrNameLst>
                                          <p:attrName>style.visibility</p:attrName>
                                        </p:attrNameLst>
                                      </p:cBhvr>
                                      <p:to>
                                        <p:strVal val="visible"/>
                                      </p:to>
                                    </p:set>
                                    <p:animEffect transition="in" filter="wipe(left)">
                                      <p:cBhvr>
                                        <p:cTn id="27" dur="500"/>
                                        <p:tgtEl>
                                          <p:spTgt spid="207879">
                                            <p:txEl>
                                              <p:pRg st="3" end="3"/>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07879">
                                            <p:txEl>
                                              <p:pRg st="4" end="4"/>
                                            </p:txEl>
                                          </p:spTgt>
                                        </p:tgtEl>
                                        <p:attrNameLst>
                                          <p:attrName>style.visibility</p:attrName>
                                        </p:attrNameLst>
                                      </p:cBhvr>
                                      <p:to>
                                        <p:strVal val="visible"/>
                                      </p:to>
                                    </p:set>
                                    <p:animEffect transition="in" filter="wipe(left)">
                                      <p:cBhvr>
                                        <p:cTn id="31" dur="500"/>
                                        <p:tgtEl>
                                          <p:spTgt spid="20787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7879">
                                            <p:txEl>
                                              <p:pRg st="5" end="5"/>
                                            </p:txEl>
                                          </p:spTgt>
                                        </p:tgtEl>
                                        <p:attrNameLst>
                                          <p:attrName>style.visibility</p:attrName>
                                        </p:attrNameLst>
                                      </p:cBhvr>
                                      <p:to>
                                        <p:strVal val="visible"/>
                                      </p:to>
                                    </p:set>
                                    <p:animEffect transition="in" filter="wipe(left)">
                                      <p:cBhvr>
                                        <p:cTn id="36" dur="500"/>
                                        <p:tgtEl>
                                          <p:spTgt spid="207879">
                                            <p:txEl>
                                              <p:pRg st="5" end="5"/>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07879">
                                            <p:txEl>
                                              <p:pRg st="6" end="6"/>
                                            </p:txEl>
                                          </p:spTgt>
                                        </p:tgtEl>
                                        <p:attrNameLst>
                                          <p:attrName>style.visibility</p:attrName>
                                        </p:attrNameLst>
                                      </p:cBhvr>
                                      <p:to>
                                        <p:strVal val="visible"/>
                                      </p:to>
                                    </p:set>
                                    <p:animEffect transition="in" filter="wipe(left)">
                                      <p:cBhvr>
                                        <p:cTn id="40" dur="500"/>
                                        <p:tgtEl>
                                          <p:spTgt spid="2078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autoUpdateAnimBg="0"/>
      <p:bldP spid="20787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09923"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09924"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09925"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09926" name="Rectangle 6"/>
          <p:cNvSpPr>
            <a:spLocks noGrp="1" noChangeArrowheads="1"/>
          </p:cNvSpPr>
          <p:nvPr>
            <p:ph type="title"/>
          </p:nvPr>
        </p:nvSpPr>
        <p:spPr/>
        <p:txBody>
          <a:bodyPr/>
          <a:lstStyle/>
          <a:p>
            <a:r>
              <a:rPr lang="en-GB"/>
              <a:t>What if the checks fail?</a:t>
            </a:r>
          </a:p>
        </p:txBody>
      </p:sp>
      <p:sp>
        <p:nvSpPr>
          <p:cNvPr id="209927" name="Rectangle 7"/>
          <p:cNvSpPr>
            <a:spLocks noGrp="1" noChangeArrowheads="1"/>
          </p:cNvSpPr>
          <p:nvPr>
            <p:ph type="body" idx="1"/>
          </p:nvPr>
        </p:nvSpPr>
        <p:spPr/>
        <p:txBody>
          <a:bodyPr>
            <a:normAutofit lnSpcReduction="10000"/>
          </a:bodyPr>
          <a:lstStyle/>
          <a:p>
            <a:r>
              <a:rPr lang="en-GB"/>
              <a:t>If any Relation fails ‘checks’:</a:t>
            </a:r>
          </a:p>
          <a:p>
            <a:pPr lvl="1"/>
            <a:r>
              <a:rPr lang="en-GB"/>
              <a:t>especially those checking dependency.</a:t>
            </a:r>
          </a:p>
          <a:p>
            <a:r>
              <a:rPr lang="en-GB"/>
              <a:t>we MUST split that Relation into multiple Relations:</a:t>
            </a:r>
          </a:p>
          <a:p>
            <a:pPr lvl="1"/>
            <a:r>
              <a:rPr lang="en-GB"/>
              <a:t>until they pass the tests.</a:t>
            </a:r>
          </a:p>
          <a:p>
            <a:r>
              <a:rPr lang="en-GB"/>
              <a:t>but MUST remember to leave behind a Foreign Key:</a:t>
            </a:r>
          </a:p>
          <a:p>
            <a:pPr lvl="1"/>
            <a:r>
              <a:rPr lang="en-GB"/>
              <a:t>to ‘point’ forwards to the Primary Key of the ‘new’ split-off Relation.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9926"/>
                                        </p:tgtEl>
                                        <p:attrNameLst>
                                          <p:attrName>style.visibility</p:attrName>
                                        </p:attrNameLst>
                                      </p:cBhvr>
                                      <p:to>
                                        <p:strVal val="visible"/>
                                      </p:to>
                                    </p:set>
                                    <p:animEffect transition="in" filter="dissolve">
                                      <p:cBhvr>
                                        <p:cTn id="7" dur="500"/>
                                        <p:tgtEl>
                                          <p:spTgt spid="2099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7">
                                            <p:txEl>
                                              <p:pRg st="0" end="0"/>
                                            </p:txEl>
                                          </p:spTgt>
                                        </p:tgtEl>
                                        <p:attrNameLst>
                                          <p:attrName>style.visibility</p:attrName>
                                        </p:attrNameLst>
                                      </p:cBhvr>
                                      <p:to>
                                        <p:strVal val="visible"/>
                                      </p:to>
                                    </p:set>
                                    <p:animEffect transition="in" filter="wipe(left)">
                                      <p:cBhvr>
                                        <p:cTn id="12" dur="500"/>
                                        <p:tgtEl>
                                          <p:spTgt spid="20992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9927">
                                            <p:txEl>
                                              <p:pRg st="1" end="1"/>
                                            </p:txEl>
                                          </p:spTgt>
                                        </p:tgtEl>
                                        <p:attrNameLst>
                                          <p:attrName>style.visibility</p:attrName>
                                        </p:attrNameLst>
                                      </p:cBhvr>
                                      <p:to>
                                        <p:strVal val="visible"/>
                                      </p:to>
                                    </p:set>
                                    <p:animEffect transition="in" filter="wipe(left)">
                                      <p:cBhvr>
                                        <p:cTn id="16" dur="500"/>
                                        <p:tgtEl>
                                          <p:spTgt spid="20992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9927">
                                            <p:txEl>
                                              <p:pRg st="2" end="2"/>
                                            </p:txEl>
                                          </p:spTgt>
                                        </p:tgtEl>
                                        <p:attrNameLst>
                                          <p:attrName>style.visibility</p:attrName>
                                        </p:attrNameLst>
                                      </p:cBhvr>
                                      <p:to>
                                        <p:strVal val="visible"/>
                                      </p:to>
                                    </p:set>
                                    <p:animEffect transition="in" filter="wipe(left)">
                                      <p:cBhvr>
                                        <p:cTn id="21" dur="500"/>
                                        <p:tgtEl>
                                          <p:spTgt spid="209927">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9927">
                                            <p:txEl>
                                              <p:pRg st="3" end="3"/>
                                            </p:txEl>
                                          </p:spTgt>
                                        </p:tgtEl>
                                        <p:attrNameLst>
                                          <p:attrName>style.visibility</p:attrName>
                                        </p:attrNameLst>
                                      </p:cBhvr>
                                      <p:to>
                                        <p:strVal val="visible"/>
                                      </p:to>
                                    </p:set>
                                    <p:animEffect transition="in" filter="wipe(left)">
                                      <p:cBhvr>
                                        <p:cTn id="25" dur="500"/>
                                        <p:tgtEl>
                                          <p:spTgt spid="20992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9927">
                                            <p:txEl>
                                              <p:pRg st="4" end="4"/>
                                            </p:txEl>
                                          </p:spTgt>
                                        </p:tgtEl>
                                        <p:attrNameLst>
                                          <p:attrName>style.visibility</p:attrName>
                                        </p:attrNameLst>
                                      </p:cBhvr>
                                      <p:to>
                                        <p:strVal val="visible"/>
                                      </p:to>
                                    </p:set>
                                    <p:animEffect transition="in" filter="wipe(left)">
                                      <p:cBhvr>
                                        <p:cTn id="30" dur="500"/>
                                        <p:tgtEl>
                                          <p:spTgt spid="209927">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09927">
                                            <p:txEl>
                                              <p:pRg st="5" end="5"/>
                                            </p:txEl>
                                          </p:spTgt>
                                        </p:tgtEl>
                                        <p:attrNameLst>
                                          <p:attrName>style.visibility</p:attrName>
                                        </p:attrNameLst>
                                      </p:cBhvr>
                                      <p:to>
                                        <p:strVal val="visible"/>
                                      </p:to>
                                    </p:set>
                                    <p:animEffect transition="in" filter="wipe(left)">
                                      <p:cBhvr>
                                        <p:cTn id="34" dur="500"/>
                                        <p:tgtEl>
                                          <p:spTgt spid="2099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utoUpdateAnimBg="0"/>
      <p:bldP spid="209927"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GB" sz="3600"/>
              <a:t>Are they Anomaly Free?</a:t>
            </a:r>
          </a:p>
        </p:txBody>
      </p:sp>
      <p:grpSp>
        <p:nvGrpSpPr>
          <p:cNvPr id="2" name="Group 4"/>
          <p:cNvGrpSpPr>
            <a:grpSpLocks/>
          </p:cNvGrpSpPr>
          <p:nvPr/>
        </p:nvGrpSpPr>
        <p:grpSpPr bwMode="auto">
          <a:xfrm>
            <a:off x="900113" y="1703388"/>
            <a:ext cx="7550023" cy="3852862"/>
            <a:chOff x="768" y="1150"/>
            <a:chExt cx="5152" cy="2427"/>
          </a:xfrm>
        </p:grpSpPr>
        <p:sp>
          <p:nvSpPr>
            <p:cNvPr id="228357" name="Rectangle 5"/>
            <p:cNvSpPr>
              <a:spLocks noChangeArrowheads="1"/>
            </p:cNvSpPr>
            <p:nvPr/>
          </p:nvSpPr>
          <p:spPr bwMode="auto">
            <a:xfrm>
              <a:off x="768" y="1152"/>
              <a:ext cx="818"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Student</a:t>
              </a:r>
            </a:p>
          </p:txBody>
        </p:sp>
        <p:sp>
          <p:nvSpPr>
            <p:cNvPr id="228358" name="Rectangle 6"/>
            <p:cNvSpPr>
              <a:spLocks noChangeArrowheads="1"/>
            </p:cNvSpPr>
            <p:nvPr/>
          </p:nvSpPr>
          <p:spPr bwMode="auto">
            <a:xfrm>
              <a:off x="912" y="2448"/>
              <a:ext cx="632"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Team</a:t>
              </a:r>
            </a:p>
          </p:txBody>
        </p:sp>
        <p:sp>
          <p:nvSpPr>
            <p:cNvPr id="228359" name="Rectangle 7"/>
            <p:cNvSpPr>
              <a:spLocks noChangeArrowheads="1"/>
            </p:cNvSpPr>
            <p:nvPr/>
          </p:nvSpPr>
          <p:spPr bwMode="auto">
            <a:xfrm>
              <a:off x="816" y="2976"/>
              <a:ext cx="759"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Course</a:t>
              </a:r>
            </a:p>
          </p:txBody>
        </p:sp>
        <p:sp>
          <p:nvSpPr>
            <p:cNvPr id="228360" name="Rectangle 8"/>
            <p:cNvSpPr>
              <a:spLocks noChangeArrowheads="1"/>
            </p:cNvSpPr>
            <p:nvPr/>
          </p:nvSpPr>
          <p:spPr bwMode="auto">
            <a:xfrm>
              <a:off x="960" y="1824"/>
              <a:ext cx="551"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Staff</a:t>
              </a:r>
            </a:p>
          </p:txBody>
        </p:sp>
        <p:graphicFrame>
          <p:nvGraphicFramePr>
            <p:cNvPr id="228361" name="Object 9">
              <a:hlinkClick r:id="" action="ppaction://ole?verb=0"/>
            </p:cNvPr>
            <p:cNvGraphicFramePr>
              <a:graphicFrameLocks/>
            </p:cNvGraphicFramePr>
            <p:nvPr/>
          </p:nvGraphicFramePr>
          <p:xfrm>
            <a:off x="1628" y="1150"/>
            <a:ext cx="3926" cy="536"/>
          </p:xfrm>
          <a:graphic>
            <a:graphicData uri="http://schemas.openxmlformats.org/presentationml/2006/ole">
              <p:oleObj spid="_x0000_s14342" name="Document" r:id="rId4" imgW="8604720" imgH="1283040" progId="Word.Document.8">
                <p:embed/>
              </p:oleObj>
            </a:graphicData>
          </a:graphic>
        </p:graphicFrame>
        <p:graphicFrame>
          <p:nvGraphicFramePr>
            <p:cNvPr id="228362" name="Object 10">
              <a:hlinkClick r:id="" action="ppaction://ole?verb=0"/>
            </p:cNvPr>
            <p:cNvGraphicFramePr>
              <a:graphicFrameLocks/>
            </p:cNvGraphicFramePr>
            <p:nvPr/>
          </p:nvGraphicFramePr>
          <p:xfrm>
            <a:off x="1629" y="2400"/>
            <a:ext cx="2188" cy="568"/>
          </p:xfrm>
          <a:graphic>
            <a:graphicData uri="http://schemas.openxmlformats.org/presentationml/2006/ole">
              <p:oleObj spid="_x0000_s14343" name="Document" r:id="rId5" imgW="4277160" imgH="1232280" progId="Word.Document.8">
                <p:embed/>
              </p:oleObj>
            </a:graphicData>
          </a:graphic>
        </p:graphicFrame>
        <p:graphicFrame>
          <p:nvGraphicFramePr>
            <p:cNvPr id="228363" name="Object 11">
              <a:hlinkClick r:id="" action="ppaction://ole?verb=0"/>
            </p:cNvPr>
            <p:cNvGraphicFramePr>
              <a:graphicFrameLocks/>
            </p:cNvGraphicFramePr>
            <p:nvPr/>
          </p:nvGraphicFramePr>
          <p:xfrm>
            <a:off x="1631" y="2975"/>
            <a:ext cx="2507" cy="602"/>
          </p:xfrm>
          <a:graphic>
            <a:graphicData uri="http://schemas.openxmlformats.org/presentationml/2006/ole">
              <p:oleObj spid="_x0000_s14344" name="Document" r:id="rId6" imgW="16740000" imgH="4230000" progId="Word.Document.8">
                <p:embed/>
              </p:oleObj>
            </a:graphicData>
          </a:graphic>
        </p:graphicFrame>
        <p:graphicFrame>
          <p:nvGraphicFramePr>
            <p:cNvPr id="228364" name="Object 12">
              <a:hlinkClick r:id="" action="ppaction://ole?verb=0"/>
            </p:cNvPr>
            <p:cNvGraphicFramePr>
              <a:graphicFrameLocks/>
            </p:cNvGraphicFramePr>
            <p:nvPr/>
          </p:nvGraphicFramePr>
          <p:xfrm>
            <a:off x="1628" y="1825"/>
            <a:ext cx="4292" cy="685"/>
          </p:xfrm>
          <a:graphic>
            <a:graphicData uri="http://schemas.openxmlformats.org/presentationml/2006/ole">
              <p:oleObj spid="_x0000_s14345" name="Document" r:id="rId7" imgW="9188640" imgH="1600560" progId="Word.Document.8">
                <p:embed/>
              </p:oleObj>
            </a:graphicData>
          </a:graphic>
        </p:graphicFrame>
      </p:grpSp>
      <p:grpSp>
        <p:nvGrpSpPr>
          <p:cNvPr id="3" name="Group 15"/>
          <p:cNvGrpSpPr>
            <a:grpSpLocks/>
          </p:cNvGrpSpPr>
          <p:nvPr/>
        </p:nvGrpSpPr>
        <p:grpSpPr bwMode="auto">
          <a:xfrm>
            <a:off x="6227763" y="3500438"/>
            <a:ext cx="2573337" cy="2070100"/>
            <a:chOff x="3923" y="2205"/>
            <a:chExt cx="1621" cy="1304"/>
          </a:xfrm>
        </p:grpSpPr>
        <p:sp>
          <p:nvSpPr>
            <p:cNvPr id="228365" name="Text Box 13"/>
            <p:cNvSpPr txBox="1">
              <a:spLocks noChangeArrowheads="1"/>
            </p:cNvSpPr>
            <p:nvPr/>
          </p:nvSpPr>
          <p:spPr bwMode="auto">
            <a:xfrm>
              <a:off x="3923" y="2568"/>
              <a:ext cx="1621" cy="941"/>
            </a:xfrm>
            <a:prstGeom prst="rect">
              <a:avLst/>
            </a:prstGeom>
            <a:noFill/>
            <a:ln w="9525">
              <a:noFill/>
              <a:miter lim="800000"/>
              <a:headEnd/>
              <a:tailEnd/>
            </a:ln>
            <a:effectLst/>
          </p:spPr>
          <p:txBody>
            <a:bodyPr wrap="none">
              <a:spAutoFit/>
            </a:bodyPr>
            <a:lstStyle/>
            <a:p>
              <a:r>
                <a:rPr lang="en-GB" sz="2600"/>
                <a:t>NOT this one!</a:t>
              </a:r>
            </a:p>
            <a:p>
              <a:r>
                <a:rPr lang="en-GB" sz="2200"/>
                <a:t>  as RateOfPay</a:t>
              </a:r>
            </a:p>
            <a:p>
              <a:r>
                <a:rPr lang="en-GB" sz="2200"/>
                <a:t>  does NOT depend</a:t>
              </a:r>
            </a:p>
            <a:p>
              <a:r>
                <a:rPr lang="en-GB" sz="2200"/>
                <a:t>  upon Staff-ID</a:t>
              </a:r>
            </a:p>
          </p:txBody>
        </p:sp>
        <p:sp>
          <p:nvSpPr>
            <p:cNvPr id="228366" name="Line 14"/>
            <p:cNvSpPr>
              <a:spLocks noChangeShapeType="1"/>
            </p:cNvSpPr>
            <p:nvPr/>
          </p:nvSpPr>
          <p:spPr bwMode="auto">
            <a:xfrm flipH="1" flipV="1">
              <a:off x="4014" y="2205"/>
              <a:ext cx="182" cy="363"/>
            </a:xfrm>
            <a:prstGeom prst="line">
              <a:avLst/>
            </a:prstGeom>
            <a:noFill/>
            <a:ln w="28575">
              <a:solidFill>
                <a:schemeClr val="tx1"/>
              </a:solidFill>
              <a:miter lim="800000"/>
              <a:headEnd/>
              <a:tailEnd type="triangle" w="lg" len="med"/>
            </a:ln>
            <a:effectLst/>
          </p:spPr>
          <p:txBody>
            <a:bodyPr wrap="none"/>
            <a:lstStyle/>
            <a:p>
              <a:endParaRPr lang="en-IE"/>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GB"/>
              <a:t>Fixing this ‘Problem’</a:t>
            </a:r>
          </a:p>
        </p:txBody>
      </p:sp>
      <p:sp>
        <p:nvSpPr>
          <p:cNvPr id="211971" name="Rectangle 3"/>
          <p:cNvSpPr>
            <a:spLocks noGrp="1" noChangeArrowheads="1"/>
          </p:cNvSpPr>
          <p:nvPr>
            <p:ph type="body" idx="4294967295"/>
          </p:nvPr>
        </p:nvSpPr>
        <p:spPr>
          <a:xfrm>
            <a:off x="685800" y="2133600"/>
            <a:ext cx="8153400" cy="1420813"/>
          </a:xfrm>
          <a:noFill/>
          <a:ln/>
        </p:spPr>
        <p:txBody>
          <a:bodyPr lIns="90488" tIns="44450" rIns="90488" bIns="44450"/>
          <a:lstStyle/>
          <a:p>
            <a:pPr>
              <a:lnSpc>
                <a:spcPct val="90000"/>
              </a:lnSpc>
            </a:pPr>
            <a:r>
              <a:rPr lang="en-GB" sz="2800"/>
              <a:t>The Attribute ‘</a:t>
            </a:r>
            <a:r>
              <a:rPr lang="en-GB" sz="2800" i="1"/>
              <a:t>RateOfPay</a:t>
            </a:r>
            <a:r>
              <a:rPr lang="en-GB" sz="2800"/>
              <a:t>’ depends upon ‘</a:t>
            </a:r>
            <a:r>
              <a:rPr lang="en-GB" sz="2800" i="1"/>
              <a:t>ScalePoint</a:t>
            </a:r>
            <a:r>
              <a:rPr lang="en-GB" sz="2800"/>
              <a:t>’ NOT ‘</a:t>
            </a:r>
            <a:r>
              <a:rPr lang="en-GB" sz="2800" i="1" u="sng"/>
              <a:t>Staff-ID</a:t>
            </a:r>
            <a:r>
              <a:rPr lang="en-GB" sz="2800"/>
              <a:t>’.</a:t>
            </a:r>
          </a:p>
          <a:p>
            <a:pPr lvl="1">
              <a:lnSpc>
                <a:spcPct val="90000"/>
              </a:lnSpc>
            </a:pPr>
            <a:r>
              <a:rPr lang="en-GB"/>
              <a:t>So, we need to split this Relation:</a:t>
            </a:r>
          </a:p>
        </p:txBody>
      </p:sp>
      <p:sp>
        <p:nvSpPr>
          <p:cNvPr id="211972" name="Rectangle 4"/>
          <p:cNvSpPr>
            <a:spLocks noChangeArrowheads="1"/>
          </p:cNvSpPr>
          <p:nvPr/>
        </p:nvSpPr>
        <p:spPr bwMode="auto">
          <a:xfrm>
            <a:off x="762000" y="5715000"/>
            <a:ext cx="8077200" cy="533400"/>
          </a:xfrm>
          <a:prstGeom prst="rect">
            <a:avLst/>
          </a:prstGeom>
          <a:noFill/>
          <a:ln w="12700">
            <a:noFill/>
            <a:miter lim="800000"/>
            <a:headEnd/>
            <a:tailEnd/>
          </a:ln>
          <a:effectLst/>
        </p:spPr>
        <p:txBody>
          <a:bodyPr lIns="90488" tIns="44450" rIns="90488" bIns="44450"/>
          <a:lstStyle/>
          <a:p>
            <a:pPr marL="384175" indent="-384175" eaLnBrk="0" hangingPunct="0">
              <a:lnSpc>
                <a:spcPct val="90000"/>
              </a:lnSpc>
              <a:spcBef>
                <a:spcPct val="30000"/>
              </a:spcBef>
            </a:pPr>
            <a:r>
              <a:rPr lang="en-GB" sz="2400" b="1">
                <a:latin typeface="Arial" charset="0"/>
              </a:rPr>
              <a:t>NB.  Foreign Key </a:t>
            </a:r>
            <a:r>
              <a:rPr lang="en-GB" sz="2400">
                <a:latin typeface="Arial" charset="0"/>
              </a:rPr>
              <a:t>ScalePoint</a:t>
            </a:r>
            <a:r>
              <a:rPr lang="en-GB" sz="2400" b="1">
                <a:latin typeface="Arial" charset="0"/>
              </a:rPr>
              <a:t> references </a:t>
            </a:r>
            <a:r>
              <a:rPr lang="en-GB" sz="2400">
                <a:latin typeface="Arial" charset="0"/>
              </a:rPr>
              <a:t>Pay.ScalePoint</a:t>
            </a:r>
          </a:p>
        </p:txBody>
      </p:sp>
      <p:grpSp>
        <p:nvGrpSpPr>
          <p:cNvPr id="2" name="Group 5"/>
          <p:cNvGrpSpPr>
            <a:grpSpLocks/>
          </p:cNvGrpSpPr>
          <p:nvPr/>
        </p:nvGrpSpPr>
        <p:grpSpPr bwMode="auto">
          <a:xfrm>
            <a:off x="1219200" y="3736975"/>
            <a:ext cx="7050088" cy="1798638"/>
            <a:chOff x="960" y="2110"/>
            <a:chExt cx="4811" cy="1133"/>
          </a:xfrm>
        </p:grpSpPr>
        <p:sp>
          <p:nvSpPr>
            <p:cNvPr id="211974" name="Rectangle 6"/>
            <p:cNvSpPr>
              <a:spLocks noChangeArrowheads="1"/>
            </p:cNvSpPr>
            <p:nvPr/>
          </p:nvSpPr>
          <p:spPr bwMode="auto">
            <a:xfrm>
              <a:off x="960" y="2112"/>
              <a:ext cx="551"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Staff</a:t>
              </a:r>
            </a:p>
          </p:txBody>
        </p:sp>
        <p:sp>
          <p:nvSpPr>
            <p:cNvPr id="211975" name="Rectangle 7"/>
            <p:cNvSpPr>
              <a:spLocks noChangeArrowheads="1"/>
            </p:cNvSpPr>
            <p:nvPr/>
          </p:nvSpPr>
          <p:spPr bwMode="auto">
            <a:xfrm>
              <a:off x="1008" y="2640"/>
              <a:ext cx="458"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Pay</a:t>
              </a:r>
            </a:p>
          </p:txBody>
        </p:sp>
        <p:graphicFrame>
          <p:nvGraphicFramePr>
            <p:cNvPr id="211976" name="Object 8">
              <a:hlinkClick r:id="" action="ppaction://ole?verb=0"/>
            </p:cNvPr>
            <p:cNvGraphicFramePr>
              <a:graphicFrameLocks/>
            </p:cNvGraphicFramePr>
            <p:nvPr/>
          </p:nvGraphicFramePr>
          <p:xfrm>
            <a:off x="1530" y="2110"/>
            <a:ext cx="4241" cy="543"/>
          </p:xfrm>
          <a:graphic>
            <a:graphicData uri="http://schemas.openxmlformats.org/presentationml/2006/ole">
              <p:oleObj spid="_x0000_s15365" name="Document" r:id="rId4" imgW="7894080" imgH="1270440" progId="Word.Document.8">
                <p:embed/>
              </p:oleObj>
            </a:graphicData>
          </a:graphic>
        </p:graphicFrame>
        <p:graphicFrame>
          <p:nvGraphicFramePr>
            <p:cNvPr id="211977" name="Object 9">
              <a:hlinkClick r:id="" action="ppaction://ole?verb=0"/>
            </p:cNvPr>
            <p:cNvGraphicFramePr>
              <a:graphicFrameLocks/>
            </p:cNvGraphicFramePr>
            <p:nvPr/>
          </p:nvGraphicFramePr>
          <p:xfrm>
            <a:off x="1584" y="2688"/>
            <a:ext cx="1635" cy="555"/>
          </p:xfrm>
          <a:graphic>
            <a:graphicData uri="http://schemas.openxmlformats.org/presentationml/2006/ole">
              <p:oleObj spid="_x0000_s15366" name="Document" r:id="rId5" imgW="11206440" imgH="3899880" progId="Word.Document.8">
                <p:embed/>
              </p:oleObj>
            </a:graphicData>
          </a:graphic>
        </p:graphicFrame>
      </p:grpSp>
      <p:grpSp>
        <p:nvGrpSpPr>
          <p:cNvPr id="3" name="Group 10"/>
          <p:cNvGrpSpPr>
            <a:grpSpLocks/>
          </p:cNvGrpSpPr>
          <p:nvPr/>
        </p:nvGrpSpPr>
        <p:grpSpPr bwMode="auto">
          <a:xfrm>
            <a:off x="1219200" y="1143000"/>
            <a:ext cx="7219950" cy="923925"/>
            <a:chOff x="864" y="1104"/>
            <a:chExt cx="4928" cy="582"/>
          </a:xfrm>
        </p:grpSpPr>
        <p:sp>
          <p:nvSpPr>
            <p:cNvPr id="211979" name="Rectangle 11"/>
            <p:cNvSpPr>
              <a:spLocks noChangeArrowheads="1"/>
            </p:cNvSpPr>
            <p:nvPr/>
          </p:nvSpPr>
          <p:spPr bwMode="auto">
            <a:xfrm>
              <a:off x="864" y="1104"/>
              <a:ext cx="552"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Staff</a:t>
              </a:r>
            </a:p>
          </p:txBody>
        </p:sp>
        <p:graphicFrame>
          <p:nvGraphicFramePr>
            <p:cNvPr id="211980" name="Object 12">
              <a:hlinkClick r:id="" action="ppaction://ole?verb=0"/>
            </p:cNvPr>
            <p:cNvGraphicFramePr>
              <a:graphicFrameLocks/>
            </p:cNvGraphicFramePr>
            <p:nvPr/>
          </p:nvGraphicFramePr>
          <p:xfrm>
            <a:off x="1440" y="1152"/>
            <a:ext cx="4352" cy="534"/>
          </p:xfrm>
          <a:graphic>
            <a:graphicData uri="http://schemas.openxmlformats.org/presentationml/2006/ole">
              <p:oleObj spid="_x0000_s15367" name="Document" r:id="rId6" imgW="9201240" imgH="1232280" progId="Word.Document.8">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dissolve">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1971">
                                            <p:txEl>
                                              <p:pRg st="0" end="0"/>
                                            </p:txEl>
                                          </p:spTgt>
                                        </p:tgtEl>
                                        <p:attrNameLst>
                                          <p:attrName>style.visibility</p:attrName>
                                        </p:attrNameLst>
                                      </p:cBhvr>
                                      <p:to>
                                        <p:strVal val="visible"/>
                                      </p:to>
                                    </p:set>
                                    <p:animEffect transition="in" filter="wipe(left)">
                                      <p:cBhvr>
                                        <p:cTn id="16" dur="500"/>
                                        <p:tgtEl>
                                          <p:spTgt spid="2119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1971">
                                            <p:txEl>
                                              <p:pRg st="1" end="1"/>
                                            </p:txEl>
                                          </p:spTgt>
                                        </p:tgtEl>
                                        <p:attrNameLst>
                                          <p:attrName>style.visibility</p:attrName>
                                        </p:attrNameLst>
                                      </p:cBhvr>
                                      <p:to>
                                        <p:strVal val="visible"/>
                                      </p:to>
                                    </p:set>
                                    <p:animEffect transition="in" filter="wipe(left)">
                                      <p:cBhvr>
                                        <p:cTn id="21" dur="500"/>
                                        <p:tgtEl>
                                          <p:spTgt spid="211971">
                                            <p:txEl>
                                              <p:pRg st="1" end="1"/>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1972"/>
                                        </p:tgtEl>
                                        <p:attrNameLst>
                                          <p:attrName>style.visibility</p:attrName>
                                        </p:attrNameLst>
                                      </p:cBhvr>
                                      <p:to>
                                        <p:strVal val="visible"/>
                                      </p:to>
                                    </p:set>
                                    <p:animEffect transition="in" filter="wipe(left)">
                                      <p:cBhvr>
                                        <p:cTn id="30"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1" grpId="0" build="p" bldLvl="2" autoUpdateAnimBg="0"/>
      <p:bldP spid="21197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GB"/>
              <a:t>5 Relations from 3 Entities</a:t>
            </a:r>
          </a:p>
        </p:txBody>
      </p:sp>
      <p:grpSp>
        <p:nvGrpSpPr>
          <p:cNvPr id="2" name="Group 3"/>
          <p:cNvGrpSpPr>
            <a:grpSpLocks/>
          </p:cNvGrpSpPr>
          <p:nvPr/>
        </p:nvGrpSpPr>
        <p:grpSpPr bwMode="auto">
          <a:xfrm>
            <a:off x="1219200" y="1524000"/>
            <a:ext cx="6586538" cy="822325"/>
            <a:chOff x="864" y="1152"/>
            <a:chExt cx="4495" cy="518"/>
          </a:xfrm>
        </p:grpSpPr>
        <p:sp>
          <p:nvSpPr>
            <p:cNvPr id="214020" name="Rectangle 4"/>
            <p:cNvSpPr>
              <a:spLocks noChangeArrowheads="1"/>
            </p:cNvSpPr>
            <p:nvPr/>
          </p:nvSpPr>
          <p:spPr bwMode="auto">
            <a:xfrm>
              <a:off x="864" y="1152"/>
              <a:ext cx="818"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Student</a:t>
              </a:r>
            </a:p>
          </p:txBody>
        </p:sp>
        <p:graphicFrame>
          <p:nvGraphicFramePr>
            <p:cNvPr id="214021" name="Object 5">
              <a:hlinkClick r:id="" action="ppaction://ole?verb=0"/>
            </p:cNvPr>
            <p:cNvGraphicFramePr>
              <a:graphicFrameLocks/>
            </p:cNvGraphicFramePr>
            <p:nvPr/>
          </p:nvGraphicFramePr>
          <p:xfrm>
            <a:off x="1732" y="1152"/>
            <a:ext cx="3627" cy="518"/>
          </p:xfrm>
          <a:graphic>
            <a:graphicData uri="http://schemas.openxmlformats.org/presentationml/2006/ole">
              <p:oleObj spid="_x0000_s16391" name="Document" r:id="rId4" imgW="8224200" imgH="1283040" progId="Word.Document.8">
                <p:embed/>
              </p:oleObj>
            </a:graphicData>
          </a:graphic>
        </p:graphicFrame>
      </p:grpSp>
      <p:grpSp>
        <p:nvGrpSpPr>
          <p:cNvPr id="3" name="Group 6"/>
          <p:cNvGrpSpPr>
            <a:grpSpLocks/>
          </p:cNvGrpSpPr>
          <p:nvPr/>
        </p:nvGrpSpPr>
        <p:grpSpPr bwMode="auto">
          <a:xfrm>
            <a:off x="1524000" y="4343400"/>
            <a:ext cx="3895725" cy="885825"/>
            <a:chOff x="1056" y="2928"/>
            <a:chExt cx="2659" cy="703"/>
          </a:xfrm>
        </p:grpSpPr>
        <p:sp>
          <p:nvSpPr>
            <p:cNvPr id="214023" name="Rectangle 7"/>
            <p:cNvSpPr>
              <a:spLocks noChangeArrowheads="1"/>
            </p:cNvSpPr>
            <p:nvPr/>
          </p:nvSpPr>
          <p:spPr bwMode="auto">
            <a:xfrm>
              <a:off x="1056" y="2928"/>
              <a:ext cx="632" cy="331"/>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Team</a:t>
              </a:r>
            </a:p>
          </p:txBody>
        </p:sp>
        <p:graphicFrame>
          <p:nvGraphicFramePr>
            <p:cNvPr id="214024" name="Object 8">
              <a:hlinkClick r:id="" action="ppaction://ole?verb=0"/>
            </p:cNvPr>
            <p:cNvGraphicFramePr>
              <a:graphicFrameLocks/>
            </p:cNvGraphicFramePr>
            <p:nvPr/>
          </p:nvGraphicFramePr>
          <p:xfrm>
            <a:off x="1726" y="2930"/>
            <a:ext cx="1989" cy="701"/>
          </p:xfrm>
          <a:graphic>
            <a:graphicData uri="http://schemas.openxmlformats.org/presentationml/2006/ole">
              <p:oleObj spid="_x0000_s16392" name="Document" r:id="rId5" imgW="4365720" imgH="1283040" progId="Word.Document.8">
                <p:embed/>
              </p:oleObj>
            </a:graphicData>
          </a:graphic>
        </p:graphicFrame>
      </p:grpSp>
      <p:grpSp>
        <p:nvGrpSpPr>
          <p:cNvPr id="4" name="Group 9"/>
          <p:cNvGrpSpPr>
            <a:grpSpLocks/>
          </p:cNvGrpSpPr>
          <p:nvPr/>
        </p:nvGrpSpPr>
        <p:grpSpPr bwMode="auto">
          <a:xfrm>
            <a:off x="1312863" y="3351213"/>
            <a:ext cx="4473575" cy="928687"/>
            <a:chOff x="912" y="2303"/>
            <a:chExt cx="3053" cy="585"/>
          </a:xfrm>
        </p:grpSpPr>
        <p:sp>
          <p:nvSpPr>
            <p:cNvPr id="214026" name="Rectangle 10"/>
            <p:cNvSpPr>
              <a:spLocks noChangeArrowheads="1"/>
            </p:cNvSpPr>
            <p:nvPr/>
          </p:nvSpPr>
          <p:spPr bwMode="auto">
            <a:xfrm>
              <a:off x="912" y="2304"/>
              <a:ext cx="759"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Course</a:t>
              </a:r>
            </a:p>
          </p:txBody>
        </p:sp>
        <p:graphicFrame>
          <p:nvGraphicFramePr>
            <p:cNvPr id="214027" name="Object 11">
              <a:hlinkClick r:id="" action="ppaction://ole?verb=0"/>
            </p:cNvPr>
            <p:cNvGraphicFramePr>
              <a:graphicFrameLocks/>
            </p:cNvGraphicFramePr>
            <p:nvPr/>
          </p:nvGraphicFramePr>
          <p:xfrm>
            <a:off x="1727" y="2303"/>
            <a:ext cx="2238" cy="585"/>
          </p:xfrm>
          <a:graphic>
            <a:graphicData uri="http://schemas.openxmlformats.org/presentationml/2006/ole">
              <p:oleObj spid="_x0000_s16393" name="Document" r:id="rId6" imgW="30713040" imgH="8485560" progId="Word.Document.8">
                <p:embed/>
              </p:oleObj>
            </a:graphicData>
          </a:graphic>
        </p:graphicFrame>
      </p:grpSp>
      <p:grpSp>
        <p:nvGrpSpPr>
          <p:cNvPr id="5" name="Group 12"/>
          <p:cNvGrpSpPr>
            <a:grpSpLocks/>
          </p:cNvGrpSpPr>
          <p:nvPr/>
        </p:nvGrpSpPr>
        <p:grpSpPr bwMode="auto">
          <a:xfrm>
            <a:off x="1752600" y="5257800"/>
            <a:ext cx="3168650" cy="881063"/>
            <a:chOff x="1200" y="3504"/>
            <a:chExt cx="2163" cy="555"/>
          </a:xfrm>
        </p:grpSpPr>
        <p:sp>
          <p:nvSpPr>
            <p:cNvPr id="214029" name="Rectangle 13"/>
            <p:cNvSpPr>
              <a:spLocks noChangeArrowheads="1"/>
            </p:cNvSpPr>
            <p:nvPr/>
          </p:nvSpPr>
          <p:spPr bwMode="auto">
            <a:xfrm>
              <a:off x="1200" y="3504"/>
              <a:ext cx="458"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Pay</a:t>
              </a:r>
            </a:p>
          </p:txBody>
        </p:sp>
        <p:graphicFrame>
          <p:nvGraphicFramePr>
            <p:cNvPr id="214030" name="Object 14">
              <a:hlinkClick r:id="" action="ppaction://ole?verb=0"/>
            </p:cNvPr>
            <p:cNvGraphicFramePr>
              <a:graphicFrameLocks/>
            </p:cNvGraphicFramePr>
            <p:nvPr/>
          </p:nvGraphicFramePr>
          <p:xfrm>
            <a:off x="1728" y="3504"/>
            <a:ext cx="1635" cy="555"/>
          </p:xfrm>
          <a:graphic>
            <a:graphicData uri="http://schemas.openxmlformats.org/presentationml/2006/ole">
              <p:oleObj spid="_x0000_s16394" name="Document" r:id="rId7" imgW="3566160" imgH="1232280" progId="Word.Document.8">
                <p:embed/>
              </p:oleObj>
            </a:graphicData>
          </a:graphic>
        </p:graphicFrame>
      </p:grpSp>
      <p:grpSp>
        <p:nvGrpSpPr>
          <p:cNvPr id="6" name="Group 15"/>
          <p:cNvGrpSpPr>
            <a:grpSpLocks/>
          </p:cNvGrpSpPr>
          <p:nvPr/>
        </p:nvGrpSpPr>
        <p:grpSpPr bwMode="auto">
          <a:xfrm>
            <a:off x="1524000" y="2438400"/>
            <a:ext cx="6135688" cy="874713"/>
            <a:chOff x="1056" y="1728"/>
            <a:chExt cx="4187" cy="551"/>
          </a:xfrm>
        </p:grpSpPr>
        <p:sp>
          <p:nvSpPr>
            <p:cNvPr id="214032" name="Rectangle 16"/>
            <p:cNvSpPr>
              <a:spLocks noChangeArrowheads="1"/>
            </p:cNvSpPr>
            <p:nvPr/>
          </p:nvSpPr>
          <p:spPr bwMode="auto">
            <a:xfrm>
              <a:off x="1056" y="1728"/>
              <a:ext cx="551" cy="2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spcBef>
                  <a:spcPct val="30000"/>
                </a:spcBef>
              </a:pPr>
              <a:r>
                <a:rPr lang="en-GB" sz="2400" b="1">
                  <a:latin typeface="Times New Roman" pitchFamily="18" charset="0"/>
                </a:rPr>
                <a:t>Staff</a:t>
              </a:r>
            </a:p>
          </p:txBody>
        </p:sp>
        <p:graphicFrame>
          <p:nvGraphicFramePr>
            <p:cNvPr id="214033" name="Object 17">
              <a:hlinkClick r:id="" action="ppaction://ole?verb=0"/>
            </p:cNvPr>
            <p:cNvGraphicFramePr>
              <a:graphicFrameLocks/>
            </p:cNvGraphicFramePr>
            <p:nvPr/>
          </p:nvGraphicFramePr>
          <p:xfrm>
            <a:off x="1680" y="1728"/>
            <a:ext cx="3563" cy="551"/>
          </p:xfrm>
          <a:graphic>
            <a:graphicData uri="http://schemas.openxmlformats.org/presentationml/2006/ole">
              <p:oleObj spid="_x0000_s16395" name="Document" r:id="rId8" imgW="7576920" imgH="1283040" progId="Word.Document.8">
                <p:embed/>
              </p:oleObj>
            </a:graphicData>
          </a:graphic>
        </p:graphicFrame>
      </p:grpSp>
      <p:grpSp>
        <p:nvGrpSpPr>
          <p:cNvPr id="7" name="Group 23"/>
          <p:cNvGrpSpPr>
            <a:grpSpLocks/>
          </p:cNvGrpSpPr>
          <p:nvPr/>
        </p:nvGrpSpPr>
        <p:grpSpPr bwMode="auto">
          <a:xfrm>
            <a:off x="5018088" y="4292600"/>
            <a:ext cx="4125912" cy="885825"/>
            <a:chOff x="3107" y="2795"/>
            <a:chExt cx="2599" cy="558"/>
          </a:xfrm>
        </p:grpSpPr>
        <p:sp>
          <p:nvSpPr>
            <p:cNvPr id="214034" name="Text Box 18"/>
            <p:cNvSpPr txBox="1">
              <a:spLocks noChangeArrowheads="1"/>
            </p:cNvSpPr>
            <p:nvPr/>
          </p:nvSpPr>
          <p:spPr bwMode="auto">
            <a:xfrm>
              <a:off x="3470" y="2795"/>
              <a:ext cx="2236" cy="558"/>
            </a:xfrm>
            <a:prstGeom prst="rect">
              <a:avLst/>
            </a:prstGeom>
            <a:noFill/>
            <a:ln w="9525">
              <a:noFill/>
              <a:miter lim="800000"/>
              <a:headEnd/>
              <a:tailEnd/>
            </a:ln>
            <a:effectLst/>
          </p:spPr>
          <p:txBody>
            <a:bodyPr wrap="none">
              <a:spAutoFit/>
            </a:bodyPr>
            <a:lstStyle/>
            <a:p>
              <a:r>
                <a:rPr lang="en-GB" sz="2600"/>
                <a:t>an ‘artificial’ Relation</a:t>
              </a:r>
            </a:p>
            <a:p>
              <a:r>
                <a:rPr lang="en-GB" sz="2600"/>
                <a:t>- </a:t>
              </a:r>
              <a:r>
                <a:rPr lang="en-GB" sz="2200"/>
                <a:t>to ‘solve’ a M:M ‘problem’</a:t>
              </a:r>
            </a:p>
          </p:txBody>
        </p:sp>
        <p:sp>
          <p:nvSpPr>
            <p:cNvPr id="214036" name="Line 20"/>
            <p:cNvSpPr>
              <a:spLocks noChangeShapeType="1"/>
            </p:cNvSpPr>
            <p:nvPr/>
          </p:nvSpPr>
          <p:spPr bwMode="auto">
            <a:xfrm flipH="1">
              <a:off x="3107" y="2976"/>
              <a:ext cx="363" cy="0"/>
            </a:xfrm>
            <a:prstGeom prst="line">
              <a:avLst/>
            </a:prstGeom>
            <a:noFill/>
            <a:ln w="38100">
              <a:solidFill>
                <a:schemeClr val="tx1"/>
              </a:solidFill>
              <a:miter lim="800000"/>
              <a:headEnd/>
              <a:tailEnd type="triangle" w="lg" len="lg"/>
            </a:ln>
            <a:effectLst/>
          </p:spPr>
          <p:txBody>
            <a:bodyPr wrap="none"/>
            <a:lstStyle/>
            <a:p>
              <a:endParaRPr lang="en-IE"/>
            </a:p>
          </p:txBody>
        </p:sp>
      </p:grpSp>
      <p:grpSp>
        <p:nvGrpSpPr>
          <p:cNvPr id="8" name="Group 22"/>
          <p:cNvGrpSpPr>
            <a:grpSpLocks/>
          </p:cNvGrpSpPr>
          <p:nvPr/>
        </p:nvGrpSpPr>
        <p:grpSpPr bwMode="auto">
          <a:xfrm>
            <a:off x="5003800" y="5373688"/>
            <a:ext cx="3868738" cy="1158875"/>
            <a:chOff x="3107" y="3385"/>
            <a:chExt cx="2437" cy="730"/>
          </a:xfrm>
        </p:grpSpPr>
        <p:sp>
          <p:nvSpPr>
            <p:cNvPr id="214035" name="Text Box 19"/>
            <p:cNvSpPr txBox="1">
              <a:spLocks noChangeArrowheads="1"/>
            </p:cNvSpPr>
            <p:nvPr/>
          </p:nvSpPr>
          <p:spPr bwMode="auto">
            <a:xfrm>
              <a:off x="3470" y="3385"/>
              <a:ext cx="2074" cy="730"/>
            </a:xfrm>
            <a:prstGeom prst="rect">
              <a:avLst/>
            </a:prstGeom>
            <a:noFill/>
            <a:ln w="9525">
              <a:noFill/>
              <a:miter lim="800000"/>
              <a:headEnd/>
              <a:tailEnd/>
            </a:ln>
            <a:effectLst/>
          </p:spPr>
          <p:txBody>
            <a:bodyPr wrap="none">
              <a:spAutoFit/>
            </a:bodyPr>
            <a:lstStyle/>
            <a:p>
              <a:r>
                <a:rPr lang="en-GB" sz="2600"/>
                <a:t>a ‘split-off’ Relation</a:t>
              </a:r>
            </a:p>
            <a:p>
              <a:r>
                <a:rPr lang="en-GB" sz="2200"/>
                <a:t>- to ‘solve’ a Dependency</a:t>
              </a:r>
            </a:p>
            <a:p>
              <a:r>
                <a:rPr lang="en-GB" sz="2200"/>
                <a:t> ‘problem’</a:t>
              </a:r>
            </a:p>
          </p:txBody>
        </p:sp>
        <p:sp>
          <p:nvSpPr>
            <p:cNvPr id="214037" name="Line 21"/>
            <p:cNvSpPr>
              <a:spLocks noChangeShapeType="1"/>
            </p:cNvSpPr>
            <p:nvPr/>
          </p:nvSpPr>
          <p:spPr bwMode="auto">
            <a:xfrm flipH="1">
              <a:off x="3107" y="3566"/>
              <a:ext cx="363" cy="0"/>
            </a:xfrm>
            <a:prstGeom prst="line">
              <a:avLst/>
            </a:prstGeom>
            <a:noFill/>
            <a:ln w="38100">
              <a:solidFill>
                <a:schemeClr val="tx1"/>
              </a:solidFill>
              <a:miter lim="800000"/>
              <a:headEnd/>
              <a:tailEnd type="triangle" w="lg" len="lg"/>
            </a:ln>
            <a:effectLst/>
          </p:spPr>
          <p:txBody>
            <a:bodyPr wrap="none"/>
            <a:lstStyle/>
            <a:p>
              <a:endParaRPr lang="en-IE"/>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ppt_w/2"/>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017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018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018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0182" name="Rectangle 6"/>
          <p:cNvSpPr>
            <a:spLocks noGrp="1" noChangeArrowheads="1"/>
          </p:cNvSpPr>
          <p:nvPr>
            <p:ph type="title"/>
          </p:nvPr>
        </p:nvSpPr>
        <p:spPr/>
        <p:txBody>
          <a:bodyPr/>
          <a:lstStyle/>
          <a:p>
            <a:r>
              <a:rPr lang="en-GB"/>
              <a:t>Data Models in the Plural</a:t>
            </a:r>
          </a:p>
        </p:txBody>
      </p:sp>
      <p:sp>
        <p:nvSpPr>
          <p:cNvPr id="50183" name="Rectangle 7"/>
          <p:cNvSpPr>
            <a:spLocks noGrp="1" noChangeArrowheads="1"/>
          </p:cNvSpPr>
          <p:nvPr>
            <p:ph type="body" idx="1"/>
          </p:nvPr>
        </p:nvSpPr>
        <p:spPr/>
        <p:txBody>
          <a:bodyPr>
            <a:normAutofit lnSpcReduction="10000"/>
          </a:bodyPr>
          <a:lstStyle/>
          <a:p>
            <a:r>
              <a:rPr lang="en-GB" dirty="0"/>
              <a:t>The complexity of the database design process means that we must use a hierarchy of data models:</a:t>
            </a:r>
          </a:p>
          <a:p>
            <a:pPr lvl="1"/>
            <a:r>
              <a:rPr lang="en-GB" dirty="0"/>
              <a:t>Conceptual Data Model</a:t>
            </a:r>
          </a:p>
          <a:p>
            <a:pPr lvl="1"/>
            <a:r>
              <a:rPr lang="en-GB" dirty="0"/>
              <a:t>Logical Data Model</a:t>
            </a:r>
          </a:p>
          <a:p>
            <a:pPr lvl="1"/>
            <a:r>
              <a:rPr lang="en-GB" dirty="0"/>
              <a:t>Physical Data Model</a:t>
            </a:r>
          </a:p>
          <a:p>
            <a:r>
              <a:rPr lang="en-GB" dirty="0" smtClean="0"/>
              <a:t>Database design methodology:</a:t>
            </a:r>
            <a:endParaRPr lang="en-GB" dirty="0"/>
          </a:p>
          <a:p>
            <a:pPr lvl="1"/>
            <a:r>
              <a:rPr lang="en-GB" dirty="0"/>
              <a:t>an orderly, and rigorous, progression through this ‘Data Modelling Stack’.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3">
                                            <p:txEl>
                                              <p:pRg st="0" end="0"/>
                                            </p:txEl>
                                          </p:spTgt>
                                        </p:tgtEl>
                                        <p:attrNameLst>
                                          <p:attrName>style.visibility</p:attrName>
                                        </p:attrNameLst>
                                      </p:cBhvr>
                                      <p:to>
                                        <p:strVal val="visible"/>
                                      </p:to>
                                    </p:set>
                                    <p:animEffect transition="in" filter="wipe(left)">
                                      <p:cBhvr>
                                        <p:cTn id="12" dur="500"/>
                                        <p:tgtEl>
                                          <p:spTgt spid="5018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183">
                                            <p:txEl>
                                              <p:pRg st="1" end="1"/>
                                            </p:txEl>
                                          </p:spTgt>
                                        </p:tgtEl>
                                        <p:attrNameLst>
                                          <p:attrName>style.visibility</p:attrName>
                                        </p:attrNameLst>
                                      </p:cBhvr>
                                      <p:to>
                                        <p:strVal val="visible"/>
                                      </p:to>
                                    </p:set>
                                    <p:animEffect transition="in" filter="wipe(left)">
                                      <p:cBhvr>
                                        <p:cTn id="16" dur="500"/>
                                        <p:tgtEl>
                                          <p:spTgt spid="5018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183">
                                            <p:txEl>
                                              <p:pRg st="2" end="2"/>
                                            </p:txEl>
                                          </p:spTgt>
                                        </p:tgtEl>
                                        <p:attrNameLst>
                                          <p:attrName>style.visibility</p:attrName>
                                        </p:attrNameLst>
                                      </p:cBhvr>
                                      <p:to>
                                        <p:strVal val="visible"/>
                                      </p:to>
                                    </p:set>
                                    <p:animEffect transition="in" filter="wipe(left)">
                                      <p:cBhvr>
                                        <p:cTn id="20" dur="500"/>
                                        <p:tgtEl>
                                          <p:spTgt spid="5018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0183">
                                            <p:txEl>
                                              <p:pRg st="3" end="3"/>
                                            </p:txEl>
                                          </p:spTgt>
                                        </p:tgtEl>
                                        <p:attrNameLst>
                                          <p:attrName>style.visibility</p:attrName>
                                        </p:attrNameLst>
                                      </p:cBhvr>
                                      <p:to>
                                        <p:strVal val="visible"/>
                                      </p:to>
                                    </p:set>
                                    <p:animEffect transition="in" filter="wipe(left)">
                                      <p:cBhvr>
                                        <p:cTn id="24" dur="500"/>
                                        <p:tgtEl>
                                          <p:spTgt spid="5018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0183">
                                            <p:txEl>
                                              <p:pRg st="4" end="4"/>
                                            </p:txEl>
                                          </p:spTgt>
                                        </p:tgtEl>
                                        <p:attrNameLst>
                                          <p:attrName>style.visibility</p:attrName>
                                        </p:attrNameLst>
                                      </p:cBhvr>
                                      <p:to>
                                        <p:strVal val="visible"/>
                                      </p:to>
                                    </p:set>
                                    <p:animEffect transition="in" filter="wipe(left)">
                                      <p:cBhvr>
                                        <p:cTn id="29" dur="500"/>
                                        <p:tgtEl>
                                          <p:spTgt spid="50183">
                                            <p:txEl>
                                              <p:pRg st="4" end="4"/>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0183">
                                            <p:txEl>
                                              <p:pRg st="5" end="5"/>
                                            </p:txEl>
                                          </p:spTgt>
                                        </p:tgtEl>
                                        <p:attrNameLst>
                                          <p:attrName>style.visibility</p:attrName>
                                        </p:attrNameLst>
                                      </p:cBhvr>
                                      <p:to>
                                        <p:strVal val="visible"/>
                                      </p:to>
                                    </p:set>
                                    <p:animEffect transition="in" filter="wipe(left)">
                                      <p:cBhvr>
                                        <p:cTn id="33" dur="500"/>
                                        <p:tgtEl>
                                          <p:spTgt spid="501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P spid="50183"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1606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1606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1606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16070" name="Rectangle 6"/>
          <p:cNvSpPr>
            <a:spLocks noGrp="1" noChangeArrowheads="1"/>
          </p:cNvSpPr>
          <p:nvPr>
            <p:ph type="title"/>
          </p:nvPr>
        </p:nvSpPr>
        <p:spPr/>
        <p:txBody>
          <a:bodyPr/>
          <a:lstStyle/>
          <a:p>
            <a:r>
              <a:rPr lang="en-GB" i="1"/>
              <a:t>Don’t</a:t>
            </a:r>
            <a:r>
              <a:rPr lang="en-GB"/>
              <a:t> change Conceptual Model</a:t>
            </a:r>
          </a:p>
        </p:txBody>
      </p:sp>
      <p:sp>
        <p:nvSpPr>
          <p:cNvPr id="216071" name="Rectangle 7"/>
          <p:cNvSpPr>
            <a:spLocks noGrp="1" noChangeArrowheads="1"/>
          </p:cNvSpPr>
          <p:nvPr>
            <p:ph type="body" idx="1"/>
          </p:nvPr>
        </p:nvSpPr>
        <p:spPr/>
        <p:txBody>
          <a:bodyPr>
            <a:normAutofit fontScale="92500" lnSpcReduction="10000"/>
          </a:bodyPr>
          <a:lstStyle/>
          <a:p>
            <a:pPr>
              <a:lnSpc>
                <a:spcPct val="90000"/>
              </a:lnSpc>
            </a:pPr>
            <a:r>
              <a:rPr lang="en-GB" dirty="0"/>
              <a:t>Remember, we can chose from one of a range of Database Theories with which to build our Logical Data Model:</a:t>
            </a:r>
          </a:p>
          <a:p>
            <a:pPr lvl="1">
              <a:lnSpc>
                <a:spcPct val="90000"/>
              </a:lnSpc>
            </a:pPr>
            <a:r>
              <a:rPr lang="en-GB" dirty="0"/>
              <a:t>Hierarchical</a:t>
            </a:r>
          </a:p>
          <a:p>
            <a:pPr lvl="1">
              <a:lnSpc>
                <a:spcPct val="90000"/>
              </a:lnSpc>
            </a:pPr>
            <a:r>
              <a:rPr lang="en-GB" dirty="0"/>
              <a:t>Relational</a:t>
            </a:r>
          </a:p>
          <a:p>
            <a:pPr lvl="1">
              <a:lnSpc>
                <a:spcPct val="90000"/>
              </a:lnSpc>
            </a:pPr>
            <a:r>
              <a:rPr lang="en-GB" dirty="0"/>
              <a:t>Object</a:t>
            </a:r>
          </a:p>
          <a:p>
            <a:pPr>
              <a:lnSpc>
                <a:spcPct val="90000"/>
              </a:lnSpc>
            </a:pPr>
            <a:r>
              <a:rPr lang="en-GB" dirty="0"/>
              <a:t>Each of these Database Theories may require different compromises (i.e. at the Logical Modelling stage);</a:t>
            </a:r>
          </a:p>
          <a:p>
            <a:pPr lvl="1">
              <a:lnSpc>
                <a:spcPct val="90000"/>
              </a:lnSpc>
            </a:pPr>
            <a:r>
              <a:rPr lang="en-GB" dirty="0"/>
              <a:t>from the ‘pure’ meaning captured by your Conceptual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dissolve">
                                      <p:cBhvr>
                                        <p:cTn id="7" dur="500"/>
                                        <p:tgtEl>
                                          <p:spTgt spid="2160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71">
                                            <p:txEl>
                                              <p:pRg st="0" end="0"/>
                                            </p:txEl>
                                          </p:spTgt>
                                        </p:tgtEl>
                                        <p:attrNameLst>
                                          <p:attrName>style.visibility</p:attrName>
                                        </p:attrNameLst>
                                      </p:cBhvr>
                                      <p:to>
                                        <p:strVal val="visible"/>
                                      </p:to>
                                    </p:set>
                                    <p:animEffect transition="in" filter="wipe(left)">
                                      <p:cBhvr>
                                        <p:cTn id="12" dur="500"/>
                                        <p:tgtEl>
                                          <p:spTgt spid="21607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6071">
                                            <p:txEl>
                                              <p:pRg st="1" end="1"/>
                                            </p:txEl>
                                          </p:spTgt>
                                        </p:tgtEl>
                                        <p:attrNameLst>
                                          <p:attrName>style.visibility</p:attrName>
                                        </p:attrNameLst>
                                      </p:cBhvr>
                                      <p:to>
                                        <p:strVal val="visible"/>
                                      </p:to>
                                    </p:set>
                                    <p:animEffect transition="in" filter="wipe(left)">
                                      <p:cBhvr>
                                        <p:cTn id="16" dur="500"/>
                                        <p:tgtEl>
                                          <p:spTgt spid="216071">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6071">
                                            <p:txEl>
                                              <p:pRg st="2" end="2"/>
                                            </p:txEl>
                                          </p:spTgt>
                                        </p:tgtEl>
                                        <p:attrNameLst>
                                          <p:attrName>style.visibility</p:attrName>
                                        </p:attrNameLst>
                                      </p:cBhvr>
                                      <p:to>
                                        <p:strVal val="visible"/>
                                      </p:to>
                                    </p:set>
                                    <p:animEffect transition="in" filter="wipe(left)">
                                      <p:cBhvr>
                                        <p:cTn id="20" dur="500"/>
                                        <p:tgtEl>
                                          <p:spTgt spid="216071">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16071">
                                            <p:txEl>
                                              <p:pRg st="3" end="3"/>
                                            </p:txEl>
                                          </p:spTgt>
                                        </p:tgtEl>
                                        <p:attrNameLst>
                                          <p:attrName>style.visibility</p:attrName>
                                        </p:attrNameLst>
                                      </p:cBhvr>
                                      <p:to>
                                        <p:strVal val="visible"/>
                                      </p:to>
                                    </p:set>
                                    <p:animEffect transition="in" filter="wipe(left)">
                                      <p:cBhvr>
                                        <p:cTn id="24" dur="500"/>
                                        <p:tgtEl>
                                          <p:spTgt spid="21607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6071">
                                            <p:txEl>
                                              <p:pRg st="4" end="4"/>
                                            </p:txEl>
                                          </p:spTgt>
                                        </p:tgtEl>
                                        <p:attrNameLst>
                                          <p:attrName>style.visibility</p:attrName>
                                        </p:attrNameLst>
                                      </p:cBhvr>
                                      <p:to>
                                        <p:strVal val="visible"/>
                                      </p:to>
                                    </p:set>
                                    <p:animEffect transition="in" filter="wipe(left)">
                                      <p:cBhvr>
                                        <p:cTn id="29" dur="500"/>
                                        <p:tgtEl>
                                          <p:spTgt spid="216071">
                                            <p:txEl>
                                              <p:pRg st="4" end="4"/>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16071">
                                            <p:txEl>
                                              <p:pRg st="5" end="5"/>
                                            </p:txEl>
                                          </p:spTgt>
                                        </p:tgtEl>
                                        <p:attrNameLst>
                                          <p:attrName>style.visibility</p:attrName>
                                        </p:attrNameLst>
                                      </p:cBhvr>
                                      <p:to>
                                        <p:strVal val="visible"/>
                                      </p:to>
                                    </p:set>
                                    <p:animEffect transition="in" filter="wipe(left)">
                                      <p:cBhvr>
                                        <p:cTn id="33" dur="500"/>
                                        <p:tgtEl>
                                          <p:spTgt spid="216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utoUpdateAnimBg="0"/>
      <p:bldP spid="2160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8" name="Rectangle 6"/>
          <p:cNvSpPr>
            <a:spLocks noGrp="1" noChangeArrowheads="1"/>
          </p:cNvSpPr>
          <p:nvPr>
            <p:ph type="title"/>
          </p:nvPr>
        </p:nvSpPr>
        <p:spPr/>
        <p:txBody>
          <a:bodyPr/>
          <a:lstStyle/>
          <a:p>
            <a:r>
              <a:rPr lang="en-GB" sz="3100"/>
              <a:t>Document Relations as a Database Schema</a:t>
            </a:r>
          </a:p>
        </p:txBody>
      </p:sp>
      <p:sp>
        <p:nvSpPr>
          <p:cNvPr id="218119" name="Rectangle 7"/>
          <p:cNvSpPr>
            <a:spLocks noGrp="1" noChangeArrowheads="1"/>
          </p:cNvSpPr>
          <p:nvPr>
            <p:ph type="body" idx="1"/>
          </p:nvPr>
        </p:nvSpPr>
        <p:spPr/>
        <p:txBody>
          <a:bodyPr>
            <a:normAutofit lnSpcReduction="10000"/>
          </a:bodyPr>
          <a:lstStyle/>
          <a:p>
            <a:pPr>
              <a:lnSpc>
                <a:spcPct val="90000"/>
              </a:lnSpc>
            </a:pPr>
            <a:r>
              <a:rPr lang="en-GB" sz="2800" dirty="0"/>
              <a:t>A Database  Schema:</a:t>
            </a:r>
          </a:p>
          <a:p>
            <a:pPr lvl="1">
              <a:lnSpc>
                <a:spcPct val="90000"/>
              </a:lnSpc>
            </a:pPr>
            <a:r>
              <a:rPr lang="en-GB" sz="2400" dirty="0"/>
              <a:t>defines all </a:t>
            </a:r>
            <a:r>
              <a:rPr lang="en-GB" sz="2400" b="1" dirty="0"/>
              <a:t>Relations</a:t>
            </a:r>
            <a:r>
              <a:rPr lang="en-GB" sz="2400" dirty="0"/>
              <a:t>, </a:t>
            </a:r>
          </a:p>
          <a:p>
            <a:pPr lvl="1">
              <a:lnSpc>
                <a:spcPct val="90000"/>
              </a:lnSpc>
            </a:pPr>
            <a:r>
              <a:rPr lang="en-GB" sz="2400" dirty="0"/>
              <a:t>lists all </a:t>
            </a:r>
            <a:r>
              <a:rPr lang="en-GB" sz="2400" b="1" dirty="0"/>
              <a:t>Attributes</a:t>
            </a:r>
            <a:r>
              <a:rPr lang="en-GB" sz="2400" dirty="0"/>
              <a:t> (with their </a:t>
            </a:r>
            <a:r>
              <a:rPr lang="en-GB" sz="2400" b="1" dirty="0"/>
              <a:t>Domains</a:t>
            </a:r>
            <a:r>
              <a:rPr lang="en-GB" sz="2400" dirty="0"/>
              <a:t>), </a:t>
            </a:r>
          </a:p>
          <a:p>
            <a:pPr lvl="1">
              <a:lnSpc>
                <a:spcPct val="90000"/>
              </a:lnSpc>
            </a:pPr>
            <a:r>
              <a:rPr lang="en-GB" sz="2400" dirty="0"/>
              <a:t>and identifies all </a:t>
            </a:r>
            <a:r>
              <a:rPr lang="en-GB" sz="2400" b="1" dirty="0"/>
              <a:t>Primary &amp; Foreign Keys</a:t>
            </a:r>
            <a:r>
              <a:rPr lang="en-GB" sz="2400" dirty="0"/>
              <a:t>.</a:t>
            </a:r>
          </a:p>
          <a:p>
            <a:pPr>
              <a:lnSpc>
                <a:spcPct val="90000"/>
              </a:lnSpc>
            </a:pPr>
            <a:r>
              <a:rPr lang="en-GB" sz="2800" dirty="0"/>
              <a:t>We should have ‘captured’ the Business situation (assumptions and constraints) in the Conceptual Data Model, </a:t>
            </a:r>
            <a:r>
              <a:rPr lang="en-GB" sz="2800" dirty="0" err="1"/>
              <a:t>e.g</a:t>
            </a:r>
            <a:r>
              <a:rPr lang="en-GB" sz="2800" dirty="0"/>
              <a:t>:</a:t>
            </a:r>
          </a:p>
          <a:p>
            <a:pPr lvl="1">
              <a:lnSpc>
                <a:spcPct val="90000"/>
              </a:lnSpc>
            </a:pPr>
            <a:r>
              <a:rPr lang="en-GB" sz="2400" dirty="0"/>
              <a:t>a College only delivers 10 Courses.</a:t>
            </a:r>
          </a:p>
          <a:p>
            <a:pPr lvl="1">
              <a:lnSpc>
                <a:spcPct val="90000"/>
              </a:lnSpc>
            </a:pPr>
            <a:r>
              <a:rPr lang="en-GB" sz="2400" dirty="0"/>
              <a:t>a Hospital only has 12 Wards.</a:t>
            </a:r>
          </a:p>
          <a:p>
            <a:pPr>
              <a:lnSpc>
                <a:spcPct val="90000"/>
              </a:lnSpc>
            </a:pPr>
            <a:r>
              <a:rPr lang="en-GB" sz="2800" dirty="0"/>
              <a:t>These assumptions and constraints need to be expressed as the Domains of the Database Schema.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8118"/>
                                        </p:tgtEl>
                                        <p:attrNameLst>
                                          <p:attrName>style.visibility</p:attrName>
                                        </p:attrNameLst>
                                      </p:cBhvr>
                                      <p:to>
                                        <p:strVal val="visible"/>
                                      </p:to>
                                    </p:set>
                                    <p:animEffect transition="in" filter="dissolve">
                                      <p:cBhvr>
                                        <p:cTn id="7" dur="500"/>
                                        <p:tgtEl>
                                          <p:spTgt spid="218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9">
                                            <p:txEl>
                                              <p:pRg st="0" end="0"/>
                                            </p:txEl>
                                          </p:spTgt>
                                        </p:tgtEl>
                                        <p:attrNameLst>
                                          <p:attrName>style.visibility</p:attrName>
                                        </p:attrNameLst>
                                      </p:cBhvr>
                                      <p:to>
                                        <p:strVal val="visible"/>
                                      </p:to>
                                    </p:set>
                                    <p:animEffect transition="in" filter="wipe(left)">
                                      <p:cBhvr>
                                        <p:cTn id="12" dur="500"/>
                                        <p:tgtEl>
                                          <p:spTgt spid="21811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8119">
                                            <p:txEl>
                                              <p:pRg st="1" end="1"/>
                                            </p:txEl>
                                          </p:spTgt>
                                        </p:tgtEl>
                                        <p:attrNameLst>
                                          <p:attrName>style.visibility</p:attrName>
                                        </p:attrNameLst>
                                      </p:cBhvr>
                                      <p:to>
                                        <p:strVal val="visible"/>
                                      </p:to>
                                    </p:set>
                                    <p:animEffect transition="in" filter="wipe(left)">
                                      <p:cBhvr>
                                        <p:cTn id="16" dur="500"/>
                                        <p:tgtEl>
                                          <p:spTgt spid="218119">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8119">
                                            <p:txEl>
                                              <p:pRg st="2" end="2"/>
                                            </p:txEl>
                                          </p:spTgt>
                                        </p:tgtEl>
                                        <p:attrNameLst>
                                          <p:attrName>style.visibility</p:attrName>
                                        </p:attrNameLst>
                                      </p:cBhvr>
                                      <p:to>
                                        <p:strVal val="visible"/>
                                      </p:to>
                                    </p:set>
                                    <p:animEffect transition="in" filter="wipe(left)">
                                      <p:cBhvr>
                                        <p:cTn id="20" dur="500"/>
                                        <p:tgtEl>
                                          <p:spTgt spid="218119">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18119">
                                            <p:txEl>
                                              <p:pRg st="3" end="3"/>
                                            </p:txEl>
                                          </p:spTgt>
                                        </p:tgtEl>
                                        <p:attrNameLst>
                                          <p:attrName>style.visibility</p:attrName>
                                        </p:attrNameLst>
                                      </p:cBhvr>
                                      <p:to>
                                        <p:strVal val="visible"/>
                                      </p:to>
                                    </p:set>
                                    <p:animEffect transition="in" filter="wipe(left)">
                                      <p:cBhvr>
                                        <p:cTn id="24" dur="500"/>
                                        <p:tgtEl>
                                          <p:spTgt spid="21811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8119">
                                            <p:txEl>
                                              <p:pRg st="4" end="4"/>
                                            </p:txEl>
                                          </p:spTgt>
                                        </p:tgtEl>
                                        <p:attrNameLst>
                                          <p:attrName>style.visibility</p:attrName>
                                        </p:attrNameLst>
                                      </p:cBhvr>
                                      <p:to>
                                        <p:strVal val="visible"/>
                                      </p:to>
                                    </p:set>
                                    <p:animEffect transition="in" filter="wipe(left)">
                                      <p:cBhvr>
                                        <p:cTn id="29" dur="500"/>
                                        <p:tgtEl>
                                          <p:spTgt spid="218119">
                                            <p:txEl>
                                              <p:pRg st="4" end="4"/>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18119">
                                            <p:txEl>
                                              <p:pRg st="5" end="5"/>
                                            </p:txEl>
                                          </p:spTgt>
                                        </p:tgtEl>
                                        <p:attrNameLst>
                                          <p:attrName>style.visibility</p:attrName>
                                        </p:attrNameLst>
                                      </p:cBhvr>
                                      <p:to>
                                        <p:strVal val="visible"/>
                                      </p:to>
                                    </p:set>
                                    <p:animEffect transition="in" filter="wipe(left)">
                                      <p:cBhvr>
                                        <p:cTn id="33" dur="500"/>
                                        <p:tgtEl>
                                          <p:spTgt spid="218119">
                                            <p:txEl>
                                              <p:pRg st="5" end="5"/>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18119">
                                            <p:txEl>
                                              <p:pRg st="6" end="6"/>
                                            </p:txEl>
                                          </p:spTgt>
                                        </p:tgtEl>
                                        <p:attrNameLst>
                                          <p:attrName>style.visibility</p:attrName>
                                        </p:attrNameLst>
                                      </p:cBhvr>
                                      <p:to>
                                        <p:strVal val="visible"/>
                                      </p:to>
                                    </p:set>
                                    <p:animEffect transition="in" filter="wipe(left)">
                                      <p:cBhvr>
                                        <p:cTn id="37" dur="500"/>
                                        <p:tgtEl>
                                          <p:spTgt spid="2181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8119">
                                            <p:txEl>
                                              <p:pRg st="7" end="7"/>
                                            </p:txEl>
                                          </p:spTgt>
                                        </p:tgtEl>
                                        <p:attrNameLst>
                                          <p:attrName>style.visibility</p:attrName>
                                        </p:attrNameLst>
                                      </p:cBhvr>
                                      <p:to>
                                        <p:strVal val="visible"/>
                                      </p:to>
                                    </p:set>
                                    <p:animEffect transition="in" filter="wipe(left)">
                                      <p:cBhvr>
                                        <p:cTn id="42" dur="500"/>
                                        <p:tgtEl>
                                          <p:spTgt spid="2181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autoUpdateAnimBg="0"/>
      <p:bldP spid="21811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GB"/>
              <a:t>Logical Schema 1 - Domains</a:t>
            </a:r>
          </a:p>
        </p:txBody>
      </p:sp>
      <p:sp>
        <p:nvSpPr>
          <p:cNvPr id="220163" name="Rectangle 3"/>
          <p:cNvSpPr>
            <a:spLocks noGrp="1" noChangeArrowheads="1"/>
          </p:cNvSpPr>
          <p:nvPr>
            <p:ph type="body" idx="1"/>
          </p:nvPr>
        </p:nvSpPr>
        <p:spPr/>
        <p:txBody>
          <a:bodyPr>
            <a:normAutofit lnSpcReduction="10000"/>
          </a:bodyPr>
          <a:lstStyle/>
          <a:p>
            <a:r>
              <a:rPr lang="en-GB" sz="2400" b="1"/>
              <a:t>Schema</a:t>
            </a:r>
            <a:r>
              <a:rPr lang="en-GB" sz="2400"/>
              <a:t>  College</a:t>
            </a:r>
          </a:p>
          <a:p>
            <a:r>
              <a:rPr lang="en-GB" sz="2400" b="1"/>
              <a:t>Domains</a:t>
            </a:r>
          </a:p>
          <a:p>
            <a:pPr lvl="1"/>
            <a:r>
              <a:rPr lang="en-GB" sz="2200"/>
              <a:t>StudentIdentifiers = 1 - 9999;</a:t>
            </a:r>
          </a:p>
          <a:p>
            <a:pPr lvl="1"/>
            <a:r>
              <a:rPr lang="en-GB" sz="2200"/>
              <a:t>StaffIdentifiers = 1001 - 1199;</a:t>
            </a:r>
          </a:p>
          <a:p>
            <a:pPr lvl="1"/>
            <a:r>
              <a:rPr lang="en-GB" sz="2200"/>
              <a:t>PersonNames = TextString (15 Characters);</a:t>
            </a:r>
          </a:p>
          <a:p>
            <a:pPr lvl="1"/>
            <a:r>
              <a:rPr lang="en-GB" sz="2200"/>
              <a:t>Addresses = TextString (25 Characters);</a:t>
            </a:r>
          </a:p>
          <a:p>
            <a:pPr lvl="1"/>
            <a:r>
              <a:rPr lang="en-GB" sz="2200"/>
              <a:t>CourseIdentifiers = 101 - 110;</a:t>
            </a:r>
          </a:p>
          <a:p>
            <a:pPr lvl="1"/>
            <a:r>
              <a:rPr lang="en-GB" sz="2200"/>
              <a:t>CourseNames = Comp, IS, Law, Mkt, ...;</a:t>
            </a:r>
          </a:p>
          <a:p>
            <a:pPr lvl="1"/>
            <a:r>
              <a:rPr lang="en-GB" sz="2200"/>
              <a:t>OLevelPoints = 0 - 100;</a:t>
            </a:r>
          </a:p>
          <a:p>
            <a:pPr lvl="1"/>
            <a:r>
              <a:rPr lang="en-GB" sz="2200"/>
              <a:t>ScalePoints = 1 - 12;</a:t>
            </a:r>
          </a:p>
          <a:p>
            <a:pPr lvl="1"/>
            <a:r>
              <a:rPr lang="en-GB" sz="2200"/>
              <a:t>PayRates = £14,005, £14,789, £15,407, ...;</a:t>
            </a:r>
          </a:p>
          <a:p>
            <a:pPr lvl="1"/>
            <a:r>
              <a:rPr lang="en-GB" sz="2200"/>
              <a:t>StaffBirthDates = Date (dd/mm/yyyy), &gt;21 Years before Today;</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221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221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221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2214" name="Rectangle 6"/>
          <p:cNvSpPr>
            <a:spLocks noGrp="1" noChangeArrowheads="1"/>
          </p:cNvSpPr>
          <p:nvPr>
            <p:ph type="title"/>
          </p:nvPr>
        </p:nvSpPr>
        <p:spPr/>
        <p:txBody>
          <a:bodyPr/>
          <a:lstStyle/>
          <a:p>
            <a:r>
              <a:rPr lang="en-GB"/>
              <a:t>Logical Schema 2 - Relations</a:t>
            </a:r>
          </a:p>
        </p:txBody>
      </p:sp>
      <p:sp>
        <p:nvSpPr>
          <p:cNvPr id="222215" name="Rectangle 7"/>
          <p:cNvSpPr>
            <a:spLocks noGrp="1" noChangeArrowheads="1"/>
          </p:cNvSpPr>
          <p:nvPr>
            <p:ph type="body" idx="1"/>
          </p:nvPr>
        </p:nvSpPr>
        <p:spPr/>
        <p:txBody>
          <a:bodyPr/>
          <a:lstStyle/>
          <a:p>
            <a:r>
              <a:rPr lang="en-GB"/>
              <a:t>Relation </a:t>
            </a:r>
            <a:r>
              <a:rPr lang="en-GB" b="1"/>
              <a:t>Student</a:t>
            </a:r>
          </a:p>
          <a:p>
            <a:pPr lvl="1"/>
            <a:r>
              <a:rPr lang="en-GB" sz="2600" b="1"/>
              <a:t>Enrol-No:</a:t>
            </a:r>
            <a:r>
              <a:rPr lang="en-GB" sz="2600"/>
              <a:t> StudentIdentifiers;</a:t>
            </a:r>
          </a:p>
          <a:p>
            <a:pPr lvl="1"/>
            <a:r>
              <a:rPr lang="en-GB" sz="2600" b="1"/>
              <a:t>Name:</a:t>
            </a:r>
            <a:r>
              <a:rPr lang="en-GB" sz="2600"/>
              <a:t> PersonNames;</a:t>
            </a:r>
          </a:p>
          <a:p>
            <a:pPr lvl="1"/>
            <a:r>
              <a:rPr lang="en-GB" sz="2600" b="1"/>
              <a:t>Address:</a:t>
            </a:r>
            <a:r>
              <a:rPr lang="en-GB" sz="2600"/>
              <a:t> Addresses;</a:t>
            </a:r>
          </a:p>
          <a:p>
            <a:pPr lvl="1"/>
            <a:r>
              <a:rPr lang="en-GB" sz="2600" b="1"/>
              <a:t>OLevelPoints:</a:t>
            </a:r>
            <a:r>
              <a:rPr lang="en-GB" sz="2600"/>
              <a:t> OLevelPoints;</a:t>
            </a:r>
          </a:p>
          <a:p>
            <a:pPr lvl="1"/>
            <a:r>
              <a:rPr lang="en-GB" sz="2600" b="1"/>
              <a:t>Tutor:</a:t>
            </a:r>
            <a:r>
              <a:rPr lang="en-GB" sz="2600"/>
              <a:t> StaffIdentifiers;</a:t>
            </a:r>
          </a:p>
          <a:p>
            <a:pPr lvl="4"/>
            <a:endParaRPr lang="en-GB" sz="1400"/>
          </a:p>
          <a:p>
            <a:pPr lvl="1"/>
            <a:r>
              <a:rPr lang="en-GB" sz="2600" b="1"/>
              <a:t>Primary Key:</a:t>
            </a:r>
            <a:r>
              <a:rPr lang="en-GB" sz="2600"/>
              <a:t> Enrol-No</a:t>
            </a:r>
          </a:p>
          <a:p>
            <a:pPr lvl="1"/>
            <a:r>
              <a:rPr lang="en-GB" sz="2600" b="1"/>
              <a:t>Foreign Key</a:t>
            </a:r>
            <a:r>
              <a:rPr lang="en-GB" sz="2600"/>
              <a:t> Tutor </a:t>
            </a:r>
            <a:r>
              <a:rPr lang="en-GB" sz="2600" b="1" i="1"/>
              <a:t>references</a:t>
            </a:r>
            <a:r>
              <a:rPr lang="en-GB" sz="2600"/>
              <a:t> Staff.Staff-ID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2214"/>
                                        </p:tgtEl>
                                        <p:attrNameLst>
                                          <p:attrName>style.visibility</p:attrName>
                                        </p:attrNameLst>
                                      </p:cBhvr>
                                      <p:to>
                                        <p:strVal val="visible"/>
                                      </p:to>
                                    </p:set>
                                    <p:animEffect transition="in" filter="dissolve">
                                      <p:cBhvr>
                                        <p:cTn id="7" dur="500"/>
                                        <p:tgtEl>
                                          <p:spTgt spid="2222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5">
                                            <p:txEl>
                                              <p:pRg st="0" end="0"/>
                                            </p:txEl>
                                          </p:spTgt>
                                        </p:tgtEl>
                                        <p:attrNameLst>
                                          <p:attrName>style.visibility</p:attrName>
                                        </p:attrNameLst>
                                      </p:cBhvr>
                                      <p:to>
                                        <p:strVal val="visible"/>
                                      </p:to>
                                    </p:set>
                                    <p:animEffect transition="in" filter="wipe(left)">
                                      <p:cBhvr>
                                        <p:cTn id="12" dur="500"/>
                                        <p:tgtEl>
                                          <p:spTgt spid="222215">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2215">
                                            <p:txEl>
                                              <p:pRg st="1" end="1"/>
                                            </p:txEl>
                                          </p:spTgt>
                                        </p:tgtEl>
                                        <p:attrNameLst>
                                          <p:attrName>style.visibility</p:attrName>
                                        </p:attrNameLst>
                                      </p:cBhvr>
                                      <p:to>
                                        <p:strVal val="visible"/>
                                      </p:to>
                                    </p:set>
                                    <p:animEffect transition="in" filter="wipe(left)">
                                      <p:cBhvr>
                                        <p:cTn id="16" dur="500"/>
                                        <p:tgtEl>
                                          <p:spTgt spid="222215">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2215">
                                            <p:txEl>
                                              <p:pRg st="2" end="2"/>
                                            </p:txEl>
                                          </p:spTgt>
                                        </p:tgtEl>
                                        <p:attrNameLst>
                                          <p:attrName>style.visibility</p:attrName>
                                        </p:attrNameLst>
                                      </p:cBhvr>
                                      <p:to>
                                        <p:strVal val="visible"/>
                                      </p:to>
                                    </p:set>
                                    <p:animEffect transition="in" filter="wipe(left)">
                                      <p:cBhvr>
                                        <p:cTn id="20" dur="500"/>
                                        <p:tgtEl>
                                          <p:spTgt spid="222215">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2215">
                                            <p:txEl>
                                              <p:pRg st="3" end="3"/>
                                            </p:txEl>
                                          </p:spTgt>
                                        </p:tgtEl>
                                        <p:attrNameLst>
                                          <p:attrName>style.visibility</p:attrName>
                                        </p:attrNameLst>
                                      </p:cBhvr>
                                      <p:to>
                                        <p:strVal val="visible"/>
                                      </p:to>
                                    </p:set>
                                    <p:animEffect transition="in" filter="wipe(left)">
                                      <p:cBhvr>
                                        <p:cTn id="24" dur="500"/>
                                        <p:tgtEl>
                                          <p:spTgt spid="222215">
                                            <p:txEl>
                                              <p:pRg st="3" end="3"/>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22215">
                                            <p:txEl>
                                              <p:pRg st="4" end="4"/>
                                            </p:txEl>
                                          </p:spTgt>
                                        </p:tgtEl>
                                        <p:attrNameLst>
                                          <p:attrName>style.visibility</p:attrName>
                                        </p:attrNameLst>
                                      </p:cBhvr>
                                      <p:to>
                                        <p:strVal val="visible"/>
                                      </p:to>
                                    </p:set>
                                    <p:animEffect transition="in" filter="wipe(left)">
                                      <p:cBhvr>
                                        <p:cTn id="28" dur="500"/>
                                        <p:tgtEl>
                                          <p:spTgt spid="222215">
                                            <p:txEl>
                                              <p:pRg st="4" end="4"/>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2215">
                                            <p:txEl>
                                              <p:pRg st="5" end="5"/>
                                            </p:txEl>
                                          </p:spTgt>
                                        </p:tgtEl>
                                        <p:attrNameLst>
                                          <p:attrName>style.visibility</p:attrName>
                                        </p:attrNameLst>
                                      </p:cBhvr>
                                      <p:to>
                                        <p:strVal val="visible"/>
                                      </p:to>
                                    </p:set>
                                    <p:animEffect transition="in" filter="wipe(left)">
                                      <p:cBhvr>
                                        <p:cTn id="32" dur="500"/>
                                        <p:tgtEl>
                                          <p:spTgt spid="2222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2215">
                                            <p:txEl>
                                              <p:pRg st="7" end="7"/>
                                            </p:txEl>
                                          </p:spTgt>
                                        </p:tgtEl>
                                        <p:attrNameLst>
                                          <p:attrName>style.visibility</p:attrName>
                                        </p:attrNameLst>
                                      </p:cBhvr>
                                      <p:to>
                                        <p:strVal val="visible"/>
                                      </p:to>
                                    </p:set>
                                    <p:animEffect transition="in" filter="wipe(left)">
                                      <p:cBhvr>
                                        <p:cTn id="37" dur="500"/>
                                        <p:tgtEl>
                                          <p:spTgt spid="2222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2215">
                                            <p:txEl>
                                              <p:pRg st="8" end="8"/>
                                            </p:txEl>
                                          </p:spTgt>
                                        </p:tgtEl>
                                        <p:attrNameLst>
                                          <p:attrName>style.visibility</p:attrName>
                                        </p:attrNameLst>
                                      </p:cBhvr>
                                      <p:to>
                                        <p:strVal val="visible"/>
                                      </p:to>
                                    </p:set>
                                    <p:animEffect transition="in" filter="wipe(left)">
                                      <p:cBhvr>
                                        <p:cTn id="42" dur="500"/>
                                        <p:tgtEl>
                                          <p:spTgt spid="2222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autoUpdateAnimBg="0"/>
      <p:bldP spid="222215" grpId="0" build="p"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425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426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426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4262" name="Rectangle 6"/>
          <p:cNvSpPr>
            <a:spLocks noGrp="1" noChangeArrowheads="1"/>
          </p:cNvSpPr>
          <p:nvPr>
            <p:ph type="title"/>
          </p:nvPr>
        </p:nvSpPr>
        <p:spPr/>
        <p:txBody>
          <a:bodyPr/>
          <a:lstStyle/>
          <a:p>
            <a:r>
              <a:rPr lang="en-GB"/>
              <a:t>Logical Schema 3 - Relations</a:t>
            </a:r>
          </a:p>
        </p:txBody>
      </p:sp>
      <p:sp>
        <p:nvSpPr>
          <p:cNvPr id="224263" name="Rectangle 7"/>
          <p:cNvSpPr>
            <a:spLocks noGrp="1" noChangeArrowheads="1"/>
          </p:cNvSpPr>
          <p:nvPr>
            <p:ph type="body" idx="1"/>
          </p:nvPr>
        </p:nvSpPr>
        <p:spPr>
          <a:xfrm>
            <a:off x="685800" y="1143000"/>
            <a:ext cx="8458200" cy="4876800"/>
          </a:xfrm>
        </p:spPr>
        <p:txBody>
          <a:bodyPr/>
          <a:lstStyle/>
          <a:p>
            <a:pPr marL="290513" indent="-290513"/>
            <a:r>
              <a:rPr lang="en-GB" dirty="0"/>
              <a:t>Relation </a:t>
            </a:r>
            <a:r>
              <a:rPr lang="en-GB" b="1" dirty="0"/>
              <a:t>Staff</a:t>
            </a:r>
          </a:p>
          <a:p>
            <a:pPr marL="758825" lvl="1" indent="-277813"/>
            <a:r>
              <a:rPr lang="en-GB" sz="2600" b="1" dirty="0"/>
              <a:t>Staff-ID:</a:t>
            </a:r>
            <a:r>
              <a:rPr lang="en-GB" sz="2600" dirty="0"/>
              <a:t> </a:t>
            </a:r>
            <a:r>
              <a:rPr lang="en-GB" sz="2600" dirty="0" err="1"/>
              <a:t>StaffIdentifiers</a:t>
            </a:r>
            <a:r>
              <a:rPr lang="en-GB" sz="2600" dirty="0"/>
              <a:t>;</a:t>
            </a:r>
          </a:p>
          <a:p>
            <a:pPr marL="758825" lvl="1" indent="-277813"/>
            <a:r>
              <a:rPr lang="en-GB" sz="2600" b="1" dirty="0"/>
              <a:t>Name:</a:t>
            </a:r>
            <a:r>
              <a:rPr lang="en-GB" sz="2600" dirty="0"/>
              <a:t> </a:t>
            </a:r>
            <a:r>
              <a:rPr lang="en-GB" sz="2600" dirty="0" err="1"/>
              <a:t>PersonNames</a:t>
            </a:r>
            <a:r>
              <a:rPr lang="en-GB" sz="2600" dirty="0"/>
              <a:t>;</a:t>
            </a:r>
          </a:p>
          <a:p>
            <a:pPr marL="758825" lvl="1" indent="-277813"/>
            <a:r>
              <a:rPr lang="en-GB" sz="2600" b="1" dirty="0"/>
              <a:t>Address:</a:t>
            </a:r>
            <a:r>
              <a:rPr lang="en-GB" sz="2600" dirty="0"/>
              <a:t> Addresses;</a:t>
            </a:r>
          </a:p>
          <a:p>
            <a:pPr marL="758825" lvl="1" indent="-277813"/>
            <a:r>
              <a:rPr lang="en-GB" sz="2600" b="1" dirty="0" err="1"/>
              <a:t>ScalePoint</a:t>
            </a:r>
            <a:r>
              <a:rPr lang="en-GB" sz="2600" b="1" dirty="0"/>
              <a:t>:</a:t>
            </a:r>
            <a:r>
              <a:rPr lang="en-GB" sz="2600" dirty="0"/>
              <a:t> </a:t>
            </a:r>
            <a:r>
              <a:rPr lang="en-GB" sz="2600" dirty="0" err="1"/>
              <a:t>ScalePoints</a:t>
            </a:r>
            <a:r>
              <a:rPr lang="en-GB" sz="2600" dirty="0"/>
              <a:t>;</a:t>
            </a:r>
          </a:p>
          <a:p>
            <a:pPr marL="758825" lvl="1" indent="-277813"/>
            <a:r>
              <a:rPr lang="en-GB" sz="2600" b="1" dirty="0"/>
              <a:t>DOB</a:t>
            </a:r>
            <a:r>
              <a:rPr lang="en-GB" sz="2600" dirty="0"/>
              <a:t>: </a:t>
            </a:r>
            <a:r>
              <a:rPr lang="en-GB" sz="2600" dirty="0" err="1"/>
              <a:t>StaffBirthDates</a:t>
            </a:r>
            <a:r>
              <a:rPr lang="en-GB" sz="2600" dirty="0"/>
              <a:t>;</a:t>
            </a:r>
          </a:p>
          <a:p>
            <a:pPr lvl="4"/>
            <a:endParaRPr lang="en-GB" sz="1400" b="1" dirty="0"/>
          </a:p>
          <a:p>
            <a:pPr marL="758825" lvl="1" indent="-277813"/>
            <a:r>
              <a:rPr lang="en-GB" sz="2600" b="1" dirty="0"/>
              <a:t>Primary Key:</a:t>
            </a:r>
            <a:r>
              <a:rPr lang="en-GB" sz="2600" dirty="0"/>
              <a:t> Staff-ID</a:t>
            </a:r>
          </a:p>
          <a:p>
            <a:pPr marL="758825" lvl="1" indent="-277813"/>
            <a:r>
              <a:rPr lang="en-GB" sz="2400" b="1" dirty="0"/>
              <a:t>Foreign Key</a:t>
            </a:r>
            <a:r>
              <a:rPr lang="en-GB" sz="2400" dirty="0"/>
              <a:t> </a:t>
            </a:r>
            <a:r>
              <a:rPr lang="en-GB" sz="2400" dirty="0" err="1"/>
              <a:t>ScalePoint</a:t>
            </a:r>
            <a:r>
              <a:rPr lang="en-GB" sz="2400" dirty="0"/>
              <a:t> </a:t>
            </a:r>
            <a:r>
              <a:rPr lang="en-GB" sz="2400" b="1" i="1" dirty="0"/>
              <a:t>references</a:t>
            </a:r>
            <a:r>
              <a:rPr lang="en-GB" sz="2400" dirty="0"/>
              <a:t> </a:t>
            </a:r>
            <a:r>
              <a:rPr lang="en-GB" sz="2400" dirty="0" err="1"/>
              <a:t>Pay.ScalePoint</a:t>
            </a:r>
            <a:endParaRPr lang="en-GB"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4262"/>
                                        </p:tgtEl>
                                        <p:attrNameLst>
                                          <p:attrName>style.visibility</p:attrName>
                                        </p:attrNameLst>
                                      </p:cBhvr>
                                      <p:to>
                                        <p:strVal val="visible"/>
                                      </p:to>
                                    </p:set>
                                    <p:animEffect transition="in" filter="dissolve">
                                      <p:cBhvr>
                                        <p:cTn id="7" dur="500"/>
                                        <p:tgtEl>
                                          <p:spTgt spid="224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3">
                                            <p:txEl>
                                              <p:pRg st="0" end="0"/>
                                            </p:txEl>
                                          </p:spTgt>
                                        </p:tgtEl>
                                        <p:attrNameLst>
                                          <p:attrName>style.visibility</p:attrName>
                                        </p:attrNameLst>
                                      </p:cBhvr>
                                      <p:to>
                                        <p:strVal val="visible"/>
                                      </p:to>
                                    </p:set>
                                    <p:animEffect transition="in" filter="wipe(left)">
                                      <p:cBhvr>
                                        <p:cTn id="12" dur="500"/>
                                        <p:tgtEl>
                                          <p:spTgt spid="22426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4263">
                                            <p:txEl>
                                              <p:pRg st="1" end="1"/>
                                            </p:txEl>
                                          </p:spTgt>
                                        </p:tgtEl>
                                        <p:attrNameLst>
                                          <p:attrName>style.visibility</p:attrName>
                                        </p:attrNameLst>
                                      </p:cBhvr>
                                      <p:to>
                                        <p:strVal val="visible"/>
                                      </p:to>
                                    </p:set>
                                    <p:animEffect transition="in" filter="wipe(left)">
                                      <p:cBhvr>
                                        <p:cTn id="16" dur="500"/>
                                        <p:tgtEl>
                                          <p:spTgt spid="22426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4263">
                                            <p:txEl>
                                              <p:pRg st="2" end="2"/>
                                            </p:txEl>
                                          </p:spTgt>
                                        </p:tgtEl>
                                        <p:attrNameLst>
                                          <p:attrName>style.visibility</p:attrName>
                                        </p:attrNameLst>
                                      </p:cBhvr>
                                      <p:to>
                                        <p:strVal val="visible"/>
                                      </p:to>
                                    </p:set>
                                    <p:animEffect transition="in" filter="wipe(left)">
                                      <p:cBhvr>
                                        <p:cTn id="20" dur="500"/>
                                        <p:tgtEl>
                                          <p:spTgt spid="22426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4263">
                                            <p:txEl>
                                              <p:pRg st="3" end="3"/>
                                            </p:txEl>
                                          </p:spTgt>
                                        </p:tgtEl>
                                        <p:attrNameLst>
                                          <p:attrName>style.visibility</p:attrName>
                                        </p:attrNameLst>
                                      </p:cBhvr>
                                      <p:to>
                                        <p:strVal val="visible"/>
                                      </p:to>
                                    </p:set>
                                    <p:animEffect transition="in" filter="wipe(left)">
                                      <p:cBhvr>
                                        <p:cTn id="24" dur="500"/>
                                        <p:tgtEl>
                                          <p:spTgt spid="224263">
                                            <p:txEl>
                                              <p:pRg st="3" end="3"/>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24263">
                                            <p:txEl>
                                              <p:pRg st="4" end="4"/>
                                            </p:txEl>
                                          </p:spTgt>
                                        </p:tgtEl>
                                        <p:attrNameLst>
                                          <p:attrName>style.visibility</p:attrName>
                                        </p:attrNameLst>
                                      </p:cBhvr>
                                      <p:to>
                                        <p:strVal val="visible"/>
                                      </p:to>
                                    </p:set>
                                    <p:animEffect transition="in" filter="wipe(left)">
                                      <p:cBhvr>
                                        <p:cTn id="28" dur="500"/>
                                        <p:tgtEl>
                                          <p:spTgt spid="224263">
                                            <p:txEl>
                                              <p:pRg st="4" end="4"/>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4263">
                                            <p:txEl>
                                              <p:pRg st="5" end="5"/>
                                            </p:txEl>
                                          </p:spTgt>
                                        </p:tgtEl>
                                        <p:attrNameLst>
                                          <p:attrName>style.visibility</p:attrName>
                                        </p:attrNameLst>
                                      </p:cBhvr>
                                      <p:to>
                                        <p:strVal val="visible"/>
                                      </p:to>
                                    </p:set>
                                    <p:animEffect transition="in" filter="wipe(left)">
                                      <p:cBhvr>
                                        <p:cTn id="32" dur="500"/>
                                        <p:tgtEl>
                                          <p:spTgt spid="2242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263">
                                            <p:txEl>
                                              <p:pRg st="7" end="7"/>
                                            </p:txEl>
                                          </p:spTgt>
                                        </p:tgtEl>
                                        <p:attrNameLst>
                                          <p:attrName>style.visibility</p:attrName>
                                        </p:attrNameLst>
                                      </p:cBhvr>
                                      <p:to>
                                        <p:strVal val="visible"/>
                                      </p:to>
                                    </p:set>
                                    <p:animEffect transition="in" filter="wipe(left)">
                                      <p:cBhvr>
                                        <p:cTn id="37" dur="500"/>
                                        <p:tgtEl>
                                          <p:spTgt spid="2242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4263">
                                            <p:txEl>
                                              <p:pRg st="8" end="8"/>
                                            </p:txEl>
                                          </p:spTgt>
                                        </p:tgtEl>
                                        <p:attrNameLst>
                                          <p:attrName>style.visibility</p:attrName>
                                        </p:attrNameLst>
                                      </p:cBhvr>
                                      <p:to>
                                        <p:strVal val="visible"/>
                                      </p:to>
                                    </p:set>
                                    <p:animEffect transition="in" filter="wipe(left)">
                                      <p:cBhvr>
                                        <p:cTn id="42" dur="500"/>
                                        <p:tgtEl>
                                          <p:spTgt spid="2242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utoUpdateAnimBg="0"/>
      <p:bldP spid="224263" grpId="0" build="p"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630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6308"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226309"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226310" name="Rectangle 6"/>
          <p:cNvSpPr>
            <a:spLocks noGrp="1" noChangeArrowheads="1"/>
          </p:cNvSpPr>
          <p:nvPr>
            <p:ph type="title"/>
          </p:nvPr>
        </p:nvSpPr>
        <p:spPr/>
        <p:txBody>
          <a:bodyPr/>
          <a:lstStyle/>
          <a:p>
            <a:r>
              <a:rPr lang="en-GB"/>
              <a:t>Logical Schema ...</a:t>
            </a:r>
          </a:p>
        </p:txBody>
      </p:sp>
      <p:sp>
        <p:nvSpPr>
          <p:cNvPr id="226311" name="Rectangle 7"/>
          <p:cNvSpPr>
            <a:spLocks noGrp="1" noChangeArrowheads="1"/>
          </p:cNvSpPr>
          <p:nvPr>
            <p:ph type="body" idx="1"/>
          </p:nvPr>
        </p:nvSpPr>
        <p:spPr/>
        <p:txBody>
          <a:bodyPr>
            <a:normAutofit fontScale="92500"/>
          </a:bodyPr>
          <a:lstStyle/>
          <a:p>
            <a:pPr>
              <a:lnSpc>
                <a:spcPct val="90000"/>
              </a:lnSpc>
            </a:pPr>
            <a:r>
              <a:rPr lang="en-GB" sz="2800" dirty="0"/>
              <a:t>Relation  </a:t>
            </a:r>
            <a:r>
              <a:rPr lang="en-GB" sz="2800" b="1" dirty="0"/>
              <a:t>Course</a:t>
            </a:r>
          </a:p>
          <a:p>
            <a:pPr lvl="1">
              <a:lnSpc>
                <a:spcPct val="90000"/>
              </a:lnSpc>
            </a:pPr>
            <a:r>
              <a:rPr lang="en-GB" sz="2200" b="1" dirty="0" err="1"/>
              <a:t>CourseCode</a:t>
            </a:r>
            <a:r>
              <a:rPr lang="en-GB" sz="2200" b="1" dirty="0"/>
              <a:t>:</a:t>
            </a:r>
            <a:r>
              <a:rPr lang="en-GB" sz="2200" dirty="0"/>
              <a:t> </a:t>
            </a:r>
            <a:r>
              <a:rPr lang="en-GB" sz="2200" dirty="0" err="1"/>
              <a:t>CourseIdentifiers</a:t>
            </a:r>
            <a:r>
              <a:rPr lang="en-GB" sz="2200" dirty="0"/>
              <a:t>;</a:t>
            </a:r>
          </a:p>
          <a:p>
            <a:pPr lvl="1">
              <a:lnSpc>
                <a:spcPct val="90000"/>
              </a:lnSpc>
            </a:pPr>
            <a:r>
              <a:rPr lang="en-GB" sz="2200" b="1" dirty="0"/>
              <a:t>Name:</a:t>
            </a:r>
            <a:r>
              <a:rPr lang="en-GB" sz="2200" dirty="0"/>
              <a:t> </a:t>
            </a:r>
            <a:r>
              <a:rPr lang="en-GB" sz="2200" dirty="0" err="1"/>
              <a:t>CourseNames</a:t>
            </a:r>
            <a:r>
              <a:rPr lang="en-GB" sz="2200" dirty="0"/>
              <a:t>;</a:t>
            </a:r>
          </a:p>
          <a:p>
            <a:pPr lvl="1">
              <a:lnSpc>
                <a:spcPct val="90000"/>
              </a:lnSpc>
            </a:pPr>
            <a:r>
              <a:rPr lang="en-GB" sz="2200" dirty="0"/>
              <a:t>… etc.</a:t>
            </a:r>
          </a:p>
          <a:p>
            <a:pPr>
              <a:lnSpc>
                <a:spcPct val="90000"/>
              </a:lnSpc>
            </a:pPr>
            <a:r>
              <a:rPr lang="en-GB" sz="2800" dirty="0"/>
              <a:t>Continue to define each of the Relations in a similar manner.</a:t>
            </a:r>
          </a:p>
          <a:p>
            <a:pPr lvl="1">
              <a:lnSpc>
                <a:spcPct val="90000"/>
              </a:lnSpc>
            </a:pPr>
            <a:r>
              <a:rPr lang="en-GB" sz="2400" b="1" dirty="0"/>
              <a:t>All Relations</a:t>
            </a:r>
            <a:r>
              <a:rPr lang="en-GB" sz="2400" dirty="0"/>
              <a:t> MUST have a </a:t>
            </a:r>
            <a:r>
              <a:rPr lang="en-GB" sz="2400" b="1" dirty="0"/>
              <a:t>Primary Key</a:t>
            </a:r>
            <a:r>
              <a:rPr lang="en-GB" sz="2400" dirty="0"/>
              <a:t>.</a:t>
            </a:r>
          </a:p>
          <a:p>
            <a:pPr lvl="1">
              <a:lnSpc>
                <a:spcPct val="90000"/>
              </a:lnSpc>
            </a:pPr>
            <a:r>
              <a:rPr lang="en-GB" sz="2400" b="1" dirty="0"/>
              <a:t>Any Relation</a:t>
            </a:r>
            <a:r>
              <a:rPr lang="en-GB" sz="2400" dirty="0"/>
              <a:t> at the </a:t>
            </a:r>
            <a:r>
              <a:rPr lang="en-GB" sz="2400" b="1" dirty="0"/>
              <a:t>M-end</a:t>
            </a:r>
            <a:r>
              <a:rPr lang="en-GB" sz="2400" dirty="0"/>
              <a:t> of a </a:t>
            </a:r>
            <a:r>
              <a:rPr lang="en-GB" sz="2400" b="1" dirty="0"/>
              <a:t>1:M Relationship</a:t>
            </a:r>
            <a:r>
              <a:rPr lang="en-GB" sz="2400" dirty="0"/>
              <a:t> MUST have a </a:t>
            </a:r>
            <a:r>
              <a:rPr lang="en-GB" sz="2400" b="1" dirty="0"/>
              <a:t>Foreign Key</a:t>
            </a:r>
            <a:r>
              <a:rPr lang="en-GB" sz="2400" dirty="0"/>
              <a:t>.</a:t>
            </a:r>
          </a:p>
          <a:p>
            <a:pPr>
              <a:lnSpc>
                <a:spcPct val="90000"/>
              </a:lnSpc>
            </a:pPr>
            <a:r>
              <a:rPr lang="en-GB" sz="2800" dirty="0"/>
              <a:t>Make sure that you define ALL of the Relations, including:</a:t>
            </a:r>
          </a:p>
          <a:p>
            <a:pPr lvl="1">
              <a:lnSpc>
                <a:spcPct val="90000"/>
              </a:lnSpc>
            </a:pPr>
            <a:r>
              <a:rPr lang="en-GB" sz="2400" dirty="0"/>
              <a:t>‘artificial’ ones (e.g. Team)</a:t>
            </a:r>
          </a:p>
          <a:p>
            <a:pPr lvl="1">
              <a:lnSpc>
                <a:spcPct val="90000"/>
              </a:lnSpc>
            </a:pPr>
            <a:r>
              <a:rPr lang="en-GB" sz="2400" dirty="0"/>
              <a:t>‘split-off’ ones (e.g. Pay)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dissolve">
                                      <p:cBhvr>
                                        <p:cTn id="7" dur="500"/>
                                        <p:tgtEl>
                                          <p:spTgt spid="2263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11">
                                            <p:txEl>
                                              <p:pRg st="0" end="0"/>
                                            </p:txEl>
                                          </p:spTgt>
                                        </p:tgtEl>
                                        <p:attrNameLst>
                                          <p:attrName>style.visibility</p:attrName>
                                        </p:attrNameLst>
                                      </p:cBhvr>
                                      <p:to>
                                        <p:strVal val="visible"/>
                                      </p:to>
                                    </p:set>
                                    <p:animEffect transition="in" filter="wipe(left)">
                                      <p:cBhvr>
                                        <p:cTn id="12" dur="500"/>
                                        <p:tgtEl>
                                          <p:spTgt spid="22631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6311">
                                            <p:txEl>
                                              <p:pRg st="1" end="1"/>
                                            </p:txEl>
                                          </p:spTgt>
                                        </p:tgtEl>
                                        <p:attrNameLst>
                                          <p:attrName>style.visibility</p:attrName>
                                        </p:attrNameLst>
                                      </p:cBhvr>
                                      <p:to>
                                        <p:strVal val="visible"/>
                                      </p:to>
                                    </p:set>
                                    <p:animEffect transition="in" filter="wipe(left)">
                                      <p:cBhvr>
                                        <p:cTn id="16" dur="500"/>
                                        <p:tgtEl>
                                          <p:spTgt spid="226311">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6311">
                                            <p:txEl>
                                              <p:pRg st="2" end="2"/>
                                            </p:txEl>
                                          </p:spTgt>
                                        </p:tgtEl>
                                        <p:attrNameLst>
                                          <p:attrName>style.visibility</p:attrName>
                                        </p:attrNameLst>
                                      </p:cBhvr>
                                      <p:to>
                                        <p:strVal val="visible"/>
                                      </p:to>
                                    </p:set>
                                    <p:animEffect transition="in" filter="wipe(left)">
                                      <p:cBhvr>
                                        <p:cTn id="20" dur="500"/>
                                        <p:tgtEl>
                                          <p:spTgt spid="226311">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6311">
                                            <p:txEl>
                                              <p:pRg st="3" end="3"/>
                                            </p:txEl>
                                          </p:spTgt>
                                        </p:tgtEl>
                                        <p:attrNameLst>
                                          <p:attrName>style.visibility</p:attrName>
                                        </p:attrNameLst>
                                      </p:cBhvr>
                                      <p:to>
                                        <p:strVal val="visible"/>
                                      </p:to>
                                    </p:set>
                                    <p:animEffect transition="in" filter="wipe(left)">
                                      <p:cBhvr>
                                        <p:cTn id="24" dur="500"/>
                                        <p:tgtEl>
                                          <p:spTgt spid="22631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6311">
                                            <p:txEl>
                                              <p:pRg st="4" end="4"/>
                                            </p:txEl>
                                          </p:spTgt>
                                        </p:tgtEl>
                                        <p:attrNameLst>
                                          <p:attrName>style.visibility</p:attrName>
                                        </p:attrNameLst>
                                      </p:cBhvr>
                                      <p:to>
                                        <p:strVal val="visible"/>
                                      </p:to>
                                    </p:set>
                                    <p:animEffect transition="in" filter="wipe(left)">
                                      <p:cBhvr>
                                        <p:cTn id="29" dur="500"/>
                                        <p:tgtEl>
                                          <p:spTgt spid="226311">
                                            <p:txEl>
                                              <p:pRg st="4" end="4"/>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26311">
                                            <p:txEl>
                                              <p:pRg st="5" end="5"/>
                                            </p:txEl>
                                          </p:spTgt>
                                        </p:tgtEl>
                                        <p:attrNameLst>
                                          <p:attrName>style.visibility</p:attrName>
                                        </p:attrNameLst>
                                      </p:cBhvr>
                                      <p:to>
                                        <p:strVal val="visible"/>
                                      </p:to>
                                    </p:set>
                                    <p:animEffect transition="in" filter="wipe(left)">
                                      <p:cBhvr>
                                        <p:cTn id="33" dur="500"/>
                                        <p:tgtEl>
                                          <p:spTgt spid="226311">
                                            <p:txEl>
                                              <p:pRg st="5" end="5"/>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26311">
                                            <p:txEl>
                                              <p:pRg st="6" end="6"/>
                                            </p:txEl>
                                          </p:spTgt>
                                        </p:tgtEl>
                                        <p:attrNameLst>
                                          <p:attrName>style.visibility</p:attrName>
                                        </p:attrNameLst>
                                      </p:cBhvr>
                                      <p:to>
                                        <p:strVal val="visible"/>
                                      </p:to>
                                    </p:set>
                                    <p:animEffect transition="in" filter="wipe(left)">
                                      <p:cBhvr>
                                        <p:cTn id="37" dur="500"/>
                                        <p:tgtEl>
                                          <p:spTgt spid="2263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11">
                                            <p:txEl>
                                              <p:pRg st="7" end="7"/>
                                            </p:txEl>
                                          </p:spTgt>
                                        </p:tgtEl>
                                        <p:attrNameLst>
                                          <p:attrName>style.visibility</p:attrName>
                                        </p:attrNameLst>
                                      </p:cBhvr>
                                      <p:to>
                                        <p:strVal val="visible"/>
                                      </p:to>
                                    </p:set>
                                    <p:animEffect transition="in" filter="wipe(left)">
                                      <p:cBhvr>
                                        <p:cTn id="42" dur="500"/>
                                        <p:tgtEl>
                                          <p:spTgt spid="226311">
                                            <p:txEl>
                                              <p:pRg st="7" end="7"/>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26311">
                                            <p:txEl>
                                              <p:pRg st="8" end="8"/>
                                            </p:txEl>
                                          </p:spTgt>
                                        </p:tgtEl>
                                        <p:attrNameLst>
                                          <p:attrName>style.visibility</p:attrName>
                                        </p:attrNameLst>
                                      </p:cBhvr>
                                      <p:to>
                                        <p:strVal val="visible"/>
                                      </p:to>
                                    </p:set>
                                    <p:animEffect transition="in" filter="wipe(left)">
                                      <p:cBhvr>
                                        <p:cTn id="46" dur="500"/>
                                        <p:tgtEl>
                                          <p:spTgt spid="226311">
                                            <p:txEl>
                                              <p:pRg st="8" end="8"/>
                                            </p:txEl>
                                          </p:spTgt>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26311">
                                            <p:txEl>
                                              <p:pRg st="9" end="9"/>
                                            </p:txEl>
                                          </p:spTgt>
                                        </p:tgtEl>
                                        <p:attrNameLst>
                                          <p:attrName>style.visibility</p:attrName>
                                        </p:attrNameLst>
                                      </p:cBhvr>
                                      <p:to>
                                        <p:strVal val="visible"/>
                                      </p:to>
                                    </p:set>
                                    <p:animEffect transition="in" filter="wipe(left)">
                                      <p:cBhvr>
                                        <p:cTn id="50" dur="500"/>
                                        <p:tgtEl>
                                          <p:spTgt spid="2263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P spid="226311" grpId="0" build="p"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Sample Exam Question on Database Design: Jan 14 1b(</a:t>
            </a:r>
            <a:r>
              <a:rPr lang="en-IE" dirty="0" err="1" smtClean="0"/>
              <a:t>i</a:t>
            </a:r>
            <a:r>
              <a:rPr lang="en-IE" dirty="0" smtClean="0"/>
              <a:t>)</a:t>
            </a:r>
            <a:endParaRPr lang="en-IE" dirty="0"/>
          </a:p>
        </p:txBody>
      </p:sp>
      <p:sp>
        <p:nvSpPr>
          <p:cNvPr id="3" name="Content Placeholder 2"/>
          <p:cNvSpPr>
            <a:spLocks noGrp="1"/>
          </p:cNvSpPr>
          <p:nvPr>
            <p:ph idx="1"/>
          </p:nvPr>
        </p:nvSpPr>
        <p:spPr/>
        <p:txBody>
          <a:bodyPr>
            <a:normAutofit fontScale="55000" lnSpcReduction="20000"/>
          </a:bodyPr>
          <a:lstStyle/>
          <a:p>
            <a:pPr>
              <a:buNone/>
            </a:pPr>
            <a:r>
              <a:rPr lang="en-GB" dirty="0"/>
              <a:t>Given the following set of business rules, construct the set of tables that make up the database, ensuring no room for any of the previously discussed anomalies. To further justify your design, construct the associated functional dependency diagrams.</a:t>
            </a:r>
            <a:endParaRPr lang="en-IE" dirty="0"/>
          </a:p>
          <a:p>
            <a:pPr lvl="0"/>
            <a:r>
              <a:rPr lang="en-GB" dirty="0"/>
              <a:t>People are considered separate entities, of which we record their first, middle and last names, their date of birth, their gender, unique PPS number, and their immediate family (immediate family is defined as parents, siblings, aunts, uncles and first cousins).</a:t>
            </a:r>
            <a:endParaRPr lang="en-IE" dirty="0"/>
          </a:p>
          <a:p>
            <a:pPr lvl="0"/>
            <a:r>
              <a:rPr lang="en-GB" dirty="0"/>
              <a:t>Any person may marry any other person (gender is irrelevant) that is NOT in their immediate family (as defined above).</a:t>
            </a:r>
            <a:endParaRPr lang="en-IE" dirty="0"/>
          </a:p>
          <a:p>
            <a:pPr lvl="0"/>
            <a:r>
              <a:rPr lang="en-GB" dirty="0"/>
              <a:t>Not every person must be married currently or previously.</a:t>
            </a:r>
            <a:endParaRPr lang="en-IE" dirty="0"/>
          </a:p>
          <a:p>
            <a:pPr lvl="0"/>
            <a:r>
              <a:rPr lang="en-GB" dirty="0"/>
              <a:t>For those that are, or have been married, we record the id’s of those involved in the marriage, the beginning date and its end date, if applicable.</a:t>
            </a:r>
            <a:endParaRPr lang="en-IE" dirty="0"/>
          </a:p>
          <a:p>
            <a:pPr lvl="0"/>
            <a:r>
              <a:rPr lang="en-GB" dirty="0"/>
              <a:t>No two people may remarry each other if they have been previously married.</a:t>
            </a:r>
            <a:endParaRPr lang="en-IE" dirty="0"/>
          </a:p>
          <a:p>
            <a:pPr lvl="0"/>
            <a:r>
              <a:rPr lang="en-GB" dirty="0"/>
              <a:t>Nobody can get married more than once on the same day.</a:t>
            </a:r>
            <a:endParaRPr lang="en-IE" dirty="0"/>
          </a:p>
          <a:p>
            <a:pPr lvl="0"/>
            <a:r>
              <a:rPr lang="en-GB" dirty="0"/>
              <a:t>No person can be married to more than one other person at the one time.</a:t>
            </a:r>
            <a:endParaRPr lang="en-IE"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Jan 14 1b(</a:t>
            </a:r>
            <a:r>
              <a:rPr lang="en-IE" dirty="0" err="1" smtClean="0"/>
              <a:t>i</a:t>
            </a:r>
            <a:r>
              <a:rPr lang="en-IE" dirty="0" smtClean="0"/>
              <a:t>)</a:t>
            </a:r>
            <a:endParaRPr lang="en-IE" dirty="0"/>
          </a:p>
        </p:txBody>
      </p:sp>
      <p:sp>
        <p:nvSpPr>
          <p:cNvPr id="7" name="Content Placeholder 2"/>
          <p:cNvSpPr>
            <a:spLocks noGrp="1"/>
          </p:cNvSpPr>
          <p:nvPr>
            <p:ph idx="1"/>
          </p:nvPr>
        </p:nvSpPr>
        <p:spPr>
          <a:xfrm>
            <a:off x="457200" y="4437112"/>
            <a:ext cx="8229600" cy="1689051"/>
          </a:xfrm>
        </p:spPr>
        <p:txBody>
          <a:bodyPr>
            <a:normAutofit fontScale="85000" lnSpcReduction="20000"/>
          </a:bodyPr>
          <a:lstStyle/>
          <a:p>
            <a:r>
              <a:rPr lang="en-IE" dirty="0" smtClean="0"/>
              <a:t>Person (</a:t>
            </a:r>
            <a:r>
              <a:rPr lang="en-IE" u="sng" dirty="0" smtClean="0"/>
              <a:t>PPS</a:t>
            </a:r>
            <a:r>
              <a:rPr lang="en-IE" dirty="0" smtClean="0"/>
              <a:t>, </a:t>
            </a:r>
            <a:r>
              <a:rPr lang="en-IE" dirty="0" err="1" smtClean="0"/>
              <a:t>FirstName</a:t>
            </a:r>
            <a:r>
              <a:rPr lang="en-IE" dirty="0" smtClean="0"/>
              <a:t>, </a:t>
            </a:r>
            <a:r>
              <a:rPr lang="en-IE" dirty="0" err="1" smtClean="0"/>
              <a:t>MiddleName</a:t>
            </a:r>
            <a:r>
              <a:rPr lang="en-IE" dirty="0" smtClean="0"/>
              <a:t>, </a:t>
            </a:r>
            <a:r>
              <a:rPr lang="en-IE" dirty="0" err="1" smtClean="0"/>
              <a:t>DoB</a:t>
            </a:r>
            <a:r>
              <a:rPr lang="en-IE" dirty="0" smtClean="0"/>
              <a:t>, Gender)</a:t>
            </a:r>
          </a:p>
          <a:p>
            <a:r>
              <a:rPr lang="en-IE" dirty="0" err="1" smtClean="0"/>
              <a:t>DirectFamily</a:t>
            </a:r>
            <a:r>
              <a:rPr lang="en-IE" dirty="0" smtClean="0"/>
              <a:t> (</a:t>
            </a:r>
            <a:r>
              <a:rPr lang="en-IE" u="sng" dirty="0" err="1" smtClean="0"/>
              <a:t>PPSSubject</a:t>
            </a:r>
            <a:r>
              <a:rPr lang="en-IE" dirty="0" smtClean="0"/>
              <a:t>, </a:t>
            </a:r>
            <a:r>
              <a:rPr lang="en-IE" u="sng" dirty="0" err="1" smtClean="0"/>
              <a:t>PPSObject</a:t>
            </a:r>
            <a:r>
              <a:rPr lang="en-IE" dirty="0" smtClean="0"/>
              <a:t>, </a:t>
            </a:r>
            <a:r>
              <a:rPr lang="en-IE" dirty="0" err="1" smtClean="0"/>
              <a:t>RelationshipType</a:t>
            </a:r>
            <a:r>
              <a:rPr lang="en-IE" dirty="0" smtClean="0"/>
              <a:t>)</a:t>
            </a:r>
          </a:p>
          <a:p>
            <a:r>
              <a:rPr lang="en-IE" dirty="0" smtClean="0"/>
              <a:t>Marriage (</a:t>
            </a:r>
            <a:r>
              <a:rPr lang="en-IE" u="sng" dirty="0" smtClean="0"/>
              <a:t>PPSPerson1</a:t>
            </a:r>
            <a:r>
              <a:rPr lang="en-IE" dirty="0" smtClean="0"/>
              <a:t>, </a:t>
            </a:r>
            <a:r>
              <a:rPr lang="en-IE" u="sng" dirty="0" smtClean="0"/>
              <a:t>PPSPerson2</a:t>
            </a:r>
            <a:r>
              <a:rPr lang="en-IE" dirty="0" smtClean="0"/>
              <a:t>, </a:t>
            </a:r>
            <a:r>
              <a:rPr lang="en-IE" dirty="0" err="1" smtClean="0"/>
              <a:t>StartDate</a:t>
            </a:r>
            <a:r>
              <a:rPr lang="en-IE" dirty="0" smtClean="0"/>
              <a:t>, </a:t>
            </a:r>
            <a:r>
              <a:rPr lang="en-IE" dirty="0" err="1" smtClean="0"/>
              <a:t>EndDate</a:t>
            </a:r>
            <a:r>
              <a:rPr lang="en-IE" dirty="0" smtClean="0"/>
              <a:t>)</a:t>
            </a:r>
            <a:endParaRPr lang="en-IE" dirty="0"/>
          </a:p>
        </p:txBody>
      </p:sp>
      <p:graphicFrame>
        <p:nvGraphicFramePr>
          <p:cNvPr id="8" name="Table 7"/>
          <p:cNvGraphicFramePr>
            <a:graphicFrameLocks noGrp="1"/>
          </p:cNvGraphicFramePr>
          <p:nvPr/>
        </p:nvGraphicFramePr>
        <p:xfrm>
          <a:off x="827584" y="1412776"/>
          <a:ext cx="7152455" cy="370840"/>
        </p:xfrm>
        <a:graphic>
          <a:graphicData uri="http://schemas.openxmlformats.org/drawingml/2006/table">
            <a:tbl>
              <a:tblPr>
                <a:tableStyleId>{ED083AE6-46FA-4A59-8FB0-9F97EB10719F}</a:tableStyleId>
              </a:tblPr>
              <a:tblGrid>
                <a:gridCol w="1430491"/>
                <a:gridCol w="1430491"/>
                <a:gridCol w="1430491"/>
                <a:gridCol w="1430491"/>
                <a:gridCol w="1430491"/>
              </a:tblGrid>
              <a:tr h="370840">
                <a:tc>
                  <a:txBody>
                    <a:bodyPr/>
                    <a:lstStyle/>
                    <a:p>
                      <a:r>
                        <a:rPr lang="en-IE" dirty="0" smtClean="0"/>
                        <a:t>PPS</a:t>
                      </a:r>
                      <a:endParaRPr lang="en-IE" dirty="0"/>
                    </a:p>
                  </a:txBody>
                  <a:tcPr/>
                </a:tc>
                <a:tc>
                  <a:txBody>
                    <a:bodyPr/>
                    <a:lstStyle/>
                    <a:p>
                      <a:r>
                        <a:rPr lang="en-IE" dirty="0" err="1" smtClean="0"/>
                        <a:t>FirstName</a:t>
                      </a:r>
                      <a:endParaRPr lang="en-IE" dirty="0"/>
                    </a:p>
                  </a:txBody>
                  <a:tcPr/>
                </a:tc>
                <a:tc>
                  <a:txBody>
                    <a:bodyPr/>
                    <a:lstStyle/>
                    <a:p>
                      <a:r>
                        <a:rPr lang="en-IE" dirty="0" err="1" smtClean="0"/>
                        <a:t>MiddleName</a:t>
                      </a:r>
                      <a:endParaRPr lang="en-IE" dirty="0"/>
                    </a:p>
                  </a:txBody>
                  <a:tcPr/>
                </a:tc>
                <a:tc>
                  <a:txBody>
                    <a:bodyPr/>
                    <a:lstStyle/>
                    <a:p>
                      <a:r>
                        <a:rPr lang="en-IE" dirty="0" err="1" smtClean="0"/>
                        <a:t>DoB</a:t>
                      </a:r>
                      <a:endParaRPr lang="en-IE" dirty="0"/>
                    </a:p>
                  </a:txBody>
                  <a:tcPr/>
                </a:tc>
                <a:tc>
                  <a:txBody>
                    <a:bodyPr/>
                    <a:lstStyle/>
                    <a:p>
                      <a:r>
                        <a:rPr lang="en-IE" dirty="0" smtClean="0"/>
                        <a:t>Gender</a:t>
                      </a:r>
                      <a:endParaRPr lang="en-IE" dirty="0"/>
                    </a:p>
                  </a:txBody>
                  <a:tcPr/>
                </a:tc>
              </a:tr>
            </a:tbl>
          </a:graphicData>
        </a:graphic>
      </p:graphicFrame>
      <p:cxnSp>
        <p:nvCxnSpPr>
          <p:cNvPr id="10" name="Straight Arrow Connector 9"/>
          <p:cNvCxnSpPr/>
          <p:nvPr/>
        </p:nvCxnSpPr>
        <p:spPr>
          <a:xfrm flipV="1">
            <a:off x="2987824" y="177281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092280" y="177281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796136" y="177281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355976" y="177281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75656" y="2132856"/>
            <a:ext cx="56166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475656" y="1772816"/>
            <a:ext cx="0" cy="36004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899592" y="2492896"/>
          <a:ext cx="5721964" cy="370840"/>
        </p:xfrm>
        <a:graphic>
          <a:graphicData uri="http://schemas.openxmlformats.org/drawingml/2006/table">
            <a:tbl>
              <a:tblPr>
                <a:tableStyleId>{ED083AE6-46FA-4A59-8FB0-9F97EB10719F}</a:tableStyleId>
              </a:tblPr>
              <a:tblGrid>
                <a:gridCol w="1430491"/>
                <a:gridCol w="1430491"/>
                <a:gridCol w="1430491"/>
                <a:gridCol w="1430491"/>
              </a:tblGrid>
              <a:tr h="370840">
                <a:tc>
                  <a:txBody>
                    <a:bodyPr/>
                    <a:lstStyle/>
                    <a:p>
                      <a:r>
                        <a:rPr lang="en-IE" dirty="0" smtClean="0"/>
                        <a:t>Person1</a:t>
                      </a:r>
                      <a:endParaRPr lang="en-IE" dirty="0"/>
                    </a:p>
                  </a:txBody>
                  <a:tcPr/>
                </a:tc>
                <a:tc>
                  <a:txBody>
                    <a:bodyPr/>
                    <a:lstStyle/>
                    <a:p>
                      <a:r>
                        <a:rPr lang="en-IE" dirty="0" smtClean="0"/>
                        <a:t>Person2</a:t>
                      </a:r>
                      <a:endParaRPr lang="en-IE" dirty="0"/>
                    </a:p>
                  </a:txBody>
                  <a:tcPr/>
                </a:tc>
                <a:tc>
                  <a:txBody>
                    <a:bodyPr/>
                    <a:lstStyle/>
                    <a:p>
                      <a:r>
                        <a:rPr lang="en-IE" dirty="0" err="1" smtClean="0"/>
                        <a:t>StartDate</a:t>
                      </a:r>
                      <a:endParaRPr lang="en-IE" dirty="0"/>
                    </a:p>
                  </a:txBody>
                  <a:tcPr/>
                </a:tc>
                <a:tc>
                  <a:txBody>
                    <a:bodyPr/>
                    <a:lstStyle/>
                    <a:p>
                      <a:r>
                        <a:rPr lang="en-IE" dirty="0" err="1" smtClean="0"/>
                        <a:t>EndDate</a:t>
                      </a:r>
                      <a:endParaRPr lang="en-IE" dirty="0"/>
                    </a:p>
                  </a:txBody>
                  <a:tcPr/>
                </a:tc>
              </a:tr>
            </a:tbl>
          </a:graphicData>
        </a:graphic>
      </p:graphicFrame>
      <p:cxnSp>
        <p:nvCxnSpPr>
          <p:cNvPr id="34" name="Straight Connector 33"/>
          <p:cNvCxnSpPr/>
          <p:nvPr/>
        </p:nvCxnSpPr>
        <p:spPr>
          <a:xfrm>
            <a:off x="1331640" y="3212976"/>
            <a:ext cx="1656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331640" y="285293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987824" y="285293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123728" y="321297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23728" y="3573016"/>
            <a:ext cx="37444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427984" y="285293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68144" y="285293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References and Resources used in creating these slides</a:t>
            </a:r>
            <a:endParaRPr lang="en-IE" dirty="0"/>
          </a:p>
        </p:txBody>
      </p:sp>
      <p:sp>
        <p:nvSpPr>
          <p:cNvPr id="3" name="Content Placeholder 2"/>
          <p:cNvSpPr>
            <a:spLocks noGrp="1"/>
          </p:cNvSpPr>
          <p:nvPr>
            <p:ph idx="1"/>
          </p:nvPr>
        </p:nvSpPr>
        <p:spPr/>
        <p:txBody>
          <a:bodyPr/>
          <a:lstStyle/>
          <a:p>
            <a:r>
              <a:rPr lang="en-IE" dirty="0" smtClean="0"/>
              <a:t>Slides for Database Design and Implementation. Ian Perry, University of Hull 2006. </a:t>
            </a:r>
            <a:r>
              <a:rPr lang="en-IE" dirty="0" smtClean="0">
                <a:hlinkClick r:id="rId2"/>
              </a:rPr>
              <a:t>http://itsy.co.uk/ac/0506/sem2/44220_DDI/</a:t>
            </a:r>
            <a:endParaRPr lang="en-IE"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t>The ‘Data Modelling Stack’</a:t>
            </a:r>
          </a:p>
        </p:txBody>
      </p:sp>
      <p:graphicFrame>
        <p:nvGraphicFramePr>
          <p:cNvPr id="52227" name="Object 3">
            <a:hlinkClick r:id="" action="ppaction://ole?verb=0"/>
          </p:cNvPr>
          <p:cNvGraphicFramePr>
            <a:graphicFrameLocks/>
          </p:cNvGraphicFramePr>
          <p:nvPr/>
        </p:nvGraphicFramePr>
        <p:xfrm>
          <a:off x="750888" y="1270000"/>
          <a:ext cx="8075612" cy="5037138"/>
        </p:xfrm>
        <a:graphic>
          <a:graphicData uri="http://schemas.openxmlformats.org/presentationml/2006/ole">
            <p:oleObj spid="_x0000_s3075" name="Document" r:id="rId3" imgW="5422605" imgH="3183692"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p:cTn id="7" dur="500" fill="hold"/>
                                        <p:tgtEl>
                                          <p:spTgt spid="52227"/>
                                        </p:tgtEl>
                                        <p:attrNameLst>
                                          <p:attrName>ppt_x</p:attrName>
                                        </p:attrNameLst>
                                      </p:cBhvr>
                                      <p:tavLst>
                                        <p:tav tm="0">
                                          <p:val>
                                            <p:strVal val="#ppt_x"/>
                                          </p:val>
                                        </p:tav>
                                        <p:tav tm="100000">
                                          <p:val>
                                            <p:strVal val="#ppt_x"/>
                                          </p:val>
                                        </p:tav>
                                      </p:tavLst>
                                    </p:anim>
                                    <p:anim calcmode="lin" valueType="num">
                                      <p:cBhvr>
                                        <p:cTn id="8" dur="500" fill="hold"/>
                                        <p:tgtEl>
                                          <p:spTgt spid="52227"/>
                                        </p:tgtEl>
                                        <p:attrNameLst>
                                          <p:attrName>ppt_y</p:attrName>
                                        </p:attrNameLst>
                                      </p:cBhvr>
                                      <p:tavLst>
                                        <p:tav tm="0">
                                          <p:val>
                                            <p:strVal val="#ppt_y-#ppt_h/2"/>
                                          </p:val>
                                        </p:tav>
                                        <p:tav tm="100000">
                                          <p:val>
                                            <p:strVal val="#ppt_y"/>
                                          </p:val>
                                        </p:tav>
                                      </p:tavLst>
                                    </p:anim>
                                    <p:anim calcmode="lin" valueType="num">
                                      <p:cBhvr>
                                        <p:cTn id="9" dur="500" fill="hold"/>
                                        <p:tgtEl>
                                          <p:spTgt spid="52227"/>
                                        </p:tgtEl>
                                        <p:attrNameLst>
                                          <p:attrName>ppt_w</p:attrName>
                                        </p:attrNameLst>
                                      </p:cBhvr>
                                      <p:tavLst>
                                        <p:tav tm="0">
                                          <p:val>
                                            <p:strVal val="#ppt_w"/>
                                          </p:val>
                                        </p:tav>
                                        <p:tav tm="100000">
                                          <p:val>
                                            <p:strVal val="#ppt_w"/>
                                          </p:val>
                                        </p:tav>
                                      </p:tavLst>
                                    </p:anim>
                                    <p:anim calcmode="lin" valueType="num">
                                      <p:cBhvr>
                                        <p:cTn id="10" dur="500" fill="hold"/>
                                        <p:tgtEl>
                                          <p:spTgt spid="522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325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325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325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3254" name="Rectangle 6"/>
          <p:cNvSpPr>
            <a:spLocks noGrp="1" noChangeArrowheads="1"/>
          </p:cNvSpPr>
          <p:nvPr>
            <p:ph type="title"/>
          </p:nvPr>
        </p:nvSpPr>
        <p:spPr/>
        <p:txBody>
          <a:bodyPr/>
          <a:lstStyle/>
          <a:p>
            <a:r>
              <a:rPr lang="en-GB"/>
              <a:t>Conceptual Data Model</a:t>
            </a:r>
          </a:p>
        </p:txBody>
      </p:sp>
      <p:sp>
        <p:nvSpPr>
          <p:cNvPr id="53255" name="Rectangle 7"/>
          <p:cNvSpPr>
            <a:spLocks noGrp="1" noChangeArrowheads="1"/>
          </p:cNvSpPr>
          <p:nvPr>
            <p:ph type="body" idx="1"/>
          </p:nvPr>
        </p:nvSpPr>
        <p:spPr/>
        <p:txBody>
          <a:bodyPr>
            <a:normAutofit lnSpcReduction="10000"/>
          </a:bodyPr>
          <a:lstStyle/>
          <a:p>
            <a:pPr>
              <a:lnSpc>
                <a:spcPct val="90000"/>
              </a:lnSpc>
            </a:pPr>
            <a:r>
              <a:rPr lang="en-GB" dirty="0"/>
              <a:t>Initial ‘view’ of the Objects of </a:t>
            </a:r>
            <a:r>
              <a:rPr lang="en-GB" dirty="0" smtClean="0"/>
              <a:t>interest: </a:t>
            </a:r>
            <a:endParaRPr lang="en-GB" dirty="0"/>
          </a:p>
          <a:p>
            <a:pPr lvl="1">
              <a:lnSpc>
                <a:spcPct val="90000"/>
              </a:lnSpc>
            </a:pPr>
            <a:r>
              <a:rPr lang="en-GB" dirty="0"/>
              <a:t>their properties, relationships, semantics.</a:t>
            </a:r>
          </a:p>
          <a:p>
            <a:pPr>
              <a:lnSpc>
                <a:spcPct val="90000"/>
              </a:lnSpc>
            </a:pPr>
            <a:r>
              <a:rPr lang="en-GB" dirty="0"/>
              <a:t>An integrated ‘view’ of the </a:t>
            </a:r>
            <a:r>
              <a:rPr lang="en-GB" dirty="0" smtClean="0"/>
              <a:t>whole:</a:t>
            </a:r>
            <a:endParaRPr lang="en-GB" dirty="0"/>
          </a:p>
          <a:p>
            <a:pPr lvl="1">
              <a:lnSpc>
                <a:spcPct val="90000"/>
              </a:lnSpc>
            </a:pPr>
            <a:r>
              <a:rPr lang="en-GB" dirty="0"/>
              <a:t>which is compromise free AND Software &amp; Hardware independent.</a:t>
            </a:r>
          </a:p>
          <a:p>
            <a:pPr>
              <a:lnSpc>
                <a:spcPct val="90000"/>
              </a:lnSpc>
            </a:pPr>
            <a:r>
              <a:rPr lang="en-GB" dirty="0"/>
              <a:t>Conceptual Data Modelling, is all </a:t>
            </a:r>
            <a:r>
              <a:rPr lang="en-GB" dirty="0" smtClean="0"/>
              <a:t>about:</a:t>
            </a:r>
            <a:endParaRPr lang="en-GB" dirty="0"/>
          </a:p>
          <a:p>
            <a:pPr lvl="1">
              <a:lnSpc>
                <a:spcPct val="90000"/>
              </a:lnSpc>
            </a:pPr>
            <a:r>
              <a:rPr lang="en-GB" dirty="0"/>
              <a:t>‘capturing’ </a:t>
            </a:r>
            <a:r>
              <a:rPr lang="en-GB" b="1" dirty="0"/>
              <a:t>WHAT</a:t>
            </a:r>
            <a:r>
              <a:rPr lang="en-GB" dirty="0"/>
              <a:t> real-world Objects MUST be included, i.e. to suit a particular purpose.</a:t>
            </a:r>
          </a:p>
          <a:p>
            <a:pPr>
              <a:lnSpc>
                <a:spcPct val="90000"/>
              </a:lnSpc>
            </a:pPr>
            <a:r>
              <a:rPr lang="en-GB" dirty="0"/>
              <a:t>We will build Conceptual Models using:</a:t>
            </a:r>
          </a:p>
          <a:p>
            <a:pPr lvl="1">
              <a:lnSpc>
                <a:spcPct val="90000"/>
              </a:lnSpc>
            </a:pPr>
            <a:r>
              <a:rPr lang="en-GB" dirty="0"/>
              <a:t>Entity Relationship (ER) Diagrams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dissolve">
                                      <p:cBhvr>
                                        <p:cTn id="7" dur="500"/>
                                        <p:tgtEl>
                                          <p:spTgt spid="53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5">
                                            <p:txEl>
                                              <p:pRg st="0" end="0"/>
                                            </p:txEl>
                                          </p:spTgt>
                                        </p:tgtEl>
                                        <p:attrNameLst>
                                          <p:attrName>style.visibility</p:attrName>
                                        </p:attrNameLst>
                                      </p:cBhvr>
                                      <p:to>
                                        <p:strVal val="visible"/>
                                      </p:to>
                                    </p:set>
                                    <p:animEffect transition="in" filter="wipe(left)">
                                      <p:cBhvr>
                                        <p:cTn id="12" dur="500"/>
                                        <p:tgtEl>
                                          <p:spTgt spid="532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5">
                                            <p:txEl>
                                              <p:pRg st="1" end="1"/>
                                            </p:txEl>
                                          </p:spTgt>
                                        </p:tgtEl>
                                        <p:attrNameLst>
                                          <p:attrName>style.visibility</p:attrName>
                                        </p:attrNameLst>
                                      </p:cBhvr>
                                      <p:to>
                                        <p:strVal val="visible"/>
                                      </p:to>
                                    </p:set>
                                    <p:animEffect transition="in" filter="wipe(left)">
                                      <p:cBhvr>
                                        <p:cTn id="17" dur="500"/>
                                        <p:tgtEl>
                                          <p:spTgt spid="532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5">
                                            <p:txEl>
                                              <p:pRg st="2" end="2"/>
                                            </p:txEl>
                                          </p:spTgt>
                                        </p:tgtEl>
                                        <p:attrNameLst>
                                          <p:attrName>style.visibility</p:attrName>
                                        </p:attrNameLst>
                                      </p:cBhvr>
                                      <p:to>
                                        <p:strVal val="visible"/>
                                      </p:to>
                                    </p:set>
                                    <p:animEffect transition="in" filter="wipe(left)">
                                      <p:cBhvr>
                                        <p:cTn id="22" dur="500"/>
                                        <p:tgtEl>
                                          <p:spTgt spid="53255">
                                            <p:txEl>
                                              <p:pRg st="2" end="2"/>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3255">
                                            <p:txEl>
                                              <p:pRg st="3" end="3"/>
                                            </p:txEl>
                                          </p:spTgt>
                                        </p:tgtEl>
                                        <p:attrNameLst>
                                          <p:attrName>style.visibility</p:attrName>
                                        </p:attrNameLst>
                                      </p:cBhvr>
                                      <p:to>
                                        <p:strVal val="visible"/>
                                      </p:to>
                                    </p:set>
                                    <p:animEffect transition="in" filter="wipe(left)">
                                      <p:cBhvr>
                                        <p:cTn id="26" dur="500"/>
                                        <p:tgtEl>
                                          <p:spTgt spid="5325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255">
                                            <p:txEl>
                                              <p:pRg st="4" end="4"/>
                                            </p:txEl>
                                          </p:spTgt>
                                        </p:tgtEl>
                                        <p:attrNameLst>
                                          <p:attrName>style.visibility</p:attrName>
                                        </p:attrNameLst>
                                      </p:cBhvr>
                                      <p:to>
                                        <p:strVal val="visible"/>
                                      </p:to>
                                    </p:set>
                                    <p:animEffect transition="in" filter="wipe(left)">
                                      <p:cBhvr>
                                        <p:cTn id="31" dur="500"/>
                                        <p:tgtEl>
                                          <p:spTgt spid="53255">
                                            <p:txEl>
                                              <p:pRg st="4" end="4"/>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3255">
                                            <p:txEl>
                                              <p:pRg st="5" end="5"/>
                                            </p:txEl>
                                          </p:spTgt>
                                        </p:tgtEl>
                                        <p:attrNameLst>
                                          <p:attrName>style.visibility</p:attrName>
                                        </p:attrNameLst>
                                      </p:cBhvr>
                                      <p:to>
                                        <p:strVal val="visible"/>
                                      </p:to>
                                    </p:set>
                                    <p:animEffect transition="in" filter="wipe(left)">
                                      <p:cBhvr>
                                        <p:cTn id="35" dur="500"/>
                                        <p:tgtEl>
                                          <p:spTgt spid="5325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3255">
                                            <p:txEl>
                                              <p:pRg st="6" end="6"/>
                                            </p:txEl>
                                          </p:spTgt>
                                        </p:tgtEl>
                                        <p:attrNameLst>
                                          <p:attrName>style.visibility</p:attrName>
                                        </p:attrNameLst>
                                      </p:cBhvr>
                                      <p:to>
                                        <p:strVal val="visible"/>
                                      </p:to>
                                    </p:set>
                                    <p:animEffect transition="in" filter="wipe(left)">
                                      <p:cBhvr>
                                        <p:cTn id="40" dur="500"/>
                                        <p:tgtEl>
                                          <p:spTgt spid="53255">
                                            <p:txEl>
                                              <p:pRg st="6" end="6"/>
                                            </p:txEl>
                                          </p:spTgt>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3255">
                                            <p:txEl>
                                              <p:pRg st="7" end="7"/>
                                            </p:txEl>
                                          </p:spTgt>
                                        </p:tgtEl>
                                        <p:attrNameLst>
                                          <p:attrName>style.visibility</p:attrName>
                                        </p:attrNameLst>
                                      </p:cBhvr>
                                      <p:to>
                                        <p:strVal val="visible"/>
                                      </p:to>
                                    </p:set>
                                    <p:animEffect transition="in" filter="wipe(left)">
                                      <p:cBhvr>
                                        <p:cTn id="44" dur="500"/>
                                        <p:tgtEl>
                                          <p:spTgt spid="532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325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5299"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5300"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IE"/>
          </a:p>
        </p:txBody>
      </p:sp>
      <p:sp>
        <p:nvSpPr>
          <p:cNvPr id="55301"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IE"/>
          </a:p>
        </p:txBody>
      </p:sp>
      <p:sp>
        <p:nvSpPr>
          <p:cNvPr id="55302" name="Rectangle 6"/>
          <p:cNvSpPr>
            <a:spLocks noGrp="1" noChangeArrowheads="1"/>
          </p:cNvSpPr>
          <p:nvPr>
            <p:ph type="title"/>
          </p:nvPr>
        </p:nvSpPr>
        <p:spPr/>
        <p:txBody>
          <a:bodyPr/>
          <a:lstStyle/>
          <a:p>
            <a:r>
              <a:rPr lang="en-GB"/>
              <a:t>Logical Data Model</a:t>
            </a:r>
          </a:p>
        </p:txBody>
      </p:sp>
      <p:sp>
        <p:nvSpPr>
          <p:cNvPr id="55303" name="Rectangle 7"/>
          <p:cNvSpPr>
            <a:spLocks noGrp="1" noChangeArrowheads="1"/>
          </p:cNvSpPr>
          <p:nvPr>
            <p:ph type="body" idx="1"/>
          </p:nvPr>
        </p:nvSpPr>
        <p:spPr/>
        <p:txBody>
          <a:bodyPr>
            <a:normAutofit fontScale="92500" lnSpcReduction="10000"/>
          </a:bodyPr>
          <a:lstStyle/>
          <a:p>
            <a:pPr>
              <a:lnSpc>
                <a:spcPct val="90000"/>
              </a:lnSpc>
            </a:pPr>
            <a:r>
              <a:rPr lang="en-GB"/>
              <a:t>Logical Data Modelling, is all about;</a:t>
            </a:r>
          </a:p>
          <a:p>
            <a:pPr lvl="1">
              <a:lnSpc>
                <a:spcPct val="90000"/>
              </a:lnSpc>
            </a:pPr>
            <a:r>
              <a:rPr lang="en-GB"/>
              <a:t>‘deciding’ </a:t>
            </a:r>
            <a:r>
              <a:rPr lang="en-GB" b="1"/>
              <a:t>HOW</a:t>
            </a:r>
            <a:r>
              <a:rPr lang="en-GB"/>
              <a:t> to best represent the properties of the Objects of interest, and the relationships between them.</a:t>
            </a:r>
          </a:p>
          <a:p>
            <a:pPr>
              <a:lnSpc>
                <a:spcPct val="90000"/>
              </a:lnSpc>
            </a:pPr>
            <a:r>
              <a:rPr lang="en-GB"/>
              <a:t>We will build these using:</a:t>
            </a:r>
          </a:p>
          <a:p>
            <a:pPr lvl="1">
              <a:lnSpc>
                <a:spcPct val="90000"/>
              </a:lnSpc>
            </a:pPr>
            <a:r>
              <a:rPr lang="en-GB"/>
              <a:t>Database Schema</a:t>
            </a:r>
          </a:p>
          <a:p>
            <a:pPr>
              <a:lnSpc>
                <a:spcPct val="90000"/>
              </a:lnSpc>
            </a:pPr>
            <a:r>
              <a:rPr lang="en-GB"/>
              <a:t>A Database Schema:</a:t>
            </a:r>
          </a:p>
          <a:p>
            <a:pPr lvl="1">
              <a:lnSpc>
                <a:spcPct val="90000"/>
              </a:lnSpc>
            </a:pPr>
            <a:r>
              <a:rPr lang="en-GB"/>
              <a:t>defines the single, integrated, data collection that is the whole database.</a:t>
            </a:r>
          </a:p>
          <a:p>
            <a:pPr lvl="1">
              <a:lnSpc>
                <a:spcPct val="90000"/>
              </a:lnSpc>
            </a:pPr>
            <a:r>
              <a:rPr lang="en-GB"/>
              <a:t>within the constraints of a chosen/imposed theoretical framework.</a:t>
            </a:r>
          </a:p>
          <a:p>
            <a:pPr lvl="1">
              <a:lnSpc>
                <a:spcPct val="90000"/>
              </a:lnSpc>
            </a:pP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dissolve">
                                      <p:cBhvr>
                                        <p:cTn id="7" dur="500"/>
                                        <p:tgtEl>
                                          <p:spTgt spid="553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3">
                                            <p:txEl>
                                              <p:pRg st="0" end="0"/>
                                            </p:txEl>
                                          </p:spTgt>
                                        </p:tgtEl>
                                        <p:attrNameLst>
                                          <p:attrName>style.visibility</p:attrName>
                                        </p:attrNameLst>
                                      </p:cBhvr>
                                      <p:to>
                                        <p:strVal val="visible"/>
                                      </p:to>
                                    </p:set>
                                    <p:animEffect transition="in" filter="wipe(left)">
                                      <p:cBhvr>
                                        <p:cTn id="12" dur="500"/>
                                        <p:tgtEl>
                                          <p:spTgt spid="5530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5303">
                                            <p:txEl>
                                              <p:pRg st="1" end="1"/>
                                            </p:txEl>
                                          </p:spTgt>
                                        </p:tgtEl>
                                        <p:attrNameLst>
                                          <p:attrName>style.visibility</p:attrName>
                                        </p:attrNameLst>
                                      </p:cBhvr>
                                      <p:to>
                                        <p:strVal val="visible"/>
                                      </p:to>
                                    </p:set>
                                    <p:animEffect transition="in" filter="wipe(left)">
                                      <p:cBhvr>
                                        <p:cTn id="16" dur="500"/>
                                        <p:tgtEl>
                                          <p:spTgt spid="553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3">
                                            <p:txEl>
                                              <p:pRg st="2" end="2"/>
                                            </p:txEl>
                                          </p:spTgt>
                                        </p:tgtEl>
                                        <p:attrNameLst>
                                          <p:attrName>style.visibility</p:attrName>
                                        </p:attrNameLst>
                                      </p:cBhvr>
                                      <p:to>
                                        <p:strVal val="visible"/>
                                      </p:to>
                                    </p:set>
                                    <p:animEffect transition="in" filter="wipe(left)">
                                      <p:cBhvr>
                                        <p:cTn id="21" dur="500"/>
                                        <p:tgtEl>
                                          <p:spTgt spid="55303">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3">
                                            <p:txEl>
                                              <p:pRg st="3" end="3"/>
                                            </p:txEl>
                                          </p:spTgt>
                                        </p:tgtEl>
                                        <p:attrNameLst>
                                          <p:attrName>style.visibility</p:attrName>
                                        </p:attrNameLst>
                                      </p:cBhvr>
                                      <p:to>
                                        <p:strVal val="visible"/>
                                      </p:to>
                                    </p:set>
                                    <p:animEffect transition="in" filter="wipe(left)">
                                      <p:cBhvr>
                                        <p:cTn id="25" dur="500"/>
                                        <p:tgtEl>
                                          <p:spTgt spid="5530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5303">
                                            <p:txEl>
                                              <p:pRg st="4" end="4"/>
                                            </p:txEl>
                                          </p:spTgt>
                                        </p:tgtEl>
                                        <p:attrNameLst>
                                          <p:attrName>style.visibility</p:attrName>
                                        </p:attrNameLst>
                                      </p:cBhvr>
                                      <p:to>
                                        <p:strVal val="visible"/>
                                      </p:to>
                                    </p:set>
                                    <p:animEffect transition="in" filter="wipe(left)">
                                      <p:cBhvr>
                                        <p:cTn id="30" dur="500"/>
                                        <p:tgtEl>
                                          <p:spTgt spid="55303">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5303">
                                            <p:txEl>
                                              <p:pRg st="5" end="5"/>
                                            </p:txEl>
                                          </p:spTgt>
                                        </p:tgtEl>
                                        <p:attrNameLst>
                                          <p:attrName>style.visibility</p:attrName>
                                        </p:attrNameLst>
                                      </p:cBhvr>
                                      <p:to>
                                        <p:strVal val="visible"/>
                                      </p:to>
                                    </p:set>
                                    <p:animEffect transition="in" filter="wipe(left)">
                                      <p:cBhvr>
                                        <p:cTn id="34" dur="500"/>
                                        <p:tgtEl>
                                          <p:spTgt spid="5530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5303">
                                            <p:txEl>
                                              <p:pRg st="6" end="6"/>
                                            </p:txEl>
                                          </p:spTgt>
                                        </p:tgtEl>
                                        <p:attrNameLst>
                                          <p:attrName>style.visibility</p:attrName>
                                        </p:attrNameLst>
                                      </p:cBhvr>
                                      <p:to>
                                        <p:strVal val="visible"/>
                                      </p:to>
                                    </p:set>
                                    <p:animEffect transition="in" filter="wipe(left)">
                                      <p:cBhvr>
                                        <p:cTn id="39" dur="500"/>
                                        <p:tgtEl>
                                          <p:spTgt spid="553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build="p" bldLvl="2"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3963</Words>
  <Application>Microsoft Office PowerPoint</Application>
  <PresentationFormat>On-screen Show (4:3)</PresentationFormat>
  <Paragraphs>758</Paragraphs>
  <Slides>68</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Office Theme</vt:lpstr>
      <vt:lpstr>Document</vt:lpstr>
      <vt:lpstr>Database Design</vt:lpstr>
      <vt:lpstr>Three layers of Data Modelling</vt:lpstr>
      <vt:lpstr>So, what is a Model? </vt:lpstr>
      <vt:lpstr>Everyday Models</vt:lpstr>
      <vt:lpstr>The Data Abstraction Process</vt:lpstr>
      <vt:lpstr>Data Models in the Plural</vt:lpstr>
      <vt:lpstr>The ‘Data Modelling Stack’</vt:lpstr>
      <vt:lpstr>Conceptual Data Model</vt:lpstr>
      <vt:lpstr>Logical Data Model</vt:lpstr>
      <vt:lpstr>Theories of Logical Modelling</vt:lpstr>
      <vt:lpstr>Physical Data Model</vt:lpstr>
      <vt:lpstr>Database Design &amp; Development</vt:lpstr>
      <vt:lpstr>‘Facts’ about the ‘Real-World’</vt:lpstr>
      <vt:lpstr>‘Facts’ need to be Expressed</vt:lpstr>
      <vt:lpstr>Entities/Attributes/Relationships</vt:lpstr>
      <vt:lpstr>Entities = Objects of Interest</vt:lpstr>
      <vt:lpstr>Attributes = Characteristics</vt:lpstr>
      <vt:lpstr>Entities &amp; Attributes</vt:lpstr>
      <vt:lpstr>Entities &amp; Attributes (Example 1)</vt:lpstr>
      <vt:lpstr>Entities &amp; Attributes (Example 2)</vt:lpstr>
      <vt:lpstr>Relationships = Associations</vt:lpstr>
      <vt:lpstr>Quantitative = Degree</vt:lpstr>
      <vt:lpstr>Qualitative = Type</vt:lpstr>
      <vt:lpstr>Example Relationships (by Degree &amp; Type)</vt:lpstr>
      <vt:lpstr>Decomposing Complexity</vt:lpstr>
      <vt:lpstr>An Example of Decomposition</vt:lpstr>
      <vt:lpstr>Conceptual Data Modelling Process</vt:lpstr>
      <vt:lpstr>Conceptual Data Modelling Process</vt:lpstr>
      <vt:lpstr>Database Theories &amp; Software</vt:lpstr>
      <vt:lpstr>Database Theory = Relational Model</vt:lpstr>
      <vt:lpstr>Relational Modelling Language</vt:lpstr>
      <vt:lpstr>Relations look very like Entities</vt:lpstr>
      <vt:lpstr>Attributes</vt:lpstr>
      <vt:lpstr>Data Access</vt:lpstr>
      <vt:lpstr>Relations are NOT Tables</vt:lpstr>
      <vt:lpstr>Keys to Data Integrity</vt:lpstr>
      <vt:lpstr>Candidate Keys</vt:lpstr>
      <vt:lpstr>Other things about Attributes</vt:lpstr>
      <vt:lpstr>Rules for Integrity</vt:lpstr>
      <vt:lpstr>It can be difficult to check the Rules are applied if you don’t express each Relation as a Table.</vt:lpstr>
      <vt:lpstr>In Summary</vt:lpstr>
      <vt:lpstr>And</vt:lpstr>
      <vt:lpstr>Avoiding Database Anomalies</vt:lpstr>
      <vt:lpstr>What is an Anomaly?</vt:lpstr>
      <vt:lpstr>Insert Anomaly</vt:lpstr>
      <vt:lpstr>Delete Anomaly</vt:lpstr>
      <vt:lpstr>Update Anomaly</vt:lpstr>
      <vt:lpstr>Solution</vt:lpstr>
      <vt:lpstr>A Conceptual Model</vt:lpstr>
      <vt:lpstr>The ‘Translation’ Process</vt:lpstr>
      <vt:lpstr>The ‘Staff’ &amp; ‘Student’ Relations</vt:lpstr>
      <vt:lpstr>The ‘Staff’ &amp; ‘Course’ Relations</vt:lpstr>
      <vt:lpstr>‘Staff’, ‘Course’ &amp; ‘Team’ Relations</vt:lpstr>
      <vt:lpstr>4 Relations from 3 Entities?</vt:lpstr>
      <vt:lpstr>Check Relations for Anomalies!</vt:lpstr>
      <vt:lpstr>What if the checks fail?</vt:lpstr>
      <vt:lpstr>Are they Anomaly Free?</vt:lpstr>
      <vt:lpstr>Fixing this ‘Problem’</vt:lpstr>
      <vt:lpstr>5 Relations from 3 Entities</vt:lpstr>
      <vt:lpstr>Don’t change Conceptual Model</vt:lpstr>
      <vt:lpstr>Document Relations as a Database Schema</vt:lpstr>
      <vt:lpstr>Logical Schema 1 - Domains</vt:lpstr>
      <vt:lpstr>Logical Schema 2 - Relations</vt:lpstr>
      <vt:lpstr>Logical Schema 3 - Relations</vt:lpstr>
      <vt:lpstr>Logical Schema ...</vt:lpstr>
      <vt:lpstr>Sample Exam Question on Database Design: Jan 14 1b(i)</vt:lpstr>
      <vt:lpstr>Jan 14 1b(i)</vt:lpstr>
      <vt:lpstr>References and Resources used in creating these slides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dc:creator>
  <cp:lastModifiedBy>ADMINIBM</cp:lastModifiedBy>
  <cp:revision>92</cp:revision>
  <dcterms:created xsi:type="dcterms:W3CDTF">2014-09-22T13:18:08Z</dcterms:created>
  <dcterms:modified xsi:type="dcterms:W3CDTF">2014-09-29T08:12:07Z</dcterms:modified>
</cp:coreProperties>
</file>