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Lst>
  <p:sldSz cy="5143500" cx="9144000"/>
  <p:notesSz cx="6858000" cy="9144000"/>
  <p:embeddedFontLst>
    <p:embeddedFont>
      <p:font typeface="Average"/>
      <p:regular r:id="rId88"/>
    </p:embeddedFont>
    <p:embeddedFont>
      <p:font typeface="Oswald"/>
      <p:regular r:id="rId89"/>
      <p:bold r:id="rId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3D140101-1224-470D-8284-9AFB89FC78F8}">
  <a:tblStyle styleId="{3D140101-1224-470D-8284-9AFB89FC78F8}"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font" Target="fonts/Average-regular.fntdata"/><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Oswald-regular.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0" Type="http://schemas.openxmlformats.org/officeDocument/2006/relationships/font" Target="fonts/Oswald-bold.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It is important to note that the same computer can be both the subject and object of an attack, especially in multi-user systems.​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Exposure Factor (EF)​</a:t>
            </a:r>
          </a:p>
          <a:p>
            <a:pPr lvl="0">
              <a:spcBef>
                <a:spcPts val="0"/>
              </a:spcBef>
              <a:buNone/>
            </a:pPr>
            <a:r>
              <a:t/>
            </a:r>
            <a:endParaRPr/>
          </a:p>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Exposure Factor (EF)​</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Annualized Rate of Occurrence (ARO)</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Annualized Rate of Occurrence (ARO) Single Loss Expectancy (SLE)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2" name="Shape 4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8" name="Shape 4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4" name="Shape 4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Single Loss Expectancy (SLE)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6" name="Shape 4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Keep things private, keep things for changing when they are not supposed to, allow us to access out things.</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8" name="Shape 4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0" name="Shape 4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0" name="Shape 470"/>
        <p:cNvGrpSpPr/>
        <p:nvPr/>
      </p:nvGrpSpPr>
      <p:grpSpPr>
        <a:xfrm>
          <a:off x="0" y="0"/>
          <a:ext cx="0" cy="0"/>
          <a:chOff x="0" y="0"/>
          <a:chExt cx="0" cy="0"/>
        </a:xfrm>
      </p:grpSpPr>
      <p:sp>
        <p:nvSpPr>
          <p:cNvPr id="471" name="Shape 4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2" name="Shape 4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6" name="Shape 476"/>
        <p:cNvGrpSpPr/>
        <p:nvPr/>
      </p:nvGrpSpPr>
      <p:grpSpPr>
        <a:xfrm>
          <a:off x="0" y="0"/>
          <a:ext cx="0" cy="0"/>
          <a:chOff x="0" y="0"/>
          <a:chExt cx="0" cy="0"/>
        </a:xfrm>
      </p:grpSpPr>
      <p:sp>
        <p:nvSpPr>
          <p:cNvPr id="477" name="Shape 4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8" name="Shape 4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2" name="Shape 482"/>
        <p:cNvGrpSpPr/>
        <p:nvPr/>
      </p:nvGrpSpPr>
      <p:grpSpPr>
        <a:xfrm>
          <a:off x="0" y="0"/>
          <a:ext cx="0" cy="0"/>
          <a:chOff x="0" y="0"/>
          <a:chExt cx="0" cy="0"/>
        </a:xfrm>
      </p:grpSpPr>
      <p:sp>
        <p:nvSpPr>
          <p:cNvPr id="483" name="Shape 4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4" name="Shape 4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8" name="Shape 488"/>
        <p:cNvGrpSpPr/>
        <p:nvPr/>
      </p:nvGrpSpPr>
      <p:grpSpPr>
        <a:xfrm>
          <a:off x="0" y="0"/>
          <a:ext cx="0" cy="0"/>
          <a:chOff x="0" y="0"/>
          <a:chExt cx="0" cy="0"/>
        </a:xfrm>
      </p:grpSpPr>
      <p:sp>
        <p:nvSpPr>
          <p:cNvPr id="489" name="Shape 4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0" name="Shape 4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4" name="Shape 494"/>
        <p:cNvGrpSpPr/>
        <p:nvPr/>
      </p:nvGrpSpPr>
      <p:grpSpPr>
        <a:xfrm>
          <a:off x="0" y="0"/>
          <a:ext cx="0" cy="0"/>
          <a:chOff x="0" y="0"/>
          <a:chExt cx="0" cy="0"/>
        </a:xfrm>
      </p:grpSpPr>
      <p:sp>
        <p:nvSpPr>
          <p:cNvPr id="495" name="Shape 4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6" name="Shape 4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0" name="Shape 500"/>
        <p:cNvGrpSpPr/>
        <p:nvPr/>
      </p:nvGrpSpPr>
      <p:grpSpPr>
        <a:xfrm>
          <a:off x="0" y="0"/>
          <a:ext cx="0" cy="0"/>
          <a:chOff x="0" y="0"/>
          <a:chExt cx="0" cy="0"/>
        </a:xfrm>
      </p:grpSpPr>
      <p:sp>
        <p:nvSpPr>
          <p:cNvPr id="501" name="Shape 5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2" name="Shape 5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6" name="Shape 506"/>
        <p:cNvGrpSpPr/>
        <p:nvPr/>
      </p:nvGrpSpPr>
      <p:grpSpPr>
        <a:xfrm>
          <a:off x="0" y="0"/>
          <a:ext cx="0" cy="0"/>
          <a:chOff x="0" y="0"/>
          <a:chExt cx="0" cy="0"/>
        </a:xfrm>
      </p:grpSpPr>
      <p:sp>
        <p:nvSpPr>
          <p:cNvPr id="507" name="Shape 5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8" name="Shape 5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2" name="Shape 512"/>
        <p:cNvGrpSpPr/>
        <p:nvPr/>
      </p:nvGrpSpPr>
      <p:grpSpPr>
        <a:xfrm>
          <a:off x="0" y="0"/>
          <a:ext cx="0" cy="0"/>
          <a:chOff x="0" y="0"/>
          <a:chExt cx="0" cy="0"/>
        </a:xfrm>
      </p:grpSpPr>
      <p:sp>
        <p:nvSpPr>
          <p:cNvPr id="513" name="Shape 5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4" name="Shape 5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8" name="Shape 518"/>
        <p:cNvGrpSpPr/>
        <p:nvPr/>
      </p:nvGrpSpPr>
      <p:grpSpPr>
        <a:xfrm>
          <a:off x="0" y="0"/>
          <a:ext cx="0" cy="0"/>
          <a:chOff x="0" y="0"/>
          <a:chExt cx="0" cy="0"/>
        </a:xfrm>
      </p:grpSpPr>
      <p:sp>
        <p:nvSpPr>
          <p:cNvPr id="519" name="Shape 5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0" name="Shape 5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4" name="Shape 524"/>
        <p:cNvGrpSpPr/>
        <p:nvPr/>
      </p:nvGrpSpPr>
      <p:grpSpPr>
        <a:xfrm>
          <a:off x="0" y="0"/>
          <a:ext cx="0" cy="0"/>
          <a:chOff x="0" y="0"/>
          <a:chExt cx="0" cy="0"/>
        </a:xfrm>
      </p:grpSpPr>
      <p:sp>
        <p:nvSpPr>
          <p:cNvPr id="525" name="Shape 5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6" name="Shape 5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2" name="Shape 5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6" name="Shape 536"/>
        <p:cNvGrpSpPr/>
        <p:nvPr/>
      </p:nvGrpSpPr>
      <p:grpSpPr>
        <a:xfrm>
          <a:off x="0" y="0"/>
          <a:ext cx="0" cy="0"/>
          <a:chOff x="0" y="0"/>
          <a:chExt cx="0" cy="0"/>
        </a:xfrm>
      </p:grpSpPr>
      <p:sp>
        <p:nvSpPr>
          <p:cNvPr id="537" name="Shape 5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8" name="Shape 5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2" name="Shape 542"/>
        <p:cNvGrpSpPr/>
        <p:nvPr/>
      </p:nvGrpSpPr>
      <p:grpSpPr>
        <a:xfrm>
          <a:off x="0" y="0"/>
          <a:ext cx="0" cy="0"/>
          <a:chOff x="0" y="0"/>
          <a:chExt cx="0" cy="0"/>
        </a:xfrm>
      </p:grpSpPr>
      <p:sp>
        <p:nvSpPr>
          <p:cNvPr id="543" name="Shape 5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4" name="Shape 5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8" name="Shape 548"/>
        <p:cNvGrpSpPr/>
        <p:nvPr/>
      </p:nvGrpSpPr>
      <p:grpSpPr>
        <a:xfrm>
          <a:off x="0" y="0"/>
          <a:ext cx="0" cy="0"/>
          <a:chOff x="0" y="0"/>
          <a:chExt cx="0" cy="0"/>
        </a:xfrm>
      </p:grpSpPr>
      <p:sp>
        <p:nvSpPr>
          <p:cNvPr id="549" name="Shape 5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0" name="Shape 5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4" name="Shape 554"/>
        <p:cNvGrpSpPr/>
        <p:nvPr/>
      </p:nvGrpSpPr>
      <p:grpSpPr>
        <a:xfrm>
          <a:off x="0" y="0"/>
          <a:ext cx="0" cy="0"/>
          <a:chOff x="0" y="0"/>
          <a:chExt cx="0" cy="0"/>
        </a:xfrm>
      </p:grpSpPr>
      <p:sp>
        <p:nvSpPr>
          <p:cNvPr id="555" name="Shape 5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6" name="Shape 5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0" name="Shape 560"/>
        <p:cNvGrpSpPr/>
        <p:nvPr/>
      </p:nvGrpSpPr>
      <p:grpSpPr>
        <a:xfrm>
          <a:off x="0" y="0"/>
          <a:ext cx="0" cy="0"/>
          <a:chOff x="0" y="0"/>
          <a:chExt cx="0" cy="0"/>
        </a:xfrm>
      </p:grpSpPr>
      <p:sp>
        <p:nvSpPr>
          <p:cNvPr id="561" name="Shape 5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2" name="Shape 5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6" name="Shape 566"/>
        <p:cNvGrpSpPr/>
        <p:nvPr/>
      </p:nvGrpSpPr>
      <p:grpSpPr>
        <a:xfrm>
          <a:off x="0" y="0"/>
          <a:ext cx="0" cy="0"/>
          <a:chOff x="0" y="0"/>
          <a:chExt cx="0" cy="0"/>
        </a:xfrm>
      </p:grpSpPr>
      <p:sp>
        <p:nvSpPr>
          <p:cNvPr id="567" name="Shape 5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8" name="Shape 5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2" name="Shape 572"/>
        <p:cNvGrpSpPr/>
        <p:nvPr/>
      </p:nvGrpSpPr>
      <p:grpSpPr>
        <a:xfrm>
          <a:off x="0" y="0"/>
          <a:ext cx="0" cy="0"/>
          <a:chOff x="0" y="0"/>
          <a:chExt cx="0" cy="0"/>
        </a:xfrm>
      </p:grpSpPr>
      <p:sp>
        <p:nvSpPr>
          <p:cNvPr id="573" name="Shape 5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4" name="Shape 5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rtl="0" algn="ctr">
              <a:lnSpc>
                <a:spcPct val="100000"/>
              </a:lnSpc>
              <a:spcBef>
                <a:spcPts val="0"/>
              </a:spcBef>
              <a:spcAft>
                <a:spcPts val="0"/>
              </a:spcAft>
              <a:buClr>
                <a:schemeClr val="dk1"/>
              </a:buClr>
              <a:buSzPct val="100000"/>
              <a:buNone/>
              <a:defRPr sz="2100">
                <a:solidFill>
                  <a:schemeClr val="dk1"/>
                </a:solidFill>
              </a:defRPr>
            </a:lvl1pPr>
            <a:lvl2pPr lvl="1" rtl="0" algn="ctr">
              <a:lnSpc>
                <a:spcPct val="100000"/>
              </a:lnSpc>
              <a:spcBef>
                <a:spcPts val="0"/>
              </a:spcBef>
              <a:spcAft>
                <a:spcPts val="0"/>
              </a:spcAft>
              <a:buClr>
                <a:schemeClr val="dk1"/>
              </a:buClr>
              <a:buSzPct val="100000"/>
              <a:buNone/>
              <a:defRPr sz="2100">
                <a:solidFill>
                  <a:schemeClr val="dk1"/>
                </a:solidFill>
              </a:defRPr>
            </a:lvl2pPr>
            <a:lvl3pPr lvl="2" rtl="0" algn="ctr">
              <a:lnSpc>
                <a:spcPct val="100000"/>
              </a:lnSpc>
              <a:spcBef>
                <a:spcPts val="0"/>
              </a:spcBef>
              <a:spcAft>
                <a:spcPts val="0"/>
              </a:spcAft>
              <a:buClr>
                <a:schemeClr val="dk1"/>
              </a:buClr>
              <a:buSzPct val="100000"/>
              <a:buNone/>
              <a:defRPr sz="2100">
                <a:solidFill>
                  <a:schemeClr val="dk1"/>
                </a:solidFill>
              </a:defRPr>
            </a:lvl3pPr>
            <a:lvl4pPr lvl="3" rtl="0" algn="ctr">
              <a:lnSpc>
                <a:spcPct val="100000"/>
              </a:lnSpc>
              <a:spcBef>
                <a:spcPts val="0"/>
              </a:spcBef>
              <a:spcAft>
                <a:spcPts val="0"/>
              </a:spcAft>
              <a:buClr>
                <a:schemeClr val="dk1"/>
              </a:buClr>
              <a:buSzPct val="100000"/>
              <a:buNone/>
              <a:defRPr sz="2100">
                <a:solidFill>
                  <a:schemeClr val="dk1"/>
                </a:solidFill>
              </a:defRPr>
            </a:lvl4pPr>
            <a:lvl5pPr lvl="4" rtl="0" algn="ctr">
              <a:lnSpc>
                <a:spcPct val="100000"/>
              </a:lnSpc>
              <a:spcBef>
                <a:spcPts val="0"/>
              </a:spcBef>
              <a:spcAft>
                <a:spcPts val="0"/>
              </a:spcAft>
              <a:buClr>
                <a:schemeClr val="dk1"/>
              </a:buClr>
              <a:buSzPct val="100000"/>
              <a:buNone/>
              <a:defRPr sz="2100">
                <a:solidFill>
                  <a:schemeClr val="dk1"/>
                </a:solidFill>
              </a:defRPr>
            </a:lvl5pPr>
            <a:lvl6pPr lvl="5" rtl="0" algn="ctr">
              <a:lnSpc>
                <a:spcPct val="100000"/>
              </a:lnSpc>
              <a:spcBef>
                <a:spcPts val="0"/>
              </a:spcBef>
              <a:spcAft>
                <a:spcPts val="0"/>
              </a:spcAft>
              <a:buClr>
                <a:schemeClr val="dk1"/>
              </a:buClr>
              <a:buSzPct val="100000"/>
              <a:buNone/>
              <a:defRPr sz="2100">
                <a:solidFill>
                  <a:schemeClr val="dk1"/>
                </a:solidFill>
              </a:defRPr>
            </a:lvl6pPr>
            <a:lvl7pPr lvl="6" rtl="0" algn="ctr">
              <a:lnSpc>
                <a:spcPct val="100000"/>
              </a:lnSpc>
              <a:spcBef>
                <a:spcPts val="0"/>
              </a:spcBef>
              <a:spcAft>
                <a:spcPts val="0"/>
              </a:spcAft>
              <a:buClr>
                <a:schemeClr val="dk1"/>
              </a:buClr>
              <a:buSzPct val="100000"/>
              <a:buNone/>
              <a:defRPr sz="2100">
                <a:solidFill>
                  <a:schemeClr val="dk1"/>
                </a:solidFill>
              </a:defRPr>
            </a:lvl7pPr>
            <a:lvl8pPr lvl="7" rtl="0" algn="ctr">
              <a:lnSpc>
                <a:spcPct val="100000"/>
              </a:lnSpc>
              <a:spcBef>
                <a:spcPts val="0"/>
              </a:spcBef>
              <a:spcAft>
                <a:spcPts val="0"/>
              </a:spcAft>
              <a:buClr>
                <a:schemeClr val="dk1"/>
              </a:buClr>
              <a:buSzPct val="100000"/>
              <a:buNone/>
              <a:defRPr sz="2100">
                <a:solidFill>
                  <a:schemeClr val="dk1"/>
                </a:solidFill>
              </a:defRPr>
            </a:lvl8pPr>
            <a:lvl9pPr lvl="8" rtl="0"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rtl="0">
              <a:spcBef>
                <a:spcPts val="0"/>
              </a:spcBef>
              <a:buClr>
                <a:schemeClr val="dk1"/>
              </a:buClr>
              <a:buSzPct val="100000"/>
              <a:buFont typeface="Oswald"/>
              <a:buNone/>
              <a:defRPr sz="3000">
                <a:solidFill>
                  <a:schemeClr val="dk1"/>
                </a:solidFill>
                <a:latin typeface="Oswald"/>
                <a:ea typeface="Oswald"/>
                <a:cs typeface="Oswald"/>
                <a:sym typeface="Oswald"/>
              </a:defRPr>
            </a:lvl2pPr>
            <a:lvl3pPr lvl="2" rtl="0">
              <a:spcBef>
                <a:spcPts val="0"/>
              </a:spcBef>
              <a:buClr>
                <a:schemeClr val="dk1"/>
              </a:buClr>
              <a:buSzPct val="100000"/>
              <a:buFont typeface="Oswald"/>
              <a:buNone/>
              <a:defRPr sz="3000">
                <a:solidFill>
                  <a:schemeClr val="dk1"/>
                </a:solidFill>
                <a:latin typeface="Oswald"/>
                <a:ea typeface="Oswald"/>
                <a:cs typeface="Oswald"/>
                <a:sym typeface="Oswald"/>
              </a:defRPr>
            </a:lvl3pPr>
            <a:lvl4pPr lvl="3" rtl="0">
              <a:spcBef>
                <a:spcPts val="0"/>
              </a:spcBef>
              <a:buClr>
                <a:schemeClr val="dk1"/>
              </a:buClr>
              <a:buSzPct val="100000"/>
              <a:buFont typeface="Oswald"/>
              <a:buNone/>
              <a:defRPr sz="3000">
                <a:solidFill>
                  <a:schemeClr val="dk1"/>
                </a:solidFill>
                <a:latin typeface="Oswald"/>
                <a:ea typeface="Oswald"/>
                <a:cs typeface="Oswald"/>
                <a:sym typeface="Oswald"/>
              </a:defRPr>
            </a:lvl4pPr>
            <a:lvl5pPr lvl="4" rtl="0">
              <a:spcBef>
                <a:spcPts val="0"/>
              </a:spcBef>
              <a:buClr>
                <a:schemeClr val="dk1"/>
              </a:buClr>
              <a:buSzPct val="100000"/>
              <a:buFont typeface="Oswald"/>
              <a:buNone/>
              <a:defRPr sz="3000">
                <a:solidFill>
                  <a:schemeClr val="dk1"/>
                </a:solidFill>
                <a:latin typeface="Oswald"/>
                <a:ea typeface="Oswald"/>
                <a:cs typeface="Oswald"/>
                <a:sym typeface="Oswald"/>
              </a:defRPr>
            </a:lvl5pPr>
            <a:lvl6pPr lvl="5" rtl="0">
              <a:spcBef>
                <a:spcPts val="0"/>
              </a:spcBef>
              <a:buClr>
                <a:schemeClr val="dk1"/>
              </a:buClr>
              <a:buSzPct val="100000"/>
              <a:buFont typeface="Oswald"/>
              <a:buNone/>
              <a:defRPr sz="3000">
                <a:solidFill>
                  <a:schemeClr val="dk1"/>
                </a:solidFill>
                <a:latin typeface="Oswald"/>
                <a:ea typeface="Oswald"/>
                <a:cs typeface="Oswald"/>
                <a:sym typeface="Oswald"/>
              </a:defRPr>
            </a:lvl6pPr>
            <a:lvl7pPr lvl="6" rtl="0">
              <a:spcBef>
                <a:spcPts val="0"/>
              </a:spcBef>
              <a:buClr>
                <a:schemeClr val="dk1"/>
              </a:buClr>
              <a:buSzPct val="100000"/>
              <a:buFont typeface="Oswald"/>
              <a:buNone/>
              <a:defRPr sz="3000">
                <a:solidFill>
                  <a:schemeClr val="dk1"/>
                </a:solidFill>
                <a:latin typeface="Oswald"/>
                <a:ea typeface="Oswald"/>
                <a:cs typeface="Oswald"/>
                <a:sym typeface="Oswald"/>
              </a:defRPr>
            </a:lvl7pPr>
            <a:lvl8pPr lvl="7" rtl="0">
              <a:spcBef>
                <a:spcPts val="0"/>
              </a:spcBef>
              <a:buClr>
                <a:schemeClr val="dk1"/>
              </a:buClr>
              <a:buSzPct val="100000"/>
              <a:buFont typeface="Oswald"/>
              <a:buNone/>
              <a:defRPr sz="3000">
                <a:solidFill>
                  <a:schemeClr val="dk1"/>
                </a:solidFill>
                <a:latin typeface="Oswald"/>
                <a:ea typeface="Oswald"/>
                <a:cs typeface="Oswald"/>
                <a:sym typeface="Oswald"/>
              </a:defRPr>
            </a:lvl8pPr>
            <a:lvl9pPr lvl="8" rtl="0">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GB"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0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0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0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GB"/>
              <a:t>Network Security</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GB"/>
              <a:t>Lee Tobin</a:t>
            </a:r>
          </a:p>
          <a:p>
            <a:pPr lvl="0">
              <a:spcBef>
                <a:spcPts val="0"/>
              </a:spcBef>
              <a:buNone/>
            </a:pPr>
            <a:r>
              <a:rPr lang="en-GB"/>
              <a:t>lee.tobin@griffith.ie</a:t>
            </a:r>
          </a:p>
        </p:txBody>
      </p:sp>
      <p:pic>
        <p:nvPicPr>
          <p:cNvPr id="61" name="Shape 61"/>
          <p:cNvPicPr preferRelativeResize="0"/>
          <p:nvPr/>
        </p:nvPicPr>
        <p:blipFill>
          <a:blip r:embed="rId3">
            <a:alphaModFix/>
          </a:blip>
          <a:stretch>
            <a:fillRect/>
          </a:stretch>
        </p:blipFill>
        <p:spPr>
          <a:xfrm>
            <a:off x="8092399" y="70599"/>
            <a:ext cx="977675" cy="586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Availability</a:t>
            </a:r>
          </a:p>
          <a:p>
            <a:pPr lvl="0">
              <a:spcBef>
                <a:spcPts val="0"/>
              </a:spcBef>
              <a:buNone/>
            </a:pPr>
            <a:r>
              <a:t/>
            </a:r>
            <a:endParaRPr/>
          </a:p>
          <a:p>
            <a:pPr lvl="0">
              <a:spcBef>
                <a:spcPts val="0"/>
              </a:spcBef>
              <a:buNone/>
            </a:pPr>
            <a:r>
              <a:t/>
            </a:r>
            <a:endParaRPr/>
          </a:p>
        </p:txBody>
      </p:sp>
      <p:sp>
        <p:nvSpPr>
          <p:cNvPr id="118" name="Shape 11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The ability to access data and systems by authorized parties​.</a:t>
            </a:r>
          </a:p>
          <a:p>
            <a:pPr lvl="0">
              <a:spcBef>
                <a:spcPts val="0"/>
              </a:spcBef>
              <a:buNone/>
            </a:pPr>
            <a:r>
              <a:rPr lang="en-GB"/>
              <a:t>This is very easy to attack and hard to defend against.​</a:t>
            </a:r>
          </a:p>
          <a:p>
            <a:pPr lvl="0">
              <a:spcBef>
                <a:spcPts val="0"/>
              </a:spcBef>
              <a:buNone/>
            </a:pPr>
            <a:r>
              <a:rPr lang="en-GB"/>
              <a:t>Attacks are often DoS type attacks.​</a:t>
            </a:r>
          </a:p>
          <a:p>
            <a:pPr lvl="0">
              <a:spcBef>
                <a:spcPts val="0"/>
              </a:spcBef>
              <a:buNone/>
            </a:pPr>
            <a:r>
              <a:rPr lang="en-GB"/>
              <a:t>Example of Availability attack:​</a:t>
            </a:r>
          </a:p>
          <a:p>
            <a:pPr indent="-228600" lvl="0" marL="457200">
              <a:spcBef>
                <a:spcPts val="0"/>
              </a:spcBef>
            </a:pPr>
            <a:r>
              <a:rPr lang="en-GB"/>
              <a:t>Taking down a service (power grid, website etc.)</a:t>
            </a:r>
          </a:p>
          <a:p>
            <a:pPr indent="-228600" lvl="0" marL="457200">
              <a:spcBef>
                <a:spcPts val="0"/>
              </a:spcBef>
            </a:pPr>
            <a:r>
              <a:rPr lang="en-GB"/>
              <a:t>Interfering with stock market trades​</a:t>
            </a:r>
          </a:p>
          <a:p>
            <a:pPr lvl="0">
              <a:spcBef>
                <a:spcPts val="0"/>
              </a:spcBef>
              <a:buNone/>
            </a:pPr>
            <a:r>
              <a:rPr lang="en-GB"/>
              <a:t>​</a:t>
            </a: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RAND R-609-1</a:t>
            </a:r>
          </a:p>
        </p:txBody>
      </p:sp>
      <p:sp>
        <p:nvSpPr>
          <p:cNvPr id="124" name="Shape 12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Security Controls for Computer Systems - Technical Report </a:t>
            </a:r>
          </a:p>
          <a:p>
            <a:pPr lvl="0">
              <a:spcBef>
                <a:spcPts val="0"/>
              </a:spcBef>
              <a:buNone/>
            </a:pPr>
            <a:r>
              <a:t/>
            </a:r>
            <a:endParaRPr/>
          </a:p>
          <a:p>
            <a:pPr indent="-228600" lvl="0" marL="457200">
              <a:spcBef>
                <a:spcPts val="0"/>
              </a:spcBef>
            </a:pPr>
            <a:r>
              <a:rPr lang="en-GB"/>
              <a:t>Safety of data​</a:t>
            </a:r>
          </a:p>
          <a:p>
            <a:pPr indent="-228600" lvl="0" marL="457200">
              <a:spcBef>
                <a:spcPts val="0"/>
              </a:spcBef>
            </a:pPr>
            <a:r>
              <a:rPr lang="en-GB"/>
              <a:t>Limiting unauthorized access to data​</a:t>
            </a:r>
          </a:p>
          <a:p>
            <a:pPr indent="-228600" lvl="0" marL="457200">
              <a:spcBef>
                <a:spcPts val="0"/>
              </a:spcBef>
            </a:pPr>
            <a:r>
              <a:rPr lang="en-GB"/>
              <a:t>Involvement of personnel from multiple levels of an organization​</a:t>
            </a: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Things progressed</a:t>
            </a:r>
          </a:p>
        </p:txBody>
      </p:sp>
      <p:sp>
        <p:nvSpPr>
          <p:cNvPr id="130" name="Shape 13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Networks of computers became more common; so too did the need to interconnect networks​</a:t>
            </a:r>
          </a:p>
          <a:p>
            <a:pPr lvl="0">
              <a:spcBef>
                <a:spcPts val="0"/>
              </a:spcBef>
              <a:buNone/>
            </a:pPr>
            <a:r>
              <a:rPr lang="en-GB"/>
              <a:t>Internet became first manifestation of a global network of networks​</a:t>
            </a:r>
          </a:p>
          <a:p>
            <a:pPr lvl="0">
              <a:spcBef>
                <a:spcPts val="0"/>
              </a:spcBef>
              <a:buNone/>
            </a:pPr>
            <a:r>
              <a:rPr lang="en-GB"/>
              <a:t>In early Internet deployments, security was treated as a low priority</a:t>
            </a: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Security	</a:t>
            </a:r>
          </a:p>
        </p:txBody>
      </p:sp>
      <p:sp>
        <p:nvSpPr>
          <p:cNvPr id="136" name="Shape 13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“The quality or state of being secure - to be free from danger”</a:t>
            </a:r>
          </a:p>
          <a:p>
            <a:pPr lvl="0">
              <a:spcBef>
                <a:spcPts val="0"/>
              </a:spcBef>
              <a:buNone/>
            </a:pPr>
            <a:r>
              <a:rPr lang="en-GB"/>
              <a:t>...we want to protect our stuff!</a:t>
            </a:r>
          </a:p>
          <a:p>
            <a:pPr lvl="0">
              <a:spcBef>
                <a:spcPts val="0"/>
              </a:spcBef>
              <a:buNone/>
            </a:pPr>
            <a:r>
              <a:t/>
            </a:r>
            <a:endParaRPr/>
          </a:p>
          <a:p>
            <a:pPr indent="-228600" lvl="0" marL="457200">
              <a:spcBef>
                <a:spcPts val="0"/>
              </a:spcBef>
            </a:pPr>
            <a:r>
              <a:rPr lang="en-GB"/>
              <a:t>Physical security​</a:t>
            </a:r>
          </a:p>
          <a:p>
            <a:pPr indent="-228600" lvl="0" marL="457200">
              <a:spcBef>
                <a:spcPts val="0"/>
              </a:spcBef>
            </a:pPr>
            <a:r>
              <a:rPr lang="en-GB"/>
              <a:t>Personal security ​</a:t>
            </a:r>
          </a:p>
          <a:p>
            <a:pPr indent="-228600" lvl="0" marL="457200">
              <a:spcBef>
                <a:spcPts val="0"/>
              </a:spcBef>
            </a:pPr>
            <a:r>
              <a:rPr lang="en-GB"/>
              <a:t>Operations security ​</a:t>
            </a:r>
          </a:p>
          <a:p>
            <a:pPr indent="-228600" lvl="0" marL="457200">
              <a:spcBef>
                <a:spcPts val="0"/>
              </a:spcBef>
            </a:pPr>
            <a:r>
              <a:rPr lang="en-GB"/>
              <a:t>Communications security ​</a:t>
            </a:r>
          </a:p>
          <a:p>
            <a:pPr indent="-228600" lvl="0" marL="457200">
              <a:spcBef>
                <a:spcPts val="0"/>
              </a:spcBef>
            </a:pPr>
            <a:r>
              <a:rPr lang="en-GB"/>
              <a:t>Network security​</a:t>
            </a:r>
          </a:p>
          <a:p>
            <a:pPr indent="-228600" lvl="0" marL="457200">
              <a:spcBef>
                <a:spcPts val="0"/>
              </a:spcBef>
            </a:pPr>
            <a:r>
              <a:rPr lang="en-GB"/>
              <a:t>Information security​</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The Parkerian hexad</a:t>
            </a:r>
          </a:p>
        </p:txBody>
      </p:sp>
      <p:sp>
        <p:nvSpPr>
          <p:cNvPr id="142" name="Shape 14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GB"/>
              <a:t>- Donn Parker’s book “Fighting Computer Crime”</a:t>
            </a:r>
          </a:p>
          <a:p>
            <a:pPr indent="-228600" lvl="0" marL="457200" rtl="0">
              <a:spcBef>
                <a:spcPts val="0"/>
              </a:spcBef>
            </a:pPr>
            <a:r>
              <a:rPr lang="en-GB"/>
              <a:t>Confidentiality​</a:t>
            </a:r>
          </a:p>
          <a:p>
            <a:pPr indent="-228600" lvl="0" marL="457200" rtl="0">
              <a:spcBef>
                <a:spcPts val="0"/>
              </a:spcBef>
            </a:pPr>
            <a:r>
              <a:rPr lang="en-GB"/>
              <a:t>Integrity​</a:t>
            </a:r>
          </a:p>
          <a:p>
            <a:pPr indent="-228600" lvl="0" marL="457200" rtl="0">
              <a:spcBef>
                <a:spcPts val="0"/>
              </a:spcBef>
            </a:pPr>
            <a:r>
              <a:rPr lang="en-GB"/>
              <a:t>Availability​</a:t>
            </a:r>
          </a:p>
          <a:p>
            <a:pPr indent="-228600" lvl="0" marL="457200" rtl="0">
              <a:spcBef>
                <a:spcPts val="0"/>
              </a:spcBef>
            </a:pPr>
            <a:r>
              <a:rPr lang="en-GB"/>
              <a:t>Possession​ - physical disposition</a:t>
            </a:r>
          </a:p>
          <a:p>
            <a:pPr indent="-228600" lvl="0" marL="457200" rtl="0">
              <a:spcBef>
                <a:spcPts val="0"/>
              </a:spcBef>
            </a:pPr>
            <a:r>
              <a:rPr lang="en-GB"/>
              <a:t>Authenticity - proper attribution​</a:t>
            </a:r>
          </a:p>
          <a:p>
            <a:pPr indent="-228600" lvl="0" marL="457200" rtl="0">
              <a:spcBef>
                <a:spcPts val="0"/>
              </a:spcBef>
            </a:pPr>
            <a:r>
              <a:rPr lang="en-GB"/>
              <a:t>Utility​ - how useful</a:t>
            </a:r>
          </a:p>
          <a:p>
            <a:pPr lvl="0">
              <a:spcBef>
                <a:spcPts val="0"/>
              </a:spcBef>
              <a:buNone/>
            </a:pPr>
            <a:r>
              <a:rPr lang="en-GB"/>
              <a:t>(The value of information comes from the characteristics it possesses)</a:t>
            </a:r>
          </a:p>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Securing Components​</a:t>
            </a:r>
          </a:p>
        </p:txBody>
      </p:sp>
      <p:sp>
        <p:nvSpPr>
          <p:cNvPr id="148" name="Shape 14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Computer can be </a:t>
            </a:r>
            <a:r>
              <a:rPr i="1" lang="en-GB"/>
              <a:t>subject </a:t>
            </a:r>
            <a:r>
              <a:rPr lang="en-GB"/>
              <a:t>of an attack and/or the </a:t>
            </a:r>
            <a:r>
              <a:rPr i="1" lang="en-GB"/>
              <a:t>object </a:t>
            </a:r>
            <a:r>
              <a:rPr lang="en-GB"/>
              <a:t>of an attack​</a:t>
            </a:r>
          </a:p>
          <a:p>
            <a:pPr lvl="0">
              <a:spcBef>
                <a:spcPts val="0"/>
              </a:spcBef>
              <a:buNone/>
            </a:pPr>
            <a:r>
              <a:rPr lang="en-GB"/>
              <a:t>When the subject of an attack, computer is used as an active tool to conduct attack​</a:t>
            </a:r>
          </a:p>
          <a:p>
            <a:pPr lvl="0">
              <a:spcBef>
                <a:spcPts val="0"/>
              </a:spcBef>
              <a:buNone/>
            </a:pPr>
            <a:r>
              <a:rPr lang="en-GB"/>
              <a:t>When the object of an attack, computer is the entity being attacked​</a:t>
            </a: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Security is a balance</a:t>
            </a:r>
          </a:p>
        </p:txBody>
      </p:sp>
      <p:sp>
        <p:nvSpPr>
          <p:cNvPr id="154" name="Shape 15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Impossible to obtain perfect security; it is a process, not an absolute​</a:t>
            </a:r>
          </a:p>
          <a:p>
            <a:pPr lvl="0">
              <a:spcBef>
                <a:spcPts val="0"/>
              </a:spcBef>
              <a:buNone/>
            </a:pPr>
            <a:r>
              <a:rPr lang="en-GB"/>
              <a:t>Security should be considered a balance between protection and availability​</a:t>
            </a:r>
          </a:p>
          <a:p>
            <a:pPr lvl="0">
              <a:spcBef>
                <a:spcPts val="0"/>
              </a:spcBef>
              <a:buNone/>
            </a:pPr>
            <a:r>
              <a:rPr lang="en-GB"/>
              <a:t>To achieve balance, level of security must allow reasonable access, yet protect against threats​</a:t>
            </a:r>
          </a:p>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Bottom-Up Approach</a:t>
            </a:r>
          </a:p>
        </p:txBody>
      </p:sp>
      <p:sp>
        <p:nvSpPr>
          <p:cNvPr id="160" name="Shape 16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Grassroots effort: systems administrators attempt to improve security of their systems​</a:t>
            </a:r>
          </a:p>
          <a:p>
            <a:pPr lvl="0">
              <a:spcBef>
                <a:spcPts val="0"/>
              </a:spcBef>
              <a:buNone/>
            </a:pPr>
            <a:r>
              <a:rPr lang="en-GB"/>
              <a:t>Key advantage: technical expertise of individual administrators​</a:t>
            </a:r>
          </a:p>
          <a:p>
            <a:pPr lvl="0">
              <a:spcBef>
                <a:spcPts val="0"/>
              </a:spcBef>
              <a:buNone/>
            </a:pPr>
            <a:r>
              <a:rPr lang="en-GB"/>
              <a:t>Seldom works, as it lacks a number of critical features:​</a:t>
            </a:r>
          </a:p>
          <a:p>
            <a:pPr indent="-228600" lvl="0" marL="457200">
              <a:spcBef>
                <a:spcPts val="0"/>
              </a:spcBef>
            </a:pPr>
            <a:r>
              <a:rPr lang="en-GB"/>
              <a:t>Participant support ​</a:t>
            </a:r>
          </a:p>
          <a:p>
            <a:pPr indent="-228600" lvl="0" marL="457200">
              <a:spcBef>
                <a:spcPts val="0"/>
              </a:spcBef>
            </a:pPr>
            <a:r>
              <a:rPr lang="en-GB"/>
              <a:t>Organizational staying power​</a:t>
            </a:r>
          </a:p>
          <a:p>
            <a:pPr lv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Top-Down Approach​</a:t>
            </a:r>
          </a:p>
        </p:txBody>
      </p:sp>
      <p:sp>
        <p:nvSpPr>
          <p:cNvPr id="166" name="Shape 16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Initiated by upper management​</a:t>
            </a:r>
          </a:p>
          <a:p>
            <a:pPr lvl="0">
              <a:spcBef>
                <a:spcPts val="0"/>
              </a:spcBef>
              <a:buNone/>
            </a:pPr>
            <a:r>
              <a:rPr lang="en-GB"/>
              <a:t>Issue policy, procedures and processes​</a:t>
            </a:r>
          </a:p>
          <a:p>
            <a:pPr lvl="0">
              <a:spcBef>
                <a:spcPts val="0"/>
              </a:spcBef>
              <a:buNone/>
            </a:pPr>
            <a:r>
              <a:rPr lang="en-GB"/>
              <a:t>Dictate goals and expected outcomes of project​</a:t>
            </a:r>
          </a:p>
          <a:p>
            <a:pPr lvl="0">
              <a:spcBef>
                <a:spcPts val="0"/>
              </a:spcBef>
              <a:buNone/>
            </a:pPr>
            <a:r>
              <a:rPr lang="en-GB"/>
              <a:t>Determine accountability for each required action​</a:t>
            </a:r>
          </a:p>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671250" y="2141250"/>
            <a:ext cx="7852200" cy="861000"/>
          </a:xfrm>
          <a:prstGeom prst="rect">
            <a:avLst/>
          </a:prstGeom>
        </p:spPr>
        <p:txBody>
          <a:bodyPr anchorCtr="0" anchor="ctr" bIns="91425" lIns="91425" rIns="91425" tIns="91425">
            <a:noAutofit/>
          </a:bodyPr>
          <a:lstStyle/>
          <a:p>
            <a:pPr lvl="0">
              <a:spcBef>
                <a:spcPts val="0"/>
              </a:spcBef>
              <a:buNone/>
            </a:pPr>
            <a:r>
              <a:rPr lang="en-GB"/>
              <a:t>Policies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12 weeks (subject to change)</a:t>
            </a:r>
          </a:p>
        </p:txBody>
      </p:sp>
      <p:sp>
        <p:nvSpPr>
          <p:cNvPr id="67" name="Shape 67"/>
          <p:cNvSpPr txBox="1"/>
          <p:nvPr>
            <p:ph idx="1" type="body"/>
          </p:nvPr>
        </p:nvSpPr>
        <p:spPr>
          <a:xfrm>
            <a:off x="311700" y="1152475"/>
            <a:ext cx="8520600" cy="3894300"/>
          </a:xfrm>
          <a:prstGeom prst="rect">
            <a:avLst/>
          </a:prstGeom>
        </p:spPr>
        <p:txBody>
          <a:bodyPr anchorCtr="0" anchor="t" bIns="91425" lIns="91425" rIns="91425" tIns="91425">
            <a:noAutofit/>
          </a:bodyPr>
          <a:lstStyle/>
          <a:p>
            <a:pPr indent="-228600" lvl="0" marL="457200">
              <a:spcBef>
                <a:spcPts val="0"/>
              </a:spcBef>
              <a:buAutoNum type="arabicPeriod"/>
            </a:pPr>
            <a:r>
              <a:rPr lang="en-GB"/>
              <a:t>Intro + risk management / policies</a:t>
            </a:r>
          </a:p>
          <a:p>
            <a:pPr indent="-228600" lvl="0" marL="457200">
              <a:spcBef>
                <a:spcPts val="0"/>
              </a:spcBef>
              <a:buAutoNum type="arabicPeriod"/>
            </a:pPr>
            <a:r>
              <a:rPr lang="en-GB"/>
              <a:t>Identity / authentication</a:t>
            </a:r>
          </a:p>
          <a:p>
            <a:pPr indent="-228600" lvl="0" marL="457200">
              <a:spcBef>
                <a:spcPts val="0"/>
              </a:spcBef>
              <a:buAutoNum type="arabicPeriod"/>
            </a:pPr>
            <a:r>
              <a:rPr lang="en-GB"/>
              <a:t>Authorisation &amp; access control</a:t>
            </a:r>
          </a:p>
          <a:p>
            <a:pPr indent="-228600" lvl="0" marL="457200">
              <a:spcBef>
                <a:spcPts val="0"/>
              </a:spcBef>
              <a:buAutoNum type="arabicPeriod"/>
            </a:pPr>
            <a:r>
              <a:rPr lang="en-GB"/>
              <a:t>Auditing and accountability</a:t>
            </a:r>
          </a:p>
          <a:p>
            <a:pPr indent="-228600" lvl="0" marL="457200">
              <a:spcBef>
                <a:spcPts val="0"/>
              </a:spcBef>
              <a:buAutoNum type="arabicPeriod"/>
            </a:pPr>
            <a:r>
              <a:rPr lang="en-GB"/>
              <a:t>Crypto</a:t>
            </a:r>
          </a:p>
          <a:p>
            <a:pPr indent="-228600" lvl="0" marL="457200">
              <a:spcBef>
                <a:spcPts val="0"/>
              </a:spcBef>
              <a:buAutoNum type="arabicPeriod"/>
            </a:pPr>
            <a:r>
              <a:rPr lang="en-GB"/>
              <a:t>Laws / privacy / compliance</a:t>
            </a:r>
          </a:p>
          <a:p>
            <a:pPr indent="-228600" lvl="0" marL="457200" rtl="0">
              <a:spcBef>
                <a:spcPts val="0"/>
              </a:spcBef>
              <a:buAutoNum type="arabicPeriod"/>
            </a:pPr>
            <a:r>
              <a:rPr lang="en-GB"/>
              <a:t>Operations security: threat assessment / threats to the organisation</a:t>
            </a:r>
          </a:p>
          <a:p>
            <a:pPr indent="-228600" lvl="0" marL="457200" rtl="0">
              <a:spcBef>
                <a:spcPts val="0"/>
              </a:spcBef>
              <a:buAutoNum type="arabicPeriod"/>
            </a:pPr>
            <a:r>
              <a:rPr lang="en-GB"/>
              <a:t>Threats / attacks / humans</a:t>
            </a:r>
          </a:p>
          <a:p>
            <a:pPr indent="-228600" lvl="0" marL="457200" rtl="0">
              <a:spcBef>
                <a:spcPts val="0"/>
              </a:spcBef>
              <a:buAutoNum type="arabicPeriod"/>
            </a:pPr>
            <a:r>
              <a:rPr lang="en-GB"/>
              <a:t>Physical security: data centres, physical access control, monitoring</a:t>
            </a:r>
          </a:p>
          <a:p>
            <a:pPr indent="-228600" lvl="0" marL="457200" rtl="0">
              <a:spcBef>
                <a:spcPts val="0"/>
              </a:spcBef>
              <a:buAutoNum type="arabicPeriod"/>
            </a:pPr>
            <a:r>
              <a:rPr lang="en-GB"/>
              <a:t>Network Security: IDS/firewall/wireless security</a:t>
            </a:r>
          </a:p>
          <a:p>
            <a:pPr indent="-228600" lvl="0" marL="457200" rtl="0">
              <a:spcBef>
                <a:spcPts val="0"/>
              </a:spcBef>
              <a:buAutoNum type="arabicPeriod"/>
            </a:pPr>
            <a:r>
              <a:rPr lang="en-GB"/>
              <a:t>OS security overview: system hardening, windows patching</a:t>
            </a:r>
          </a:p>
          <a:p>
            <a:pPr indent="-228600" lvl="0" marL="457200" rtl="0">
              <a:spcBef>
                <a:spcPts val="0"/>
              </a:spcBef>
              <a:buAutoNum type="arabicPeriod"/>
            </a:pPr>
            <a:r>
              <a:rPr lang="en-GB"/>
              <a:t>Application security / wrap up</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Policies?</a:t>
            </a:r>
          </a:p>
        </p:txBody>
      </p:sp>
      <p:sp>
        <p:nvSpPr>
          <p:cNvPr id="177" name="Shape 17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Provide a framework for the ​management of security​ across the enterprise​</a:t>
            </a:r>
          </a:p>
          <a:p>
            <a:pPr lvl="0">
              <a:spcBef>
                <a:spcPts val="0"/>
              </a:spcBef>
              <a:buNone/>
            </a:pPr>
            <a:r>
              <a:rPr lang="en-GB"/>
              <a:t>Some terms:</a:t>
            </a:r>
          </a:p>
          <a:p>
            <a:pPr lvl="0">
              <a:spcBef>
                <a:spcPts val="0"/>
              </a:spcBef>
              <a:buNone/>
            </a:pPr>
            <a:r>
              <a:rPr i="1" lang="en-GB"/>
              <a:t>Policies​ </a:t>
            </a:r>
            <a:r>
              <a:rPr lang="en-GB"/>
              <a:t>- High level statements that provide guidance to workers who make decision​s</a:t>
            </a:r>
          </a:p>
          <a:p>
            <a:pPr lvl="0">
              <a:spcBef>
                <a:spcPts val="0"/>
              </a:spcBef>
              <a:buNone/>
            </a:pPr>
            <a:r>
              <a:rPr i="1" lang="en-GB"/>
              <a:t>Standards​ </a:t>
            </a:r>
            <a:r>
              <a:rPr lang="en-GB"/>
              <a:t>- Statements that provide specific technical specifications​</a:t>
            </a:r>
          </a:p>
          <a:p>
            <a:pPr lvl="0">
              <a:spcBef>
                <a:spcPts val="0"/>
              </a:spcBef>
              <a:buNone/>
            </a:pPr>
            <a:r>
              <a:rPr i="1" lang="en-GB"/>
              <a:t>Guidelines​ </a:t>
            </a:r>
            <a:r>
              <a:rPr lang="en-GB"/>
              <a:t>- Optional recommended specifications​</a:t>
            </a:r>
          </a:p>
          <a:p>
            <a:pPr lvl="0">
              <a:spcBef>
                <a:spcPts val="0"/>
              </a:spcBef>
              <a:buNone/>
            </a:pPr>
            <a:r>
              <a:t/>
            </a:r>
            <a:endParaRPr/>
          </a:p>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Security Policy</a:t>
            </a:r>
          </a:p>
        </p:txBody>
      </p:sp>
      <p:pic>
        <p:nvPicPr>
          <p:cNvPr id="183" name="Shape 183"/>
          <p:cNvPicPr preferRelativeResize="0"/>
          <p:nvPr/>
        </p:nvPicPr>
        <p:blipFill rotWithShape="1">
          <a:blip r:embed="rId3">
            <a:alphaModFix/>
          </a:blip>
          <a:srcRect b="0" l="0" r="0" t="0"/>
          <a:stretch/>
        </p:blipFill>
        <p:spPr>
          <a:xfrm>
            <a:off x="847299" y="1594275"/>
            <a:ext cx="5417400" cy="2819400"/>
          </a:xfrm>
          <a:prstGeom prst="rect">
            <a:avLst/>
          </a:prstGeom>
          <a:noFill/>
          <a:ln cap="flat" cmpd="sng" w="38100">
            <a:solidFill>
              <a:srgbClr val="000000"/>
            </a:solidFill>
            <a:prstDash val="solid"/>
            <a:round/>
            <a:headEnd len="med" w="med" type="none"/>
            <a:tailEnd len="med" w="med" type="none"/>
          </a:ln>
        </p:spPr>
      </p:pic>
      <p:sp>
        <p:nvSpPr>
          <p:cNvPr id="184" name="Shape 184"/>
          <p:cNvSpPr txBox="1"/>
          <p:nvPr/>
        </p:nvSpPr>
        <p:spPr>
          <a:xfrm>
            <a:off x="6630050" y="1289475"/>
            <a:ext cx="2071200" cy="875400"/>
          </a:xfrm>
          <a:prstGeom prst="rect">
            <a:avLst/>
          </a:prstGeom>
          <a:noFill/>
          <a:ln>
            <a:noFill/>
          </a:ln>
        </p:spPr>
        <p:txBody>
          <a:bodyPr anchorCtr="0" anchor="t" bIns="91425" lIns="91425" rIns="91425" tIns="91425">
            <a:noAutofit/>
          </a:bodyPr>
          <a:lstStyle/>
          <a:p>
            <a:pPr lvl="0">
              <a:spcBef>
                <a:spcPts val="0"/>
              </a:spcBef>
              <a:buNone/>
            </a:pPr>
            <a:r>
              <a:rPr lang="en-GB">
                <a:solidFill>
                  <a:srgbClr val="EFEFEF"/>
                </a:solidFill>
              </a:rPr>
              <a:t>Access to network resource will be granted through a unique user ID and password</a:t>
            </a:r>
          </a:p>
          <a:p>
            <a:pPr lvl="0">
              <a:spcBef>
                <a:spcPts val="0"/>
              </a:spcBef>
              <a:buNone/>
            </a:pPr>
            <a:r>
              <a:t/>
            </a:r>
            <a:endParaRPr>
              <a:solidFill>
                <a:srgbClr val="EFEFEF"/>
              </a:solidFill>
            </a:endParaRPr>
          </a:p>
          <a:p>
            <a:pPr lvl="0">
              <a:spcBef>
                <a:spcPts val="0"/>
              </a:spcBef>
              <a:buNone/>
            </a:pPr>
            <a:r>
              <a:t/>
            </a:r>
            <a:endParaRPr>
              <a:solidFill>
                <a:srgbClr val="EFEFEF"/>
              </a:solidFill>
            </a:endParaRPr>
          </a:p>
        </p:txBody>
      </p:sp>
      <p:sp>
        <p:nvSpPr>
          <p:cNvPr id="185" name="Shape 185"/>
          <p:cNvSpPr txBox="1"/>
          <p:nvPr/>
        </p:nvSpPr>
        <p:spPr>
          <a:xfrm>
            <a:off x="6608700" y="2436625"/>
            <a:ext cx="2071200" cy="875400"/>
          </a:xfrm>
          <a:prstGeom prst="rect">
            <a:avLst/>
          </a:prstGeom>
          <a:noFill/>
          <a:ln>
            <a:noFill/>
          </a:ln>
        </p:spPr>
        <p:txBody>
          <a:bodyPr anchorCtr="0" anchor="t" bIns="91425" lIns="91425" rIns="91425" tIns="91425">
            <a:noAutofit/>
          </a:bodyPr>
          <a:lstStyle/>
          <a:p>
            <a:pPr lvl="0">
              <a:spcBef>
                <a:spcPts val="0"/>
              </a:spcBef>
              <a:buNone/>
            </a:pPr>
            <a:r>
              <a:rPr lang="en-GB">
                <a:solidFill>
                  <a:srgbClr val="EFEFEF"/>
                </a:solidFill>
              </a:rPr>
              <a:t>Passwords will be 8 characters long</a:t>
            </a:r>
          </a:p>
          <a:p>
            <a:pPr lvl="0">
              <a:spcBef>
                <a:spcPts val="0"/>
              </a:spcBef>
              <a:buNone/>
            </a:pPr>
            <a:r>
              <a:t/>
            </a:r>
            <a:endParaRPr>
              <a:solidFill>
                <a:srgbClr val="EFEFEF"/>
              </a:solidFill>
            </a:endParaRPr>
          </a:p>
          <a:p>
            <a:pPr lvl="0" rtl="0">
              <a:spcBef>
                <a:spcPts val="0"/>
              </a:spcBef>
              <a:buNone/>
            </a:pPr>
            <a:r>
              <a:t/>
            </a:r>
            <a:endParaRPr>
              <a:solidFill>
                <a:srgbClr val="EFEFEF"/>
              </a:solidFill>
            </a:endParaRPr>
          </a:p>
        </p:txBody>
      </p:sp>
      <p:sp>
        <p:nvSpPr>
          <p:cNvPr id="186" name="Shape 186"/>
          <p:cNvSpPr txBox="1"/>
          <p:nvPr/>
        </p:nvSpPr>
        <p:spPr>
          <a:xfrm>
            <a:off x="6684900" y="3431375"/>
            <a:ext cx="2071200" cy="875400"/>
          </a:xfrm>
          <a:prstGeom prst="rect">
            <a:avLst/>
          </a:prstGeom>
          <a:noFill/>
          <a:ln>
            <a:noFill/>
          </a:ln>
        </p:spPr>
        <p:txBody>
          <a:bodyPr anchorCtr="0" anchor="t" bIns="91425" lIns="91425" rIns="91425" tIns="91425">
            <a:noAutofit/>
          </a:bodyPr>
          <a:lstStyle/>
          <a:p>
            <a:pPr lvl="0">
              <a:spcBef>
                <a:spcPts val="0"/>
              </a:spcBef>
              <a:buNone/>
            </a:pPr>
            <a:r>
              <a:rPr lang="en-GB">
                <a:solidFill>
                  <a:srgbClr val="EFEFEF"/>
                </a:solidFill>
              </a:rPr>
              <a:t>Passwords should include one non-alpha and not found in dictionary</a:t>
            </a:r>
          </a:p>
          <a:p>
            <a:pPr lvl="0">
              <a:spcBef>
                <a:spcPts val="0"/>
              </a:spcBef>
              <a:buNone/>
            </a:pPr>
            <a:r>
              <a:t/>
            </a:r>
            <a:endParaRPr>
              <a:solidFill>
                <a:srgbClr val="EFEFEF"/>
              </a:solidFill>
            </a:endParaRPr>
          </a:p>
          <a:p>
            <a:pPr lvl="0" rtl="0">
              <a:spcBef>
                <a:spcPts val="0"/>
              </a:spcBef>
              <a:buNone/>
            </a:pPr>
            <a:r>
              <a:t/>
            </a:r>
            <a:endParaRPr>
              <a:solidFill>
                <a:srgbClr val="EFEFEF"/>
              </a:solidFill>
            </a:endParaRPr>
          </a:p>
        </p:txBody>
      </p:sp>
      <p:cxnSp>
        <p:nvCxnSpPr>
          <p:cNvPr id="187" name="Shape 187"/>
          <p:cNvCxnSpPr/>
          <p:nvPr/>
        </p:nvCxnSpPr>
        <p:spPr>
          <a:xfrm flipH="1">
            <a:off x="4220150" y="1727175"/>
            <a:ext cx="2409900" cy="135600"/>
          </a:xfrm>
          <a:prstGeom prst="straightConnector1">
            <a:avLst/>
          </a:prstGeom>
          <a:noFill/>
          <a:ln cap="flat" cmpd="sng" w="9525">
            <a:solidFill>
              <a:srgbClr val="000000"/>
            </a:solidFill>
            <a:prstDash val="solid"/>
            <a:round/>
            <a:headEnd len="lg" w="lg" type="none"/>
            <a:tailEnd len="lg" w="lg" type="triangle"/>
          </a:ln>
        </p:spPr>
      </p:cxnSp>
      <p:cxnSp>
        <p:nvCxnSpPr>
          <p:cNvPr id="188" name="Shape 188"/>
          <p:cNvCxnSpPr>
            <a:stCxn id="185" idx="1"/>
          </p:cNvCxnSpPr>
          <p:nvPr/>
        </p:nvCxnSpPr>
        <p:spPr>
          <a:xfrm flipH="1">
            <a:off x="4285500" y="2874325"/>
            <a:ext cx="2323200" cy="17400"/>
          </a:xfrm>
          <a:prstGeom prst="straightConnector1">
            <a:avLst/>
          </a:prstGeom>
          <a:noFill/>
          <a:ln cap="flat" cmpd="sng" w="9525">
            <a:solidFill>
              <a:srgbClr val="000000"/>
            </a:solidFill>
            <a:prstDash val="solid"/>
            <a:round/>
            <a:headEnd len="lg" w="lg" type="none"/>
            <a:tailEnd len="lg" w="lg" type="triangle"/>
          </a:ln>
        </p:spPr>
      </p:cxnSp>
      <p:cxnSp>
        <p:nvCxnSpPr>
          <p:cNvPr id="189" name="Shape 189"/>
          <p:cNvCxnSpPr>
            <a:stCxn id="186" idx="1"/>
          </p:cNvCxnSpPr>
          <p:nvPr/>
        </p:nvCxnSpPr>
        <p:spPr>
          <a:xfrm flipH="1">
            <a:off x="4897500" y="3869075"/>
            <a:ext cx="1787400" cy="129900"/>
          </a:xfrm>
          <a:prstGeom prst="straightConnector1">
            <a:avLst/>
          </a:prstGeom>
          <a:noFill/>
          <a:ln cap="flat" cmpd="sng" w="9525">
            <a:solidFill>
              <a:srgbClr val="000000"/>
            </a:solidFill>
            <a:prstDash val="solid"/>
            <a:round/>
            <a:headEnd len="lg" w="lg" type="none"/>
            <a:tailEnd len="lg" w="lg"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Elements of policies​</a:t>
            </a:r>
          </a:p>
        </p:txBody>
      </p:sp>
      <p:sp>
        <p:nvSpPr>
          <p:cNvPr id="195" name="Shape 19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GB"/>
              <a:t>Set the tone of management​</a:t>
            </a:r>
          </a:p>
          <a:p>
            <a:pPr indent="-228600" lvl="0" marL="457200">
              <a:spcBef>
                <a:spcPts val="0"/>
              </a:spcBef>
            </a:pPr>
            <a:r>
              <a:rPr lang="en-GB"/>
              <a:t>Establish roles and responsibility​</a:t>
            </a:r>
          </a:p>
          <a:p>
            <a:pPr indent="-228600" lvl="0" marL="457200">
              <a:spcBef>
                <a:spcPts val="0"/>
              </a:spcBef>
            </a:pPr>
            <a:r>
              <a:rPr lang="en-GB"/>
              <a:t>Define asset classifications​</a:t>
            </a:r>
          </a:p>
          <a:p>
            <a:pPr indent="-228600" lvl="0" marL="457200">
              <a:spcBef>
                <a:spcPts val="0"/>
              </a:spcBef>
            </a:pPr>
            <a:r>
              <a:rPr lang="en-GB"/>
              <a:t>Provide direction for decisions​</a:t>
            </a:r>
          </a:p>
          <a:p>
            <a:pPr indent="-228600" lvl="0" marL="457200">
              <a:spcBef>
                <a:spcPts val="0"/>
              </a:spcBef>
            </a:pPr>
            <a:r>
              <a:rPr lang="en-GB"/>
              <a:t>Establish the scope of authority​</a:t>
            </a:r>
          </a:p>
          <a:p>
            <a:pPr indent="-228600" lvl="0" marL="457200">
              <a:spcBef>
                <a:spcPts val="0"/>
              </a:spcBef>
            </a:pPr>
            <a:r>
              <a:rPr lang="en-GB"/>
              <a:t>Provide a basis for guidelines and procedures​</a:t>
            </a:r>
          </a:p>
          <a:p>
            <a:pPr indent="-228600" lvl="0" marL="457200">
              <a:spcBef>
                <a:spcPts val="0"/>
              </a:spcBef>
            </a:pPr>
            <a:r>
              <a:rPr lang="en-GB"/>
              <a:t>Establish accountability​</a:t>
            </a:r>
          </a:p>
          <a:p>
            <a:pPr indent="-228600" lvl="0" marL="457200">
              <a:spcBef>
                <a:spcPts val="0"/>
              </a:spcBef>
            </a:pPr>
            <a:r>
              <a:rPr lang="en-GB"/>
              <a:t>Describe appropriate use of assets​</a:t>
            </a:r>
          </a:p>
          <a:p>
            <a:pPr indent="-228600" lvl="0" marL="457200">
              <a:spcBef>
                <a:spcPts val="0"/>
              </a:spcBef>
            </a:pPr>
            <a:r>
              <a:rPr lang="en-GB"/>
              <a:t>Establish relationships to legal requirements​</a:t>
            </a:r>
          </a:p>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445025"/>
            <a:ext cx="2710200" cy="572700"/>
          </a:xfrm>
          <a:prstGeom prst="rect">
            <a:avLst/>
          </a:prstGeom>
        </p:spPr>
        <p:txBody>
          <a:bodyPr anchorCtr="0" anchor="t" bIns="91425" lIns="91425" rIns="91425" tIns="91425">
            <a:noAutofit/>
          </a:bodyPr>
          <a:lstStyle/>
          <a:p>
            <a:pPr lvl="0">
              <a:spcBef>
                <a:spcPts val="0"/>
              </a:spcBef>
              <a:buNone/>
            </a:pPr>
            <a:r>
              <a:rPr lang="en-GB"/>
              <a:t>Policy Lifecycle</a:t>
            </a:r>
          </a:p>
          <a:p>
            <a:pPr lvl="0">
              <a:spcBef>
                <a:spcPts val="0"/>
              </a:spcBef>
              <a:buNone/>
            </a:pPr>
            <a:r>
              <a:t/>
            </a:r>
            <a:endParaRPr/>
          </a:p>
          <a:p>
            <a:pPr lvl="0">
              <a:spcBef>
                <a:spcPts val="0"/>
              </a:spcBef>
              <a:buNone/>
            </a:pPr>
            <a:r>
              <a:t/>
            </a:r>
            <a:endParaRPr/>
          </a:p>
        </p:txBody>
      </p:sp>
      <p:sp>
        <p:nvSpPr>
          <p:cNvPr id="201" name="Shape 201"/>
          <p:cNvSpPr/>
          <p:nvPr/>
        </p:nvSpPr>
        <p:spPr>
          <a:xfrm>
            <a:off x="5486400" y="3657600"/>
            <a:ext cx="990576" cy="304776"/>
          </a:xfrm>
          <a:prstGeom prst="flowChartTerminator">
            <a:avLst/>
          </a:prstGeom>
          <a:noFill/>
          <a:ln cap="flat" cmpd="sng" w="28575">
            <a:solidFill>
              <a:srgbClr val="CCCCCC"/>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GB" sz="1600">
                <a:solidFill>
                  <a:srgbClr val="F3F3F3"/>
                </a:solidFill>
                <a:latin typeface="Times New Roman"/>
                <a:ea typeface="Times New Roman"/>
                <a:cs typeface="Times New Roman"/>
                <a:sym typeface="Times New Roman"/>
              </a:rPr>
              <a:t>Actions</a:t>
            </a:r>
          </a:p>
        </p:txBody>
      </p:sp>
      <p:sp>
        <p:nvSpPr>
          <p:cNvPr id="202" name="Shape 202"/>
          <p:cNvSpPr/>
          <p:nvPr/>
        </p:nvSpPr>
        <p:spPr>
          <a:xfrm>
            <a:off x="6291375" y="762047"/>
            <a:ext cx="1901772" cy="304776"/>
          </a:xfrm>
          <a:prstGeom prst="flowChartTerminator">
            <a:avLst/>
          </a:prstGeom>
          <a:noFill/>
          <a:ln cap="flat" cmpd="sng" w="28575">
            <a:solidFill>
              <a:srgbClr val="CCCCCC"/>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GB" sz="1600">
                <a:solidFill>
                  <a:srgbClr val="F3F3F3"/>
                </a:solidFill>
                <a:latin typeface="Times New Roman"/>
                <a:ea typeface="Times New Roman"/>
                <a:cs typeface="Times New Roman"/>
                <a:sym typeface="Times New Roman"/>
              </a:rPr>
              <a:t>Corporate Goals</a:t>
            </a:r>
          </a:p>
        </p:txBody>
      </p:sp>
      <p:sp>
        <p:nvSpPr>
          <p:cNvPr id="203" name="Shape 203"/>
          <p:cNvSpPr/>
          <p:nvPr/>
        </p:nvSpPr>
        <p:spPr>
          <a:xfrm>
            <a:off x="5486400" y="1371600"/>
            <a:ext cx="990576" cy="304776"/>
          </a:xfrm>
          <a:prstGeom prst="flowChartTerminator">
            <a:avLst/>
          </a:prstGeom>
          <a:noFill/>
          <a:ln cap="flat" cmpd="sng" w="28575">
            <a:solidFill>
              <a:srgbClr val="CCCCCC"/>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GB" sz="1600">
                <a:solidFill>
                  <a:srgbClr val="F3F3F3"/>
                </a:solidFill>
                <a:latin typeface="Times New Roman"/>
                <a:ea typeface="Times New Roman"/>
                <a:cs typeface="Times New Roman"/>
                <a:sym typeface="Times New Roman"/>
              </a:rPr>
              <a:t>Policy</a:t>
            </a:r>
          </a:p>
        </p:txBody>
      </p:sp>
      <p:sp>
        <p:nvSpPr>
          <p:cNvPr id="204" name="Shape 204"/>
          <p:cNvSpPr/>
          <p:nvPr/>
        </p:nvSpPr>
        <p:spPr>
          <a:xfrm>
            <a:off x="3778773" y="2133600"/>
            <a:ext cx="1174176" cy="304776"/>
          </a:xfrm>
          <a:prstGeom prst="flowChartTerminator">
            <a:avLst/>
          </a:prstGeom>
          <a:noFill/>
          <a:ln cap="flat" cmpd="sng" w="28575">
            <a:solidFill>
              <a:srgbClr val="CCCCCC"/>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GB" sz="1600">
                <a:solidFill>
                  <a:srgbClr val="F3F3F3"/>
                </a:solidFill>
                <a:latin typeface="Times New Roman"/>
                <a:ea typeface="Times New Roman"/>
                <a:cs typeface="Times New Roman"/>
                <a:sym typeface="Times New Roman"/>
              </a:rPr>
              <a:t>Standards</a:t>
            </a:r>
          </a:p>
        </p:txBody>
      </p:sp>
      <p:sp>
        <p:nvSpPr>
          <p:cNvPr id="205" name="Shape 205"/>
          <p:cNvSpPr/>
          <p:nvPr/>
        </p:nvSpPr>
        <p:spPr>
          <a:xfrm>
            <a:off x="5334000" y="2133600"/>
            <a:ext cx="1295405" cy="304776"/>
          </a:xfrm>
          <a:prstGeom prst="flowChartTerminator">
            <a:avLst/>
          </a:prstGeom>
          <a:noFill/>
          <a:ln cap="flat" cmpd="sng" w="28575">
            <a:solidFill>
              <a:srgbClr val="CCCCCC"/>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GB" sz="1600">
                <a:solidFill>
                  <a:srgbClr val="F3F3F3"/>
                </a:solidFill>
                <a:latin typeface="Times New Roman"/>
                <a:ea typeface="Times New Roman"/>
                <a:cs typeface="Times New Roman"/>
                <a:sym typeface="Times New Roman"/>
              </a:rPr>
              <a:t>Procedures</a:t>
            </a:r>
          </a:p>
        </p:txBody>
      </p:sp>
      <p:sp>
        <p:nvSpPr>
          <p:cNvPr id="206" name="Shape 206"/>
          <p:cNvSpPr/>
          <p:nvPr/>
        </p:nvSpPr>
        <p:spPr>
          <a:xfrm>
            <a:off x="7010400" y="2133600"/>
            <a:ext cx="1357938" cy="304776"/>
          </a:xfrm>
          <a:prstGeom prst="flowChartTerminator">
            <a:avLst/>
          </a:prstGeom>
          <a:noFill/>
          <a:ln cap="flat" cmpd="sng" w="28575">
            <a:solidFill>
              <a:srgbClr val="CCCCCC"/>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GB" sz="1600">
                <a:solidFill>
                  <a:srgbClr val="EFEFEF"/>
                </a:solidFill>
                <a:latin typeface="Times New Roman"/>
                <a:ea typeface="Times New Roman"/>
                <a:cs typeface="Times New Roman"/>
                <a:sym typeface="Times New Roman"/>
              </a:rPr>
              <a:t>Guidelines</a:t>
            </a:r>
          </a:p>
        </p:txBody>
      </p:sp>
      <p:sp>
        <p:nvSpPr>
          <p:cNvPr id="207" name="Shape 207"/>
          <p:cNvSpPr/>
          <p:nvPr/>
        </p:nvSpPr>
        <p:spPr>
          <a:xfrm>
            <a:off x="5410200" y="2895600"/>
            <a:ext cx="1174175" cy="304776"/>
          </a:xfrm>
          <a:prstGeom prst="flowChartTerminator">
            <a:avLst/>
          </a:prstGeom>
          <a:noFill/>
          <a:ln cap="flat" cmpd="sng" w="28575">
            <a:solidFill>
              <a:srgbClr val="CCCCCC"/>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GB" sz="1600">
                <a:solidFill>
                  <a:srgbClr val="F3F3F3"/>
                </a:solidFill>
                <a:latin typeface="Times New Roman"/>
                <a:ea typeface="Times New Roman"/>
                <a:cs typeface="Times New Roman"/>
                <a:sym typeface="Times New Roman"/>
              </a:rPr>
              <a:t>Awareness</a:t>
            </a:r>
          </a:p>
        </p:txBody>
      </p:sp>
      <p:sp>
        <p:nvSpPr>
          <p:cNvPr id="208" name="Shape 208"/>
          <p:cNvSpPr/>
          <p:nvPr/>
        </p:nvSpPr>
        <p:spPr>
          <a:xfrm>
            <a:off x="4114800" y="762000"/>
            <a:ext cx="1434132" cy="304776"/>
          </a:xfrm>
          <a:prstGeom prst="flowChartTerminator">
            <a:avLst/>
          </a:prstGeom>
          <a:noFill/>
          <a:ln cap="flat" cmpd="sng" w="28575">
            <a:solidFill>
              <a:srgbClr val="CCCCCC"/>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GB" sz="1600">
                <a:solidFill>
                  <a:srgbClr val="F3F3F3"/>
                </a:solidFill>
                <a:latin typeface="Times New Roman"/>
                <a:ea typeface="Times New Roman"/>
                <a:cs typeface="Times New Roman"/>
                <a:sym typeface="Times New Roman"/>
              </a:rPr>
              <a:t>IS Goals</a:t>
            </a:r>
          </a:p>
        </p:txBody>
      </p:sp>
      <p:sp>
        <p:nvSpPr>
          <p:cNvPr id="209" name="Shape 209"/>
          <p:cNvSpPr/>
          <p:nvPr/>
        </p:nvSpPr>
        <p:spPr>
          <a:xfrm>
            <a:off x="5181600" y="4495800"/>
            <a:ext cx="1600182" cy="304776"/>
          </a:xfrm>
          <a:prstGeom prst="flowChartTerminator">
            <a:avLst/>
          </a:prstGeom>
          <a:noFill/>
          <a:ln cap="flat" cmpd="sng" w="28575">
            <a:solidFill>
              <a:srgbClr val="CCCCCC"/>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GB" sz="1600">
                <a:solidFill>
                  <a:srgbClr val="F3F3F3"/>
                </a:solidFill>
                <a:latin typeface="Times New Roman"/>
                <a:ea typeface="Times New Roman"/>
                <a:cs typeface="Times New Roman"/>
                <a:sym typeface="Times New Roman"/>
              </a:rPr>
              <a:t>Info Security</a:t>
            </a:r>
          </a:p>
        </p:txBody>
      </p:sp>
      <p:cxnSp>
        <p:nvCxnSpPr>
          <p:cNvPr id="210" name="Shape 210"/>
          <p:cNvCxnSpPr>
            <a:stCxn id="208" idx="2"/>
            <a:endCxn id="203" idx="1"/>
          </p:cNvCxnSpPr>
          <p:nvPr/>
        </p:nvCxnSpPr>
        <p:spPr>
          <a:xfrm>
            <a:off x="4831866" y="1066776"/>
            <a:ext cx="654600" cy="457200"/>
          </a:xfrm>
          <a:prstGeom prst="straightConnector1">
            <a:avLst/>
          </a:prstGeom>
          <a:noFill/>
          <a:ln cap="flat" cmpd="sng" w="28575">
            <a:solidFill>
              <a:srgbClr val="CCCCCC"/>
            </a:solidFill>
            <a:prstDash val="solid"/>
            <a:round/>
            <a:headEnd len="med" w="med" type="none"/>
            <a:tailEnd len="lg" w="lg" type="triangle"/>
          </a:ln>
        </p:spPr>
      </p:cxnSp>
      <p:cxnSp>
        <p:nvCxnSpPr>
          <p:cNvPr id="211" name="Shape 211"/>
          <p:cNvCxnSpPr>
            <a:stCxn id="202" idx="2"/>
            <a:endCxn id="203" idx="3"/>
          </p:cNvCxnSpPr>
          <p:nvPr/>
        </p:nvCxnSpPr>
        <p:spPr>
          <a:xfrm flipH="1">
            <a:off x="6476961" y="1066823"/>
            <a:ext cx="765300" cy="457200"/>
          </a:xfrm>
          <a:prstGeom prst="straightConnector1">
            <a:avLst/>
          </a:prstGeom>
          <a:noFill/>
          <a:ln cap="flat" cmpd="sng" w="28575">
            <a:solidFill>
              <a:srgbClr val="CCCCCC"/>
            </a:solidFill>
            <a:prstDash val="solid"/>
            <a:round/>
            <a:headEnd len="med" w="med" type="none"/>
            <a:tailEnd len="lg" w="lg" type="triangle"/>
          </a:ln>
        </p:spPr>
      </p:cxnSp>
      <p:cxnSp>
        <p:nvCxnSpPr>
          <p:cNvPr id="212" name="Shape 212"/>
          <p:cNvCxnSpPr>
            <a:stCxn id="204" idx="0"/>
            <a:endCxn id="206" idx="0"/>
          </p:cNvCxnSpPr>
          <p:nvPr/>
        </p:nvCxnSpPr>
        <p:spPr>
          <a:xfrm flipH="1" rot="-5400000">
            <a:off x="6027261" y="472200"/>
            <a:ext cx="600" cy="3323399"/>
          </a:xfrm>
          <a:prstGeom prst="bentConnector3">
            <a:avLst>
              <a:gd fmla="val -39687500" name="adj1"/>
            </a:avLst>
          </a:prstGeom>
          <a:noFill/>
          <a:ln cap="flat" cmpd="sng" w="28575">
            <a:solidFill>
              <a:srgbClr val="CCCCCC"/>
            </a:solidFill>
            <a:prstDash val="solid"/>
            <a:miter/>
            <a:headEnd len="lg" w="lg" type="triangle"/>
            <a:tailEnd len="lg" w="lg" type="triangle"/>
          </a:ln>
        </p:spPr>
      </p:cxnSp>
      <p:cxnSp>
        <p:nvCxnSpPr>
          <p:cNvPr id="213" name="Shape 213"/>
          <p:cNvCxnSpPr>
            <a:stCxn id="203" idx="2"/>
            <a:endCxn id="205" idx="0"/>
          </p:cNvCxnSpPr>
          <p:nvPr/>
        </p:nvCxnSpPr>
        <p:spPr>
          <a:xfrm>
            <a:off x="5981688" y="1676375"/>
            <a:ext cx="0" cy="457200"/>
          </a:xfrm>
          <a:prstGeom prst="straightConnector1">
            <a:avLst/>
          </a:prstGeom>
          <a:noFill/>
          <a:ln cap="flat" cmpd="sng" w="28575">
            <a:solidFill>
              <a:srgbClr val="CCCCCC"/>
            </a:solidFill>
            <a:prstDash val="solid"/>
            <a:round/>
            <a:headEnd len="med" w="med" type="none"/>
            <a:tailEnd len="lg" w="lg" type="triangle"/>
          </a:ln>
        </p:spPr>
      </p:cxnSp>
      <p:cxnSp>
        <p:nvCxnSpPr>
          <p:cNvPr id="214" name="Shape 214"/>
          <p:cNvCxnSpPr>
            <a:stCxn id="207" idx="2"/>
            <a:endCxn id="201" idx="0"/>
          </p:cNvCxnSpPr>
          <p:nvPr/>
        </p:nvCxnSpPr>
        <p:spPr>
          <a:xfrm flipH="1">
            <a:off x="5981688" y="3200375"/>
            <a:ext cx="15600" cy="457199"/>
          </a:xfrm>
          <a:prstGeom prst="straightConnector1">
            <a:avLst/>
          </a:prstGeom>
          <a:noFill/>
          <a:ln cap="flat" cmpd="sng" w="28575">
            <a:solidFill>
              <a:srgbClr val="CCCCCC"/>
            </a:solidFill>
            <a:prstDash val="solid"/>
            <a:round/>
            <a:headEnd len="med" w="med" type="none"/>
            <a:tailEnd len="lg" w="lg" type="triangle"/>
          </a:ln>
        </p:spPr>
      </p:cxnSp>
      <p:cxnSp>
        <p:nvCxnSpPr>
          <p:cNvPr id="215" name="Shape 215"/>
          <p:cNvCxnSpPr>
            <a:stCxn id="201" idx="2"/>
            <a:endCxn id="209" idx="0"/>
          </p:cNvCxnSpPr>
          <p:nvPr/>
        </p:nvCxnSpPr>
        <p:spPr>
          <a:xfrm>
            <a:off x="5981688" y="3962376"/>
            <a:ext cx="0" cy="533400"/>
          </a:xfrm>
          <a:prstGeom prst="straightConnector1">
            <a:avLst/>
          </a:prstGeom>
          <a:noFill/>
          <a:ln cap="flat" cmpd="sng" w="28575">
            <a:solidFill>
              <a:srgbClr val="CCCCCC"/>
            </a:solidFill>
            <a:prstDash val="solid"/>
            <a:round/>
            <a:headEnd len="med" w="med" type="none"/>
            <a:tailEnd len="lg" w="lg" type="triangle"/>
          </a:ln>
        </p:spPr>
      </p:cxnSp>
      <p:cxnSp>
        <p:nvCxnSpPr>
          <p:cNvPr id="216" name="Shape 216"/>
          <p:cNvCxnSpPr>
            <a:endCxn id="206" idx="2"/>
          </p:cNvCxnSpPr>
          <p:nvPr/>
        </p:nvCxnSpPr>
        <p:spPr>
          <a:xfrm>
            <a:off x="4641369" y="2436876"/>
            <a:ext cx="3048000" cy="1500"/>
          </a:xfrm>
          <a:prstGeom prst="bentConnector4">
            <a:avLst>
              <a:gd fmla="val -8258" name="adj1"/>
              <a:gd fmla="val 15975000" name="adj2"/>
            </a:avLst>
          </a:prstGeom>
          <a:noFill/>
          <a:ln cap="flat" cmpd="sng" w="28575">
            <a:solidFill>
              <a:srgbClr val="CCCCCC"/>
            </a:solidFill>
            <a:prstDash val="solid"/>
            <a:miter/>
            <a:headEnd len="med" w="med" type="none"/>
            <a:tailEnd len="med" w="med" type="none"/>
          </a:ln>
        </p:spPr>
      </p:cxnSp>
      <p:cxnSp>
        <p:nvCxnSpPr>
          <p:cNvPr id="217" name="Shape 217"/>
          <p:cNvCxnSpPr>
            <a:stCxn id="205" idx="2"/>
            <a:endCxn id="207" idx="0"/>
          </p:cNvCxnSpPr>
          <p:nvPr/>
        </p:nvCxnSpPr>
        <p:spPr>
          <a:xfrm>
            <a:off x="5981703" y="2438376"/>
            <a:ext cx="15600" cy="457200"/>
          </a:xfrm>
          <a:prstGeom prst="straightConnector1">
            <a:avLst/>
          </a:prstGeom>
          <a:noFill/>
          <a:ln cap="flat" cmpd="sng" w="28575">
            <a:solidFill>
              <a:srgbClr val="CCCCCC"/>
            </a:solidFill>
            <a:prstDash val="solid"/>
            <a:round/>
            <a:headEnd len="med" w="med" type="none"/>
            <a:tailEnd len="lg" w="lg"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Ten steps to a good policy</a:t>
            </a:r>
          </a:p>
        </p:txBody>
      </p:sp>
      <p:pic>
        <p:nvPicPr>
          <p:cNvPr id="223" name="Shape 223"/>
          <p:cNvPicPr preferRelativeResize="0"/>
          <p:nvPr/>
        </p:nvPicPr>
        <p:blipFill rotWithShape="1">
          <a:blip r:embed="rId3">
            <a:alphaModFix/>
          </a:blip>
          <a:srcRect b="0" l="0" r="0" t="0"/>
          <a:stretch/>
        </p:blipFill>
        <p:spPr>
          <a:xfrm>
            <a:off x="1538975" y="1163025"/>
            <a:ext cx="5907000" cy="3736800"/>
          </a:xfrm>
          <a:prstGeom prst="rect">
            <a:avLst/>
          </a:prstGeom>
          <a:noFill/>
          <a:ln cap="flat" cmpd="sng" w="38100">
            <a:solidFill>
              <a:srgbClr val="000000"/>
            </a:solidFill>
            <a:prstDash val="solid"/>
            <a:round/>
            <a:headEnd len="med" w="med" type="none"/>
            <a:tailEnd len="med" w="med"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Step 1 – Collect Background Information</a:t>
            </a:r>
          </a:p>
          <a:p>
            <a:pPr lvl="0">
              <a:spcBef>
                <a:spcPts val="0"/>
              </a:spcBef>
              <a:buNone/>
            </a:pPr>
            <a:r>
              <a:t/>
            </a:r>
            <a:endParaRPr/>
          </a:p>
          <a:p>
            <a:pPr lvl="0">
              <a:spcBef>
                <a:spcPts val="0"/>
              </a:spcBef>
              <a:buNone/>
            </a:pPr>
            <a:r>
              <a:t/>
            </a:r>
            <a:endParaRPr/>
          </a:p>
        </p:txBody>
      </p:sp>
      <p:sp>
        <p:nvSpPr>
          <p:cNvPr id="229" name="Shape 22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Obtain existing policies</a:t>
            </a:r>
          </a:p>
          <a:p>
            <a:pPr indent="-228600" lvl="0" marL="457200">
              <a:spcBef>
                <a:spcPts val="0"/>
              </a:spcBef>
            </a:pPr>
            <a:r>
              <a:rPr lang="en-GB"/>
              <a:t>HIPAA (The Health Insurance Portability and Accountability Act of 1996) </a:t>
            </a:r>
          </a:p>
          <a:p>
            <a:pPr indent="-228600" lvl="0" marL="457200">
              <a:spcBef>
                <a:spcPts val="0"/>
              </a:spcBef>
            </a:pPr>
            <a:r>
              <a:rPr lang="en-GB"/>
              <a:t>27001:2013 (iso.org , IT – Infosec , ISMS, Requirements)</a:t>
            </a:r>
          </a:p>
          <a:p>
            <a:pPr lvl="0">
              <a:spcBef>
                <a:spcPts val="0"/>
              </a:spcBef>
              <a:buNone/>
            </a:pPr>
            <a:r>
              <a:rPr lang="en-GB"/>
              <a:t>Identify what levels of control are needed</a:t>
            </a:r>
          </a:p>
          <a:p>
            <a:pPr lvl="0">
              <a:spcBef>
                <a:spcPts val="0"/>
              </a:spcBef>
              <a:buNone/>
            </a:pPr>
            <a:r>
              <a:rPr lang="en-GB"/>
              <a:t>Identify who should write the policies</a:t>
            </a:r>
          </a:p>
          <a:p>
            <a:pPr lvl="0">
              <a:spcBef>
                <a:spcPts val="0"/>
              </a:spcBef>
              <a:buNone/>
            </a:pPr>
            <a:r>
              <a:t/>
            </a:r>
            <a:endParaRPr/>
          </a:p>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Step 2 – Perform Risk Assessment (larger task)</a:t>
            </a:r>
          </a:p>
          <a:p>
            <a:pPr lvl="0">
              <a:spcBef>
                <a:spcPts val="0"/>
              </a:spcBef>
              <a:buNone/>
            </a:pPr>
            <a:r>
              <a:t/>
            </a:r>
            <a:endParaRPr/>
          </a:p>
          <a:p>
            <a:pPr lvl="0">
              <a:spcBef>
                <a:spcPts val="0"/>
              </a:spcBef>
              <a:buNone/>
            </a:pPr>
            <a:r>
              <a:t/>
            </a:r>
            <a:endParaRPr/>
          </a:p>
        </p:txBody>
      </p:sp>
      <p:sp>
        <p:nvSpPr>
          <p:cNvPr id="235" name="Shape 23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Justify the Policies with Risk Assessment</a:t>
            </a:r>
          </a:p>
          <a:p>
            <a:pPr indent="-228600" lvl="0" marL="457200">
              <a:spcBef>
                <a:spcPts val="0"/>
              </a:spcBef>
            </a:pPr>
            <a:r>
              <a:rPr lang="en-GB"/>
              <a:t>Identify the critical functions</a:t>
            </a:r>
          </a:p>
          <a:p>
            <a:pPr indent="-228600" lvl="0" marL="457200">
              <a:spcBef>
                <a:spcPts val="0"/>
              </a:spcBef>
            </a:pPr>
            <a:r>
              <a:rPr lang="en-GB"/>
              <a:t>Identify the critical processes</a:t>
            </a:r>
          </a:p>
          <a:p>
            <a:pPr indent="-228600" lvl="0" marL="457200">
              <a:spcBef>
                <a:spcPts val="0"/>
              </a:spcBef>
            </a:pPr>
            <a:r>
              <a:rPr lang="en-GB"/>
              <a:t>Identify the critical data</a:t>
            </a:r>
          </a:p>
          <a:p>
            <a:pPr indent="-228600" lvl="0" marL="457200">
              <a:spcBef>
                <a:spcPts val="0"/>
              </a:spcBef>
            </a:pPr>
            <a:r>
              <a:rPr lang="en-GB"/>
              <a:t>Assess the vulnerabilities</a:t>
            </a:r>
          </a:p>
          <a:p>
            <a:pPr lvl="0">
              <a:spcBef>
                <a:spcPts val="0"/>
              </a:spcBef>
              <a:buNone/>
            </a:pPr>
            <a:r>
              <a:t/>
            </a:r>
            <a:endParaRPr/>
          </a:p>
          <a:p>
            <a:pPr lv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Information Risk Management (IT risk management) ​</a:t>
            </a:r>
          </a:p>
        </p:txBody>
      </p:sp>
      <p:sp>
        <p:nvSpPr>
          <p:cNvPr id="241" name="Shape 24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IRM is the process of identifying and assessing risk and reducing it to an acceptable level</a:t>
            </a:r>
          </a:p>
          <a:p>
            <a:pPr indent="457200" lvl="0">
              <a:spcBef>
                <a:spcPts val="0"/>
              </a:spcBef>
              <a:buNone/>
            </a:pPr>
            <a:r>
              <a:rPr lang="en-GB"/>
              <a:t>(again) There is no such thing as 100% security!</a:t>
            </a:r>
          </a:p>
          <a:p>
            <a:pPr lvl="0">
              <a:spcBef>
                <a:spcPts val="0"/>
              </a:spcBef>
              <a:buNone/>
            </a:pPr>
            <a:r>
              <a:rPr lang="en-GB"/>
              <a:t>You must identify risks and mitigate them with either countermeasure or by transferring risk.​</a:t>
            </a:r>
          </a:p>
          <a:p>
            <a:pPr lvl="0">
              <a:spcBef>
                <a:spcPts val="0"/>
              </a:spcBef>
              <a:buNone/>
            </a:pPr>
            <a:r>
              <a:rPr i="1" lang="en-GB"/>
              <a:t>Bottom line:</a:t>
            </a:r>
          </a:p>
          <a:p>
            <a:pPr lvl="0">
              <a:spcBef>
                <a:spcPts val="0"/>
              </a:spcBef>
              <a:buNone/>
            </a:pPr>
            <a:r>
              <a:rPr lang="en-GB"/>
              <a:t>Risk is impossible to totally measure, but we must prioritize the risks and attempt to address them!​</a:t>
            </a:r>
          </a:p>
          <a:p>
            <a:pPr lvl="0">
              <a:spcBef>
                <a:spcPts val="0"/>
              </a:spcBef>
              <a:buNone/>
            </a:pPr>
            <a:r>
              <a:rPr lang="en-GB"/>
              <a:t>​</a:t>
            </a:r>
          </a:p>
          <a:p>
            <a:pPr lvl="0">
              <a:spcBef>
                <a:spcPts val="0"/>
              </a:spcBef>
              <a:buNone/>
            </a:pPr>
            <a:r>
              <a:t/>
            </a:r>
            <a:endParaRPr/>
          </a:p>
          <a:p>
            <a:pPr lv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What are risks​</a:t>
            </a:r>
          </a:p>
        </p:txBody>
      </p:sp>
      <p:sp>
        <p:nvSpPr>
          <p:cNvPr id="247" name="Shape 24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Some types of risk​</a:t>
            </a:r>
          </a:p>
          <a:p>
            <a:pPr indent="-228600" lvl="0" marL="457200">
              <a:spcBef>
                <a:spcPts val="0"/>
              </a:spcBef>
            </a:pPr>
            <a:r>
              <a:rPr lang="en-GB"/>
              <a:t>Physical damage​</a:t>
            </a:r>
          </a:p>
          <a:p>
            <a:pPr indent="-228600" lvl="0" marL="457200">
              <a:spcBef>
                <a:spcPts val="0"/>
              </a:spcBef>
            </a:pPr>
            <a:r>
              <a:rPr lang="en-GB"/>
              <a:t>Human interaction (accidental or intentional action)​</a:t>
            </a:r>
          </a:p>
          <a:p>
            <a:pPr indent="-228600" lvl="0" marL="457200">
              <a:spcBef>
                <a:spcPts val="0"/>
              </a:spcBef>
            </a:pPr>
            <a:r>
              <a:rPr lang="en-GB"/>
              <a:t>Equipment malfunction ​</a:t>
            </a:r>
          </a:p>
          <a:p>
            <a:pPr indent="-228600" lvl="0" marL="457200">
              <a:spcBef>
                <a:spcPts val="0"/>
              </a:spcBef>
            </a:pPr>
            <a:r>
              <a:rPr lang="en-GB"/>
              <a:t>Inside and outside attacks​</a:t>
            </a:r>
          </a:p>
          <a:p>
            <a:pPr indent="-228600" lvl="0" marL="457200">
              <a:spcBef>
                <a:spcPts val="0"/>
              </a:spcBef>
            </a:pPr>
            <a:r>
              <a:rPr lang="en-GB"/>
              <a:t>Misuse of data​</a:t>
            </a:r>
          </a:p>
          <a:p>
            <a:pPr indent="-228600" lvl="0" marL="457200">
              <a:spcBef>
                <a:spcPts val="0"/>
              </a:spcBef>
            </a:pPr>
            <a:r>
              <a:rPr lang="en-GB"/>
              <a:t>Loss of data ​</a:t>
            </a:r>
          </a:p>
          <a:p>
            <a:pPr indent="-228600" lvl="0" marL="457200">
              <a:spcBef>
                <a:spcPts val="0"/>
              </a:spcBef>
            </a:pPr>
            <a:r>
              <a:rPr lang="en-GB"/>
              <a:t>Application error​s</a:t>
            </a:r>
          </a:p>
          <a:p>
            <a:pPr lv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Information risk management​</a:t>
            </a:r>
          </a:p>
        </p:txBody>
      </p:sp>
      <p:sp>
        <p:nvSpPr>
          <p:cNvPr id="253" name="Shape 25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IRM is ultimately the responsibility of management</a:t>
            </a:r>
          </a:p>
          <a:p>
            <a:pPr lvl="0">
              <a:spcBef>
                <a:spcPts val="0"/>
              </a:spcBef>
              <a:buNone/>
            </a:pPr>
            <a:r>
              <a:rPr lang="en-GB"/>
              <a:t>All organizations should have an IRM policy.​</a:t>
            </a:r>
          </a:p>
          <a:p>
            <a:pPr lvl="0">
              <a:spcBef>
                <a:spcPts val="0"/>
              </a:spcBef>
              <a:buNone/>
            </a:pPr>
            <a:r>
              <a:rPr lang="en-GB"/>
              <a:t>The IRM policy should support the organization's mission.​</a:t>
            </a:r>
          </a:p>
          <a:p>
            <a:pPr lvl="0">
              <a:spcBef>
                <a:spcPts val="0"/>
              </a:spcBef>
              <a:buNone/>
            </a:pPr>
            <a:r>
              <a:rPr lang="en-GB"/>
              <a:t>All organizations should have an IRM team.​</a:t>
            </a:r>
          </a:p>
          <a:p>
            <a:pPr lvl="0">
              <a:spcBef>
                <a:spcPts val="0"/>
              </a:spcBef>
              <a:buNone/>
            </a:pPr>
            <a:r>
              <a:rPr lang="en-GB"/>
              <a:t>IRM should be a subset of the company’s total Risk Management Policy.​</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Assessments</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50% exam and 50% continuous assessment</a:t>
            </a:r>
          </a:p>
          <a:p>
            <a:pPr lvl="0">
              <a:spcBef>
                <a:spcPts val="0"/>
              </a:spcBef>
              <a:buNone/>
            </a:pPr>
            <a:r>
              <a:rPr lang="en-GB"/>
              <a:t>End of module assignment</a:t>
            </a:r>
          </a:p>
          <a:p>
            <a:pPr lvl="0">
              <a:spcBef>
                <a:spcPts val="0"/>
              </a:spcBef>
              <a:buNone/>
            </a:pPr>
            <a:r>
              <a:rPr lang="en-GB"/>
              <a:t>Graded assignment every second week (short Qs or MCQs)</a:t>
            </a:r>
          </a:p>
          <a:p>
            <a:pPr lvl="0">
              <a:spcBef>
                <a:spcPts val="0"/>
              </a:spcBef>
              <a:buNone/>
            </a:pPr>
            <a:r>
              <a:rPr lang="en-GB"/>
              <a:t>2.5 hours per week autonomous learning​</a:t>
            </a:r>
          </a:p>
          <a:p>
            <a:pPr lvl="0">
              <a:spcBef>
                <a:spcPts val="0"/>
              </a:spcBef>
              <a:buNone/>
            </a:pPr>
            <a:r>
              <a:rPr lang="en-GB"/>
              <a:t>Recommended reference texts will be in the library​</a:t>
            </a:r>
          </a:p>
          <a:p>
            <a:pPr lvl="0">
              <a:spcBef>
                <a:spcPts val="0"/>
              </a:spcBef>
              <a:buNone/>
            </a:pPr>
            <a:r>
              <a:t/>
            </a:r>
            <a:endParaRPr/>
          </a:p>
          <a:p>
            <a:pPr lv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Goal</a:t>
            </a:r>
          </a:p>
        </p:txBody>
      </p:sp>
      <p:sp>
        <p:nvSpPr>
          <p:cNvPr id="259" name="Shape 25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a:t>
            </a:r>
          </a:p>
          <a:p>
            <a:pPr lvl="0">
              <a:spcBef>
                <a:spcPts val="0"/>
              </a:spcBef>
              <a:buNone/>
            </a:pPr>
            <a:r>
              <a:rPr lang="en-GB"/>
              <a:t>​</a:t>
            </a:r>
          </a:p>
          <a:p>
            <a:pPr lvl="0">
              <a:spcBef>
                <a:spcPts val="0"/>
              </a:spcBef>
              <a:buNone/>
            </a:pPr>
            <a:r>
              <a:rPr lang="en-GB"/>
              <a:t>​Goal of IRM is to ensure the company is protected in the most cost effective manner!​</a:t>
            </a:r>
          </a:p>
          <a:p>
            <a:pPr lvl="0">
              <a:spcBef>
                <a:spcPts val="0"/>
              </a:spcBef>
              <a:buNone/>
            </a:pPr>
            <a:r>
              <a:rPr lang="en-GB"/>
              <a:t>​</a:t>
            </a:r>
          </a:p>
          <a:p>
            <a:pPr lv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Vulnerability​</a:t>
            </a:r>
          </a:p>
        </p:txBody>
      </p:sp>
      <p:sp>
        <p:nvSpPr>
          <p:cNvPr id="265" name="Shape 26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A software, a hardware, or procedural weakness that may provide an attacker the opportunity to obtain unauthorized access.​</a:t>
            </a:r>
          </a:p>
          <a:p>
            <a:pPr lvl="0">
              <a:spcBef>
                <a:spcPts val="0"/>
              </a:spcBef>
              <a:buNone/>
            </a:pPr>
            <a:r>
              <a:rPr lang="en-GB"/>
              <a:t>​</a:t>
            </a:r>
          </a:p>
          <a:p>
            <a:pPr lvl="0">
              <a:spcBef>
                <a:spcPts val="0"/>
              </a:spcBef>
              <a:buNone/>
            </a:pPr>
            <a:r>
              <a:rPr lang="en-GB"/>
              <a:t>Examples?​</a:t>
            </a:r>
          </a:p>
          <a:p>
            <a:pPr indent="-228600" lvl="0" marL="457200">
              <a:spcBef>
                <a:spcPts val="0"/>
              </a:spcBef>
            </a:pPr>
            <a:r>
              <a:rPr lang="en-GB"/>
              <a:t>Could be an unpatched application​</a:t>
            </a:r>
          </a:p>
          <a:p>
            <a:pPr indent="-228600" lvl="0" marL="457200">
              <a:spcBef>
                <a:spcPts val="0"/>
              </a:spcBef>
            </a:pPr>
            <a:r>
              <a:rPr lang="en-GB"/>
              <a:t>Open modems</a:t>
            </a:r>
          </a:p>
          <a:p>
            <a:pPr indent="-228600" lvl="0" marL="457200">
              <a:spcBef>
                <a:spcPts val="0"/>
              </a:spcBef>
            </a:pPr>
            <a:r>
              <a:rPr lang="en-GB"/>
              <a:t>Lax physical security​</a:t>
            </a:r>
          </a:p>
          <a:p>
            <a:pPr indent="-228600" lvl="0" marL="457200">
              <a:spcBef>
                <a:spcPts val="0"/>
              </a:spcBef>
            </a:pPr>
            <a:r>
              <a:rPr lang="en-GB"/>
              <a:t>Weak network protocol​</a:t>
            </a:r>
          </a:p>
          <a:p>
            <a:pPr lv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Threat ​</a:t>
            </a:r>
          </a:p>
        </p:txBody>
      </p:sp>
      <p:sp>
        <p:nvSpPr>
          <p:cNvPr id="271" name="Shape 27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A natural or man-made event that could have some type of negative impact on the organization. ​</a:t>
            </a:r>
          </a:p>
          <a:p>
            <a:pPr lvl="0">
              <a:spcBef>
                <a:spcPts val="0"/>
              </a:spcBef>
              <a:buNone/>
            </a:pPr>
            <a:r>
              <a:rPr lang="en-GB"/>
              <a:t>​</a:t>
            </a:r>
          </a:p>
          <a:p>
            <a:pPr lvl="0">
              <a:spcBef>
                <a:spcPts val="0"/>
              </a:spcBef>
              <a:buNone/>
            </a:pPr>
            <a:r>
              <a:rPr lang="en-GB"/>
              <a:t>A threat requires a vulnerability to create an impact​</a:t>
            </a:r>
          </a:p>
          <a:p>
            <a:pPr lvl="0">
              <a:spcBef>
                <a:spcPts val="0"/>
              </a:spcBef>
              <a:buNone/>
            </a:pPr>
            <a:r>
              <a:rPr lang="en-GB"/>
              <a:t>​</a:t>
            </a:r>
          </a:p>
          <a:p>
            <a:pPr lv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Threat Agent ​</a:t>
            </a:r>
          </a:p>
        </p:txBody>
      </p:sp>
      <p:sp>
        <p:nvSpPr>
          <p:cNvPr id="277" name="Shape 27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An actual person or entity that takes advantage of a vulnerability.​</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Risk​</a:t>
            </a:r>
          </a:p>
        </p:txBody>
      </p:sp>
      <p:sp>
        <p:nvSpPr>
          <p:cNvPr id="283" name="Shape 28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This likelihood of a threat agent taking advantage of a vulnerability and the corresponding business impact​</a:t>
            </a:r>
          </a:p>
          <a:p>
            <a:pPr lvl="0">
              <a:spcBef>
                <a:spcPts val="0"/>
              </a:spcBef>
              <a:buNone/>
            </a:pPr>
            <a:r>
              <a:rPr lang="en-GB"/>
              <a:t>​</a:t>
            </a:r>
          </a:p>
          <a:p>
            <a:pPr lvl="0">
              <a:spcBef>
                <a:spcPts val="0"/>
              </a:spcBef>
              <a:buNone/>
            </a:pPr>
            <a:r>
              <a:rPr lang="en-GB"/>
              <a:t>Risk ties the vulnerability, threat and likelihood of exploitation together.​</a:t>
            </a:r>
          </a:p>
          <a:p>
            <a:pPr lvl="0">
              <a:spcBef>
                <a:spcPts val="0"/>
              </a:spcBef>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Exposure​</a:t>
            </a:r>
          </a:p>
        </p:txBody>
      </p:sp>
      <p:sp>
        <p:nvSpPr>
          <p:cNvPr id="289" name="Shape 28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An instance of being exposed to losses from a threat agent. ​</a:t>
            </a:r>
          </a:p>
          <a:p>
            <a:pPr lvl="0">
              <a:spcBef>
                <a:spcPts val="0"/>
              </a:spcBef>
              <a:buNone/>
            </a:pPr>
            <a:r>
              <a:rPr lang="en-GB"/>
              <a:t>​</a:t>
            </a:r>
          </a:p>
          <a:p>
            <a:pPr lvl="0">
              <a:spcBef>
                <a:spcPts val="0"/>
              </a:spcBef>
              <a:buNone/>
            </a:pPr>
            <a:r>
              <a:rPr lang="en-GB"/>
              <a:t>Example: A public web server that has a known vulnerability that is not patched, is an exposure.​</a:t>
            </a:r>
          </a:p>
          <a:p>
            <a:pPr lvl="0">
              <a:spcBef>
                <a:spcPts val="0"/>
              </a:spcBef>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Countermeasure or Safeguard​</a:t>
            </a:r>
          </a:p>
        </p:txBody>
      </p:sp>
      <p:sp>
        <p:nvSpPr>
          <p:cNvPr id="295" name="Shape 29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Some control or countermeasure put into place to mitigate the potential risk. A countermeasure reduces the possibility that a threat agent will be able to exploit a vulnerability. ​</a:t>
            </a:r>
          </a:p>
          <a:p>
            <a:pPr lvl="0">
              <a:spcBef>
                <a:spcPts val="0"/>
              </a:spcBef>
              <a:buNone/>
            </a:pPr>
            <a:r>
              <a:rPr lang="en-GB"/>
              <a:t>​</a:t>
            </a:r>
          </a:p>
          <a:p>
            <a:pPr lvl="0">
              <a:spcBef>
                <a:spcPts val="0"/>
              </a:spcBef>
              <a:buNone/>
            </a:pPr>
            <a:r>
              <a:rPr lang="en-GB"/>
              <a:t>(again!) You can NEVER 100% safeguard something​</a:t>
            </a:r>
          </a:p>
          <a:p>
            <a:pPr lvl="0">
              <a:spcBef>
                <a:spcPts val="0"/>
              </a:spcBef>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Security Controls​</a:t>
            </a:r>
          </a:p>
        </p:txBody>
      </p:sp>
      <p:sp>
        <p:nvSpPr>
          <p:cNvPr id="301" name="Shape 30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You try to protect your company with controls/countermeasures/safeguards. </a:t>
            </a:r>
          </a:p>
          <a:p>
            <a:pPr lvl="0" rtl="0">
              <a:spcBef>
                <a:spcPts val="0"/>
              </a:spcBef>
              <a:buNone/>
            </a:pPr>
            <a:r>
              <a:rPr lang="en-GB"/>
              <a:t>These “controls” usually fall into one of these categories​​:</a:t>
            </a:r>
          </a:p>
          <a:p>
            <a:pPr indent="-228600" lvl="0" marL="457200" rtl="0">
              <a:spcBef>
                <a:spcPts val="0"/>
              </a:spcBef>
            </a:pPr>
            <a:r>
              <a:rPr lang="en-GB"/>
              <a:t>Preventative​</a:t>
            </a:r>
          </a:p>
          <a:p>
            <a:pPr indent="-228600" lvl="0" marL="457200">
              <a:spcBef>
                <a:spcPts val="0"/>
              </a:spcBef>
            </a:pPr>
            <a:r>
              <a:rPr lang="en-GB"/>
              <a:t>Detective​</a:t>
            </a:r>
          </a:p>
          <a:p>
            <a:pPr indent="-228600" lvl="0" marL="457200">
              <a:spcBef>
                <a:spcPts val="0"/>
              </a:spcBef>
            </a:pPr>
            <a:r>
              <a:rPr lang="en-GB"/>
              <a:t>Corrective​</a:t>
            </a:r>
          </a:p>
          <a:p>
            <a:pPr lvl="0">
              <a:spcBef>
                <a:spcPts val="0"/>
              </a:spcBef>
              <a:buNone/>
            </a:pPr>
            <a:r>
              <a:rPr lang="en-GB"/>
              <a:t>​</a:t>
            </a:r>
          </a:p>
          <a:p>
            <a:pPr lvl="0">
              <a:spcBef>
                <a:spcPts val="0"/>
              </a:spcBef>
              <a:buNone/>
            </a:pPr>
            <a:r>
              <a:rPr lang="en-GB"/>
              <a:t>​</a:t>
            </a:r>
          </a:p>
          <a:p>
            <a:pPr lvl="0">
              <a:spcBef>
                <a:spcPts val="0"/>
              </a:spcBef>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Security Controls​</a:t>
            </a:r>
          </a:p>
        </p:txBody>
      </p:sp>
      <p:sp>
        <p:nvSpPr>
          <p:cNvPr id="307" name="Shape 30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Each category can have controls of different types​</a:t>
            </a:r>
          </a:p>
          <a:p>
            <a:pPr lvl="0">
              <a:spcBef>
                <a:spcPts val="0"/>
              </a:spcBef>
              <a:buNone/>
            </a:pPr>
            <a:r>
              <a:rPr lang="en-GB"/>
              <a:t>Administrative controls – policies, standards, procedures, guidelines, personnel screening, training​</a:t>
            </a:r>
          </a:p>
          <a:p>
            <a:pPr lvl="0">
              <a:spcBef>
                <a:spcPts val="0"/>
              </a:spcBef>
              <a:buNone/>
            </a:pPr>
            <a:r>
              <a:rPr lang="en-GB"/>
              <a:t>Technical controls (logical controls) - authentication, firewalls, biometrics etc.​</a:t>
            </a:r>
          </a:p>
          <a:p>
            <a:pPr lvl="0">
              <a:spcBef>
                <a:spcPts val="0"/>
              </a:spcBef>
              <a:buNone/>
            </a:pPr>
            <a:r>
              <a:rPr lang="en-GB"/>
              <a:t>Physical controls – locks, monitoring, mantraps, environmental controls.​</a:t>
            </a:r>
          </a:p>
          <a:p>
            <a:pPr lvl="0">
              <a:spcBef>
                <a:spcPts val="0"/>
              </a:spcBef>
              <a:buNone/>
            </a:pPr>
            <a:r>
              <a:rPr lang="en-GB"/>
              <a:t>​</a:t>
            </a:r>
          </a:p>
          <a:p>
            <a:pPr lvl="0">
              <a:spcBef>
                <a:spcPts val="0"/>
              </a:spcBef>
              <a:buNone/>
            </a:pPr>
            <a:r>
              <a:rPr lang="en-GB"/>
              <a:t>​</a:t>
            </a:r>
          </a:p>
          <a:p>
            <a:pPr lvl="0">
              <a:spcBef>
                <a:spcPts val="0"/>
              </a:spcBef>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Control matrix</a:t>
            </a:r>
          </a:p>
        </p:txBody>
      </p:sp>
      <p:graphicFrame>
        <p:nvGraphicFramePr>
          <p:cNvPr id="313" name="Shape 313"/>
          <p:cNvGraphicFramePr/>
          <p:nvPr/>
        </p:nvGraphicFramePr>
        <p:xfrm>
          <a:off x="1839675" y="2000250"/>
          <a:ext cx="3000000" cy="3000000"/>
        </p:xfrm>
        <a:graphic>
          <a:graphicData uri="http://schemas.openxmlformats.org/drawingml/2006/table">
            <a:tbl>
              <a:tblPr>
                <a:noFill/>
                <a:tableStyleId>{3D140101-1224-470D-8284-9AFB89FC78F8}</a:tableStyleId>
              </a:tblPr>
              <a:tblGrid>
                <a:gridCol w="2117275"/>
                <a:gridCol w="2117275"/>
                <a:gridCol w="2117275"/>
              </a:tblGrid>
              <a:tr h="381000">
                <a:tc>
                  <a:txBody>
                    <a:bodyPr>
                      <a:noAutofit/>
                    </a:bodyPr>
                    <a:lstStyle/>
                    <a:p>
                      <a:pPr lvl="0">
                        <a:spcBef>
                          <a:spcPts val="0"/>
                        </a:spcBef>
                        <a:buNone/>
                      </a:pPr>
                      <a:r>
                        <a:rPr lang="en-GB">
                          <a:solidFill>
                            <a:srgbClr val="F3F3F3"/>
                          </a:solidFill>
                        </a:rPr>
                        <a:t>Background checks</a:t>
                      </a:r>
                    </a:p>
                  </a:txBody>
                  <a:tcPr marT="91425" marB="91425" marR="91425" marL="91425">
                    <a:lnL cap="flat" cmpd="sng" w="9525">
                      <a:solidFill>
                        <a:srgbClr val="F3F3F3"/>
                      </a:solidFill>
                      <a:prstDash val="solid"/>
                      <a:round/>
                      <a:headEnd len="med" w="med" type="none"/>
                      <a:tailEnd len="med" w="med" type="none"/>
                    </a:lnL>
                    <a:lnR cap="flat" cmpd="sng" w="9525">
                      <a:solidFill>
                        <a:srgbClr val="F3F3F3"/>
                      </a:solidFill>
                      <a:prstDash val="solid"/>
                      <a:round/>
                      <a:headEnd len="med" w="med" type="none"/>
                      <a:tailEnd len="med" w="med" type="none"/>
                    </a:lnR>
                    <a:lnT cap="flat" cmpd="sng" w="9525">
                      <a:solidFill>
                        <a:srgbClr val="F3F3F3"/>
                      </a:solidFill>
                      <a:prstDash val="solid"/>
                      <a:round/>
                      <a:headEnd len="med" w="med" type="none"/>
                      <a:tailEnd len="med" w="med" type="none"/>
                    </a:lnT>
                    <a:lnB cap="flat" cmpd="sng" w="9525">
                      <a:solidFill>
                        <a:srgbClr val="F3F3F3"/>
                      </a:solidFill>
                      <a:prstDash val="solid"/>
                      <a:round/>
                      <a:headEnd len="med" w="med" type="none"/>
                      <a:tailEnd len="med" w="med" type="none"/>
                    </a:lnB>
                  </a:tcPr>
                </a:tc>
                <a:tc>
                  <a:txBody>
                    <a:bodyPr>
                      <a:noAutofit/>
                    </a:bodyPr>
                    <a:lstStyle/>
                    <a:p>
                      <a:pPr lvl="0">
                        <a:spcBef>
                          <a:spcPts val="0"/>
                        </a:spcBef>
                        <a:buNone/>
                      </a:pPr>
                      <a:r>
                        <a:rPr lang="en-GB">
                          <a:solidFill>
                            <a:srgbClr val="F3F3F3"/>
                          </a:solidFill>
                        </a:rPr>
                        <a:t>Annual reviews</a:t>
                      </a:r>
                    </a:p>
                  </a:txBody>
                  <a:tcPr marT="91425" marB="91425" marR="91425" marL="91425">
                    <a:lnL cap="flat" cmpd="sng" w="9525">
                      <a:solidFill>
                        <a:srgbClr val="F3F3F3"/>
                      </a:solidFill>
                      <a:prstDash val="solid"/>
                      <a:round/>
                      <a:headEnd len="med" w="med" type="none"/>
                      <a:tailEnd len="med" w="med" type="none"/>
                    </a:lnL>
                    <a:lnR cap="flat" cmpd="sng" w="9525">
                      <a:solidFill>
                        <a:srgbClr val="F3F3F3"/>
                      </a:solidFill>
                      <a:prstDash val="solid"/>
                      <a:round/>
                      <a:headEnd len="med" w="med" type="none"/>
                      <a:tailEnd len="med" w="med" type="none"/>
                    </a:lnR>
                    <a:lnT cap="flat" cmpd="sng" w="9525">
                      <a:solidFill>
                        <a:srgbClr val="F3F3F3"/>
                      </a:solidFill>
                      <a:prstDash val="solid"/>
                      <a:round/>
                      <a:headEnd len="med" w="med" type="none"/>
                      <a:tailEnd len="med" w="med" type="none"/>
                    </a:lnT>
                    <a:lnB cap="flat" cmpd="sng" w="9525">
                      <a:solidFill>
                        <a:srgbClr val="F3F3F3"/>
                      </a:solidFill>
                      <a:prstDash val="solid"/>
                      <a:round/>
                      <a:headEnd len="med" w="med" type="none"/>
                      <a:tailEnd len="med" w="med" type="none"/>
                    </a:lnB>
                  </a:tcPr>
                </a:tc>
                <a:tc>
                  <a:txBody>
                    <a:bodyPr>
                      <a:noAutofit/>
                    </a:bodyPr>
                    <a:lstStyle/>
                    <a:p>
                      <a:pPr lvl="0">
                        <a:spcBef>
                          <a:spcPts val="0"/>
                        </a:spcBef>
                        <a:buNone/>
                      </a:pPr>
                      <a:r>
                        <a:rPr lang="en-GB">
                          <a:solidFill>
                            <a:srgbClr val="F3F3F3"/>
                          </a:solidFill>
                        </a:rPr>
                        <a:t>Terminations</a:t>
                      </a:r>
                    </a:p>
                  </a:txBody>
                  <a:tcPr marT="91425" marB="91425" marR="91425" marL="91425">
                    <a:lnL cap="flat" cmpd="sng" w="9525">
                      <a:solidFill>
                        <a:srgbClr val="F3F3F3"/>
                      </a:solidFill>
                      <a:prstDash val="solid"/>
                      <a:round/>
                      <a:headEnd len="med" w="med" type="none"/>
                      <a:tailEnd len="med" w="med" type="none"/>
                    </a:lnL>
                    <a:lnR cap="flat" cmpd="sng" w="9525">
                      <a:solidFill>
                        <a:srgbClr val="F3F3F3"/>
                      </a:solidFill>
                      <a:prstDash val="solid"/>
                      <a:round/>
                      <a:headEnd len="med" w="med" type="none"/>
                      <a:tailEnd len="med" w="med" type="none"/>
                    </a:lnR>
                    <a:lnT cap="flat" cmpd="sng" w="9525">
                      <a:solidFill>
                        <a:srgbClr val="F3F3F3"/>
                      </a:solidFill>
                      <a:prstDash val="solid"/>
                      <a:round/>
                      <a:headEnd len="med" w="med" type="none"/>
                      <a:tailEnd len="med" w="med" type="none"/>
                    </a:lnT>
                    <a:lnB cap="flat" cmpd="sng" w="9525">
                      <a:solidFill>
                        <a:srgbClr val="F3F3F3"/>
                      </a:solidFill>
                      <a:prstDash val="solid"/>
                      <a:round/>
                      <a:headEnd len="med" w="med" type="none"/>
                      <a:tailEnd len="med" w="med" type="none"/>
                    </a:lnB>
                  </a:tcPr>
                </a:tc>
              </a:tr>
              <a:tr h="381000">
                <a:tc>
                  <a:txBody>
                    <a:bodyPr>
                      <a:noAutofit/>
                    </a:bodyPr>
                    <a:lstStyle/>
                    <a:p>
                      <a:pPr lvl="0">
                        <a:spcBef>
                          <a:spcPts val="0"/>
                        </a:spcBef>
                        <a:buNone/>
                      </a:pPr>
                      <a:r>
                        <a:rPr lang="en-GB">
                          <a:solidFill>
                            <a:srgbClr val="F3F3F3"/>
                          </a:solidFill>
                        </a:rPr>
                        <a:t>Fences</a:t>
                      </a:r>
                    </a:p>
                  </a:txBody>
                  <a:tcPr marT="91425" marB="91425" marR="91425" marL="91425">
                    <a:lnL cap="flat" cmpd="sng" w="9525">
                      <a:solidFill>
                        <a:srgbClr val="F3F3F3"/>
                      </a:solidFill>
                      <a:prstDash val="solid"/>
                      <a:round/>
                      <a:headEnd len="med" w="med" type="none"/>
                      <a:tailEnd len="med" w="med" type="none"/>
                    </a:lnL>
                    <a:lnR cap="flat" cmpd="sng" w="9525">
                      <a:solidFill>
                        <a:srgbClr val="F3F3F3"/>
                      </a:solidFill>
                      <a:prstDash val="solid"/>
                      <a:round/>
                      <a:headEnd len="med" w="med" type="none"/>
                      <a:tailEnd len="med" w="med" type="none"/>
                    </a:lnR>
                    <a:lnT cap="flat" cmpd="sng" w="9525">
                      <a:solidFill>
                        <a:srgbClr val="F3F3F3"/>
                      </a:solidFill>
                      <a:prstDash val="solid"/>
                      <a:round/>
                      <a:headEnd len="med" w="med" type="none"/>
                      <a:tailEnd len="med" w="med" type="none"/>
                    </a:lnT>
                    <a:lnB cap="flat" cmpd="sng" w="9525">
                      <a:solidFill>
                        <a:srgbClr val="F3F3F3"/>
                      </a:solidFill>
                      <a:prstDash val="solid"/>
                      <a:round/>
                      <a:headEnd len="med" w="med" type="none"/>
                      <a:tailEnd len="med" w="med" type="none"/>
                    </a:lnB>
                  </a:tcPr>
                </a:tc>
                <a:tc>
                  <a:txBody>
                    <a:bodyPr>
                      <a:noAutofit/>
                    </a:bodyPr>
                    <a:lstStyle/>
                    <a:p>
                      <a:pPr lvl="0">
                        <a:spcBef>
                          <a:spcPts val="0"/>
                        </a:spcBef>
                        <a:buNone/>
                      </a:pPr>
                      <a:r>
                        <a:rPr lang="en-GB">
                          <a:solidFill>
                            <a:srgbClr val="F3F3F3"/>
                          </a:solidFill>
                        </a:rPr>
                        <a:t>Motion sensor</a:t>
                      </a:r>
                    </a:p>
                  </a:txBody>
                  <a:tcPr marT="91425" marB="91425" marR="91425" marL="91425">
                    <a:lnL cap="flat" cmpd="sng" w="9525">
                      <a:solidFill>
                        <a:srgbClr val="F3F3F3"/>
                      </a:solidFill>
                      <a:prstDash val="solid"/>
                      <a:round/>
                      <a:headEnd len="med" w="med" type="none"/>
                      <a:tailEnd len="med" w="med" type="none"/>
                    </a:lnL>
                    <a:lnR cap="flat" cmpd="sng" w="9525">
                      <a:solidFill>
                        <a:srgbClr val="F3F3F3"/>
                      </a:solidFill>
                      <a:prstDash val="solid"/>
                      <a:round/>
                      <a:headEnd len="med" w="med" type="none"/>
                      <a:tailEnd len="med" w="med" type="none"/>
                    </a:lnR>
                    <a:lnT cap="flat" cmpd="sng" w="9525">
                      <a:solidFill>
                        <a:srgbClr val="F3F3F3"/>
                      </a:solidFill>
                      <a:prstDash val="solid"/>
                      <a:round/>
                      <a:headEnd len="med" w="med" type="none"/>
                      <a:tailEnd len="med" w="med" type="none"/>
                    </a:lnT>
                    <a:lnB cap="flat" cmpd="sng" w="9525">
                      <a:solidFill>
                        <a:srgbClr val="F3F3F3"/>
                      </a:solidFill>
                      <a:prstDash val="solid"/>
                      <a:round/>
                      <a:headEnd len="med" w="med" type="none"/>
                      <a:tailEnd len="med" w="med" type="none"/>
                    </a:lnB>
                  </a:tcPr>
                </a:tc>
                <a:tc>
                  <a:txBody>
                    <a:bodyPr>
                      <a:noAutofit/>
                    </a:bodyPr>
                    <a:lstStyle/>
                    <a:p>
                      <a:pPr lvl="0">
                        <a:spcBef>
                          <a:spcPts val="0"/>
                        </a:spcBef>
                        <a:buNone/>
                      </a:pPr>
                      <a:r>
                        <a:rPr lang="en-GB">
                          <a:solidFill>
                            <a:srgbClr val="F3F3F3"/>
                          </a:solidFill>
                        </a:rPr>
                        <a:t>Security guards</a:t>
                      </a:r>
                    </a:p>
                  </a:txBody>
                  <a:tcPr marT="91425" marB="91425" marR="91425" marL="91425">
                    <a:lnL cap="flat" cmpd="sng" w="9525">
                      <a:solidFill>
                        <a:srgbClr val="F3F3F3"/>
                      </a:solidFill>
                      <a:prstDash val="solid"/>
                      <a:round/>
                      <a:headEnd len="med" w="med" type="none"/>
                      <a:tailEnd len="med" w="med" type="none"/>
                    </a:lnL>
                    <a:lnR cap="flat" cmpd="sng" w="9525">
                      <a:solidFill>
                        <a:srgbClr val="F3F3F3"/>
                      </a:solidFill>
                      <a:prstDash val="solid"/>
                      <a:round/>
                      <a:headEnd len="med" w="med" type="none"/>
                      <a:tailEnd len="med" w="med" type="none"/>
                    </a:lnR>
                    <a:lnT cap="flat" cmpd="sng" w="9525">
                      <a:solidFill>
                        <a:srgbClr val="F3F3F3"/>
                      </a:solidFill>
                      <a:prstDash val="solid"/>
                      <a:round/>
                      <a:headEnd len="med" w="med" type="none"/>
                      <a:tailEnd len="med" w="med" type="none"/>
                    </a:lnT>
                    <a:lnB cap="flat" cmpd="sng" w="9525">
                      <a:solidFill>
                        <a:srgbClr val="F3F3F3"/>
                      </a:solidFill>
                      <a:prstDash val="solid"/>
                      <a:round/>
                      <a:headEnd len="med" w="med" type="none"/>
                      <a:tailEnd len="med" w="med" type="none"/>
                    </a:lnB>
                  </a:tcPr>
                </a:tc>
              </a:tr>
              <a:tr h="381000">
                <a:tc>
                  <a:txBody>
                    <a:bodyPr>
                      <a:noAutofit/>
                    </a:bodyPr>
                    <a:lstStyle/>
                    <a:p>
                      <a:pPr lvl="0">
                        <a:spcBef>
                          <a:spcPts val="0"/>
                        </a:spcBef>
                        <a:buNone/>
                      </a:pPr>
                      <a:r>
                        <a:rPr lang="en-GB">
                          <a:solidFill>
                            <a:srgbClr val="F3F3F3"/>
                          </a:solidFill>
                        </a:rPr>
                        <a:t>Firewall</a:t>
                      </a:r>
                    </a:p>
                  </a:txBody>
                  <a:tcPr marT="91425" marB="91425" marR="91425" marL="91425">
                    <a:lnL cap="flat" cmpd="sng" w="9525">
                      <a:solidFill>
                        <a:srgbClr val="F3F3F3"/>
                      </a:solidFill>
                      <a:prstDash val="solid"/>
                      <a:round/>
                      <a:headEnd len="med" w="med" type="none"/>
                      <a:tailEnd len="med" w="med" type="none"/>
                    </a:lnL>
                    <a:lnR cap="flat" cmpd="sng" w="9525">
                      <a:solidFill>
                        <a:srgbClr val="F3F3F3"/>
                      </a:solidFill>
                      <a:prstDash val="solid"/>
                      <a:round/>
                      <a:headEnd len="med" w="med" type="none"/>
                      <a:tailEnd len="med" w="med" type="none"/>
                    </a:lnR>
                    <a:lnT cap="flat" cmpd="sng" w="9525">
                      <a:solidFill>
                        <a:srgbClr val="F3F3F3"/>
                      </a:solidFill>
                      <a:prstDash val="solid"/>
                      <a:round/>
                      <a:headEnd len="med" w="med" type="none"/>
                      <a:tailEnd len="med" w="med" type="none"/>
                    </a:lnT>
                    <a:lnB cap="flat" cmpd="sng" w="9525">
                      <a:solidFill>
                        <a:srgbClr val="F3F3F3"/>
                      </a:solidFill>
                      <a:prstDash val="solid"/>
                      <a:round/>
                      <a:headEnd len="med" w="med" type="none"/>
                      <a:tailEnd len="med" w="med" type="none"/>
                    </a:lnB>
                  </a:tcPr>
                </a:tc>
                <a:tc>
                  <a:txBody>
                    <a:bodyPr>
                      <a:noAutofit/>
                    </a:bodyPr>
                    <a:lstStyle/>
                    <a:p>
                      <a:pPr lvl="0">
                        <a:spcBef>
                          <a:spcPts val="0"/>
                        </a:spcBef>
                        <a:buNone/>
                      </a:pPr>
                      <a:r>
                        <a:rPr lang="en-GB">
                          <a:solidFill>
                            <a:srgbClr val="F3F3F3"/>
                          </a:solidFill>
                        </a:rPr>
                        <a:t>IDS</a:t>
                      </a:r>
                    </a:p>
                  </a:txBody>
                  <a:tcPr marT="91425" marB="91425" marR="91425" marL="91425">
                    <a:lnL cap="flat" cmpd="sng" w="9525">
                      <a:solidFill>
                        <a:srgbClr val="F3F3F3"/>
                      </a:solidFill>
                      <a:prstDash val="solid"/>
                      <a:round/>
                      <a:headEnd len="med" w="med" type="none"/>
                      <a:tailEnd len="med" w="med" type="none"/>
                    </a:lnL>
                    <a:lnR cap="flat" cmpd="sng" w="9525">
                      <a:solidFill>
                        <a:srgbClr val="F3F3F3"/>
                      </a:solidFill>
                      <a:prstDash val="solid"/>
                      <a:round/>
                      <a:headEnd len="med" w="med" type="none"/>
                      <a:tailEnd len="med" w="med" type="none"/>
                    </a:lnR>
                    <a:lnT cap="flat" cmpd="sng" w="9525">
                      <a:solidFill>
                        <a:srgbClr val="F3F3F3"/>
                      </a:solidFill>
                      <a:prstDash val="solid"/>
                      <a:round/>
                      <a:headEnd len="med" w="med" type="none"/>
                      <a:tailEnd len="med" w="med" type="none"/>
                    </a:lnT>
                    <a:lnB cap="flat" cmpd="sng" w="9525">
                      <a:solidFill>
                        <a:srgbClr val="F3F3F3"/>
                      </a:solidFill>
                      <a:prstDash val="solid"/>
                      <a:round/>
                      <a:headEnd len="med" w="med" type="none"/>
                      <a:tailEnd len="med" w="med" type="none"/>
                    </a:lnB>
                  </a:tcPr>
                </a:tc>
                <a:tc>
                  <a:txBody>
                    <a:bodyPr>
                      <a:noAutofit/>
                    </a:bodyPr>
                    <a:lstStyle/>
                    <a:p>
                      <a:pPr lvl="0">
                        <a:spcBef>
                          <a:spcPts val="0"/>
                        </a:spcBef>
                        <a:buNone/>
                      </a:pPr>
                      <a:r>
                        <a:rPr lang="en-GB">
                          <a:solidFill>
                            <a:srgbClr val="F3F3F3"/>
                          </a:solidFill>
                        </a:rPr>
                        <a:t>System restores</a:t>
                      </a:r>
                    </a:p>
                  </a:txBody>
                  <a:tcPr marT="91425" marB="91425" marR="91425" marL="91425">
                    <a:lnL cap="flat" cmpd="sng" w="9525">
                      <a:solidFill>
                        <a:srgbClr val="F3F3F3"/>
                      </a:solidFill>
                      <a:prstDash val="solid"/>
                      <a:round/>
                      <a:headEnd len="med" w="med" type="none"/>
                      <a:tailEnd len="med" w="med" type="none"/>
                    </a:lnL>
                    <a:lnR cap="flat" cmpd="sng" w="9525">
                      <a:solidFill>
                        <a:srgbClr val="F3F3F3"/>
                      </a:solidFill>
                      <a:prstDash val="solid"/>
                      <a:round/>
                      <a:headEnd len="med" w="med" type="none"/>
                      <a:tailEnd len="med" w="med" type="none"/>
                    </a:lnR>
                    <a:lnT cap="flat" cmpd="sng" w="9525">
                      <a:solidFill>
                        <a:srgbClr val="F3F3F3"/>
                      </a:solidFill>
                      <a:prstDash val="solid"/>
                      <a:round/>
                      <a:headEnd len="med" w="med" type="none"/>
                      <a:tailEnd len="med" w="med" type="none"/>
                    </a:lnT>
                    <a:lnB cap="flat" cmpd="sng" w="9525">
                      <a:solidFill>
                        <a:srgbClr val="F3F3F3"/>
                      </a:solidFill>
                      <a:prstDash val="solid"/>
                      <a:round/>
                      <a:headEnd len="med" w="med" type="none"/>
                      <a:tailEnd len="med" w="med" type="none"/>
                    </a:lnB>
                  </a:tcPr>
                </a:tc>
              </a:tr>
            </a:tbl>
          </a:graphicData>
        </a:graphic>
      </p:graphicFrame>
      <p:sp>
        <p:nvSpPr>
          <p:cNvPr id="314" name="Shape 314"/>
          <p:cNvSpPr txBox="1"/>
          <p:nvPr/>
        </p:nvSpPr>
        <p:spPr>
          <a:xfrm>
            <a:off x="2373100" y="1521150"/>
            <a:ext cx="1295400" cy="479100"/>
          </a:xfrm>
          <a:prstGeom prst="rect">
            <a:avLst/>
          </a:prstGeom>
          <a:noFill/>
          <a:ln>
            <a:noFill/>
          </a:ln>
        </p:spPr>
        <p:txBody>
          <a:bodyPr anchorCtr="0" anchor="t" bIns="91425" lIns="91425" rIns="91425" tIns="91425">
            <a:noAutofit/>
          </a:bodyPr>
          <a:lstStyle/>
          <a:p>
            <a:pPr lvl="0">
              <a:spcBef>
                <a:spcPts val="0"/>
              </a:spcBef>
              <a:buNone/>
            </a:pPr>
            <a:r>
              <a:rPr lang="en-GB">
                <a:solidFill>
                  <a:srgbClr val="EFEFEF"/>
                </a:solidFill>
              </a:rPr>
              <a:t>Preventative</a:t>
            </a:r>
          </a:p>
        </p:txBody>
      </p:sp>
      <p:sp>
        <p:nvSpPr>
          <p:cNvPr id="315" name="Shape 315"/>
          <p:cNvSpPr txBox="1"/>
          <p:nvPr/>
        </p:nvSpPr>
        <p:spPr>
          <a:xfrm>
            <a:off x="4626437" y="1521150"/>
            <a:ext cx="1295400" cy="479100"/>
          </a:xfrm>
          <a:prstGeom prst="rect">
            <a:avLst/>
          </a:prstGeom>
          <a:noFill/>
          <a:ln>
            <a:noFill/>
          </a:ln>
        </p:spPr>
        <p:txBody>
          <a:bodyPr anchorCtr="0" anchor="t" bIns="91425" lIns="91425" rIns="91425" tIns="91425">
            <a:noAutofit/>
          </a:bodyPr>
          <a:lstStyle/>
          <a:p>
            <a:pPr lvl="0" rtl="0">
              <a:spcBef>
                <a:spcPts val="0"/>
              </a:spcBef>
              <a:buNone/>
            </a:pPr>
            <a:r>
              <a:rPr lang="en-GB">
                <a:solidFill>
                  <a:srgbClr val="EFEFEF"/>
                </a:solidFill>
              </a:rPr>
              <a:t>Detective</a:t>
            </a:r>
          </a:p>
        </p:txBody>
      </p:sp>
      <p:sp>
        <p:nvSpPr>
          <p:cNvPr id="316" name="Shape 316"/>
          <p:cNvSpPr txBox="1"/>
          <p:nvPr/>
        </p:nvSpPr>
        <p:spPr>
          <a:xfrm>
            <a:off x="6455225" y="1521150"/>
            <a:ext cx="1295400" cy="479100"/>
          </a:xfrm>
          <a:prstGeom prst="rect">
            <a:avLst/>
          </a:prstGeom>
          <a:noFill/>
          <a:ln>
            <a:noFill/>
          </a:ln>
        </p:spPr>
        <p:txBody>
          <a:bodyPr anchorCtr="0" anchor="t" bIns="91425" lIns="91425" rIns="91425" tIns="91425">
            <a:noAutofit/>
          </a:bodyPr>
          <a:lstStyle/>
          <a:p>
            <a:pPr lvl="0" rtl="0">
              <a:spcBef>
                <a:spcPts val="0"/>
              </a:spcBef>
              <a:buNone/>
            </a:pPr>
            <a:r>
              <a:rPr lang="en-GB">
                <a:solidFill>
                  <a:srgbClr val="EFEFEF"/>
                </a:solidFill>
              </a:rPr>
              <a:t>Corrective</a:t>
            </a:r>
          </a:p>
        </p:txBody>
      </p:sp>
      <p:sp>
        <p:nvSpPr>
          <p:cNvPr id="317" name="Shape 317"/>
          <p:cNvSpPr txBox="1"/>
          <p:nvPr/>
        </p:nvSpPr>
        <p:spPr>
          <a:xfrm>
            <a:off x="261275" y="2000250"/>
            <a:ext cx="1524000" cy="479100"/>
          </a:xfrm>
          <a:prstGeom prst="rect">
            <a:avLst/>
          </a:prstGeom>
          <a:noFill/>
          <a:ln>
            <a:noFill/>
          </a:ln>
        </p:spPr>
        <p:txBody>
          <a:bodyPr anchorCtr="0" anchor="t" bIns="91425" lIns="91425" rIns="91425" tIns="91425">
            <a:noAutofit/>
          </a:bodyPr>
          <a:lstStyle/>
          <a:p>
            <a:pPr lvl="0" rtl="0" algn="r">
              <a:spcBef>
                <a:spcPts val="0"/>
              </a:spcBef>
              <a:buNone/>
            </a:pPr>
            <a:r>
              <a:rPr lang="en-GB">
                <a:solidFill>
                  <a:srgbClr val="EFEFEF"/>
                </a:solidFill>
              </a:rPr>
              <a:t>Administrative</a:t>
            </a:r>
          </a:p>
        </p:txBody>
      </p:sp>
      <p:sp>
        <p:nvSpPr>
          <p:cNvPr id="318" name="Shape 318"/>
          <p:cNvSpPr txBox="1"/>
          <p:nvPr/>
        </p:nvSpPr>
        <p:spPr>
          <a:xfrm>
            <a:off x="413675" y="2403150"/>
            <a:ext cx="1295400" cy="479100"/>
          </a:xfrm>
          <a:prstGeom prst="rect">
            <a:avLst/>
          </a:prstGeom>
          <a:noFill/>
          <a:ln>
            <a:noFill/>
          </a:ln>
        </p:spPr>
        <p:txBody>
          <a:bodyPr anchorCtr="0" anchor="t" bIns="91425" lIns="91425" rIns="91425" tIns="91425">
            <a:noAutofit/>
          </a:bodyPr>
          <a:lstStyle/>
          <a:p>
            <a:pPr lvl="0" rtl="0" algn="r">
              <a:spcBef>
                <a:spcPts val="0"/>
              </a:spcBef>
              <a:buNone/>
            </a:pPr>
            <a:r>
              <a:rPr lang="en-GB">
                <a:solidFill>
                  <a:srgbClr val="EFEFEF"/>
                </a:solidFill>
              </a:rPr>
              <a:t>Physical</a:t>
            </a:r>
          </a:p>
        </p:txBody>
      </p:sp>
      <p:sp>
        <p:nvSpPr>
          <p:cNvPr id="319" name="Shape 319"/>
          <p:cNvSpPr txBox="1"/>
          <p:nvPr/>
        </p:nvSpPr>
        <p:spPr>
          <a:xfrm>
            <a:off x="413675" y="2827450"/>
            <a:ext cx="1295400" cy="479100"/>
          </a:xfrm>
          <a:prstGeom prst="rect">
            <a:avLst/>
          </a:prstGeom>
          <a:noFill/>
          <a:ln>
            <a:noFill/>
          </a:ln>
        </p:spPr>
        <p:txBody>
          <a:bodyPr anchorCtr="0" anchor="t" bIns="91425" lIns="91425" rIns="91425" tIns="91425">
            <a:noAutofit/>
          </a:bodyPr>
          <a:lstStyle/>
          <a:p>
            <a:pPr lvl="0" rtl="0" algn="r">
              <a:spcBef>
                <a:spcPts val="0"/>
              </a:spcBef>
              <a:buNone/>
            </a:pPr>
            <a:r>
              <a:rPr lang="en-GB">
                <a:solidFill>
                  <a:srgbClr val="EFEFEF"/>
                </a:solidFill>
              </a:rPr>
              <a:t>Technical</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Reading...</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Network Security Bible 2nd Edition, </a:t>
            </a:r>
          </a:p>
          <a:p>
            <a:pPr indent="457200" lvl="0">
              <a:spcBef>
                <a:spcPts val="0"/>
              </a:spcBef>
              <a:buNone/>
            </a:pPr>
            <a:r>
              <a:rPr i="1" lang="en-GB"/>
              <a:t>Cole E., Wiley &amp; Sons, 2009​</a:t>
            </a:r>
          </a:p>
          <a:p>
            <a:pPr lvl="0">
              <a:spcBef>
                <a:spcPts val="0"/>
              </a:spcBef>
              <a:buNone/>
            </a:pPr>
            <a:r>
              <a:rPr lang="en-GB"/>
              <a:t>Practical Unix &amp; Internet Security 3rd Edition, </a:t>
            </a:r>
          </a:p>
          <a:p>
            <a:pPr indent="457200" lvl="0">
              <a:spcBef>
                <a:spcPts val="0"/>
              </a:spcBef>
              <a:buNone/>
            </a:pPr>
            <a:r>
              <a:rPr i="1" lang="en-GB"/>
              <a:t>Garfinkel S., Spafford G., Schwartz A., O Reilly, 2003</a:t>
            </a:r>
          </a:p>
          <a:p>
            <a:pPr lv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Controls: Functional vs. Assurance​</a:t>
            </a:r>
          </a:p>
        </p:txBody>
      </p:sp>
      <p:sp>
        <p:nvSpPr>
          <p:cNvPr id="325" name="Shape 32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All controls must be evaluated by their functional and assurance requirements​</a:t>
            </a:r>
          </a:p>
          <a:p>
            <a:pPr lvl="0">
              <a:spcBef>
                <a:spcPts val="0"/>
              </a:spcBef>
              <a:buNone/>
            </a:pPr>
            <a:r>
              <a:rPr lang="en-GB"/>
              <a:t>​Functional: ​</a:t>
            </a:r>
          </a:p>
          <a:p>
            <a:pPr indent="457200" lvl="0">
              <a:spcBef>
                <a:spcPts val="0"/>
              </a:spcBef>
              <a:buNone/>
            </a:pPr>
            <a:r>
              <a:rPr lang="en-GB"/>
              <a:t>“Does the solution carry out the required tasks”​</a:t>
            </a:r>
          </a:p>
          <a:p>
            <a:pPr lvl="0">
              <a:spcBef>
                <a:spcPts val="0"/>
              </a:spcBef>
              <a:buNone/>
            </a:pPr>
            <a:r>
              <a:rPr lang="en-GB"/>
              <a:t>Assurance: ​</a:t>
            </a:r>
          </a:p>
          <a:p>
            <a:pPr indent="457200" lvl="0">
              <a:spcBef>
                <a:spcPts val="0"/>
              </a:spcBef>
              <a:buNone/>
            </a:pPr>
            <a:r>
              <a:rPr lang="en-GB"/>
              <a:t>“How sure are we of the level of protection this solution provides”​</a:t>
            </a:r>
          </a:p>
          <a:p>
            <a:pPr lvl="0">
              <a:spcBef>
                <a:spcPts val="0"/>
              </a:spcBef>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Risk Analysis​</a:t>
            </a:r>
          </a:p>
        </p:txBody>
      </p:sp>
      <p:sp>
        <p:nvSpPr>
          <p:cNvPr id="331" name="Shape 33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IRM team will need to analyze risk. But is risk analysis?​</a:t>
            </a:r>
          </a:p>
          <a:p>
            <a:pPr indent="-228600" lvl="0" marL="457200">
              <a:spcBef>
                <a:spcPts val="0"/>
              </a:spcBef>
            </a:pPr>
            <a:r>
              <a:rPr lang="en-GB"/>
              <a:t>A tool for risk management, which identifies assets, vulnerabilities and threats.​</a:t>
            </a:r>
          </a:p>
          <a:p>
            <a:pPr indent="-228600" lvl="0" marL="457200">
              <a:spcBef>
                <a:spcPts val="0"/>
              </a:spcBef>
            </a:pPr>
            <a:r>
              <a:rPr lang="en-GB"/>
              <a:t>Access possible damage and determine where to implement safeguards​</a:t>
            </a:r>
          </a:p>
          <a:p>
            <a:pPr lvl="0">
              <a:spcBef>
                <a:spcPts val="0"/>
              </a:spcBef>
              <a:buNone/>
            </a:pPr>
            <a:r>
              <a:rPr lang="en-GB"/>
              <a:t>​</a:t>
            </a:r>
          </a:p>
          <a:p>
            <a:pPr lvl="0">
              <a:spcBef>
                <a:spcPts val="0"/>
              </a:spcBef>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5" name="Shape 335"/>
        <p:cNvGrpSpPr/>
        <p:nvPr/>
      </p:nvGrpSpPr>
      <p:grpSpPr>
        <a:xfrm>
          <a:off x="0" y="0"/>
          <a:ext cx="0" cy="0"/>
          <a:chOff x="0" y="0"/>
          <a:chExt cx="0" cy="0"/>
        </a:xfrm>
      </p:grpSpPr>
      <p:sp>
        <p:nvSpPr>
          <p:cNvPr id="336" name="Shape 33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Risk Analysis Goals​</a:t>
            </a:r>
          </a:p>
        </p:txBody>
      </p:sp>
      <p:sp>
        <p:nvSpPr>
          <p:cNvPr id="337" name="Shape 33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GB"/>
              <a:t>Identify assets and their values​</a:t>
            </a:r>
          </a:p>
          <a:p>
            <a:pPr indent="-228600" lvl="0" marL="457200">
              <a:spcBef>
                <a:spcPts val="0"/>
              </a:spcBef>
            </a:pPr>
            <a:r>
              <a:rPr lang="en-GB"/>
              <a:t>Identify vulnerabilities and threats​</a:t>
            </a:r>
          </a:p>
          <a:p>
            <a:pPr indent="-228600" lvl="0" marL="457200">
              <a:spcBef>
                <a:spcPts val="0"/>
              </a:spcBef>
            </a:pPr>
            <a:r>
              <a:rPr lang="en-GB"/>
              <a:t>Quantify the probability of damage and cost of damage​</a:t>
            </a:r>
          </a:p>
          <a:p>
            <a:pPr indent="-228600" lvl="0" marL="457200">
              <a:spcBef>
                <a:spcPts val="0"/>
              </a:spcBef>
            </a:pPr>
            <a:r>
              <a:rPr lang="en-GB"/>
              <a:t>Implement cost effective countermeasures!​</a:t>
            </a:r>
          </a:p>
          <a:p>
            <a:pPr indent="-228600" lvl="0" marL="457200">
              <a:spcBef>
                <a:spcPts val="0"/>
              </a:spcBef>
            </a:pPr>
            <a:r>
              <a:rPr lang="en-GB"/>
              <a:t>ULTIMATE GOAL is to be cost effective. ​</a:t>
            </a:r>
          </a:p>
          <a:p>
            <a:pPr lvl="0" rtl="0">
              <a:spcBef>
                <a:spcPts val="0"/>
              </a:spcBef>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sp>
        <p:nvSpPr>
          <p:cNvPr id="342" name="Shape 34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Value of information and assets?​</a:t>
            </a:r>
          </a:p>
        </p:txBody>
      </p:sp>
      <p:sp>
        <p:nvSpPr>
          <p:cNvPr id="343" name="Shape 34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It is important to understand an assets value if you plan on doing risk analysis. So what is something worth?​</a:t>
            </a:r>
          </a:p>
          <a:p>
            <a:pPr lvl="0">
              <a:spcBef>
                <a:spcPts val="0"/>
              </a:spcBef>
              <a:buNone/>
            </a:pPr>
            <a:r>
              <a:rPr lang="en-GB"/>
              <a:t>​</a:t>
            </a:r>
          </a:p>
          <a:p>
            <a:pPr lvl="0">
              <a:spcBef>
                <a:spcPts val="0"/>
              </a:spcBef>
              <a:buNone/>
            </a:pPr>
            <a:r>
              <a:rPr lang="en-GB"/>
              <a:t>Note that </a:t>
            </a:r>
            <a:r>
              <a:rPr i="1" lang="en-GB"/>
              <a:t>value </a:t>
            </a:r>
            <a:r>
              <a:rPr lang="en-GB"/>
              <a:t>can be measured quantitatively ​</a:t>
            </a:r>
            <a:r>
              <a:rPr i="1" lang="en-GB"/>
              <a:t>and ​</a:t>
            </a:r>
            <a:r>
              <a:rPr lang="en-GB"/>
              <a:t>qualitatively​</a:t>
            </a:r>
          </a:p>
          <a:p>
            <a:pPr lvl="0">
              <a:spcBef>
                <a:spcPts val="0"/>
              </a:spcBef>
              <a:buNone/>
            </a:pPr>
            <a:r>
              <a:rPr lang="en-GB"/>
              <a:t>​</a:t>
            </a:r>
          </a:p>
          <a:p>
            <a:pPr lvl="0">
              <a:spcBef>
                <a:spcPts val="0"/>
              </a:spcBef>
              <a:buNone/>
            </a:pPr>
            <a:r>
              <a:rPr lang="en-GB"/>
              <a:t>​</a:t>
            </a:r>
          </a:p>
          <a:p>
            <a:pPr lvl="0">
              <a:spcBef>
                <a:spcPts val="0"/>
              </a:spcBef>
              <a:buNone/>
            </a:pPr>
            <a:r>
              <a:rPr lang="en-GB"/>
              <a:t>​</a:t>
            </a:r>
          </a:p>
          <a:p>
            <a:pPr lvl="0">
              <a:spcBef>
                <a:spcPts val="0"/>
              </a:spcBef>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x="0" y="0"/>
          <a:ext cx="0" cy="0"/>
          <a:chOff x="0" y="0"/>
          <a:chExt cx="0" cy="0"/>
        </a:xfrm>
      </p:grpSpPr>
      <p:sp>
        <p:nvSpPr>
          <p:cNvPr id="348" name="Shape 34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Quantitative​</a:t>
            </a:r>
          </a:p>
        </p:txBody>
      </p:sp>
      <p:sp>
        <p:nvSpPr>
          <p:cNvPr id="349" name="Shape 34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Quantitative analysis attempts to assign real values to all elements of the risk analysis process. Including​</a:t>
            </a:r>
          </a:p>
          <a:p>
            <a:pPr indent="-228600" lvl="0" marL="457200">
              <a:spcBef>
                <a:spcPts val="0"/>
              </a:spcBef>
            </a:pPr>
            <a:r>
              <a:rPr lang="en-GB"/>
              <a:t>Asset value​</a:t>
            </a:r>
          </a:p>
          <a:p>
            <a:pPr indent="-228600" lvl="0" marL="457200">
              <a:spcBef>
                <a:spcPts val="0"/>
              </a:spcBef>
            </a:pPr>
            <a:r>
              <a:rPr lang="en-GB"/>
              <a:t>Safeguards' costs​</a:t>
            </a:r>
          </a:p>
          <a:p>
            <a:pPr indent="-228600" lvl="0" marL="457200">
              <a:spcBef>
                <a:spcPts val="0"/>
              </a:spcBef>
            </a:pPr>
            <a:r>
              <a:rPr lang="en-GB"/>
              <a:t>Threat frequency​</a:t>
            </a:r>
          </a:p>
          <a:p>
            <a:pPr indent="-228600" lvl="0" marL="457200">
              <a:spcBef>
                <a:spcPts val="0"/>
              </a:spcBef>
            </a:pPr>
            <a:r>
              <a:rPr lang="en-GB"/>
              <a:t>Probability of incident​</a:t>
            </a:r>
          </a:p>
          <a:p>
            <a:pPr lvl="0">
              <a:spcBef>
                <a:spcPts val="0"/>
              </a:spcBef>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3" name="Shape 353"/>
        <p:cNvGrpSpPr/>
        <p:nvPr/>
      </p:nvGrpSpPr>
      <p:grpSpPr>
        <a:xfrm>
          <a:off x="0" y="0"/>
          <a:ext cx="0" cy="0"/>
          <a:chOff x="0" y="0"/>
          <a:chExt cx="0" cy="0"/>
        </a:xfrm>
      </p:grpSpPr>
      <p:sp>
        <p:nvSpPr>
          <p:cNvPr id="354" name="Shape 35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Quantitative Analysis​</a:t>
            </a:r>
          </a:p>
        </p:txBody>
      </p:sp>
      <p:sp>
        <p:nvSpPr>
          <p:cNvPr id="355" name="Shape 35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Purely quantitative risk analysis is impossible as there are always unknown values, and there are always “qualitative” values. ​</a:t>
            </a:r>
          </a:p>
          <a:p>
            <a:pPr lvl="0">
              <a:spcBef>
                <a:spcPts val="0"/>
              </a:spcBef>
              <a:buNone/>
            </a:pPr>
            <a:r>
              <a:rPr lang="en-GB"/>
              <a:t>You can automate quantitative analysis with software and tools. These require tons of data to be collected though, as such require time and effort to complete.​</a:t>
            </a:r>
          </a:p>
          <a:p>
            <a:pPr lvl="0">
              <a:spcBef>
                <a:spcPts val="0"/>
              </a:spcBef>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sp>
        <p:nvSpPr>
          <p:cNvPr id="360" name="Shape 3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Steps in quantitative analysis</a:t>
            </a:r>
          </a:p>
        </p:txBody>
      </p:sp>
      <p:sp>
        <p:nvSpPr>
          <p:cNvPr id="361" name="Shape 36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buAutoNum type="arabicPeriod"/>
            </a:pPr>
            <a:r>
              <a:rPr lang="en-GB"/>
              <a:t>Assign value to an asset​</a:t>
            </a:r>
          </a:p>
          <a:p>
            <a:pPr indent="-228600" lvl="0" marL="457200">
              <a:spcBef>
                <a:spcPts val="0"/>
              </a:spcBef>
              <a:buAutoNum type="arabicPeriod"/>
            </a:pPr>
            <a:r>
              <a:rPr lang="en-GB"/>
              <a:t>Estimate potential loss for each asset and threat combination. (see SLE later)​</a:t>
            </a:r>
          </a:p>
          <a:p>
            <a:pPr indent="-228600" lvl="0" marL="457200">
              <a:spcBef>
                <a:spcPts val="0"/>
              </a:spcBef>
              <a:buAutoNum type="arabicPeriod"/>
            </a:pPr>
            <a:r>
              <a:rPr lang="en-GB"/>
              <a:t>Perform a threat analysis – determine the probability of each threat occurring.​</a:t>
            </a:r>
          </a:p>
          <a:p>
            <a:pPr indent="-228600" lvl="0" marL="457200">
              <a:spcBef>
                <a:spcPts val="0"/>
              </a:spcBef>
              <a:buAutoNum type="arabicPeriod"/>
            </a:pPr>
            <a:r>
              <a:rPr lang="en-GB"/>
              <a:t>Derive the Overall loss potential per threat per year.​</a:t>
            </a:r>
          </a:p>
          <a:p>
            <a:pPr indent="-228600" lvl="0" marL="457200">
              <a:spcBef>
                <a:spcPts val="0"/>
              </a:spcBef>
              <a:buAutoNum type="arabicPeriod"/>
            </a:pPr>
            <a:r>
              <a:rPr lang="en-GB"/>
              <a:t>Reduce, Transfer, Avoid or Accept the Risk.​</a:t>
            </a:r>
          </a:p>
          <a:p>
            <a:pPr lvl="0">
              <a:spcBef>
                <a:spcPts val="0"/>
              </a:spcBef>
              <a:buNone/>
            </a:pPr>
            <a:r>
              <a:rPr lang="en-GB"/>
              <a:t>​</a:t>
            </a:r>
          </a:p>
          <a:p>
            <a:pPr lvl="0">
              <a:spcBef>
                <a:spcPts val="0"/>
              </a:spcBef>
              <a:buNone/>
            </a:pPr>
            <a:r>
              <a:rPr lang="en-GB"/>
              <a:t>​</a:t>
            </a:r>
          </a:p>
          <a:p>
            <a:pPr lvl="0">
              <a:spcBef>
                <a:spcPts val="0"/>
              </a:spcBef>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Quantitative analysis: Assign value to assets​</a:t>
            </a:r>
          </a:p>
        </p:txBody>
      </p:sp>
      <p:sp>
        <p:nvSpPr>
          <p:cNvPr id="367" name="Shape 3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What is something worth?​</a:t>
            </a:r>
          </a:p>
          <a:p>
            <a:pPr indent="-228600" lvl="0" marL="457200">
              <a:spcBef>
                <a:spcPts val="0"/>
              </a:spcBef>
            </a:pPr>
            <a:r>
              <a:rPr lang="en-GB"/>
              <a:t>Cost to obtain​</a:t>
            </a:r>
          </a:p>
          <a:p>
            <a:pPr indent="-228600" lvl="0" marL="457200">
              <a:spcBef>
                <a:spcPts val="0"/>
              </a:spcBef>
            </a:pPr>
            <a:r>
              <a:rPr lang="en-GB"/>
              <a:t>Money an asset brings in​</a:t>
            </a:r>
          </a:p>
          <a:p>
            <a:pPr indent="-228600" lvl="0" marL="457200">
              <a:spcBef>
                <a:spcPts val="0"/>
              </a:spcBef>
            </a:pPr>
            <a:r>
              <a:rPr lang="en-GB"/>
              <a:t>Value to competitors​</a:t>
            </a:r>
          </a:p>
          <a:p>
            <a:pPr indent="-228600" lvl="0" marL="457200">
              <a:spcBef>
                <a:spcPts val="0"/>
              </a:spcBef>
            </a:pPr>
            <a:r>
              <a:rPr lang="en-GB"/>
              <a:t>Cost to re-create​</a:t>
            </a:r>
          </a:p>
          <a:p>
            <a:pPr indent="-228600" lvl="0" marL="457200">
              <a:spcBef>
                <a:spcPts val="0"/>
              </a:spcBef>
            </a:pPr>
            <a:r>
              <a:rPr lang="en-GB"/>
              <a:t>Legal liabilities ​</a:t>
            </a:r>
          </a:p>
          <a:p>
            <a:pPr indent="-228600" lvl="0" marL="457200">
              <a:spcBef>
                <a:spcPts val="0"/>
              </a:spcBef>
            </a:pPr>
            <a:r>
              <a:rPr lang="en-GB"/>
              <a:t>etc…​</a:t>
            </a:r>
          </a:p>
          <a:p>
            <a:pPr lvl="0">
              <a:spcBef>
                <a:spcPts val="0"/>
              </a:spcBef>
              <a:buNone/>
            </a:pPr>
            <a:r>
              <a:rPr lang="en-GB"/>
              <a:t>​</a:t>
            </a:r>
          </a:p>
          <a:p>
            <a:pPr lvl="0">
              <a:spcBef>
                <a:spcPts val="0"/>
              </a:spcBef>
              <a:buNone/>
            </a:pPr>
            <a:r>
              <a:rPr lang="en-GB"/>
              <a:t>At the end of step one we must be able to assign a value to each asset.​</a:t>
            </a:r>
          </a:p>
          <a:p>
            <a:pPr lvl="0">
              <a:spcBef>
                <a:spcPts val="0"/>
              </a:spcBef>
              <a:buNone/>
            </a:pPr>
            <a:r>
              <a:rPr lang="en-GB"/>
              <a:t>​</a:t>
            </a:r>
          </a:p>
          <a:p>
            <a:pPr lvl="0">
              <a:spcBef>
                <a:spcPts val="0"/>
              </a:spcBef>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1" name="Shape 371"/>
        <p:cNvGrpSpPr/>
        <p:nvPr/>
      </p:nvGrpSpPr>
      <p:grpSpPr>
        <a:xfrm>
          <a:off x="0" y="0"/>
          <a:ext cx="0" cy="0"/>
          <a:chOff x="0" y="0"/>
          <a:chExt cx="0" cy="0"/>
        </a:xfrm>
      </p:grpSpPr>
      <p:sp>
        <p:nvSpPr>
          <p:cNvPr id="372" name="Shape 3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Quantitative analysis: Assign value to assets​</a:t>
            </a:r>
          </a:p>
        </p:txBody>
      </p:sp>
      <p:sp>
        <p:nvSpPr>
          <p:cNvPr id="373" name="Shape 3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For each asset/vulnerability combination we need how much an instance of damage would cost us.​</a:t>
            </a:r>
          </a:p>
          <a:p>
            <a:pPr indent="-228600" lvl="0" marL="457200">
              <a:spcBef>
                <a:spcPts val="0"/>
              </a:spcBef>
            </a:pPr>
            <a:r>
              <a:rPr lang="en-GB"/>
              <a:t>Physical damage​</a:t>
            </a:r>
          </a:p>
          <a:p>
            <a:pPr indent="-228600" lvl="0" marL="457200">
              <a:spcBef>
                <a:spcPts val="0"/>
              </a:spcBef>
            </a:pPr>
            <a:r>
              <a:rPr lang="en-GB"/>
              <a:t>Loss of productivity​</a:t>
            </a:r>
          </a:p>
          <a:p>
            <a:pPr indent="-228600" lvl="0" marL="457200">
              <a:spcBef>
                <a:spcPts val="0"/>
              </a:spcBef>
            </a:pPr>
            <a:r>
              <a:rPr lang="en-GB"/>
              <a:t>Cost of repairing​</a:t>
            </a:r>
          </a:p>
          <a:p>
            <a:pPr lvl="0">
              <a:spcBef>
                <a:spcPts val="0"/>
              </a:spcBef>
              <a:buNone/>
            </a:pPr>
            <a:r>
              <a:rPr lang="en-GB"/>
              <a:t>​</a:t>
            </a:r>
          </a:p>
          <a:p>
            <a:pPr lvl="0">
              <a:spcBef>
                <a:spcPts val="0"/>
              </a:spcBef>
              <a:buNone/>
            </a:pPr>
            <a:r>
              <a:rPr lang="en-GB"/>
              <a:t>The expected percentage of damage of the total asset value is called the Exposure Factor (EF)​</a:t>
            </a:r>
          </a:p>
          <a:p>
            <a:pPr lvl="0">
              <a:spcBef>
                <a:spcPts val="0"/>
              </a:spcBef>
              <a:buNone/>
            </a:pPr>
            <a:r>
              <a:rPr lang="en-GB"/>
              <a:t>​</a:t>
            </a:r>
          </a:p>
          <a:p>
            <a:pPr lvl="0">
              <a:spcBef>
                <a:spcPts val="0"/>
              </a:spcBef>
              <a:buNone/>
            </a:pPr>
            <a:r>
              <a:rPr lang="en-GB"/>
              <a:t>​</a:t>
            </a:r>
          </a:p>
          <a:p>
            <a:pPr lvl="0">
              <a:spcBef>
                <a:spcPts val="0"/>
              </a:spcBef>
              <a:buNone/>
            </a:pPr>
            <a:r>
              <a:rPr lang="en-GB"/>
              <a:t>​</a:t>
            </a:r>
          </a:p>
          <a:p>
            <a:pPr lvl="0">
              <a:spcBef>
                <a:spcPts val="0"/>
              </a:spcBef>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Quantitative analysis: Estimate Loss Potential​</a:t>
            </a:r>
          </a:p>
        </p:txBody>
      </p:sp>
      <p:sp>
        <p:nvSpPr>
          <p:cNvPr id="379" name="Shape 37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The expected percentage of damage of the total asset value is called the Exposure Factor (EF)​</a:t>
            </a:r>
          </a:p>
          <a:p>
            <a:pPr lvl="0">
              <a:spcBef>
                <a:spcPts val="0"/>
              </a:spcBef>
              <a:buNone/>
            </a:pPr>
            <a:r>
              <a:rPr lang="en-GB"/>
              <a:t>​</a:t>
            </a:r>
          </a:p>
          <a:p>
            <a:pPr lvl="0">
              <a:spcBef>
                <a:spcPts val="0"/>
              </a:spcBef>
              <a:buNone/>
            </a:pPr>
            <a:r>
              <a:rPr lang="en-GB"/>
              <a:t>Example:​</a:t>
            </a:r>
          </a:p>
          <a:p>
            <a:pPr lvl="0">
              <a:spcBef>
                <a:spcPts val="0"/>
              </a:spcBef>
              <a:buNone/>
            </a:pPr>
            <a:r>
              <a:rPr lang="en-GB"/>
              <a:t>If you have a warehouse with €1,000,000 of value, and the threat is a fires, your fire suppression systems might stop a fire at 25%, this is your EF.​</a:t>
            </a:r>
          </a:p>
          <a:p>
            <a:pPr lvl="0">
              <a:spcBef>
                <a:spcPts val="0"/>
              </a:spcBef>
              <a:buNone/>
            </a:pPr>
            <a:r>
              <a:rPr lang="en-GB"/>
              <a:t>​</a:t>
            </a:r>
          </a:p>
          <a:p>
            <a:pPr lvl="0">
              <a:spcBef>
                <a:spcPts val="0"/>
              </a:spcBef>
              <a:buNone/>
            </a:pPr>
            <a:r>
              <a:rPr lang="en-GB"/>
              <a:t>​</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What is network security?</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Network security can be considered part of Information Security (</a:t>
            </a:r>
            <a:r>
              <a:rPr i="1" lang="en-GB"/>
              <a:t>InfoSec)</a:t>
            </a:r>
          </a:p>
          <a:p>
            <a:pPr lvl="0">
              <a:spcBef>
                <a:spcPts val="0"/>
              </a:spcBef>
              <a:buNone/>
            </a:pPr>
            <a:r>
              <a:rPr lang="en-GB"/>
              <a:t>Information Security - “</a:t>
            </a:r>
            <a:r>
              <a:rPr i="1" lang="en-GB"/>
              <a:t>protecting information and information systems from unauthorized access, use, disclosure, disruption, modification, or destruction</a:t>
            </a:r>
            <a:r>
              <a:rPr lang="en-GB"/>
              <a:t>” </a:t>
            </a:r>
          </a:p>
          <a:p>
            <a:pPr lvl="0">
              <a:spcBef>
                <a:spcPts val="0"/>
              </a:spcBef>
              <a:buNone/>
            </a:pPr>
            <a:r>
              <a:rPr lang="en-GB"/>
              <a:t>-Committee on National Security Systems (US)</a:t>
            </a:r>
          </a:p>
          <a:p>
            <a:pPr lvl="0">
              <a:spcBef>
                <a:spcPts val="0"/>
              </a:spcBef>
              <a:buNone/>
            </a:pPr>
            <a:r>
              <a:rPr lang="en-GB"/>
              <a:t>“well-informed sense of assurance that the information risks and controls are in balance.” —Jim Anderson, Inovant (2002)</a:t>
            </a:r>
          </a:p>
          <a:p>
            <a:pPr lvl="0">
              <a:spcBef>
                <a:spcPts val="0"/>
              </a:spcBef>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3" name="Shape 383"/>
        <p:cNvGrpSpPr/>
        <p:nvPr/>
      </p:nvGrpSpPr>
      <p:grpSpPr>
        <a:xfrm>
          <a:off x="0" y="0"/>
          <a:ext cx="0" cy="0"/>
          <a:chOff x="0" y="0"/>
          <a:chExt cx="0" cy="0"/>
        </a:xfrm>
      </p:grpSpPr>
      <p:sp>
        <p:nvSpPr>
          <p:cNvPr id="384" name="Shape 3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Quantitative analysis: Estimate Loss Potential ​</a:t>
            </a:r>
          </a:p>
        </p:txBody>
      </p:sp>
      <p:sp>
        <p:nvSpPr>
          <p:cNvPr id="385" name="Shape 3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Once we have the EF we use it to  determine the Single Loss Expectancy (SLE) of an incident.​</a:t>
            </a:r>
          </a:p>
          <a:p>
            <a:pPr lvl="0">
              <a:spcBef>
                <a:spcPts val="0"/>
              </a:spcBef>
              <a:buNone/>
            </a:pPr>
            <a:r>
              <a:rPr lang="en-GB"/>
              <a:t>​</a:t>
            </a:r>
          </a:p>
          <a:p>
            <a:pPr lvl="0">
              <a:spcBef>
                <a:spcPts val="0"/>
              </a:spcBef>
              <a:buNone/>
            </a:pPr>
            <a:r>
              <a:rPr lang="en-GB"/>
              <a:t>SLE = asset value * EF​</a:t>
            </a:r>
          </a:p>
          <a:p>
            <a:pPr lvl="0">
              <a:spcBef>
                <a:spcPts val="0"/>
              </a:spcBef>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9" name="Shape 389"/>
        <p:cNvGrpSpPr/>
        <p:nvPr/>
      </p:nvGrpSpPr>
      <p:grpSpPr>
        <a:xfrm>
          <a:off x="0" y="0"/>
          <a:ext cx="0" cy="0"/>
          <a:chOff x="0" y="0"/>
          <a:chExt cx="0" cy="0"/>
        </a:xfrm>
      </p:grpSpPr>
      <p:sp>
        <p:nvSpPr>
          <p:cNvPr id="390" name="Shape 3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Quantitative analysis: Estimate Loss Potential ​</a:t>
            </a:r>
          </a:p>
        </p:txBody>
      </p:sp>
      <p:sp>
        <p:nvSpPr>
          <p:cNvPr id="391" name="Shape 3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In the warehouse / fire example​</a:t>
            </a:r>
          </a:p>
          <a:p>
            <a:pPr lvl="0">
              <a:spcBef>
                <a:spcPts val="0"/>
              </a:spcBef>
              <a:buNone/>
            </a:pPr>
            <a:r>
              <a:rPr lang="en-GB"/>
              <a:t>​</a:t>
            </a:r>
          </a:p>
          <a:p>
            <a:pPr lvl="0">
              <a:spcBef>
                <a:spcPts val="0"/>
              </a:spcBef>
              <a:buNone/>
            </a:pPr>
            <a:r>
              <a:rPr lang="en-GB"/>
              <a:t>SLE = asset value * EF​</a:t>
            </a:r>
          </a:p>
          <a:p>
            <a:pPr indent="-228600" lvl="0" marL="457200">
              <a:spcBef>
                <a:spcPts val="0"/>
              </a:spcBef>
            </a:pPr>
            <a:r>
              <a:rPr lang="en-GB"/>
              <a:t>asset value was €1,000,000​</a:t>
            </a:r>
          </a:p>
          <a:p>
            <a:pPr indent="-228600" lvl="0" marL="457200">
              <a:spcBef>
                <a:spcPts val="0"/>
              </a:spcBef>
            </a:pPr>
            <a:r>
              <a:rPr lang="en-GB"/>
              <a:t>EF was 25% (.25)​</a:t>
            </a:r>
          </a:p>
          <a:p>
            <a:pPr lvl="0">
              <a:spcBef>
                <a:spcPts val="0"/>
              </a:spcBef>
              <a:buNone/>
            </a:pPr>
            <a:r>
              <a:rPr lang="en-GB"/>
              <a:t>​</a:t>
            </a:r>
          </a:p>
          <a:p>
            <a:pPr lvl="0">
              <a:spcBef>
                <a:spcPts val="0"/>
              </a:spcBef>
              <a:buNone/>
            </a:pPr>
            <a:r>
              <a:rPr lang="en-GB"/>
              <a:t>SLE = €1,000,000 *  .25 ​</a:t>
            </a:r>
          </a:p>
          <a:p>
            <a:pPr lvl="0">
              <a:spcBef>
                <a:spcPts val="0"/>
              </a:spcBef>
              <a:buNone/>
            </a:pPr>
            <a:r>
              <a:rPr lang="en-GB"/>
              <a:t>SLE = €250,000​</a:t>
            </a:r>
          </a:p>
          <a:p>
            <a:pPr lvl="0">
              <a:spcBef>
                <a:spcPts val="0"/>
              </a:spcBef>
              <a:buNone/>
            </a:pPr>
            <a:r>
              <a:rPr lang="en-GB"/>
              <a:t>​</a:t>
            </a:r>
          </a:p>
          <a:p>
            <a:pPr lvl="0">
              <a:spcBef>
                <a:spcPts val="0"/>
              </a:spcBef>
              <a:buNone/>
            </a:pPr>
            <a:r>
              <a:rPr lang="en-GB"/>
              <a:t>​</a:t>
            </a:r>
          </a:p>
          <a:p>
            <a:pPr lvl="0">
              <a:spcBef>
                <a:spcPts val="0"/>
              </a:spcBef>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5" name="Shape 395"/>
        <p:cNvGrpSpPr/>
        <p:nvPr/>
      </p:nvGrpSpPr>
      <p:grpSpPr>
        <a:xfrm>
          <a:off x="0" y="0"/>
          <a:ext cx="0" cy="0"/>
          <a:chOff x="0" y="0"/>
          <a:chExt cx="0" cy="0"/>
        </a:xfrm>
      </p:grpSpPr>
      <p:sp>
        <p:nvSpPr>
          <p:cNvPr id="396" name="Shape 39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Quantitative analysis: Perform a Threat Analysis​</a:t>
            </a:r>
          </a:p>
        </p:txBody>
      </p:sp>
      <p:sp>
        <p:nvSpPr>
          <p:cNvPr id="397" name="Shape 39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Figure out the likelihood of an incident.​</a:t>
            </a:r>
          </a:p>
          <a:p>
            <a:pPr indent="-228600" lvl="0" marL="457200">
              <a:spcBef>
                <a:spcPts val="0"/>
              </a:spcBef>
            </a:pPr>
            <a:r>
              <a:rPr lang="en-GB"/>
              <a:t>Analyze vulnerabilities and rate of exploits.​</a:t>
            </a:r>
          </a:p>
          <a:p>
            <a:pPr indent="-228600" lvl="0" marL="457200">
              <a:spcBef>
                <a:spcPts val="0"/>
              </a:spcBef>
            </a:pPr>
            <a:r>
              <a:rPr lang="en-GB"/>
              <a:t>Analyze probabilities of natural disasters to your location​</a:t>
            </a:r>
          </a:p>
          <a:p>
            <a:pPr indent="-228600" lvl="0" marL="457200">
              <a:spcBef>
                <a:spcPts val="0"/>
              </a:spcBef>
            </a:pPr>
            <a:r>
              <a:rPr lang="en-GB"/>
              <a:t>Review old records of incidents.​</a:t>
            </a:r>
          </a:p>
          <a:p>
            <a:pPr lvl="0">
              <a:spcBef>
                <a:spcPts val="0"/>
              </a:spcBef>
              <a:buNone/>
            </a:pPr>
            <a:r>
              <a:rPr lang="en-GB"/>
              <a:t>​In this step we need to calculate the Annualized Rate of Occurrence (ARO)​</a:t>
            </a:r>
          </a:p>
          <a:p>
            <a:pPr lvl="0">
              <a:spcBef>
                <a:spcPts val="0"/>
              </a:spcBef>
              <a:buNone/>
            </a:pPr>
            <a:r>
              <a:rPr lang="en-GB"/>
              <a:t>Example: chance of a fire in any month = 10% then the ARO = .10 * 12 (1 year) So we can expect an ARO = 1.2  ​</a:t>
            </a:r>
          </a:p>
          <a:p>
            <a:pPr lvl="0">
              <a:spcBef>
                <a:spcPts val="0"/>
              </a:spcBef>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1" name="Shape 401"/>
        <p:cNvGrpSpPr/>
        <p:nvPr/>
      </p:nvGrpSpPr>
      <p:grpSpPr>
        <a:xfrm>
          <a:off x="0" y="0"/>
          <a:ext cx="0" cy="0"/>
          <a:chOff x="0" y="0"/>
          <a:chExt cx="0" cy="0"/>
        </a:xfrm>
      </p:grpSpPr>
      <p:sp>
        <p:nvSpPr>
          <p:cNvPr id="402" name="Shape 4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Quantitative analysis: Derive the ALE​</a:t>
            </a:r>
          </a:p>
        </p:txBody>
      </p:sp>
      <p:sp>
        <p:nvSpPr>
          <p:cNvPr id="403" name="Shape 40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Derive the Annual Loss Expectancy​ (ALE)</a:t>
            </a:r>
          </a:p>
          <a:p>
            <a:pPr indent="457200" lvl="0">
              <a:spcBef>
                <a:spcPts val="0"/>
              </a:spcBef>
              <a:buNone/>
            </a:pPr>
            <a:r>
              <a:rPr lang="en-GB"/>
              <a:t>ALE = SLE * ARO​</a:t>
            </a:r>
          </a:p>
          <a:p>
            <a:pPr lvl="0">
              <a:spcBef>
                <a:spcPts val="0"/>
              </a:spcBef>
              <a:buNone/>
            </a:pPr>
            <a:r>
              <a:rPr lang="en-GB"/>
              <a:t>​Example: ​</a:t>
            </a:r>
          </a:p>
          <a:p>
            <a:pPr lvl="0">
              <a:spcBef>
                <a:spcPts val="0"/>
              </a:spcBef>
              <a:buNone/>
            </a:pPr>
            <a:r>
              <a:rPr lang="en-GB"/>
              <a:t>The ALE for the warehouse fire is​ ALE = SLE * ARO​</a:t>
            </a:r>
          </a:p>
          <a:p>
            <a:pPr indent="0" lvl="0" marL="457200">
              <a:spcBef>
                <a:spcPts val="0"/>
              </a:spcBef>
              <a:buNone/>
            </a:pPr>
            <a:r>
              <a:rPr lang="en-GB"/>
              <a:t>SLE = €250,000​</a:t>
            </a:r>
          </a:p>
          <a:p>
            <a:pPr indent="0" lvl="0" marL="457200">
              <a:spcBef>
                <a:spcPts val="0"/>
              </a:spcBef>
              <a:buNone/>
            </a:pPr>
            <a:r>
              <a:rPr lang="en-GB"/>
              <a:t>ARO = 1.2​</a:t>
            </a:r>
          </a:p>
          <a:p>
            <a:pPr indent="0" lvl="0" marL="457200">
              <a:spcBef>
                <a:spcPts val="0"/>
              </a:spcBef>
              <a:buNone/>
            </a:pPr>
            <a:r>
              <a:rPr lang="en-GB"/>
              <a:t>ALE = €250,000 * 1.2​ = €300,000​</a:t>
            </a:r>
          </a:p>
          <a:p>
            <a:pPr lvl="0">
              <a:spcBef>
                <a:spcPts val="0"/>
              </a:spcBef>
              <a:buNone/>
            </a:pPr>
            <a:r>
              <a:rPr lang="en-GB"/>
              <a:t>​</a:t>
            </a:r>
          </a:p>
          <a:p>
            <a:pPr lvl="0">
              <a:spcBef>
                <a:spcPts val="0"/>
              </a:spcBef>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7" name="Shape 407"/>
        <p:cNvGrpSpPr/>
        <p:nvPr/>
      </p:nvGrpSpPr>
      <p:grpSpPr>
        <a:xfrm>
          <a:off x="0" y="0"/>
          <a:ext cx="0" cy="0"/>
          <a:chOff x="0" y="0"/>
          <a:chExt cx="0" cy="0"/>
        </a:xfrm>
      </p:grpSpPr>
      <p:sp>
        <p:nvSpPr>
          <p:cNvPr id="408" name="Shape 4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Quantitative analysis: Reduce, Transfer, Avoid or Accept the Risk ​</a:t>
            </a:r>
          </a:p>
        </p:txBody>
      </p:sp>
      <p:sp>
        <p:nvSpPr>
          <p:cNvPr id="409" name="Shape 409"/>
          <p:cNvSpPr txBox="1"/>
          <p:nvPr>
            <p:ph idx="1" type="body"/>
          </p:nvPr>
        </p:nvSpPr>
        <p:spPr>
          <a:xfrm>
            <a:off x="311700" y="1497950"/>
            <a:ext cx="8520600" cy="3070800"/>
          </a:xfrm>
          <a:prstGeom prst="rect">
            <a:avLst/>
          </a:prstGeom>
        </p:spPr>
        <p:txBody>
          <a:bodyPr anchorCtr="0" anchor="t" bIns="91425" lIns="91425" rIns="91425" tIns="91425">
            <a:noAutofit/>
          </a:bodyPr>
          <a:lstStyle/>
          <a:p>
            <a:pPr lvl="0">
              <a:spcBef>
                <a:spcPts val="0"/>
              </a:spcBef>
              <a:buNone/>
            </a:pPr>
            <a:r>
              <a:rPr lang="en-GB"/>
              <a:t>For each risk you can do the following​</a:t>
            </a:r>
          </a:p>
          <a:p>
            <a:pPr indent="-228600" lvl="0" marL="457200" rtl="0">
              <a:spcBef>
                <a:spcPts val="0"/>
              </a:spcBef>
            </a:pPr>
            <a:r>
              <a:rPr lang="en-GB"/>
              <a:t>Reduce risk ​(Install countermeasures to reduce ARO or EF​)</a:t>
            </a:r>
          </a:p>
          <a:p>
            <a:pPr indent="-228600" lvl="0" marL="457200">
              <a:spcBef>
                <a:spcPts val="0"/>
              </a:spcBef>
            </a:pPr>
            <a:r>
              <a:rPr lang="en-GB"/>
              <a:t>Transfer Risk​</a:t>
            </a:r>
          </a:p>
          <a:p>
            <a:pPr indent="-228600" lvl="0" marL="457200">
              <a:spcBef>
                <a:spcPts val="0"/>
              </a:spcBef>
            </a:pPr>
            <a:r>
              <a:rPr lang="en-GB"/>
              <a:t>Accept Risk​</a:t>
            </a:r>
          </a:p>
          <a:p>
            <a:pPr indent="-228600" lvl="0" marL="457200">
              <a:spcBef>
                <a:spcPts val="0"/>
              </a:spcBef>
            </a:pPr>
            <a:r>
              <a:rPr lang="en-GB"/>
              <a:t>Avoid Risk​</a:t>
            </a:r>
          </a:p>
          <a:p>
            <a:pPr lvl="0">
              <a:spcBef>
                <a:spcPts val="0"/>
              </a:spcBef>
              <a:buNone/>
            </a:pPr>
            <a:r>
              <a:rPr lang="en-GB"/>
              <a:t>​</a:t>
            </a:r>
          </a:p>
          <a:p>
            <a:pPr lvl="0">
              <a:spcBef>
                <a:spcPts val="0"/>
              </a:spcBef>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3" name="Shape 413"/>
        <p:cNvGrpSpPr/>
        <p:nvPr/>
      </p:nvGrpSpPr>
      <p:grpSpPr>
        <a:xfrm>
          <a:off x="0" y="0"/>
          <a:ext cx="0" cy="0"/>
          <a:chOff x="0" y="0"/>
          <a:chExt cx="0" cy="0"/>
        </a:xfrm>
      </p:grpSpPr>
      <p:sp>
        <p:nvSpPr>
          <p:cNvPr id="414" name="Shape 41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Determining Cost Effective Countermeasures​</a:t>
            </a:r>
          </a:p>
        </p:txBody>
      </p:sp>
      <p:sp>
        <p:nvSpPr>
          <p:cNvPr id="415" name="Shape 41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a:t>
            </a:r>
          </a:p>
          <a:p>
            <a:pPr lvl="0">
              <a:spcBef>
                <a:spcPts val="0"/>
              </a:spcBef>
              <a:buNone/>
            </a:pPr>
            <a:r>
              <a:rPr lang="en-GB"/>
              <a:t>​</a:t>
            </a:r>
          </a:p>
          <a:p>
            <a:pPr lvl="0">
              <a:spcBef>
                <a:spcPts val="0"/>
              </a:spcBef>
              <a:buNone/>
            </a:pPr>
            <a:r>
              <a:rPr lang="en-GB"/>
              <a:t>​When determining whether to implement an countermeasure, you MUST be concerned about being cost effective.​</a:t>
            </a:r>
          </a:p>
          <a:p>
            <a:pPr lvl="0">
              <a:spcBef>
                <a:spcPts val="0"/>
              </a:spcBef>
              <a:buNone/>
            </a:pPr>
            <a:r>
              <a:rPr lang="en-GB"/>
              <a:t>​</a:t>
            </a:r>
          </a:p>
          <a:p>
            <a:pPr lvl="0">
              <a:spcBef>
                <a:spcPts val="0"/>
              </a:spcBef>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x="0" y="0"/>
          <a:ext cx="0" cy="0"/>
          <a:chOff x="0" y="0"/>
          <a:chExt cx="0" cy="0"/>
        </a:xfrm>
      </p:grpSpPr>
      <p:sp>
        <p:nvSpPr>
          <p:cNvPr id="420" name="Shape 42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Determining Cost Effective Countermeasures​</a:t>
            </a:r>
          </a:p>
        </p:txBody>
      </p:sp>
      <p:sp>
        <p:nvSpPr>
          <p:cNvPr id="421" name="Shape 42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GB"/>
              <a:t>Compute the ALE without the countermeasure in question​</a:t>
            </a:r>
          </a:p>
          <a:p>
            <a:pPr indent="-228600" lvl="0" marL="457200">
              <a:spcBef>
                <a:spcPts val="0"/>
              </a:spcBef>
            </a:pPr>
            <a:r>
              <a:rPr lang="en-GB"/>
              <a:t>Compute ALE2 which is the ALE after installing the countermeasure​</a:t>
            </a:r>
          </a:p>
          <a:p>
            <a:pPr indent="-228600" lvl="0" marL="457200">
              <a:spcBef>
                <a:spcPts val="0"/>
              </a:spcBef>
            </a:pPr>
            <a:r>
              <a:rPr lang="en-GB"/>
              <a:t>Add the cost of the countermeasure to ALE2​</a:t>
            </a:r>
          </a:p>
          <a:p>
            <a:pPr indent="-228600" lvl="0" marL="457200">
              <a:spcBef>
                <a:spcPts val="0"/>
              </a:spcBef>
            </a:pPr>
            <a:r>
              <a:rPr lang="en-GB"/>
              <a:t>Compare ALE to ALE2​</a:t>
            </a:r>
          </a:p>
          <a:p>
            <a:pPr lvl="0">
              <a:spcBef>
                <a:spcPts val="0"/>
              </a:spcBef>
              <a:buNone/>
            </a:pPr>
            <a:r>
              <a:rPr lang="en-GB"/>
              <a:t>If  ALE &gt; ALE2 then the countermeasure is cost effective​</a:t>
            </a:r>
          </a:p>
          <a:p>
            <a:pPr lvl="0">
              <a:spcBef>
                <a:spcPts val="0"/>
              </a:spcBef>
              <a:buNone/>
            </a:pPr>
            <a:r>
              <a:rPr lang="en-GB"/>
              <a:t>​</a:t>
            </a:r>
          </a:p>
          <a:p>
            <a:pPr lvl="0">
              <a:spcBef>
                <a:spcPts val="0"/>
              </a:spcBef>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5" name="Shape 425"/>
        <p:cNvGrpSpPr/>
        <p:nvPr/>
      </p:nvGrpSpPr>
      <p:grpSpPr>
        <a:xfrm>
          <a:off x="0" y="0"/>
          <a:ext cx="0" cy="0"/>
          <a:chOff x="0" y="0"/>
          <a:chExt cx="0" cy="0"/>
        </a:xfrm>
      </p:grpSpPr>
      <p:sp>
        <p:nvSpPr>
          <p:cNvPr id="426" name="Shape 42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Problem</a:t>
            </a:r>
          </a:p>
        </p:txBody>
      </p:sp>
      <p:sp>
        <p:nvSpPr>
          <p:cNvPr id="427" name="Shape 42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GB"/>
              <a:t>The probability of a virus infection per month is 50%.​</a:t>
            </a:r>
          </a:p>
          <a:p>
            <a:pPr indent="-228600" lvl="0" marL="457200">
              <a:spcBef>
                <a:spcPts val="0"/>
              </a:spcBef>
            </a:pPr>
            <a:r>
              <a:rPr lang="en-GB"/>
              <a:t>If an outbreak occurred your sales staff of 5, would not be able to work for the 4 hours while the systems were rebuilt. Each sales person makes €40/hour. ​</a:t>
            </a:r>
          </a:p>
          <a:p>
            <a:pPr indent="-228600" lvl="0" marL="457200">
              <a:spcBef>
                <a:spcPts val="0"/>
              </a:spcBef>
            </a:pPr>
            <a:r>
              <a:rPr lang="en-GB"/>
              <a:t>IT would require 1 person 4 hours to repair at a cost of €50/hour.​</a:t>
            </a:r>
          </a:p>
          <a:p>
            <a:pPr indent="-228600" lvl="0" marL="457200">
              <a:spcBef>
                <a:spcPts val="0"/>
              </a:spcBef>
            </a:pPr>
            <a:r>
              <a:rPr lang="en-GB"/>
              <a:t>A certain antivirus system could stop ALL viruses (ok, that’s just to make the math easier) but the cost is 20K per year for this system.​</a:t>
            </a:r>
          </a:p>
          <a:p>
            <a:pPr lvl="0">
              <a:spcBef>
                <a:spcPts val="0"/>
              </a:spcBef>
              <a:buNone/>
            </a:pPr>
            <a:r>
              <a:rPr lang="en-GB"/>
              <a:t>​Questions:​</a:t>
            </a:r>
          </a:p>
          <a:p>
            <a:pPr indent="-228600" lvl="0" marL="457200">
              <a:spcBef>
                <a:spcPts val="0"/>
              </a:spcBef>
            </a:pPr>
            <a:r>
              <a:rPr lang="en-GB"/>
              <a:t>Should you implement the Anti-virus system?​</a:t>
            </a:r>
          </a:p>
          <a:p>
            <a:pPr indent="-228600" lvl="0" marL="457200">
              <a:spcBef>
                <a:spcPts val="0"/>
              </a:spcBef>
            </a:pPr>
            <a:r>
              <a:rPr lang="en-GB"/>
              <a:t>If so how much are you saving?​</a:t>
            </a:r>
          </a:p>
          <a:p>
            <a:pPr indent="-228600" lvl="0" marL="457200">
              <a:spcBef>
                <a:spcPts val="0"/>
              </a:spcBef>
            </a:pPr>
            <a:r>
              <a:rPr lang="en-GB"/>
              <a:t>If not how much are you wasting by buying it? ​​</a:t>
            </a:r>
          </a:p>
          <a:p>
            <a:pPr lvl="0">
              <a:spcBef>
                <a:spcPts val="0"/>
              </a:spcBef>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1" name="Shape 431"/>
        <p:cNvGrpSpPr/>
        <p:nvPr/>
      </p:nvGrpSpPr>
      <p:grpSpPr>
        <a:xfrm>
          <a:off x="0" y="0"/>
          <a:ext cx="0" cy="0"/>
          <a:chOff x="0" y="0"/>
          <a:chExt cx="0" cy="0"/>
        </a:xfrm>
      </p:grpSpPr>
      <p:sp>
        <p:nvSpPr>
          <p:cNvPr id="432" name="Shape 43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Answer</a:t>
            </a:r>
          </a:p>
        </p:txBody>
      </p:sp>
      <p:sp>
        <p:nvSpPr>
          <p:cNvPr id="433" name="Shape 43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Step 1: Determine SLE​</a:t>
            </a:r>
          </a:p>
          <a:p>
            <a:pPr indent="457200" lvl="0">
              <a:spcBef>
                <a:spcPts val="0"/>
              </a:spcBef>
              <a:buNone/>
            </a:pPr>
            <a:r>
              <a:rPr lang="en-GB"/>
              <a:t>(5 sales * 4 hours each * €40) + (1 IT * 4 hours * 50) = €1000 cost per incident​</a:t>
            </a:r>
          </a:p>
          <a:p>
            <a:pPr lvl="0">
              <a:spcBef>
                <a:spcPts val="0"/>
              </a:spcBef>
              <a:buNone/>
            </a:pPr>
            <a:r>
              <a:rPr lang="en-GB"/>
              <a:t>Step 2: Determine ARO​</a:t>
            </a:r>
          </a:p>
          <a:p>
            <a:pPr indent="457200" lvl="0">
              <a:spcBef>
                <a:spcPts val="0"/>
              </a:spcBef>
              <a:buNone/>
            </a:pPr>
            <a:r>
              <a:rPr lang="en-GB"/>
              <a:t>ARO = 12 months * 0.5 likelihood per month = 6​</a:t>
            </a:r>
          </a:p>
          <a:p>
            <a:pPr lvl="0">
              <a:spcBef>
                <a:spcPts val="0"/>
              </a:spcBef>
              <a:buNone/>
            </a:pPr>
            <a:r>
              <a:rPr lang="en-GB"/>
              <a:t>Step 3: Determine ALE​</a:t>
            </a:r>
          </a:p>
          <a:p>
            <a:pPr indent="457200" lvl="0">
              <a:spcBef>
                <a:spcPts val="0"/>
              </a:spcBef>
              <a:buNone/>
            </a:pPr>
            <a:r>
              <a:rPr lang="en-GB"/>
              <a:t>ALE = SLE (€1000) * ARO (6) = ​€6000.00 </a:t>
            </a:r>
          </a:p>
          <a:p>
            <a:pPr lvl="0">
              <a:spcBef>
                <a:spcPts val="0"/>
              </a:spcBef>
              <a:buNone/>
            </a:pPr>
            <a:r>
              <a:rPr lang="en-GB"/>
              <a:t>​</a:t>
            </a:r>
          </a:p>
          <a:p>
            <a:pPr lvl="0">
              <a:spcBef>
                <a:spcPts val="0"/>
              </a:spcBef>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7" name="Shape 437"/>
        <p:cNvGrpSpPr/>
        <p:nvPr/>
      </p:nvGrpSpPr>
      <p:grpSpPr>
        <a:xfrm>
          <a:off x="0" y="0"/>
          <a:ext cx="0" cy="0"/>
          <a:chOff x="0" y="0"/>
          <a:chExt cx="0" cy="0"/>
        </a:xfrm>
      </p:grpSpPr>
      <p:sp>
        <p:nvSpPr>
          <p:cNvPr id="438" name="Shape 43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Answer ...</a:t>
            </a:r>
          </a:p>
        </p:txBody>
      </p:sp>
      <p:sp>
        <p:nvSpPr>
          <p:cNvPr id="439" name="Shape 43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ALE without countermeasure was determined to be €6000​</a:t>
            </a:r>
          </a:p>
          <a:p>
            <a:pPr lvl="0">
              <a:spcBef>
                <a:spcPts val="0"/>
              </a:spcBef>
              <a:buNone/>
            </a:pPr>
            <a:r>
              <a:rPr lang="en-GB"/>
              <a:t>​Compute ALE2​</a:t>
            </a:r>
          </a:p>
          <a:p>
            <a:pPr indent="457200" lvl="0">
              <a:spcBef>
                <a:spcPts val="0"/>
              </a:spcBef>
              <a:buNone/>
            </a:pPr>
            <a:r>
              <a:rPr lang="en-GB"/>
              <a:t>ALE2 (ALE after countermeasure) = €0.00 ​</a:t>
            </a:r>
          </a:p>
          <a:p>
            <a:pPr lvl="0">
              <a:spcBef>
                <a:spcPts val="0"/>
              </a:spcBef>
              <a:buNone/>
            </a:pPr>
            <a:r>
              <a:rPr lang="en-GB"/>
              <a:t>Countermeasure cost = €20,000​</a:t>
            </a:r>
          </a:p>
          <a:p>
            <a:pPr indent="457200" lvl="0">
              <a:spcBef>
                <a:spcPts val="0"/>
              </a:spcBef>
              <a:buNone/>
            </a:pPr>
            <a:r>
              <a:rPr lang="en-GB"/>
              <a:t>ALE2 = €20,000​</a:t>
            </a:r>
          </a:p>
          <a:p>
            <a:pPr indent="0" lvl="0" marL="0">
              <a:spcBef>
                <a:spcPts val="0"/>
              </a:spcBef>
              <a:buNone/>
            </a:pPr>
            <a:r>
              <a:rPr lang="en-GB"/>
              <a:t>So, ​ALE (€6,000)  or  ALE2 (€20,000)?</a:t>
            </a:r>
          </a:p>
          <a:p>
            <a:pPr lvl="0">
              <a:spcBef>
                <a:spcPts val="0"/>
              </a:spcBef>
              <a:buNone/>
            </a:pPr>
            <a:r>
              <a:rPr lang="en-GB"/>
              <a:t>In this case it is </a:t>
            </a:r>
            <a:r>
              <a:rPr b="1" i="1" lang="en-GB"/>
              <a:t>NOT</a:t>
            </a:r>
            <a:r>
              <a:rPr lang="en-GB"/>
              <a:t> cost effective to implement the countermeasure.​</a:t>
            </a:r>
          </a:p>
          <a:p>
            <a:pPr lvl="0">
              <a:spcBef>
                <a:spcPts val="0"/>
              </a:spcBef>
              <a:buNone/>
            </a:pPr>
            <a:r>
              <a:t/>
            </a:r>
            <a:endParaRPr/>
          </a:p>
          <a:p>
            <a:pPr lvl="0">
              <a:spcBef>
                <a:spcPts val="0"/>
              </a:spcBef>
              <a:buNone/>
            </a:pPr>
            <a:r>
              <a:rPr lang="en-GB"/>
              <a:t>​</a:t>
            </a:r>
          </a:p>
          <a:p>
            <a:pPr lvl="0">
              <a:spcBef>
                <a:spcPts val="0"/>
              </a:spcBef>
              <a:buNone/>
            </a:pPr>
            <a:r>
              <a:rPr lang="en-GB"/>
              <a:t>​</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The CIA Triad</a:t>
            </a:r>
          </a:p>
        </p:txBody>
      </p:sp>
      <p:sp>
        <p:nvSpPr>
          <p:cNvPr id="91" name="Shape 91"/>
          <p:cNvSpPr txBox="1"/>
          <p:nvPr>
            <p:ph idx="1" type="body"/>
          </p:nvPr>
        </p:nvSpPr>
        <p:spPr>
          <a:xfrm>
            <a:off x="311700" y="1152475"/>
            <a:ext cx="8520600" cy="351300"/>
          </a:xfrm>
          <a:prstGeom prst="rect">
            <a:avLst/>
          </a:prstGeom>
        </p:spPr>
        <p:txBody>
          <a:bodyPr anchorCtr="0" anchor="t" bIns="91425" lIns="91425" rIns="91425" tIns="91425">
            <a:noAutofit/>
          </a:bodyPr>
          <a:lstStyle/>
          <a:p>
            <a:pPr lvl="0">
              <a:spcBef>
                <a:spcPts val="0"/>
              </a:spcBef>
              <a:buNone/>
            </a:pPr>
            <a:r>
              <a:rPr lang="en-GB"/>
              <a:t>Security model</a:t>
            </a:r>
          </a:p>
        </p:txBody>
      </p:sp>
      <p:sp>
        <p:nvSpPr>
          <p:cNvPr id="92" name="Shape 92"/>
          <p:cNvSpPr/>
          <p:nvPr/>
        </p:nvSpPr>
        <p:spPr>
          <a:xfrm>
            <a:off x="2852425" y="1605525"/>
            <a:ext cx="2050500" cy="2050500"/>
          </a:xfrm>
          <a:prstGeom prst="ellipse">
            <a:avLst/>
          </a:prstGeom>
          <a:noFill/>
          <a:ln cap="flat" cmpd="sng" w="9525">
            <a:solidFill>
              <a:srgbClr val="F3F3F3"/>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GB">
                <a:solidFill>
                  <a:srgbClr val="FFFFFF"/>
                </a:solidFill>
              </a:rPr>
              <a:t>Confidentiality</a:t>
            </a:r>
          </a:p>
        </p:txBody>
      </p:sp>
      <p:sp>
        <p:nvSpPr>
          <p:cNvPr id="93" name="Shape 93"/>
          <p:cNvSpPr/>
          <p:nvPr/>
        </p:nvSpPr>
        <p:spPr>
          <a:xfrm>
            <a:off x="4625525" y="1605525"/>
            <a:ext cx="2050500" cy="2050500"/>
          </a:xfrm>
          <a:prstGeom prst="ellipse">
            <a:avLst/>
          </a:prstGeom>
          <a:noFill/>
          <a:ln cap="flat" cmpd="sng" w="9525">
            <a:solidFill>
              <a:srgbClr val="F3F3F3"/>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GB">
                <a:solidFill>
                  <a:srgbClr val="FFFFFF"/>
                </a:solidFill>
              </a:rPr>
              <a:t>Integrity</a:t>
            </a:r>
          </a:p>
        </p:txBody>
      </p:sp>
      <p:sp>
        <p:nvSpPr>
          <p:cNvPr id="94" name="Shape 94"/>
          <p:cNvSpPr/>
          <p:nvPr/>
        </p:nvSpPr>
        <p:spPr>
          <a:xfrm>
            <a:off x="3739725" y="2788200"/>
            <a:ext cx="2050500" cy="2050500"/>
          </a:xfrm>
          <a:prstGeom prst="ellipse">
            <a:avLst/>
          </a:prstGeom>
          <a:noFill/>
          <a:ln cap="flat" cmpd="sng" w="9525">
            <a:solidFill>
              <a:srgbClr val="F3F3F3"/>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GB">
                <a:solidFill>
                  <a:srgbClr val="FFFFFF"/>
                </a:solidFill>
              </a:rPr>
              <a:t>Availability</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3" name="Shape 443"/>
        <p:cNvGrpSpPr/>
        <p:nvPr/>
      </p:nvGrpSpPr>
      <p:grpSpPr>
        <a:xfrm>
          <a:off x="0" y="0"/>
          <a:ext cx="0" cy="0"/>
          <a:chOff x="0" y="0"/>
          <a:chExt cx="0" cy="0"/>
        </a:xfrm>
      </p:grpSpPr>
      <p:sp>
        <p:nvSpPr>
          <p:cNvPr id="444" name="Shape 44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Details of Reducing Risk​</a:t>
            </a:r>
          </a:p>
        </p:txBody>
      </p:sp>
      <p:sp>
        <p:nvSpPr>
          <p:cNvPr id="445" name="Shape 44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If the cost per year of the countermeasure is more than the ALE, don’t implement it, instead either:​</a:t>
            </a:r>
          </a:p>
          <a:p>
            <a:pPr indent="-228600" lvl="0" marL="457200">
              <a:spcBef>
                <a:spcPts val="0"/>
              </a:spcBef>
            </a:pPr>
            <a:r>
              <a:rPr lang="en-GB"/>
              <a:t>Transfer the risk​</a:t>
            </a:r>
          </a:p>
          <a:p>
            <a:pPr indent="-228600" lvl="0" marL="457200">
              <a:spcBef>
                <a:spcPts val="0"/>
              </a:spcBef>
            </a:pPr>
            <a:r>
              <a:rPr lang="en-GB"/>
              <a:t>Avoid the risk​</a:t>
            </a:r>
          </a:p>
          <a:p>
            <a:pPr indent="-228600" lvl="0" marL="457200">
              <a:spcBef>
                <a:spcPts val="0"/>
              </a:spcBef>
            </a:pPr>
            <a:r>
              <a:rPr lang="en-GB"/>
              <a:t>Accept the risk​</a:t>
            </a:r>
          </a:p>
          <a:p>
            <a:pPr lvl="0">
              <a:spcBef>
                <a:spcPts val="0"/>
              </a:spcBef>
              <a:buNone/>
            </a:pPr>
            <a:r>
              <a:rPr lang="en-GB"/>
              <a:t>​</a:t>
            </a:r>
          </a:p>
          <a:p>
            <a:pPr lvl="0">
              <a:spcBef>
                <a:spcPts val="0"/>
              </a:spcBef>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9" name="Shape 449"/>
        <p:cNvGrpSpPr/>
        <p:nvPr/>
      </p:nvGrpSpPr>
      <p:grpSpPr>
        <a:xfrm>
          <a:off x="0" y="0"/>
          <a:ext cx="0" cy="0"/>
          <a:chOff x="0" y="0"/>
          <a:chExt cx="0" cy="0"/>
        </a:xfrm>
      </p:grpSpPr>
      <p:sp>
        <p:nvSpPr>
          <p:cNvPr id="450" name="Shape 45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Risk Analysis Flowchart​</a:t>
            </a:r>
          </a:p>
        </p:txBody>
      </p:sp>
      <p:pic>
        <p:nvPicPr>
          <p:cNvPr id="451" name="Shape 451"/>
          <p:cNvPicPr preferRelativeResize="0"/>
          <p:nvPr/>
        </p:nvPicPr>
        <p:blipFill>
          <a:blip r:embed="rId3">
            <a:alphaModFix/>
          </a:blip>
          <a:stretch>
            <a:fillRect/>
          </a:stretch>
        </p:blipFill>
        <p:spPr>
          <a:xfrm>
            <a:off x="2490699" y="1058974"/>
            <a:ext cx="4453925" cy="3797300"/>
          </a:xfrm>
          <a:prstGeom prst="rect">
            <a:avLst/>
          </a:prstGeom>
          <a:noFill/>
          <a:ln cap="flat" cmpd="sng" w="38100">
            <a:solidFill>
              <a:srgbClr val="000000"/>
            </a:solidFill>
            <a:prstDash val="solid"/>
            <a:round/>
            <a:headEnd len="med" w="med" type="none"/>
            <a:tailEnd len="med" w="med" type="none"/>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This slide is intentionally left blank</a:t>
            </a:r>
          </a:p>
        </p:txBody>
      </p:sp>
      <p:sp>
        <p:nvSpPr>
          <p:cNvPr id="457" name="Shape 45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1" name="Shape 461"/>
        <p:cNvGrpSpPr/>
        <p:nvPr/>
      </p:nvGrpSpPr>
      <p:grpSpPr>
        <a:xfrm>
          <a:off x="0" y="0"/>
          <a:ext cx="0" cy="0"/>
          <a:chOff x="0" y="0"/>
          <a:chExt cx="0" cy="0"/>
        </a:xfrm>
      </p:grpSpPr>
      <p:sp>
        <p:nvSpPr>
          <p:cNvPr id="462" name="Shape 4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Step 3 – Create a Policy Review Board</a:t>
            </a:r>
          </a:p>
          <a:p>
            <a:pPr lvl="0">
              <a:spcBef>
                <a:spcPts val="0"/>
              </a:spcBef>
              <a:buNone/>
            </a:pPr>
            <a:r>
              <a:t/>
            </a:r>
            <a:endParaRPr/>
          </a:p>
          <a:p>
            <a:pPr lvl="0">
              <a:spcBef>
                <a:spcPts val="0"/>
              </a:spcBef>
              <a:buNone/>
            </a:pPr>
            <a:r>
              <a:t/>
            </a:r>
            <a:endParaRPr/>
          </a:p>
        </p:txBody>
      </p:sp>
      <p:sp>
        <p:nvSpPr>
          <p:cNvPr id="463" name="Shape 46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The Policy Development Process</a:t>
            </a:r>
          </a:p>
          <a:p>
            <a:pPr indent="-228600" lvl="0" marL="457200">
              <a:spcBef>
                <a:spcPts val="0"/>
              </a:spcBef>
            </a:pPr>
            <a:r>
              <a:rPr lang="en-GB"/>
              <a:t>Write the initial “draft”</a:t>
            </a:r>
          </a:p>
          <a:p>
            <a:pPr indent="-228600" lvl="0" marL="457200">
              <a:spcBef>
                <a:spcPts val="0"/>
              </a:spcBef>
            </a:pPr>
            <a:r>
              <a:rPr lang="en-GB"/>
              <a:t>Send to the review board for comments</a:t>
            </a:r>
          </a:p>
          <a:p>
            <a:pPr indent="-228600" lvl="0" marL="457200">
              <a:spcBef>
                <a:spcPts val="0"/>
              </a:spcBef>
            </a:pPr>
            <a:r>
              <a:rPr lang="en-GB"/>
              <a:t>Incorporate comments</a:t>
            </a:r>
          </a:p>
          <a:p>
            <a:pPr indent="-228600" lvl="0" marL="457200">
              <a:spcBef>
                <a:spcPts val="0"/>
              </a:spcBef>
            </a:pPr>
            <a:r>
              <a:rPr lang="en-GB"/>
              <a:t>Resolve issues face-to-face</a:t>
            </a:r>
          </a:p>
          <a:p>
            <a:pPr indent="-228600" lvl="0" marL="457200">
              <a:spcBef>
                <a:spcPts val="0"/>
              </a:spcBef>
            </a:pPr>
            <a:r>
              <a:rPr lang="en-GB"/>
              <a:t>Submit “draft” policy for approval</a:t>
            </a:r>
          </a:p>
          <a:p>
            <a:pPr lvl="0">
              <a:spcBef>
                <a:spcPts val="0"/>
              </a:spcBef>
              <a:buNone/>
            </a:pPr>
            <a:r>
              <a:t/>
            </a:r>
            <a:endParaRPr/>
          </a:p>
          <a:p>
            <a:pPr lvl="0">
              <a:spcBef>
                <a:spcPts val="0"/>
              </a:spcBef>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7" name="Shape 467"/>
        <p:cNvGrpSpPr/>
        <p:nvPr/>
      </p:nvGrpSpPr>
      <p:grpSpPr>
        <a:xfrm>
          <a:off x="0" y="0"/>
          <a:ext cx="0" cy="0"/>
          <a:chOff x="0" y="0"/>
          <a:chExt cx="0" cy="0"/>
        </a:xfrm>
      </p:grpSpPr>
      <p:sp>
        <p:nvSpPr>
          <p:cNvPr id="468" name="Shape 46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Step 4 – Develop the Information Security Plan</a:t>
            </a:r>
          </a:p>
          <a:p>
            <a:pPr lvl="0">
              <a:spcBef>
                <a:spcPts val="0"/>
              </a:spcBef>
              <a:buNone/>
            </a:pPr>
            <a:r>
              <a:t/>
            </a:r>
            <a:endParaRPr/>
          </a:p>
          <a:p>
            <a:pPr lvl="0">
              <a:spcBef>
                <a:spcPts val="0"/>
              </a:spcBef>
              <a:buNone/>
            </a:pPr>
            <a:r>
              <a:t/>
            </a:r>
            <a:endParaRPr/>
          </a:p>
        </p:txBody>
      </p:sp>
      <p:sp>
        <p:nvSpPr>
          <p:cNvPr id="469" name="Shape 46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Establish goals</a:t>
            </a:r>
          </a:p>
          <a:p>
            <a:pPr lvl="0">
              <a:spcBef>
                <a:spcPts val="0"/>
              </a:spcBef>
              <a:buNone/>
            </a:pPr>
            <a:r>
              <a:rPr lang="en-GB"/>
              <a:t>Define roles</a:t>
            </a:r>
          </a:p>
          <a:p>
            <a:pPr lvl="0">
              <a:spcBef>
                <a:spcPts val="0"/>
              </a:spcBef>
              <a:buNone/>
            </a:pPr>
            <a:r>
              <a:rPr lang="en-GB"/>
              <a:t>Define responsibilities</a:t>
            </a:r>
          </a:p>
          <a:p>
            <a:pPr lvl="0">
              <a:spcBef>
                <a:spcPts val="0"/>
              </a:spcBef>
              <a:buNone/>
            </a:pPr>
            <a:r>
              <a:rPr lang="en-GB"/>
              <a:t>Notify the user community as to the direction</a:t>
            </a:r>
          </a:p>
          <a:p>
            <a:pPr lvl="0">
              <a:spcBef>
                <a:spcPts val="0"/>
              </a:spcBef>
              <a:buNone/>
            </a:pPr>
            <a:r>
              <a:rPr lang="en-GB"/>
              <a:t>Establish a basis for compliance, risk assessment, and audit of information security</a:t>
            </a:r>
          </a:p>
          <a:p>
            <a:pPr lvl="0">
              <a:spcBef>
                <a:spcPts val="0"/>
              </a:spcBef>
              <a:buNone/>
            </a:pPr>
            <a:r>
              <a:t/>
            </a:r>
            <a:endParaRPr/>
          </a:p>
          <a:p>
            <a:pPr lvl="0">
              <a:spcBef>
                <a:spcPts val="0"/>
              </a:spcBef>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3" name="Shape 473"/>
        <p:cNvGrpSpPr/>
        <p:nvPr/>
      </p:nvGrpSpPr>
      <p:grpSpPr>
        <a:xfrm>
          <a:off x="0" y="0"/>
          <a:ext cx="0" cy="0"/>
          <a:chOff x="0" y="0"/>
          <a:chExt cx="0" cy="0"/>
        </a:xfrm>
      </p:grpSpPr>
      <p:sp>
        <p:nvSpPr>
          <p:cNvPr id="474" name="Shape 47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Step 5 – Develop </a:t>
            </a:r>
            <a:r>
              <a:rPr lang="en-GB"/>
              <a:t>Information </a:t>
            </a:r>
            <a:r>
              <a:rPr lang="en-GB"/>
              <a:t>Security Policies, Standards, and Guidelines</a:t>
            </a:r>
          </a:p>
          <a:p>
            <a:pPr lvl="0">
              <a:spcBef>
                <a:spcPts val="0"/>
              </a:spcBef>
              <a:buNone/>
            </a:pPr>
            <a:r>
              <a:t/>
            </a:r>
            <a:endParaRPr/>
          </a:p>
          <a:p>
            <a:pPr lvl="0">
              <a:spcBef>
                <a:spcPts val="0"/>
              </a:spcBef>
              <a:buNone/>
            </a:pPr>
            <a:r>
              <a:t/>
            </a:r>
            <a:endParaRPr/>
          </a:p>
        </p:txBody>
      </p:sp>
      <p:sp>
        <p:nvSpPr>
          <p:cNvPr id="475" name="Shape 475"/>
          <p:cNvSpPr txBox="1"/>
          <p:nvPr>
            <p:ph idx="1" type="body"/>
          </p:nvPr>
        </p:nvSpPr>
        <p:spPr>
          <a:xfrm>
            <a:off x="311700" y="1680300"/>
            <a:ext cx="8520600" cy="2888700"/>
          </a:xfrm>
          <a:prstGeom prst="rect">
            <a:avLst/>
          </a:prstGeom>
        </p:spPr>
        <p:txBody>
          <a:bodyPr anchorCtr="0" anchor="t" bIns="91425" lIns="91425" rIns="91425" tIns="91425">
            <a:noAutofit/>
          </a:bodyPr>
          <a:lstStyle/>
          <a:p>
            <a:pPr lvl="0">
              <a:spcBef>
                <a:spcPts val="0"/>
              </a:spcBef>
              <a:buNone/>
            </a:pPr>
            <a:r>
              <a:rPr lang="en-GB"/>
              <a:t>Policies</a:t>
            </a:r>
          </a:p>
          <a:p>
            <a:pPr indent="-228600" lvl="0" marL="457200">
              <a:spcBef>
                <a:spcPts val="0"/>
              </a:spcBef>
            </a:pPr>
            <a:r>
              <a:rPr lang="en-GB"/>
              <a:t>High level statements that provide guidance to workers who must make present and future decision</a:t>
            </a:r>
          </a:p>
          <a:p>
            <a:pPr lvl="0">
              <a:spcBef>
                <a:spcPts val="0"/>
              </a:spcBef>
              <a:buNone/>
            </a:pPr>
            <a:r>
              <a:rPr lang="en-GB"/>
              <a:t>Standards</a:t>
            </a:r>
          </a:p>
          <a:p>
            <a:pPr indent="-228600" lvl="0" marL="457200">
              <a:spcBef>
                <a:spcPts val="0"/>
              </a:spcBef>
            </a:pPr>
            <a:r>
              <a:rPr lang="en-GB"/>
              <a:t>Requirement statements that provide specific technical specifications</a:t>
            </a:r>
          </a:p>
          <a:p>
            <a:pPr lvl="0">
              <a:spcBef>
                <a:spcPts val="0"/>
              </a:spcBef>
              <a:buNone/>
            </a:pPr>
            <a:r>
              <a:rPr lang="en-GB"/>
              <a:t>Guidelines</a:t>
            </a:r>
          </a:p>
          <a:p>
            <a:pPr indent="-228600" lvl="0" marL="457200">
              <a:spcBef>
                <a:spcPts val="0"/>
              </a:spcBef>
            </a:pPr>
            <a:r>
              <a:rPr lang="en-GB"/>
              <a:t>Optional but recommended specifications</a:t>
            </a:r>
          </a:p>
          <a:p>
            <a:pPr lvl="0">
              <a:spcBef>
                <a:spcPts val="0"/>
              </a:spcBef>
              <a:buNone/>
            </a:pPr>
            <a:r>
              <a:t/>
            </a:r>
            <a:endParaRPr/>
          </a:p>
          <a:p>
            <a:pPr lvl="0">
              <a:spcBef>
                <a:spcPts val="0"/>
              </a:spcBef>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9" name="Shape 479"/>
        <p:cNvGrpSpPr/>
        <p:nvPr/>
      </p:nvGrpSpPr>
      <p:grpSpPr>
        <a:xfrm>
          <a:off x="0" y="0"/>
          <a:ext cx="0" cy="0"/>
          <a:chOff x="0" y="0"/>
          <a:chExt cx="0" cy="0"/>
        </a:xfrm>
      </p:grpSpPr>
      <p:sp>
        <p:nvSpPr>
          <p:cNvPr id="480" name="Shape 480"/>
          <p:cNvSpPr txBox="1"/>
          <p:nvPr>
            <p:ph type="title"/>
          </p:nvPr>
        </p:nvSpPr>
        <p:spPr>
          <a:xfrm>
            <a:off x="311700" y="445025"/>
            <a:ext cx="8883600" cy="572700"/>
          </a:xfrm>
          <a:prstGeom prst="rect">
            <a:avLst/>
          </a:prstGeom>
        </p:spPr>
        <p:txBody>
          <a:bodyPr anchorCtr="0" anchor="t" bIns="91425" lIns="91425" rIns="91425" tIns="91425">
            <a:noAutofit/>
          </a:bodyPr>
          <a:lstStyle/>
          <a:p>
            <a:pPr lvl="0">
              <a:spcBef>
                <a:spcPts val="0"/>
              </a:spcBef>
              <a:buNone/>
            </a:pPr>
            <a:r>
              <a:rPr lang="en-GB"/>
              <a:t>Policies, Standards, Baselines, Guidelines, and Procedures​</a:t>
            </a:r>
          </a:p>
        </p:txBody>
      </p:sp>
      <p:sp>
        <p:nvSpPr>
          <p:cNvPr id="481" name="Shape 48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A security program must have all the pieces necessary to provide overall protection to a company and lay out a long term strategy. Policies, Standards, Baselines, Guidelines and Procedures are part of the security program​</a:t>
            </a:r>
          </a:p>
          <a:p>
            <a:pPr lvl="0">
              <a:spcBef>
                <a:spcPts val="0"/>
              </a:spcBef>
              <a:buNone/>
            </a:pPr>
            <a:r>
              <a:rPr lang="en-GB"/>
              <a:t>​</a:t>
            </a:r>
          </a:p>
          <a:p>
            <a:pPr lvl="0">
              <a:spcBef>
                <a:spcPts val="0"/>
              </a:spcBef>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5" name="Shape 485"/>
        <p:cNvGrpSpPr/>
        <p:nvPr/>
      </p:nvGrpSpPr>
      <p:grpSpPr>
        <a:xfrm>
          <a:off x="0" y="0"/>
          <a:ext cx="0" cy="0"/>
          <a:chOff x="0" y="0"/>
          <a:chExt cx="0" cy="0"/>
        </a:xfrm>
      </p:grpSpPr>
      <p:sp>
        <p:nvSpPr>
          <p:cNvPr id="486" name="Shape 48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Security Policy​</a:t>
            </a:r>
          </a:p>
        </p:txBody>
      </p:sp>
      <p:sp>
        <p:nvSpPr>
          <p:cNvPr id="487" name="Shape 48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An overall GENERAL statement provided by senior management. ​</a:t>
            </a:r>
          </a:p>
          <a:p>
            <a:pPr indent="-228600" lvl="0" marL="457200">
              <a:spcBef>
                <a:spcPts val="0"/>
              </a:spcBef>
            </a:pPr>
            <a:r>
              <a:rPr lang="en-GB"/>
              <a:t>Very generic​</a:t>
            </a:r>
          </a:p>
          <a:p>
            <a:pPr indent="-228600" lvl="0" marL="457200">
              <a:spcBef>
                <a:spcPts val="0"/>
              </a:spcBef>
            </a:pPr>
            <a:r>
              <a:rPr lang="en-GB"/>
              <a:t>Provides “missions statement for security”​</a:t>
            </a:r>
          </a:p>
          <a:p>
            <a:pPr indent="-228600" lvl="0" marL="457200">
              <a:spcBef>
                <a:spcPts val="0"/>
              </a:spcBef>
            </a:pPr>
            <a:r>
              <a:rPr lang="en-GB"/>
              <a:t>Should represent business objectives​</a:t>
            </a:r>
          </a:p>
          <a:p>
            <a:pPr indent="-228600" lvl="0" marL="457200">
              <a:spcBef>
                <a:spcPts val="0"/>
              </a:spcBef>
            </a:pPr>
            <a:r>
              <a:rPr lang="en-GB"/>
              <a:t>Should be easily understood​</a:t>
            </a:r>
          </a:p>
          <a:p>
            <a:pPr indent="-228600" lvl="0" marL="457200">
              <a:spcBef>
                <a:spcPts val="0"/>
              </a:spcBef>
            </a:pPr>
            <a:r>
              <a:rPr lang="en-GB"/>
              <a:t>It should be developed to integrate security into ALL business functions and processes​</a:t>
            </a:r>
          </a:p>
          <a:p>
            <a:pPr lvl="0">
              <a:spcBef>
                <a:spcPts val="0"/>
              </a:spcBef>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1" name="Shape 491"/>
        <p:cNvGrpSpPr/>
        <p:nvPr/>
      </p:nvGrpSpPr>
      <p:grpSpPr>
        <a:xfrm>
          <a:off x="0" y="0"/>
          <a:ext cx="0" cy="0"/>
          <a:chOff x="0" y="0"/>
          <a:chExt cx="0" cy="0"/>
        </a:xfrm>
      </p:grpSpPr>
      <p:sp>
        <p:nvSpPr>
          <p:cNvPr id="492" name="Shape 49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Security Policy​</a:t>
            </a:r>
          </a:p>
        </p:txBody>
      </p:sp>
      <p:sp>
        <p:nvSpPr>
          <p:cNvPr id="493" name="Shape 49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It should be reviewed and modified as the company changes.​</a:t>
            </a:r>
          </a:p>
          <a:p>
            <a:pPr lvl="0">
              <a:spcBef>
                <a:spcPts val="0"/>
              </a:spcBef>
              <a:buNone/>
            </a:pPr>
            <a:r>
              <a:rPr lang="en-GB"/>
              <a:t>Policy should be dated and version controlled.​</a:t>
            </a:r>
          </a:p>
          <a:p>
            <a:pPr lvl="0">
              <a:spcBef>
                <a:spcPts val="0"/>
              </a:spcBef>
              <a:buNone/>
            </a:pPr>
            <a:r>
              <a:rPr lang="en-GB"/>
              <a:t>It should be forward thinking​</a:t>
            </a:r>
          </a:p>
          <a:p>
            <a:pPr lvl="0">
              <a:spcBef>
                <a:spcPts val="0"/>
              </a:spcBef>
              <a:buNone/>
            </a:pPr>
            <a:r>
              <a:rPr lang="en-GB"/>
              <a:t>It should use strong language (MUST, not should)​</a:t>
            </a:r>
          </a:p>
          <a:p>
            <a:pPr lvl="0">
              <a:spcBef>
                <a:spcPts val="0"/>
              </a:spcBef>
              <a:buNone/>
            </a:pPr>
            <a:r>
              <a:rPr lang="en-GB"/>
              <a:t>Should be non-technical​</a:t>
            </a:r>
          </a:p>
          <a:p>
            <a:pPr lvl="0">
              <a:spcBef>
                <a:spcPts val="0"/>
              </a:spcBef>
              <a:buNone/>
            </a:pPr>
            <a:r>
              <a:rPr lang="en-GB"/>
              <a:t>​</a:t>
            </a:r>
          </a:p>
          <a:p>
            <a:pPr lvl="0">
              <a:spcBef>
                <a:spcPts val="0"/>
              </a:spcBef>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7" name="Shape 497"/>
        <p:cNvGrpSpPr/>
        <p:nvPr/>
      </p:nvGrpSpPr>
      <p:grpSpPr>
        <a:xfrm>
          <a:off x="0" y="0"/>
          <a:ext cx="0" cy="0"/>
          <a:chOff x="0" y="0"/>
          <a:chExt cx="0" cy="0"/>
        </a:xfrm>
      </p:grpSpPr>
      <p:sp>
        <p:nvSpPr>
          <p:cNvPr id="498" name="Shape 49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Security Policy​</a:t>
            </a:r>
          </a:p>
        </p:txBody>
      </p:sp>
      <p:sp>
        <p:nvSpPr>
          <p:cNvPr id="499" name="Shape 49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Can be one of four types:​</a:t>
            </a:r>
          </a:p>
          <a:p>
            <a:pPr lvl="0">
              <a:spcBef>
                <a:spcPts val="0"/>
              </a:spcBef>
              <a:buNone/>
            </a:pPr>
            <a:r>
              <a:rPr lang="en-GB"/>
              <a:t>Regulatory – ensures an organization is following required regulations (finance, health)​</a:t>
            </a:r>
          </a:p>
          <a:p>
            <a:pPr lvl="0">
              <a:spcBef>
                <a:spcPts val="0"/>
              </a:spcBef>
              <a:buNone/>
            </a:pPr>
            <a:r>
              <a:rPr lang="en-GB"/>
              <a:t>Advisory – strongly advises employees as to which types of behaviors should/should not take place​</a:t>
            </a:r>
          </a:p>
          <a:p>
            <a:pPr lvl="0">
              <a:spcBef>
                <a:spcPts val="0"/>
              </a:spcBef>
              <a:buNone/>
            </a:pPr>
            <a:r>
              <a:rPr lang="en-GB"/>
              <a:t>Informative – informs employees of goals and missions relevant to a company, not specific or enforceable​</a:t>
            </a:r>
          </a:p>
          <a:p>
            <a:pPr lvl="0">
              <a:spcBef>
                <a:spcPts val="0"/>
              </a:spcBef>
              <a:buNone/>
            </a:pPr>
            <a:r>
              <a:rPr lang="en-GB"/>
              <a:t>Directive​</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Confidentiality</a:t>
            </a:r>
          </a:p>
          <a:p>
            <a:pPr lvl="0">
              <a:spcBef>
                <a:spcPts val="0"/>
              </a:spcBef>
              <a:buNone/>
            </a:pPr>
            <a:r>
              <a:t/>
            </a:r>
            <a:endParaRPr/>
          </a:p>
          <a:p>
            <a:pPr lvl="0">
              <a:spcBef>
                <a:spcPts val="0"/>
              </a:spcBef>
              <a:buNone/>
            </a:pPr>
            <a:r>
              <a:t/>
            </a:r>
            <a:endParaRPr/>
          </a:p>
        </p:txBody>
      </p:sp>
      <p:sp>
        <p:nvSpPr>
          <p:cNvPr id="100" name="Shape 10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Extension or component of privacy, subtle. (read up on this) </a:t>
            </a:r>
          </a:p>
          <a:p>
            <a:pPr indent="-228600" lvl="0" marL="457200">
              <a:spcBef>
                <a:spcPts val="0"/>
              </a:spcBef>
            </a:pPr>
            <a:r>
              <a:rPr lang="en-GB"/>
              <a:t>Privacy -&gt; overall 	  &amp; 	Confidentiality -&gt; information</a:t>
            </a:r>
          </a:p>
          <a:p>
            <a:pPr lvl="0">
              <a:spcBef>
                <a:spcPts val="0"/>
              </a:spcBef>
              <a:buNone/>
            </a:pPr>
            <a:r>
              <a:rPr lang="en-GB"/>
              <a:t>Protects the data from unauthorised disclosure​</a:t>
            </a:r>
          </a:p>
          <a:p>
            <a:pPr lvl="0">
              <a:spcBef>
                <a:spcPts val="0"/>
              </a:spcBef>
              <a:buNone/>
            </a:pPr>
            <a:r>
              <a:rPr lang="en-GB"/>
              <a:t>Ensures the necessary level of secrecy is enforced at each junction of data processing​</a:t>
            </a:r>
          </a:p>
          <a:p>
            <a:pPr lvl="0">
              <a:spcBef>
                <a:spcPts val="0"/>
              </a:spcBef>
              <a:buNone/>
            </a:pPr>
            <a:r>
              <a:rPr lang="en-GB"/>
              <a:t>confidentiality usually implements encryption</a:t>
            </a:r>
          </a:p>
          <a:p>
            <a:pPr lvl="0">
              <a:spcBef>
                <a:spcPts val="0"/>
              </a:spcBef>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3" name="Shape 503"/>
        <p:cNvGrpSpPr/>
        <p:nvPr/>
      </p:nvGrpSpPr>
      <p:grpSpPr>
        <a:xfrm>
          <a:off x="0" y="0"/>
          <a:ext cx="0" cy="0"/>
          <a:chOff x="0" y="0"/>
          <a:chExt cx="0" cy="0"/>
        </a:xfrm>
      </p:grpSpPr>
      <p:sp>
        <p:nvSpPr>
          <p:cNvPr id="504" name="Shape 50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System Specific Security Policy​</a:t>
            </a:r>
          </a:p>
        </p:txBody>
      </p:sp>
      <p:sp>
        <p:nvSpPr>
          <p:cNvPr id="505" name="Shape 50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An organization security policy needs to be technology and solution independent.. it outlines the goals and missions.. NOT specific ways of accomplishing them.​</a:t>
            </a:r>
          </a:p>
          <a:p>
            <a:pPr lvl="0">
              <a:spcBef>
                <a:spcPts val="0"/>
              </a:spcBef>
              <a:buNone/>
            </a:pPr>
            <a:r>
              <a:rPr lang="en-GB"/>
              <a:t>​</a:t>
            </a:r>
          </a:p>
          <a:p>
            <a:pPr lvl="0">
              <a:spcBef>
                <a:spcPts val="0"/>
              </a:spcBef>
              <a:buNone/>
            </a:pPr>
            <a:r>
              <a:rPr lang="en-GB"/>
              <a:t>A systems specific policy represents the management's decision on SPECIFIC technologies and situations. These outline for example password policies or data encryption policies. These system specific policies are the structure that provides the support for the organizational security policy.​</a:t>
            </a:r>
          </a:p>
          <a:p>
            <a:pPr lvl="0">
              <a:spcBef>
                <a:spcPts val="0"/>
              </a:spcBef>
              <a:buNone/>
            </a:pPr>
            <a:r>
              <a:rPr lang="en-GB"/>
              <a:t>​</a:t>
            </a:r>
          </a:p>
          <a:p>
            <a:pPr lvl="0">
              <a:spcBef>
                <a:spcPts val="0"/>
              </a:spcBef>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9" name="Shape 509"/>
        <p:cNvGrpSpPr/>
        <p:nvPr/>
      </p:nvGrpSpPr>
      <p:grpSpPr>
        <a:xfrm>
          <a:off x="0" y="0"/>
          <a:ext cx="0" cy="0"/>
          <a:chOff x="0" y="0"/>
          <a:chExt cx="0" cy="0"/>
        </a:xfrm>
      </p:grpSpPr>
      <p:sp>
        <p:nvSpPr>
          <p:cNvPr id="510" name="Shape 51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Standards​</a:t>
            </a:r>
          </a:p>
        </p:txBody>
      </p:sp>
      <p:sp>
        <p:nvSpPr>
          <p:cNvPr id="511" name="Shape 51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Standards are MANDATORY actions or rules.  ​</a:t>
            </a:r>
          </a:p>
          <a:p>
            <a:pPr indent="-228600" lvl="0" marL="457200">
              <a:spcBef>
                <a:spcPts val="0"/>
              </a:spcBef>
            </a:pPr>
            <a:r>
              <a:rPr lang="en-GB"/>
              <a:t>Defines compulsory rules. ​</a:t>
            </a:r>
          </a:p>
          <a:p>
            <a:pPr indent="-228600" lvl="0" marL="457200">
              <a:spcBef>
                <a:spcPts val="0"/>
              </a:spcBef>
            </a:pPr>
            <a:r>
              <a:rPr lang="en-GB"/>
              <a:t>Standards give a policy it’s support and start adding specifics. ​</a:t>
            </a:r>
          </a:p>
          <a:p>
            <a:pPr lvl="0">
              <a:spcBef>
                <a:spcPts val="0"/>
              </a:spcBef>
              <a:buNone/>
            </a:pPr>
            <a:r>
              <a:rPr lang="en-GB"/>
              <a:t>​</a:t>
            </a:r>
          </a:p>
          <a:p>
            <a:pPr lvl="0">
              <a:spcBef>
                <a:spcPts val="0"/>
              </a:spcBef>
              <a:buNone/>
            </a:pPr>
            <a:r>
              <a:rPr lang="en-GB"/>
              <a:t>Example: ​</a:t>
            </a:r>
          </a:p>
          <a:p>
            <a:pPr lvl="0">
              <a:spcBef>
                <a:spcPts val="0"/>
              </a:spcBef>
              <a:buNone/>
            </a:pPr>
            <a:br>
              <a:rPr lang="en-GB"/>
            </a:br>
            <a:r>
              <a:rPr lang="en-GB"/>
              <a:t>A standard is “all employees MUST wear their company ID badge at all times”​</a:t>
            </a:r>
          </a:p>
          <a:p>
            <a:pPr lvl="0">
              <a:spcBef>
                <a:spcPts val="0"/>
              </a:spcBef>
              <a:buNone/>
            </a:pPr>
            <a:r>
              <a:rPr lang="en-GB"/>
              <a:t>​</a:t>
            </a:r>
          </a:p>
          <a:p>
            <a:pPr lvl="0">
              <a:spcBef>
                <a:spcPts val="0"/>
              </a:spcBef>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5" name="Shape 515"/>
        <p:cNvGrpSpPr/>
        <p:nvPr/>
      </p:nvGrpSpPr>
      <p:grpSpPr>
        <a:xfrm>
          <a:off x="0" y="0"/>
          <a:ext cx="0" cy="0"/>
          <a:chOff x="0" y="0"/>
          <a:chExt cx="0" cy="0"/>
        </a:xfrm>
      </p:grpSpPr>
      <p:sp>
        <p:nvSpPr>
          <p:cNvPr id="516" name="Shape 51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Baselines​</a:t>
            </a:r>
          </a:p>
        </p:txBody>
      </p:sp>
      <p:sp>
        <p:nvSpPr>
          <p:cNvPr id="517" name="Shape 51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Baselines – the process of establishing a minimum set of protections for a computer system/network in order to protect it attack from the hordes of script-kiddies and crackers.​</a:t>
            </a:r>
          </a:p>
          <a:p>
            <a:pPr lvl="0">
              <a:spcBef>
                <a:spcPts val="0"/>
              </a:spcBef>
              <a:buNone/>
            </a:pPr>
            <a:r>
              <a:rPr lang="en-GB"/>
              <a:t>MINIMUM set of protections and configurations​</a:t>
            </a:r>
          </a:p>
          <a:p>
            <a:pPr lvl="0">
              <a:spcBef>
                <a:spcPts val="0"/>
              </a:spcBef>
              <a:buNone/>
            </a:pPr>
            <a:r>
              <a:rPr lang="en-GB"/>
              <a:t>Example: a baseline may require that a system be compliant to some external measurement. Any systems must meet these requirements, changes to the system must be assessed to ensure the baseline is still being met.​</a:t>
            </a:r>
          </a:p>
          <a:p>
            <a:pPr lvl="0">
              <a:spcBef>
                <a:spcPts val="0"/>
              </a:spcBef>
              <a:buNone/>
            </a:pPr>
            <a:r>
              <a:rPr lang="en-GB"/>
              <a:t>​</a:t>
            </a:r>
          </a:p>
          <a:p>
            <a:pPr lvl="0">
              <a:spcBef>
                <a:spcPts val="0"/>
              </a:spcBef>
              <a:buNone/>
            </a:pPr>
            <a:r>
              <a:rPr lang="en-GB"/>
              <a:t>​</a:t>
            </a:r>
          </a:p>
          <a:p>
            <a:pPr lvl="0">
              <a:spcBef>
                <a:spcPts val="0"/>
              </a:spcBef>
              <a:buNone/>
            </a:pPr>
            <a:r>
              <a:rPr lang="en-GB"/>
              <a:t>​</a:t>
            </a:r>
          </a:p>
          <a:p>
            <a:pPr lvl="0">
              <a:spcBef>
                <a:spcPts val="0"/>
              </a:spcBef>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1" name="Shape 521"/>
        <p:cNvGrpSpPr/>
        <p:nvPr/>
      </p:nvGrpSpPr>
      <p:grpSpPr>
        <a:xfrm>
          <a:off x="0" y="0"/>
          <a:ext cx="0" cy="0"/>
          <a:chOff x="0" y="0"/>
          <a:chExt cx="0" cy="0"/>
        </a:xfrm>
      </p:grpSpPr>
      <p:sp>
        <p:nvSpPr>
          <p:cNvPr id="522" name="Shape 52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Baseline​</a:t>
            </a:r>
          </a:p>
        </p:txBody>
      </p:sp>
      <p:sp>
        <p:nvSpPr>
          <p:cNvPr id="523" name="Shape 52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A baseline may also be a technical definition or configuration of a system. ​</a:t>
            </a:r>
          </a:p>
          <a:p>
            <a:pPr lvl="0">
              <a:spcBef>
                <a:spcPts val="0"/>
              </a:spcBef>
              <a:buNone/>
            </a:pPr>
            <a:r>
              <a:rPr lang="en-GB"/>
              <a:t>​</a:t>
            </a:r>
          </a:p>
          <a:p>
            <a:pPr lvl="0">
              <a:spcBef>
                <a:spcPts val="0"/>
              </a:spcBef>
              <a:buNone/>
            </a:pPr>
            <a:r>
              <a:rPr lang="en-GB"/>
              <a:t>Examples: ​</a:t>
            </a:r>
          </a:p>
          <a:p>
            <a:pPr lvl="0">
              <a:spcBef>
                <a:spcPts val="0"/>
              </a:spcBef>
              <a:buNone/>
            </a:pPr>
            <a:r>
              <a:rPr lang="en-GB"/>
              <a:t>a baseline my specify that all windows XP systems must have SP2 installed, and ISS turned off.​</a:t>
            </a:r>
          </a:p>
          <a:p>
            <a:pPr lvl="0">
              <a:spcBef>
                <a:spcPts val="0"/>
              </a:spcBef>
              <a:buNone/>
            </a:pPr>
            <a:r>
              <a:rPr lang="en-GB"/>
              <a:t>a baseline may also specify all Linux systems run SElinux in enforcing mode.​</a:t>
            </a:r>
          </a:p>
          <a:p>
            <a:pPr lvl="0">
              <a:spcBef>
                <a:spcPts val="0"/>
              </a:spcBef>
              <a:buNone/>
            </a:pPr>
            <a:r>
              <a:rPr lang="en-GB"/>
              <a:t>​</a:t>
            </a:r>
          </a:p>
          <a:p>
            <a:pPr lvl="0">
              <a:spcBef>
                <a:spcPts val="0"/>
              </a:spcBef>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7" name="Shape 527"/>
        <p:cNvGrpSpPr/>
        <p:nvPr/>
      </p:nvGrpSpPr>
      <p:grpSpPr>
        <a:xfrm>
          <a:off x="0" y="0"/>
          <a:ext cx="0" cy="0"/>
          <a:chOff x="0" y="0"/>
          <a:chExt cx="0" cy="0"/>
        </a:xfrm>
      </p:grpSpPr>
      <p:sp>
        <p:nvSpPr>
          <p:cNvPr id="528" name="Shape 52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Guidelines​</a:t>
            </a:r>
          </a:p>
        </p:txBody>
      </p:sp>
      <p:sp>
        <p:nvSpPr>
          <p:cNvPr id="529" name="Shape 52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Guidelines are RECOMMENDED actions. ​</a:t>
            </a:r>
          </a:p>
          <a:p>
            <a:pPr lvl="0">
              <a:spcBef>
                <a:spcPts val="0"/>
              </a:spcBef>
              <a:buNone/>
            </a:pPr>
            <a:r>
              <a:rPr lang="en-GB"/>
              <a:t>These cover the gray areas and are approaches to provide flexibility for unforeseen things. ​</a:t>
            </a:r>
          </a:p>
          <a:p>
            <a:pPr lvl="0">
              <a:spcBef>
                <a:spcPts val="0"/>
              </a:spcBef>
              <a:buNone/>
            </a:pPr>
            <a:r>
              <a:rPr lang="en-GB"/>
              <a:t>The are not specific rules, but best practices.​</a:t>
            </a:r>
          </a:p>
          <a:p>
            <a:pPr lvl="0">
              <a:spcBef>
                <a:spcPts val="0"/>
              </a:spcBef>
              <a:buNone/>
            </a:pPr>
            <a:r>
              <a:rPr lang="en-GB"/>
              <a:t>​</a:t>
            </a:r>
          </a:p>
          <a:p>
            <a:pPr lvl="0">
              <a:spcBef>
                <a:spcPts val="0"/>
              </a:spcBef>
              <a:buNone/>
            </a:pPr>
            <a:r>
              <a:rPr lang="en-GB"/>
              <a:t>Examples?​</a:t>
            </a:r>
          </a:p>
          <a:p>
            <a:pPr lvl="0">
              <a:spcBef>
                <a:spcPts val="0"/>
              </a:spcBef>
              <a:buNone/>
            </a:pPr>
            <a:r>
              <a:rPr lang="en-GB"/>
              <a:t>​</a:t>
            </a:r>
          </a:p>
          <a:p>
            <a:pPr lvl="0">
              <a:spcBef>
                <a:spcPts val="0"/>
              </a:spcBef>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3" name="Shape 533"/>
        <p:cNvGrpSpPr/>
        <p:nvPr/>
      </p:nvGrpSpPr>
      <p:grpSpPr>
        <a:xfrm>
          <a:off x="0" y="0"/>
          <a:ext cx="0" cy="0"/>
          <a:chOff x="0" y="0"/>
          <a:chExt cx="0" cy="0"/>
        </a:xfrm>
      </p:grpSpPr>
      <p:sp>
        <p:nvSpPr>
          <p:cNvPr id="534" name="Shape 53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Procedures​</a:t>
            </a:r>
          </a:p>
        </p:txBody>
      </p:sp>
      <p:sp>
        <p:nvSpPr>
          <p:cNvPr id="535" name="Shape 53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Detailed step-by-step tasks that should be performed in some situation.​</a:t>
            </a:r>
          </a:p>
          <a:p>
            <a:pPr indent="-228600" lvl="0" marL="457200">
              <a:spcBef>
                <a:spcPts val="0"/>
              </a:spcBef>
            </a:pPr>
            <a:r>
              <a:rPr lang="en-GB"/>
              <a:t>Lowest level In the policy as they are closest to users and resources.​</a:t>
            </a:r>
          </a:p>
          <a:p>
            <a:pPr indent="-228600" lvl="0" marL="457200">
              <a:spcBef>
                <a:spcPts val="0"/>
              </a:spcBef>
            </a:pPr>
            <a:r>
              <a:rPr lang="en-GB"/>
              <a:t>Procedures spell out how policy, standards and guidelines will be implemented for a specific resources (OS for example)​</a:t>
            </a:r>
          </a:p>
          <a:p>
            <a:pPr lvl="0">
              <a:spcBef>
                <a:spcPts val="0"/>
              </a:spcBef>
              <a:buNone/>
            </a:pPr>
            <a:r>
              <a:rPr lang="en-GB"/>
              <a:t>Example:​</a:t>
            </a:r>
          </a:p>
          <a:p>
            <a:pPr lvl="0">
              <a:spcBef>
                <a:spcPts val="0"/>
              </a:spcBef>
              <a:buNone/>
            </a:pPr>
            <a:r>
              <a:rPr lang="en-GB"/>
              <a:t> 	Written procedures on OS installation and configuration.​</a:t>
            </a:r>
          </a:p>
          <a:p>
            <a:pPr lvl="0">
              <a:spcBef>
                <a:spcPts val="0"/>
              </a:spcBef>
              <a:buNone/>
            </a:pPr>
            <a:r>
              <a:rPr lang="en-GB"/>
              <a:t>​</a:t>
            </a:r>
          </a:p>
          <a:p>
            <a:pPr lvl="0">
              <a:spcBef>
                <a:spcPts val="0"/>
              </a:spcBef>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9" name="Shape 539"/>
        <p:cNvGrpSpPr/>
        <p:nvPr/>
      </p:nvGrpSpPr>
      <p:grpSpPr>
        <a:xfrm>
          <a:off x="0" y="0"/>
          <a:ext cx="0" cy="0"/>
          <a:chOff x="0" y="0"/>
          <a:chExt cx="0" cy="0"/>
        </a:xfrm>
      </p:grpSpPr>
      <p:sp>
        <p:nvSpPr>
          <p:cNvPr id="540" name="Shape 54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Step 6 – Implement Policies and Standards​</a:t>
            </a:r>
          </a:p>
        </p:txBody>
      </p:sp>
      <p:sp>
        <p:nvSpPr>
          <p:cNvPr id="541" name="Shape 54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Distribute Policies.​</a:t>
            </a:r>
          </a:p>
          <a:p>
            <a:pPr lvl="0">
              <a:spcBef>
                <a:spcPts val="0"/>
              </a:spcBef>
              <a:buNone/>
            </a:pPr>
            <a:r>
              <a:rPr lang="en-GB"/>
              <a:t>Obtain agreement with policies before accessing Systems. (Acceptable Use Policies)​</a:t>
            </a:r>
          </a:p>
          <a:p>
            <a:pPr lvl="0">
              <a:spcBef>
                <a:spcPts val="0"/>
              </a:spcBef>
              <a:buNone/>
            </a:pPr>
            <a:r>
              <a:rPr lang="en-GB"/>
              <a:t>Implement controls to meet or enforce policies.​</a:t>
            </a:r>
          </a:p>
          <a:p>
            <a:pPr lvl="0">
              <a:spcBef>
                <a:spcPts val="0"/>
              </a:spcBef>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5" name="Shape 545"/>
        <p:cNvGrpSpPr/>
        <p:nvPr/>
      </p:nvGrpSpPr>
      <p:grpSpPr>
        <a:xfrm>
          <a:off x="0" y="0"/>
          <a:ext cx="0" cy="0"/>
          <a:chOff x="0" y="0"/>
          <a:chExt cx="0" cy="0"/>
        </a:xfrm>
      </p:grpSpPr>
      <p:sp>
        <p:nvSpPr>
          <p:cNvPr id="546" name="Shape 54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Step 7 – Awareness and Training​</a:t>
            </a:r>
          </a:p>
        </p:txBody>
      </p:sp>
      <p:sp>
        <p:nvSpPr>
          <p:cNvPr id="547" name="Shape 54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pPr>
            <a:r>
              <a:rPr lang="en-GB"/>
              <a:t>Makes users aware of the expected behavior​</a:t>
            </a:r>
          </a:p>
          <a:p>
            <a:pPr indent="-228600" lvl="0" marL="457200">
              <a:spcBef>
                <a:spcPts val="0"/>
              </a:spcBef>
            </a:pPr>
            <a:r>
              <a:rPr lang="en-GB"/>
              <a:t>Teaches users </a:t>
            </a:r>
            <a:r>
              <a:rPr i="1" lang="en-GB"/>
              <a:t>how </a:t>
            </a:r>
            <a:r>
              <a:rPr lang="en-GB"/>
              <a:t>&amp; </a:t>
            </a:r>
            <a:r>
              <a:rPr i="1" lang="en-GB"/>
              <a:t>when </a:t>
            </a:r>
            <a:r>
              <a:rPr lang="en-GB"/>
              <a:t>to secure information​</a:t>
            </a:r>
          </a:p>
          <a:p>
            <a:pPr indent="-228600" lvl="0" marL="457200">
              <a:spcBef>
                <a:spcPts val="0"/>
              </a:spcBef>
            </a:pPr>
            <a:r>
              <a:rPr lang="en-GB"/>
              <a:t>Reduces losses &amp; theft​</a:t>
            </a:r>
          </a:p>
          <a:p>
            <a:pPr indent="-228600" lvl="0" marL="457200">
              <a:spcBef>
                <a:spcPts val="0"/>
              </a:spcBef>
            </a:pPr>
            <a:r>
              <a:rPr lang="en-GB"/>
              <a:t>Reduces the need for enforcement​</a:t>
            </a:r>
          </a:p>
          <a:p>
            <a:pPr lvl="0">
              <a:spcBef>
                <a:spcPts val="0"/>
              </a:spcBef>
              <a:buNone/>
            </a:pPr>
            <a:r>
              <a:rPr lang="en-GB"/>
              <a:t>​</a:t>
            </a:r>
          </a:p>
          <a:p>
            <a:pPr lvl="0">
              <a:spcBef>
                <a:spcPts val="0"/>
              </a:spcBef>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1" name="Shape 551"/>
        <p:cNvGrpSpPr/>
        <p:nvPr/>
      </p:nvGrpSpPr>
      <p:grpSpPr>
        <a:xfrm>
          <a:off x="0" y="0"/>
          <a:ext cx="0" cy="0"/>
          <a:chOff x="0" y="0"/>
          <a:chExt cx="0" cy="0"/>
        </a:xfrm>
      </p:grpSpPr>
      <p:sp>
        <p:nvSpPr>
          <p:cNvPr id="552" name="Shape 55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Step 8 – Monitor for Compliance​</a:t>
            </a:r>
          </a:p>
        </p:txBody>
      </p:sp>
      <p:sp>
        <p:nvSpPr>
          <p:cNvPr id="553" name="Shape 55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Management is responsible for establishing controls​</a:t>
            </a:r>
          </a:p>
          <a:p>
            <a:pPr lvl="0">
              <a:spcBef>
                <a:spcPts val="0"/>
              </a:spcBef>
              <a:buNone/>
            </a:pPr>
            <a:r>
              <a:rPr lang="en-GB"/>
              <a:t>Management should REGULARLY review the status of controls​</a:t>
            </a:r>
          </a:p>
          <a:p>
            <a:pPr lvl="0">
              <a:spcBef>
                <a:spcPts val="0"/>
              </a:spcBef>
              <a:buNone/>
            </a:pPr>
            <a:r>
              <a:rPr lang="en-GB"/>
              <a:t>Enforce “User Contracts” (Code of Conduct)​</a:t>
            </a:r>
          </a:p>
          <a:p>
            <a:pPr lvl="0">
              <a:spcBef>
                <a:spcPts val="0"/>
              </a:spcBef>
              <a:buNone/>
            </a:pPr>
            <a:r>
              <a:rPr lang="en-GB"/>
              <a:t>Establish effective authorization approval​</a:t>
            </a:r>
          </a:p>
          <a:p>
            <a:pPr lvl="0">
              <a:spcBef>
                <a:spcPts val="0"/>
              </a:spcBef>
              <a:buNone/>
            </a:pPr>
            <a:r>
              <a:rPr lang="en-GB"/>
              <a:t>Establish an internal review process​</a:t>
            </a:r>
          </a:p>
          <a:p>
            <a:pPr lvl="0">
              <a:spcBef>
                <a:spcPts val="0"/>
              </a:spcBef>
              <a:buNone/>
            </a:pPr>
            <a:r>
              <a:rPr lang="en-GB"/>
              <a:t>Internal Audit Reviews​</a:t>
            </a:r>
          </a:p>
          <a:p>
            <a:pPr lvl="0">
              <a:spcBef>
                <a:spcPts val="0"/>
              </a:spcBef>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7" name="Shape 557"/>
        <p:cNvGrpSpPr/>
        <p:nvPr/>
      </p:nvGrpSpPr>
      <p:grpSpPr>
        <a:xfrm>
          <a:off x="0" y="0"/>
          <a:ext cx="0" cy="0"/>
          <a:chOff x="0" y="0"/>
          <a:chExt cx="0" cy="0"/>
        </a:xfrm>
      </p:grpSpPr>
      <p:sp>
        <p:nvSpPr>
          <p:cNvPr id="558" name="Shape 55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Pay your Dues….​</a:t>
            </a:r>
          </a:p>
        </p:txBody>
      </p:sp>
      <p:sp>
        <p:nvSpPr>
          <p:cNvPr id="559" name="Shape 55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Due Diligence: act of investigating and understanding a risk a company faces.​</a:t>
            </a:r>
          </a:p>
          <a:p>
            <a:pPr lvl="0">
              <a:spcBef>
                <a:spcPts val="0"/>
              </a:spcBef>
              <a:buNone/>
            </a:pPr>
            <a:r>
              <a:rPr lang="en-GB"/>
              <a:t>Due Care: demonstrates that a company has taken responsibility for its activities and has taken necessary steps to protect its assets and employees from threats.​</a:t>
            </a:r>
          </a:p>
          <a:p>
            <a:pPr lvl="0" rtl="0">
              <a:spcBef>
                <a:spcPts val="0"/>
              </a:spcBef>
              <a:buNone/>
            </a:pPr>
            <a:r>
              <a:rPr lang="en-GB"/>
              <a:t>Not practicing these can lead to charges of negligence.​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Integrity​</a:t>
            </a:r>
          </a:p>
        </p:txBody>
      </p:sp>
      <p:sp>
        <p:nvSpPr>
          <p:cNvPr id="106" name="Shape 10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Ensuring that the data is not modified.​</a:t>
            </a:r>
          </a:p>
          <a:p>
            <a:pPr lvl="0">
              <a:spcBef>
                <a:spcPts val="0"/>
              </a:spcBef>
              <a:buNone/>
            </a:pPr>
            <a:r>
              <a:rPr lang="en-GB"/>
              <a:t>Must ensure accuracy and reliability of the information and Information Systems. ​</a:t>
            </a:r>
          </a:p>
          <a:p>
            <a:pPr lvl="0">
              <a:spcBef>
                <a:spcPts val="0"/>
              </a:spcBef>
              <a:buNone/>
            </a:pPr>
            <a:r>
              <a:rPr lang="en-GB"/>
              <a:t>Must not allow unauthorized modification (intentional or accidental)​</a:t>
            </a:r>
          </a:p>
          <a:p>
            <a:pPr lvl="0">
              <a:spcBef>
                <a:spcPts val="0"/>
              </a:spcBef>
              <a:buNone/>
            </a:pPr>
            <a:r>
              <a:rPr lang="en-GB"/>
              <a:t>“The trouble began Thursday morning, when Mizuho Securities tried to sell 610,000 shares at 1 yen (less than a penny) of a job recruiting firm called J-Com Co., which was having its public debut on the exchange.​”</a:t>
            </a:r>
          </a:p>
          <a:p>
            <a:pPr lvl="0">
              <a:spcBef>
                <a:spcPts val="0"/>
              </a:spcBef>
              <a:buNone/>
            </a:pPr>
            <a:r>
              <a:rPr lang="en-GB"/>
              <a:t>It had actually intended to sell 1 share at 610,000 yen (€5,041).​​</a:t>
            </a:r>
          </a:p>
          <a:p>
            <a:pPr lvl="0">
              <a:spcBef>
                <a:spcPts val="0"/>
              </a:spcBef>
              <a:buNone/>
            </a:pPr>
            <a:r>
              <a:rPr i="1" lang="en-GB" sz="1100"/>
              <a:t>http://www.msnbc.msn.com/id/10394551/ns/business-world_business/t/botched-stock-trade-costs-japan-firm-m/#.Tj350YKZhBk​</a:t>
            </a:r>
          </a:p>
          <a:p>
            <a:pPr lvl="0">
              <a:spcBef>
                <a:spcPts val="0"/>
              </a:spcBef>
              <a:buNone/>
            </a:pPr>
            <a:r>
              <a:t/>
            </a:r>
            <a:endParaRPr/>
          </a:p>
          <a:p>
            <a:pPr lvl="0">
              <a:spcBef>
                <a:spcPts val="0"/>
              </a:spcBef>
              <a:buNone/>
            </a:pPr>
            <a:r>
              <a:rPr lang="en-GB"/>
              <a:t>​</a:t>
            </a:r>
          </a:p>
          <a:p>
            <a:pPr lvl="0">
              <a:spcBef>
                <a:spcPts val="0"/>
              </a:spcBef>
              <a:buNone/>
            </a:pPr>
            <a:r>
              <a:rPr lang="en-GB"/>
              <a:t>​</a:t>
            </a:r>
          </a:p>
          <a:p>
            <a:pPr lvl="0">
              <a:spcBef>
                <a:spcPts val="0"/>
              </a:spcBef>
              <a:buNone/>
            </a:pPr>
            <a:r>
              <a:rPr lang="en-GB"/>
              <a:t>​</a:t>
            </a:r>
          </a:p>
          <a:p>
            <a:pPr lvl="0">
              <a:spcBef>
                <a:spcPts val="0"/>
              </a:spcBef>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3" name="Shape 563"/>
        <p:cNvGrpSpPr/>
        <p:nvPr/>
      </p:nvGrpSpPr>
      <p:grpSpPr>
        <a:xfrm>
          <a:off x="0" y="0"/>
          <a:ext cx="0" cy="0"/>
          <a:chOff x="0" y="0"/>
          <a:chExt cx="0" cy="0"/>
        </a:xfrm>
      </p:grpSpPr>
      <p:sp>
        <p:nvSpPr>
          <p:cNvPr id="564" name="Shape 56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Step 9 – Evaluate Policy Effectiveness​</a:t>
            </a:r>
          </a:p>
        </p:txBody>
      </p:sp>
      <p:sp>
        <p:nvSpPr>
          <p:cNvPr id="565" name="Shape 56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Evaluate​</a:t>
            </a:r>
          </a:p>
          <a:p>
            <a:pPr lvl="0">
              <a:spcBef>
                <a:spcPts val="0"/>
              </a:spcBef>
              <a:buNone/>
            </a:pPr>
            <a:r>
              <a:rPr lang="en-GB"/>
              <a:t>Document​</a:t>
            </a:r>
          </a:p>
          <a:p>
            <a:pPr lvl="0">
              <a:spcBef>
                <a:spcPts val="0"/>
              </a:spcBef>
              <a:buNone/>
            </a:pPr>
            <a:r>
              <a:rPr lang="en-GB"/>
              <a:t>Report​</a:t>
            </a:r>
          </a:p>
          <a:p>
            <a:pPr lvl="0">
              <a:spcBef>
                <a:spcPts val="0"/>
              </a:spcBef>
              <a:buNone/>
            </a:pPr>
            <a:r>
              <a:rPr lang="en-GB"/>
              <a:t>​</a:t>
            </a:r>
          </a:p>
          <a:p>
            <a:pPr lvl="0">
              <a:spcBef>
                <a:spcPts val="0"/>
              </a:spcBef>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9" name="Shape 569"/>
        <p:cNvGrpSpPr/>
        <p:nvPr/>
      </p:nvGrpSpPr>
      <p:grpSpPr>
        <a:xfrm>
          <a:off x="0" y="0"/>
          <a:ext cx="0" cy="0"/>
          <a:chOff x="0" y="0"/>
          <a:chExt cx="0" cy="0"/>
        </a:xfrm>
      </p:grpSpPr>
      <p:sp>
        <p:nvSpPr>
          <p:cNvPr id="570" name="Shape 57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Step 10 – Modify the Policy​</a:t>
            </a:r>
          </a:p>
        </p:txBody>
      </p:sp>
      <p:sp>
        <p:nvSpPr>
          <p:cNvPr id="571" name="Shape 57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Policies must be modified due to:​</a:t>
            </a:r>
          </a:p>
          <a:p>
            <a:pPr indent="-228600" lvl="0" marL="457200">
              <a:spcBef>
                <a:spcPts val="0"/>
              </a:spcBef>
            </a:pPr>
            <a:r>
              <a:rPr lang="en-GB"/>
              <a:t>New Technology​</a:t>
            </a:r>
          </a:p>
          <a:p>
            <a:pPr indent="-228600" lvl="0" marL="457200">
              <a:spcBef>
                <a:spcPts val="0"/>
              </a:spcBef>
            </a:pPr>
            <a:r>
              <a:rPr lang="en-GB"/>
              <a:t>New Threats​</a:t>
            </a:r>
          </a:p>
          <a:p>
            <a:pPr indent="-228600" lvl="0" marL="457200">
              <a:spcBef>
                <a:spcPts val="0"/>
              </a:spcBef>
            </a:pPr>
            <a:r>
              <a:rPr lang="en-GB"/>
              <a:t>New or changed goals​</a:t>
            </a:r>
          </a:p>
          <a:p>
            <a:pPr indent="-228600" lvl="0" marL="457200">
              <a:spcBef>
                <a:spcPts val="0"/>
              </a:spcBef>
            </a:pPr>
            <a:r>
              <a:rPr lang="en-GB"/>
              <a:t>Organizational changes​</a:t>
            </a:r>
          </a:p>
          <a:p>
            <a:pPr indent="-228600" lvl="0" marL="457200">
              <a:spcBef>
                <a:spcPts val="0"/>
              </a:spcBef>
            </a:pPr>
            <a:r>
              <a:rPr lang="en-GB"/>
              <a:t>Changes in the Law​</a:t>
            </a:r>
          </a:p>
          <a:p>
            <a:pPr indent="-228600" lvl="0" marL="457200">
              <a:spcBef>
                <a:spcPts val="0"/>
              </a:spcBef>
            </a:pPr>
            <a:r>
              <a:rPr lang="en-GB"/>
              <a:t>Ineffectiveness of the existing Policy​</a:t>
            </a:r>
          </a:p>
          <a:p>
            <a:pPr lvl="0">
              <a:spcBef>
                <a:spcPts val="0"/>
              </a:spcBef>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5" name="Shape 575"/>
        <p:cNvGrpSpPr/>
        <p:nvPr/>
      </p:nvGrpSpPr>
      <p:grpSpPr>
        <a:xfrm>
          <a:off x="0" y="0"/>
          <a:ext cx="0" cy="0"/>
          <a:chOff x="0" y="0"/>
          <a:chExt cx="0" cy="0"/>
        </a:xfrm>
      </p:grpSpPr>
      <p:sp>
        <p:nvSpPr>
          <p:cNvPr id="576" name="Shape 57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DONE</a:t>
            </a:r>
          </a:p>
        </p:txBody>
      </p:sp>
      <p:sp>
        <p:nvSpPr>
          <p:cNvPr id="577" name="Shape 57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lee.tobin@griffith.ie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How to provide integrity?</a:t>
            </a:r>
          </a:p>
        </p:txBody>
      </p:sp>
      <p:sp>
        <p:nvSpPr>
          <p:cNvPr id="112" name="Shape 11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Hashing, signing... more later</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