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6858000" cx="9144000"/>
  <p:notesSz cx="6858000" cy="9144000"/>
  <p:embeddedFontLst>
    <p:embeddedFont>
      <p:font typeface="Arim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Arimo-bold.fntdata"/><Relationship Id="rId61" Type="http://schemas.openxmlformats.org/officeDocument/2006/relationships/font" Target="fonts/Arimo-regular.fntdata"/><Relationship Id="rId20" Type="http://schemas.openxmlformats.org/officeDocument/2006/relationships/slide" Target="slides/slide16.xml"/><Relationship Id="rId64" Type="http://schemas.openxmlformats.org/officeDocument/2006/relationships/font" Target="fonts/Arimo-boldItalic.fntdata"/><Relationship Id="rId63" Type="http://schemas.openxmlformats.org/officeDocument/2006/relationships/font" Target="fonts/Arimo-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7" name="Shape 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1" name="Shape 11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28600" lvl="0" marL="228600" marR="0" rtl="0" algn="l">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28600" lvl="0" marL="22860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28600" lvl="0" marL="228600" marR="0" rtl="0" algn="l">
              <a:spcBef>
                <a:spcPts val="0"/>
              </a:spcBef>
              <a:buSzPct val="25000"/>
              <a:buNone/>
            </a:pPr>
            <a:r>
              <a:rPr b="0" i="0" lang="en-GB" sz="1000" u="none" cap="none" strike="noStrike">
                <a:solidFill>
                  <a:schemeClr val="dk1"/>
                </a:solidFill>
                <a:latin typeface="Calibri"/>
                <a:ea typeface="Calibri"/>
                <a:cs typeface="Calibri"/>
                <a:sym typeface="Calibri"/>
              </a:rPr>
              <a:t>User name coupled with reusable password is the most common form of system identification and authorization mechanisms. (p135)</a:t>
            </a:r>
          </a:p>
          <a:p>
            <a:pPr indent="-228600" lvl="0" marL="22860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28600" lvl="0" marL="228600" marR="0" rtl="0" algn="l">
              <a:spcBef>
                <a:spcPts val="0"/>
              </a:spcBef>
              <a:buSzPct val="25000"/>
              <a:buNone/>
            </a:pPr>
            <a:r>
              <a:rPr b="0" i="0" lang="en-GB" sz="1000" u="none" cap="none" strike="noStrike">
                <a:solidFill>
                  <a:schemeClr val="dk1"/>
                </a:solidFill>
                <a:latin typeface="Calibri"/>
                <a:ea typeface="Calibri"/>
                <a:cs typeface="Calibri"/>
                <a:sym typeface="Calibri"/>
              </a:rPr>
              <a:t>Passwords are also considered one of the weakest security mechanisms available. (p135)</a:t>
            </a:r>
          </a:p>
          <a:p>
            <a:pPr indent="-228600" lvl="0" marL="22860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28600" lvl="0" marL="228600" marR="0" rtl="0" algn="l">
              <a:spcBef>
                <a:spcPts val="0"/>
              </a:spcBef>
              <a:buSzPct val="25000"/>
              <a:buNone/>
            </a:pPr>
            <a:r>
              <a:rPr b="0" i="0" lang="en-GB" sz="1000" u="none" cap="none" strike="noStrike">
                <a:solidFill>
                  <a:schemeClr val="dk1"/>
                </a:solidFill>
                <a:latin typeface="Calibri"/>
                <a:ea typeface="Calibri"/>
                <a:cs typeface="Calibri"/>
                <a:sym typeface="Calibri"/>
              </a:rPr>
              <a:t>If passwords are properly generated, updated, and kept secret (read: password management), the can provide effective security. (p136)</a:t>
            </a:r>
          </a:p>
          <a:p>
            <a:pPr indent="-228600" lvl="0" marL="22860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If users can choose their own passwords, then the operating system should enforce certain password requirements. (136)</a:t>
            </a:r>
          </a:p>
          <a:p>
            <a:pPr indent="-228600" lvl="0" marL="22860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An audit trail can also be used to track password usage and successful and unsuccessful login attempts. (137 * 138))</a:t>
            </a:r>
          </a:p>
          <a:p>
            <a:pPr indent="-228600" lvl="0" marL="22860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A password’s lifetime should be short but practical. Forcing a user to change passwords on a more frequent basis provides more assurance that the password will not be guessed; but if too short, causes unnecessary overhead and user errors in remembering password. (Password Aging) (p137 &amp; 138)</a:t>
            </a:r>
          </a:p>
          <a:p>
            <a:pPr indent="-228600" lvl="0" marL="228600" marR="0" rtl="0" algn="l">
              <a:spcBef>
                <a:spcPts val="0"/>
              </a:spcBef>
              <a:buClr>
                <a:schemeClr val="dk1"/>
              </a:buClr>
              <a:buSzPct val="100000"/>
              <a:buFont typeface="Calibri"/>
              <a:buNone/>
            </a:pPr>
            <a:r>
              <a:t/>
            </a:r>
            <a:endParaRPr b="0" i="0" sz="1000" u="none" cap="none" strike="noStrike">
              <a:solidFill>
                <a:schemeClr val="dk1"/>
              </a:solidFill>
              <a:latin typeface="Calibri"/>
              <a:ea typeface="Calibri"/>
              <a:cs typeface="Calibri"/>
              <a:sym typeface="Calibri"/>
            </a:endParaRPr>
          </a:p>
          <a:p>
            <a:pPr indent="-228600" lvl="0" marL="228600" marR="0" rtl="0" algn="l">
              <a:spcBef>
                <a:spcPts val="0"/>
              </a:spcBef>
              <a:buSzPct val="25000"/>
              <a:buNone/>
            </a:pPr>
            <a:r>
              <a:rPr b="1" i="1" lang="en-GB" sz="1000" u="none" cap="none" strike="noStrike">
                <a:solidFill>
                  <a:schemeClr val="dk1"/>
                </a:solidFill>
                <a:latin typeface="Calibri"/>
                <a:ea typeface="Calibri"/>
                <a:cs typeface="Calibri"/>
                <a:sym typeface="Calibri"/>
              </a:rPr>
              <a:t>Clipping Level</a:t>
            </a:r>
            <a:r>
              <a:rPr b="0" i="0" lang="en-GB" sz="1000" u="none" cap="none" strike="noStrike">
                <a:solidFill>
                  <a:schemeClr val="dk1"/>
                </a:solidFill>
                <a:latin typeface="Calibri"/>
                <a:ea typeface="Calibri"/>
                <a:cs typeface="Calibri"/>
                <a:sym typeface="Calibri"/>
              </a:rPr>
              <a:t>:  where administrator can set operating parameters that allow a certain number of failed logon attempts to be accepted before a user is locked out for a period of time. (p136)</a:t>
            </a:r>
          </a:p>
          <a:p>
            <a:pPr indent="-228600" lvl="0" marL="228600" marR="0" rtl="0" algn="l">
              <a:spcBef>
                <a:spcPts val="0"/>
              </a:spcBef>
              <a:buClr>
                <a:schemeClr val="dk1"/>
              </a:buClr>
              <a:buSzPct val="100000"/>
              <a:buFont typeface="Calibri"/>
              <a:buNone/>
            </a:pPr>
            <a:r>
              <a:t/>
            </a:r>
            <a:endParaRPr b="0" i="0" sz="1000" u="none" cap="none" strike="noStrike">
              <a:solidFill>
                <a:schemeClr val="dk1"/>
              </a:solidFill>
              <a:latin typeface="Calibri"/>
              <a:ea typeface="Calibri"/>
              <a:cs typeface="Calibri"/>
              <a:sym typeface="Calibri"/>
            </a:endParaRPr>
          </a:p>
          <a:p>
            <a:pPr indent="-228600" lvl="0" marL="22860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0" name="Shape 12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28600" lvl="0" marL="228600" marR="0" rtl="0" algn="l">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28600" lvl="0" marL="22860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28600" lvl="0" marL="228600" marR="0" rtl="0" algn="l">
              <a:spcBef>
                <a:spcPts val="0"/>
              </a:spcBef>
              <a:buSzPct val="25000"/>
              <a:buNone/>
            </a:pPr>
            <a:r>
              <a:rPr b="0" i="0" lang="en-GB" sz="1000" u="none" cap="none" strike="noStrike">
                <a:solidFill>
                  <a:schemeClr val="dk1"/>
                </a:solidFill>
                <a:latin typeface="Calibri"/>
                <a:ea typeface="Calibri"/>
                <a:cs typeface="Calibri"/>
                <a:sym typeface="Calibri"/>
              </a:rPr>
              <a:t>Techniques that attackers can use to get passwords: (p136)</a:t>
            </a:r>
          </a:p>
          <a:p>
            <a:pPr indent="-228600" lvl="0" marL="22860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Electronic monitoring:  Listening to network traffic to capture information, especially when a user is sending her password to an authentication server.  The password can be copied and reused by the attacker later (replay attack). (p136)</a:t>
            </a:r>
          </a:p>
          <a:p>
            <a:pPr indent="-228600" lvl="0" marL="22860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Access the password file:  Usually done on an authentication server. The password file should be protected with access control mechanisms and encryption.  (p136)</a:t>
            </a:r>
          </a:p>
          <a:p>
            <a:pPr indent="-228600" lvl="0" marL="228600" marR="0" rtl="0" algn="l">
              <a:spcBef>
                <a:spcPts val="0"/>
              </a:spcBef>
              <a:buClr>
                <a:schemeClr val="dk1"/>
              </a:buClr>
              <a:buSzPct val="100000"/>
              <a:buFont typeface="Calibri"/>
              <a:buChar char="•"/>
            </a:pPr>
            <a:r>
              <a:rPr b="1" i="1" lang="en-GB" sz="1000" u="none" cap="none" strike="noStrike">
                <a:solidFill>
                  <a:schemeClr val="dk1"/>
                </a:solidFill>
                <a:latin typeface="Calibri"/>
                <a:ea typeface="Calibri"/>
                <a:cs typeface="Calibri"/>
                <a:sym typeface="Calibri"/>
              </a:rPr>
              <a:t>Brute Force Attacks</a:t>
            </a:r>
            <a:r>
              <a:rPr b="0" i="0" lang="en-GB" sz="1000" u="none" cap="none" strike="noStrike">
                <a:solidFill>
                  <a:schemeClr val="dk1"/>
                </a:solidFill>
                <a:latin typeface="Calibri"/>
                <a:ea typeface="Calibri"/>
                <a:cs typeface="Calibri"/>
                <a:sym typeface="Calibri"/>
              </a:rPr>
              <a:t>:  Performed with tools that cycle through many possible character, number and symbol combinations to uncover a password. (p136)</a:t>
            </a:r>
          </a:p>
          <a:p>
            <a:pPr indent="-228600" lvl="0" marL="228600" marR="0" rtl="0" algn="l">
              <a:spcBef>
                <a:spcPts val="0"/>
              </a:spcBef>
              <a:buClr>
                <a:schemeClr val="dk1"/>
              </a:buClr>
              <a:buSzPct val="100000"/>
              <a:buFont typeface="Calibri"/>
              <a:buChar char="•"/>
            </a:pPr>
            <a:r>
              <a:rPr b="1" i="1" lang="en-GB" sz="1000" u="none" cap="none" strike="noStrike">
                <a:solidFill>
                  <a:schemeClr val="dk1"/>
                </a:solidFill>
                <a:latin typeface="Calibri"/>
                <a:ea typeface="Calibri"/>
                <a:cs typeface="Calibri"/>
                <a:sym typeface="Calibri"/>
              </a:rPr>
              <a:t>Dictionary Attacks</a:t>
            </a:r>
            <a:r>
              <a:rPr b="0" i="0" lang="en-GB" sz="1000" u="none" cap="none" strike="noStrike">
                <a:solidFill>
                  <a:schemeClr val="dk1"/>
                </a:solidFill>
                <a:latin typeface="Calibri"/>
                <a:ea typeface="Calibri"/>
                <a:cs typeface="Calibri"/>
                <a:sym typeface="Calibri"/>
              </a:rPr>
              <a:t>:  Files of thousands of words are used to compare to the user’s password until a match is found. (p136)</a:t>
            </a:r>
          </a:p>
          <a:p>
            <a:pPr indent="-228600" lvl="0" marL="228600" marR="0" rtl="0" algn="l">
              <a:spcBef>
                <a:spcPts val="0"/>
              </a:spcBef>
              <a:buClr>
                <a:schemeClr val="dk1"/>
              </a:buClr>
              <a:buSzPct val="100000"/>
              <a:buFont typeface="Calibri"/>
              <a:buChar char="•"/>
            </a:pPr>
            <a:r>
              <a:rPr b="1" i="1" lang="en-GB" sz="1000" u="none" cap="none" strike="noStrike">
                <a:solidFill>
                  <a:schemeClr val="dk1"/>
                </a:solidFill>
                <a:latin typeface="Calibri"/>
                <a:ea typeface="Calibri"/>
                <a:cs typeface="Calibri"/>
                <a:sym typeface="Calibri"/>
              </a:rPr>
              <a:t>Social Engineering</a:t>
            </a:r>
            <a:r>
              <a:rPr b="0" i="0" lang="en-GB" sz="1000" u="none" cap="none" strike="noStrike">
                <a:solidFill>
                  <a:schemeClr val="dk1"/>
                </a:solidFill>
                <a:latin typeface="Calibri"/>
                <a:ea typeface="Calibri"/>
                <a:cs typeface="Calibri"/>
                <a:sym typeface="Calibri"/>
              </a:rPr>
              <a:t>:  An attacker falsely convinces an individual that she has the necessary authorization to access specific resources. (p136)</a:t>
            </a:r>
          </a:p>
          <a:p>
            <a:pPr indent="-228600" lvl="0" marL="228600" marR="0" rtl="0" algn="l">
              <a:spcBef>
                <a:spcPts val="0"/>
              </a:spcBef>
              <a:buSzPct val="25000"/>
              <a:buNone/>
            </a:pPr>
            <a:r>
              <a:t/>
            </a:r>
            <a:endParaRPr b="1" i="1" sz="1000" u="none" cap="none" strike="noStrike">
              <a:solidFill>
                <a:schemeClr val="dk1"/>
              </a:solidFill>
              <a:latin typeface="Calibri"/>
              <a:ea typeface="Calibri"/>
              <a:cs typeface="Calibri"/>
              <a:sym typeface="Calibri"/>
            </a:endParaRPr>
          </a:p>
          <a:p>
            <a:pPr indent="-228600" lvl="0" marL="228600" marR="0" rtl="0" algn="l">
              <a:spcBef>
                <a:spcPts val="0"/>
              </a:spcBef>
              <a:buSzPct val="25000"/>
              <a:buNone/>
            </a:pPr>
            <a:r>
              <a:t/>
            </a:r>
            <a:endParaRPr b="1" i="1" sz="1000" u="none" cap="none" strike="noStrike">
              <a:solidFill>
                <a:schemeClr val="dk1"/>
              </a:solidFill>
              <a:latin typeface="Calibri"/>
              <a:ea typeface="Calibri"/>
              <a:cs typeface="Calibri"/>
              <a:sym typeface="Calibri"/>
            </a:endParaRPr>
          </a:p>
          <a:p>
            <a:pPr indent="-228600" lvl="0" marL="228600" marR="0" rtl="0" algn="l">
              <a:spcBef>
                <a:spcPts val="0"/>
              </a:spcBef>
              <a:buSzPct val="25000"/>
              <a:buNone/>
            </a:pPr>
            <a:r>
              <a:rPr b="1" i="1" lang="en-GB" sz="1000" u="none" cap="none" strike="noStrike">
                <a:solidFill>
                  <a:schemeClr val="dk1"/>
                </a:solidFill>
                <a:latin typeface="Calibri"/>
                <a:ea typeface="Calibri"/>
                <a:cs typeface="Calibri"/>
                <a:sym typeface="Calibri"/>
              </a:rPr>
              <a:t>Password Checker</a:t>
            </a:r>
            <a:r>
              <a:rPr b="0" i="0" lang="en-GB" sz="1000" u="none" cap="none" strike="noStrike">
                <a:solidFill>
                  <a:schemeClr val="dk1"/>
                </a:solidFill>
                <a:latin typeface="Calibri"/>
                <a:ea typeface="Calibri"/>
                <a:cs typeface="Calibri"/>
                <a:sym typeface="Calibri"/>
              </a:rPr>
              <a:t>:  Tool used by a security professional to test the strength of a password. (p137)</a:t>
            </a:r>
          </a:p>
          <a:p>
            <a:pPr indent="-228600" lvl="0" marL="228600" marR="0" rtl="0" algn="l">
              <a:spcBef>
                <a:spcPts val="0"/>
              </a:spcBef>
              <a:buSzPct val="25000"/>
              <a:buNone/>
            </a:pPr>
            <a:r>
              <a:t/>
            </a:r>
            <a:endParaRPr b="1" i="1" sz="1000" u="none" cap="none" strike="noStrike">
              <a:solidFill>
                <a:schemeClr val="dk1"/>
              </a:solidFill>
              <a:latin typeface="Calibri"/>
              <a:ea typeface="Calibri"/>
              <a:cs typeface="Calibri"/>
              <a:sym typeface="Calibri"/>
            </a:endParaRPr>
          </a:p>
          <a:p>
            <a:pPr indent="-228600" lvl="0" marL="228600" marR="0" rtl="0" algn="l">
              <a:spcBef>
                <a:spcPts val="0"/>
              </a:spcBef>
              <a:buSzPct val="25000"/>
              <a:buNone/>
            </a:pPr>
            <a:r>
              <a:rPr b="1" i="1" lang="en-GB" sz="1000" u="none" cap="none" strike="noStrike">
                <a:solidFill>
                  <a:schemeClr val="dk1"/>
                </a:solidFill>
                <a:latin typeface="Calibri"/>
                <a:ea typeface="Calibri"/>
                <a:cs typeface="Calibri"/>
                <a:sym typeface="Calibri"/>
              </a:rPr>
              <a:t>Password Cracker</a:t>
            </a:r>
            <a:r>
              <a:rPr b="0" i="0" lang="en-GB" sz="1000" u="none" cap="none" strike="noStrike">
                <a:solidFill>
                  <a:schemeClr val="dk1"/>
                </a:solidFill>
                <a:latin typeface="Calibri"/>
                <a:ea typeface="Calibri"/>
                <a:cs typeface="Calibri"/>
                <a:sym typeface="Calibri"/>
              </a:rPr>
              <a:t>:  Same tool as password checker, only tool is used by an attacker. (p137)</a:t>
            </a:r>
          </a:p>
          <a:p>
            <a:pPr indent="-228600" lvl="0" marL="22860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7" name="Shape 12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 </a:t>
            </a:r>
            <a:r>
              <a:rPr b="1" i="1" lang="en-GB" sz="1200" u="none" cap="none" strike="noStrike">
                <a:solidFill>
                  <a:schemeClr val="dk1"/>
                </a:solidFill>
                <a:latin typeface="Calibri"/>
                <a:ea typeface="Calibri"/>
                <a:cs typeface="Calibri"/>
                <a:sym typeface="Calibri"/>
              </a:rPr>
              <a:t>passphrase</a:t>
            </a:r>
            <a:r>
              <a:rPr b="0" i="0" lang="en-GB" sz="1200" u="none" cap="none" strike="noStrike">
                <a:solidFill>
                  <a:schemeClr val="dk1"/>
                </a:solidFill>
                <a:latin typeface="Calibri"/>
                <a:ea typeface="Calibri"/>
                <a:cs typeface="Calibri"/>
                <a:sym typeface="Calibri"/>
              </a:rPr>
              <a:t> is a sequence of characters that is longer than a password, and in some cases, takes the place of a password during an authentication process. (142)</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The user enters this phrase into an application and the application transforms the value into a virtual password, making the passphrase the length and format that is required by the application. (142)</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 passphrase is more secure than a password because it is longer, and thus harder to obtain by an attacker. (142)</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34" name="Shape 13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1" i="1"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1" i="1" lang="en-GB" sz="1200" u="none" cap="none" strike="noStrike">
                <a:solidFill>
                  <a:schemeClr val="dk1"/>
                </a:solidFill>
                <a:latin typeface="Calibri"/>
                <a:ea typeface="Calibri"/>
                <a:cs typeface="Calibri"/>
                <a:sym typeface="Calibri"/>
              </a:rPr>
              <a:t>One Time Password (aka Dynamic Password):</a:t>
            </a:r>
            <a:r>
              <a:rPr b="0" i="0" lang="en-GB" sz="1200" u="none" cap="none" strike="noStrike">
                <a:solidFill>
                  <a:schemeClr val="dk1"/>
                </a:solidFill>
                <a:latin typeface="Calibri"/>
                <a:ea typeface="Calibri"/>
                <a:cs typeface="Calibri"/>
                <a:sym typeface="Calibri"/>
              </a:rPr>
              <a:t>  Used for authentication purposes and is only good once. (139)</a:t>
            </a:r>
          </a:p>
          <a:p>
            <a:pPr indent="-247650" lvl="0" marL="24765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This type of system is not vulnerable to electronic eavesdropping, sniffing, or password guessing. (141)</a:t>
            </a:r>
          </a:p>
          <a:p>
            <a:pPr indent="-247650" lvl="0" marL="24765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One Time passwords can also be generated in software, in which case a piece of hardware such as a token device is not required.  These are referred to as soft tokens and require that the authentication service and application contain the same base secrets, which are used to generate the one time passwords.  (141)</a:t>
            </a:r>
          </a:p>
          <a:p>
            <a:pPr indent="-247650" lvl="0" marL="247650" marR="0" rtl="0" algn="l">
              <a:spcBef>
                <a:spcPts val="0"/>
              </a:spcBef>
              <a:buSzPct val="25000"/>
              <a:buNone/>
            </a:pPr>
            <a:r>
              <a:t/>
            </a:r>
            <a:endParaRPr b="1" i="1"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41" name="Shape 14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t/>
            </a:r>
            <a:endParaRPr b="1" i="1"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800" u="none" cap="none" strike="noStrike">
                <a:solidFill>
                  <a:schemeClr val="dk1"/>
                </a:solidFill>
                <a:latin typeface="Calibri"/>
                <a:ea typeface="Calibri"/>
                <a:cs typeface="Calibri"/>
                <a:sym typeface="Calibri"/>
              </a:rPr>
              <a:t>Token Device (aka password generator)</a:t>
            </a:r>
            <a:r>
              <a:rPr b="0" i="0" lang="en-GB" sz="800" u="none" cap="none" strike="noStrike">
                <a:solidFill>
                  <a:schemeClr val="dk1"/>
                </a:solidFill>
                <a:latin typeface="Calibri"/>
                <a:ea typeface="Calibri"/>
                <a:cs typeface="Calibri"/>
                <a:sym typeface="Calibri"/>
              </a:rPr>
              <a:t>:  Is usually a handheld device that has an LCD display and possibly a keypad.  This hardware is separate from the computer that the user is attempting to access.  The token device and authentication service needs to be synchronized in some manner to be able to authenticate a person.  (140)</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Two types general types of one-time password generating tokens: (139)</a:t>
            </a:r>
          </a:p>
          <a:p>
            <a:pPr indent="-247650" lvl="0" marL="247650" marR="0" rtl="0" algn="l">
              <a:lnSpc>
                <a:spcPct val="80000"/>
              </a:lnSpc>
              <a:spcBef>
                <a:spcPts val="0"/>
              </a:spcBef>
              <a:buClr>
                <a:schemeClr val="dk1"/>
              </a:buClr>
              <a:buSzPct val="100000"/>
              <a:buFont typeface="Calibri"/>
              <a:buChar char="•"/>
            </a:pPr>
            <a:r>
              <a:rPr b="1" i="1" lang="en-GB" sz="800" u="none" cap="none" strike="noStrike">
                <a:solidFill>
                  <a:schemeClr val="dk1"/>
                </a:solidFill>
                <a:latin typeface="Calibri"/>
                <a:ea typeface="Calibri"/>
                <a:cs typeface="Calibri"/>
                <a:sym typeface="Calibri"/>
              </a:rPr>
              <a:t>Synchronous</a:t>
            </a:r>
            <a:r>
              <a:rPr b="0" i="0" lang="en-GB" sz="800" u="none" cap="none" strike="noStrike">
                <a:solidFill>
                  <a:schemeClr val="dk1"/>
                </a:solidFill>
                <a:latin typeface="Calibri"/>
                <a:ea typeface="Calibri"/>
                <a:cs typeface="Calibri"/>
                <a:sym typeface="Calibri"/>
              </a:rPr>
              <a:t>:  The token synchronizes with the authentication service by using a time or counter as the core piece of the authentication process.  (140)</a:t>
            </a:r>
          </a:p>
          <a:p>
            <a:pPr indent="-247650" lvl="2" marL="1162050" marR="0" rtl="0" algn="l">
              <a:lnSpc>
                <a:spcPct val="80000"/>
              </a:lnSpc>
              <a:spcBef>
                <a:spcPts val="0"/>
              </a:spcBef>
              <a:buClr>
                <a:schemeClr val="dk1"/>
              </a:buClr>
              <a:buSzPct val="100000"/>
              <a:buFont typeface="Calibri"/>
              <a:buChar char="•"/>
            </a:pPr>
            <a:r>
              <a:rPr b="1" i="1" lang="en-GB" sz="800" u="none" cap="none" strike="noStrike">
                <a:solidFill>
                  <a:schemeClr val="dk1"/>
                </a:solidFill>
                <a:latin typeface="Calibri"/>
                <a:ea typeface="Calibri"/>
                <a:cs typeface="Calibri"/>
                <a:sym typeface="Calibri"/>
              </a:rPr>
              <a:t>Time Based:</a:t>
            </a:r>
            <a:r>
              <a:rPr b="0" i="0" lang="en-GB" sz="800" u="none" cap="none" strike="noStrike">
                <a:solidFill>
                  <a:schemeClr val="dk1"/>
                </a:solidFill>
                <a:latin typeface="Calibri"/>
                <a:ea typeface="Calibri"/>
                <a:cs typeface="Calibri"/>
                <a:sym typeface="Calibri"/>
              </a:rPr>
              <a:t>  If the synchronization is time based, the token device and the authentication service must hold the same time within their internal clocks.  The time value on the token device and a secret key are used to create the one time password, which is displayed to the user.  The user enters this value and a user ID into the computer, which then passes them to the server running the authentication service.  The authentication service decrypts this value and compares it to the value expected.  If the two match, the user is authenticated. (140)</a:t>
            </a:r>
          </a:p>
          <a:p>
            <a:pPr indent="-247650" lvl="2" marL="1162050" marR="0" rtl="0" algn="l">
              <a:lnSpc>
                <a:spcPct val="80000"/>
              </a:lnSpc>
              <a:spcBef>
                <a:spcPts val="0"/>
              </a:spcBef>
              <a:buClr>
                <a:schemeClr val="dk1"/>
              </a:buClr>
              <a:buSzPct val="100000"/>
              <a:buFont typeface="Calibri"/>
              <a:buChar char="•"/>
            </a:pPr>
            <a:r>
              <a:rPr b="1" i="1" lang="en-GB" sz="800" u="none" cap="none" strike="noStrike">
                <a:solidFill>
                  <a:schemeClr val="dk1"/>
                </a:solidFill>
                <a:latin typeface="Calibri"/>
                <a:ea typeface="Calibri"/>
                <a:cs typeface="Calibri"/>
                <a:sym typeface="Calibri"/>
              </a:rPr>
              <a:t>Counter Synchronization</a:t>
            </a:r>
            <a:r>
              <a:rPr b="0" i="0" lang="en-GB" sz="800" u="none" cap="none" strike="noStrike">
                <a:solidFill>
                  <a:schemeClr val="dk1"/>
                </a:solidFill>
                <a:latin typeface="Calibri"/>
                <a:ea typeface="Calibri"/>
                <a:cs typeface="Calibri"/>
                <a:sym typeface="Calibri"/>
              </a:rPr>
              <a:t>:  If the token device and authentication service use counter synchronization, the user will need to initiate the logon sequence on the computer and push a button on the token device.  This causes the token device and the authentication service to advance to the next authentication value.  This value and a base secret are hashed and displayed to the user.  The user enters this resulting value along with a user ID to be authenticated.  (140)</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In either system, the token device and authentication service must share the same secrete base key used for encryption and decryption. (140)</a:t>
            </a:r>
          </a:p>
          <a:p>
            <a:pPr indent="-247650" lvl="0" marL="247650" marR="0" rtl="0" algn="l">
              <a:lnSpc>
                <a:spcPct val="80000"/>
              </a:lnSpc>
              <a:spcBef>
                <a:spcPts val="0"/>
              </a:spcBef>
              <a:buClr>
                <a:schemeClr val="dk1"/>
              </a:buClr>
              <a:buSzPct val="100000"/>
              <a:buFont typeface="Calibri"/>
              <a:buChar char="•"/>
            </a:pPr>
            <a:r>
              <a:rPr b="1" i="1" lang="en-GB" sz="800" u="none" cap="none" strike="noStrike">
                <a:solidFill>
                  <a:schemeClr val="dk1"/>
                </a:solidFill>
                <a:latin typeface="Calibri"/>
                <a:ea typeface="Calibri"/>
                <a:cs typeface="Calibri"/>
                <a:sym typeface="Calibri"/>
              </a:rPr>
              <a:t>Asynchronous</a:t>
            </a:r>
            <a:r>
              <a:rPr b="0" i="0" lang="en-GB" sz="800" u="none" cap="none" strike="noStrike">
                <a:solidFill>
                  <a:schemeClr val="dk1"/>
                </a:solidFill>
                <a:latin typeface="Calibri"/>
                <a:ea typeface="Calibri"/>
                <a:cs typeface="Calibri"/>
                <a:sym typeface="Calibri"/>
              </a:rPr>
              <a:t>:  A token device that is using an asynchronous token generating method uses a challenge/response scheme to authentication the user.  </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In this situation, the authentication server sends the user a challenge, a random value also called a </a:t>
            </a:r>
            <a:r>
              <a:rPr b="1" i="1" lang="en-GB" sz="800" u="none" cap="none" strike="noStrike">
                <a:solidFill>
                  <a:schemeClr val="dk1"/>
                </a:solidFill>
                <a:latin typeface="Calibri"/>
                <a:ea typeface="Calibri"/>
                <a:cs typeface="Calibri"/>
                <a:sym typeface="Calibri"/>
              </a:rPr>
              <a:t>nonce</a:t>
            </a:r>
            <a:r>
              <a:rPr b="0" i="0" lang="en-GB" sz="800" u="none" cap="none" strike="noStrike">
                <a:solidFill>
                  <a:schemeClr val="dk1"/>
                </a:solidFill>
                <a:latin typeface="Calibri"/>
                <a:ea typeface="Calibri"/>
                <a:cs typeface="Calibri"/>
                <a:sym typeface="Calibri"/>
              </a:rPr>
              <a:t>.  The user enters this random value into the token device, which encrypts it and returns a value that the user enters as a one time password.  The user sends this value, along with a user name, to the authentication server.  If the authentication server can decrypt the value and it is the same challenge value that it sent earlier, the user is authenticated. (140)</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54" name="Shape 1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A</a:t>
            </a:r>
            <a:r>
              <a:rPr b="1" i="1" lang="en-GB" sz="900" u="none" cap="none" strike="noStrike">
                <a:solidFill>
                  <a:schemeClr val="dk1"/>
                </a:solidFill>
                <a:latin typeface="Calibri"/>
                <a:ea typeface="Calibri"/>
                <a:cs typeface="Calibri"/>
                <a:sym typeface="Calibri"/>
              </a:rPr>
              <a:t> memory card </a:t>
            </a:r>
            <a:r>
              <a:rPr b="0" i="0" lang="en-GB" sz="900" u="none" cap="none" strike="noStrike">
                <a:solidFill>
                  <a:schemeClr val="dk1"/>
                </a:solidFill>
                <a:latin typeface="Calibri"/>
                <a:ea typeface="Calibri"/>
                <a:cs typeface="Calibri"/>
                <a:sym typeface="Calibri"/>
              </a:rPr>
              <a:t>holds information but cannot process information. (142)</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Can hold the user’s authentication information, so that the user only needs to type in a user ID or PIN and present the memory card, and if the data that the user entered matches the data on the memory card, the user is successfully authenticated. (142)</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Example is a memory card used to enter a building, or an ATM card. (142)</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Memory cards can be used with computers, but they require a reader to process the information. (143)</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Using a memory card provides a more secure authentication method than using a password because an attacker would need to obtain the card and know the PIN. (143)</a:t>
            </a:r>
          </a:p>
          <a:p>
            <a:pPr indent="-247650" lvl="0" marL="247650" marR="0" rtl="0" algn="l">
              <a:lnSpc>
                <a:spcPct val="90000"/>
              </a:lnSpc>
              <a:spcBef>
                <a:spcPts val="0"/>
              </a:spcBef>
              <a:buClr>
                <a:schemeClr val="dk1"/>
              </a:buClr>
              <a:buSzPct val="100000"/>
              <a:buFont typeface="Calibri"/>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A </a:t>
            </a:r>
            <a:r>
              <a:rPr b="1" i="1" lang="en-GB" sz="900" u="none" cap="none" strike="noStrike">
                <a:solidFill>
                  <a:schemeClr val="dk1"/>
                </a:solidFill>
                <a:latin typeface="Calibri"/>
                <a:ea typeface="Calibri"/>
                <a:cs typeface="Calibri"/>
                <a:sym typeface="Calibri"/>
              </a:rPr>
              <a:t>smart card</a:t>
            </a:r>
            <a:r>
              <a:rPr b="0" i="0" lang="en-GB" sz="900" u="none" cap="none" strike="noStrike">
                <a:solidFill>
                  <a:schemeClr val="dk1"/>
                </a:solidFill>
                <a:latin typeface="Calibri"/>
                <a:ea typeface="Calibri"/>
                <a:cs typeface="Calibri"/>
                <a:sym typeface="Calibri"/>
              </a:rPr>
              <a:t> holds information and has the necessary hardware and software to actually process that information. (142)</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Has a microprocessor and integrated circuits incorporated into the card itself. (143)</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Two general categories of smart card:</a:t>
            </a:r>
          </a:p>
          <a:p>
            <a:pPr indent="-247650" lvl="2" marL="1162050" marR="0" rtl="0" algn="l">
              <a:lnSpc>
                <a:spcPct val="90000"/>
              </a:lnSpc>
              <a:spcBef>
                <a:spcPts val="0"/>
              </a:spcBef>
              <a:buClr>
                <a:schemeClr val="dk1"/>
              </a:buClr>
              <a:buSzPct val="100000"/>
              <a:buFont typeface="Calibri"/>
              <a:buChar char="•"/>
            </a:pPr>
            <a:r>
              <a:rPr b="1" i="1" lang="en-GB" sz="900" u="none" cap="none" strike="noStrike">
                <a:solidFill>
                  <a:schemeClr val="dk1"/>
                </a:solidFill>
                <a:latin typeface="Calibri"/>
                <a:ea typeface="Calibri"/>
                <a:cs typeface="Calibri"/>
                <a:sym typeface="Calibri"/>
              </a:rPr>
              <a:t>Contact</a:t>
            </a:r>
            <a:r>
              <a:rPr b="0" i="0" lang="en-GB" sz="900" u="none" cap="none" strike="noStrike">
                <a:solidFill>
                  <a:schemeClr val="dk1"/>
                </a:solidFill>
                <a:latin typeface="Calibri"/>
                <a:ea typeface="Calibri"/>
                <a:cs typeface="Calibri"/>
                <a:sym typeface="Calibri"/>
              </a:rPr>
              <a:t>:  Has a gold seal on the face of the card.  When the card is fully inserted into a card reader, electrical fingers wipe against the card in the exact position that the chip contacts are located.  This will supply power and the data I/O to the chip for authentication purposes. (143)</a:t>
            </a:r>
          </a:p>
          <a:p>
            <a:pPr indent="-247650" lvl="2" marL="1162050" marR="0" rtl="0" algn="l">
              <a:lnSpc>
                <a:spcPct val="90000"/>
              </a:lnSpc>
              <a:spcBef>
                <a:spcPts val="0"/>
              </a:spcBef>
              <a:buClr>
                <a:schemeClr val="dk1"/>
              </a:buClr>
              <a:buSzPct val="100000"/>
              <a:buFont typeface="Calibri"/>
              <a:buChar char="•"/>
            </a:pPr>
            <a:r>
              <a:rPr b="1" i="1" lang="en-GB" sz="900" u="none" cap="none" strike="noStrike">
                <a:solidFill>
                  <a:schemeClr val="dk1"/>
                </a:solidFill>
                <a:latin typeface="Calibri"/>
                <a:ea typeface="Calibri"/>
                <a:cs typeface="Calibri"/>
                <a:sym typeface="Calibri"/>
              </a:rPr>
              <a:t>Contactless</a:t>
            </a:r>
            <a:r>
              <a:rPr b="0" i="0" lang="en-GB" sz="900" u="none" cap="none" strike="noStrike">
                <a:solidFill>
                  <a:schemeClr val="dk1"/>
                </a:solidFill>
                <a:latin typeface="Calibri"/>
                <a:ea typeface="Calibri"/>
                <a:cs typeface="Calibri"/>
                <a:sym typeface="Calibri"/>
              </a:rPr>
              <a:t>:  Has an antenna wire that surrounds the perimeter of the card.  When this card comes within an electromagnetic filed of the reader, the antenna within the card generates enough energy to power the internal chip. (143)</a:t>
            </a:r>
          </a:p>
          <a:p>
            <a:pPr indent="-247650" lvl="4" marL="20764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Two types of contactless smart cards:  hybrid and combi.  The </a:t>
            </a:r>
            <a:r>
              <a:rPr b="1" i="1" lang="en-GB" sz="900" u="none" cap="none" strike="noStrike">
                <a:solidFill>
                  <a:schemeClr val="dk1"/>
                </a:solidFill>
                <a:latin typeface="Calibri"/>
                <a:ea typeface="Calibri"/>
                <a:cs typeface="Calibri"/>
                <a:sym typeface="Calibri"/>
              </a:rPr>
              <a:t>hybrid</a:t>
            </a:r>
            <a:r>
              <a:rPr b="0" i="0" lang="en-GB" sz="900" u="none" cap="none" strike="noStrike">
                <a:solidFill>
                  <a:schemeClr val="dk1"/>
                </a:solidFill>
                <a:latin typeface="Calibri"/>
                <a:ea typeface="Calibri"/>
                <a:cs typeface="Calibri"/>
                <a:sym typeface="Calibri"/>
              </a:rPr>
              <a:t> card has two chips, with the capability of utilizing both the contact and contactless formats.  A </a:t>
            </a:r>
            <a:r>
              <a:rPr b="1" i="1" lang="en-GB" sz="900" u="none" cap="none" strike="noStrike">
                <a:solidFill>
                  <a:schemeClr val="dk1"/>
                </a:solidFill>
                <a:latin typeface="Calibri"/>
                <a:ea typeface="Calibri"/>
                <a:cs typeface="Calibri"/>
                <a:sym typeface="Calibri"/>
              </a:rPr>
              <a:t>combi</a:t>
            </a:r>
            <a:r>
              <a:rPr b="0" i="0" lang="en-GB" sz="900" u="none" cap="none" strike="noStrike">
                <a:solidFill>
                  <a:schemeClr val="dk1"/>
                </a:solidFill>
                <a:latin typeface="Calibri"/>
                <a:ea typeface="Calibri"/>
                <a:cs typeface="Calibri"/>
                <a:sym typeface="Calibri"/>
              </a:rPr>
              <a:t> card has one microprocessor child that can communicate to contact or contactless readers. (144)</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1" name="Shape 16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Fault generation:  The introduction of computational errors into smart cards with the goal of uncovering encryption keys that are being used and stored on the smart cards.  Errors are introduced by manipulating an environmental component of the card (changing input voltage, clock rate, temperature fluctuations).</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Microprobing:  Intrusive attack.  Uses needles to remove the outer protective material on the card’s circuits, by using ultrasonic vibration.  Once this is completed, then the data can be accessed and manipulated by directly tapping into the card’s ROM chips. (145)</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Side Channel Attacks:  Nonintrusive and are used to uncover sensitive information about how a component works without trying to compromise any type of flaw or weakness. (144)  Some examples:</a:t>
            </a:r>
          </a:p>
          <a:p>
            <a:pPr indent="-247650" lvl="0" marL="2476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Differential Power Analysis:  Examining the power emissions that are released during processing (144)</a:t>
            </a:r>
          </a:p>
          <a:p>
            <a:pPr indent="-247650" lvl="0" marL="2476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Electromagnetic Analysis:  Examining the frequencies that are emitted (145)</a:t>
            </a:r>
          </a:p>
          <a:p>
            <a:pPr indent="-247650" lvl="0" marL="2476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Timing:  Home long a specific process takes to complete. (145)</a:t>
            </a:r>
          </a:p>
          <a:p>
            <a:pPr indent="-247650" lvl="0" marL="2476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Software attacks are also considered noninvasive attacks. (145)</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8" name="Shape 1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Most systems hash the password with a hashing algorithm, commonly MD4 or MD5, to ensure that passwords are not sent in cleartext. (137)</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In a Windows environment, the passwords are stored in a Security Accounts Management (SAM) database in their hashed version.</a:t>
            </a:r>
          </a:p>
          <a:p>
            <a:pPr indent="-247650" lvl="0" marL="247650" marR="0" rtl="0" algn="l">
              <a:lnSpc>
                <a:spcPct val="9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Administrators can also use a syskey utility to encrypt the database.  Syskey works in 3 modes:</a:t>
            </a:r>
          </a:p>
          <a:p>
            <a:pPr indent="-247650" lvl="2" marL="1162050" marR="0" rtl="0" algn="l">
              <a:lnSpc>
                <a:spcPct val="9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Mode 1:  System key is generated, encrypted, and stored locally.  Computer can restart and work normally with no user interaction. (138)</a:t>
            </a:r>
          </a:p>
          <a:p>
            <a:pPr indent="-247650" lvl="2" marL="1162050" marR="0" rtl="0" algn="l">
              <a:lnSpc>
                <a:spcPct val="9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Mode 2:  System key is generated, encrypted, and stored locally, but is password protected.  When the computer restarts, the administrator must enter the password to “unlock syskey,” and this password is not stored locally. (138)</a:t>
            </a:r>
          </a:p>
          <a:p>
            <a:pPr indent="-247650" lvl="2" marL="1162050" marR="0" rtl="0" algn="l">
              <a:lnSpc>
                <a:spcPct val="9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Mode 3:  System key is generated, encrypted, and stored on a floppy disk or CD-ROM.  The computer cannot start up properly without a user providing the floppy disk. (138)</a:t>
            </a:r>
          </a:p>
          <a:p>
            <a:pPr indent="-247650" lvl="0" marL="247650" marR="0" rtl="0" algn="l">
              <a:lnSpc>
                <a:spcPct val="90000"/>
              </a:lnSpc>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1" i="1" lang="en-GB" sz="1000" u="none" cap="none" strike="noStrike">
                <a:solidFill>
                  <a:schemeClr val="dk1"/>
                </a:solidFill>
                <a:latin typeface="Calibri"/>
                <a:ea typeface="Calibri"/>
                <a:cs typeface="Calibri"/>
                <a:sym typeface="Calibri"/>
              </a:rPr>
              <a:t>Salts</a:t>
            </a:r>
            <a:r>
              <a:rPr b="0" i="0" lang="en-GB" sz="1000" u="none" cap="none" strike="noStrike">
                <a:solidFill>
                  <a:schemeClr val="dk1"/>
                </a:solidFill>
                <a:latin typeface="Calibri"/>
                <a:ea typeface="Calibri"/>
                <a:cs typeface="Calibri"/>
                <a:sym typeface="Calibri"/>
              </a:rPr>
              <a:t>:  Random values that are added to the encryption process to add more complexity.  (The more randomness entered into the encryption process, the hard it is to decrypt and uncover the password.) (138)</a:t>
            </a:r>
          </a:p>
          <a:p>
            <a:pPr indent="-247650" lvl="0" marL="247650" marR="0" rtl="0" algn="l">
              <a:lnSpc>
                <a:spcPct val="9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The use of a salt means that the same password can be encrypted into 4096 different formats, which makes it much more difficult for an attacker to uncover the right format for the target system. (138)-</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75" name="Shape 17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200" u="none" cap="none" strike="noStrike">
                <a:solidFill>
                  <a:schemeClr val="dk1"/>
                </a:solidFill>
                <a:latin typeface="Calibri"/>
                <a:ea typeface="Calibri"/>
                <a:cs typeface="Calibri"/>
                <a:sym typeface="Calibri"/>
              </a:rPr>
              <a:t>Cryptographic keys:  Another way to provide one’s identity is to use a private key or generate a digital signature.  A private key or digital signature could be used in place of using a password. (141)</a:t>
            </a:r>
          </a:p>
          <a:p>
            <a:pPr indent="-247650" lvl="0" marL="247650" marR="0" rtl="0" algn="l">
              <a:lnSpc>
                <a:spcPct val="90000"/>
              </a:lnSpc>
              <a:spcBef>
                <a:spcPts val="0"/>
              </a:spcBef>
              <a:buSzPct val="25000"/>
              <a:buNone/>
            </a:pPr>
            <a:r>
              <a:rPr b="0" i="0" lang="en-GB" sz="1200" u="none" cap="none" strike="noStrike">
                <a:solidFill>
                  <a:schemeClr val="dk1"/>
                </a:solidFill>
                <a:latin typeface="Calibri"/>
                <a:ea typeface="Calibri"/>
                <a:cs typeface="Calibri"/>
                <a:sym typeface="Calibri"/>
              </a:rPr>
              <a:t>Private keys and digital signatures are forms of authentication used in environments that require higher security protection than what is provided by a password. (142)</a:t>
            </a:r>
          </a:p>
          <a:p>
            <a:pPr indent="-247650" lvl="0" marL="247650" marR="0" rtl="0" algn="l">
              <a:lnSpc>
                <a:spcPct val="90000"/>
              </a:lnSpc>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200" u="none" cap="none" strike="noStrike">
                <a:solidFill>
                  <a:schemeClr val="dk1"/>
                </a:solidFill>
                <a:latin typeface="Calibri"/>
                <a:ea typeface="Calibri"/>
                <a:cs typeface="Calibri"/>
                <a:sym typeface="Calibri"/>
              </a:rPr>
              <a:t>A </a:t>
            </a:r>
            <a:r>
              <a:rPr b="1" i="1" lang="en-GB" sz="1200" u="none" cap="none" strike="noStrike">
                <a:solidFill>
                  <a:schemeClr val="dk1"/>
                </a:solidFill>
                <a:latin typeface="Calibri"/>
                <a:ea typeface="Calibri"/>
                <a:cs typeface="Calibri"/>
                <a:sym typeface="Calibri"/>
              </a:rPr>
              <a:t>private key</a:t>
            </a:r>
            <a:r>
              <a:rPr b="0" i="0" lang="en-GB" sz="1200" u="none" cap="none" strike="noStrike">
                <a:solidFill>
                  <a:schemeClr val="dk1"/>
                </a:solidFill>
                <a:latin typeface="Calibri"/>
                <a:ea typeface="Calibri"/>
                <a:cs typeface="Calibri"/>
                <a:sym typeface="Calibri"/>
              </a:rPr>
              <a:t> is a secret value that should be in the possession of one person, and one person only.  It should never be disclosed to an outside party. (142)</a:t>
            </a:r>
          </a:p>
          <a:p>
            <a:pPr indent="-247650" lvl="0" marL="247650" marR="0" rtl="0" algn="l">
              <a:lnSpc>
                <a:spcPct val="90000"/>
              </a:lnSpc>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200" u="none" cap="none" strike="noStrike">
                <a:solidFill>
                  <a:schemeClr val="dk1"/>
                </a:solidFill>
                <a:latin typeface="Calibri"/>
                <a:ea typeface="Calibri"/>
                <a:cs typeface="Calibri"/>
                <a:sym typeface="Calibri"/>
              </a:rPr>
              <a:t>A </a:t>
            </a:r>
            <a:r>
              <a:rPr b="1" i="1" lang="en-GB" sz="1200" u="none" cap="none" strike="noStrike">
                <a:solidFill>
                  <a:schemeClr val="dk1"/>
                </a:solidFill>
                <a:latin typeface="Calibri"/>
                <a:ea typeface="Calibri"/>
                <a:cs typeface="Calibri"/>
                <a:sym typeface="Calibri"/>
              </a:rPr>
              <a:t>digital signature </a:t>
            </a:r>
            <a:r>
              <a:rPr b="0" i="0" lang="en-GB" sz="1200" u="none" cap="none" strike="noStrike">
                <a:solidFill>
                  <a:schemeClr val="dk1"/>
                </a:solidFill>
                <a:latin typeface="Calibri"/>
                <a:ea typeface="Calibri"/>
                <a:cs typeface="Calibri"/>
                <a:sym typeface="Calibri"/>
              </a:rPr>
              <a:t>is a technology that uses a private key to encrypt a hash value (message digest).  The act of encrypting this hash value with a private key is called digitally signing a message.  A digital signature attached to a message proves that the message originated from a specific source and that the message itself was not changed in transit. (142)</a:t>
            </a:r>
          </a:p>
          <a:p>
            <a:pPr indent="-247650" lvl="0" marL="247650" marR="0" rtl="0" algn="l">
              <a:lnSpc>
                <a:spcPct val="90000"/>
              </a:lnSpc>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200" u="none" cap="none" strike="noStrike">
                <a:solidFill>
                  <a:schemeClr val="dk1"/>
                </a:solidFill>
                <a:latin typeface="Calibri"/>
                <a:ea typeface="Calibri"/>
                <a:cs typeface="Calibri"/>
                <a:sym typeface="Calibri"/>
              </a:rPr>
              <a:t>Digitized signature:  Just an electronic form of a person’s written signature, NOT an authentication mechanism.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82" name="Shape 1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Is a core component of every operating system and established whether a user is authorized to access a particular resource and what actions he is permitted to perform on the resource. (146)</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Granting access rights to subjects should be based on the level of trust a company has in a subject and the subject’s need to know. (146)</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53" name="Shape 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 name="Shape 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Cornerstone is to control how resources are accessed so that they can be protected from unauthorized modification, use, or disclosure. (p123)</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Access controls are security features that are usually considered the first line of defense in asset protection. (217)</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Access control is a broad term that covers several different types of mechanisms that enforce access control features on computer systems, networks, and information. (124)</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User permissions and rights may be based on their identity, clearance, and/or group memberships. (124)</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Access controls give organizations the ability to control, restrict, monitor, and protect resource availability. (124) </a:t>
            </a:r>
          </a:p>
          <a:p>
            <a:pPr indent="-247650" lvl="0" marL="247650" marR="0" rtl="0" algn="l">
              <a:lnSpc>
                <a:spcPct val="80000"/>
              </a:lnSpc>
              <a:spcBef>
                <a:spcPts val="0"/>
              </a:spcBef>
              <a:buSzPct val="25000"/>
              <a:buNone/>
            </a:pPr>
            <a:r>
              <a:t/>
            </a:r>
            <a:endParaRPr b="1" i="1"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900" u="none" cap="none" strike="noStrike">
                <a:solidFill>
                  <a:schemeClr val="dk1"/>
                </a:solidFill>
                <a:latin typeface="Calibri"/>
                <a:ea typeface="Calibri"/>
                <a:cs typeface="Calibri"/>
                <a:sym typeface="Calibri"/>
              </a:rPr>
              <a:t>Access controls</a:t>
            </a:r>
            <a:r>
              <a:rPr b="0" i="0" lang="en-GB" sz="900" u="none" cap="none" strike="noStrike">
                <a:solidFill>
                  <a:schemeClr val="dk1"/>
                </a:solidFill>
                <a:latin typeface="Calibri"/>
                <a:ea typeface="Calibri"/>
                <a:cs typeface="Calibri"/>
                <a:sym typeface="Calibri"/>
              </a:rPr>
              <a:t>:  security features that control how users and systems communicate and interact with other systems and resources. (p123)  They protect the systems and resources from unauthorized access and can be a component that participates in determining the level of authorization after an authentication procedure has successfully completed.  (123)</a:t>
            </a:r>
          </a:p>
          <a:p>
            <a:pPr indent="-247650" lvl="0" marL="247650" marR="0" rtl="0" algn="l">
              <a:lnSpc>
                <a:spcPct val="80000"/>
              </a:lnSpc>
              <a:spcBef>
                <a:spcPts val="0"/>
              </a:spcBef>
              <a:buSzPct val="25000"/>
              <a:buNone/>
            </a:pPr>
            <a:r>
              <a:t/>
            </a:r>
            <a:endParaRPr b="1" i="1"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900" u="none" cap="none" strike="noStrike">
                <a:solidFill>
                  <a:schemeClr val="dk1"/>
                </a:solidFill>
                <a:latin typeface="Calibri"/>
                <a:ea typeface="Calibri"/>
                <a:cs typeface="Calibri"/>
                <a:sym typeface="Calibri"/>
              </a:rPr>
              <a:t>Access</a:t>
            </a:r>
            <a:r>
              <a:rPr b="0" i="0" lang="en-GB" sz="900" u="none" cap="none" strike="noStrike">
                <a:solidFill>
                  <a:schemeClr val="dk1"/>
                </a:solidFill>
                <a:latin typeface="Calibri"/>
                <a:ea typeface="Calibri"/>
                <a:cs typeface="Calibri"/>
                <a:sym typeface="Calibri"/>
              </a:rPr>
              <a:t>:  The flow of information between subject and object. (p123)</a:t>
            </a:r>
          </a:p>
          <a:p>
            <a:pPr indent="-247650" lvl="0" marL="247650" marR="0" rtl="0" algn="l">
              <a:lnSpc>
                <a:spcPct val="80000"/>
              </a:lnSpc>
              <a:spcBef>
                <a:spcPts val="0"/>
              </a:spcBef>
              <a:buSzPct val="25000"/>
              <a:buNone/>
            </a:pPr>
            <a:r>
              <a:t/>
            </a:r>
            <a:endParaRPr b="1" i="1"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900" u="none" cap="none" strike="noStrike">
                <a:solidFill>
                  <a:schemeClr val="dk1"/>
                </a:solidFill>
                <a:latin typeface="Calibri"/>
                <a:ea typeface="Calibri"/>
                <a:cs typeface="Calibri"/>
                <a:sym typeface="Calibri"/>
              </a:rPr>
              <a:t>Subject</a:t>
            </a:r>
            <a:r>
              <a:rPr b="0" i="0" lang="en-GB" sz="900" u="none" cap="none" strike="noStrike">
                <a:solidFill>
                  <a:schemeClr val="dk1"/>
                </a:solidFill>
                <a:latin typeface="Calibri"/>
                <a:ea typeface="Calibri"/>
                <a:cs typeface="Calibri"/>
                <a:sym typeface="Calibri"/>
              </a:rPr>
              <a:t>: An active entity that requests access to an object or the data within an object. (p123)</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Can be a user, program, or process that accesses an object to accomplish a task. (p123)</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When a program accesses a file, the program is the subject and the file is the object.</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For a subject to be able to access a resource, it must be identified, authenticated, authorized, and should be held accountable for its actions. (219)</a:t>
            </a:r>
          </a:p>
          <a:p>
            <a:pPr indent="-247650" lvl="0" marL="247650" marR="0" rtl="0" algn="l">
              <a:lnSpc>
                <a:spcPct val="80000"/>
              </a:lnSpc>
              <a:spcBef>
                <a:spcPts val="0"/>
              </a:spcBef>
              <a:buSzPct val="25000"/>
              <a:buNone/>
            </a:pPr>
            <a:r>
              <a:t/>
            </a:r>
            <a:endParaRPr b="1" i="1"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900" u="none" cap="none" strike="noStrike">
                <a:solidFill>
                  <a:schemeClr val="dk1"/>
                </a:solidFill>
                <a:latin typeface="Calibri"/>
                <a:ea typeface="Calibri"/>
                <a:cs typeface="Calibri"/>
                <a:sym typeface="Calibri"/>
              </a:rPr>
              <a:t>Object</a:t>
            </a:r>
            <a:r>
              <a:rPr b="0" i="0" lang="en-GB" sz="900" u="none" cap="none" strike="noStrike">
                <a:solidFill>
                  <a:schemeClr val="dk1"/>
                </a:solidFill>
                <a:latin typeface="Calibri"/>
                <a:ea typeface="Calibri"/>
                <a:cs typeface="Calibri"/>
                <a:sym typeface="Calibri"/>
              </a:rPr>
              <a:t>:  A passive entity that contains information. (p124)</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Can be a computer, database, file, computer program, directory, or field in a table in a database, etc. (p124)</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88" name="Shape 1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89" name="Shape 1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Access criteria can be broken up into: (147)</a:t>
            </a:r>
          </a:p>
          <a:p>
            <a:pPr indent="-247650" lvl="0" marL="247650" marR="0" rtl="0" algn="l">
              <a:spcBef>
                <a:spcPts val="0"/>
              </a:spcBef>
              <a:buSzPct val="25000"/>
              <a:buNone/>
            </a:pPr>
            <a:r>
              <a:rPr b="0" i="0" lang="en-GB" sz="1200" u="sng" cap="none" strike="noStrike">
                <a:solidFill>
                  <a:schemeClr val="dk1"/>
                </a:solidFill>
                <a:latin typeface="Calibri"/>
                <a:ea typeface="Calibri"/>
                <a:cs typeface="Calibri"/>
                <a:sym typeface="Calibri"/>
              </a:rPr>
              <a:t>Roles</a:t>
            </a:r>
            <a:r>
              <a:rPr b="0" i="0" lang="en-GB" sz="1200" u="none" cap="none" strike="noStrike">
                <a:solidFill>
                  <a:schemeClr val="dk1"/>
                </a:solidFill>
                <a:latin typeface="Calibri"/>
                <a:ea typeface="Calibri"/>
                <a:cs typeface="Calibri"/>
                <a:sym typeface="Calibri"/>
              </a:rPr>
              <a:t>:  Is an efficient way to assign rights to a type of user who performs a certain task.  This role can be based on job assignment or function. (147)</a:t>
            </a:r>
          </a:p>
          <a:p>
            <a:pPr indent="-247650" lvl="0" marL="247650" marR="0" rtl="0" algn="l">
              <a:spcBef>
                <a:spcPts val="0"/>
              </a:spcBef>
              <a:buSzPct val="25000"/>
              <a:buNone/>
            </a:pPr>
            <a:r>
              <a:rPr b="0" i="0" lang="en-GB" sz="1200" u="sng" cap="none" strike="noStrike">
                <a:solidFill>
                  <a:schemeClr val="dk1"/>
                </a:solidFill>
                <a:latin typeface="Calibri"/>
                <a:ea typeface="Calibri"/>
                <a:cs typeface="Calibri"/>
                <a:sym typeface="Calibri"/>
              </a:rPr>
              <a:t>Groups</a:t>
            </a:r>
            <a:r>
              <a:rPr b="0" i="0" lang="en-GB" sz="1200" u="none" cap="none" strike="noStrike">
                <a:solidFill>
                  <a:schemeClr val="dk1"/>
                </a:solidFill>
                <a:latin typeface="Calibri"/>
                <a:ea typeface="Calibri"/>
                <a:cs typeface="Calibri"/>
                <a:sym typeface="Calibri"/>
              </a:rPr>
              <a:t>:  Is an effective way to assign access control rights.  If several users require the same type of access to information and resources, putting them into a group and then assigning rights and permissions to that group is easier to manage then assigning rights and permissions to every individual. (147)</a:t>
            </a:r>
          </a:p>
          <a:p>
            <a:pPr indent="-247650" lvl="0" marL="247650" marR="0" rtl="0" algn="l">
              <a:spcBef>
                <a:spcPts val="0"/>
              </a:spcBef>
              <a:buSzPct val="25000"/>
              <a:buNone/>
            </a:pPr>
            <a:r>
              <a:rPr b="0" i="0" lang="en-GB" sz="1200" u="sng" cap="none" strike="noStrike">
                <a:solidFill>
                  <a:schemeClr val="dk1"/>
                </a:solidFill>
                <a:latin typeface="Calibri"/>
                <a:ea typeface="Calibri"/>
                <a:cs typeface="Calibri"/>
                <a:sym typeface="Calibri"/>
              </a:rPr>
              <a:t>Location</a:t>
            </a:r>
            <a:r>
              <a:rPr b="0" i="0" lang="en-GB" sz="1200" u="none" cap="none" strike="noStrike">
                <a:solidFill>
                  <a:schemeClr val="dk1"/>
                </a:solidFill>
                <a:latin typeface="Calibri"/>
                <a:ea typeface="Calibri"/>
                <a:cs typeface="Calibri"/>
                <a:sym typeface="Calibri"/>
              </a:rPr>
              <a:t> (physical or logical):  Can be used to restrict access to resources.  Is implemented on several server configurations to restrict unauthorized individuals from being able to get in and reconfigure the server remotely.  Usually done through network address restrictions.  (147)</a:t>
            </a:r>
          </a:p>
          <a:p>
            <a:pPr indent="-247650" lvl="0" marL="247650" marR="0" rtl="0" algn="l">
              <a:spcBef>
                <a:spcPts val="0"/>
              </a:spcBef>
              <a:buSzPct val="25000"/>
              <a:buNone/>
            </a:pPr>
            <a:r>
              <a:rPr b="0" i="0" lang="en-GB" sz="1200" u="sng" cap="none" strike="noStrike">
                <a:solidFill>
                  <a:schemeClr val="dk1"/>
                </a:solidFill>
                <a:latin typeface="Calibri"/>
                <a:ea typeface="Calibri"/>
                <a:cs typeface="Calibri"/>
                <a:sym typeface="Calibri"/>
              </a:rPr>
              <a:t>Time</a:t>
            </a:r>
            <a:r>
              <a:rPr b="0" i="0" lang="en-GB" sz="1200" u="none" cap="none" strike="noStrike">
                <a:solidFill>
                  <a:schemeClr val="dk1"/>
                </a:solidFill>
                <a:latin typeface="Calibri"/>
                <a:ea typeface="Calibri"/>
                <a:cs typeface="Calibri"/>
                <a:sym typeface="Calibri"/>
              </a:rPr>
              <a:t> (temporal isolation):  Restrict the times that certain actions or services can be accessed. (147)</a:t>
            </a:r>
          </a:p>
          <a:p>
            <a:pPr indent="-247650" lvl="0" marL="247650" marR="0" rtl="0" algn="l">
              <a:spcBef>
                <a:spcPts val="0"/>
              </a:spcBef>
              <a:buSzPct val="25000"/>
              <a:buNone/>
            </a:pPr>
            <a:r>
              <a:rPr b="0" i="0" lang="en-GB" sz="1200" u="sng" cap="none" strike="noStrike">
                <a:solidFill>
                  <a:schemeClr val="dk1"/>
                </a:solidFill>
                <a:latin typeface="Calibri"/>
                <a:ea typeface="Calibri"/>
                <a:cs typeface="Calibri"/>
                <a:sym typeface="Calibri"/>
              </a:rPr>
              <a:t>Transaction types:</a:t>
            </a:r>
            <a:r>
              <a:rPr b="0" i="0" lang="en-GB" sz="1200" u="none" cap="none" strike="noStrike">
                <a:solidFill>
                  <a:schemeClr val="dk1"/>
                </a:solidFill>
                <a:latin typeface="Calibri"/>
                <a:ea typeface="Calibri"/>
                <a:cs typeface="Calibri"/>
                <a:sym typeface="Calibri"/>
              </a:rPr>
              <a:t>  Can be used to control what data is accessed during certain types of functions and what commands can be carried out on the data. (147)</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96" name="Shape 1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marL="247650" rtl="0">
              <a:spcBef>
                <a:spcPts val="0"/>
              </a:spcBef>
              <a:buClr>
                <a:schemeClr val="dk1"/>
              </a:buClr>
              <a:buSzPct val="25000"/>
              <a:buFont typeface="Arial"/>
              <a:buNone/>
            </a:pPr>
            <a:r>
              <a:rPr lang="en-GB"/>
              <a:t>All references are from All in One Book (Shon Harris, 2005)</a:t>
            </a:r>
          </a:p>
          <a:p>
            <a:pPr lvl="0" marL="247650" rtl="0">
              <a:spcBef>
                <a:spcPts val="0"/>
              </a:spcBef>
              <a:buClr>
                <a:schemeClr val="dk1"/>
              </a:buClr>
              <a:buSzPct val="25000"/>
              <a:buFont typeface="Arial"/>
              <a:buNone/>
            </a:pPr>
            <a:r>
              <a:t/>
            </a:r>
            <a:endParaRPr b="1" i="1"/>
          </a:p>
          <a:p>
            <a:pPr lvl="0" marL="247650" rtl="0">
              <a:spcBef>
                <a:spcPts val="0"/>
              </a:spcBef>
              <a:buClr>
                <a:schemeClr val="dk1"/>
              </a:buClr>
              <a:buSzPct val="25000"/>
              <a:buFont typeface="Arial"/>
              <a:buNone/>
            </a:pPr>
            <a:r>
              <a:rPr b="1" i="1" lang="en-GB"/>
              <a:t>Authorization Creep</a:t>
            </a:r>
            <a:r>
              <a:rPr lang="en-GB"/>
              <a:t>:  When an employee works for a company over time and moves from one department to another and assigned new access rights and permissions without the old permissions being reviewed and removed. (148)</a:t>
            </a:r>
          </a:p>
          <a:p>
            <a:pPr lvl="0" marL="247650" rtl="0">
              <a:spcBef>
                <a:spcPts val="0"/>
              </a:spcBef>
              <a:buClr>
                <a:schemeClr val="dk1"/>
              </a:buClr>
              <a:buSzPct val="25000"/>
              <a:buFont typeface="Arial"/>
              <a:buNone/>
            </a:pPr>
            <a:r>
              <a:t/>
            </a:r>
            <a:endParaRPr/>
          </a:p>
          <a:p>
            <a:pPr lvl="0" marL="247650" rtl="0">
              <a:spcBef>
                <a:spcPts val="0"/>
              </a:spcBef>
              <a:buClr>
                <a:schemeClr val="dk1"/>
              </a:buClr>
              <a:buSzPct val="25000"/>
              <a:buFont typeface="Arial"/>
              <a:buNone/>
            </a:pPr>
            <a:r>
              <a:rPr lang="en-GB"/>
              <a:t>Default to Zero:  All access controls should be based on the concept of starting with zero access and then building on top of that. (148)</a:t>
            </a:r>
          </a:p>
          <a:p>
            <a:pPr lvl="0" marL="247650" rtl="0">
              <a:spcBef>
                <a:spcPts val="0"/>
              </a:spcBef>
              <a:buClr>
                <a:schemeClr val="dk1"/>
              </a:buClr>
              <a:buSzPct val="25000"/>
              <a:buFont typeface="Arial"/>
              <a:buNone/>
            </a:pPr>
            <a:r>
              <a:t/>
            </a:r>
            <a:endParaRPr b="1" i="1"/>
          </a:p>
          <a:p>
            <a:pPr lvl="0" marL="247650" rtl="0">
              <a:spcBef>
                <a:spcPts val="0"/>
              </a:spcBef>
              <a:buClr>
                <a:schemeClr val="dk1"/>
              </a:buClr>
              <a:buSzPct val="25000"/>
              <a:buFont typeface="Arial"/>
              <a:buNone/>
            </a:pPr>
            <a:r>
              <a:rPr b="1" i="1" lang="en-GB"/>
              <a:t>Access Control Lists (ACLs)</a:t>
            </a:r>
            <a:r>
              <a:rPr lang="en-GB"/>
              <a:t>: A list of subjects that are authorized to access a particular object.  Typically, the types of access are read, write, execute, append, modify, delete, and create. (953)</a:t>
            </a:r>
          </a:p>
          <a:p>
            <a:pPr lvl="0" marL="247650" rtl="0">
              <a:spcBef>
                <a:spcPts val="0"/>
              </a:spcBef>
              <a:buClr>
                <a:schemeClr val="dk1"/>
              </a:buClr>
              <a:buSzPct val="25000"/>
              <a:buFont typeface="Arial"/>
              <a:buNone/>
            </a:pPr>
            <a:r>
              <a:t/>
            </a:r>
            <a:endParaRPr b="1" i="1"/>
          </a:p>
          <a:p>
            <a:pPr lvl="0" marL="247650" rtl="0">
              <a:spcBef>
                <a:spcPts val="0"/>
              </a:spcBef>
              <a:buClr>
                <a:schemeClr val="dk1"/>
              </a:buClr>
              <a:buSzPct val="25000"/>
              <a:buFont typeface="Arial"/>
              <a:buNone/>
            </a:pPr>
            <a:r>
              <a:rPr b="1" i="1" lang="en-GB"/>
              <a:t>Need to know principle</a:t>
            </a:r>
            <a:r>
              <a:rPr lang="en-GB"/>
              <a:t>:  Is similar to the lease privilege principle.  It is based on the concept that individuals should be given access only to the information that they absolutely require in order to complete their job duties. (148)</a:t>
            </a:r>
          </a:p>
          <a:p>
            <a:pPr indent="-247650" lvl="0" marL="247650" marR="0" rtl="0" algn="l">
              <a:spcBef>
                <a:spcPts val="0"/>
              </a:spcBef>
              <a:buSzPct val="250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9" name="Shape 20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Services that enterprise wide and single sign on solutions supply: (130)</a:t>
            </a:r>
          </a:p>
          <a:p>
            <a:pPr indent="-247650" lvl="0" marL="24765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User provisioning</a:t>
            </a:r>
          </a:p>
          <a:p>
            <a:pPr indent="-247650" lvl="0" marL="24765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Password synchronization and resetting</a:t>
            </a:r>
          </a:p>
          <a:p>
            <a:pPr indent="-247650" lvl="0" marL="24765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Self service for users on specific types of activities</a:t>
            </a:r>
          </a:p>
          <a:p>
            <a:pPr indent="-247650" lvl="0" marL="24765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Delegation of administrative tasks</a:t>
            </a:r>
          </a:p>
          <a:p>
            <a:pPr indent="-247650" lvl="0" marL="24765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Centralized auditing and reporting</a:t>
            </a:r>
          </a:p>
          <a:p>
            <a:pPr indent="-247650" lvl="0" marL="24765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Integrated workflow and increase in business productivity</a:t>
            </a:r>
          </a:p>
          <a:p>
            <a:pPr indent="-247650" lvl="0" marL="24765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Decrease in network access points</a:t>
            </a:r>
          </a:p>
          <a:p>
            <a:pPr indent="-247650" lvl="0" marL="24765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Regulatory compliance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6" name="Shape 21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9" name="Shape 22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 system that uses </a:t>
            </a:r>
            <a:r>
              <a:rPr b="1" i="1" lang="en-GB" sz="1000" u="none" cap="none" strike="noStrike">
                <a:solidFill>
                  <a:schemeClr val="dk1"/>
                </a:solidFill>
                <a:latin typeface="Calibri"/>
                <a:ea typeface="Calibri"/>
                <a:cs typeface="Calibri"/>
                <a:sym typeface="Calibri"/>
              </a:rPr>
              <a:t>discretionary access control</a:t>
            </a:r>
            <a:r>
              <a:rPr b="0" i="0" lang="en-GB" sz="1000" u="none" cap="none" strike="noStrike">
                <a:solidFill>
                  <a:schemeClr val="dk1"/>
                </a:solidFill>
                <a:latin typeface="Calibri"/>
                <a:ea typeface="Calibri"/>
                <a:cs typeface="Calibri"/>
                <a:sym typeface="Calibri"/>
              </a:rPr>
              <a:t> (DAC) enables the owner of the resource to specify which subjects can access specific resources.  This model is called discretionary because the control of access is based on the discretion of the owner. (162)</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Data owners decide who has access to resources and ACLs are used to enforce the security policy. (166)</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DAC systems grant or deny access based on the identity of the subject.  The identity can be a user identity or group membership. (163)</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The most common implementation of DAC is through ACLs, which are dictated and set by the owners and enforced by the operating system. (162)</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This does not lend itself to a centrally controlled environment and can make a user’s ability to access information dynamic versus the more static role of mandatory access control. (162)</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When you look at the properties of a file or directory and you see the choices that allow you to control which users can have access to this resource and to what degree, you are witnessing an instance of ACLs enforcing a DAC model. (162)</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DACs can be applied to both the directory tree structure and the files it contains. (162)</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6" name="Shape 23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In a </a:t>
            </a:r>
            <a:r>
              <a:rPr b="1" i="1" lang="en-GB" sz="900" u="none" cap="none" strike="noStrike">
                <a:solidFill>
                  <a:schemeClr val="dk1"/>
                </a:solidFill>
                <a:latin typeface="Calibri"/>
                <a:ea typeface="Calibri"/>
                <a:cs typeface="Calibri"/>
                <a:sym typeface="Calibri"/>
              </a:rPr>
              <a:t>mandatory access control</a:t>
            </a:r>
            <a:r>
              <a:rPr b="0" i="0" lang="en-GB" sz="900" u="none" cap="none" strike="noStrike">
                <a:solidFill>
                  <a:schemeClr val="dk1"/>
                </a:solidFill>
                <a:latin typeface="Calibri"/>
                <a:ea typeface="Calibri"/>
                <a:cs typeface="Calibri"/>
                <a:sym typeface="Calibri"/>
              </a:rPr>
              <a:t> (MAC) model, users and data owners do not have as much freedom to determine who can access files. (163)</a:t>
            </a: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Operating systems enforce the system’s security policy through the use of security labels. (166)</a:t>
            </a: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In MAC implementations, the system makes access decisions by comparing the subject’s clearance and need-to-know level to that of the security label. (165)</a:t>
            </a: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This type of model is used in environments where information classification and confidentiality is of utmost importance, such as a military installation. (163)</a:t>
            </a: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The operating system makes the final decision and can override the user’s wishes. (163)</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MAC uses a security label system.  Users have clearances and resources have security labels that contain data classifications.  MAC compares these two attributes to determine access control capabilities. (218)</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Users are given a security clearance and data is classified the same way.   Users have access to data classified equal and lesser than their own status.  (163)</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Security labels are attached to all objects; thus, every file, directory, and device has its own security label with its classification information.  (163)</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The terms “security labels” and “sensitivity labels” can be used interchangeably. (163)</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When a MAC model is being used, every subject and object must have a sensitivity label. (164)</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The sensitivity label contains a </a:t>
            </a:r>
            <a:r>
              <a:rPr b="1" i="1" lang="en-GB" sz="900" u="none" cap="none" strike="noStrike">
                <a:solidFill>
                  <a:schemeClr val="dk1"/>
                </a:solidFill>
                <a:latin typeface="Calibri"/>
                <a:ea typeface="Calibri"/>
                <a:cs typeface="Calibri"/>
                <a:sym typeface="Calibri"/>
              </a:rPr>
              <a:t>classification</a:t>
            </a:r>
            <a:r>
              <a:rPr b="0" i="0" lang="en-GB" sz="900" u="none" cap="none" strike="noStrike">
                <a:solidFill>
                  <a:schemeClr val="dk1"/>
                </a:solidFill>
                <a:latin typeface="Calibri"/>
                <a:ea typeface="Calibri"/>
                <a:cs typeface="Calibri"/>
                <a:sym typeface="Calibri"/>
              </a:rPr>
              <a:t> and different </a:t>
            </a:r>
            <a:r>
              <a:rPr b="1" i="1" lang="en-GB" sz="900" u="none" cap="none" strike="noStrike">
                <a:solidFill>
                  <a:schemeClr val="dk1"/>
                </a:solidFill>
                <a:latin typeface="Calibri"/>
                <a:ea typeface="Calibri"/>
                <a:cs typeface="Calibri"/>
                <a:sym typeface="Calibri"/>
              </a:rPr>
              <a:t>categories</a:t>
            </a:r>
            <a:r>
              <a:rPr b="0" i="0" lang="en-GB" sz="900" u="none" cap="none" strike="noStrike">
                <a:solidFill>
                  <a:schemeClr val="dk1"/>
                </a:solidFill>
                <a:latin typeface="Calibri"/>
                <a:ea typeface="Calibri"/>
                <a:cs typeface="Calibri"/>
                <a:sym typeface="Calibri"/>
              </a:rPr>
              <a:t>. (164)</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The classification indicates the sensitivity label, and the categories enforce need-to-know rules. (164)</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Classifications are hierarchical, categories are not. (164)</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43" name="Shape 24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A </a:t>
            </a:r>
            <a:r>
              <a:rPr b="1" i="1" lang="en-GB" sz="1000" u="none" cap="none" strike="noStrike">
                <a:solidFill>
                  <a:schemeClr val="dk1"/>
                </a:solidFill>
                <a:latin typeface="Calibri"/>
                <a:ea typeface="Calibri"/>
                <a:cs typeface="Calibri"/>
                <a:sym typeface="Calibri"/>
              </a:rPr>
              <a:t>role-based access control</a:t>
            </a:r>
            <a:r>
              <a:rPr b="0" i="0" lang="en-GB" sz="1000" u="none" cap="none" strike="noStrike">
                <a:solidFill>
                  <a:schemeClr val="dk1"/>
                </a:solidFill>
                <a:latin typeface="Calibri"/>
                <a:ea typeface="Calibri"/>
                <a:cs typeface="Calibri"/>
                <a:sym typeface="Calibri"/>
              </a:rPr>
              <a:t> (RBAC) model, also called nondiscretionary access control, uses a centrally administered set of controls to determine how subjects and objects interact. (165)</a:t>
            </a: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This type of model allows access to resources to be based on the role the user holds within the company. (165)</a:t>
            </a: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It is referred to as nondiscretionary because assigning a user to a role is unavoidably imposed. (165)</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The RBAC approach simplifies access control administration by allowing permissions to be managed in terms of user job roles. (165)</a:t>
            </a: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A role is defined in terms of the operations and tasks that the role will need to carry out. (165)</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Introducing roles also introduces the difference between rights being assigned explicitly and implicitly.  </a:t>
            </a: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If rights and permissions are assigned </a:t>
            </a:r>
            <a:r>
              <a:rPr b="1" i="1" lang="en-GB" sz="1000" u="none" cap="none" strike="noStrike">
                <a:solidFill>
                  <a:schemeClr val="dk1"/>
                </a:solidFill>
                <a:latin typeface="Calibri"/>
                <a:ea typeface="Calibri"/>
                <a:cs typeface="Calibri"/>
                <a:sym typeface="Calibri"/>
              </a:rPr>
              <a:t>explicitly</a:t>
            </a:r>
            <a:r>
              <a:rPr b="0" i="0" lang="en-GB" sz="1000" u="none" cap="none" strike="noStrike">
                <a:solidFill>
                  <a:schemeClr val="dk1"/>
                </a:solidFill>
                <a:latin typeface="Calibri"/>
                <a:ea typeface="Calibri"/>
                <a:cs typeface="Calibri"/>
                <a:sym typeface="Calibri"/>
              </a:rPr>
              <a:t>, it indicates that they are assigned to a specific individual.  (165)</a:t>
            </a: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If rights are assigned </a:t>
            </a:r>
            <a:r>
              <a:rPr b="1" i="1" lang="en-GB" sz="1000" u="none" cap="none" strike="noStrike">
                <a:solidFill>
                  <a:schemeClr val="dk1"/>
                </a:solidFill>
                <a:latin typeface="Calibri"/>
                <a:ea typeface="Calibri"/>
                <a:cs typeface="Calibri"/>
                <a:sym typeface="Calibri"/>
              </a:rPr>
              <a:t>implicitly</a:t>
            </a:r>
            <a:r>
              <a:rPr b="0" i="0" lang="en-GB" sz="1000" u="none" cap="none" strike="noStrike">
                <a:solidFill>
                  <a:schemeClr val="dk1"/>
                </a:solidFill>
                <a:latin typeface="Calibri"/>
                <a:ea typeface="Calibri"/>
                <a:cs typeface="Calibri"/>
                <a:sym typeface="Calibri"/>
              </a:rPr>
              <a:t>, it indicates that they are assigned to a role or group and the user inherits those attributes. (165)</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An RBAC is the best system for a company that has high employee turnover. (165)</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60" name="Shape 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 name="Shape 6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Three main security principles for any type of security control are: (p124)</a:t>
            </a:r>
          </a:p>
          <a:p>
            <a:pPr indent="-247650" lvl="0" marL="247650" marR="0" rtl="0" algn="l">
              <a:spcBef>
                <a:spcPts val="0"/>
              </a:spcBef>
              <a:buSzPct val="25000"/>
              <a:buNone/>
            </a:pPr>
            <a:r>
              <a:rPr b="1" i="1" lang="en-GB" sz="1000" u="none" cap="none" strike="noStrike">
                <a:solidFill>
                  <a:schemeClr val="dk1"/>
                </a:solidFill>
                <a:latin typeface="Calibri"/>
                <a:ea typeface="Calibri"/>
                <a:cs typeface="Calibri"/>
                <a:sym typeface="Calibri"/>
              </a:rPr>
              <a:t>Availability</a:t>
            </a:r>
            <a:r>
              <a:rPr b="0" i="0" lang="en-GB" sz="1000" u="none" cap="none" strike="noStrike">
                <a:solidFill>
                  <a:schemeClr val="dk1"/>
                </a:solidFill>
                <a:latin typeface="Calibri"/>
                <a:ea typeface="Calibri"/>
                <a:cs typeface="Calibri"/>
                <a:sym typeface="Calibri"/>
              </a:rPr>
              <a:t>:  Information, systems, and resources need to be available to users in a timely manner to not effect productivity. (p125)</a:t>
            </a: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Fault tolerance and recovery mechanisms are put into place to ensure the continuity of the availability of resources. (p125)</a:t>
            </a: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Information has various attributes such as accuracy, relevance, timeliness, and privacy (etc.). (p125)</a:t>
            </a:r>
          </a:p>
          <a:p>
            <a:pPr indent="-247650" lvl="0" marL="247650" marR="0" rtl="0" algn="l">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1" i="1" lang="en-GB" sz="1000" u="none" cap="none" strike="noStrike">
                <a:solidFill>
                  <a:schemeClr val="dk1"/>
                </a:solidFill>
                <a:latin typeface="Calibri"/>
                <a:ea typeface="Calibri"/>
                <a:cs typeface="Calibri"/>
                <a:sym typeface="Calibri"/>
              </a:rPr>
              <a:t>Integrity</a:t>
            </a:r>
            <a:r>
              <a:rPr b="0" i="0" lang="en-GB" sz="1000" u="none" cap="none" strike="noStrike">
                <a:solidFill>
                  <a:schemeClr val="dk1"/>
                </a:solidFill>
                <a:latin typeface="Calibri"/>
                <a:ea typeface="Calibri"/>
                <a:cs typeface="Calibri"/>
                <a:sym typeface="Calibri"/>
              </a:rPr>
              <a:t>:  When a security mechanism provides integrity, it protects the data/resource from being altered in any unauthorized fashion. (p125)</a:t>
            </a:r>
          </a:p>
          <a:p>
            <a:pPr indent="-247650" lvl="0" marL="247650" marR="0" rtl="0" algn="l">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1" i="1" lang="en-GB" sz="1000" u="none" cap="none" strike="noStrike">
                <a:solidFill>
                  <a:schemeClr val="dk1"/>
                </a:solidFill>
                <a:latin typeface="Calibri"/>
                <a:ea typeface="Calibri"/>
                <a:cs typeface="Calibri"/>
                <a:sym typeface="Calibri"/>
              </a:rPr>
              <a:t>Confidentiality</a:t>
            </a:r>
            <a:r>
              <a:rPr b="0" i="0" lang="en-GB" sz="1000" u="none" cap="none" strike="noStrike">
                <a:solidFill>
                  <a:schemeClr val="dk1"/>
                </a:solidFill>
                <a:latin typeface="Calibri"/>
                <a:ea typeface="Calibri"/>
                <a:cs typeface="Calibri"/>
                <a:sym typeface="Calibri"/>
              </a:rPr>
              <a:t>:  The assurance that information is not disclosed to unauthorized individuals, programs, or processes. (p126)</a:t>
            </a: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Because of various levels of data, control mechanisms need to dictate who can access data and what the subject can do with it once it is accessed. (p126)</a:t>
            </a: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Some security mechanisms that provide confidentiality are encryption, logical and physical access control, transmission protocols, database views, and controlled traffic flow. (218)</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56" name="Shape 2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1" i="1"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1" i="1" lang="en-GB" sz="1200" u="none" cap="none" strike="noStrike">
                <a:solidFill>
                  <a:schemeClr val="dk1"/>
                </a:solidFill>
                <a:latin typeface="Calibri"/>
                <a:ea typeface="Calibri"/>
                <a:cs typeface="Calibri"/>
                <a:sym typeface="Calibri"/>
              </a:rPr>
              <a:t>Rule based access control</a:t>
            </a:r>
            <a:r>
              <a:rPr b="0" i="0" lang="en-GB" sz="1200" u="none" cap="none" strike="noStrike">
                <a:solidFill>
                  <a:schemeClr val="dk1"/>
                </a:solidFill>
                <a:latin typeface="Calibri"/>
                <a:ea typeface="Calibri"/>
                <a:cs typeface="Calibri"/>
                <a:sym typeface="Calibri"/>
              </a:rPr>
              <a:t> uses specific rules that indicate what can and cannot happen between a subject and an object. (167)</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Before a subject can access an object in a certain circumstance, it must meet a set of predefined rules. (167)</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Rule based access control is not necessarily identity based—rules apply to all users across the board, no matter what their identity is.  (The DAC model is identity based). (167)</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Traditionally, rule based access control has been used in MAC systems as an enforcement mechanism of the complex rules of access that MAC systems provide; today, rule based access is used in other types of systems and applications as well (e.g., routers and firewalls). (167)</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264" name="Shape 2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65" name="Shape 2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1" i="1" lang="en-GB" sz="1000" u="none" cap="none" strike="noStrike">
                <a:solidFill>
                  <a:schemeClr val="dk1"/>
                </a:solidFill>
                <a:latin typeface="Calibri"/>
                <a:ea typeface="Calibri"/>
                <a:cs typeface="Calibri"/>
                <a:sym typeface="Calibri"/>
              </a:rPr>
              <a:t>Constrained user interfaces</a:t>
            </a:r>
            <a:r>
              <a:rPr b="0" i="0" lang="en-GB" sz="1000" u="none" cap="none" strike="noStrike">
                <a:solidFill>
                  <a:schemeClr val="dk1"/>
                </a:solidFill>
                <a:latin typeface="Calibri"/>
                <a:ea typeface="Calibri"/>
                <a:cs typeface="Calibri"/>
                <a:sym typeface="Calibri"/>
              </a:rPr>
              <a:t> restrict users’ access abilities by not allowing them to request certain functions or information, or to have access to specific system resources.  (168)</a:t>
            </a: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Limits the user’s environment within the system, thus limiting access to objects. (172)</a:t>
            </a:r>
          </a:p>
          <a:p>
            <a:pPr indent="-247650" lvl="0" marL="247650" marR="0" rtl="0" algn="l">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000" u="none" cap="none" strike="noStrike">
                <a:solidFill>
                  <a:schemeClr val="dk1"/>
                </a:solidFill>
                <a:latin typeface="Calibri"/>
                <a:ea typeface="Calibri"/>
                <a:cs typeface="Calibri"/>
                <a:sym typeface="Calibri"/>
              </a:rPr>
              <a:t>There are three major types of restricted interfaces: (168)</a:t>
            </a:r>
          </a:p>
          <a:p>
            <a:pPr indent="-247650" lvl="0" marL="2476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Menus and shells</a:t>
            </a:r>
          </a:p>
          <a:p>
            <a:pPr indent="-247650" lvl="2" marL="11620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The options that a user is given are the commands that they can execute. (168)</a:t>
            </a:r>
          </a:p>
          <a:p>
            <a:pPr indent="-247650" lvl="2" marL="11620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A </a:t>
            </a:r>
            <a:r>
              <a:rPr b="1" i="1" lang="en-GB" sz="1000" u="none" cap="none" strike="noStrike">
                <a:solidFill>
                  <a:schemeClr val="dk1"/>
                </a:solidFill>
                <a:latin typeface="Calibri"/>
                <a:ea typeface="Calibri"/>
                <a:cs typeface="Calibri"/>
                <a:sym typeface="Calibri"/>
              </a:rPr>
              <a:t>shell</a:t>
            </a:r>
            <a:r>
              <a:rPr b="0" i="0" lang="en-GB" sz="1000" u="none" cap="none" strike="noStrike">
                <a:solidFill>
                  <a:schemeClr val="dk1"/>
                </a:solidFill>
                <a:latin typeface="Calibri"/>
                <a:ea typeface="Calibri"/>
                <a:cs typeface="Calibri"/>
                <a:sym typeface="Calibri"/>
              </a:rPr>
              <a:t> is a type of virtual environment within a system; it is the user’s interface to the operating system and works as a command interpreter. (168)</a:t>
            </a:r>
          </a:p>
          <a:p>
            <a:pPr indent="-247650" lvl="0" marL="2476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Database views</a:t>
            </a:r>
          </a:p>
          <a:p>
            <a:pPr indent="-247650" lvl="2" marL="11620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Are mechanisms used to restrict user access to data that is contained in the database. (168)</a:t>
            </a:r>
          </a:p>
          <a:p>
            <a:pPr indent="-247650" lvl="0" marL="2476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Physically constrained interfaces</a:t>
            </a:r>
          </a:p>
          <a:p>
            <a:pPr indent="-247650" lvl="2" marL="1162050" marR="0" rtl="0" algn="l">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Can be implemented by providing only certain keys on a keypad or certain touch buttons on a screen. (e.g., atm machine views). (169)</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72" name="Shape 2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An </a:t>
            </a:r>
            <a:r>
              <a:rPr b="1" i="1" lang="en-GB" sz="1000" u="none" cap="none" strike="noStrike">
                <a:solidFill>
                  <a:schemeClr val="dk1"/>
                </a:solidFill>
                <a:latin typeface="Calibri"/>
                <a:ea typeface="Calibri"/>
                <a:cs typeface="Calibri"/>
                <a:sym typeface="Calibri"/>
              </a:rPr>
              <a:t>access control matrix</a:t>
            </a:r>
            <a:r>
              <a:rPr b="0" i="0" lang="en-GB" sz="1000" u="none" cap="none" strike="noStrike">
                <a:solidFill>
                  <a:schemeClr val="dk1"/>
                </a:solidFill>
                <a:latin typeface="Calibri"/>
                <a:ea typeface="Calibri"/>
                <a:cs typeface="Calibri"/>
                <a:sym typeface="Calibri"/>
              </a:rPr>
              <a:t> is a table of subjects and objects indicating what actions individual subjects can take upon individual objects. (169)</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Matrices are data structures that programmers implement as table lookups that will be used and enforced by the operating system. (169)</a:t>
            </a:r>
          </a:p>
          <a:p>
            <a:pPr indent="-247650" lvl="0" marL="247650" marR="0" rtl="0" algn="l">
              <a:lnSpc>
                <a:spcPct val="90000"/>
              </a:lnSpc>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1" i="1" lang="en-GB" sz="1000" u="none" cap="none" strike="noStrike">
                <a:solidFill>
                  <a:schemeClr val="dk1"/>
                </a:solidFill>
                <a:latin typeface="Calibri"/>
                <a:ea typeface="Calibri"/>
                <a:cs typeface="Calibri"/>
                <a:sym typeface="Calibri"/>
              </a:rPr>
              <a:t>Capability table</a:t>
            </a:r>
            <a:r>
              <a:rPr b="0" i="0" lang="en-GB" sz="1000" u="none" cap="none" strike="noStrike">
                <a:solidFill>
                  <a:schemeClr val="dk1"/>
                </a:solidFill>
                <a:latin typeface="Calibri"/>
                <a:ea typeface="Calibri"/>
                <a:cs typeface="Calibri"/>
                <a:sym typeface="Calibri"/>
              </a:rPr>
              <a:t>:  Specifies the access rights a certain subject possess pertaining to certain objects. (169)</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Bounded to a subject and indicates what objects that subject can access. (172)</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Is different from an ACL because the subject is bound to the capability table, whereas the object is bound to the ACL. (169)</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The capability corresponds to the subject’s row in the access control matrix. (169)</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 capability can be in the form of a token, ticket, or key. (169)</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 capability component is a data structure that contains a unique object identifier and access rights the subject has to that object. (169)</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See Table 4-1, pg. 169</a:t>
            </a:r>
          </a:p>
          <a:p>
            <a:pPr indent="-247650" lvl="0" marL="247650" marR="0" rtl="0" algn="l">
              <a:lnSpc>
                <a:spcPct val="90000"/>
              </a:lnSpc>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1" i="1" lang="en-GB" sz="1000" u="none" cap="none" strike="noStrike">
                <a:solidFill>
                  <a:schemeClr val="dk1"/>
                </a:solidFill>
                <a:latin typeface="Calibri"/>
                <a:ea typeface="Calibri"/>
                <a:cs typeface="Calibri"/>
                <a:sym typeface="Calibri"/>
              </a:rPr>
              <a:t>Access Control List</a:t>
            </a:r>
            <a:r>
              <a:rPr b="0" i="0" lang="en-GB" sz="1000" u="none" cap="none" strike="noStrike">
                <a:solidFill>
                  <a:schemeClr val="dk1"/>
                </a:solidFill>
                <a:latin typeface="Calibri"/>
                <a:ea typeface="Calibri"/>
                <a:cs typeface="Calibri"/>
                <a:sym typeface="Calibri"/>
              </a:rPr>
              <a:t> (ACL):  Lists of subjects that are authorized to access a specific object and they define what level of authorization is granted.  Authorization can be specified to an individual or group. (170)</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ACLs map values from the access control matrix to the object.  (170)</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Capability = row in matrix</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ACL = column in matrix.</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78" name="Shape 2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4" name="Shape 2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85" name="Shape 2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1" name="Shape 29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92" name="Shape 29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8" name="Shape 29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299" name="Shape 29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05" name="Shape 3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06" name="Shape 30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Content Dependent Access Control (170)</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With</a:t>
            </a:r>
            <a:r>
              <a:rPr b="1" i="0" lang="en-GB" sz="1000" u="none" cap="none" strike="noStrike">
                <a:solidFill>
                  <a:schemeClr val="dk1"/>
                </a:solidFill>
                <a:latin typeface="Calibri"/>
                <a:ea typeface="Calibri"/>
                <a:cs typeface="Calibri"/>
                <a:sym typeface="Calibri"/>
              </a:rPr>
              <a:t> content based access control</a:t>
            </a:r>
            <a:r>
              <a:rPr b="0" i="0" lang="en-GB" sz="1000" u="none" cap="none" strike="noStrike">
                <a:solidFill>
                  <a:schemeClr val="dk1"/>
                </a:solidFill>
                <a:latin typeface="Calibri"/>
                <a:ea typeface="Calibri"/>
                <a:cs typeface="Calibri"/>
                <a:sym typeface="Calibri"/>
              </a:rPr>
              <a:t>, access to objects is determined by the content within the object. (170)</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Bases access decisions on the sensitivity of the data, not solely on subject’s identity. (172)</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This is often used in databases. E.g., the content of the database fields dictates which users can see specific information within the database tables.  (170)</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Content dependent filtering is used when corporations employ email filters that look for specific strings, such as “confidential,” “SSN,” “top secret,” etc. (170)</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1" i="0" lang="en-GB" sz="1000" u="none" cap="none" strike="noStrike">
                <a:solidFill>
                  <a:schemeClr val="dk1"/>
                </a:solidFill>
                <a:latin typeface="Calibri"/>
                <a:ea typeface="Calibri"/>
                <a:cs typeface="Calibri"/>
                <a:sym typeface="Calibri"/>
              </a:rPr>
              <a:t>Context based access control</a:t>
            </a:r>
            <a:r>
              <a:rPr b="0" i="0" lang="en-GB" sz="1000" u="none" cap="none" strike="noStrike">
                <a:solidFill>
                  <a:schemeClr val="dk1"/>
                </a:solidFill>
                <a:latin typeface="Calibri"/>
                <a:ea typeface="Calibri"/>
                <a:cs typeface="Calibri"/>
                <a:sym typeface="Calibri"/>
              </a:rPr>
              <a:t> differs from content dependent access control in that it makes access decisions based on the context of a collection of information rather than on the sensitivity of the data. (171)</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Bases access decisions on the state of the situation, not solely on identity or content sensitivity. (172)</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 system that is using context dependent access control “reviews the situation” and then makes a decision. (171)</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For example, firewalls make context based decisions when they collect state information on a packet before allowing it into the network.   (171)</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 stateful firewall understands the necessary steps of communication for specific protocols. (171)</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Stateful:  Something that understands the necessary steps of a dialog session.  Is an example of context dependent access control. (171)</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19" name="Shape 31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7" name="Shape 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25" name="Shape 3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26" name="Shape 3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Need to know the properties of each.  Detailed examination of each type is beyond the scope of this presentation.</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Radius (173)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Remote Authentication Dial In User Service. (173)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Is a client/server authentication protocol and authenticates and authorizes remote users. (173)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Most ISPs today use Radius to authenticate customers before they are allowed to access the Internet. (173)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Radius is an open protocol and can be used in different types of implementations. (173)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Uses UDP as a transport protocol (174)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Only encrypts the user’s password as it is being transmitted from Radius client to the radius server. (174)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Is appropriate protocol when simplistic username/password authentication can take place and users only need an “accept” or “deny” for obtaining access. (176)</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Tacacs</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Terminal Access Controller Access Control System (173)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Uses TCP as a transport protocol. (174)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Encrypts all user data and does not have the vulnerabilities that are inherent in the radius protocol. (175)</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Presents true AAA (Authentication, authorization, and accounting) architecture. (175)</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Diameter (176)</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 protocol that has been developed to build upon the functionality of radius and overcome many of its limitations. (176)</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AAA protocol. </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Authentication: Provides PAP, CHAP, EAP, end to end protection of authentication information, replay attack protection. (178)</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Authorization:  redirects, secure proxies, relays and brokers, state reconciliation, unsolicited disconnect, reauthorization on demand. (178)</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Auditing:  reporting, ROAMOPS accounting, event monitoring. (178)</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Diameter provides the common AAA and security framework that different services can work within. (177)</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32" name="Shape 3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33" name="Shape 33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 </a:t>
            </a:r>
            <a:r>
              <a:rPr b="1" i="1" lang="en-GB" sz="1200" u="none" cap="none" strike="noStrike">
                <a:solidFill>
                  <a:schemeClr val="dk1"/>
                </a:solidFill>
                <a:latin typeface="Calibri"/>
                <a:ea typeface="Calibri"/>
                <a:cs typeface="Calibri"/>
                <a:sym typeface="Calibri"/>
              </a:rPr>
              <a:t>decentralized access control administration</a:t>
            </a:r>
            <a:r>
              <a:rPr b="0" i="0" lang="en-GB" sz="1200" u="none" cap="none" strike="noStrike">
                <a:solidFill>
                  <a:schemeClr val="dk1"/>
                </a:solidFill>
                <a:latin typeface="Calibri"/>
                <a:ea typeface="Calibri"/>
                <a:cs typeface="Calibri"/>
                <a:sym typeface="Calibri"/>
              </a:rPr>
              <a:t> method gives control of access to the people closer to the resources—the people who may better understand who should and should not have access to certain files, data, and resources.  (179)</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In this approach it is often the functional manager who assigns access control rights to employees. (179)</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Changes happen faster through this type of administration because not just one entity is making changes for the whole organization. (179)</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Because no single entity controls access as a whole, different managers and departments can practice security and access controls in different ways. (179)</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Has no methods for consistent control, lack of proper consistency. (180)</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An example is a peer-to-peer working group. (218)</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39" name="Shape 3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40" name="Shape 34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46" name="Shape 3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47" name="Shape 34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Senior management must decide what role security will play in an organization. (181)</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Policy and procedure (181)</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It is management’s responsibility to construct a security policy. (181)</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A security policy works at the top layer of a hierarchical access control model. (181)</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A security policy is a high level plan that states management’s intent pertaining to how security should be practiced within an organization, what actions are acceptable, and what level of risk the company is willing to accept. (181)</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Personnel controls (182)</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Personnel controls indicate who employees are expected to interact with security mechanisms, and address noncompliance issues pertaining to these expectations. (182)</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Separation of Duties (182)</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Rotation of Duties (182)</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Supervisory structure:  Management must construct a supervisory structure in which each employee has a supervisor to report to, and that supervisor is responsible for that employee’s actions. (182)</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Security awareness training:  As computer security becomes more and more of an issue to companies, they will start to recognize the value of security awareness training. (183)</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Testing (183)</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All security controls, mechanisms, and procedures need to be tested on a periodic basis to ensure that they properly support the security policy, goals, and objectives set for them. (183)</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It is management’s responsibility to make sure that these tests take place. (183)</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53" name="Shape 3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54" name="Shape 35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rPr b="0" i="0" lang="en-GB" sz="900" u="sng" cap="none" strike="noStrike">
                <a:solidFill>
                  <a:schemeClr val="dk1"/>
                </a:solidFill>
                <a:latin typeface="Calibri"/>
                <a:ea typeface="Calibri"/>
                <a:cs typeface="Calibri"/>
                <a:sym typeface="Calibri"/>
              </a:rPr>
              <a:t>Physical Controls</a:t>
            </a:r>
            <a:r>
              <a:rPr b="0" i="0" lang="en-GB" sz="900" u="none" cap="none" strike="noStrike">
                <a:solidFill>
                  <a:schemeClr val="dk1"/>
                </a:solidFill>
                <a:latin typeface="Calibri"/>
                <a:ea typeface="Calibri"/>
                <a:cs typeface="Calibri"/>
                <a:sym typeface="Calibri"/>
              </a:rPr>
              <a:t> (181)</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Physical controls must support and work with administrative and technical controls to supply the right degree of access control. (183)</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Network segregation (183)</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Can be carried out through physical and logical means.  (183)</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Physical:  Each area for equipment has the necessary physical controls to ensure that only the permitted individuals have access into and out of those sections. (183)</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Perimeter security:  Perimeter security mechanisms provide physical access control by providing protection for individuals, facilities, and the components within facilities. (184)</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Computer controls:  Each computer can have physical controls installed and configured (e.g., locks on the cover, removal of floppy drives, implementation of a protection device to eliminated electrical emissions to thwart attempts to gather information through airwaves). (184)</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Work area separation:  Some environments might dictate that only particular individuals can access certain areas of the facility.  (184)</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Data backups:  Backing up data is a physical control to ensure that information can still be accessed after an emergency or disruption of the network or system. (184)</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Cabling:  Protection for the various types of cabling that carry information throughout a network. (184)</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900" u="none" cap="none" strike="noStrike">
                <a:solidFill>
                  <a:schemeClr val="dk1"/>
                </a:solidFill>
                <a:latin typeface="Calibri"/>
                <a:ea typeface="Calibri"/>
                <a:cs typeface="Calibri"/>
                <a:sym typeface="Calibri"/>
              </a:rPr>
              <a:t>Control zone</a:t>
            </a:r>
            <a:r>
              <a:rPr b="0" i="0" lang="en-GB" sz="900" u="none" cap="none" strike="noStrike">
                <a:solidFill>
                  <a:schemeClr val="dk1"/>
                </a:solidFill>
                <a:latin typeface="Calibri"/>
                <a:ea typeface="Calibri"/>
                <a:cs typeface="Calibri"/>
                <a:sym typeface="Calibri"/>
              </a:rPr>
              <a:t>:  is a physical control, and is a specific area that surrounds and protects network devices that emit electrical signals.  It ensures that confidential information is contained and to hinder intruders from accessing information through the airwaves. (187)</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61" name="Shape 36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Are the software tools used to restrict subject’s access to objects. (185)</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They are components of operating systems, add-on security packages, applications, network hardware devices, protocols, encryption mechanisms, and access control matrices. (185)</a:t>
            </a:r>
          </a:p>
          <a:p>
            <a:pPr indent="-247650" lvl="0" marL="247650" marR="0" rtl="0" algn="l">
              <a:lnSpc>
                <a:spcPct val="80000"/>
              </a:lnSpc>
              <a:spcBef>
                <a:spcPts val="0"/>
              </a:spcBef>
              <a:buClr>
                <a:schemeClr val="dk1"/>
              </a:buClr>
              <a:buSzPct val="100000"/>
              <a:buFont typeface="Calibri"/>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System access:  There are many types of technical controls that enable a user to access a system and the resources within that system. (185)</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Network architecture:  The architecture of a network can be constructed and enforced through several logical controls to provide segregation and protection of the environment. (185)</a:t>
            </a:r>
          </a:p>
          <a:p>
            <a:pPr indent="-247650" lvl="2" marL="11620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Logical separation is through IP address ranges and subnets and by controlling the communication flow between the segments. (185)</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Network access (187)</a:t>
            </a:r>
          </a:p>
          <a:p>
            <a:pPr indent="-247650" lvl="2" marL="11620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Networks can have logical controls that dictate who can and cannot access them and what those individuals can do once they are authenticated. (187)</a:t>
            </a:r>
          </a:p>
          <a:p>
            <a:pPr indent="-247650" lvl="2" marL="11620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Switches, routers, firewalls, and bridges all work as technical controls to enforce access restriction into and out of network, and access to the different segments within the network. (187)</a:t>
            </a:r>
          </a:p>
          <a:p>
            <a:pPr indent="-247650" lvl="2" marL="11620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Access to different network segments should be granular in nature.  (187)</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Encryption and protocols:  work as technical controls to protect information as it passes throughout a network and resides on computers. (187)</a:t>
            </a:r>
          </a:p>
          <a:p>
            <a:pPr indent="-247650" lvl="2" marL="11620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They ensure that the information is received by the correct entity and that it is not modified during transmission. (187)</a:t>
            </a:r>
          </a:p>
          <a:p>
            <a:pPr indent="-247650" lvl="2" marL="11620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These controls can preserve the confidentiality and integrity of data and enforce specific paths for communication to take place. (187)</a:t>
            </a:r>
          </a:p>
          <a:p>
            <a:pPr indent="-247650" lvl="0" marL="247650" marR="0" rtl="0" algn="l">
              <a:lnSpc>
                <a:spcPct val="80000"/>
              </a:lnSpc>
              <a:spcBef>
                <a:spcPts val="0"/>
              </a:spcBef>
              <a:buSzPct val="25000"/>
              <a:buNone/>
            </a:pPr>
            <a:r>
              <a:t/>
            </a:r>
            <a:endParaRPr b="1" i="1"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t/>
            </a:r>
            <a:endParaRPr b="1" i="1" sz="9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900" u="none" cap="none" strike="noStrike">
                <a:solidFill>
                  <a:schemeClr val="dk1"/>
                </a:solidFill>
                <a:latin typeface="Calibri"/>
                <a:ea typeface="Calibri"/>
                <a:cs typeface="Calibri"/>
                <a:sym typeface="Calibri"/>
              </a:rPr>
              <a:t>Auditing</a:t>
            </a:r>
            <a:r>
              <a:rPr b="0" i="0" lang="en-GB" sz="900" u="none" cap="none" strike="noStrike">
                <a:solidFill>
                  <a:schemeClr val="dk1"/>
                </a:solidFill>
                <a:latin typeface="Calibri"/>
                <a:ea typeface="Calibri"/>
                <a:cs typeface="Calibri"/>
                <a:sym typeface="Calibri"/>
              </a:rPr>
              <a:t>:  Auditing tools are technical controls that track activity within a network on a network device or on a specific computer. (188)</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67" name="Shape 3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68" name="Shape 3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74" name="Shape 3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75" name="Shape 37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t/>
            </a:r>
            <a:endParaRPr b="0" i="0" sz="900" u="sng"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sng" cap="none" strike="noStrike">
                <a:solidFill>
                  <a:schemeClr val="dk1"/>
                </a:solidFill>
                <a:latin typeface="Calibri"/>
                <a:ea typeface="Calibri"/>
                <a:cs typeface="Calibri"/>
                <a:sym typeface="Calibri"/>
              </a:rPr>
              <a:t>Preventative:  Administrative</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The following are the soft mechanisms that are put into place to enforce access control and protection for the company as a whole: (190)</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Policies and procedures</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Effective hiring practices</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pre-employment background checks</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Controlled termination processes</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Data classification and labeling</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Security awareness</a:t>
            </a:r>
          </a:p>
          <a:p>
            <a:pPr indent="-247650" lvl="0" marL="247650" marR="0" rtl="0" algn="l">
              <a:lnSpc>
                <a:spcPct val="80000"/>
              </a:lnSpc>
              <a:spcBef>
                <a:spcPts val="0"/>
              </a:spcBef>
              <a:buSzPct val="25000"/>
              <a:buNone/>
            </a:pPr>
            <a:r>
              <a:t/>
            </a:r>
            <a:endParaRPr b="0" i="0" sz="900" u="sng"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sng" cap="none" strike="noStrike">
                <a:solidFill>
                  <a:schemeClr val="dk1"/>
                </a:solidFill>
                <a:latin typeface="Calibri"/>
                <a:ea typeface="Calibri"/>
                <a:cs typeface="Calibri"/>
                <a:sym typeface="Calibri"/>
              </a:rPr>
              <a:t>Preventative:  Physical</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The following can physically restrict access to a facility, specific work areas, or computer systems: (190)</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Badges, swipe cards</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Guards, dogs</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Fences, locks, mantraps</a:t>
            </a:r>
          </a:p>
          <a:p>
            <a:pPr indent="-247650" lvl="2" marL="11620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Locks are usually considered delay mechanisms because they only delay a determined intruder.  The goal is to delay access long enough to allow law enforcement or the security guard to respond to the situation. (190)</a:t>
            </a:r>
          </a:p>
          <a:p>
            <a:pPr indent="-247650" lvl="0" marL="247650" marR="0" rtl="0" algn="l">
              <a:lnSpc>
                <a:spcPct val="80000"/>
              </a:lnSpc>
              <a:spcBef>
                <a:spcPts val="0"/>
              </a:spcBef>
              <a:buSzPct val="25000"/>
              <a:buNone/>
            </a:pPr>
            <a:r>
              <a:t/>
            </a:r>
            <a:endParaRPr b="0" i="0" sz="900" u="sng"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900" u="sng" cap="none" strike="noStrike">
                <a:solidFill>
                  <a:schemeClr val="dk1"/>
                </a:solidFill>
                <a:latin typeface="Calibri"/>
                <a:ea typeface="Calibri"/>
                <a:cs typeface="Calibri"/>
                <a:sym typeface="Calibri"/>
              </a:rPr>
              <a:t>Preventative:  Technical</a:t>
            </a:r>
          </a:p>
          <a:p>
            <a:pPr indent="-247650" lvl="0" marL="247650" marR="0" rtl="0" algn="l">
              <a:lnSpc>
                <a:spcPct val="80000"/>
              </a:lnSpc>
              <a:spcBef>
                <a:spcPts val="0"/>
              </a:spcBef>
              <a:buSzPct val="25000"/>
              <a:buNone/>
            </a:pPr>
            <a:r>
              <a:rPr b="0" i="0" lang="en-GB" sz="900" u="none" cap="none" strike="noStrike">
                <a:solidFill>
                  <a:schemeClr val="dk1"/>
                </a:solidFill>
                <a:latin typeface="Calibri"/>
                <a:ea typeface="Calibri"/>
                <a:cs typeface="Calibri"/>
                <a:sym typeface="Calibri"/>
              </a:rPr>
              <a:t>The following are logical controls that are part of operating systems, third party application add ons, or hardware units: (190)</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Passwords, biometrics, smart cards</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encryption, protocols, call back systems, database views, constrained user interfaces </a:t>
            </a:r>
          </a:p>
          <a:p>
            <a:pPr indent="-247650" lvl="0" marL="247650" marR="0" rtl="0" algn="l">
              <a:lnSpc>
                <a:spcPct val="8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Antivirus software, ACLs, firewalls, routers, clipping levels</a:t>
            </a:r>
          </a:p>
          <a:p>
            <a:pPr indent="-247650" lvl="0" marL="247650" marR="0" rtl="0" algn="l">
              <a:lnSpc>
                <a:spcPct val="80000"/>
              </a:lnSpc>
              <a:spcBef>
                <a:spcPts val="0"/>
              </a:spcBef>
              <a:buSzPct val="25000"/>
              <a:buNone/>
            </a:pPr>
            <a:r>
              <a:t/>
            </a:r>
            <a:endParaRPr b="0" i="0" sz="9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81" name="Shape 3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82" name="Shape 3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Review of Audit Information</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It does no good to collect it if you do not look at it. (194)</a:t>
            </a:r>
          </a:p>
          <a:p>
            <a:pPr indent="-247650" lvl="0" marL="247650" marR="0" rtl="0" algn="l">
              <a:lnSpc>
                <a:spcPct val="90000"/>
              </a:lnSpc>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1" i="1" lang="en-GB" sz="1000" u="none" cap="none" strike="noStrike">
                <a:solidFill>
                  <a:schemeClr val="dk1"/>
                </a:solidFill>
                <a:latin typeface="Calibri"/>
                <a:ea typeface="Calibri"/>
                <a:cs typeface="Calibri"/>
                <a:sym typeface="Calibri"/>
              </a:rPr>
              <a:t>Event Oriented Audit Review</a:t>
            </a:r>
            <a:r>
              <a:rPr b="0" i="0" lang="en-GB" sz="1000" u="none" cap="none" strike="noStrike">
                <a:solidFill>
                  <a:schemeClr val="dk1"/>
                </a:solidFill>
                <a:latin typeface="Calibri"/>
                <a:ea typeface="Calibri"/>
                <a:cs typeface="Calibri"/>
                <a:sym typeface="Calibri"/>
              </a:rPr>
              <a:t>:  Review of audit logs after a security breach, unexplained system action, or system disruption. (195)</a:t>
            </a:r>
          </a:p>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Audit trails can be viewed periodically to watch for unusual behavior of users or systems and help understand the baseline and health of a system. (195)</a:t>
            </a:r>
          </a:p>
          <a:p>
            <a:pPr indent="-247650" lvl="0" marL="247650" marR="0" rtl="0" algn="l">
              <a:lnSpc>
                <a:spcPct val="90000"/>
              </a:lnSpc>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1" i="1" lang="en-GB" sz="1000" u="none" cap="none" strike="noStrike">
                <a:solidFill>
                  <a:schemeClr val="dk1"/>
                </a:solidFill>
                <a:latin typeface="Calibri"/>
                <a:ea typeface="Calibri"/>
                <a:cs typeface="Calibri"/>
                <a:sym typeface="Calibri"/>
              </a:rPr>
              <a:t>Real Time and Near Real time:</a:t>
            </a:r>
            <a:r>
              <a:rPr b="0" i="0" lang="en-GB" sz="1000" u="none" cap="none" strike="noStrike">
                <a:solidFill>
                  <a:schemeClr val="dk1"/>
                </a:solidFill>
                <a:latin typeface="Calibri"/>
                <a:ea typeface="Calibri"/>
                <a:cs typeface="Calibri"/>
                <a:sym typeface="Calibri"/>
              </a:rPr>
              <a:t>  Audit analysis that can use an automated tool to review audit information as it is created. (195)</a:t>
            </a:r>
          </a:p>
          <a:p>
            <a:pPr indent="-247650" lvl="0" marL="247650" marR="0" rtl="0" algn="l">
              <a:lnSpc>
                <a:spcPct val="90000"/>
              </a:lnSpc>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1" i="1" lang="en-GB" sz="1000" u="none" cap="none" strike="noStrike">
                <a:solidFill>
                  <a:schemeClr val="dk1"/>
                </a:solidFill>
                <a:latin typeface="Calibri"/>
                <a:ea typeface="Calibri"/>
                <a:cs typeface="Calibri"/>
                <a:sym typeface="Calibri"/>
              </a:rPr>
              <a:t>Audit Reduction Tool:</a:t>
            </a:r>
            <a:r>
              <a:rPr b="0" i="0" lang="en-GB" sz="1000" u="none" cap="none" strike="noStrike">
                <a:solidFill>
                  <a:schemeClr val="dk1"/>
                </a:solidFill>
                <a:latin typeface="Calibri"/>
                <a:ea typeface="Calibri"/>
                <a:cs typeface="Calibri"/>
                <a:sym typeface="Calibri"/>
              </a:rPr>
              <a:t> A tool that reduces the amount of information within an audit log.  The tool discards mundane task information and records system performance, security, and other functionality information. (195)</a:t>
            </a:r>
          </a:p>
          <a:p>
            <a:pPr indent="-247650" lvl="0" marL="247650" marR="0" rtl="0" algn="l">
              <a:lnSpc>
                <a:spcPct val="90000"/>
              </a:lnSpc>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1" i="1" lang="en-GB" sz="1000" u="none" cap="none" strike="noStrike">
                <a:solidFill>
                  <a:schemeClr val="dk1"/>
                </a:solidFill>
                <a:latin typeface="Calibri"/>
                <a:ea typeface="Calibri"/>
                <a:cs typeface="Calibri"/>
                <a:sym typeface="Calibri"/>
              </a:rPr>
              <a:t>Variance Detection Tool:</a:t>
            </a:r>
            <a:r>
              <a:rPr b="0" i="0" lang="en-GB" sz="1000" u="none" cap="none" strike="noStrike">
                <a:solidFill>
                  <a:schemeClr val="dk1"/>
                </a:solidFill>
                <a:latin typeface="Calibri"/>
                <a:ea typeface="Calibri"/>
                <a:cs typeface="Calibri"/>
                <a:sym typeface="Calibri"/>
              </a:rPr>
              <a:t>  Can monitor computer and resource usage trends and detect variations. (195)</a:t>
            </a:r>
          </a:p>
          <a:p>
            <a:pPr indent="-247650" lvl="0" marL="247650" marR="0" rtl="0" algn="l">
              <a:lnSpc>
                <a:spcPct val="90000"/>
              </a:lnSpc>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1" i="1" lang="en-GB" sz="1000" u="none" cap="none" strike="noStrike">
                <a:solidFill>
                  <a:schemeClr val="dk1"/>
                </a:solidFill>
                <a:latin typeface="Calibri"/>
                <a:ea typeface="Calibri"/>
                <a:cs typeface="Calibri"/>
                <a:sym typeface="Calibri"/>
              </a:rPr>
              <a:t>Attack Signature Detection Tool</a:t>
            </a:r>
            <a:r>
              <a:rPr b="0" i="0" lang="en-GB" sz="1000" u="none" cap="none" strike="noStrike">
                <a:solidFill>
                  <a:schemeClr val="dk1"/>
                </a:solidFill>
                <a:latin typeface="Calibri"/>
                <a:ea typeface="Calibri"/>
                <a:cs typeface="Calibri"/>
                <a:sym typeface="Calibri"/>
              </a:rPr>
              <a:t>:  An application that will have a database of information that has been known to indicate specific attacks.  This type of tool parses audit logs in search of certain patterns.  If a pattern matches a pattern or signature held within its database, the tool indicates that an attack has taken place or is in progress. (195)</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88" name="Shape 3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89" name="Shape 38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1" i="1"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1" i="1" lang="en-GB" sz="1200" u="none" cap="none" strike="noStrike">
                <a:solidFill>
                  <a:schemeClr val="dk1"/>
                </a:solidFill>
                <a:latin typeface="Calibri"/>
                <a:ea typeface="Calibri"/>
                <a:cs typeface="Calibri"/>
                <a:sym typeface="Calibri"/>
              </a:rPr>
              <a:t>Keystroke Monitoring</a:t>
            </a:r>
            <a:r>
              <a:rPr b="0" i="0" lang="en-GB" sz="1200" u="none" cap="none" strike="noStrike">
                <a:solidFill>
                  <a:schemeClr val="dk1"/>
                </a:solidFill>
                <a:latin typeface="Calibri"/>
                <a:ea typeface="Calibri"/>
                <a:cs typeface="Calibri"/>
                <a:sym typeface="Calibri"/>
              </a:rPr>
              <a:t>:  A type of auditing that can review and record keystrokes entered by a user during an active session.  (195)</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 hacker can also use this type of monitoring. (195)</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There are privacy issues with this type of monitoring and administrators could be subject to criminal and civil liabilities if it is done without proper notification to the employees and authorization from management. (196)</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Protecting Audit Data and Log Information</a:t>
            </a:r>
          </a:p>
          <a:p>
            <a:pPr indent="-247650" lvl="0" marL="247650" marR="0" rtl="0" algn="l">
              <a:spcBef>
                <a:spcPts val="0"/>
              </a:spcBef>
              <a:buSzPct val="25000"/>
              <a:buNone/>
            </a:pPr>
            <a:r>
              <a:rPr b="1" i="1" lang="en-GB" sz="1200" u="none" cap="none" strike="noStrike">
                <a:solidFill>
                  <a:schemeClr val="dk1"/>
                </a:solidFill>
                <a:latin typeface="Calibri"/>
                <a:ea typeface="Calibri"/>
                <a:cs typeface="Calibri"/>
                <a:sym typeface="Calibri"/>
              </a:rPr>
              <a:t>Scrubbing</a:t>
            </a:r>
            <a:r>
              <a:rPr b="0" i="0" lang="en-GB" sz="1200" u="none" cap="none" strike="noStrike">
                <a:solidFill>
                  <a:schemeClr val="dk1"/>
                </a:solidFill>
                <a:latin typeface="Calibri"/>
                <a:ea typeface="Calibri"/>
                <a:cs typeface="Calibri"/>
                <a:sym typeface="Calibri"/>
              </a:rPr>
              <a:t>:  Deleting specific incriminating data within audit logs. (196)</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Only- certain individuals (administrator and security personnel) should be able to view, modify, and delete audit trail information. (196)</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The integrity and confidentiality of audit logs is important because they could be used as evidence in a trial. (196)</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73" name="Shape 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 name="Shape 7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28600" lvl="0" marL="22860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28600" lvl="0" marL="22860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28600" lvl="0" marL="228600" marR="0" rtl="0" algn="l">
              <a:spcBef>
                <a:spcPts val="0"/>
              </a:spcBef>
              <a:buSzPct val="25000"/>
              <a:buNone/>
            </a:pPr>
            <a:r>
              <a:rPr b="0" i="0" lang="en-GB" sz="1200" u="none" cap="none" strike="noStrike">
                <a:solidFill>
                  <a:schemeClr val="dk1"/>
                </a:solidFill>
                <a:latin typeface="Calibri"/>
                <a:ea typeface="Calibri"/>
                <a:cs typeface="Calibri"/>
                <a:sym typeface="Calibri"/>
              </a:rPr>
              <a:t>Identification Component Requirements:  When issuing identification values to users, the following should be in place: (p129)</a:t>
            </a:r>
          </a:p>
          <a:p>
            <a:pPr indent="-228600" lvl="0" marL="22860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Each value should be unique, for user accountability;</a:t>
            </a:r>
          </a:p>
          <a:p>
            <a:pPr indent="-228600" lvl="0" marL="22860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A standard naming scheme should be followed;</a:t>
            </a:r>
          </a:p>
          <a:p>
            <a:pPr indent="-228600" lvl="0" marL="22860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The value should be nondescriptive of the user’s position or tasks; and</a:t>
            </a:r>
          </a:p>
          <a:p>
            <a:pPr indent="-228600" lvl="0" marL="228600" marR="0" rtl="0" algn="l">
              <a:spcBef>
                <a:spcPts val="0"/>
              </a:spcBef>
              <a:buClr>
                <a:schemeClr val="dk1"/>
              </a:buClr>
              <a:buSzPct val="100000"/>
              <a:buFont typeface="Calibri"/>
              <a:buChar char="•"/>
            </a:pPr>
            <a:r>
              <a:rPr b="0" i="0" lang="en-GB" sz="1200" u="none" cap="none" strike="noStrike">
                <a:solidFill>
                  <a:schemeClr val="dk1"/>
                </a:solidFill>
                <a:latin typeface="Calibri"/>
                <a:ea typeface="Calibri"/>
                <a:cs typeface="Calibri"/>
                <a:sym typeface="Calibri"/>
              </a:rPr>
              <a:t>The value should not be shared between users.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395" name="Shape 3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96" name="Shape 3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Deny access to systems by undefined users or anonymous accounts</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Limit and monitor the usage of administrator and other powerful accounts</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Suspend or delay access capability after a specific number of unsuccessful logon attempts</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Remove obsolete user accounts as soon as the user leaves the company</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Suspend inactive accounts after  30 to 60 days</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Enforce strict access criteria</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Enforce the need to know and least privilege practices</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Disable unneeded system features, services, and ports</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Replace default password settings on accounts</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Limit and monitor global access rules</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Ensure that logon IDs are nondescriptive of job function</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Remove redundant resource rules from accounts and group memberships </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Remove redundant user IDs, accounts, and role based accounts from resource access lists</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Enforce password rotation</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Enforce password requirements (length, contents, lifetime, distribution, storage, and transmission)</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Audit system and user events and actions and review reports periodically</a:t>
            </a:r>
          </a:p>
          <a:p>
            <a:pPr indent="-247650" lvl="2" marL="1162050" marR="0" rtl="0" algn="l">
              <a:lnSpc>
                <a:spcPct val="90000"/>
              </a:lnSpc>
              <a:spcBef>
                <a:spcPts val="0"/>
              </a:spcBef>
              <a:buSzPct val="25000"/>
              <a:buNone/>
            </a:pPr>
            <a:r>
              <a:rPr b="0" i="0" lang="en-GB" sz="1000" u="none" cap="none" strike="noStrike">
                <a:solidFill>
                  <a:schemeClr val="dk1"/>
                </a:solidFill>
                <a:latin typeface="Calibri"/>
                <a:ea typeface="Calibri"/>
                <a:cs typeface="Calibri"/>
                <a:sym typeface="Calibri"/>
              </a:rPr>
              <a:t>Protect audit logs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402" name="Shape 4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03" name="Shape 40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800" u="none" cap="none" strike="noStrike">
                <a:solidFill>
                  <a:schemeClr val="dk1"/>
                </a:solidFill>
                <a:latin typeface="Calibri"/>
                <a:ea typeface="Calibri"/>
                <a:cs typeface="Calibri"/>
                <a:sym typeface="Calibri"/>
              </a:rPr>
              <a:t>Object Reuse</a:t>
            </a:r>
            <a:r>
              <a:rPr b="0" i="0" lang="en-GB" sz="800" u="none" cap="none" strike="noStrike">
                <a:solidFill>
                  <a:schemeClr val="dk1"/>
                </a:solidFill>
                <a:latin typeface="Calibri"/>
                <a:ea typeface="Calibri"/>
                <a:cs typeface="Calibri"/>
                <a:sym typeface="Calibri"/>
              </a:rPr>
              <a:t> issues pertain to reassigning to a subject media that previously contained one or more objects. (Means that before someone uses a hard drive, floppy disk or tape, it should be cleared of any residual information that was on it previously.) (198)</a:t>
            </a: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Can unintentionally disclose information. (219)</a:t>
            </a: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Just removing pointers to files is not always enough protection for proper object reuse. (219)</a:t>
            </a: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Degaussing is a safeguard against disclosure of confidential information because it returns media back to its original state. (220)</a:t>
            </a:r>
          </a:p>
          <a:p>
            <a:pPr indent="-247650" lvl="0" marL="247650" marR="0" rtl="0" algn="l">
              <a:lnSpc>
                <a:spcPct val="80000"/>
              </a:lnSpc>
              <a:spcBef>
                <a:spcPts val="0"/>
              </a:spcBef>
              <a:buSzPct val="25000"/>
              <a:buNone/>
            </a:pPr>
            <a:r>
              <a:t/>
            </a:r>
            <a:endParaRPr b="1" i="1"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800" u="none" cap="none" strike="noStrike">
                <a:solidFill>
                  <a:schemeClr val="dk1"/>
                </a:solidFill>
                <a:latin typeface="Calibri"/>
                <a:ea typeface="Calibri"/>
                <a:cs typeface="Calibri"/>
                <a:sym typeface="Calibri"/>
              </a:rPr>
              <a:t>Data Hiding</a:t>
            </a:r>
            <a:r>
              <a:rPr b="0" i="0" lang="en-GB" sz="800" u="none" cap="none" strike="noStrike">
                <a:solidFill>
                  <a:schemeClr val="dk1"/>
                </a:solidFill>
                <a:latin typeface="Calibri"/>
                <a:ea typeface="Calibri"/>
                <a:cs typeface="Calibri"/>
                <a:sym typeface="Calibri"/>
              </a:rPr>
              <a:t>:  When hackers (or others) configure a sector on a hard drive so that it is marked as bad and unusable to an operating system, but the sector is actually fine and may hold malicious data. (198)</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Emanation Security</a:t>
            </a: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Security to block electrical signals from electronic equipment. (199)</a:t>
            </a: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Information can be obtained via electrical signals in airwaves.  The ways to combat this type of intrusion are Tempest, white noise, and control zones. (219)</a:t>
            </a:r>
          </a:p>
          <a:p>
            <a:pPr indent="-247650" lvl="0" marL="247650" marR="0" rtl="0" algn="l">
              <a:lnSpc>
                <a:spcPct val="80000"/>
              </a:lnSpc>
              <a:spcBef>
                <a:spcPts val="0"/>
              </a:spcBef>
              <a:buSzPct val="25000"/>
              <a:buNone/>
            </a:pPr>
            <a:r>
              <a:t/>
            </a:r>
            <a:endParaRPr b="1" i="1"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800" u="none" cap="none" strike="noStrike">
                <a:solidFill>
                  <a:schemeClr val="dk1"/>
                </a:solidFill>
                <a:latin typeface="Calibri"/>
                <a:ea typeface="Calibri"/>
                <a:cs typeface="Calibri"/>
                <a:sym typeface="Calibri"/>
              </a:rPr>
              <a:t>Tempest</a:t>
            </a:r>
            <a:r>
              <a:rPr b="0" i="0" lang="en-GB" sz="800" u="none" cap="none" strike="noStrike">
                <a:solidFill>
                  <a:schemeClr val="dk1"/>
                </a:solidFill>
                <a:latin typeface="Calibri"/>
                <a:ea typeface="Calibri"/>
                <a:cs typeface="Calibri"/>
                <a:sym typeface="Calibri"/>
              </a:rPr>
              <a:t> was a project started by the DoD and then turned into a standard that outlines how to develop countermeasures that control spurious electrical signals that are emitted by electronic equipment. (199)</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There is special shielding that is used on equipment to suppress the signals as they are radiated from the devices. (199)</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Tempest equipment is implemented to prevent intruders from picking up information through the airwaves with listening devices. (199)</a:t>
            </a:r>
          </a:p>
          <a:p>
            <a:pPr indent="-247650" lvl="0" marL="247650" marR="0" rtl="0" algn="l">
              <a:lnSpc>
                <a:spcPct val="80000"/>
              </a:lnSpc>
              <a:spcBef>
                <a:spcPts val="0"/>
              </a:spcBef>
              <a:buClr>
                <a:schemeClr val="dk1"/>
              </a:buClr>
              <a:buSzPct val="100000"/>
              <a:buFont typeface="Calibri"/>
              <a:buChar char="•"/>
            </a:pPr>
            <a:r>
              <a:rPr b="1" i="1" lang="en-GB" sz="800" u="none" cap="none" strike="noStrike">
                <a:solidFill>
                  <a:schemeClr val="dk1"/>
                </a:solidFill>
                <a:latin typeface="Calibri"/>
                <a:ea typeface="Calibri"/>
                <a:cs typeface="Calibri"/>
                <a:sym typeface="Calibri"/>
              </a:rPr>
              <a:t>Faraday Cage</a:t>
            </a:r>
            <a:r>
              <a:rPr b="0" i="0" lang="en-GB" sz="800" u="none" cap="none" strike="noStrike">
                <a:solidFill>
                  <a:schemeClr val="dk1"/>
                </a:solidFill>
                <a:latin typeface="Calibri"/>
                <a:ea typeface="Calibri"/>
                <a:cs typeface="Calibri"/>
                <a:sym typeface="Calibri"/>
              </a:rPr>
              <a:t>:  An outer metal coating over electronic devices where the metal has the necessary depth to ensure that only a certain amount of radiation is released.  (199)</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There are allowable limits of emission levels that can radiate and still be considered sage. (199)</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Tempest technology is complex, cumbersome, and expensive and only used in highly sensitive areas that really need this high level of protection. (199)</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Alternatives to Tempest:  white noise or a control zone concept. (199)</a:t>
            </a:r>
          </a:p>
          <a:p>
            <a:pPr indent="-247650" lvl="0" marL="247650" marR="0" rtl="0" algn="l">
              <a:lnSpc>
                <a:spcPct val="80000"/>
              </a:lnSpc>
              <a:spcBef>
                <a:spcPts val="0"/>
              </a:spcBef>
              <a:buSzPct val="25000"/>
              <a:buNone/>
            </a:pPr>
            <a:r>
              <a:t/>
            </a:r>
            <a:endParaRPr b="1" i="1"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800" u="none" cap="none" strike="noStrike">
                <a:solidFill>
                  <a:schemeClr val="dk1"/>
                </a:solidFill>
                <a:latin typeface="Calibri"/>
                <a:ea typeface="Calibri"/>
                <a:cs typeface="Calibri"/>
                <a:sym typeface="Calibri"/>
              </a:rPr>
              <a:t>White Noise</a:t>
            </a:r>
            <a:r>
              <a:rPr b="0" i="0" lang="en-GB" sz="800" u="none" cap="none" strike="noStrike">
                <a:solidFill>
                  <a:schemeClr val="dk1"/>
                </a:solidFill>
                <a:latin typeface="Calibri"/>
                <a:ea typeface="Calibri"/>
                <a:cs typeface="Calibri"/>
                <a:sym typeface="Calibri"/>
              </a:rPr>
              <a:t>:  A uniform spectrum of random electrical signals.  It is distributed over the full spectrum so that the bandwidth is constant and an intruder is not able to decipher real information from random noise or random information. (200)</a:t>
            </a:r>
          </a:p>
          <a:p>
            <a:pPr indent="-247650" lvl="0" marL="247650" marR="0" rtl="0" algn="l">
              <a:lnSpc>
                <a:spcPct val="80000"/>
              </a:lnSpc>
              <a:spcBef>
                <a:spcPts val="0"/>
              </a:spcBef>
              <a:buSzPct val="25000"/>
              <a:buNone/>
            </a:pPr>
            <a:r>
              <a:t/>
            </a:r>
            <a:endParaRPr b="1" i="1"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800" u="none" cap="none" strike="noStrike">
                <a:solidFill>
                  <a:schemeClr val="dk1"/>
                </a:solidFill>
                <a:latin typeface="Calibri"/>
                <a:ea typeface="Calibri"/>
                <a:cs typeface="Calibri"/>
                <a:sym typeface="Calibri"/>
              </a:rPr>
              <a:t>Control Zone</a:t>
            </a:r>
            <a:r>
              <a:rPr b="0" i="0" lang="en-GB" sz="800" u="none" cap="none" strike="noStrike">
                <a:solidFill>
                  <a:schemeClr val="dk1"/>
                </a:solidFill>
                <a:latin typeface="Calibri"/>
                <a:ea typeface="Calibri"/>
                <a:cs typeface="Calibri"/>
                <a:sym typeface="Calibri"/>
              </a:rPr>
              <a:t>:  Creates a security perimeter and is constructed to protect against unauthorized access to data or compromise of sensitive information.  Using material in walls to contain electrical signals.  Prevents intruders from being able to access information that is emitted via electrical signals from network devices. (200)</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2" name="Shape 41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10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t/>
            </a:r>
            <a:endParaRPr b="1" i="1" sz="10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1000" u="none" cap="none" strike="noStrike">
                <a:solidFill>
                  <a:schemeClr val="dk1"/>
                </a:solidFill>
                <a:latin typeface="Calibri"/>
                <a:ea typeface="Calibri"/>
                <a:cs typeface="Calibri"/>
                <a:sym typeface="Calibri"/>
              </a:rPr>
              <a:t>Intrusion Detection Systems (IDs)</a:t>
            </a:r>
            <a:r>
              <a:rPr b="0" i="0" lang="en-GB" sz="1000" u="none" cap="none" strike="noStrike">
                <a:solidFill>
                  <a:schemeClr val="dk1"/>
                </a:solidFill>
                <a:latin typeface="Calibri"/>
                <a:ea typeface="Calibri"/>
                <a:cs typeface="Calibri"/>
                <a:sym typeface="Calibri"/>
              </a:rPr>
              <a:t> are different from traditional firewall products because they are designed to detect a security breach.  (200)</a:t>
            </a:r>
          </a:p>
          <a:p>
            <a:pPr indent="-247650" lvl="0" marL="247650" marR="0" rtl="0" algn="l">
              <a:lnSpc>
                <a:spcPct val="80000"/>
              </a:lnSpc>
              <a:spcBef>
                <a:spcPts val="0"/>
              </a:spcBef>
              <a:buSzPct val="25000"/>
              <a:buNone/>
            </a:pPr>
            <a:r>
              <a:rPr b="0" i="0" lang="en-GB" sz="1000" u="none" cap="none" strike="noStrike">
                <a:solidFill>
                  <a:schemeClr val="dk1"/>
                </a:solidFill>
                <a:latin typeface="Calibri"/>
                <a:ea typeface="Calibri"/>
                <a:cs typeface="Calibri"/>
                <a:sym typeface="Calibri"/>
              </a:rPr>
              <a:t>Three common components of all IDS systems:  Sensors, analyzers, and administrator interfaces. (201)</a:t>
            </a:r>
          </a:p>
          <a:p>
            <a:pPr indent="-247650" lvl="0" marL="247650" marR="0" rtl="0" algn="l">
              <a:lnSpc>
                <a:spcPct val="80000"/>
              </a:lnSpc>
              <a:spcBef>
                <a:spcPts val="0"/>
              </a:spcBef>
              <a:buSzPct val="25000"/>
              <a:buNone/>
            </a:pPr>
            <a:r>
              <a:rPr b="0" i="0" lang="en-GB" sz="1000" u="none" cap="none" strike="noStrike">
                <a:solidFill>
                  <a:schemeClr val="dk1"/>
                </a:solidFill>
                <a:latin typeface="Calibri"/>
                <a:ea typeface="Calibri"/>
                <a:cs typeface="Calibri"/>
                <a:sym typeface="Calibri"/>
              </a:rPr>
              <a:t>Most types of IDSs are capable of several types of responses to a triggered event: (211)</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Send a special signal to drop or kill the packet connections (at both source and destination). </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Block a user from accessing a resource. </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Send an alert of an event trigger to other hosts</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Some IDS can reconfigure themselves to perform some predefined action.</a:t>
            </a:r>
          </a:p>
          <a:p>
            <a:pPr indent="-247650" lvl="0" marL="247650" marR="0" rtl="0" algn="l">
              <a:lnSpc>
                <a:spcPct val="80000"/>
              </a:lnSpc>
              <a:spcBef>
                <a:spcPts val="0"/>
              </a:spcBef>
              <a:buSzPct val="25000"/>
              <a:buNone/>
            </a:pPr>
            <a:r>
              <a:t/>
            </a:r>
            <a:endParaRPr b="0" i="0" sz="10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1000" u="none" cap="none" strike="noStrike">
                <a:solidFill>
                  <a:schemeClr val="dk1"/>
                </a:solidFill>
                <a:latin typeface="Calibri"/>
                <a:ea typeface="Calibri"/>
                <a:cs typeface="Calibri"/>
                <a:sym typeface="Calibri"/>
              </a:rPr>
              <a:t>IDS Sensors:</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Sensor:  works as an analysis engine. (209)</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Receives raw data from an event generator, and compares it to a signature database, profile, or model, depending upon the type of IDS. (209)</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The sensor’s role is to filter received data, discard irrelevant information, and detect suspicious activity. (209)</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See example, page 209 (Basic architecture of NIDS)</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Spanning port:  Where all traffic from all ports can be mirrored to one port. (210)</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Sensor placement is a critical part of configuring an effective IDS. (210)</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The IDS can be centralized, as firewall products that have IDS functionality integrated within them, or distributed, with multiple sensors throughout the network. (211)</a:t>
            </a:r>
          </a:p>
          <a:p>
            <a:pPr indent="-247650" lvl="0" marL="247650" marR="0" rtl="0" algn="l">
              <a:lnSpc>
                <a:spcPct val="80000"/>
              </a:lnSpc>
              <a:spcBef>
                <a:spcPts val="0"/>
              </a:spcBef>
              <a:buClr>
                <a:schemeClr val="dk1"/>
              </a:buClr>
              <a:buSzPct val="100000"/>
              <a:buFont typeface="Calibri"/>
              <a:buChar char="•"/>
            </a:pPr>
            <a:r>
              <a:rPr b="0" i="0" lang="en-GB" sz="1000" u="none" cap="none" strike="noStrike">
                <a:solidFill>
                  <a:schemeClr val="dk1"/>
                </a:solidFill>
                <a:latin typeface="Calibri"/>
                <a:ea typeface="Calibri"/>
                <a:cs typeface="Calibri"/>
                <a:sym typeface="Calibri"/>
              </a:rPr>
              <a:t>In very high traffic environments, multiple sensors should be in place to ensure that all packets are investigated. (211)</a:t>
            </a:r>
          </a:p>
          <a:p>
            <a:pPr indent="-247650" lvl="0" marL="247650" marR="0" rtl="0" algn="l">
              <a:lnSpc>
                <a:spcPct val="80000"/>
              </a:lnSpc>
              <a:spcBef>
                <a:spcPts val="0"/>
              </a:spcBef>
              <a:buSzPct val="25000"/>
              <a:buNone/>
            </a:pPr>
            <a:r>
              <a:t/>
            </a:r>
            <a:endParaRPr b="0" i="0" sz="10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418" name="Shape 4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9" name="Shape 41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Need to know the different features of HIDS and NIDS.  Scope is beyond this presentation.</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Two main types of IDS:  </a:t>
            </a:r>
          </a:p>
          <a:p>
            <a:pPr indent="-247650" lvl="0" marL="247650" marR="0" rtl="0" algn="l">
              <a:lnSpc>
                <a:spcPct val="80000"/>
              </a:lnSpc>
              <a:spcBef>
                <a:spcPts val="0"/>
              </a:spcBef>
              <a:buSzPct val="25000"/>
              <a:buNone/>
            </a:pPr>
            <a:r>
              <a:rPr b="1" i="1" lang="en-GB" sz="800" u="none" cap="none" strike="noStrike">
                <a:solidFill>
                  <a:schemeClr val="dk1"/>
                </a:solidFill>
                <a:latin typeface="Calibri"/>
                <a:ea typeface="Calibri"/>
                <a:cs typeface="Calibri"/>
                <a:sym typeface="Calibri"/>
              </a:rPr>
              <a:t>Network Based IDS, aka NIDS</a:t>
            </a:r>
            <a:r>
              <a:rPr b="0" i="0" lang="en-GB" sz="800" u="none" cap="none" strike="noStrike">
                <a:solidFill>
                  <a:schemeClr val="dk1"/>
                </a:solidFill>
                <a:latin typeface="Calibri"/>
                <a:ea typeface="Calibri"/>
                <a:cs typeface="Calibri"/>
                <a:sym typeface="Calibri"/>
              </a:rPr>
              <a:t> (monitor network communications)</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Uses sensors, which are either host computers with the necessary software installed or dedicated appliances, each with its network interface card (NIC) in promiscuous mode. (201)</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Monitors network traffic and cannot see the activity going on inside a computer itself. (201)</a:t>
            </a:r>
          </a:p>
          <a:p>
            <a:pPr indent="-247650" lvl="0" marL="247650" marR="0" rtl="0" algn="l">
              <a:lnSpc>
                <a:spcPct val="80000"/>
              </a:lnSpc>
              <a:spcBef>
                <a:spcPts val="0"/>
              </a:spcBef>
              <a:buSzPct val="25000"/>
              <a:buNone/>
            </a:pPr>
            <a:r>
              <a:t/>
            </a:r>
            <a:endParaRPr b="1" i="1"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800" u="none" cap="none" strike="noStrike">
                <a:solidFill>
                  <a:schemeClr val="dk1"/>
                </a:solidFill>
                <a:latin typeface="Calibri"/>
                <a:ea typeface="Calibri"/>
                <a:cs typeface="Calibri"/>
                <a:sym typeface="Calibri"/>
              </a:rPr>
              <a:t>Host Based IDS, aka HIDS</a:t>
            </a:r>
            <a:r>
              <a:rPr b="0" i="0" lang="en-GB" sz="800" u="none" cap="none" strike="noStrike">
                <a:solidFill>
                  <a:schemeClr val="dk1"/>
                </a:solidFill>
                <a:latin typeface="Calibri"/>
                <a:ea typeface="Calibri"/>
                <a:cs typeface="Calibri"/>
                <a:sym typeface="Calibri"/>
              </a:rPr>
              <a:t> (analyze the activity within a particular computer system)</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Can be installed on individual workstations and/or servers and watch for inappropriate or anomalous activity. (201)</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Usually used to make sure users do not delete system files, reconfigure important things, or put the system at risk in any other way. (201)</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HIDS universe is limited to the computer itself. (201)</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HIDS and NIDS can be one of the following types: (201)</a:t>
            </a:r>
          </a:p>
          <a:p>
            <a:pPr indent="-247650" lvl="0" marL="247650" marR="0" rtl="0" algn="l">
              <a:lnSpc>
                <a:spcPct val="80000"/>
              </a:lnSpc>
              <a:spcBef>
                <a:spcPts val="0"/>
              </a:spcBef>
              <a:buSzPct val="25000"/>
              <a:buNone/>
            </a:pPr>
            <a:r>
              <a:rPr b="0" i="0" lang="en-GB" sz="800" u="sng" cap="none" strike="noStrike">
                <a:solidFill>
                  <a:schemeClr val="dk1"/>
                </a:solidFill>
                <a:latin typeface="Calibri"/>
                <a:ea typeface="Calibri"/>
                <a:cs typeface="Calibri"/>
                <a:sym typeface="Calibri"/>
              </a:rPr>
              <a:t>Signature Based</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Also known as misuse-detection systems. (204)</a:t>
            </a:r>
          </a:p>
          <a:p>
            <a:pPr indent="-247650" lvl="0" marL="247650" marR="0" rtl="0" algn="l">
              <a:lnSpc>
                <a:spcPct val="80000"/>
              </a:lnSpc>
              <a:spcBef>
                <a:spcPts val="0"/>
              </a:spcBef>
              <a:buClr>
                <a:schemeClr val="dk1"/>
              </a:buClr>
              <a:buSzPct val="100000"/>
              <a:buFont typeface="Calibri"/>
              <a:buChar char="•"/>
            </a:pPr>
            <a:r>
              <a:rPr b="1" i="1" lang="en-GB" sz="800" u="none" cap="none" strike="noStrike">
                <a:solidFill>
                  <a:schemeClr val="dk1"/>
                </a:solidFill>
                <a:latin typeface="Calibri"/>
                <a:ea typeface="Calibri"/>
                <a:cs typeface="Calibri"/>
                <a:sym typeface="Calibri"/>
              </a:rPr>
              <a:t>Signatures</a:t>
            </a:r>
            <a:r>
              <a:rPr b="0" i="0" lang="en-GB" sz="800" u="none" cap="none" strike="noStrike">
                <a:solidFill>
                  <a:schemeClr val="dk1"/>
                </a:solidFill>
                <a:latin typeface="Calibri"/>
                <a:ea typeface="Calibri"/>
                <a:cs typeface="Calibri"/>
                <a:sym typeface="Calibri"/>
              </a:rPr>
              <a:t>:  Models of specific attacks and how they are carried out.  Each identified attack has a signature, which is used to detect an attack in progress or determine if one has occurred within the network.  Any action that is not recognized as an attack is considered acceptable. (202)</a:t>
            </a:r>
          </a:p>
          <a:p>
            <a:pPr indent="-247650" lvl="0" marL="247650" marR="0" rtl="0" algn="l">
              <a:lnSpc>
                <a:spcPct val="80000"/>
              </a:lnSpc>
              <a:spcBef>
                <a:spcPts val="0"/>
              </a:spcBef>
              <a:buClr>
                <a:schemeClr val="dk1"/>
              </a:buClr>
              <a:buSzPct val="100000"/>
              <a:buFont typeface="Calibri"/>
              <a:buChar char="•"/>
            </a:pPr>
            <a:r>
              <a:rPr b="1" i="1" lang="en-GB" sz="800" u="none" cap="none" strike="noStrike">
                <a:solidFill>
                  <a:schemeClr val="dk1"/>
                </a:solidFill>
                <a:latin typeface="Calibri"/>
                <a:ea typeface="Calibri"/>
                <a:cs typeface="Calibri"/>
                <a:sym typeface="Calibri"/>
              </a:rPr>
              <a:t>Land Attack</a:t>
            </a:r>
            <a:r>
              <a:rPr b="0" i="0" lang="en-GB" sz="800" u="none" cap="none" strike="noStrike">
                <a:solidFill>
                  <a:schemeClr val="dk1"/>
                </a:solidFill>
                <a:latin typeface="Calibri"/>
                <a:ea typeface="Calibri"/>
                <a:cs typeface="Calibri"/>
                <a:sym typeface="Calibri"/>
              </a:rPr>
              <a:t>:  A hacker modifies the packet header so that when a receiving system responds to the packet, it is responding to its own address.  Vulnerable systems do not have the programming code to know what to do in this situation, so they freeze or reboot. (202)</a:t>
            </a:r>
          </a:p>
          <a:p>
            <a:pPr indent="-247650" lvl="0" marL="247650" marR="0" rtl="0" algn="l">
              <a:lnSpc>
                <a:spcPct val="80000"/>
              </a:lnSpc>
              <a:spcBef>
                <a:spcPts val="0"/>
              </a:spcBef>
              <a:buClr>
                <a:schemeClr val="dk1"/>
              </a:buClr>
              <a:buSzPct val="100000"/>
              <a:buFont typeface="Calibri"/>
              <a:buChar char="•"/>
            </a:pPr>
            <a:r>
              <a:rPr b="1" i="1" lang="en-GB" sz="800" u="none" cap="none" strike="noStrike">
                <a:solidFill>
                  <a:schemeClr val="dk1"/>
                </a:solidFill>
                <a:latin typeface="Calibri"/>
                <a:ea typeface="Calibri"/>
                <a:cs typeface="Calibri"/>
                <a:sym typeface="Calibri"/>
              </a:rPr>
              <a:t>“In the Wild:”</a:t>
            </a:r>
            <a:r>
              <a:rPr b="0" i="0" lang="en-GB" sz="800" u="none" cap="none" strike="noStrike">
                <a:solidFill>
                  <a:schemeClr val="dk1"/>
                </a:solidFill>
                <a:latin typeface="Calibri"/>
                <a:ea typeface="Calibri"/>
                <a:cs typeface="Calibri"/>
                <a:sym typeface="Calibri"/>
              </a:rPr>
              <a:t>  Attacks or viruses that have been discovered in production environments. (202)</a:t>
            </a:r>
          </a:p>
          <a:p>
            <a:pPr indent="-247650" lvl="0" marL="247650" marR="0" rtl="0" algn="l">
              <a:lnSpc>
                <a:spcPct val="80000"/>
              </a:lnSpc>
              <a:spcBef>
                <a:spcPts val="0"/>
              </a:spcBef>
              <a:buClr>
                <a:schemeClr val="dk1"/>
              </a:buClr>
              <a:buSzPct val="100000"/>
              <a:buFont typeface="Calibri"/>
              <a:buChar char="•"/>
            </a:pPr>
            <a:r>
              <a:rPr b="1" i="1" lang="en-GB" sz="800" u="none" cap="none" strike="noStrike">
                <a:solidFill>
                  <a:schemeClr val="dk1"/>
                </a:solidFill>
                <a:latin typeface="Calibri"/>
                <a:ea typeface="Calibri"/>
                <a:cs typeface="Calibri"/>
                <a:sym typeface="Calibri"/>
              </a:rPr>
              <a:t>“In the zoo:”</a:t>
            </a:r>
            <a:r>
              <a:rPr b="0" i="0" lang="en-GB" sz="800" u="none" cap="none" strike="noStrike">
                <a:solidFill>
                  <a:schemeClr val="dk1"/>
                </a:solidFill>
                <a:latin typeface="Calibri"/>
                <a:ea typeface="Calibri"/>
                <a:cs typeface="Calibri"/>
                <a:sym typeface="Calibri"/>
              </a:rPr>
              <a:t>  Attacks or viruses that exist but have not been released. (202)</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Pattern matching, similar to antivirus software (208)</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Signatures must be continuously updated (208)</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Cannot identify new attacks (208)</a:t>
            </a:r>
          </a:p>
          <a:p>
            <a:pPr indent="-247650" lvl="0" marL="247650" marR="0" rtl="0" algn="l">
              <a:lnSpc>
                <a:spcPct val="80000"/>
              </a:lnSpc>
              <a:spcBef>
                <a:spcPts val="0"/>
              </a:spcBef>
              <a:buSzPct val="25000"/>
              <a:buNone/>
            </a:pPr>
            <a:r>
              <a:t/>
            </a:r>
            <a:endParaRPr b="0" i="0" sz="800" u="sng"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sng" cap="none" strike="noStrike">
                <a:solidFill>
                  <a:schemeClr val="dk1"/>
                </a:solidFill>
                <a:latin typeface="Calibri"/>
                <a:ea typeface="Calibri"/>
                <a:cs typeface="Calibri"/>
                <a:sym typeface="Calibri"/>
              </a:rPr>
              <a:t>Statistical Anomaly Based</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Also known as profile-based systems. (204)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 </a:t>
            </a:r>
            <a:r>
              <a:rPr b="1" i="1" lang="en-GB" sz="800" u="none" cap="none" strike="noStrike">
                <a:solidFill>
                  <a:schemeClr val="dk1"/>
                </a:solidFill>
                <a:latin typeface="Calibri"/>
                <a:ea typeface="Calibri"/>
                <a:cs typeface="Calibri"/>
                <a:sym typeface="Calibri"/>
              </a:rPr>
              <a:t>profile</a:t>
            </a:r>
            <a:r>
              <a:rPr b="0" i="0" lang="en-GB" sz="800" u="none" cap="none" strike="noStrike">
                <a:solidFill>
                  <a:schemeClr val="dk1"/>
                </a:solidFill>
                <a:latin typeface="Calibri"/>
                <a:ea typeface="Calibri"/>
                <a:cs typeface="Calibri"/>
                <a:sym typeface="Calibri"/>
              </a:rPr>
              <a:t> is built by continually sampling the environment’s activities. (202)</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The longer the IDS is in learning mode, the more accurate a profile it will build and the better protection it will provide. (202)</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Can detect new attacks (208)</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Anything that does not match the profile is seen as an attack, in response to which the IDS sends an alert. (202)</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This type of IDS should be able to detect “0 day” attacks and “low and slow” attacks. (203)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Two types:</a:t>
            </a:r>
          </a:p>
          <a:p>
            <a:pPr indent="-247650" lvl="2" marL="1162050" marR="0" rtl="0" algn="l">
              <a:lnSpc>
                <a:spcPct val="80000"/>
              </a:lnSpc>
              <a:spcBef>
                <a:spcPts val="0"/>
              </a:spcBef>
              <a:buClr>
                <a:schemeClr val="dk1"/>
              </a:buClr>
              <a:buSzPct val="100000"/>
              <a:buFont typeface="Calibri"/>
              <a:buChar char="•"/>
            </a:pPr>
            <a:r>
              <a:rPr b="0" i="0" lang="en-GB" sz="800" u="sng" cap="none" strike="noStrike">
                <a:solidFill>
                  <a:schemeClr val="dk1"/>
                </a:solidFill>
                <a:latin typeface="Calibri"/>
                <a:ea typeface="Calibri"/>
                <a:cs typeface="Calibri"/>
                <a:sym typeface="Calibri"/>
              </a:rPr>
              <a:t>Protocol Anomaly Based</a:t>
            </a:r>
            <a:r>
              <a:rPr b="0" i="0" lang="en-GB" sz="800" u="none" cap="none" strike="noStrike">
                <a:solidFill>
                  <a:schemeClr val="dk1"/>
                </a:solidFill>
                <a:latin typeface="Calibri"/>
                <a:ea typeface="Calibri"/>
                <a:cs typeface="Calibri"/>
                <a:sym typeface="Calibri"/>
              </a:rPr>
              <a:t>:  Unusual format of behavior of protocols (208)</a:t>
            </a:r>
          </a:p>
          <a:p>
            <a:pPr indent="-247650" lvl="4" marL="20764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These types of IDS have specific knowledge of each protocol that they will be monitoring, when the IDS is activated, it looks for anomalies that do not match the profiles built for the individual protocols. (208)</a:t>
            </a:r>
          </a:p>
          <a:p>
            <a:pPr indent="-247650" lvl="2" marL="1162050" marR="0" rtl="0" algn="l">
              <a:lnSpc>
                <a:spcPct val="80000"/>
              </a:lnSpc>
              <a:spcBef>
                <a:spcPts val="0"/>
              </a:spcBef>
              <a:buClr>
                <a:schemeClr val="dk1"/>
              </a:buClr>
              <a:buSzPct val="100000"/>
              <a:buFont typeface="Calibri"/>
              <a:buChar char="•"/>
            </a:pPr>
            <a:r>
              <a:rPr b="0" i="0" lang="en-GB" sz="800" u="sng" cap="none" strike="noStrike">
                <a:solidFill>
                  <a:schemeClr val="dk1"/>
                </a:solidFill>
                <a:latin typeface="Calibri"/>
                <a:ea typeface="Calibri"/>
                <a:cs typeface="Calibri"/>
                <a:sym typeface="Calibri"/>
              </a:rPr>
              <a:t>Traffic Anomaly Based</a:t>
            </a:r>
            <a:r>
              <a:rPr b="0" i="0" lang="en-GB" sz="800" u="none" cap="none" strike="noStrike">
                <a:solidFill>
                  <a:schemeClr val="dk1"/>
                </a:solidFill>
                <a:latin typeface="Calibri"/>
                <a:ea typeface="Calibri"/>
                <a:cs typeface="Calibri"/>
                <a:sym typeface="Calibri"/>
              </a:rPr>
              <a:t>:  Unusual format of traffic patterns. (208)</a:t>
            </a:r>
          </a:p>
          <a:p>
            <a:pPr indent="-247650" lvl="4" marL="20764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Detects changes in traffic patters as in DoS attacks or a new service that appears on the network. (205)</a:t>
            </a:r>
          </a:p>
          <a:p>
            <a:pPr indent="-247650" lvl="4" marL="20764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The thresholds are tunable to adjust to the sensitivity, to reduce the number of false positives and false negatives. (205)</a:t>
            </a:r>
          </a:p>
          <a:p>
            <a:pPr indent="-247650" lvl="4" marL="20764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It can detect unknown attacks. (205)</a:t>
            </a:r>
          </a:p>
          <a:p>
            <a:pPr indent="-247650" lvl="0" marL="247650" marR="0" rtl="0" algn="l">
              <a:lnSpc>
                <a:spcPct val="80000"/>
              </a:lnSpc>
              <a:spcBef>
                <a:spcPts val="0"/>
              </a:spcBef>
              <a:buSzPct val="25000"/>
              <a:buNone/>
            </a:pPr>
            <a:r>
              <a:rPr b="0" i="0" lang="en-GB" sz="800" u="sng" cap="none" strike="noStrike">
                <a:solidFill>
                  <a:schemeClr val="dk1"/>
                </a:solidFill>
                <a:latin typeface="Calibri"/>
                <a:ea typeface="Calibri"/>
                <a:cs typeface="Calibri"/>
                <a:sym typeface="Calibri"/>
              </a:rPr>
              <a:t>Rule Based</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Commonly associated with the use of an expert system. (205)</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An </a:t>
            </a:r>
            <a:r>
              <a:rPr b="1" i="1" lang="en-GB" sz="800" u="none" cap="none" strike="noStrike">
                <a:solidFill>
                  <a:schemeClr val="dk1"/>
                </a:solidFill>
                <a:latin typeface="Calibri"/>
                <a:ea typeface="Calibri"/>
                <a:cs typeface="Calibri"/>
                <a:sym typeface="Calibri"/>
              </a:rPr>
              <a:t>expert system</a:t>
            </a:r>
            <a:r>
              <a:rPr b="0" i="0" lang="en-GB" sz="800" u="none" cap="none" strike="noStrike">
                <a:solidFill>
                  <a:schemeClr val="dk1"/>
                </a:solidFill>
                <a:latin typeface="Calibri"/>
                <a:ea typeface="Calibri"/>
                <a:cs typeface="Calibri"/>
                <a:sym typeface="Calibri"/>
              </a:rPr>
              <a:t> is made up of a knowledge base, inference engine, and rule-based programming. (205)</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Use of IF/THEN rule based programming within expert systems (208)</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Knowledge is represented as </a:t>
            </a:r>
            <a:r>
              <a:rPr b="1" i="1" lang="en-GB" sz="800" u="none" cap="none" strike="noStrike">
                <a:solidFill>
                  <a:schemeClr val="dk1"/>
                </a:solidFill>
                <a:latin typeface="Calibri"/>
                <a:ea typeface="Calibri"/>
                <a:cs typeface="Calibri"/>
                <a:sym typeface="Calibri"/>
              </a:rPr>
              <a:t>rules</a:t>
            </a:r>
            <a:r>
              <a:rPr b="0" i="0" lang="en-GB" sz="800" u="none" cap="none" strike="noStrike">
                <a:solidFill>
                  <a:schemeClr val="dk1"/>
                </a:solidFill>
                <a:latin typeface="Calibri"/>
                <a:ea typeface="Calibri"/>
                <a:cs typeface="Calibri"/>
                <a:sym typeface="Calibri"/>
              </a:rPr>
              <a:t>, and the data that is to be analyzed is referred to as </a:t>
            </a:r>
            <a:r>
              <a:rPr b="1" i="1" lang="en-GB" sz="800" u="none" cap="none" strike="noStrike">
                <a:solidFill>
                  <a:schemeClr val="dk1"/>
                </a:solidFill>
                <a:latin typeface="Calibri"/>
                <a:ea typeface="Calibri"/>
                <a:cs typeface="Calibri"/>
                <a:sym typeface="Calibri"/>
              </a:rPr>
              <a:t>facts</a:t>
            </a:r>
            <a:r>
              <a:rPr b="0" i="0" lang="en-GB" sz="800" u="none" cap="none" strike="noStrike">
                <a:solidFill>
                  <a:schemeClr val="dk1"/>
                </a:solidFill>
                <a:latin typeface="Calibri"/>
                <a:ea typeface="Calibri"/>
                <a:cs typeface="Calibri"/>
                <a:sym typeface="Calibri"/>
              </a:rPr>
              <a:t>. (205)</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The rules are applied to the facts, the data that comes in from a sensor, or a system that is being monitored. (205)</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Use of expert system allows for artificial intelligence characteristics (208)</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Inference engine. (206)</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The more complex the rules, the more demands on software and hardware processing requirements. (208)</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Cannot detect new attacks. (208)</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Two types:</a:t>
            </a:r>
          </a:p>
          <a:p>
            <a:pPr indent="-247650" lvl="2" marL="1162050" marR="0" rtl="0" algn="l">
              <a:lnSpc>
                <a:spcPct val="80000"/>
              </a:lnSpc>
              <a:spcBef>
                <a:spcPts val="0"/>
              </a:spcBef>
              <a:buClr>
                <a:schemeClr val="dk1"/>
              </a:buClr>
              <a:buSzPct val="100000"/>
              <a:buFont typeface="Calibri"/>
              <a:buChar char="•"/>
            </a:pPr>
            <a:r>
              <a:rPr b="0" i="0" lang="en-GB" sz="800" u="sng" cap="none" strike="noStrike">
                <a:solidFill>
                  <a:schemeClr val="dk1"/>
                </a:solidFill>
                <a:latin typeface="Calibri"/>
                <a:ea typeface="Calibri"/>
                <a:cs typeface="Calibri"/>
                <a:sym typeface="Calibri"/>
              </a:rPr>
              <a:t>Stateful matching:</a:t>
            </a:r>
            <a:r>
              <a:rPr b="0" i="0" lang="en-GB" sz="800" u="none" cap="none" strike="noStrike">
                <a:solidFill>
                  <a:schemeClr val="dk1"/>
                </a:solidFill>
                <a:latin typeface="Calibri"/>
                <a:ea typeface="Calibri"/>
                <a:cs typeface="Calibri"/>
                <a:sym typeface="Calibri"/>
              </a:rPr>
              <a:t>  Tracking system state changes that indicate an attack is underway. (208)</a:t>
            </a:r>
          </a:p>
          <a:p>
            <a:pPr indent="-247650" lvl="4" marL="20764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Every change that an operating system experiences is considered a state transition. (207)</a:t>
            </a:r>
          </a:p>
          <a:p>
            <a:pPr indent="-247650" lvl="4" marL="20764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A state transition is when a variable’s value changes, which usually happens continuously within every system. (207)</a:t>
            </a:r>
          </a:p>
          <a:p>
            <a:pPr indent="-247650" lvl="4" marL="20764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State:  a snapshot of an operating systems values in volatile, semi permanent, and permanent memory locations. (207)</a:t>
            </a:r>
          </a:p>
          <a:p>
            <a:pPr indent="-247650" lvl="4" marL="20764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The IDS has rules that outline what state transition sequences should sound an alarm.  The activity that takes place between the initial and compromised state is what the state-based IDS looks for, and it sends an alarm if any of the state transition sequences match is pre-defined rules. (207)</a:t>
            </a:r>
          </a:p>
          <a:p>
            <a:pPr indent="-247650" lvl="2" marL="1162050" marR="0" rtl="0" algn="l">
              <a:lnSpc>
                <a:spcPct val="80000"/>
              </a:lnSpc>
              <a:spcBef>
                <a:spcPts val="0"/>
              </a:spcBef>
              <a:buClr>
                <a:schemeClr val="dk1"/>
              </a:buClr>
              <a:buSzPct val="100000"/>
              <a:buFont typeface="Calibri"/>
              <a:buChar char="•"/>
            </a:pPr>
            <a:r>
              <a:rPr b="0" i="0" lang="en-GB" sz="800" u="sng" cap="none" strike="noStrike">
                <a:solidFill>
                  <a:schemeClr val="dk1"/>
                </a:solidFill>
                <a:latin typeface="Calibri"/>
                <a:ea typeface="Calibri"/>
                <a:cs typeface="Calibri"/>
                <a:sym typeface="Calibri"/>
              </a:rPr>
              <a:t>Model Based</a:t>
            </a:r>
            <a:r>
              <a:rPr b="0" i="0" lang="en-GB" sz="800" u="none" cap="none" strike="noStrike">
                <a:solidFill>
                  <a:schemeClr val="dk1"/>
                </a:solidFill>
                <a:latin typeface="Calibri"/>
                <a:ea typeface="Calibri"/>
                <a:cs typeface="Calibri"/>
                <a:sym typeface="Calibri"/>
              </a:rPr>
              <a:t>:  Models of attack scenarios are built and then captured, data is compared to the models to uncover malicious activities. (208)</a:t>
            </a:r>
          </a:p>
          <a:p>
            <a:pPr indent="-247650" lvl="4" marL="20764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The IDS takes in the audit log data and compares it to the different models that have been developed, to see if the data meets any of the models specifications. (208)</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425" name="Shape 4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6" name="Shape 4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3" name="Shape 43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Honeypot:  is a computer set up as a sacrificial lamb on the network. (213)</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Consider distinction between enticement (offering something attractive) and entrapment (user induced or tricked into committing a crime).  (213)  Entrapment is illegal. (213)</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Network Sniffers</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 general term for programs are devices that are able to examine traffic on a LAN segment. (213)</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The sniffer has to have a protocol-analysis capability to recognize the different protocol values to properly interpret their meaning. (213)</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The sniffer has to have access to a network adapter that works in promiscuous mode and a driver that captures the data. (214)</a:t>
            </a:r>
          </a:p>
          <a:p>
            <a:pPr indent="-247650" lvl="0" marL="24765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439" name="Shape 4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0" name="Shape 44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04800" lvl="0" marL="30480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All references are from All in One Book (Shon Harris, 2005)</a:t>
            </a:r>
          </a:p>
          <a:p>
            <a:pPr indent="-304800" lvl="0" marL="30480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304800" lvl="0" marL="30480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The danger of insiders is that they have already been given a wide range of access that a hacker would have to work to obtain, they probably have intimate knowledge of the environment, and generally they are trusted. (214)</a:t>
            </a:r>
          </a:p>
          <a:p>
            <a:pPr indent="-304800" lvl="0" marL="304800" marR="0" rtl="0" algn="l">
              <a:lnSpc>
                <a:spcPct val="80000"/>
              </a:lnSpc>
              <a:spcBef>
                <a:spcPts val="0"/>
              </a:spcBef>
              <a:buSzPct val="25000"/>
              <a:buNone/>
            </a:pPr>
            <a:r>
              <a:t/>
            </a:r>
            <a:endParaRPr b="0" i="0" sz="800" u="sng" cap="none" strike="noStrike">
              <a:solidFill>
                <a:schemeClr val="dk1"/>
              </a:solidFill>
              <a:latin typeface="Calibri"/>
              <a:ea typeface="Calibri"/>
              <a:cs typeface="Calibri"/>
              <a:sym typeface="Calibri"/>
            </a:endParaRPr>
          </a:p>
          <a:p>
            <a:pPr indent="-304800" lvl="0" marL="304800" marR="0" rtl="0" algn="l">
              <a:lnSpc>
                <a:spcPct val="80000"/>
              </a:lnSpc>
              <a:spcBef>
                <a:spcPts val="0"/>
              </a:spcBef>
              <a:buSzPct val="25000"/>
              <a:buNone/>
            </a:pPr>
            <a:r>
              <a:rPr b="0" i="0" lang="en-GB" sz="800" u="sng" cap="none" strike="noStrike">
                <a:solidFill>
                  <a:schemeClr val="dk1"/>
                </a:solidFill>
                <a:latin typeface="Calibri"/>
                <a:ea typeface="Calibri"/>
                <a:cs typeface="Calibri"/>
                <a:sym typeface="Calibri"/>
              </a:rPr>
              <a:t>Dictionary Attack</a:t>
            </a:r>
            <a:r>
              <a:rPr b="0" i="0" lang="en-GB" sz="800" u="none" cap="none" strike="noStrike">
                <a:solidFill>
                  <a:schemeClr val="dk1"/>
                </a:solidFill>
                <a:latin typeface="Calibri"/>
                <a:ea typeface="Calibri"/>
                <a:cs typeface="Calibri"/>
                <a:sym typeface="Calibri"/>
              </a:rPr>
              <a:t>:  This type of program is fed lists (dictionaries) of commonly used words or combinations of characters and then compares these values to capture passwords. (214)</a:t>
            </a:r>
          </a:p>
          <a:p>
            <a:pPr indent="-304800" lvl="0" marL="30480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Most operating systems and applications put passwords through hashing algorithms, which result in hash values, also referred to as message digest values. (215)</a:t>
            </a:r>
          </a:p>
          <a:p>
            <a:pPr indent="-304800" lvl="0" marL="30480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Countermeasures for dictionary and other password attacks: (215)</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Do not allow passwords to be sent in cleartext</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Encrypt the passwords with encryption algorithms or hashing functions</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Employ one time password tokens</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Use hard to guess passwords</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Rotate passwords frequently</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Employ an IDS to detect suspicious behavior</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Use dictionary cracking tools to find weak passwords chosen by users</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Use special characters, numbers, and upper and lower case letters within the password</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Protect password files.</a:t>
            </a:r>
          </a:p>
          <a:p>
            <a:pPr indent="-304800" lvl="0" marL="304800" marR="0" rtl="0" algn="l">
              <a:lnSpc>
                <a:spcPct val="80000"/>
              </a:lnSpc>
              <a:spcBef>
                <a:spcPts val="0"/>
              </a:spcBef>
              <a:buSzPct val="25000"/>
              <a:buNone/>
            </a:pPr>
            <a:r>
              <a:t/>
            </a:r>
            <a:endParaRPr b="0" i="0" sz="800" u="sng" cap="none" strike="noStrike">
              <a:solidFill>
                <a:schemeClr val="dk1"/>
              </a:solidFill>
              <a:latin typeface="Calibri"/>
              <a:ea typeface="Calibri"/>
              <a:cs typeface="Calibri"/>
              <a:sym typeface="Calibri"/>
            </a:endParaRPr>
          </a:p>
          <a:p>
            <a:pPr indent="-304800" lvl="0" marL="304800" marR="0" rtl="0" algn="l">
              <a:lnSpc>
                <a:spcPct val="80000"/>
              </a:lnSpc>
              <a:spcBef>
                <a:spcPts val="0"/>
              </a:spcBef>
              <a:buSzPct val="25000"/>
              <a:buNone/>
            </a:pPr>
            <a:r>
              <a:rPr b="0" i="0" lang="en-GB" sz="800" u="sng" cap="none" strike="noStrike">
                <a:solidFill>
                  <a:schemeClr val="dk1"/>
                </a:solidFill>
                <a:latin typeface="Calibri"/>
                <a:ea typeface="Calibri"/>
                <a:cs typeface="Calibri"/>
                <a:sym typeface="Calibri"/>
              </a:rPr>
              <a:t>Brute Force Attack</a:t>
            </a:r>
            <a:r>
              <a:rPr b="0" i="0" lang="en-GB" sz="800" u="none" cap="none" strike="noStrike">
                <a:solidFill>
                  <a:schemeClr val="dk1"/>
                </a:solidFill>
                <a:latin typeface="Calibri"/>
                <a:ea typeface="Calibri"/>
                <a:cs typeface="Calibri"/>
                <a:sym typeface="Calibri"/>
              </a:rPr>
              <a:t>:  Generally speaking these are attacks that continually try different inputs to achieve a predefined goal. (i.e., trying every possible combination until the correct one is identified.)  (215)</a:t>
            </a:r>
          </a:p>
          <a:p>
            <a:pPr indent="-304800" lvl="0" marL="30480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The most effective way to uncover passwords is through a hybrid attack, which combines a dictionary attack and a brute force attack. (215)</a:t>
            </a:r>
          </a:p>
          <a:p>
            <a:pPr indent="-304800" lvl="0" marL="304800" marR="0" rtl="0" algn="l">
              <a:lnSpc>
                <a:spcPct val="80000"/>
              </a:lnSpc>
              <a:spcBef>
                <a:spcPts val="0"/>
              </a:spcBef>
              <a:buSzPct val="25000"/>
              <a:buNone/>
            </a:pPr>
            <a:r>
              <a:rPr b="1" i="1" lang="en-GB" sz="800" u="none" cap="none" strike="noStrike">
                <a:solidFill>
                  <a:schemeClr val="dk1"/>
                </a:solidFill>
                <a:latin typeface="Calibri"/>
                <a:ea typeface="Calibri"/>
                <a:cs typeface="Calibri"/>
                <a:sym typeface="Calibri"/>
              </a:rPr>
              <a:t>Wardialing Attacks</a:t>
            </a:r>
            <a:r>
              <a:rPr b="0" i="0" lang="en-GB" sz="800" u="none" cap="none" strike="noStrike">
                <a:solidFill>
                  <a:schemeClr val="dk1"/>
                </a:solidFill>
                <a:latin typeface="Calibri"/>
                <a:ea typeface="Calibri"/>
                <a:cs typeface="Calibri"/>
                <a:sym typeface="Calibri"/>
              </a:rPr>
              <a:t>:  Inserting long lists of phone numbers into a wardialing program in hopes of finding a model that can be exploited to gain unauthorized access. (216)</a:t>
            </a:r>
          </a:p>
          <a:p>
            <a:pPr indent="-304800" lvl="0" marL="30480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Countermeasures for a brute force attack: (216)</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Perform brute force attacks to find weaknesses and hanging modems</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Make sure only necessary phone numbers are made public</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Provide stringent access control methods that would make brute force attacks less successful</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Monitor and audit for such activity</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Employ an IDS to watch for suspicious activity</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Set lock)</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Lockout thresholds.</a:t>
            </a:r>
          </a:p>
          <a:p>
            <a:pPr indent="-304800" lvl="0" marL="304800" marR="0" rtl="0" algn="l">
              <a:lnSpc>
                <a:spcPct val="80000"/>
              </a:lnSpc>
              <a:spcBef>
                <a:spcPts val="0"/>
              </a:spcBef>
              <a:buSzPct val="25000"/>
              <a:buNone/>
            </a:pPr>
            <a:r>
              <a:t/>
            </a:r>
            <a:endParaRPr b="0" i="0" sz="800" u="sng" cap="none" strike="noStrike">
              <a:solidFill>
                <a:schemeClr val="dk1"/>
              </a:solidFill>
              <a:latin typeface="Calibri"/>
              <a:ea typeface="Calibri"/>
              <a:cs typeface="Calibri"/>
              <a:sym typeface="Calibri"/>
            </a:endParaRPr>
          </a:p>
          <a:p>
            <a:pPr indent="-304800" lvl="0" marL="304800" marR="0" rtl="0" algn="l">
              <a:lnSpc>
                <a:spcPct val="80000"/>
              </a:lnSpc>
              <a:spcBef>
                <a:spcPts val="0"/>
              </a:spcBef>
              <a:buSzPct val="25000"/>
              <a:buNone/>
            </a:pPr>
            <a:r>
              <a:rPr b="0" i="0" lang="en-GB" sz="800" u="sng" cap="none" strike="noStrike">
                <a:solidFill>
                  <a:schemeClr val="dk1"/>
                </a:solidFill>
                <a:latin typeface="Calibri"/>
                <a:ea typeface="Calibri"/>
                <a:cs typeface="Calibri"/>
                <a:sym typeface="Calibri"/>
              </a:rPr>
              <a:t>Spoofing at Logon</a:t>
            </a:r>
            <a:r>
              <a:rPr b="0" i="0" lang="en-GB" sz="800" u="none" cap="none" strike="noStrike">
                <a:solidFill>
                  <a:schemeClr val="dk1"/>
                </a:solidFill>
                <a:latin typeface="Calibri"/>
                <a:ea typeface="Calibri"/>
                <a:cs typeface="Calibri"/>
                <a:sym typeface="Calibri"/>
              </a:rPr>
              <a:t>:  An attacker can use a program that presents to the user a fake logon screen, which often tricks the user into attempting to logon. (216)</a:t>
            </a:r>
          </a:p>
          <a:p>
            <a:pPr indent="-304800" lvl="0" marL="30480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This has become a common attack on the Internet in phishing attacks and identity theft attempts. (216)</a:t>
            </a:r>
          </a:p>
          <a:p>
            <a:pPr indent="-304800" lvl="0" marL="30480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Countermeasures (217)</a:t>
            </a:r>
          </a:p>
          <a:p>
            <a:pPr indent="-304800" lvl="0" marL="304800" marR="0" rtl="0" algn="l">
              <a:lnSpc>
                <a:spcPct val="80000"/>
              </a:lnSpc>
              <a:spcBef>
                <a:spcPts val="0"/>
              </a:spcBef>
              <a:buClr>
                <a:schemeClr val="dk1"/>
              </a:buClr>
              <a:buSzPct val="100000"/>
              <a:buFont typeface="Calibri"/>
              <a:buChar char="•"/>
            </a:pPr>
            <a:r>
              <a:rPr b="1" i="1" lang="en-GB" sz="800" u="none" cap="none" strike="noStrike">
                <a:solidFill>
                  <a:schemeClr val="dk1"/>
                </a:solidFill>
                <a:latin typeface="Calibri"/>
                <a:ea typeface="Calibri"/>
                <a:cs typeface="Calibri"/>
                <a:sym typeface="Calibri"/>
              </a:rPr>
              <a:t>Guaranteed trusted path</a:t>
            </a:r>
            <a:r>
              <a:rPr b="0" i="0" lang="en-GB" sz="800" u="none" cap="none" strike="noStrike">
                <a:solidFill>
                  <a:schemeClr val="dk1"/>
                </a:solidFill>
                <a:latin typeface="Calibri"/>
                <a:ea typeface="Calibri"/>
                <a:cs typeface="Calibri"/>
                <a:sym typeface="Calibri"/>
              </a:rPr>
              <a:t>:  A communication link between the user and the kernel that cannot be circumvented as described in the scenario of a fake logon screen. (217)</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Be skeptical of emails asking you to change/confirm/check accounts</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Call the legitimate company regarding the message</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Review the address bar to see if the domain name is correct</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Looks for SSL connection when submitting financial information or credential data</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do not click on embedded links</a:t>
            </a:r>
          </a:p>
          <a:p>
            <a:pPr indent="-304800" lvl="0" marL="30480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Do not accept email in HTML format.</a:t>
            </a:r>
          </a:p>
          <a:p>
            <a:pPr indent="-304800" lvl="0" marL="30480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 name="Shape 8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To be properly </a:t>
            </a:r>
            <a:r>
              <a:rPr b="1" i="1" lang="en-GB" sz="900" u="none" cap="none" strike="noStrike">
                <a:solidFill>
                  <a:schemeClr val="dk1"/>
                </a:solidFill>
                <a:latin typeface="Calibri"/>
                <a:ea typeface="Calibri"/>
                <a:cs typeface="Calibri"/>
                <a:sym typeface="Calibri"/>
              </a:rPr>
              <a:t>authenticated</a:t>
            </a:r>
            <a:r>
              <a:rPr b="0" i="0" lang="en-GB" sz="900" u="none" cap="none" strike="noStrike">
                <a:solidFill>
                  <a:schemeClr val="dk1"/>
                </a:solidFill>
                <a:latin typeface="Calibri"/>
                <a:ea typeface="Calibri"/>
                <a:cs typeface="Calibri"/>
                <a:sym typeface="Calibri"/>
              </a:rPr>
              <a:t>, the subject is usually required to provide a second piece to the credential set (i.e., password, passphrase, key, PIN, anatomical tribute, token). (p126)</a:t>
            </a: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The identification and authentication pieces (credential items) are compared to information that has been stored previously for the subject.  If the credentials match, then the subject is authenticated. (126)</a:t>
            </a: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Entering private information is the authentication step. (128)</a:t>
            </a: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Authentication can be accomplished by biometrics, a password, a passphrase, a cognitive password, a one time password, or a token. (219)</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Three General Factors used for Authentication: (p129)</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Something a person has;</a:t>
            </a:r>
          </a:p>
          <a:p>
            <a:pPr indent="-247650" lvl="2" marL="11620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E.g., Key, swipe card, access card, badge, etc.</a:t>
            </a:r>
          </a:p>
          <a:p>
            <a:pPr indent="-247650" lvl="2" marL="11620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Downside to this factor is that things can be lost. (129)</a:t>
            </a:r>
          </a:p>
          <a:p>
            <a:pPr indent="-247650" lvl="2" marL="11620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This is commonly used to access facilities. (129)</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Something a person knows; and</a:t>
            </a:r>
          </a:p>
          <a:p>
            <a:pPr indent="-247650" lvl="2" marL="11620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E.g. password, PIN, combination to a lock, etc.</a:t>
            </a:r>
          </a:p>
          <a:p>
            <a:pPr indent="-247650" lvl="2" marL="11620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This is usually the least expensive to implement. (129)</a:t>
            </a:r>
          </a:p>
          <a:p>
            <a:pPr indent="-247650" lvl="2" marL="11620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Downside is that an unauthorized person could discover this knowledge. (129)</a:t>
            </a:r>
          </a:p>
          <a:p>
            <a:pPr indent="-247650" lvl="0" marL="2476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Something a person is.</a:t>
            </a:r>
          </a:p>
          <a:p>
            <a:pPr indent="-247650" lvl="2" marL="1162050" marR="0" rtl="0" algn="l">
              <a:lnSpc>
                <a:spcPct val="90000"/>
              </a:lnSpc>
              <a:spcBef>
                <a:spcPts val="0"/>
              </a:spcBef>
              <a:buClr>
                <a:schemeClr val="dk1"/>
              </a:buClr>
              <a:buSzPct val="100000"/>
              <a:buFont typeface="Calibri"/>
              <a:buChar char="•"/>
            </a:pPr>
            <a:r>
              <a:rPr b="0" i="0" lang="en-GB" sz="900" u="none" cap="none" strike="noStrike">
                <a:solidFill>
                  <a:schemeClr val="dk1"/>
                </a:solidFill>
                <a:latin typeface="Calibri"/>
                <a:ea typeface="Calibri"/>
                <a:cs typeface="Calibri"/>
                <a:sym typeface="Calibri"/>
              </a:rPr>
              <a:t>E.g., based on a physical attribute (</a:t>
            </a:r>
            <a:r>
              <a:rPr b="1" i="1" lang="en-GB" sz="900" u="none" cap="none" strike="noStrike">
                <a:solidFill>
                  <a:schemeClr val="dk1"/>
                </a:solidFill>
                <a:latin typeface="Calibri"/>
                <a:ea typeface="Calibri"/>
                <a:cs typeface="Calibri"/>
                <a:sym typeface="Calibri"/>
              </a:rPr>
              <a:t>Biometrics</a:t>
            </a:r>
            <a:r>
              <a:rPr b="0" i="0" lang="en-GB" sz="900" u="none" cap="none" strike="noStrike">
                <a:solidFill>
                  <a:schemeClr val="dk1"/>
                </a:solidFill>
                <a:latin typeface="Calibri"/>
                <a:ea typeface="Calibri"/>
                <a:cs typeface="Calibri"/>
                <a:sym typeface="Calibri"/>
              </a:rPr>
              <a:t>)</a:t>
            </a:r>
          </a:p>
          <a:p>
            <a:pPr indent="-247650" lvl="0" marL="247650" marR="0" rtl="0" algn="l">
              <a:lnSpc>
                <a:spcPct val="90000"/>
              </a:lnSpc>
              <a:spcBef>
                <a:spcPts val="0"/>
              </a:spcBef>
              <a:buSzPct val="25000"/>
              <a:buNone/>
            </a:pPr>
            <a:r>
              <a:t/>
            </a:r>
            <a:endParaRPr b="0" i="0" sz="900" u="none" cap="none" strike="noStrike">
              <a:solidFill>
                <a:schemeClr val="dk1"/>
              </a:solidFill>
              <a:latin typeface="Calibri"/>
              <a:ea typeface="Calibri"/>
              <a:cs typeface="Calibri"/>
              <a:sym typeface="Calibri"/>
            </a:endParaRP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Strong Authentication contains 2 out of 3 of the above methods. (p129)</a:t>
            </a:r>
          </a:p>
          <a:p>
            <a:pPr indent="-247650" lvl="0" marL="247650" marR="0" rtl="0" algn="l">
              <a:lnSpc>
                <a:spcPct val="90000"/>
              </a:lnSpc>
              <a:spcBef>
                <a:spcPts val="0"/>
              </a:spcBef>
              <a:buSzPct val="25000"/>
              <a:buNone/>
            </a:pPr>
            <a:r>
              <a:rPr b="0" i="0" lang="en-GB" sz="900" u="none" cap="none" strike="noStrike">
                <a:solidFill>
                  <a:schemeClr val="dk1"/>
                </a:solidFill>
                <a:latin typeface="Calibri"/>
                <a:ea typeface="Calibri"/>
                <a:cs typeface="Calibri"/>
                <a:sym typeface="Calibri"/>
              </a:rPr>
              <a:t>AKA “two-factor authentication”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8" name="Shape 8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t/>
            </a:r>
            <a:endParaRPr b="1" i="1"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1" i="1" lang="en-GB" sz="800" u="none" cap="none" strike="noStrike">
                <a:solidFill>
                  <a:schemeClr val="dk1"/>
                </a:solidFill>
                <a:latin typeface="Calibri"/>
                <a:ea typeface="Calibri"/>
                <a:cs typeface="Calibri"/>
                <a:sym typeface="Calibri"/>
              </a:rPr>
              <a:t>Biometrics</a:t>
            </a:r>
            <a:r>
              <a:rPr b="0" i="0" lang="en-GB" sz="800" u="none" cap="none" strike="noStrike">
                <a:solidFill>
                  <a:schemeClr val="dk1"/>
                </a:solidFill>
                <a:latin typeface="Calibri"/>
                <a:ea typeface="Calibri"/>
                <a:cs typeface="Calibri"/>
                <a:sym typeface="Calibri"/>
              </a:rPr>
              <a:t>:  Verifies an individual’s identity by analyzing a unique personal attribute or behavior.  Is one of the most effective and accurate means of verifying identification. (p131)</a:t>
            </a: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Scans attribute or behavior and compares it to a record that was created in an enrollment process. (p131)</a:t>
            </a: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Very sophisticated technology and expensive to implement. (131)</a:t>
            </a:r>
          </a:p>
          <a:p>
            <a:pPr indent="-247650" lvl="0" marL="247650" marR="0" rtl="0" algn="l">
              <a:lnSpc>
                <a:spcPct val="80000"/>
              </a:lnSpc>
              <a:spcBef>
                <a:spcPts val="0"/>
              </a:spcBef>
              <a:buSzPct val="25000"/>
              <a:buNone/>
            </a:pPr>
            <a:r>
              <a:t/>
            </a:r>
            <a:endParaRPr b="1" i="1"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Biometrics is the most expensive method of verifying a person’s identity. (p132)</a:t>
            </a: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When reviewing a biometric device for purchase, be sure to look at length of time that it actually takes to authenticate users. (132)</a:t>
            </a: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Biometrics faces hurdles to common use, including user acceptance, enrollment timeframe, and throughput. (132)</a:t>
            </a: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The enrollment phase requires an action to be performed several times to capture and clear and distinctive reference record. (133)</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Many types of different biometric systems. (p133)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Fingerprint:  Friction ridges and other detailed characteristics of the print are called </a:t>
            </a:r>
            <a:r>
              <a:rPr b="0" i="1" lang="en-GB" sz="800" u="sng" cap="none" strike="noStrike">
                <a:solidFill>
                  <a:schemeClr val="dk1"/>
                </a:solidFill>
                <a:latin typeface="Calibri"/>
                <a:ea typeface="Calibri"/>
                <a:cs typeface="Calibri"/>
                <a:sym typeface="Calibri"/>
              </a:rPr>
              <a:t>minutiae</a:t>
            </a:r>
            <a:r>
              <a:rPr b="0" i="0" lang="en-GB" sz="800" u="none" cap="none" strike="noStrike">
                <a:solidFill>
                  <a:schemeClr val="dk1"/>
                </a:solidFill>
                <a:latin typeface="Calibri"/>
                <a:ea typeface="Calibri"/>
                <a:cs typeface="Calibri"/>
                <a:sym typeface="Calibri"/>
              </a:rPr>
              <a:t>.  Distinctiveness of the minutiae is what gives each individual a unique print.  (p133)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Palm Scan:  Scans and captures the creases, ridges, and grooves throughout the palm that are distinctive to the individual. (133)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Hand Geometry:  Defined by the shape of a person’s hand (length and width of hands and fingers). (134)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Retina Scan:  Scans the blood vessel pattern of the retina on the backside of the eyeball. (134)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Iris Scan:  Scans uniqueness in the characteristics of in individual’s iris. (134)</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Need to be aware of proper placement of optical unit for scan. (p134)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Signature Dynamics (p134)</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Signature dynamics provides more information than a static signature, so there are more variables for measuring identity. (p134)</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Keep in mind that a digitized signature is just an electronic copy of someone’s signature and is not a biometric system that captures the speed of signing, the way the person holds the pen, and the pressure the signer exerts to generate the signature.</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Keyboard Dynamics (p134)</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This type of authentication is more effective than typing in a password because a password is easily obtainable.  It is harder to repeat a person’s typing style.</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Each individual has a certain typing style and speed that is translated into unique signals.</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Voice Print:  Uses subtle distinguishing differences in people’s speech sounds and patterns.  Captures a voice print and compares it to the information captured in a reference file. (134)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Facial Scan:  Scan looks at bone structures, nose ridges, eye widths, forehead sizes, and chin shapes. (135)</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Hand Topography:  Looks at the different peaks and valleys of the hand along with its overall shape and curvature. (136)</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This attribute is not unique enough to authenticate individuals by itself and is commonly used in conjunction with hand geometry.</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5" name="Shape 9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lnSpc>
                <a:spcPct val="80000"/>
              </a:lnSpc>
              <a:spcBef>
                <a:spcPts val="0"/>
              </a:spcBef>
              <a:buSzPct val="25000"/>
              <a:buNone/>
            </a:pPr>
            <a:r>
              <a:t/>
            </a:r>
            <a:endParaRPr b="1" i="1" sz="800" u="none" cap="none" strike="noStrike">
              <a:solidFill>
                <a:schemeClr val="dk1"/>
              </a:solidFill>
              <a:latin typeface="Calibri"/>
              <a:ea typeface="Calibri"/>
              <a:cs typeface="Calibri"/>
              <a:sym typeface="Calibri"/>
            </a:endParaRPr>
          </a:p>
          <a:p>
            <a:pPr indent="-247650" lvl="0" marL="247650" marR="0" rtl="0" algn="l">
              <a:lnSpc>
                <a:spcPct val="80000"/>
              </a:lnSpc>
              <a:spcBef>
                <a:spcPts val="0"/>
              </a:spcBef>
              <a:buSzPct val="25000"/>
              <a:buNone/>
            </a:pPr>
            <a:r>
              <a:rPr b="0" i="0" lang="en-GB" sz="800" u="none" cap="none" strike="noStrike">
                <a:solidFill>
                  <a:schemeClr val="dk1"/>
                </a:solidFill>
                <a:latin typeface="Calibri"/>
                <a:ea typeface="Calibri"/>
                <a:cs typeface="Calibri"/>
                <a:sym typeface="Calibri"/>
              </a:rPr>
              <a:t>Many types of different biometric systems. (p133)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Fingerprint:  Friction ridges and other detailed characteristics of the print are called </a:t>
            </a:r>
            <a:r>
              <a:rPr b="0" i="1" lang="en-GB" sz="800" u="sng" cap="none" strike="noStrike">
                <a:solidFill>
                  <a:schemeClr val="dk1"/>
                </a:solidFill>
                <a:latin typeface="Calibri"/>
                <a:ea typeface="Calibri"/>
                <a:cs typeface="Calibri"/>
                <a:sym typeface="Calibri"/>
              </a:rPr>
              <a:t>minutiae</a:t>
            </a:r>
            <a:r>
              <a:rPr b="0" i="0" lang="en-GB" sz="800" u="none" cap="none" strike="noStrike">
                <a:solidFill>
                  <a:schemeClr val="dk1"/>
                </a:solidFill>
                <a:latin typeface="Calibri"/>
                <a:ea typeface="Calibri"/>
                <a:cs typeface="Calibri"/>
                <a:sym typeface="Calibri"/>
              </a:rPr>
              <a:t>.  Distinctiveness of the minutiae is what gives each individual a unique print.  (p133)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Palm Scan:  Scans and captures the creases, ridges, and grooves throughout the palm that are distinctive to the individual. (133)</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Hand Geometry:  Defined by the shape of a person’s hand (length and width of hands and fingers). (134)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Retina Scan:  Scans the blood vessel pattern of the retina on the backside of the eyeball. (134)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Iris Scan:  Scans uniqueness in the characteristics of in individual’s iris. (134)</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Need to be aware of proper placement of optical unit for scan. (p134)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Signature Dynamics (p134)</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Signature dynamics provides more information than a static signature, so there are more variables for measuring identity. (p134)</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Keep in mind that a digitized signature is just an electronic copy of someone’s signature and is not a biometric system that captures the speed of signing, the way the person holds the pen, and the pressure the signer exerts to generate the signature.</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Keyboard Dynamics (p134)</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This type of authentication is more effective than typing in a password because a password is easily obtainable.  It is harder to repeat a person’s typing style.</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Each individual has a certain typing style and speed that is translated into unique signals.</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Voice Print:  Uses subtle distinguishing differences in people’s speech sounds and patterns.  Captures a voice print and compares it to the information captured in a reference file. (134)</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Facial Scan:  Scan looks at bone structures, nose ridges, eye widths, forehead sizes, and chin shapes. (135)</a:t>
            </a:r>
          </a:p>
          <a:p>
            <a:pPr indent="-247650" lvl="0" marL="2476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Hand Topography:  Looks at the different peaks and valleys of the hand along with its overall shape and curvature. (136)</a:t>
            </a:r>
          </a:p>
          <a:p>
            <a:pPr indent="-247650" lvl="2" marL="1162050" marR="0" rtl="0" algn="l">
              <a:lnSpc>
                <a:spcPct val="80000"/>
              </a:lnSpc>
              <a:spcBef>
                <a:spcPts val="0"/>
              </a:spcBef>
              <a:buClr>
                <a:schemeClr val="dk1"/>
              </a:buClr>
              <a:buSzPct val="100000"/>
              <a:buFont typeface="Calibri"/>
              <a:buChar char="•"/>
            </a:pPr>
            <a:r>
              <a:rPr b="0" i="0" lang="en-GB" sz="800" u="none" cap="none" strike="noStrike">
                <a:solidFill>
                  <a:schemeClr val="dk1"/>
                </a:solidFill>
                <a:latin typeface="Calibri"/>
                <a:ea typeface="Calibri"/>
                <a:cs typeface="Calibri"/>
                <a:sym typeface="Calibri"/>
              </a:rPr>
              <a:t>This attribute is not unique enough to authenticate individuals by itself and is commonly used in conjunction with hand geometry.</a:t>
            </a:r>
          </a:p>
          <a:p>
            <a:pPr indent="-247650" lvl="0" marL="247650" marR="0" rtl="0" algn="l">
              <a:lnSpc>
                <a:spcPct val="80000"/>
              </a:lnSpc>
              <a:spcBef>
                <a:spcPts val="0"/>
              </a:spcBef>
              <a:buSzPct val="25000"/>
              <a:buNone/>
            </a:pPr>
            <a:r>
              <a:t/>
            </a:r>
            <a:endParaRPr b="0" i="0" sz="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GB" sz="1200" u="none" cap="none" strike="noStrike">
                <a:solidFill>
                  <a:schemeClr val="dk1"/>
                </a:solidFill>
                <a:latin typeface="Calibri"/>
                <a:ea typeface="Calibri"/>
                <a:cs typeface="Calibri"/>
                <a:sym typeface="Calibri"/>
              </a:rPr>
              <a:t>‹#›</a:t>
            </a:fld>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3" name="Shape 10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All references are from All in One Book (Shon Harris, 2005)</a:t>
            </a:r>
          </a:p>
          <a:p>
            <a:pPr indent="-247650" lvl="0" marL="247650" marR="0" rtl="0" algn="l">
              <a:spcBef>
                <a:spcPts val="0"/>
              </a:spcBef>
              <a:buSzPct val="25000"/>
              <a:buNone/>
            </a:pPr>
            <a:r>
              <a:t/>
            </a:r>
            <a:endParaRPr b="1" i="1"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1" i="1" lang="en-GB" sz="1200" u="none" cap="none" strike="noStrike">
                <a:solidFill>
                  <a:schemeClr val="dk1"/>
                </a:solidFill>
                <a:latin typeface="Calibri"/>
                <a:ea typeface="Calibri"/>
                <a:cs typeface="Calibri"/>
                <a:sym typeface="Calibri"/>
              </a:rPr>
              <a:t>Type I Error</a:t>
            </a:r>
            <a:r>
              <a:rPr b="0" i="0" lang="en-GB" sz="1200" u="none" cap="none" strike="noStrike">
                <a:solidFill>
                  <a:schemeClr val="dk1"/>
                </a:solidFill>
                <a:latin typeface="Calibri"/>
                <a:ea typeface="Calibri"/>
                <a:cs typeface="Calibri"/>
                <a:sym typeface="Calibri"/>
              </a:rPr>
              <a:t> (false rejection rate):  When a biometric system rejects an authorized individual. (p131)</a:t>
            </a:r>
          </a:p>
          <a:p>
            <a:pPr indent="-247650" lvl="0" marL="247650" marR="0" rtl="0" algn="l">
              <a:spcBef>
                <a:spcPts val="0"/>
              </a:spcBef>
              <a:buSzPct val="25000"/>
              <a:buNone/>
            </a:pPr>
            <a:r>
              <a:t/>
            </a:r>
            <a:endParaRPr b="1" i="1"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1" i="1" lang="en-GB" sz="1200" u="none" cap="none" strike="noStrike">
                <a:solidFill>
                  <a:schemeClr val="dk1"/>
                </a:solidFill>
                <a:latin typeface="Calibri"/>
                <a:ea typeface="Calibri"/>
                <a:cs typeface="Calibri"/>
                <a:sym typeface="Calibri"/>
              </a:rPr>
              <a:t>Type II Error</a:t>
            </a:r>
            <a:r>
              <a:rPr b="0" i="0" lang="en-GB" sz="1200" u="none" cap="none" strike="noStrike">
                <a:solidFill>
                  <a:schemeClr val="dk1"/>
                </a:solidFill>
                <a:latin typeface="Calibri"/>
                <a:ea typeface="Calibri"/>
                <a:cs typeface="Calibri"/>
                <a:sym typeface="Calibri"/>
              </a:rPr>
              <a:t> (false acceptance rate);  When a biometric system accepts an individual who should have been rejected (p131)  Most dangerous error and most important to avoid. (p131)</a:t>
            </a:r>
          </a:p>
          <a:p>
            <a:pPr indent="-247650" lvl="0" marL="247650" marR="0" rtl="0" algn="l">
              <a:spcBef>
                <a:spcPts val="0"/>
              </a:spcBef>
              <a:buSzPct val="25000"/>
              <a:buNone/>
            </a:pPr>
            <a:r>
              <a:t/>
            </a:r>
            <a:endParaRPr b="1" i="1" sz="1200" u="none" cap="none" strike="noStrike">
              <a:solidFill>
                <a:schemeClr val="dk1"/>
              </a:solidFill>
              <a:latin typeface="Calibri"/>
              <a:ea typeface="Calibri"/>
              <a:cs typeface="Calibri"/>
              <a:sym typeface="Calibri"/>
            </a:endParaRPr>
          </a:p>
          <a:p>
            <a:pPr indent="-247650" lvl="0" marL="247650" marR="0" rtl="0" algn="l">
              <a:spcBef>
                <a:spcPts val="0"/>
              </a:spcBef>
              <a:buSzPct val="25000"/>
              <a:buNone/>
            </a:pPr>
            <a:r>
              <a:rPr b="1" i="1" lang="en-GB" sz="1200" u="none" cap="none" strike="noStrike">
                <a:solidFill>
                  <a:schemeClr val="dk1"/>
                </a:solidFill>
                <a:latin typeface="Calibri"/>
                <a:ea typeface="Calibri"/>
                <a:cs typeface="Calibri"/>
                <a:sym typeface="Calibri"/>
              </a:rPr>
              <a:t>Crossover Error Rate (CER)</a:t>
            </a:r>
            <a:r>
              <a:rPr b="0" i="0" lang="en-GB" sz="1200" u="none" cap="none" strike="noStrike">
                <a:solidFill>
                  <a:schemeClr val="dk1"/>
                </a:solidFill>
                <a:latin typeface="Calibri"/>
                <a:ea typeface="Calibri"/>
                <a:cs typeface="Calibri"/>
                <a:sym typeface="Calibri"/>
              </a:rPr>
              <a:t>:  Rating stated as a percentage and represents the point at which the false rejection rate equals the false acceptance rate. (p131)</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Most important state for determining system’s accuracy. (p132)</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Lower value indicates better accuracy. (p132)</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May also be called </a:t>
            </a:r>
            <a:r>
              <a:rPr b="1" i="1" lang="en-GB" sz="1200" u="none" cap="none" strike="noStrike">
                <a:solidFill>
                  <a:schemeClr val="dk1"/>
                </a:solidFill>
                <a:latin typeface="Calibri"/>
                <a:ea typeface="Calibri"/>
                <a:cs typeface="Calibri"/>
                <a:sym typeface="Calibri"/>
              </a:rPr>
              <a:t>Equal Error Rate (ERR)</a:t>
            </a:r>
            <a:r>
              <a:rPr b="0" i="0" lang="en-GB" sz="1200" u="none" cap="none" strike="noStrike">
                <a:solidFill>
                  <a:schemeClr val="dk1"/>
                </a:solidFill>
                <a:latin typeface="Calibri"/>
                <a:ea typeface="Calibri"/>
                <a:cs typeface="Calibri"/>
                <a:sym typeface="Calibri"/>
              </a:rPr>
              <a:t>. (p132)</a:t>
            </a:r>
          </a:p>
          <a:p>
            <a:pPr indent="-247650" lvl="0" marL="247650" marR="0" rtl="0" algn="l">
              <a:spcBef>
                <a:spcPts val="0"/>
              </a:spcBef>
              <a:buSzPct val="25000"/>
              <a:buNone/>
            </a:pPr>
            <a:r>
              <a:rPr b="0" i="0" lang="en-GB" sz="1200" u="none" cap="none" strike="noStrike">
                <a:solidFill>
                  <a:schemeClr val="dk1"/>
                </a:solidFill>
                <a:latin typeface="Calibri"/>
                <a:ea typeface="Calibri"/>
                <a:cs typeface="Calibri"/>
                <a:sym typeface="Calibri"/>
              </a:rPr>
              <a:t>Most helpful when comparing two different biometric systems (132)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685800" y="2130425"/>
            <a:ext cx="7772400" cy="1470024"/>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6" name="Shape 16"/>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xt + image">
    <p:spTree>
      <p:nvGrpSpPr>
        <p:cNvPr id="20" name="Shape 20"/>
        <p:cNvGrpSpPr/>
        <p:nvPr/>
      </p:nvGrpSpPr>
      <p:grpSpPr>
        <a:xfrm>
          <a:off x="0" y="0"/>
          <a:ext cx="0" cy="0"/>
          <a:chOff x="0" y="0"/>
          <a:chExt cx="0" cy="0"/>
        </a:xfrm>
      </p:grpSpPr>
      <p:sp>
        <p:nvSpPr>
          <p:cNvPr id="21" name="Shape 21"/>
          <p:cNvSpPr/>
          <p:nvPr>
            <p:ph idx="2" type="pic"/>
          </p:nvPr>
        </p:nvSpPr>
        <p:spPr>
          <a:xfrm>
            <a:off x="6226280" y="1846028"/>
            <a:ext cx="2417761" cy="3110975"/>
          </a:xfrm>
          <a:prstGeom prst="rect">
            <a:avLst/>
          </a:prstGeom>
          <a:noFill/>
          <a:ln>
            <a:noFill/>
          </a:ln>
        </p:spPr>
        <p:txBody>
          <a:bodyPr anchorCtr="0" anchor="t" bIns="91425" lIns="91425" rIns="91425" tIns="91425"/>
          <a:lstStyle>
            <a:lvl1pPr indent="-241300" lvl="0" marL="3429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2" name="Shape 22"/>
          <p:cNvSpPr txBox="1"/>
          <p:nvPr>
            <p:ph type="title"/>
          </p:nvPr>
        </p:nvSpPr>
        <p:spPr>
          <a:xfrm>
            <a:off x="457200" y="1182883"/>
            <a:ext cx="6018454" cy="515890"/>
          </a:xfrm>
          <a:prstGeom prst="rect">
            <a:avLst/>
          </a:prstGeom>
          <a:noFill/>
          <a:ln>
            <a:noFill/>
          </a:ln>
        </p:spPr>
        <p:txBody>
          <a:bodyPr anchorCtr="0" anchor="t" bIns="91425" lIns="91425" rIns="91425" tIns="91425"/>
          <a:lstStyle>
            <a:lvl1pPr indent="0" lvl="0" marL="0" marR="0" rtl="0" algn="l">
              <a:spcBef>
                <a:spcPts val="0"/>
              </a:spcBef>
              <a:buClr>
                <a:srgbClr val="ED1C24"/>
              </a:buClr>
              <a:buFont typeface="Calibri"/>
              <a:buNone/>
              <a:defRPr b="0" i="0" sz="3200" u="none" cap="none" strike="noStrike">
                <a:solidFill>
                  <a:srgbClr val="ED1C24"/>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457200" y="1846028"/>
            <a:ext cx="5588044" cy="3110975"/>
          </a:xfrm>
          <a:prstGeom prst="rect">
            <a:avLst/>
          </a:prstGeom>
          <a:noFill/>
          <a:ln>
            <a:noFill/>
          </a:ln>
        </p:spPr>
        <p:txBody>
          <a:bodyPr anchorCtr="0" anchor="t" bIns="91425" lIns="91425" rIns="91425" tIns="91425"/>
          <a:lstStyle>
            <a:lvl1pPr indent="0" lvl="0" marL="0" marR="0" rtl="0" algn="l">
              <a:spcBef>
                <a:spcPts val="640"/>
              </a:spcBef>
              <a:buClr>
                <a:srgbClr val="ED1C24"/>
              </a:buClr>
              <a:buFont typeface="Arial"/>
              <a:buNone/>
              <a:defRPr b="0" i="0" sz="3200" u="none" cap="none" strike="noStrike">
                <a:solidFill>
                  <a:srgbClr val="ED1C24"/>
                </a:solidFill>
                <a:latin typeface="Calibri"/>
                <a:ea typeface="Calibri"/>
                <a:cs typeface="Calibri"/>
                <a:sym typeface="Calibri"/>
              </a:defRPr>
            </a:lvl1pPr>
            <a:lvl2pPr indent="0" lvl="1" marL="457200" marR="0" rtl="0" algn="l">
              <a:spcBef>
                <a:spcPts val="560"/>
              </a:spcBef>
              <a:buClr>
                <a:schemeClr val="accent2"/>
              </a:buClr>
              <a:buFont typeface="Arial"/>
              <a:buNone/>
              <a:defRPr b="0" i="0" sz="2800" u="none" cap="none" strike="noStrike">
                <a:solidFill>
                  <a:schemeClr val="accent2"/>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Shape 24"/>
          <p:cNvSpPr txBox="1"/>
          <p:nvPr>
            <p:ph idx="3" type="body"/>
          </p:nvPr>
        </p:nvSpPr>
        <p:spPr>
          <a:xfrm>
            <a:off x="478631" y="5099598"/>
            <a:ext cx="8186737" cy="1198561"/>
          </a:xfrm>
          <a:prstGeom prst="rect">
            <a:avLst/>
          </a:prstGeom>
          <a:noFill/>
          <a:ln>
            <a:noFill/>
          </a:ln>
        </p:spPr>
        <p:txBody>
          <a:bodyPr anchorCtr="0" anchor="t" bIns="91425" lIns="91425" rIns="91425" tIns="91425"/>
          <a:lstStyle>
            <a:lvl1pPr indent="0" lvl="0" marL="0" marR="0" rtl="0" algn="l">
              <a:spcBef>
                <a:spcPts val="200"/>
              </a:spcBef>
              <a:buClr>
                <a:schemeClr val="dk1"/>
              </a:buClr>
              <a:buFont typeface="Arial"/>
              <a:buNone/>
              <a:defRPr b="0" i="0" sz="1000" u="none" cap="none" strike="noStrike">
                <a:solidFill>
                  <a:schemeClr val="dk1"/>
                </a:solidFill>
                <a:latin typeface="Arimo"/>
                <a:ea typeface="Arimo"/>
                <a:cs typeface="Arimo"/>
                <a:sym typeface="Arimo"/>
              </a:defRPr>
            </a:lvl1pPr>
            <a:lvl2pPr indent="0" lvl="1" marL="4572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2pPr>
            <a:lvl3pPr indent="0" lvl="2" marL="9144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3pPr>
            <a:lvl4pPr indent="0" lvl="3" marL="13716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4pPr>
            <a:lvl5pPr indent="0" lvl="4" marL="18288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xt">
    <p:spTree>
      <p:nvGrpSpPr>
        <p:cNvPr id="25" name="Shape 25"/>
        <p:cNvGrpSpPr/>
        <p:nvPr/>
      </p:nvGrpSpPr>
      <p:grpSpPr>
        <a:xfrm>
          <a:off x="0" y="0"/>
          <a:ext cx="0" cy="0"/>
          <a:chOff x="0" y="0"/>
          <a:chExt cx="0" cy="0"/>
        </a:xfrm>
      </p:grpSpPr>
      <p:sp>
        <p:nvSpPr>
          <p:cNvPr id="26" name="Shape 26"/>
          <p:cNvSpPr txBox="1"/>
          <p:nvPr>
            <p:ph idx="1" type="body"/>
          </p:nvPr>
        </p:nvSpPr>
        <p:spPr>
          <a:xfrm>
            <a:off x="407987" y="1860798"/>
            <a:ext cx="8328025" cy="4320927"/>
          </a:xfrm>
          <a:prstGeom prst="rect">
            <a:avLst/>
          </a:prstGeom>
          <a:noFill/>
          <a:ln>
            <a:noFill/>
          </a:ln>
        </p:spPr>
        <p:txBody>
          <a:bodyPr anchorCtr="0" anchor="t" bIns="91425" lIns="91425" rIns="91425" tIns="91425"/>
          <a:lstStyle>
            <a:lvl1pPr indent="0" lvl="0" marL="0" marR="0" rtl="0" algn="l">
              <a:spcBef>
                <a:spcPts val="640"/>
              </a:spcBef>
              <a:buClr>
                <a:srgbClr val="ED1C24"/>
              </a:buClr>
              <a:buFont typeface="Arial"/>
              <a:buNone/>
              <a:defRPr b="0" i="0" sz="3200" u="none" cap="none" strike="noStrike">
                <a:solidFill>
                  <a:srgbClr val="ED1C24"/>
                </a:solidFill>
                <a:latin typeface="Calibri"/>
                <a:ea typeface="Calibri"/>
                <a:cs typeface="Calibri"/>
                <a:sym typeface="Calibri"/>
              </a:defRPr>
            </a:lvl1pPr>
            <a:lvl2pPr indent="0" lvl="1" marL="457200" marR="0" rtl="0" algn="l">
              <a:spcBef>
                <a:spcPts val="560"/>
              </a:spcBef>
              <a:buClr>
                <a:schemeClr val="accent2"/>
              </a:buClr>
              <a:buFont typeface="Arial"/>
              <a:buNone/>
              <a:defRPr b="0" i="0" sz="2800" u="none" cap="none" strike="noStrike">
                <a:solidFill>
                  <a:schemeClr val="accent2"/>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Shape 27"/>
          <p:cNvSpPr txBox="1"/>
          <p:nvPr>
            <p:ph type="title"/>
          </p:nvPr>
        </p:nvSpPr>
        <p:spPr>
          <a:xfrm>
            <a:off x="407987" y="1182883"/>
            <a:ext cx="6018454" cy="515890"/>
          </a:xfrm>
          <a:prstGeom prst="rect">
            <a:avLst/>
          </a:prstGeom>
          <a:noFill/>
          <a:ln>
            <a:noFill/>
          </a:ln>
        </p:spPr>
        <p:txBody>
          <a:bodyPr anchorCtr="0" anchor="t" bIns="91425" lIns="91425" rIns="91425" tIns="91425"/>
          <a:lstStyle>
            <a:lvl1pPr indent="0" lvl="0" marL="0" marR="0" rtl="0" algn="l">
              <a:spcBef>
                <a:spcPts val="0"/>
              </a:spcBef>
              <a:buClr>
                <a:srgbClr val="ED1C24"/>
              </a:buClr>
              <a:buFont typeface="Calibri"/>
              <a:buNone/>
              <a:defRPr b="0" i="0" sz="3200" u="none" cap="none" strike="noStrike">
                <a:solidFill>
                  <a:srgbClr val="ED1C24"/>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edia">
    <p:spTree>
      <p:nvGrpSpPr>
        <p:cNvPr id="28" name="Shape 28"/>
        <p:cNvGrpSpPr/>
        <p:nvPr/>
      </p:nvGrpSpPr>
      <p:grpSpPr>
        <a:xfrm>
          <a:off x="0" y="0"/>
          <a:ext cx="0" cy="0"/>
          <a:chOff x="0" y="0"/>
          <a:chExt cx="0" cy="0"/>
        </a:xfrm>
      </p:grpSpPr>
      <p:sp>
        <p:nvSpPr>
          <p:cNvPr id="29" name="Shape 29"/>
          <p:cNvSpPr/>
          <p:nvPr>
            <p:ph idx="2" type="pic"/>
          </p:nvPr>
        </p:nvSpPr>
        <p:spPr>
          <a:xfrm>
            <a:off x="450850" y="1882950"/>
            <a:ext cx="8242300" cy="4052495"/>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Shape 30"/>
          <p:cNvSpPr txBox="1"/>
          <p:nvPr>
            <p:ph idx="1" type="body"/>
          </p:nvPr>
        </p:nvSpPr>
        <p:spPr>
          <a:xfrm>
            <a:off x="457200" y="6006723"/>
            <a:ext cx="8186737" cy="343275"/>
          </a:xfrm>
          <a:prstGeom prst="rect">
            <a:avLst/>
          </a:prstGeom>
          <a:noFill/>
          <a:ln>
            <a:noFill/>
          </a:ln>
        </p:spPr>
        <p:txBody>
          <a:bodyPr anchorCtr="0" anchor="t" bIns="91425" lIns="91425" rIns="91425" tIns="91425"/>
          <a:lstStyle>
            <a:lvl1pPr indent="0" lvl="0" marL="0" marR="0" rtl="0" algn="r">
              <a:spcBef>
                <a:spcPts val="160"/>
              </a:spcBef>
              <a:buClr>
                <a:schemeClr val="dk1"/>
              </a:buClr>
              <a:buFont typeface="Arial"/>
              <a:buNone/>
              <a:defRPr b="0" i="1" sz="800" u="none" cap="none" strike="noStrike">
                <a:solidFill>
                  <a:schemeClr val="dk1"/>
                </a:solidFill>
                <a:latin typeface="Arimo"/>
                <a:ea typeface="Arimo"/>
                <a:cs typeface="Arimo"/>
                <a:sym typeface="Arimo"/>
              </a:defRPr>
            </a:lvl1pPr>
            <a:lvl2pPr indent="0" lvl="1" marL="4572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2pPr>
            <a:lvl3pPr indent="0" lvl="2" marL="9144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3pPr>
            <a:lvl4pPr indent="0" lvl="3" marL="13716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4pPr>
            <a:lvl5pPr indent="0" lvl="4" marL="18288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1" name="Shape 31"/>
          <p:cNvSpPr txBox="1"/>
          <p:nvPr>
            <p:ph type="title"/>
          </p:nvPr>
        </p:nvSpPr>
        <p:spPr>
          <a:xfrm>
            <a:off x="457200" y="1182883"/>
            <a:ext cx="6018454" cy="515890"/>
          </a:xfrm>
          <a:prstGeom prst="rect">
            <a:avLst/>
          </a:prstGeom>
          <a:noFill/>
          <a:ln>
            <a:noFill/>
          </a:ln>
        </p:spPr>
        <p:txBody>
          <a:bodyPr anchorCtr="0" anchor="t" bIns="91425" lIns="91425" rIns="91425" tIns="91425"/>
          <a:lstStyle>
            <a:lvl1pPr indent="0" lvl="0" marL="0" marR="0" rtl="0" algn="l">
              <a:spcBef>
                <a:spcPts val="0"/>
              </a:spcBef>
              <a:buClr>
                <a:srgbClr val="ED1C24"/>
              </a:buClr>
              <a:buFont typeface="Calibri"/>
              <a:buNone/>
              <a:defRPr b="0" i="0" sz="3200" u="none" cap="none" strike="noStrike">
                <a:solidFill>
                  <a:srgbClr val="ED1C24"/>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ext">
    <p:spTree>
      <p:nvGrpSpPr>
        <p:cNvPr id="32" name="Shape 32"/>
        <p:cNvGrpSpPr/>
        <p:nvPr/>
      </p:nvGrpSpPr>
      <p:grpSpPr>
        <a:xfrm>
          <a:off x="0" y="0"/>
          <a:ext cx="0" cy="0"/>
          <a:chOff x="0" y="0"/>
          <a:chExt cx="0" cy="0"/>
        </a:xfrm>
      </p:grpSpPr>
      <p:sp>
        <p:nvSpPr>
          <p:cNvPr id="33" name="Shape 33"/>
          <p:cNvSpPr txBox="1"/>
          <p:nvPr>
            <p:ph idx="1" type="body"/>
          </p:nvPr>
        </p:nvSpPr>
        <p:spPr>
          <a:xfrm>
            <a:off x="407987" y="1819240"/>
            <a:ext cx="8328025" cy="654613"/>
          </a:xfrm>
          <a:prstGeom prst="rect">
            <a:avLst/>
          </a:prstGeom>
          <a:noFill/>
          <a:ln>
            <a:noFill/>
          </a:ln>
        </p:spPr>
        <p:txBody>
          <a:bodyPr anchorCtr="0" anchor="t" bIns="91425" lIns="91425" rIns="91425" tIns="91425"/>
          <a:lstStyle>
            <a:lvl1pPr indent="0" lvl="0" marL="0" marR="0" rtl="0" algn="l">
              <a:spcBef>
                <a:spcPts val="640"/>
              </a:spcBef>
              <a:buClr>
                <a:srgbClr val="ED1C24"/>
              </a:buClr>
              <a:buFont typeface="Arial"/>
              <a:buNone/>
              <a:defRPr b="0" i="0" sz="3200" u="none" cap="none" strike="noStrike">
                <a:solidFill>
                  <a:srgbClr val="ED1C24"/>
                </a:solidFill>
                <a:latin typeface="Calibri"/>
                <a:ea typeface="Calibri"/>
                <a:cs typeface="Calibri"/>
                <a:sym typeface="Calibri"/>
              </a:defRPr>
            </a:lvl1pPr>
            <a:lvl2pPr indent="0" lvl="1" marL="457200" marR="0" rtl="0" algn="l">
              <a:spcBef>
                <a:spcPts val="560"/>
              </a:spcBef>
              <a:buClr>
                <a:schemeClr val="accent2"/>
              </a:buClr>
              <a:buFont typeface="Arial"/>
              <a:buNone/>
              <a:defRPr b="0" i="0" sz="2800" u="none" cap="none" strike="noStrike">
                <a:solidFill>
                  <a:schemeClr val="accent2"/>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Shape 34"/>
          <p:cNvSpPr txBox="1"/>
          <p:nvPr>
            <p:ph idx="2" type="body"/>
          </p:nvPr>
        </p:nvSpPr>
        <p:spPr>
          <a:xfrm>
            <a:off x="407987" y="2577369"/>
            <a:ext cx="8328025" cy="427821"/>
          </a:xfrm>
          <a:prstGeom prst="rect">
            <a:avLst/>
          </a:prstGeom>
          <a:noFill/>
          <a:ln>
            <a:noFill/>
          </a:ln>
        </p:spPr>
        <p:txBody>
          <a:bodyPr anchorCtr="0" anchor="t" bIns="91425" lIns="91425" rIns="91425" tIns="91425"/>
          <a:lstStyle>
            <a:lvl1pPr indent="0" lvl="0" marL="0" marR="0" rtl="0" algn="l">
              <a:spcBef>
                <a:spcPts val="480"/>
              </a:spcBef>
              <a:buClr>
                <a:schemeClr val="accent2"/>
              </a:buClr>
              <a:buFont typeface="Arial"/>
              <a:buNone/>
              <a:defRPr b="0" i="0" sz="2400" u="none" cap="none" strike="noStrike">
                <a:solidFill>
                  <a:schemeClr val="accent2"/>
                </a:solidFill>
                <a:latin typeface="Calibri"/>
                <a:ea typeface="Calibri"/>
                <a:cs typeface="Calibri"/>
                <a:sym typeface="Calibri"/>
              </a:defRPr>
            </a:lvl1pPr>
            <a:lvl2pPr indent="0" lvl="1" marL="457200" marR="0" rtl="0" algn="l">
              <a:spcBef>
                <a:spcPts val="560"/>
              </a:spcBef>
              <a:buClr>
                <a:schemeClr val="accent2"/>
              </a:buClr>
              <a:buFont typeface="Arial"/>
              <a:buNone/>
              <a:defRPr b="0" i="0" sz="2800" u="none" cap="none" strike="noStrike">
                <a:solidFill>
                  <a:schemeClr val="accent2"/>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Shape 35"/>
          <p:cNvSpPr txBox="1"/>
          <p:nvPr>
            <p:ph idx="3" type="body"/>
          </p:nvPr>
        </p:nvSpPr>
        <p:spPr>
          <a:xfrm>
            <a:off x="407987" y="3134627"/>
            <a:ext cx="8328025" cy="427821"/>
          </a:xfrm>
          <a:prstGeom prst="rect">
            <a:avLst/>
          </a:prstGeom>
          <a:noFill/>
          <a:ln>
            <a:noFill/>
          </a:ln>
        </p:spPr>
        <p:txBody>
          <a:bodyPr anchorCtr="0" anchor="t" bIns="91425" lIns="91425" rIns="91425" tIns="91425"/>
          <a:lstStyle>
            <a:lvl1pPr indent="0" lvl="0" marL="0" marR="0" rtl="0" algn="l">
              <a:spcBef>
                <a:spcPts val="360"/>
              </a:spcBef>
              <a:buClr>
                <a:schemeClr val="accent2"/>
              </a:buClr>
              <a:buFont typeface="Arial"/>
              <a:buNone/>
              <a:defRPr b="0" i="0" sz="1800" u="none" cap="none" strike="noStrike">
                <a:solidFill>
                  <a:schemeClr val="accent2"/>
                </a:solidFill>
                <a:latin typeface="Calibri"/>
                <a:ea typeface="Calibri"/>
                <a:cs typeface="Calibri"/>
                <a:sym typeface="Calibri"/>
              </a:defRPr>
            </a:lvl1pPr>
            <a:lvl2pPr indent="0" lvl="1" marL="457200" marR="0" rtl="0" algn="l">
              <a:spcBef>
                <a:spcPts val="560"/>
              </a:spcBef>
              <a:buClr>
                <a:schemeClr val="accent2"/>
              </a:buClr>
              <a:buFont typeface="Arial"/>
              <a:buNone/>
              <a:defRPr b="0" i="0" sz="2800" u="none" cap="none" strike="noStrike">
                <a:solidFill>
                  <a:schemeClr val="accent2"/>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Shape 36"/>
          <p:cNvSpPr txBox="1"/>
          <p:nvPr>
            <p:ph idx="4" type="body"/>
          </p:nvPr>
        </p:nvSpPr>
        <p:spPr>
          <a:xfrm>
            <a:off x="407987" y="3678926"/>
            <a:ext cx="8328025" cy="427821"/>
          </a:xfrm>
          <a:prstGeom prst="rect">
            <a:avLst/>
          </a:prstGeom>
          <a:noFill/>
          <a:ln>
            <a:noFill/>
          </a:ln>
        </p:spPr>
        <p:txBody>
          <a:bodyPr anchorCtr="0" anchor="t" bIns="91425" lIns="91425" rIns="91425" tIns="91425"/>
          <a:lstStyle>
            <a:lvl1pPr indent="0" lvl="0" marL="0" marR="0" rtl="0" algn="l">
              <a:spcBef>
                <a:spcPts val="280"/>
              </a:spcBef>
              <a:buClr>
                <a:srgbClr val="7F7F7F"/>
              </a:buClr>
              <a:buFont typeface="Arial"/>
              <a:buNone/>
              <a:defRPr b="0" i="0" sz="1400" u="none" cap="none" strike="noStrike">
                <a:solidFill>
                  <a:srgbClr val="7F7F7F"/>
                </a:solidFill>
                <a:latin typeface="Calibri"/>
                <a:ea typeface="Calibri"/>
                <a:cs typeface="Calibri"/>
                <a:sym typeface="Calibri"/>
              </a:defRPr>
            </a:lvl1pPr>
            <a:lvl2pPr indent="0" lvl="1" marL="457200" marR="0" rtl="0" algn="l">
              <a:spcBef>
                <a:spcPts val="560"/>
              </a:spcBef>
              <a:buClr>
                <a:schemeClr val="accent2"/>
              </a:buClr>
              <a:buFont typeface="Arial"/>
              <a:buNone/>
              <a:defRPr b="0" i="0" sz="2800" u="none" cap="none" strike="noStrike">
                <a:solidFill>
                  <a:schemeClr val="accent2"/>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7" name="Shape 37"/>
          <p:cNvSpPr txBox="1"/>
          <p:nvPr>
            <p:ph type="title"/>
          </p:nvPr>
        </p:nvSpPr>
        <p:spPr>
          <a:xfrm>
            <a:off x="457200" y="1182883"/>
            <a:ext cx="6018454" cy="515890"/>
          </a:xfrm>
          <a:prstGeom prst="rect">
            <a:avLst/>
          </a:prstGeom>
          <a:noFill/>
          <a:ln>
            <a:noFill/>
          </a:ln>
        </p:spPr>
        <p:txBody>
          <a:bodyPr anchorCtr="0" anchor="t" bIns="91425" lIns="91425" rIns="91425" tIns="91425"/>
          <a:lstStyle>
            <a:lvl1pPr indent="0" lvl="0" marL="0" marR="0" rtl="0" algn="l">
              <a:spcBef>
                <a:spcPts val="0"/>
              </a:spcBef>
              <a:buClr>
                <a:srgbClr val="ED1C24"/>
              </a:buClr>
              <a:buFont typeface="Calibri"/>
              <a:buNone/>
              <a:defRPr b="0" i="0" sz="3200" u="none" cap="none" strike="noStrike">
                <a:solidFill>
                  <a:srgbClr val="ED1C24"/>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p:spTree>
      <p:nvGrpSpPr>
        <p:cNvPr id="38" name="Shape 38"/>
        <p:cNvGrpSpPr/>
        <p:nvPr/>
      </p:nvGrpSpPr>
      <p:grpSpPr>
        <a:xfrm>
          <a:off x="0" y="0"/>
          <a:ext cx="0" cy="0"/>
          <a:chOff x="0" y="0"/>
          <a:chExt cx="0" cy="0"/>
        </a:xfrm>
      </p:grpSpPr>
      <p:sp>
        <p:nvSpPr>
          <p:cNvPr id="39" name="Shape 39"/>
          <p:cNvSpPr/>
          <p:nvPr>
            <p:ph idx="2" type="pic"/>
          </p:nvPr>
        </p:nvSpPr>
        <p:spPr>
          <a:xfrm>
            <a:off x="450850" y="1934639"/>
            <a:ext cx="8242300" cy="4000806"/>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Shape 40"/>
          <p:cNvSpPr txBox="1"/>
          <p:nvPr>
            <p:ph idx="1" type="body"/>
          </p:nvPr>
        </p:nvSpPr>
        <p:spPr>
          <a:xfrm>
            <a:off x="457200" y="6006723"/>
            <a:ext cx="8186737" cy="343275"/>
          </a:xfrm>
          <a:prstGeom prst="rect">
            <a:avLst/>
          </a:prstGeom>
          <a:noFill/>
          <a:ln>
            <a:noFill/>
          </a:ln>
        </p:spPr>
        <p:txBody>
          <a:bodyPr anchorCtr="0" anchor="t" bIns="91425" lIns="91425" rIns="91425" tIns="91425"/>
          <a:lstStyle>
            <a:lvl1pPr indent="0" lvl="0" marL="0" marR="0" rtl="0" algn="r">
              <a:spcBef>
                <a:spcPts val="160"/>
              </a:spcBef>
              <a:buClr>
                <a:schemeClr val="dk1"/>
              </a:buClr>
              <a:buFont typeface="Arial"/>
              <a:buNone/>
              <a:defRPr b="0" i="1" sz="800" u="none" cap="none" strike="noStrike">
                <a:solidFill>
                  <a:schemeClr val="dk1"/>
                </a:solidFill>
                <a:latin typeface="Calibri"/>
                <a:ea typeface="Calibri"/>
                <a:cs typeface="Calibri"/>
                <a:sym typeface="Calibri"/>
              </a:defRPr>
            </a:lvl1pPr>
            <a:lvl2pPr indent="0" lvl="1" marL="4572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2pPr>
            <a:lvl3pPr indent="0" lvl="2" marL="9144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3pPr>
            <a:lvl4pPr indent="0" lvl="3" marL="13716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4pPr>
            <a:lvl5pPr indent="0" lvl="4" marL="1828800" marR="0" rtl="0" algn="l">
              <a:spcBef>
                <a:spcPts val="240"/>
              </a:spcBef>
              <a:buClr>
                <a:schemeClr val="accent5"/>
              </a:buClr>
              <a:buFont typeface="Arial"/>
              <a:buNone/>
              <a:defRPr b="0" i="0" sz="1200" u="none" cap="none" strike="noStrike">
                <a:solidFill>
                  <a:schemeClr val="accent5"/>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41" name="Shape 41"/>
          <p:cNvSpPr txBox="1"/>
          <p:nvPr>
            <p:ph type="title"/>
          </p:nvPr>
        </p:nvSpPr>
        <p:spPr>
          <a:xfrm>
            <a:off x="457200" y="1182883"/>
            <a:ext cx="6018454" cy="515890"/>
          </a:xfrm>
          <a:prstGeom prst="rect">
            <a:avLst/>
          </a:prstGeom>
          <a:noFill/>
          <a:ln>
            <a:noFill/>
          </a:ln>
        </p:spPr>
        <p:txBody>
          <a:bodyPr anchorCtr="0" anchor="t" bIns="91425" lIns="91425" rIns="91425" tIns="91425"/>
          <a:lstStyle>
            <a:lvl1pPr indent="0" lvl="0" marL="0" marR="0" rtl="0" algn="l">
              <a:spcBef>
                <a:spcPts val="0"/>
              </a:spcBef>
              <a:buClr>
                <a:srgbClr val="ED1C24"/>
              </a:buClr>
              <a:buFont typeface="Calibri"/>
              <a:buNone/>
              <a:defRPr b="0" i="0" sz="3200" u="none" cap="none" strike="noStrike">
                <a:solidFill>
                  <a:srgbClr val="ED1C24"/>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media">
    <p:spTree>
      <p:nvGrpSpPr>
        <p:cNvPr id="42" name="Shape 42"/>
        <p:cNvGrpSpPr/>
        <p:nvPr/>
      </p:nvGrpSpPr>
      <p:grpSpPr>
        <a:xfrm>
          <a:off x="0" y="0"/>
          <a:ext cx="0" cy="0"/>
          <a:chOff x="0" y="0"/>
          <a:chExt cx="0" cy="0"/>
        </a:xfrm>
      </p:grpSpPr>
      <p:sp>
        <p:nvSpPr>
          <p:cNvPr id="43" name="Shape 43"/>
          <p:cNvSpPr/>
          <p:nvPr>
            <p:ph idx="2" type="media"/>
          </p:nvPr>
        </p:nvSpPr>
        <p:spPr>
          <a:xfrm>
            <a:off x="420687" y="1949407"/>
            <a:ext cx="8302624" cy="4245018"/>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Shape 44"/>
          <p:cNvSpPr txBox="1"/>
          <p:nvPr>
            <p:ph type="title"/>
          </p:nvPr>
        </p:nvSpPr>
        <p:spPr>
          <a:xfrm>
            <a:off x="457200" y="1182883"/>
            <a:ext cx="6018454" cy="515890"/>
          </a:xfrm>
          <a:prstGeom prst="rect">
            <a:avLst/>
          </a:prstGeom>
          <a:noFill/>
          <a:ln>
            <a:noFill/>
          </a:ln>
        </p:spPr>
        <p:txBody>
          <a:bodyPr anchorCtr="0" anchor="t" bIns="91425" lIns="91425" rIns="91425" tIns="91425"/>
          <a:lstStyle>
            <a:lvl1pPr indent="0" lvl="0" marL="0" marR="0" rtl="0" algn="l">
              <a:spcBef>
                <a:spcPts val="0"/>
              </a:spcBef>
              <a:buClr>
                <a:srgbClr val="ED1C24"/>
              </a:buClr>
              <a:buFont typeface="Calibri"/>
              <a:buNone/>
              <a:defRPr b="0" i="0" sz="3200" u="none" cap="none" strike="noStrike">
                <a:solidFill>
                  <a:srgbClr val="ED1C24"/>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0"/>
            <a:ext cx="9144000" cy="900683"/>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1" name="Shape 11"/>
          <p:cNvSpPr/>
          <p:nvPr/>
        </p:nvSpPr>
        <p:spPr>
          <a:xfrm flipH="1">
            <a:off x="0" y="6557096"/>
            <a:ext cx="9144000" cy="300902"/>
          </a:xfrm>
          <a:prstGeom prst="rect">
            <a:avLst/>
          </a:prstGeom>
          <a:solidFill>
            <a:srgbClr val="ED1C24"/>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2" name="Shape 12"/>
          <p:cNvSpPr txBox="1"/>
          <p:nvPr/>
        </p:nvSpPr>
        <p:spPr>
          <a:xfrm>
            <a:off x="8262550" y="6580529"/>
            <a:ext cx="841541" cy="2308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GB" sz="900" u="none" cap="none" strike="noStrike">
                <a:solidFill>
                  <a:schemeClr val="lt1"/>
                </a:solidFill>
                <a:latin typeface="Arial"/>
                <a:ea typeface="Arial"/>
                <a:cs typeface="Arial"/>
                <a:sym typeface="Arial"/>
              </a:rPr>
              <a:t>griffith.ie</a:t>
            </a:r>
          </a:p>
        </p:txBody>
      </p:sp>
      <p:pic>
        <p:nvPicPr>
          <p:cNvPr descr="Griffith_College_Logo-copy.png" id="13" name="Shape 13"/>
          <p:cNvPicPr preferRelativeResize="0"/>
          <p:nvPr/>
        </p:nvPicPr>
        <p:blipFill rotWithShape="1">
          <a:blip r:embed="rId1">
            <a:alphaModFix/>
          </a:blip>
          <a:srcRect b="0" l="0" r="0" t="0"/>
          <a:stretch/>
        </p:blipFill>
        <p:spPr>
          <a:xfrm>
            <a:off x="129975" y="-235921"/>
            <a:ext cx="1943878" cy="137364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ctrTitle"/>
          </p:nvPr>
        </p:nvSpPr>
        <p:spPr>
          <a:xfrm>
            <a:off x="914400" y="995082"/>
            <a:ext cx="77724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dk1"/>
              </a:buClr>
              <a:buSzPct val="25000"/>
              <a:buFont typeface="Calibri"/>
              <a:buNone/>
            </a:pPr>
            <a:r>
              <a:rPr b="0" i="0" lang="en-GB" sz="4000" u="none" cap="none" strike="noStrike">
                <a:solidFill>
                  <a:schemeClr val="dk1"/>
                </a:solidFill>
                <a:latin typeface="Calibri"/>
                <a:ea typeface="Calibri"/>
                <a:cs typeface="Calibri"/>
                <a:sym typeface="Calibri"/>
              </a:rPr>
              <a:t>Network Security</a:t>
            </a:r>
          </a:p>
        </p:txBody>
      </p:sp>
      <p:sp>
        <p:nvSpPr>
          <p:cNvPr id="50" name="Shape 50"/>
          <p:cNvSpPr txBox="1"/>
          <p:nvPr>
            <p:ph idx="1" type="subTitle"/>
          </p:nvPr>
        </p:nvSpPr>
        <p:spPr>
          <a:xfrm>
            <a:off x="1564341" y="1680882"/>
            <a:ext cx="6400799" cy="914400"/>
          </a:xfrm>
          <a:prstGeom prst="rect">
            <a:avLst/>
          </a:prstGeom>
          <a:noFill/>
          <a:ln>
            <a:noFill/>
          </a:ln>
        </p:spPr>
        <p:txBody>
          <a:bodyPr anchorCtr="0" anchor="t" bIns="45700" lIns="91425" rIns="91425" tIns="45700">
            <a:noAutofit/>
          </a:bodyPr>
          <a:lstStyle/>
          <a:p>
            <a:pPr indent="0" lvl="0" marL="0" marR="0" rtl="0" algn="ctr">
              <a:spcBef>
                <a:spcPts val="0"/>
              </a:spcBef>
              <a:buClr>
                <a:srgbClr val="888888"/>
              </a:buClr>
              <a:buSzPct val="25000"/>
              <a:buFont typeface="Arial"/>
              <a:buNone/>
            </a:pPr>
            <a:r>
              <a:rPr b="0" i="0" lang="en-GB" sz="3600" u="none" cap="none" strike="noStrike">
                <a:solidFill>
                  <a:srgbClr val="888888"/>
                </a:solidFill>
                <a:latin typeface="Calibri"/>
                <a:ea typeface="Calibri"/>
                <a:cs typeface="Calibri"/>
                <a:sym typeface="Calibri"/>
              </a:rPr>
              <a:t>Access Controls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114" name="Shape 11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Passwords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User name + password most common identification</a:t>
            </a:r>
            <a:r>
              <a:rPr lang="en-GB"/>
              <a:t> and</a:t>
            </a:r>
            <a:r>
              <a:rPr b="0" i="0" lang="en-GB" sz="2800" u="none" cap="none" strike="noStrike">
                <a:solidFill>
                  <a:schemeClr val="dk1"/>
                </a:solidFill>
                <a:latin typeface="Calibri"/>
                <a:ea typeface="Calibri"/>
                <a:cs typeface="Calibri"/>
                <a:sym typeface="Calibri"/>
              </a:rPr>
              <a:t> authentication scheme.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Weak security mechanism, must implement strong password protections</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Implement </a:t>
            </a:r>
            <a:r>
              <a:rPr b="1" lang="en-GB"/>
              <a:t>c</a:t>
            </a:r>
            <a:r>
              <a:rPr b="1" i="0" lang="en-GB" sz="2800" u="none" cap="none" strike="noStrike">
                <a:solidFill>
                  <a:schemeClr val="dk1"/>
                </a:solidFill>
                <a:latin typeface="Calibri"/>
                <a:ea typeface="Calibri"/>
                <a:cs typeface="Calibri"/>
                <a:sym typeface="Calibri"/>
              </a:rPr>
              <a:t>lipping </a:t>
            </a:r>
            <a:r>
              <a:rPr b="1" lang="en-GB"/>
              <a:t>l</a:t>
            </a:r>
            <a:r>
              <a:rPr b="1" i="0" lang="en-GB" sz="2800" u="none" cap="none" strike="noStrike">
                <a:solidFill>
                  <a:schemeClr val="dk1"/>
                </a:solidFill>
                <a:latin typeface="Calibri"/>
                <a:ea typeface="Calibri"/>
                <a:cs typeface="Calibri"/>
                <a:sym typeface="Calibri"/>
              </a:rPr>
              <a:t>evels</a:t>
            </a:r>
          </a:p>
        </p:txBody>
      </p:sp>
      <p:cxnSp>
        <p:nvCxnSpPr>
          <p:cNvPr id="115" name="Shape 115"/>
          <p:cNvCxnSpPr/>
          <p:nvPr/>
        </p:nvCxnSpPr>
        <p:spPr>
          <a:xfrm>
            <a:off x="4600825" y="4505700"/>
            <a:ext cx="501600" cy="614100"/>
          </a:xfrm>
          <a:prstGeom prst="straightConnector1">
            <a:avLst/>
          </a:prstGeom>
          <a:noFill/>
          <a:ln cap="flat" cmpd="sng" w="9525">
            <a:solidFill>
              <a:schemeClr val="dk2"/>
            </a:solidFill>
            <a:prstDash val="solid"/>
            <a:round/>
            <a:headEnd len="lg" w="lg" type="none"/>
            <a:tailEnd len="lg" w="lg" type="triangle"/>
          </a:ln>
        </p:spPr>
      </p:cxnSp>
      <p:sp>
        <p:nvSpPr>
          <p:cNvPr id="116" name="Shape 116"/>
          <p:cNvSpPr txBox="1"/>
          <p:nvPr/>
        </p:nvSpPr>
        <p:spPr>
          <a:xfrm>
            <a:off x="4920800" y="5178150"/>
            <a:ext cx="2620500" cy="581100"/>
          </a:xfrm>
          <a:prstGeom prst="rect">
            <a:avLst/>
          </a:prstGeom>
          <a:noFill/>
          <a:ln>
            <a:noFill/>
          </a:ln>
        </p:spPr>
        <p:txBody>
          <a:bodyPr anchorCtr="0" anchor="t" bIns="91425" lIns="91425" rIns="91425" tIns="91425">
            <a:noAutofit/>
          </a:bodyPr>
          <a:lstStyle/>
          <a:p>
            <a:pPr lvl="0">
              <a:spcBef>
                <a:spcPts val="0"/>
              </a:spcBef>
              <a:buNone/>
            </a:pPr>
            <a:r>
              <a:rPr lang="en-GB"/>
              <a:t>Suspicious... maybe report it?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123" name="Shape 123"/>
          <p:cNvSpPr txBox="1"/>
          <p:nvPr>
            <p:ph idx="1" type="body"/>
          </p:nvPr>
        </p:nvSpPr>
        <p:spPr>
          <a:xfrm>
            <a:off x="0" y="1239837"/>
            <a:ext cx="8839199" cy="4386262"/>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Techniques to attack passwords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Electronic monitoring</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Access the password file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Brute Force Attacks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Dictionary Attacks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Social Engineering</a:t>
            </a:r>
          </a:p>
          <a:p>
            <a:pPr indent="-342900" lvl="0" marL="342900" marR="0" rtl="0" algn="l">
              <a:spcBef>
                <a:spcPts val="640"/>
              </a:spcBef>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Know difference between a password checker and a password cracker.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130" name="Shape 13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Passphrase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Is a sequence of characters that is longer than a password.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Takes the place of a password.</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Can be more secure than a password because it is more complex.</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137" name="Shape 13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One Time Passwords (aka Dynamic Passwords)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Used for authentication purposes and are only good once.</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Can be generated in software (soft tokens), or in a piece of hardware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144" name="Shape 144"/>
          <p:cNvSpPr txBox="1"/>
          <p:nvPr>
            <p:ph idx="1" type="body"/>
          </p:nvPr>
        </p:nvSpPr>
        <p:spPr>
          <a:xfrm>
            <a:off x="0" y="1239837"/>
            <a:ext cx="8839199" cy="4549775"/>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Two types of Token Devices (aka Password Generator)</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Synchronous</a:t>
            </a:r>
          </a:p>
          <a:p>
            <a:pPr indent="-228600" lvl="2" marL="114300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Time Based</a:t>
            </a:r>
          </a:p>
          <a:p>
            <a:pPr indent="-228600" lvl="2" marL="114300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Counter Synchronization</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Asynchronous</a:t>
            </a:r>
          </a:p>
          <a:p>
            <a:pPr indent="-342900" lvl="0" marL="342900" marR="0" rtl="0" algn="l">
              <a:lnSpc>
                <a:spcPct val="90000"/>
              </a:lnSpc>
              <a:spcBef>
                <a:spcPts val="640"/>
              </a:spcBef>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Know the different types of devices and how they work.</a:t>
            </a:r>
          </a:p>
        </p:txBody>
      </p:sp>
      <p:cxnSp>
        <p:nvCxnSpPr>
          <p:cNvPr id="145" name="Shape 145"/>
          <p:cNvCxnSpPr>
            <a:endCxn id="146" idx="1"/>
          </p:cNvCxnSpPr>
          <p:nvPr/>
        </p:nvCxnSpPr>
        <p:spPr>
          <a:xfrm flipH="1" rot="10800000">
            <a:off x="3095975" y="2583475"/>
            <a:ext cx="972600" cy="400200"/>
          </a:xfrm>
          <a:prstGeom prst="straightConnector1">
            <a:avLst/>
          </a:prstGeom>
          <a:noFill/>
          <a:ln cap="flat" cmpd="sng" w="9525">
            <a:solidFill>
              <a:schemeClr val="dk2"/>
            </a:solidFill>
            <a:prstDash val="solid"/>
            <a:round/>
            <a:headEnd len="lg" w="lg" type="none"/>
            <a:tailEnd len="lg" w="lg" type="triangle"/>
          </a:ln>
        </p:spPr>
      </p:cxnSp>
      <p:sp>
        <p:nvSpPr>
          <p:cNvPr id="146" name="Shape 146"/>
          <p:cNvSpPr txBox="1"/>
          <p:nvPr/>
        </p:nvSpPr>
        <p:spPr>
          <a:xfrm>
            <a:off x="4068575" y="2292925"/>
            <a:ext cx="4981200" cy="581100"/>
          </a:xfrm>
          <a:prstGeom prst="rect">
            <a:avLst/>
          </a:prstGeom>
          <a:noFill/>
          <a:ln>
            <a:noFill/>
          </a:ln>
        </p:spPr>
        <p:txBody>
          <a:bodyPr anchorCtr="0" anchor="t" bIns="91425" lIns="91425" rIns="91425" tIns="91425">
            <a:noAutofit/>
          </a:bodyPr>
          <a:lstStyle/>
          <a:p>
            <a:pPr lvl="0">
              <a:spcBef>
                <a:spcPts val="0"/>
              </a:spcBef>
              <a:buNone/>
            </a:pPr>
            <a:r>
              <a:rPr lang="en-GB"/>
              <a:t>one-time passwords change constantly at a set time interval</a:t>
            </a:r>
          </a:p>
        </p:txBody>
      </p:sp>
      <p:cxnSp>
        <p:nvCxnSpPr>
          <p:cNvPr id="147" name="Shape 147"/>
          <p:cNvCxnSpPr/>
          <p:nvPr/>
        </p:nvCxnSpPr>
        <p:spPr>
          <a:xfrm flipH="1" rot="10800000">
            <a:off x="4548950" y="3268975"/>
            <a:ext cx="726300" cy="207600"/>
          </a:xfrm>
          <a:prstGeom prst="straightConnector1">
            <a:avLst/>
          </a:prstGeom>
          <a:noFill/>
          <a:ln cap="flat" cmpd="sng" w="9525">
            <a:solidFill>
              <a:schemeClr val="dk2"/>
            </a:solidFill>
            <a:prstDash val="solid"/>
            <a:round/>
            <a:headEnd len="lg" w="lg" type="none"/>
            <a:tailEnd len="lg" w="lg" type="triangle"/>
          </a:ln>
        </p:spPr>
      </p:cxnSp>
      <p:sp>
        <p:nvSpPr>
          <p:cNvPr id="148" name="Shape 148"/>
          <p:cNvSpPr txBox="1"/>
          <p:nvPr/>
        </p:nvSpPr>
        <p:spPr>
          <a:xfrm>
            <a:off x="5321900" y="2981500"/>
            <a:ext cx="3575400" cy="581100"/>
          </a:xfrm>
          <a:prstGeom prst="rect">
            <a:avLst/>
          </a:prstGeom>
          <a:noFill/>
          <a:ln>
            <a:noFill/>
          </a:ln>
        </p:spPr>
        <p:txBody>
          <a:bodyPr anchorCtr="0" anchor="t" bIns="91425" lIns="91425" rIns="91425" tIns="91425">
            <a:noAutofit/>
          </a:bodyPr>
          <a:lstStyle/>
          <a:p>
            <a:pPr lvl="0">
              <a:spcBef>
                <a:spcPts val="0"/>
              </a:spcBef>
              <a:buNone/>
            </a:pPr>
            <a:r>
              <a:rPr lang="en-GB"/>
              <a:t>Usually seeded with incremented counter</a:t>
            </a:r>
          </a:p>
        </p:txBody>
      </p:sp>
      <p:sp>
        <p:nvSpPr>
          <p:cNvPr id="149" name="Shape 149"/>
          <p:cNvSpPr txBox="1"/>
          <p:nvPr/>
        </p:nvSpPr>
        <p:spPr>
          <a:xfrm>
            <a:off x="3936550" y="3818750"/>
            <a:ext cx="925500" cy="581100"/>
          </a:xfrm>
          <a:prstGeom prst="rect">
            <a:avLst/>
          </a:prstGeom>
          <a:noFill/>
          <a:ln>
            <a:noFill/>
          </a:ln>
        </p:spPr>
        <p:txBody>
          <a:bodyPr anchorCtr="0" anchor="t" bIns="91425" lIns="91425" rIns="91425" tIns="91425">
            <a:noAutofit/>
          </a:bodyPr>
          <a:lstStyle/>
          <a:p>
            <a:pPr lvl="0">
              <a:spcBef>
                <a:spcPts val="0"/>
              </a:spcBef>
              <a:buNone/>
            </a:pPr>
            <a:r>
              <a:rPr lang="en-GB"/>
              <a:t>Clock</a:t>
            </a:r>
          </a:p>
        </p:txBody>
      </p:sp>
      <p:cxnSp>
        <p:nvCxnSpPr>
          <p:cNvPr id="150" name="Shape 150"/>
          <p:cNvCxnSpPr/>
          <p:nvPr/>
        </p:nvCxnSpPr>
        <p:spPr>
          <a:xfrm>
            <a:off x="3061450" y="3926275"/>
            <a:ext cx="873600" cy="51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157" name="Shape 157"/>
          <p:cNvSpPr txBox="1"/>
          <p:nvPr>
            <p:ph idx="1" type="body"/>
          </p:nvPr>
        </p:nvSpPr>
        <p:spPr>
          <a:xfrm>
            <a:off x="0" y="1239850"/>
            <a:ext cx="8933700" cy="52548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None/>
            </a:pPr>
            <a:r>
              <a:rPr b="0" i="0" lang="en-GB" sz="3200" u="none" cap="none" strike="noStrike">
                <a:solidFill>
                  <a:schemeClr val="dk1"/>
                </a:solidFill>
                <a:latin typeface="Calibri"/>
                <a:ea typeface="Calibri"/>
                <a:cs typeface="Calibri"/>
                <a:sym typeface="Calibri"/>
              </a:rPr>
              <a:t>Smart Cards and Memory Cards</a:t>
            </a:r>
          </a:p>
          <a:p>
            <a:pPr indent="-222250" lvl="1" marL="742950" marR="0" rtl="0" algn="l">
              <a:lnSpc>
                <a:spcPct val="90000"/>
              </a:lnSpc>
              <a:spcBef>
                <a:spcPts val="56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Memory Cards:  Holds but cannot process information.</a:t>
            </a:r>
          </a:p>
          <a:p>
            <a:pPr indent="-222250" lvl="1" marL="742950" marR="0" rtl="0" algn="l">
              <a:lnSpc>
                <a:spcPct val="90000"/>
              </a:lnSpc>
              <a:spcBef>
                <a:spcPts val="56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Smart Cards:  Holds and can process information.</a:t>
            </a:r>
          </a:p>
          <a:p>
            <a:pPr indent="0" lvl="0" marL="0" marR="0" rtl="0" algn="l">
              <a:lnSpc>
                <a:spcPct val="90000"/>
              </a:lnSpc>
              <a:spcBef>
                <a:spcPts val="640"/>
              </a:spcBef>
              <a:spcAft>
                <a:spcPts val="0"/>
              </a:spcAft>
              <a:buNone/>
            </a:pPr>
            <a:r>
              <a:rPr b="0" i="0" lang="en-GB" sz="3200" u="none" cap="none" strike="noStrike">
                <a:solidFill>
                  <a:schemeClr val="dk1"/>
                </a:solidFill>
                <a:latin typeface="Calibri"/>
                <a:ea typeface="Calibri"/>
                <a:cs typeface="Calibri"/>
                <a:sym typeface="Calibri"/>
              </a:rPr>
              <a:t>Contact</a:t>
            </a:r>
          </a:p>
          <a:p>
            <a:pPr indent="0" lvl="0" marL="0" marR="0" rtl="0" algn="l">
              <a:lnSpc>
                <a:spcPct val="90000"/>
              </a:lnSpc>
              <a:spcBef>
                <a:spcPts val="320"/>
              </a:spcBef>
              <a:spcAft>
                <a:spcPts val="0"/>
              </a:spcAft>
              <a:buNone/>
            </a:pPr>
            <a:r>
              <a:rPr b="0" i="0" lang="en-GB" sz="1600" u="none" cap="none" strike="noStrike">
                <a:solidFill>
                  <a:schemeClr val="dk1"/>
                </a:solidFill>
                <a:latin typeface="Calibri"/>
                <a:ea typeface="Calibri"/>
                <a:cs typeface="Calibri"/>
                <a:sym typeface="Calibri"/>
              </a:rPr>
              <a:t>Has a gold seal on the face of the card.  When the card is fully inserted into a card reader, </a:t>
            </a:r>
            <a:r>
              <a:rPr lang="en-GB" sz="1600"/>
              <a:t>contacts</a:t>
            </a:r>
            <a:r>
              <a:rPr b="0" i="0" lang="en-GB" sz="1600" u="none" cap="none" strike="noStrike">
                <a:solidFill>
                  <a:schemeClr val="dk1"/>
                </a:solidFill>
                <a:latin typeface="Calibri"/>
                <a:ea typeface="Calibri"/>
                <a:cs typeface="Calibri"/>
                <a:sym typeface="Calibri"/>
              </a:rPr>
              <a:t> wipe against the card in the exact position that the chip contacts are located.  This will supply power and the data I/O to the chip for authentication purposes</a:t>
            </a:r>
          </a:p>
          <a:p>
            <a:pPr indent="0" lvl="0" marL="0" marR="0" rtl="0" algn="l">
              <a:lnSpc>
                <a:spcPct val="90000"/>
              </a:lnSpc>
              <a:spcBef>
                <a:spcPts val="640"/>
              </a:spcBef>
              <a:spcAft>
                <a:spcPts val="0"/>
              </a:spcAft>
              <a:buNone/>
            </a:pPr>
            <a:r>
              <a:rPr b="0" i="0" lang="en-GB" sz="3200" u="none" cap="none" strike="noStrike">
                <a:solidFill>
                  <a:schemeClr val="dk1"/>
                </a:solidFill>
                <a:latin typeface="Calibri"/>
                <a:ea typeface="Calibri"/>
                <a:cs typeface="Calibri"/>
                <a:sym typeface="Calibri"/>
              </a:rPr>
              <a:t>Contactless</a:t>
            </a:r>
          </a:p>
          <a:p>
            <a:pPr indent="457200" lvl="0" marL="0" marR="0" rtl="0" algn="l">
              <a:lnSpc>
                <a:spcPct val="90000"/>
              </a:lnSpc>
              <a:spcBef>
                <a:spcPts val="560"/>
              </a:spcBef>
              <a:spcAft>
                <a:spcPts val="0"/>
              </a:spcAft>
              <a:buNone/>
            </a:pPr>
            <a:r>
              <a:rPr b="0" i="0" lang="en-GB" sz="2800" u="none" cap="none" strike="noStrike">
                <a:solidFill>
                  <a:schemeClr val="dk1"/>
                </a:solidFill>
                <a:latin typeface="Calibri"/>
                <a:ea typeface="Calibri"/>
                <a:cs typeface="Calibri"/>
                <a:sym typeface="Calibri"/>
              </a:rPr>
              <a:t>Hybrid</a:t>
            </a:r>
          </a:p>
          <a:p>
            <a:pPr indent="457200" lvl="0" marL="0" marR="0" rtl="0" algn="l">
              <a:lnSpc>
                <a:spcPct val="90000"/>
              </a:lnSpc>
              <a:spcBef>
                <a:spcPts val="560"/>
              </a:spcBef>
              <a:spcAft>
                <a:spcPts val="0"/>
              </a:spcAft>
              <a:buNone/>
            </a:pPr>
            <a:r>
              <a:rPr b="0" i="0" lang="en-GB" sz="2800" u="none" cap="none" strike="noStrike">
                <a:solidFill>
                  <a:schemeClr val="dk1"/>
                </a:solidFill>
                <a:latin typeface="Calibri"/>
                <a:ea typeface="Calibri"/>
                <a:cs typeface="Calibri"/>
                <a:sym typeface="Calibri"/>
              </a:rPr>
              <a:t>Combi</a:t>
            </a:r>
          </a:p>
          <a:p>
            <a:pPr indent="0" lvl="0" marL="0" marR="0" rtl="0" algn="l">
              <a:lnSpc>
                <a:spcPct val="90000"/>
              </a:lnSpc>
              <a:spcBef>
                <a:spcPts val="360"/>
              </a:spcBef>
              <a:buNone/>
            </a:pPr>
            <a:r>
              <a:rPr b="0" i="0" lang="en-GB" sz="1800" u="none" cap="none" strike="noStrike">
                <a:solidFill>
                  <a:schemeClr val="dk1"/>
                </a:solidFill>
                <a:latin typeface="Calibri"/>
                <a:ea typeface="Calibri"/>
                <a:cs typeface="Calibri"/>
                <a:sym typeface="Calibri"/>
              </a:rPr>
              <a:t>Has an antenna wire that surrounds the perimeter of the card.  When this card comes within an electromagnetic </a:t>
            </a:r>
            <a:r>
              <a:rPr lang="en-GB" sz="1800"/>
              <a:t>field</a:t>
            </a:r>
            <a:r>
              <a:rPr b="0" i="0" lang="en-GB" sz="1800" u="none" cap="none" strike="noStrike">
                <a:solidFill>
                  <a:schemeClr val="dk1"/>
                </a:solidFill>
                <a:latin typeface="Calibri"/>
                <a:ea typeface="Calibri"/>
                <a:cs typeface="Calibri"/>
                <a:sym typeface="Calibri"/>
              </a:rPr>
              <a:t> of </a:t>
            </a:r>
            <a:r>
              <a:rPr lang="en-GB" sz="1800"/>
              <a:t>a </a:t>
            </a:r>
            <a:r>
              <a:rPr b="0" i="0" lang="en-GB" sz="1800" u="none" cap="none" strike="noStrike">
                <a:solidFill>
                  <a:schemeClr val="dk1"/>
                </a:solidFill>
                <a:latin typeface="Calibri"/>
                <a:ea typeface="Calibri"/>
                <a:cs typeface="Calibri"/>
                <a:sym typeface="Calibri"/>
              </a:rPr>
              <a:t>reader, the antenna within the card generates enough energy to power the internal chip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164" name="Shape 16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Attacks on Smart Cards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Fault Generation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Microprobing</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Side Channel Attacks (</a:t>
            </a:r>
            <a:r>
              <a:rPr lang="en-GB"/>
              <a:t>non intrusive</a:t>
            </a:r>
            <a:r>
              <a:rPr b="0" i="0" lang="en-GB" sz="2800" u="none" cap="none" strike="noStrike">
                <a:solidFill>
                  <a:schemeClr val="dk1"/>
                </a:solidFill>
                <a:latin typeface="Calibri"/>
                <a:ea typeface="Calibri"/>
                <a:cs typeface="Calibri"/>
                <a:sym typeface="Calibri"/>
              </a:rPr>
              <a:t> attacks)</a:t>
            </a:r>
          </a:p>
          <a:p>
            <a:pPr indent="-228600" lvl="2" marL="1143000" marR="0" rtl="0" algn="l">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Differential Power Analysis</a:t>
            </a:r>
          </a:p>
          <a:p>
            <a:pPr indent="-228600" lvl="2" marL="1143000" marR="0" rtl="0" algn="l">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Electromagnetic Analysis</a:t>
            </a:r>
          </a:p>
          <a:p>
            <a:pPr indent="-228600" lvl="2" marL="1143000" marR="0" rtl="0" algn="l">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Timing</a:t>
            </a:r>
          </a:p>
          <a:p>
            <a:pPr indent="-228600" lvl="2" marL="1143000" marR="0" rtl="0" algn="l">
              <a:spcBef>
                <a:spcPts val="520"/>
              </a:spcBef>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Software attacks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171" name="Shape 171"/>
          <p:cNvSpPr txBox="1"/>
          <p:nvPr>
            <p:ph idx="1" type="body"/>
          </p:nvPr>
        </p:nvSpPr>
        <p:spPr>
          <a:xfrm>
            <a:off x="0" y="1239837"/>
            <a:ext cx="8839199" cy="453707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Hashing &amp; Encryption</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Hash or encrypting a password to ensure that passwords are not sent in clear text (means extra security)</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Windows environment, know syskey modes.</a:t>
            </a:r>
          </a:p>
          <a:p>
            <a:pPr indent="-247650" lvl="2" marL="1162050" marR="0" rtl="0" algn="l">
              <a:lnSpc>
                <a:spcPct val="90000"/>
              </a:lnSpc>
              <a:spcBef>
                <a:spcPts val="320"/>
              </a:spcBef>
              <a:spcAft>
                <a:spcPts val="0"/>
              </a:spcAft>
              <a:buClr>
                <a:schemeClr val="dk1"/>
              </a:buClr>
              <a:buSzPct val="100000"/>
              <a:buFont typeface="Arial"/>
              <a:buChar char="•"/>
            </a:pPr>
            <a:r>
              <a:rPr b="0" i="0" lang="en-GB" sz="1600" u="none" cap="none" strike="noStrike">
                <a:solidFill>
                  <a:schemeClr val="dk1"/>
                </a:solidFill>
                <a:latin typeface="Calibri"/>
                <a:ea typeface="Calibri"/>
                <a:cs typeface="Calibri"/>
                <a:sym typeface="Calibri"/>
              </a:rPr>
              <a:t>Mode 1:  System key is generated, encrypted, and stored locally.  Computer can restart and work normally with no user interaction. </a:t>
            </a:r>
          </a:p>
          <a:p>
            <a:pPr indent="-247650" lvl="2" marL="1162050" marR="0" rtl="0" algn="l">
              <a:lnSpc>
                <a:spcPct val="90000"/>
              </a:lnSpc>
              <a:spcBef>
                <a:spcPts val="320"/>
              </a:spcBef>
              <a:spcAft>
                <a:spcPts val="0"/>
              </a:spcAft>
              <a:buClr>
                <a:schemeClr val="dk1"/>
              </a:buClr>
              <a:buSzPct val="100000"/>
              <a:buFont typeface="Arial"/>
              <a:buChar char="•"/>
            </a:pPr>
            <a:r>
              <a:rPr b="0" i="0" lang="en-GB" sz="1600" u="none" cap="none" strike="noStrike">
                <a:solidFill>
                  <a:schemeClr val="dk1"/>
                </a:solidFill>
                <a:latin typeface="Calibri"/>
                <a:ea typeface="Calibri"/>
                <a:cs typeface="Calibri"/>
                <a:sym typeface="Calibri"/>
              </a:rPr>
              <a:t>Mode 2:  System key is generated, encrypted, and stored locally, but is password protected.  When the computer restarts, the administrator must enter the password to “unlock syskey,” and this password is not stored locally. </a:t>
            </a:r>
          </a:p>
          <a:p>
            <a:pPr indent="-247650" lvl="2" marL="1162050" marR="0" rtl="0" algn="l">
              <a:lnSpc>
                <a:spcPct val="90000"/>
              </a:lnSpc>
              <a:spcBef>
                <a:spcPts val="320"/>
              </a:spcBef>
              <a:spcAft>
                <a:spcPts val="0"/>
              </a:spcAft>
              <a:buClr>
                <a:schemeClr val="dk1"/>
              </a:buClr>
              <a:buSzPct val="100000"/>
              <a:buFont typeface="Arial"/>
              <a:buChar char="•"/>
            </a:pPr>
            <a:r>
              <a:rPr b="0" i="0" lang="en-GB" sz="1600" u="none" cap="none" strike="noStrike">
                <a:solidFill>
                  <a:schemeClr val="dk1"/>
                </a:solidFill>
                <a:latin typeface="Calibri"/>
                <a:ea typeface="Calibri"/>
                <a:cs typeface="Calibri"/>
                <a:sym typeface="Calibri"/>
              </a:rPr>
              <a:t>Mode 3:  System key is generated, encrypted, and stored on a floppy disk or CD-ROM.  The computer cannot start up properly without a user providing the floppy disk. </a:t>
            </a:r>
          </a:p>
          <a:p>
            <a:pPr indent="-342900" lvl="0" marL="342900" marR="0" rtl="0" algn="l">
              <a:lnSpc>
                <a:spcPct val="90000"/>
              </a:lnSpc>
              <a:spcBef>
                <a:spcPts val="640"/>
              </a:spcBef>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Salts:  Random values added to encryption process for additional complexity.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178" name="Shape 17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Cryptographic Keys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 of private keys or digital signatures to prove identity</a:t>
            </a:r>
          </a:p>
          <a:p>
            <a:pPr lvl="2" marR="0" rtl="0" algn="l">
              <a:lnSpc>
                <a:spcPct val="90000"/>
              </a:lnSpc>
              <a:spcBef>
                <a:spcPts val="640"/>
              </a:spcBef>
              <a:spcAft>
                <a:spcPts val="0"/>
              </a:spcAft>
              <a:buClr>
                <a:schemeClr val="dk1"/>
              </a:buClr>
              <a:buSzPct val="100000"/>
              <a:buFont typeface="Arial"/>
            </a:pPr>
            <a:r>
              <a:rPr b="0" i="0" lang="en-GB" sz="3200" u="none" cap="none" strike="noStrike">
                <a:solidFill>
                  <a:schemeClr val="dk1"/>
                </a:solidFill>
                <a:latin typeface="Calibri"/>
                <a:ea typeface="Calibri"/>
                <a:cs typeface="Calibri"/>
                <a:sym typeface="Calibri"/>
              </a:rPr>
              <a:t>Private Key</a:t>
            </a:r>
          </a:p>
          <a:p>
            <a:pPr lvl="2" marR="0" rtl="0" algn="l">
              <a:lnSpc>
                <a:spcPct val="90000"/>
              </a:lnSpc>
              <a:spcBef>
                <a:spcPts val="640"/>
              </a:spcBef>
              <a:spcAft>
                <a:spcPts val="0"/>
              </a:spcAft>
              <a:buClr>
                <a:schemeClr val="dk1"/>
              </a:buClr>
              <a:buSzPct val="100000"/>
              <a:buFont typeface="Arial"/>
            </a:pPr>
            <a:r>
              <a:rPr b="0" i="0" lang="en-GB" sz="3200" u="none" cap="none" strike="noStrike">
                <a:solidFill>
                  <a:schemeClr val="dk1"/>
                </a:solidFill>
                <a:latin typeface="Calibri"/>
                <a:ea typeface="Calibri"/>
                <a:cs typeface="Calibri"/>
                <a:sym typeface="Calibri"/>
              </a:rPr>
              <a:t>Digital Signature</a:t>
            </a:r>
          </a:p>
          <a:p>
            <a:pPr lvl="3" marR="0" rtl="0" algn="l">
              <a:lnSpc>
                <a:spcPct val="90000"/>
              </a:lnSpc>
              <a:spcBef>
                <a:spcPts val="560"/>
              </a:spcBef>
              <a:buClr>
                <a:schemeClr val="dk1"/>
              </a:buClr>
              <a:buSzPct val="100000"/>
              <a:buFont typeface="Arial"/>
            </a:pPr>
            <a:r>
              <a:rPr b="0" i="0" lang="en-GB" sz="2800" u="none" cap="none" strike="noStrike">
                <a:solidFill>
                  <a:schemeClr val="dk1"/>
                </a:solidFill>
                <a:latin typeface="Calibri"/>
                <a:ea typeface="Calibri"/>
                <a:cs typeface="Calibri"/>
                <a:sym typeface="Calibri"/>
              </a:rPr>
              <a:t>Beware digital signature vs. digitized signature.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Authorization</a:t>
            </a:r>
          </a:p>
        </p:txBody>
      </p:sp>
      <p:sp>
        <p:nvSpPr>
          <p:cNvPr id="185" name="Shape 18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Authorization</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Determines that the proven identity has some set of characteristics associated with it that gives it the right to access the requested resources.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Overview</a:t>
            </a:r>
          </a:p>
        </p:txBody>
      </p:sp>
      <p:sp>
        <p:nvSpPr>
          <p:cNvPr id="57" name="Shape 5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Access Controls:  The security features that control how users and systems communicate and interact with one another.</a:t>
            </a:r>
          </a:p>
          <a:p>
            <a:pPr indent="-342900" lvl="0" marL="34290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Access:  The flow of information between subject and object</a:t>
            </a:r>
          </a:p>
          <a:p>
            <a:pPr indent="-342900" lvl="0" marL="34290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Subject:  An active entity that requests access to an object or the data in an object</a:t>
            </a:r>
          </a:p>
          <a:p>
            <a:pPr indent="-342900" lvl="0" marL="34290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Object:  A passive entity that contains information</a:t>
            </a:r>
          </a:p>
          <a:p>
            <a:pPr indent="-342900" lvl="0" marL="342900" marR="0" rtl="0" algn="l">
              <a:lnSpc>
                <a:spcPct val="80000"/>
              </a:lnSpc>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Authorization</a:t>
            </a:r>
          </a:p>
        </p:txBody>
      </p:sp>
      <p:sp>
        <p:nvSpPr>
          <p:cNvPr id="192" name="Shape 19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Access Criteria can be thought of as: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Roles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Groups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Location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Time</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Transaction Types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Authorization</a:t>
            </a:r>
          </a:p>
        </p:txBody>
      </p:sp>
      <p:sp>
        <p:nvSpPr>
          <p:cNvPr id="199" name="Shape 19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Authorization concepts to keep in mind:</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Authorization Creep</a:t>
            </a:r>
          </a:p>
          <a:p>
            <a:pPr indent="-285750" lvl="1" marL="742950" marR="0" rtl="0" algn="l">
              <a:spcBef>
                <a:spcPts val="560"/>
              </a:spcBef>
              <a:spcAft>
                <a:spcPts val="0"/>
              </a:spcAft>
              <a:buClr>
                <a:schemeClr val="dk1"/>
              </a:buClr>
              <a:buSzPct val="100000"/>
              <a:buFont typeface="Arial"/>
              <a:buChar char="–"/>
            </a:pPr>
            <a:r>
              <a:rPr lang="en-GB"/>
              <a:t>Default to No Access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Need to Know Principle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Access Control Lists</a:t>
            </a:r>
          </a:p>
          <a:p>
            <a:pPr indent="-285750" lvl="1" marL="74295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Authorization</a:t>
            </a:r>
          </a:p>
        </p:txBody>
      </p:sp>
      <p:sp>
        <p:nvSpPr>
          <p:cNvPr id="205" name="Shape 20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Problems in controlling access to assets: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Different levels of users with different levels of access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Resources may be classified differently</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Diverse identity data</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Corporate environments keep changing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Authorization</a:t>
            </a:r>
          </a:p>
        </p:txBody>
      </p:sp>
      <p:sp>
        <p:nvSpPr>
          <p:cNvPr id="212" name="Shape 212"/>
          <p:cNvSpPr txBox="1"/>
          <p:nvPr>
            <p:ph idx="1" type="body"/>
          </p:nvPr>
        </p:nvSpPr>
        <p:spPr>
          <a:xfrm>
            <a:off x="0" y="1239837"/>
            <a:ext cx="8839199" cy="447357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lang="en-GB"/>
              <a:t>What</a:t>
            </a:r>
            <a:r>
              <a:rPr b="0" i="0" lang="en-GB" sz="3200" u="none" cap="none" strike="noStrike">
                <a:solidFill>
                  <a:schemeClr val="dk1"/>
                </a:solidFill>
                <a:latin typeface="Calibri"/>
                <a:ea typeface="Calibri"/>
                <a:cs typeface="Calibri"/>
                <a:sym typeface="Calibri"/>
              </a:rPr>
              <a:t> enterprise wide and single sign on solutions supply:</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User provisioning</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Password synchronization and reset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Self service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Centralized auditing and reporting</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Integrated workflow (increase in productivity)</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Regulatory compliance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Authorization</a:t>
            </a:r>
          </a:p>
        </p:txBody>
      </p:sp>
      <p:sp>
        <p:nvSpPr>
          <p:cNvPr id="219" name="Shape 219"/>
          <p:cNvSpPr txBox="1"/>
          <p:nvPr>
            <p:ph idx="1" type="body"/>
          </p:nvPr>
        </p:nvSpPr>
        <p:spPr>
          <a:xfrm>
            <a:off x="0" y="1239837"/>
            <a:ext cx="8839199" cy="498792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Single Sign On Capabilities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Allow user credentials to be entered one time and the user is then able to access all resources in primary and secondary network domains</a:t>
            </a:r>
          </a:p>
          <a:p>
            <a:pPr indent="-342900" lvl="0" marL="342900" marR="0" rtl="0" algn="l">
              <a:lnSpc>
                <a:spcPct val="8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SSO technologies include:</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Kerberos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Sesame</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Security Domains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Directory Services</a:t>
            </a:r>
          </a:p>
          <a:p>
            <a:pPr indent="-285750" lvl="1" marL="742950" marR="0" rtl="0" algn="l">
              <a:lnSpc>
                <a:spcPct val="8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Dumb Terminals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Models</a:t>
            </a:r>
          </a:p>
        </p:txBody>
      </p:sp>
      <p:sp>
        <p:nvSpPr>
          <p:cNvPr id="225" name="Shape 22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Access Control Models: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Three Main Types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Discretionary</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Mandatory</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Non-Discretionary (Role Based)</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Models</a:t>
            </a:r>
          </a:p>
        </p:txBody>
      </p:sp>
      <p:sp>
        <p:nvSpPr>
          <p:cNvPr id="232" name="Shape 23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Discretionary Access Control (DAC)</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 system that uses discretionary access control allows the </a:t>
            </a:r>
            <a:r>
              <a:rPr b="1" i="0" lang="en-GB" sz="2800" u="none" cap="none" strike="noStrike">
                <a:solidFill>
                  <a:schemeClr val="dk1"/>
                </a:solidFill>
                <a:latin typeface="Calibri"/>
                <a:ea typeface="Calibri"/>
                <a:cs typeface="Calibri"/>
                <a:sym typeface="Calibri"/>
              </a:rPr>
              <a:t>owner </a:t>
            </a:r>
            <a:r>
              <a:rPr b="0" i="0" lang="en-GB" sz="2800" u="none" cap="none" strike="noStrike">
                <a:solidFill>
                  <a:schemeClr val="dk1"/>
                </a:solidFill>
                <a:latin typeface="Calibri"/>
                <a:ea typeface="Calibri"/>
                <a:cs typeface="Calibri"/>
                <a:sym typeface="Calibri"/>
              </a:rPr>
              <a:t>of the resource to specify which </a:t>
            </a:r>
            <a:r>
              <a:rPr b="1" i="0" lang="en-GB" sz="2800" u="none" cap="none" strike="noStrike">
                <a:solidFill>
                  <a:schemeClr val="dk1"/>
                </a:solidFill>
                <a:latin typeface="Calibri"/>
                <a:ea typeface="Calibri"/>
                <a:cs typeface="Calibri"/>
                <a:sym typeface="Calibri"/>
              </a:rPr>
              <a:t>subjects </a:t>
            </a:r>
            <a:r>
              <a:rPr b="0" i="0" lang="en-GB" sz="2800" u="none" cap="none" strike="noStrike">
                <a:solidFill>
                  <a:schemeClr val="dk1"/>
                </a:solidFill>
                <a:latin typeface="Calibri"/>
                <a:ea typeface="Calibri"/>
                <a:cs typeface="Calibri"/>
                <a:sym typeface="Calibri"/>
              </a:rPr>
              <a:t>can access which resources.</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Access control is at the discretion of the owner.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Models</a:t>
            </a:r>
          </a:p>
        </p:txBody>
      </p:sp>
      <p:sp>
        <p:nvSpPr>
          <p:cNvPr id="239" name="Shape 239"/>
          <p:cNvSpPr txBox="1"/>
          <p:nvPr>
            <p:ph idx="1" type="body"/>
          </p:nvPr>
        </p:nvSpPr>
        <p:spPr>
          <a:xfrm>
            <a:off x="0" y="1239837"/>
            <a:ext cx="8839199" cy="4624386"/>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Mandatory Access Control (MAC)</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Access control is based on a security labeling system.  Users have security clearances and resources have security labels that contain data classifications.</a:t>
            </a:r>
          </a:p>
          <a:p>
            <a:pPr indent="-285750" lvl="1" marL="742950" marR="0" rtl="0" algn="l">
              <a:lnSpc>
                <a:spcPct val="9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This model is used in environments where information classification and confidentiality is very important (e.g., the military).</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Models</a:t>
            </a:r>
          </a:p>
        </p:txBody>
      </p:sp>
      <p:sp>
        <p:nvSpPr>
          <p:cNvPr id="246" name="Shape 24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Non-Discretionary (Role Based) Access Control Models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Role Based Access Control (RBAC) uses a centrally administered set of controls to determine how subjects and objects interact.</a:t>
            </a:r>
          </a:p>
          <a:p>
            <a:pPr indent="-285750" lvl="1" marL="742950" marR="0" rtl="0" algn="l">
              <a:lnSpc>
                <a:spcPct val="9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Is the best system for an organization that has high turnover.</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Techniques</a:t>
            </a:r>
          </a:p>
        </p:txBody>
      </p:sp>
      <p:sp>
        <p:nvSpPr>
          <p:cNvPr id="252" name="Shape 252"/>
          <p:cNvSpPr txBox="1"/>
          <p:nvPr>
            <p:ph idx="1" type="body"/>
          </p:nvPr>
        </p:nvSpPr>
        <p:spPr>
          <a:xfrm>
            <a:off x="0" y="1239837"/>
            <a:ext cx="8839199" cy="47244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There are a number of different access controls and technologies available to support the different models.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Rule Based Access Control</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Constrained User Interfaces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Access Control Matrix</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Content Dependent Access Control</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Context Dependent Access Control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Security Principles</a:t>
            </a:r>
          </a:p>
        </p:txBody>
      </p:sp>
      <p:sp>
        <p:nvSpPr>
          <p:cNvPr id="64" name="Shape 6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 three main security principles also pertain to access control</a:t>
            </a:r>
            <a:r>
              <a:rPr lang="en-GB"/>
              <a:t>:</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Confidentiality</a:t>
            </a:r>
          </a:p>
          <a:p>
            <a:pPr lvl="1" rtl="0">
              <a:spcBef>
                <a:spcPts val="0"/>
              </a:spcBef>
              <a:buClr>
                <a:schemeClr val="dk1"/>
              </a:buClr>
              <a:buSzPct val="100000"/>
              <a:buFont typeface="Arial"/>
              <a:buChar char="–"/>
            </a:pPr>
            <a:r>
              <a:rPr lang="en-GB"/>
              <a:t>Integrity</a:t>
            </a:r>
          </a:p>
          <a:p>
            <a:pPr lvl="1" rtl="0">
              <a:spcBef>
                <a:spcPts val="0"/>
              </a:spcBef>
              <a:buClr>
                <a:schemeClr val="dk1"/>
              </a:buClr>
              <a:buSzPct val="100000"/>
              <a:buFont typeface="Arial"/>
              <a:buChar char="–"/>
            </a:pPr>
            <a:r>
              <a:rPr lang="en-GB"/>
              <a:t>Availability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Techniques</a:t>
            </a:r>
          </a:p>
        </p:txBody>
      </p:sp>
      <p:sp>
        <p:nvSpPr>
          <p:cNvPr id="259" name="Shape 259"/>
          <p:cNvSpPr txBox="1"/>
          <p:nvPr>
            <p:ph idx="1" type="body"/>
          </p:nvPr>
        </p:nvSpPr>
        <p:spPr>
          <a:xfrm>
            <a:off x="0" y="1239837"/>
            <a:ext cx="8839199" cy="47244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Rule Based Access Control</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Uses specific rules that indicate what can and cannot happen between a subject and an object.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Not necessarily identity based.</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Traditionally, rule based access control has been used in M</a:t>
            </a:r>
            <a:r>
              <a:rPr b="0" i="0" lang="en-GB" sz="2800" u="none" cap="none" strike="noStrike">
                <a:solidFill>
                  <a:schemeClr val="dk1"/>
                </a:solidFill>
                <a:latin typeface="Calibri"/>
                <a:ea typeface="Calibri"/>
                <a:cs typeface="Calibri"/>
                <a:sym typeface="Calibri"/>
              </a:rPr>
              <a:t>AC</a:t>
            </a:r>
            <a:r>
              <a:rPr b="0" i="0" lang="en-GB" sz="2800" u="none" cap="none" strike="noStrike">
                <a:solidFill>
                  <a:schemeClr val="dk1"/>
                </a:solidFill>
                <a:latin typeface="Calibri"/>
                <a:ea typeface="Calibri"/>
                <a:cs typeface="Calibri"/>
                <a:sym typeface="Calibri"/>
              </a:rPr>
              <a:t> systems as an enforcement mechanism.</a:t>
            </a:r>
          </a:p>
        </p:txBody>
      </p:sp>
      <p:cxnSp>
        <p:nvCxnSpPr>
          <p:cNvPr id="260" name="Shape 260"/>
          <p:cNvCxnSpPr/>
          <p:nvPr/>
        </p:nvCxnSpPr>
        <p:spPr>
          <a:xfrm>
            <a:off x="1565325" y="4177075"/>
            <a:ext cx="0" cy="743700"/>
          </a:xfrm>
          <a:prstGeom prst="straightConnector1">
            <a:avLst/>
          </a:prstGeom>
          <a:noFill/>
          <a:ln cap="flat" cmpd="sng" w="9525">
            <a:solidFill>
              <a:schemeClr val="dk2"/>
            </a:solidFill>
            <a:prstDash val="solid"/>
            <a:round/>
            <a:headEnd len="lg" w="lg" type="none"/>
            <a:tailEnd len="lg" w="lg" type="triangle"/>
          </a:ln>
        </p:spPr>
      </p:cxnSp>
      <p:sp>
        <p:nvSpPr>
          <p:cNvPr id="261" name="Shape 261"/>
          <p:cNvSpPr txBox="1"/>
          <p:nvPr/>
        </p:nvSpPr>
        <p:spPr>
          <a:xfrm>
            <a:off x="737875" y="4925700"/>
            <a:ext cx="2306400" cy="581100"/>
          </a:xfrm>
          <a:prstGeom prst="rect">
            <a:avLst/>
          </a:prstGeom>
          <a:noFill/>
          <a:ln>
            <a:noFill/>
          </a:ln>
        </p:spPr>
        <p:txBody>
          <a:bodyPr anchorCtr="0" anchor="t" bIns="91425" lIns="91425" rIns="91425" tIns="91425">
            <a:noAutofit/>
          </a:bodyPr>
          <a:lstStyle/>
          <a:p>
            <a:pPr lvl="0" rtl="0">
              <a:spcBef>
                <a:spcPts val="0"/>
              </a:spcBef>
              <a:buNone/>
            </a:pPr>
            <a:r>
              <a:rPr lang="en-GB"/>
              <a:t>Mandatory Access Control</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Techniques</a:t>
            </a:r>
          </a:p>
        </p:txBody>
      </p:sp>
      <p:sp>
        <p:nvSpPr>
          <p:cNvPr id="268" name="Shape 268"/>
          <p:cNvSpPr txBox="1"/>
          <p:nvPr>
            <p:ph idx="1" type="body"/>
          </p:nvPr>
        </p:nvSpPr>
        <p:spPr>
          <a:xfrm>
            <a:off x="0" y="1239837"/>
            <a:ext cx="8839199" cy="47244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Constrained User Interfaces	</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Restrict user’s access abilities by not allowing them certain types of access, or the ability to request certain functions or information </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Three major types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Menus and Shells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Database Views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Physically Constrained Interfaces</a:t>
            </a:r>
          </a:p>
          <a:p>
            <a:pPr indent="-285750" lvl="1" marL="74295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Techniques</a:t>
            </a:r>
          </a:p>
        </p:txBody>
      </p:sp>
      <p:sp>
        <p:nvSpPr>
          <p:cNvPr id="275" name="Shape 275"/>
          <p:cNvSpPr txBox="1"/>
          <p:nvPr>
            <p:ph idx="1" type="body"/>
          </p:nvPr>
        </p:nvSpPr>
        <p:spPr>
          <a:xfrm>
            <a:off x="0" y="1239837"/>
            <a:ext cx="8839199" cy="47244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Access Control Matrix</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Is a table of subjects and objects indicating what actions individual subjects can take upon individual objects.</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Two types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Capability Table (bound to a subject)</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Access Control List (bound to an object)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dk1"/>
              </a:buClr>
              <a:buSzPct val="25000"/>
              <a:buFont typeface="Calibri"/>
              <a:buNone/>
            </a:pPr>
            <a:r>
              <a:rPr b="0" i="0" lang="en-GB" sz="4400" u="none" cap="none" strike="noStrike">
                <a:solidFill>
                  <a:schemeClr val="dk1"/>
                </a:solidFill>
                <a:latin typeface="Calibri"/>
                <a:ea typeface="Calibri"/>
                <a:cs typeface="Calibri"/>
                <a:sym typeface="Calibri"/>
              </a:rPr>
              <a:t>Access </a:t>
            </a:r>
            <a:r>
              <a:rPr b="0" i="0" lang="en-GB" sz="4400" u="none" cap="none" strike="noStrike">
                <a:solidFill>
                  <a:schemeClr val="lt1"/>
                </a:solidFill>
                <a:latin typeface="Calibri"/>
                <a:ea typeface="Calibri"/>
                <a:cs typeface="Calibri"/>
                <a:sym typeface="Calibri"/>
              </a:rPr>
              <a:t>Control Lists vs. Capabilities</a:t>
            </a:r>
          </a:p>
        </p:txBody>
      </p:sp>
      <p:pic>
        <p:nvPicPr>
          <p:cNvPr id="281" name="Shape 281"/>
          <p:cNvPicPr preferRelativeResize="0"/>
          <p:nvPr/>
        </p:nvPicPr>
        <p:blipFill rotWithShape="1">
          <a:blip r:embed="rId3">
            <a:alphaModFix/>
          </a:blip>
          <a:srcRect b="0" l="0" r="0" t="0"/>
          <a:stretch/>
        </p:blipFill>
        <p:spPr>
          <a:xfrm>
            <a:off x="619125" y="1371600"/>
            <a:ext cx="7686675" cy="47355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Matrix</a:t>
            </a:r>
          </a:p>
        </p:txBody>
      </p:sp>
      <p:pic>
        <p:nvPicPr>
          <p:cNvPr descr="Fig12_13a.gif" id="288" name="Shape 288"/>
          <p:cNvPicPr preferRelativeResize="0"/>
          <p:nvPr>
            <p:ph idx="1" type="body"/>
          </p:nvPr>
        </p:nvPicPr>
        <p:blipFill rotWithShape="1">
          <a:blip r:embed="rId3">
            <a:alphaModFix/>
          </a:blip>
          <a:srcRect b="8571" l="0" r="32001" t="0"/>
          <a:stretch/>
        </p:blipFill>
        <p:spPr>
          <a:xfrm>
            <a:off x="1143000" y="1752600"/>
            <a:ext cx="4724400" cy="2895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List</a:t>
            </a:r>
          </a:p>
        </p:txBody>
      </p:sp>
      <p:pic>
        <p:nvPicPr>
          <p:cNvPr descr="Fig12_13b.gif" id="295" name="Shape 295"/>
          <p:cNvPicPr preferRelativeResize="0"/>
          <p:nvPr>
            <p:ph idx="1" type="body"/>
          </p:nvPr>
        </p:nvPicPr>
        <p:blipFill rotWithShape="1">
          <a:blip r:embed="rId3">
            <a:alphaModFix/>
          </a:blip>
          <a:srcRect b="0" l="0" r="0" t="0"/>
          <a:stretch/>
        </p:blipFill>
        <p:spPr>
          <a:xfrm>
            <a:off x="2438400" y="1371600"/>
            <a:ext cx="4114800" cy="51863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0"/>
            <a:ext cx="8229600" cy="1143000"/>
          </a:xfrm>
          <a:prstGeom prst="rect">
            <a:avLst/>
          </a:prstGeom>
          <a:noFill/>
          <a:ln>
            <a:noFill/>
          </a:ln>
        </p:spPr>
        <p:txBody>
          <a:bodyPr anchorCtr="0" anchor="t" bIns="45700" lIns="91425" rIns="91425" tIns="45700">
            <a:noAutofit/>
          </a:bodyPr>
          <a:lstStyle/>
          <a:p>
            <a:pPr indent="0" lvl="0" marL="0" marR="0" rtl="0" algn="ct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Capability Lists</a:t>
            </a:r>
          </a:p>
        </p:txBody>
      </p:sp>
      <p:pic>
        <p:nvPicPr>
          <p:cNvPr descr="Fig12_13c.gif" id="302" name="Shape 302"/>
          <p:cNvPicPr preferRelativeResize="0"/>
          <p:nvPr>
            <p:ph idx="1" type="body"/>
          </p:nvPr>
        </p:nvPicPr>
        <p:blipFill rotWithShape="1">
          <a:blip r:embed="rId3">
            <a:alphaModFix/>
          </a:blip>
          <a:srcRect b="0" l="0" r="0" t="0"/>
          <a:stretch/>
        </p:blipFill>
        <p:spPr>
          <a:xfrm>
            <a:off x="2581275" y="1524000"/>
            <a:ext cx="4479924" cy="43195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Techniques</a:t>
            </a:r>
          </a:p>
        </p:txBody>
      </p:sp>
      <p:sp>
        <p:nvSpPr>
          <p:cNvPr id="309" name="Shape 309"/>
          <p:cNvSpPr txBox="1"/>
          <p:nvPr>
            <p:ph idx="1" type="body"/>
          </p:nvPr>
        </p:nvSpPr>
        <p:spPr>
          <a:xfrm>
            <a:off x="0" y="1239837"/>
            <a:ext cx="8839199" cy="47244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Content Dependent Access Control:  Access to an object is determined by the content within the object.</a:t>
            </a:r>
          </a:p>
          <a:p>
            <a:pPr indent="-342900" lvl="0" marL="342900" marR="0" rtl="0" algn="l">
              <a:spcBef>
                <a:spcPts val="640"/>
              </a:spcBef>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Context Based Access Control:  Makes access decision based on the context of a collection of information rather than content within an object.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3600" u="none" cap="none" strike="noStrike">
                <a:solidFill>
                  <a:schemeClr val="lt1"/>
                </a:solidFill>
                <a:latin typeface="Calibri"/>
                <a:ea typeface="Calibri"/>
                <a:cs typeface="Calibri"/>
                <a:sym typeface="Calibri"/>
              </a:rPr>
              <a:t>Access Control Administration</a:t>
            </a:r>
          </a:p>
        </p:txBody>
      </p:sp>
      <p:sp>
        <p:nvSpPr>
          <p:cNvPr id="315" name="Shape 315"/>
          <p:cNvSpPr txBox="1"/>
          <p:nvPr>
            <p:ph idx="1" type="body"/>
          </p:nvPr>
        </p:nvSpPr>
        <p:spPr>
          <a:xfrm>
            <a:off x="0" y="1239837"/>
            <a:ext cx="8839199" cy="4524374"/>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First an organization must choose the access control model (DAC, MAC, RBAC).</a:t>
            </a:r>
          </a:p>
          <a:p>
            <a:pPr indent="-342900" lvl="0" marL="342900" marR="0" rtl="0" algn="l">
              <a:lnSpc>
                <a:spcPct val="8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Then the organization must select and implement different access control technologies.</a:t>
            </a:r>
          </a:p>
          <a:p>
            <a:pPr indent="-342900" lvl="0" marL="342900" marR="0" rtl="0" algn="l">
              <a:lnSpc>
                <a:spcPct val="8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Access Control Administration comes in two basic forms: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Centralized</a:t>
            </a:r>
          </a:p>
          <a:p>
            <a:pPr indent="-285750" lvl="1" marL="742950" marR="0" rtl="0" algn="l">
              <a:lnSpc>
                <a:spcPct val="8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Decentralized</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3600" u="none" cap="none" strike="noStrike">
                <a:solidFill>
                  <a:schemeClr val="lt1"/>
                </a:solidFill>
                <a:latin typeface="Calibri"/>
                <a:ea typeface="Calibri"/>
                <a:cs typeface="Calibri"/>
                <a:sym typeface="Calibri"/>
              </a:rPr>
              <a:t>Access Control Administration</a:t>
            </a:r>
          </a:p>
        </p:txBody>
      </p:sp>
      <p:sp>
        <p:nvSpPr>
          <p:cNvPr id="322" name="Shape 322"/>
          <p:cNvSpPr txBox="1"/>
          <p:nvPr>
            <p:ph idx="1" type="body"/>
          </p:nvPr>
        </p:nvSpPr>
        <p:spPr>
          <a:xfrm>
            <a:off x="0" y="1239837"/>
            <a:ext cx="8839199" cy="4524374"/>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Centralized Access Control Administration:  </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One entity is responsible for overseeing access to all corporate resources.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Provides a consistent and uniform method of controlling access rights.</a:t>
            </a:r>
          </a:p>
          <a:p>
            <a:pPr indent="-228600" lvl="2" marL="1143000" marR="0" rtl="0" algn="l">
              <a:lnSpc>
                <a:spcPct val="9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Protocols:  Agreed upon ways of communication</a:t>
            </a:r>
          </a:p>
          <a:p>
            <a:pPr indent="-228600" lvl="2" marL="1143000" marR="0" rtl="0" algn="l">
              <a:lnSpc>
                <a:spcPct val="90000"/>
              </a:lnSpc>
              <a:spcBef>
                <a:spcPts val="520"/>
              </a:spcBef>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Attribute Value Pairs:  Defined fields that accept certain values.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2400" u="none" cap="none" strike="noStrike">
                <a:solidFill>
                  <a:schemeClr val="lt1"/>
                </a:solidFill>
                <a:latin typeface="Calibri"/>
                <a:ea typeface="Calibri"/>
                <a:cs typeface="Calibri"/>
                <a:sym typeface="Calibri"/>
              </a:rPr>
              <a:t>Identification, Authentication, and Authorization</a:t>
            </a:r>
          </a:p>
        </p:txBody>
      </p:sp>
      <p:sp>
        <p:nvSpPr>
          <p:cNvPr id="70" name="Shape 70"/>
          <p:cNvSpPr txBox="1"/>
          <p:nvPr>
            <p:ph idx="1" type="body"/>
          </p:nvPr>
        </p:nvSpPr>
        <p:spPr>
          <a:xfrm>
            <a:off x="0" y="1239837"/>
            <a:ext cx="8839199" cy="4575175"/>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Identification, Authentication, and Authorization are distinct functions.</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Identification</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Authentication</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Authorization</a:t>
            </a:r>
          </a:p>
          <a:p>
            <a:pPr indent="-342900" lvl="0" marL="342900" marR="0" rtl="0" algn="l">
              <a:lnSpc>
                <a:spcPct val="90000"/>
              </a:lnSpc>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Identity Management:  A broad term to include the use of different products to identify, authenticate, and authorize users through automated means.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3600" u="none" cap="none" strike="noStrike">
                <a:solidFill>
                  <a:schemeClr val="lt1"/>
                </a:solidFill>
                <a:latin typeface="Calibri"/>
                <a:ea typeface="Calibri"/>
                <a:cs typeface="Calibri"/>
                <a:sym typeface="Calibri"/>
              </a:rPr>
              <a:t>Access Control Administration</a:t>
            </a:r>
          </a:p>
        </p:txBody>
      </p:sp>
      <p:sp>
        <p:nvSpPr>
          <p:cNvPr id="329" name="Shape 329"/>
          <p:cNvSpPr txBox="1"/>
          <p:nvPr>
            <p:ph idx="1" type="body"/>
          </p:nvPr>
        </p:nvSpPr>
        <p:spPr>
          <a:xfrm>
            <a:off x="0" y="1239837"/>
            <a:ext cx="8839199" cy="452437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Types of Centralized Access Control</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Radius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TACAS</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Diameter</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3600" u="none" cap="none" strike="noStrike">
                <a:solidFill>
                  <a:schemeClr val="lt1"/>
                </a:solidFill>
                <a:latin typeface="Calibri"/>
                <a:ea typeface="Calibri"/>
                <a:cs typeface="Calibri"/>
                <a:sym typeface="Calibri"/>
              </a:rPr>
              <a:t>Access Control Administration</a:t>
            </a:r>
          </a:p>
        </p:txBody>
      </p:sp>
      <p:sp>
        <p:nvSpPr>
          <p:cNvPr id="336" name="Shape 336"/>
          <p:cNvSpPr txBox="1"/>
          <p:nvPr>
            <p:ph idx="1" type="body"/>
          </p:nvPr>
        </p:nvSpPr>
        <p:spPr>
          <a:xfrm>
            <a:off x="0" y="1239837"/>
            <a:ext cx="8839199" cy="452437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Decentralized Access Control Administration: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Gives control of access to the people who are closer to the resources</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Has no methods for consistent control, lacks proper consistency.</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Methods</a:t>
            </a:r>
          </a:p>
        </p:txBody>
      </p:sp>
      <p:sp>
        <p:nvSpPr>
          <p:cNvPr id="343" name="Shape 34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Access controls can be implemented at various layers of an organization, network, and individual systems</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Three broad categories: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Administrative</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Physical</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Technical (aka Logical)</a:t>
            </a:r>
          </a:p>
          <a:p>
            <a:pPr indent="-285750" lvl="1" marL="742950" marR="0" rtl="0" algn="l">
              <a:lnSpc>
                <a:spcPct val="90000"/>
              </a:lnSpc>
              <a:spcBef>
                <a:spcPts val="560"/>
              </a:spcBef>
              <a:buClr>
                <a:schemeClr val="dk1"/>
              </a:buClr>
              <a:buSzPct val="25000"/>
              <a:buFont typeface="Times New Roman"/>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Methods</a:t>
            </a:r>
          </a:p>
        </p:txBody>
      </p:sp>
      <p:sp>
        <p:nvSpPr>
          <p:cNvPr id="350" name="Shape 350"/>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Administrative Controls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Policy and Procedure</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Personnel Controls</a:t>
            </a:r>
          </a:p>
          <a:p>
            <a:pPr indent="-228600" lvl="2" marL="1143000" marR="0" rtl="0" algn="l">
              <a:lnSpc>
                <a:spcPct val="8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Separation of Duties</a:t>
            </a:r>
          </a:p>
          <a:p>
            <a:pPr indent="-228600" lvl="2" marL="1143000" marR="0" rtl="0" algn="l">
              <a:lnSpc>
                <a:spcPct val="8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Rotation of Duties</a:t>
            </a:r>
          </a:p>
          <a:p>
            <a:pPr indent="-228600" lvl="2" marL="1143000" marR="0" rtl="0" algn="l">
              <a:lnSpc>
                <a:spcPct val="8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Mandatory Vacation</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Supervisory Structure</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Security Awareness Training</a:t>
            </a:r>
          </a:p>
          <a:p>
            <a:pPr indent="-285750" lvl="1" marL="742950" marR="0" rtl="0" algn="l">
              <a:lnSpc>
                <a:spcPct val="8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Testing</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Methods</a:t>
            </a:r>
          </a:p>
        </p:txBody>
      </p:sp>
      <p:sp>
        <p:nvSpPr>
          <p:cNvPr id="357" name="Shape 357"/>
          <p:cNvSpPr txBox="1"/>
          <p:nvPr>
            <p:ph idx="1" type="body"/>
          </p:nvPr>
        </p:nvSpPr>
        <p:spPr>
          <a:xfrm>
            <a:off x="0" y="1239837"/>
            <a:ext cx="8839199" cy="47116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Physical Controls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Network Segregation</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Perimeter Security</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Computer Controls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Work Area Separation</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Data Backups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Cabling</a:t>
            </a:r>
          </a:p>
          <a:p>
            <a:pPr indent="-285750" lvl="1" marL="742950" marR="0" rtl="0" algn="l">
              <a:lnSpc>
                <a:spcPct val="9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Control Zone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Methods</a:t>
            </a:r>
          </a:p>
        </p:txBody>
      </p:sp>
      <p:sp>
        <p:nvSpPr>
          <p:cNvPr id="364" name="Shape 36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Technical (Logical) Controls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System Access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Network Architecture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Network Access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Encryption and protocols</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Auditing</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Types</a:t>
            </a:r>
          </a:p>
        </p:txBody>
      </p:sp>
      <p:sp>
        <p:nvSpPr>
          <p:cNvPr id="371" name="Shape 371"/>
          <p:cNvSpPr txBox="1"/>
          <p:nvPr>
            <p:ph idx="1" type="body"/>
          </p:nvPr>
        </p:nvSpPr>
        <p:spPr>
          <a:xfrm>
            <a:off x="0" y="1239837"/>
            <a:ext cx="8839199" cy="4611686"/>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Each control works at a different level of granularity, but can also perform several functions</a:t>
            </a:r>
          </a:p>
          <a:p>
            <a:pPr indent="-342900" lvl="0" marL="342900" marR="0" rtl="0" algn="l">
              <a:lnSpc>
                <a:spcPct val="8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Access Control Functionalities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Prevent</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Detect</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Correct</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Deter</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Recover</a:t>
            </a:r>
          </a:p>
          <a:p>
            <a:pPr indent="-285750" lvl="1" marL="742950" marR="0" rtl="0" algn="l">
              <a:lnSpc>
                <a:spcPct val="8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Compensate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Types</a:t>
            </a:r>
          </a:p>
        </p:txBody>
      </p:sp>
      <p:sp>
        <p:nvSpPr>
          <p:cNvPr id="378" name="Shape 37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Security controls should be built on the concept of preventative security</a:t>
            </a:r>
          </a:p>
          <a:p>
            <a:pPr indent="-342900" lvl="0" marL="34290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Preventative Administrative Controls</a:t>
            </a:r>
          </a:p>
          <a:p>
            <a:pPr indent="-285750" lvl="1" marL="742950" marR="0" rtl="0" algn="l">
              <a:lnSpc>
                <a:spcPct val="8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Includes policies, hiring practices, security awareness</a:t>
            </a:r>
          </a:p>
          <a:p>
            <a:pPr indent="-342900" lvl="0" marL="34290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Preventative Physical Controls</a:t>
            </a:r>
          </a:p>
          <a:p>
            <a:pPr indent="-285750" lvl="1" marL="742950" marR="0" rtl="0" algn="l">
              <a:lnSpc>
                <a:spcPct val="8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Includes badges, swipe cards, guards, fences</a:t>
            </a:r>
          </a:p>
          <a:p>
            <a:pPr indent="-342900" lvl="0" marL="34290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Preventative Technical Controls</a:t>
            </a:r>
          </a:p>
          <a:p>
            <a:pPr indent="-285750" lvl="1" marL="742950" marR="0" rtl="0" algn="l">
              <a:lnSpc>
                <a:spcPct val="8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Includes passwords, encryption, antivirus software</a:t>
            </a:r>
          </a:p>
          <a:p>
            <a:pPr indent="-342900" lvl="0" marL="342900" marR="0" rtl="0" algn="l">
              <a:lnSpc>
                <a:spcPct val="80000"/>
              </a:lnSpc>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80000"/>
              </a:lnSpc>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Accountability</a:t>
            </a:r>
          </a:p>
        </p:txBody>
      </p:sp>
      <p:sp>
        <p:nvSpPr>
          <p:cNvPr id="385" name="Shape 38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Accountability is tracked by recording user, system, and application activities.</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Audit information must be reviewed</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Event Oriented Audit Review</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Real Time and Near Real Time Review</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Audit Reduction Tools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Variance Detection Tools</a:t>
            </a:r>
          </a:p>
          <a:p>
            <a:pPr indent="-285750" lvl="1" marL="742950" marR="0" rtl="0" algn="l">
              <a:lnSpc>
                <a:spcPct val="9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Attack Signature Tools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Accountability</a:t>
            </a:r>
          </a:p>
        </p:txBody>
      </p:sp>
      <p:sp>
        <p:nvSpPr>
          <p:cNvPr id="392" name="Shape 39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Other accountability concepts…</a:t>
            </a:r>
          </a:p>
          <a:p>
            <a:pPr indent="-342900" lvl="0" marL="34290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Keystroke Monitoring</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Can review and record keystroke entries by a user during an active session.</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A hacker can also do this</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May have privacy implications for an organization</a:t>
            </a:r>
          </a:p>
          <a:p>
            <a:pPr indent="-342900" lvl="0" marL="34290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Scrubbing:  Removing specific incriminating data within audit logs</a:t>
            </a:r>
          </a:p>
          <a:p>
            <a:pPr indent="-285750" lvl="1" marL="742950" marR="0" rtl="0" algn="l">
              <a:lnSpc>
                <a:spcPct val="90000"/>
              </a:lnSpc>
              <a:spcBef>
                <a:spcPts val="48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Identification</a:t>
            </a:r>
          </a:p>
        </p:txBody>
      </p:sp>
      <p:sp>
        <p:nvSpPr>
          <p:cNvPr id="77" name="Shape 7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Identification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Method of establishing the subject’s (user, program, process) identity.</a:t>
            </a:r>
          </a:p>
          <a:p>
            <a:pPr indent="-228600" lvl="2" marL="1143000" marR="0" rtl="0" algn="l">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Use of user name or other public information.</a:t>
            </a:r>
          </a:p>
          <a:p>
            <a:pPr indent="-228600" lvl="2" marL="1143000" marR="0" rtl="0" algn="l">
              <a:spcBef>
                <a:spcPts val="480"/>
              </a:spcBef>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Know identification component requirements.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Practices</a:t>
            </a:r>
          </a:p>
        </p:txBody>
      </p:sp>
      <p:sp>
        <p:nvSpPr>
          <p:cNvPr id="399" name="Shape 399"/>
          <p:cNvSpPr txBox="1"/>
          <p:nvPr>
            <p:ph idx="1" type="body"/>
          </p:nvPr>
        </p:nvSpPr>
        <p:spPr>
          <a:xfrm>
            <a:off x="0" y="1239837"/>
            <a:ext cx="8839199" cy="4649787"/>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Know the access control tasks that need to be accomplished regularly to ensure satisfactory security.  Best practices include:</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Deny access to anonymous accounts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Enforce strict access criteria</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Suspend inactive accounts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Replace default passwords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Enforce password rotation</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Audit and review</a:t>
            </a:r>
          </a:p>
          <a:p>
            <a:pPr indent="-285750" lvl="1" marL="742950" marR="0" rtl="0" algn="l">
              <a:lnSpc>
                <a:spcPct val="8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Protect audit logs</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Practices</a:t>
            </a:r>
          </a:p>
        </p:txBody>
      </p:sp>
      <p:sp>
        <p:nvSpPr>
          <p:cNvPr id="406" name="Shape 40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Unauthorized Disclosure of Information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Object Reuse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Data Hiding</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Emanation Security</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Tempest</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White Noise</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Control Zone</a:t>
            </a:r>
          </a:p>
        </p:txBody>
      </p:sp>
      <p:cxnSp>
        <p:nvCxnSpPr>
          <p:cNvPr id="407" name="Shape 407"/>
          <p:cNvCxnSpPr/>
          <p:nvPr/>
        </p:nvCxnSpPr>
        <p:spPr>
          <a:xfrm flipH="1" rot="10800000">
            <a:off x="4488400" y="3338250"/>
            <a:ext cx="1150200" cy="190200"/>
          </a:xfrm>
          <a:prstGeom prst="straightConnector1">
            <a:avLst/>
          </a:prstGeom>
          <a:noFill/>
          <a:ln cap="flat" cmpd="sng" w="9525">
            <a:solidFill>
              <a:schemeClr val="dk2"/>
            </a:solidFill>
            <a:prstDash val="solid"/>
            <a:round/>
            <a:headEnd len="lg" w="lg" type="none"/>
            <a:tailEnd len="lg" w="lg" type="triangle"/>
          </a:ln>
        </p:spPr>
      </p:cxnSp>
      <p:sp>
        <p:nvSpPr>
          <p:cNvPr id="408" name="Shape 408"/>
          <p:cNvSpPr txBox="1"/>
          <p:nvPr/>
        </p:nvSpPr>
        <p:spPr>
          <a:xfrm>
            <a:off x="5719700" y="3159850"/>
            <a:ext cx="1703700" cy="581100"/>
          </a:xfrm>
          <a:prstGeom prst="rect">
            <a:avLst/>
          </a:prstGeom>
          <a:noFill/>
          <a:ln>
            <a:noFill/>
          </a:ln>
        </p:spPr>
        <p:txBody>
          <a:bodyPr anchorCtr="0" anchor="t" bIns="91425" lIns="91425" rIns="91425" tIns="91425">
            <a:noAutofit/>
          </a:bodyPr>
          <a:lstStyle/>
          <a:p>
            <a:pPr lvl="0">
              <a:spcBef>
                <a:spcPts val="0"/>
              </a:spcBef>
              <a:buNone/>
            </a:pPr>
            <a:r>
              <a:rPr lang="en-GB"/>
              <a:t>Usually EM</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Monitoring</a:t>
            </a:r>
          </a:p>
        </p:txBody>
      </p:sp>
      <p:sp>
        <p:nvSpPr>
          <p:cNvPr id="415" name="Shape 415"/>
          <p:cNvSpPr txBox="1"/>
          <p:nvPr>
            <p:ph idx="1" type="body"/>
          </p:nvPr>
        </p:nvSpPr>
        <p:spPr>
          <a:xfrm>
            <a:off x="0" y="1239837"/>
            <a:ext cx="8839199" cy="47752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Intrusion Detection</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Three Common Components</a:t>
            </a:r>
          </a:p>
          <a:p>
            <a:pPr indent="-228600" lvl="2" marL="1143000" marR="0" rtl="0" algn="l">
              <a:lnSpc>
                <a:spcPct val="9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Sensors</a:t>
            </a:r>
          </a:p>
          <a:p>
            <a:pPr indent="-228600" lvl="2" marL="1143000" marR="0" rtl="0" algn="l">
              <a:lnSpc>
                <a:spcPct val="9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Analyzers</a:t>
            </a:r>
          </a:p>
          <a:p>
            <a:pPr indent="-228600" lvl="2" marL="1143000" marR="0" rtl="0" algn="l">
              <a:lnSpc>
                <a:spcPct val="9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Administrator Interfaces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Common Types</a:t>
            </a:r>
          </a:p>
          <a:p>
            <a:pPr indent="-228600" lvl="2" marL="1143000" marR="0" rtl="0" algn="l">
              <a:lnSpc>
                <a:spcPct val="9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Intrusion Detection</a:t>
            </a:r>
          </a:p>
          <a:p>
            <a:pPr indent="-228600" lvl="2" marL="1143000" marR="0" rtl="0" algn="l">
              <a:lnSpc>
                <a:spcPct val="9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Intrusion Prevention</a:t>
            </a:r>
          </a:p>
          <a:p>
            <a:pPr indent="-228600" lvl="2" marL="1143000" marR="0" rtl="0" algn="l">
              <a:lnSpc>
                <a:spcPct val="9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Honeypots</a:t>
            </a:r>
          </a:p>
          <a:p>
            <a:pPr indent="-228600" lvl="2" marL="1143000" marR="0" rtl="0" algn="l">
              <a:lnSpc>
                <a:spcPct val="90000"/>
              </a:lnSpc>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Network Sniffers</a:t>
            </a:r>
          </a:p>
          <a:p>
            <a:pPr indent="-285750" lvl="1" marL="742950" marR="0" rtl="0" algn="l">
              <a:lnSpc>
                <a:spcPct val="90000"/>
              </a:lnSpc>
              <a:spcBef>
                <a:spcPts val="560"/>
              </a:spcBef>
              <a:buClr>
                <a:schemeClr val="dk1"/>
              </a:buClr>
              <a:buSzPct val="25000"/>
              <a:buFont typeface="Times New Roman"/>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Monitoring</a:t>
            </a:r>
          </a:p>
        </p:txBody>
      </p:sp>
      <p:sp>
        <p:nvSpPr>
          <p:cNvPr id="422" name="Shape 42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Two Main Types of Intrusion Detection Systems</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Network Based (NIDS)</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Host Based (HIDS)</a:t>
            </a:r>
          </a:p>
          <a:p>
            <a:pPr indent="-342900" lvl="0" marL="34290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HIDS and NIDS can be:</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Signature Based</a:t>
            </a:r>
          </a:p>
          <a:p>
            <a:pPr indent="-285750" lvl="1" marL="742950" marR="0" rtl="0" algn="l">
              <a:lnSpc>
                <a:spcPct val="9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Statistical Anomaly Based</a:t>
            </a:r>
          </a:p>
          <a:p>
            <a:pPr indent="-228600" lvl="2" marL="1143000" marR="0" rtl="0" algn="l">
              <a:lnSpc>
                <a:spcPct val="90000"/>
              </a:lnSpc>
              <a:spcBef>
                <a:spcPts val="42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Protocol Anomaly Based</a:t>
            </a:r>
          </a:p>
          <a:p>
            <a:pPr indent="-228600" lvl="2" marL="1143000" marR="0" rtl="0" algn="l">
              <a:lnSpc>
                <a:spcPct val="90000"/>
              </a:lnSpc>
              <a:spcBef>
                <a:spcPts val="42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Traffic Anomaly Based</a:t>
            </a:r>
          </a:p>
          <a:p>
            <a:pPr indent="-285750" lvl="1" marL="742950" marR="0" rtl="0" algn="l">
              <a:lnSpc>
                <a:spcPct val="90000"/>
              </a:lnSpc>
              <a:spcBef>
                <a:spcPts val="480"/>
              </a:spcBef>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Rule Based</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Monitoring</a:t>
            </a:r>
          </a:p>
        </p:txBody>
      </p:sp>
      <p:sp>
        <p:nvSpPr>
          <p:cNvPr id="429" name="Shape 42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Intrusion Prevention Systems</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The next big thing</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Is a preventative and proactive technology, IDS is a detective technology.</a:t>
            </a:r>
          </a:p>
          <a:p>
            <a:pPr indent="-285750" lvl="1" marL="742950" marR="0" rtl="0" algn="l">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Two types:  Network Based (NIPS) and Host Based (HIPS)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Access Control Monitoring </a:t>
            </a:r>
          </a:p>
        </p:txBody>
      </p:sp>
      <p:sp>
        <p:nvSpPr>
          <p:cNvPr id="436" name="Shape 436"/>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Honeypots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An attractive offering that hopes to lure attackers away from critical systems</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Network sniffers</a:t>
            </a:r>
          </a:p>
          <a:p>
            <a:pPr indent="-285750" lvl="1" marL="742950" marR="0" rtl="0" algn="l">
              <a:lnSpc>
                <a:spcPct val="9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 general term for programs or devices that are able to examine traffic on a LAN segment.</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Threats to Access Control</a:t>
            </a:r>
          </a:p>
        </p:txBody>
      </p:sp>
      <p:sp>
        <p:nvSpPr>
          <p:cNvPr id="443" name="Shape 443"/>
          <p:cNvSpPr txBox="1"/>
          <p:nvPr>
            <p:ph idx="1" type="body"/>
          </p:nvPr>
        </p:nvSpPr>
        <p:spPr>
          <a:xfrm>
            <a:off x="0" y="1239837"/>
            <a:ext cx="8839199" cy="5013325"/>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A few threats to access control</a:t>
            </a:r>
          </a:p>
          <a:p>
            <a:pPr indent="-285750" lvl="1" marL="742950" marR="0" rtl="0" algn="l">
              <a:lnSpc>
                <a:spcPct val="8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Insiders</a:t>
            </a:r>
          </a:p>
          <a:p>
            <a:pPr indent="-228600" lvl="2" marL="1143000" marR="0" rtl="0" algn="l">
              <a:lnSpc>
                <a:spcPct val="80000"/>
              </a:lnSpc>
              <a:spcBef>
                <a:spcPts val="42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Countermeasures include good policies and procedures, separation of duties, job rotation</a:t>
            </a:r>
          </a:p>
          <a:p>
            <a:pPr indent="-285750" lvl="1" marL="742950" marR="0" rtl="0" algn="l">
              <a:lnSpc>
                <a:spcPct val="8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Dictionary Attacks</a:t>
            </a:r>
          </a:p>
          <a:p>
            <a:pPr indent="-228600" lvl="2" marL="1143000" marR="0" rtl="0" algn="l">
              <a:lnSpc>
                <a:spcPct val="80000"/>
              </a:lnSpc>
              <a:spcBef>
                <a:spcPts val="42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Countermeasures include strong password policies, strong authentication, intrusion detection and prevention</a:t>
            </a:r>
          </a:p>
          <a:p>
            <a:pPr indent="-285750" lvl="1" marL="742950" marR="0" rtl="0" algn="l">
              <a:lnSpc>
                <a:spcPct val="8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Brute Force Attacks</a:t>
            </a:r>
          </a:p>
          <a:p>
            <a:pPr indent="-228600" lvl="2" marL="1143000" marR="0" rtl="0" algn="l">
              <a:lnSpc>
                <a:spcPct val="80000"/>
              </a:lnSpc>
              <a:spcBef>
                <a:spcPts val="42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Countermeasures include penetration testing, minimum necessary information provided, monitoring, intrusion detection, clipping levels</a:t>
            </a:r>
          </a:p>
          <a:p>
            <a:pPr indent="-285750" lvl="1" marL="742950" marR="0" rtl="0" algn="l">
              <a:lnSpc>
                <a:spcPct val="80000"/>
              </a:lnSpc>
              <a:spcBef>
                <a:spcPts val="480"/>
              </a:spcBef>
              <a:spcAft>
                <a:spcPts val="0"/>
              </a:spcAft>
              <a:buClr>
                <a:schemeClr val="dk1"/>
              </a:buClr>
              <a:buSzPct val="100000"/>
              <a:buFont typeface="Arial"/>
              <a:buChar char="–"/>
            </a:pPr>
            <a:r>
              <a:rPr b="0" i="0" lang="en-GB" sz="2400" u="none" cap="none" strike="noStrike">
                <a:solidFill>
                  <a:schemeClr val="dk1"/>
                </a:solidFill>
                <a:latin typeface="Calibri"/>
                <a:ea typeface="Calibri"/>
                <a:cs typeface="Calibri"/>
                <a:sym typeface="Calibri"/>
              </a:rPr>
              <a:t>Spoofing at Logon</a:t>
            </a:r>
          </a:p>
          <a:p>
            <a:pPr indent="-228600" lvl="2" marL="1143000" marR="0" rtl="0" algn="l">
              <a:lnSpc>
                <a:spcPct val="80000"/>
              </a:lnSpc>
              <a:spcBef>
                <a:spcPts val="420"/>
              </a:spcBef>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Countermeasures include a guaranteed trusted path, security awareness to be aware of phishing scams, SSL connection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84" name="Shape 84"/>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Authentication</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Method of proving identity.</a:t>
            </a:r>
          </a:p>
          <a:p>
            <a:pPr indent="-228600" lvl="2" marL="1143000" marR="0" rtl="0" algn="l">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Something a person is, has, or does.</a:t>
            </a:r>
          </a:p>
          <a:p>
            <a:pPr indent="-228600" lvl="2" marL="1143000" marR="0" rtl="0" algn="l">
              <a:spcBef>
                <a:spcPts val="520"/>
              </a:spcBef>
              <a:spcAft>
                <a:spcPts val="0"/>
              </a:spcAft>
              <a:buClr>
                <a:schemeClr val="dk1"/>
              </a:buClr>
              <a:buSzPct val="100000"/>
              <a:buFont typeface="Arial"/>
              <a:buChar char="•"/>
            </a:pPr>
            <a:r>
              <a:rPr b="0" i="0" lang="en-GB" sz="2600" u="none" cap="none" strike="noStrike">
                <a:solidFill>
                  <a:schemeClr val="dk1"/>
                </a:solidFill>
                <a:latin typeface="Calibri"/>
                <a:ea typeface="Calibri"/>
                <a:cs typeface="Calibri"/>
                <a:sym typeface="Calibri"/>
              </a:rPr>
              <a:t>Use of biometrics, passwords, passphrase, token, or other private information.</a:t>
            </a:r>
          </a:p>
          <a:p>
            <a:pPr indent="-228600" lvl="2" marL="1143000" marR="0" rtl="0" algn="l">
              <a:spcBef>
                <a:spcPts val="520"/>
              </a:spcBef>
              <a:spcAft>
                <a:spcPts val="0"/>
              </a:spcAft>
              <a:buClr>
                <a:schemeClr val="dk1"/>
              </a:buClr>
              <a:buSzPct val="100000"/>
              <a:buFont typeface="Arial"/>
              <a:buNone/>
            </a:pPr>
            <a:r>
              <a:t/>
            </a:r>
            <a:endParaRPr b="0" i="0" sz="26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Strong Authentication is important</a:t>
            </a:r>
          </a:p>
          <a:p>
            <a:pPr indent="-228600" lvl="2" marL="1143000" marR="0" rtl="0" algn="l">
              <a:spcBef>
                <a:spcPts val="520"/>
              </a:spcBef>
              <a:buClr>
                <a:schemeClr val="dk1"/>
              </a:buClr>
              <a:buSzPct val="100000"/>
              <a:buFont typeface="Arial"/>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91" name="Shape 9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Biometrics</a:t>
            </a:r>
          </a:p>
          <a:p>
            <a:pPr indent="-285750" lvl="1" marL="742950" marR="0" rtl="0" algn="l">
              <a:lnSpc>
                <a:spcPct val="9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Verifies an identity by analyzing </a:t>
            </a:r>
            <a:r>
              <a:rPr lang="en-GB"/>
              <a:t>the</a:t>
            </a:r>
            <a:r>
              <a:rPr b="0" i="0" lang="en-GB" sz="2800" u="none" cap="none" strike="noStrike">
                <a:solidFill>
                  <a:schemeClr val="dk1"/>
                </a:solidFill>
                <a:latin typeface="Calibri"/>
                <a:ea typeface="Calibri"/>
                <a:cs typeface="Calibri"/>
                <a:sym typeface="Calibri"/>
              </a:rPr>
              <a:t> unique attributes or behaviors of a person (e.g., what a person “is”).</a:t>
            </a:r>
          </a:p>
          <a:p>
            <a:pPr indent="-342900" lvl="0" marL="342900" marR="0" rtl="0" algn="l">
              <a:lnSpc>
                <a:spcPct val="90000"/>
              </a:lnSpc>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Most expensive way to prove identity, also has difficulties with user acceptance.</a:t>
            </a:r>
          </a:p>
          <a:p>
            <a:pPr indent="-342900" lvl="0" marL="342900" marR="0" rtl="0" algn="l">
              <a:lnSpc>
                <a:spcPct val="90000"/>
              </a:lnSpc>
              <a:spcBef>
                <a:spcPts val="640"/>
              </a:spcBef>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Many different types of biometric systems</a:t>
            </a:r>
            <a:r>
              <a:rPr lang="en-GB"/>
              <a:t>...</a:t>
            </a:r>
            <a:r>
              <a:rPr b="0" i="0" lang="en-GB" sz="3200" u="none" cap="none" strike="noStrike">
                <a:solidFill>
                  <a:schemeClr val="dk1"/>
                </a:solidFill>
                <a:latin typeface="Calibri"/>
                <a:ea typeface="Calibri"/>
                <a:cs typeface="Calibri"/>
                <a:sym typeface="Calibri"/>
              </a:rPr>
              <a:t> know the most common.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98" name="Shape 98"/>
          <p:cNvSpPr txBox="1"/>
          <p:nvPr>
            <p:ph idx="1" type="body"/>
          </p:nvPr>
        </p:nvSpPr>
        <p:spPr>
          <a:xfrm>
            <a:off x="0" y="1239837"/>
            <a:ext cx="8839199" cy="4624386"/>
          </a:xfrm>
          <a:prstGeom prst="rect">
            <a:avLst/>
          </a:prstGeom>
          <a:noFill/>
          <a:ln>
            <a:noFill/>
          </a:ln>
        </p:spPr>
        <p:txBody>
          <a:bodyPr anchorCtr="0" anchor="t" bIns="45700" lIns="91425" rIns="91425" tIns="45700">
            <a:noAutofit/>
          </a:bodyPr>
          <a:lstStyle/>
          <a:p>
            <a:pPr indent="-342900" lvl="0" marL="342900" marR="0" rtl="0" algn="l">
              <a:lnSpc>
                <a:spcPct val="80000"/>
              </a:lnSpc>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Most common biometric systems: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Fingerprint</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Palm Scan</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Hand Geometry</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Iris Scan</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Signature Dynamics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Keyboard Dynamics</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Voice Print</a:t>
            </a:r>
          </a:p>
          <a:p>
            <a:pPr indent="-285750" lvl="1" marL="742950" marR="0" rtl="0" algn="l">
              <a:lnSpc>
                <a:spcPct val="80000"/>
              </a:lnSpc>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Facial Scan</a:t>
            </a:r>
          </a:p>
          <a:p>
            <a:pPr indent="-285750" lvl="1" marL="742950" marR="0" rtl="0" algn="l">
              <a:lnSpc>
                <a:spcPct val="80000"/>
              </a:lnSpc>
              <a:spcBef>
                <a:spcPts val="560"/>
              </a:spcBef>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Hand Topography</a:t>
            </a:r>
          </a:p>
        </p:txBody>
      </p:sp>
      <p:pic>
        <p:nvPicPr>
          <p:cNvPr descr="Fingerprint.jpg" id="99" name="Shape 99"/>
          <p:cNvPicPr preferRelativeResize="0"/>
          <p:nvPr/>
        </p:nvPicPr>
        <p:blipFill rotWithShape="1">
          <a:blip r:embed="rId3">
            <a:alphaModFix/>
          </a:blip>
          <a:srcRect b="0" l="0" r="0" t="0"/>
          <a:stretch/>
        </p:blipFill>
        <p:spPr>
          <a:xfrm>
            <a:off x="4084319" y="2014992"/>
            <a:ext cx="4080510" cy="34752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a:noFill/>
          <a:ln>
            <a:noFill/>
          </a:ln>
        </p:spPr>
        <p:txBody>
          <a:bodyPr anchorCtr="0" anchor="t" bIns="45700" lIns="91425" rIns="91425" tIns="45700">
            <a:noAutofit/>
          </a:bodyPr>
          <a:lstStyle/>
          <a:p>
            <a:pPr indent="0" lvl="0" marL="0" marR="0" rtl="0" algn="r">
              <a:spcBef>
                <a:spcPts val="0"/>
              </a:spcBef>
              <a:buClr>
                <a:schemeClr val="lt1"/>
              </a:buClr>
              <a:buSzPct val="25000"/>
              <a:buFont typeface="Calibri"/>
              <a:buNone/>
            </a:pPr>
            <a:r>
              <a:rPr b="0" i="0" lang="en-GB" sz="4400" u="none" cap="none" strike="noStrike">
                <a:solidFill>
                  <a:schemeClr val="lt1"/>
                </a:solidFill>
                <a:latin typeface="Calibri"/>
                <a:ea typeface="Calibri"/>
                <a:cs typeface="Calibri"/>
                <a:sym typeface="Calibri"/>
              </a:rPr>
              <a:t>Authentication</a:t>
            </a:r>
          </a:p>
        </p:txBody>
      </p:sp>
      <p:sp>
        <p:nvSpPr>
          <p:cNvPr id="106" name="Shape 106"/>
          <p:cNvSpPr txBox="1"/>
          <p:nvPr>
            <p:ph idx="1" type="body"/>
          </p:nvPr>
        </p:nvSpPr>
        <p:spPr>
          <a:xfrm>
            <a:off x="0" y="1239837"/>
            <a:ext cx="8839199" cy="462438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Biometric systems can be hard to compare.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Type I Error:  False rejection rate.</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Type II Error:  False acceptance rate.</a:t>
            </a:r>
          </a:p>
          <a:p>
            <a:pPr indent="-285750" lvl="1" marL="742950" marR="0" rtl="0" algn="l">
              <a:spcBef>
                <a:spcPts val="560"/>
              </a:spcBef>
              <a:spcAft>
                <a:spcPts val="0"/>
              </a:spcAft>
              <a:buClr>
                <a:schemeClr val="dk1"/>
              </a:buClr>
              <a:buSzPct val="100000"/>
              <a:buFont typeface="Arial"/>
              <a:buChar char="–"/>
            </a:pPr>
            <a:r>
              <a:rPr b="0" i="0" lang="en-GB" sz="2800" u="none" cap="none" strike="noStrike">
                <a:solidFill>
                  <a:schemeClr val="dk1"/>
                </a:solidFill>
                <a:latin typeface="Calibri"/>
                <a:ea typeface="Calibri"/>
                <a:cs typeface="Calibri"/>
                <a:sym typeface="Calibri"/>
              </a:rPr>
              <a:t>This is an important error to avoid.</a:t>
            </a:r>
          </a:p>
          <a:p>
            <a:pPr indent="-342900" lvl="0" marL="342900" marR="0" rtl="0" algn="l">
              <a:spcBef>
                <a:spcPts val="640"/>
              </a:spcBef>
              <a:spcAft>
                <a:spcPts val="0"/>
              </a:spcAft>
              <a:buClr>
                <a:schemeClr val="dk1"/>
              </a:buClr>
              <a:buSzPct val="100000"/>
              <a:buFont typeface="Arial"/>
              <a:buChar char="•"/>
            </a:pPr>
            <a:r>
              <a:rPr b="0" i="0" lang="en-GB" sz="3200" u="none" cap="none" strike="noStrike">
                <a:solidFill>
                  <a:schemeClr val="dk1"/>
                </a:solidFill>
                <a:latin typeface="Calibri"/>
                <a:ea typeface="Calibri"/>
                <a:cs typeface="Calibri"/>
                <a:sym typeface="Calibri"/>
              </a:rPr>
              <a:t>Crossover Error Rate</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pic>
        <p:nvPicPr>
          <p:cNvPr descr="ERR.jpg" id="107" name="Shape 107"/>
          <p:cNvPicPr preferRelativeResize="0"/>
          <p:nvPr/>
        </p:nvPicPr>
        <p:blipFill rotWithShape="1">
          <a:blip r:embed="rId3">
            <a:alphaModFix/>
          </a:blip>
          <a:srcRect b="0" l="0" r="0" t="0"/>
          <a:stretch/>
        </p:blipFill>
        <p:spPr>
          <a:xfrm>
            <a:off x="4777739" y="3429000"/>
            <a:ext cx="3581399" cy="3086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iffithcollege_insidepages_pp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