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90"/>
  </p:notesMasterIdLst>
  <p:sldIdLst>
    <p:sldId id="353" r:id="rId2"/>
    <p:sldId id="259" r:id="rId3"/>
    <p:sldId id="263" r:id="rId4"/>
    <p:sldId id="266" r:id="rId5"/>
    <p:sldId id="281" r:id="rId6"/>
    <p:sldId id="284" r:id="rId7"/>
    <p:sldId id="286" r:id="rId8"/>
    <p:sldId id="285" r:id="rId9"/>
    <p:sldId id="287" r:id="rId10"/>
    <p:sldId id="288" r:id="rId11"/>
    <p:sldId id="272" r:id="rId12"/>
    <p:sldId id="256" r:id="rId13"/>
    <p:sldId id="262" r:id="rId14"/>
    <p:sldId id="271" r:id="rId15"/>
    <p:sldId id="282" r:id="rId16"/>
    <p:sldId id="283" r:id="rId17"/>
    <p:sldId id="268" r:id="rId18"/>
    <p:sldId id="269" r:id="rId19"/>
    <p:sldId id="258" r:id="rId20"/>
    <p:sldId id="257" r:id="rId21"/>
    <p:sldId id="289" r:id="rId22"/>
    <p:sldId id="273" r:id="rId23"/>
    <p:sldId id="261" r:id="rId24"/>
    <p:sldId id="274" r:id="rId25"/>
    <p:sldId id="275" r:id="rId26"/>
    <p:sldId id="277" r:id="rId27"/>
    <p:sldId id="352"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4"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660033"/>
    <a:srgbClr val="0000FF"/>
    <a:srgbClr val="FF0000"/>
    <a:srgbClr val="DDDDDD"/>
    <a:srgbClr val="3366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6A3D9AF-459B-4F49-9303-ABB54E4FCA3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723C24-0CAF-425D-8364-57B1DF172505}" type="slidenum">
              <a:rPr lang="en-US"/>
              <a:pPr/>
              <a:t>2</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DA71E-035D-4CEF-997E-4194BCCFD1D8}" type="slidenum">
              <a:rPr lang="en-US"/>
              <a:pPr/>
              <a:t>16</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463BB7-2E85-4772-A03B-A16F0B5331F6}" type="slidenum">
              <a:rPr lang="en-US"/>
              <a:pPr/>
              <a:t>17</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6ACE2-41C8-4F2F-92FC-C24099BDBD09}" type="slidenum">
              <a:rPr lang="en-US"/>
              <a:pPr/>
              <a:t>18</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A90DC7-0B2B-4180-9D24-5E736E1CB76F}" type="slidenum">
              <a:rPr lang="en-US"/>
              <a:pPr/>
              <a:t>19</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673DA8-496B-4737-9D30-CE12E92D57C2}" type="slidenum">
              <a:rPr lang="en-US"/>
              <a:pPr/>
              <a:t>20</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B069D5-F034-43B4-AD7D-EF96EB27D30C}" type="slidenum">
              <a:rPr lang="en-US"/>
              <a:pPr/>
              <a:t>22</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EB82F3-62EB-4D94-B3D6-693FEB4516D0}" type="slidenum">
              <a:rPr lang="en-US"/>
              <a:pPr/>
              <a:t>23</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681662-6103-4246-B5ED-B01A20E16A1F}" type="slidenum">
              <a:rPr lang="en-US"/>
              <a:pPr/>
              <a:t>24</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6C6422-D06D-48FE-B42C-D7F917EE6F23}" type="slidenum">
              <a:rPr lang="en-US"/>
              <a:pPr/>
              <a:t>25</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EBFAA-8F95-452F-8002-6E480A8E2813}" type="slidenum">
              <a:rPr lang="en-US"/>
              <a:pPr/>
              <a:t>26</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543F5-7482-488B-891E-ED021924B475}" type="slidenum">
              <a:rPr lang="en-US"/>
              <a:pPr/>
              <a:t>3</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3D9AF-459B-4F49-9303-ABB54E4FCA37}" type="slidenum">
              <a:rPr lang="en-US"/>
              <a:pPr/>
              <a:t>45</a:t>
            </a:fld>
            <a:endParaRPr lang="en-US"/>
          </a:p>
        </p:txBody>
      </p:sp>
    </p:spTree>
    <p:extLst>
      <p:ext uri="{BB962C8B-B14F-4D97-AF65-F5344CB8AC3E}">
        <p14:creationId xmlns:p14="http://schemas.microsoft.com/office/powerpoint/2010/main" val="496553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3D9AF-459B-4F49-9303-ABB54E4FCA37}" type="slidenum">
              <a:rPr lang="en-US"/>
              <a:pPr/>
              <a:t>88</a:t>
            </a:fld>
            <a:endParaRPr lang="en-US"/>
          </a:p>
        </p:txBody>
      </p:sp>
    </p:spTree>
    <p:extLst>
      <p:ext uri="{BB962C8B-B14F-4D97-AF65-F5344CB8AC3E}">
        <p14:creationId xmlns:p14="http://schemas.microsoft.com/office/powerpoint/2010/main" val="428634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FA7ADE-7116-4249-A8E1-C4FCE8B009F4}" type="slidenum">
              <a:rPr lang="en-US"/>
              <a:pPr/>
              <a:t>4</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C6A75-F0C9-4FE7-A2AA-6F62ECCFB496}" type="slidenum">
              <a:rPr lang="en-US"/>
              <a:pPr/>
              <a:t>5</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D2BFB6-4B38-46F8-97E9-E3739B7A018C}" type="slidenum">
              <a:rPr lang="en-US"/>
              <a:pPr/>
              <a:t>11</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09842C-5375-4DBE-95AE-6DD90569C968}" type="slidenum">
              <a:rPr lang="en-US"/>
              <a:pPr/>
              <a:t>12</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DBD0A0-3A7F-410E-99DE-AEEA846FA2C5}" type="slidenum">
              <a:rPr lang="en-US"/>
              <a:pPr/>
              <a:t>13</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57B30-E21B-42B8-BEA2-E220538B9AD1}" type="slidenum">
              <a:rPr lang="en-US"/>
              <a:pPr/>
              <a:t>14</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E6AF2B-156C-4F3E-8740-A8428C69EF7D}" type="slidenum">
              <a:rPr lang="en-US"/>
              <a:pPr/>
              <a:t>15</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CBD18-CA95-4654-96B3-BCAC7272B1AC}" type="slidenum">
              <a:rPr lang="en-US" smtClean="0"/>
              <a:pPr/>
              <a:t>‹#›</a:t>
            </a:fld>
            <a:endParaRPr lang="en-US"/>
          </a:p>
        </p:txBody>
      </p:sp>
    </p:spTree>
    <p:extLst>
      <p:ext uri="{BB962C8B-B14F-4D97-AF65-F5344CB8AC3E}">
        <p14:creationId xmlns:p14="http://schemas.microsoft.com/office/powerpoint/2010/main" val="111332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39436-F023-4693-8222-5FF2C46F4778}" type="slidenum">
              <a:rPr lang="en-US" smtClean="0"/>
              <a:pPr/>
              <a:t>‹#›</a:t>
            </a:fld>
            <a:endParaRPr lang="en-US"/>
          </a:p>
        </p:txBody>
      </p:sp>
    </p:spTree>
    <p:extLst>
      <p:ext uri="{BB962C8B-B14F-4D97-AF65-F5344CB8AC3E}">
        <p14:creationId xmlns:p14="http://schemas.microsoft.com/office/powerpoint/2010/main" val="145107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04732-03A8-46D2-A2DE-16A148E221EA}" type="slidenum">
              <a:rPr lang="en-US" smtClean="0"/>
              <a:pPr/>
              <a:t>‹#›</a:t>
            </a:fld>
            <a:endParaRPr lang="en-US"/>
          </a:p>
        </p:txBody>
      </p:sp>
    </p:spTree>
    <p:extLst>
      <p:ext uri="{BB962C8B-B14F-4D97-AF65-F5344CB8AC3E}">
        <p14:creationId xmlns:p14="http://schemas.microsoft.com/office/powerpoint/2010/main" val="46557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E"/>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830142BC-E9C8-420C-8FFD-77B259BDB79B}" type="slidenum">
              <a:rPr lang="en-US"/>
              <a:pPr/>
              <a:t>‹#›</a:t>
            </a:fld>
            <a:endParaRPr lang="en-US"/>
          </a:p>
        </p:txBody>
      </p:sp>
    </p:spTree>
    <p:extLst>
      <p:ext uri="{BB962C8B-B14F-4D97-AF65-F5344CB8AC3E}">
        <p14:creationId xmlns:p14="http://schemas.microsoft.com/office/powerpoint/2010/main" val="392112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F3F85-90DD-4058-ACA6-A973F7B9579B}" type="slidenum">
              <a:rPr lang="en-US" smtClean="0"/>
              <a:pPr/>
              <a:t>‹#›</a:t>
            </a:fld>
            <a:endParaRPr lang="en-US"/>
          </a:p>
        </p:txBody>
      </p:sp>
    </p:spTree>
    <p:extLst>
      <p:ext uri="{BB962C8B-B14F-4D97-AF65-F5344CB8AC3E}">
        <p14:creationId xmlns:p14="http://schemas.microsoft.com/office/powerpoint/2010/main" val="3579937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2F2E5-4202-47DB-8405-6E932A0B41EC}" type="slidenum">
              <a:rPr lang="en-US" smtClean="0"/>
              <a:pPr/>
              <a:t>‹#›</a:t>
            </a:fld>
            <a:endParaRPr lang="en-US"/>
          </a:p>
        </p:txBody>
      </p:sp>
    </p:spTree>
    <p:extLst>
      <p:ext uri="{BB962C8B-B14F-4D97-AF65-F5344CB8AC3E}">
        <p14:creationId xmlns:p14="http://schemas.microsoft.com/office/powerpoint/2010/main" val="414696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92406-005F-4D21-8400-C92491DD3D2E}" type="slidenum">
              <a:rPr lang="en-US" smtClean="0"/>
              <a:pPr/>
              <a:t>‹#›</a:t>
            </a:fld>
            <a:endParaRPr lang="en-US"/>
          </a:p>
        </p:txBody>
      </p:sp>
    </p:spTree>
    <p:extLst>
      <p:ext uri="{BB962C8B-B14F-4D97-AF65-F5344CB8AC3E}">
        <p14:creationId xmlns:p14="http://schemas.microsoft.com/office/powerpoint/2010/main" val="175683097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9B3356-AFC0-406C-995E-8849E9599EB9}" type="slidenum">
              <a:rPr lang="en-US" smtClean="0"/>
              <a:pPr/>
              <a:t>‹#›</a:t>
            </a:fld>
            <a:endParaRPr lang="en-US"/>
          </a:p>
        </p:txBody>
      </p:sp>
    </p:spTree>
    <p:extLst>
      <p:ext uri="{BB962C8B-B14F-4D97-AF65-F5344CB8AC3E}">
        <p14:creationId xmlns:p14="http://schemas.microsoft.com/office/powerpoint/2010/main" val="15413625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D8A29-B406-4B21-B5A9-305387A90ACE}" type="slidenum">
              <a:rPr lang="en-US" smtClean="0"/>
              <a:pPr/>
              <a:t>‹#›</a:t>
            </a:fld>
            <a:endParaRPr lang="en-US"/>
          </a:p>
        </p:txBody>
      </p:sp>
    </p:spTree>
    <p:extLst>
      <p:ext uri="{BB962C8B-B14F-4D97-AF65-F5344CB8AC3E}">
        <p14:creationId xmlns:p14="http://schemas.microsoft.com/office/powerpoint/2010/main" val="126019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BA1803-B578-4068-94E4-7D769AEA2FE2}" type="slidenum">
              <a:rPr lang="en-US" smtClean="0"/>
              <a:pPr/>
              <a:t>‹#›</a:t>
            </a:fld>
            <a:endParaRPr lang="en-US"/>
          </a:p>
        </p:txBody>
      </p:sp>
    </p:spTree>
    <p:extLst>
      <p:ext uri="{BB962C8B-B14F-4D97-AF65-F5344CB8AC3E}">
        <p14:creationId xmlns:p14="http://schemas.microsoft.com/office/powerpoint/2010/main" val="318467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6C10D-7614-4479-85C3-2BE83351039B}" type="slidenum">
              <a:rPr lang="en-US" smtClean="0"/>
              <a:pPr/>
              <a:t>‹#›</a:t>
            </a:fld>
            <a:endParaRPr lang="en-US"/>
          </a:p>
        </p:txBody>
      </p:sp>
    </p:spTree>
    <p:extLst>
      <p:ext uri="{BB962C8B-B14F-4D97-AF65-F5344CB8AC3E}">
        <p14:creationId xmlns:p14="http://schemas.microsoft.com/office/powerpoint/2010/main" val="14333447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67E18-C742-4544-A64C-4090E93D113D}" type="slidenum">
              <a:rPr lang="en-US" smtClean="0"/>
              <a:pPr/>
              <a:t>‹#›</a:t>
            </a:fld>
            <a:endParaRPr lang="en-US"/>
          </a:p>
        </p:txBody>
      </p:sp>
    </p:spTree>
    <p:extLst>
      <p:ext uri="{BB962C8B-B14F-4D97-AF65-F5344CB8AC3E}">
        <p14:creationId xmlns:p14="http://schemas.microsoft.com/office/powerpoint/2010/main" val="184056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CD8FBD-D5E6-4156-9C97-8DE41403AB44}" type="slidenum">
              <a:rPr lang="en-US" smtClean="0"/>
              <a:pPr/>
              <a:t>‹#›</a:t>
            </a:fld>
            <a:endParaRPr lang="en-US"/>
          </a:p>
        </p:txBody>
      </p:sp>
      <p:sp>
        <p:nvSpPr>
          <p:cNvPr id="7" name="Rectangle 8"/>
          <p:cNvSpPr>
            <a:spLocks noChangeArrowheads="1"/>
          </p:cNvSpPr>
          <p:nvPr userDrawn="1"/>
        </p:nvSpPr>
        <p:spPr bwMode="auto">
          <a:xfrm>
            <a:off x="228600" y="228600"/>
            <a:ext cx="8686800" cy="6400800"/>
          </a:xfrm>
          <a:prstGeom prst="rect">
            <a:avLst/>
          </a:prstGeom>
          <a:noFill/>
          <a:ln w="79375" cmpd="thickThin">
            <a:solidFill>
              <a:srgbClr val="009999"/>
            </a:solidFill>
            <a:miter lim="800000"/>
            <a:headEnd/>
            <a:tailEnd/>
          </a:ln>
          <a:effectLst/>
        </p:spPr>
        <p:txBody>
          <a:bodyPr wrap="none" anchor="ctr"/>
          <a:lstStyle/>
          <a:p>
            <a:pPr>
              <a:defRPr/>
            </a:pPr>
            <a:endParaRPr lang="en-US"/>
          </a:p>
        </p:txBody>
      </p:sp>
    </p:spTree>
    <p:extLst>
      <p:ext uri="{BB962C8B-B14F-4D97-AF65-F5344CB8AC3E}">
        <p14:creationId xmlns:p14="http://schemas.microsoft.com/office/powerpoint/2010/main" val="3933003107"/>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libproxy.ecpi.edu:2555/9780133363289/gloss0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nchor="ctr"/>
          <a:lstStyle/>
          <a:p>
            <a:r>
              <a:rPr lang="en-GB" sz="4400"/>
              <a:t>Pen Testing</a:t>
            </a:r>
            <a:endParaRPr lang="en-US" altLang="en-US" sz="4400"/>
          </a:p>
        </p:txBody>
      </p:sp>
      <p:sp>
        <p:nvSpPr>
          <p:cNvPr id="3075" name="Rectangle 3"/>
          <p:cNvSpPr>
            <a:spLocks noGrp="1" noChangeArrowheads="1"/>
          </p:cNvSpPr>
          <p:nvPr>
            <p:ph type="subTitle" idx="1"/>
          </p:nvPr>
        </p:nvSpPr>
        <p:spPr>
          <a:xfrm>
            <a:off x="1371600" y="3886200"/>
            <a:ext cx="6400800" cy="1752600"/>
          </a:xfrm>
        </p:spPr>
        <p:txBody>
          <a:bodyPr/>
          <a:lstStyle/>
          <a:p>
            <a:pPr eaLnBrk="1" hangingPunct="1"/>
            <a:r>
              <a:rPr lang="en-US" altLang="en-US" sz="3200"/>
              <a:t> </a:t>
            </a:r>
          </a:p>
        </p:txBody>
      </p:sp>
    </p:spTree>
    <p:extLst>
      <p:ext uri="{BB962C8B-B14F-4D97-AF65-F5344CB8AC3E}">
        <p14:creationId xmlns:p14="http://schemas.microsoft.com/office/powerpoint/2010/main" val="264253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7" name="Picture 5" descr="Misconfig1"/>
          <p:cNvPicPr>
            <a:picLocks noChangeAspect="1" noChangeArrowheads="1"/>
          </p:cNvPicPr>
          <p:nvPr/>
        </p:nvPicPr>
        <p:blipFill>
          <a:blip r:embed="rId2"/>
          <a:srcRect/>
          <a:stretch>
            <a:fillRect/>
          </a:stretch>
        </p:blipFill>
        <p:spPr bwMode="auto">
          <a:xfrm>
            <a:off x="1981200" y="685800"/>
            <a:ext cx="5334000" cy="5562600"/>
          </a:xfrm>
          <a:prstGeom prst="rect">
            <a:avLst/>
          </a:prstGeom>
          <a:noFill/>
        </p:spPr>
      </p:pic>
      <p:sp>
        <p:nvSpPr>
          <p:cNvPr id="74758" name="Rectangle 6"/>
          <p:cNvSpPr>
            <a:spLocks noChangeArrowheads="1"/>
          </p:cNvSpPr>
          <p:nvPr/>
        </p:nvSpPr>
        <p:spPr bwMode="auto">
          <a:xfrm>
            <a:off x="1981200" y="685800"/>
            <a:ext cx="5334000" cy="5562600"/>
          </a:xfrm>
          <a:prstGeom prst="rect">
            <a:avLst/>
          </a:prstGeom>
          <a:noFill/>
          <a:ln w="50800">
            <a:solidFill>
              <a:schemeClr val="accent1"/>
            </a:solidFill>
            <a:miter lim="800000"/>
            <a:headEnd/>
            <a:tailEnd/>
          </a:ln>
          <a:effectLst/>
        </p:spPr>
        <p:txBody>
          <a:bodyPr wrap="none" anchor="ctr"/>
          <a:lstStyle/>
          <a:p>
            <a:endParaRPr lang="en-I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81000"/>
            <a:ext cx="8229600" cy="762000"/>
          </a:xfrm>
        </p:spPr>
        <p:txBody>
          <a:bodyPr>
            <a:normAutofit/>
          </a:bodyPr>
          <a:lstStyle/>
          <a:p>
            <a:r>
              <a:rPr lang="en-US" sz="4000" b="1" i="1">
                <a:solidFill>
                  <a:srgbClr val="CC0000"/>
                </a:solidFill>
                <a:effectLst>
                  <a:outerShdw blurRad="38100" dist="38100" dir="2700000" algn="tl">
                    <a:srgbClr val="C0C0C0"/>
                  </a:outerShdw>
                </a:effectLst>
                <a:latin typeface="Times New Roman" pitchFamily="18" charset="0"/>
              </a:rPr>
              <a:t>Security Testing Techniques</a:t>
            </a:r>
            <a:r>
              <a:rPr lang="en-US" b="1"/>
              <a:t> </a:t>
            </a:r>
            <a:endParaRPr lang="en-US"/>
          </a:p>
        </p:txBody>
      </p:sp>
      <p:sp>
        <p:nvSpPr>
          <p:cNvPr id="24579" name="Rectangle 3"/>
          <p:cNvSpPr>
            <a:spLocks noGrp="1" noChangeArrowheads="1"/>
          </p:cNvSpPr>
          <p:nvPr>
            <p:ph idx="1"/>
          </p:nvPr>
        </p:nvSpPr>
        <p:spPr>
          <a:xfrm>
            <a:off x="1066800" y="1524000"/>
            <a:ext cx="7239000" cy="4038600"/>
          </a:xfrm>
          <a:solidFill>
            <a:schemeClr val="accent1">
              <a:alpha val="49001"/>
            </a:schemeClr>
          </a:solidFill>
        </p:spPr>
        <p:txBody>
          <a:bodyPr>
            <a:normAutofit/>
          </a:bodyPr>
          <a:lstStyle/>
          <a:p>
            <a:r>
              <a:rPr lang="en-US" sz="2400">
                <a:latin typeface="Times New Roman" pitchFamily="18" charset="0"/>
              </a:rPr>
              <a:t>Network Scanning </a:t>
            </a:r>
          </a:p>
          <a:p>
            <a:r>
              <a:rPr lang="en-US" sz="2400">
                <a:latin typeface="Times New Roman" pitchFamily="18" charset="0"/>
              </a:rPr>
              <a:t>Vulnerability Scanning </a:t>
            </a:r>
          </a:p>
          <a:p>
            <a:r>
              <a:rPr lang="en-US" sz="2400">
                <a:latin typeface="Times New Roman" pitchFamily="18" charset="0"/>
              </a:rPr>
              <a:t>Password Cracking </a:t>
            </a:r>
          </a:p>
          <a:p>
            <a:r>
              <a:rPr lang="en-US" sz="2400">
                <a:latin typeface="Times New Roman" pitchFamily="18" charset="0"/>
              </a:rPr>
              <a:t>Log Review </a:t>
            </a:r>
          </a:p>
          <a:p>
            <a:r>
              <a:rPr lang="en-US" sz="2400">
                <a:latin typeface="Times New Roman" pitchFamily="18" charset="0"/>
              </a:rPr>
              <a:t>Integrity Checkers </a:t>
            </a:r>
          </a:p>
          <a:p>
            <a:r>
              <a:rPr lang="en-US" sz="2400">
                <a:latin typeface="Times New Roman" pitchFamily="18" charset="0"/>
              </a:rPr>
              <a:t>Virus Detection </a:t>
            </a:r>
          </a:p>
          <a:p>
            <a:r>
              <a:rPr lang="en-US" sz="2400">
                <a:latin typeface="Times New Roman" pitchFamily="18" charset="0"/>
              </a:rPr>
              <a:t>War Dialing </a:t>
            </a:r>
          </a:p>
          <a:p>
            <a:r>
              <a:rPr lang="en-US" sz="2400">
                <a:latin typeface="Times New Roman" pitchFamily="18" charset="0"/>
              </a:rPr>
              <a:t>War Driving (802.11 or wireless LAN testing) </a:t>
            </a:r>
          </a:p>
          <a:p>
            <a:r>
              <a:rPr lang="en-US" sz="2400">
                <a:latin typeface="Times New Roman" pitchFamily="18" charset="0"/>
              </a:rPr>
              <a:t>Penetration Testing </a:t>
            </a:r>
          </a:p>
        </p:txBody>
      </p:sp>
      <p:sp>
        <p:nvSpPr>
          <p:cNvPr id="24580" name="Text Box 4"/>
          <p:cNvSpPr txBox="1">
            <a:spLocks noChangeArrowheads="1"/>
          </p:cNvSpPr>
          <p:nvPr/>
        </p:nvSpPr>
        <p:spPr bwMode="auto">
          <a:xfrm>
            <a:off x="762000" y="5715000"/>
            <a:ext cx="7696200" cy="701675"/>
          </a:xfrm>
          <a:prstGeom prst="rect">
            <a:avLst/>
          </a:prstGeom>
          <a:noFill/>
          <a:ln w="9525">
            <a:noFill/>
            <a:miter lim="800000"/>
            <a:headEnd/>
            <a:tailEnd/>
          </a:ln>
          <a:effectLst/>
        </p:spPr>
        <p:txBody>
          <a:bodyPr>
            <a:spAutoFit/>
          </a:bodyPr>
          <a:lstStyle/>
          <a:p>
            <a:pPr>
              <a:spcBef>
                <a:spcPct val="50000"/>
              </a:spcBef>
            </a:pPr>
            <a:r>
              <a:rPr lang="en-US" sz="2000">
                <a:latin typeface="Times New Roman" pitchFamily="18" charset="0"/>
              </a:rPr>
              <a:t>Often, several of these testing techniques are used together to gain more comprehensive assessment of the overall network security posture.</a:t>
            </a:r>
          </a:p>
        </p:txBody>
      </p:sp>
      <p:sp>
        <p:nvSpPr>
          <p:cNvPr id="24581" name="Line 4"/>
          <p:cNvSpPr>
            <a:spLocks noChangeShapeType="1"/>
          </p:cNvSpPr>
          <p:nvPr/>
        </p:nvSpPr>
        <p:spPr bwMode="auto">
          <a:xfrm>
            <a:off x="457200" y="1295400"/>
            <a:ext cx="8001000" cy="0"/>
          </a:xfrm>
          <a:prstGeom prst="line">
            <a:avLst/>
          </a:prstGeom>
          <a:noFill/>
          <a:ln w="50800" cmpd="dbl">
            <a:solidFill>
              <a:srgbClr val="339966"/>
            </a:solidFill>
            <a:round/>
            <a:headEnd/>
            <a:tailEnd/>
          </a:ln>
        </p:spPr>
        <p:txBody>
          <a:bodyPr/>
          <a:lstStyle/>
          <a:p>
            <a:endParaRPr lang="en-IE"/>
          </a:p>
        </p:txBody>
      </p:sp>
      <p:sp>
        <p:nvSpPr>
          <p:cNvPr id="24582" name="Text Box 6"/>
          <p:cNvSpPr txBox="1">
            <a:spLocks noChangeArrowheads="1"/>
          </p:cNvSpPr>
          <p:nvPr/>
        </p:nvSpPr>
        <p:spPr bwMode="auto">
          <a:xfrm>
            <a:off x="5318125" y="2833688"/>
            <a:ext cx="2681288" cy="396875"/>
          </a:xfrm>
          <a:prstGeom prst="rect">
            <a:avLst/>
          </a:prstGeom>
          <a:solidFill>
            <a:srgbClr val="FFFF99"/>
          </a:solidFill>
          <a:ln w="9525">
            <a:noFill/>
            <a:miter lim="800000"/>
            <a:headEnd/>
            <a:tailEnd/>
          </a:ln>
          <a:effectLst/>
        </p:spPr>
        <p:txBody>
          <a:bodyPr wrap="none">
            <a:spAutoFit/>
          </a:bodyPr>
          <a:lstStyle/>
          <a:p>
            <a:r>
              <a:rPr lang="en-US" sz="2000">
                <a:latin typeface="Times New Roman" pitchFamily="18" charset="0"/>
              </a:rPr>
              <a:t>(NIST SP 800-42, 2003)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533400" y="304800"/>
            <a:ext cx="8229600" cy="762000"/>
          </a:xfrm>
        </p:spPr>
        <p:txBody>
          <a:bodyPr/>
          <a:lstStyle/>
          <a:p>
            <a:r>
              <a:rPr lang="en-US" sz="3600" b="1" i="1">
                <a:solidFill>
                  <a:srgbClr val="CC0000"/>
                </a:solidFill>
                <a:effectLst>
                  <a:outerShdw blurRad="38100" dist="38100" dir="2700000" algn="tl">
                    <a:srgbClr val="C0C0C0"/>
                  </a:outerShdw>
                </a:effectLst>
                <a:latin typeface="Times New Roman" pitchFamily="18" charset="0"/>
              </a:rPr>
              <a:t>Security Testing Methods</a:t>
            </a:r>
          </a:p>
        </p:txBody>
      </p:sp>
      <p:sp>
        <p:nvSpPr>
          <p:cNvPr id="2083" name="Rectangle 35"/>
          <p:cNvSpPr>
            <a:spLocks noGrp="1" noChangeArrowheads="1"/>
          </p:cNvSpPr>
          <p:nvPr>
            <p:ph idx="1"/>
          </p:nvPr>
        </p:nvSpPr>
        <p:spPr>
          <a:xfrm>
            <a:off x="914400" y="1524000"/>
            <a:ext cx="7315200" cy="1143000"/>
          </a:xfrm>
          <a:solidFill>
            <a:schemeClr val="accent1">
              <a:alpha val="49001"/>
            </a:schemeClr>
          </a:solidFill>
        </p:spPr>
        <p:txBody>
          <a:bodyPr/>
          <a:lstStyle/>
          <a:p>
            <a:pPr marL="0" indent="0">
              <a:lnSpc>
                <a:spcPct val="90000"/>
              </a:lnSpc>
              <a:spcBef>
                <a:spcPct val="0"/>
              </a:spcBef>
              <a:buFontTx/>
              <a:buNone/>
            </a:pPr>
            <a:r>
              <a:rPr lang="en-US" sz="2400">
                <a:latin typeface="Times New Roman" pitchFamily="18" charset="0"/>
              </a:rPr>
              <a:t>Every organization uses different types of security testing method to validate the level of security on its network resources.</a:t>
            </a:r>
          </a:p>
        </p:txBody>
      </p:sp>
      <p:sp>
        <p:nvSpPr>
          <p:cNvPr id="2053" name="Rectangle 5"/>
          <p:cNvSpPr>
            <a:spLocks noChangeArrowheads="1"/>
          </p:cNvSpPr>
          <p:nvPr/>
        </p:nvSpPr>
        <p:spPr bwMode="auto">
          <a:xfrm>
            <a:off x="2438400" y="2895600"/>
            <a:ext cx="2286000" cy="1371600"/>
          </a:xfrm>
          <a:prstGeom prst="rect">
            <a:avLst/>
          </a:prstGeom>
          <a:solidFill>
            <a:srgbClr val="FFFF99"/>
          </a:solidFill>
          <a:ln w="19050">
            <a:solidFill>
              <a:schemeClr val="tx1"/>
            </a:solidFill>
            <a:miter lim="800000"/>
            <a:headEnd/>
            <a:tailEnd/>
          </a:ln>
          <a:effectLst/>
        </p:spPr>
        <p:txBody>
          <a:bodyPr wrap="none" anchor="ctr"/>
          <a:lstStyle/>
          <a:p>
            <a:endParaRPr lang="en-IE"/>
          </a:p>
        </p:txBody>
      </p:sp>
      <p:sp>
        <p:nvSpPr>
          <p:cNvPr id="2054" name="Oval 6"/>
          <p:cNvSpPr>
            <a:spLocks noChangeArrowheads="1"/>
          </p:cNvSpPr>
          <p:nvPr/>
        </p:nvSpPr>
        <p:spPr bwMode="auto">
          <a:xfrm>
            <a:off x="2590800" y="2971800"/>
            <a:ext cx="76200" cy="76200"/>
          </a:xfrm>
          <a:prstGeom prst="ellipse">
            <a:avLst/>
          </a:prstGeom>
          <a:solidFill>
            <a:srgbClr val="000000"/>
          </a:solidFill>
          <a:ln w="25400">
            <a:solidFill>
              <a:schemeClr val="tx1"/>
            </a:solidFill>
            <a:round/>
            <a:headEnd/>
            <a:tailEnd/>
          </a:ln>
          <a:effectLst/>
        </p:spPr>
        <p:txBody>
          <a:bodyPr wrap="none" anchor="ctr"/>
          <a:lstStyle/>
          <a:p>
            <a:endParaRPr lang="en-IE"/>
          </a:p>
        </p:txBody>
      </p:sp>
      <p:sp>
        <p:nvSpPr>
          <p:cNvPr id="2055" name="Text Box 7"/>
          <p:cNvSpPr txBox="1">
            <a:spLocks noChangeArrowheads="1"/>
          </p:cNvSpPr>
          <p:nvPr/>
        </p:nvSpPr>
        <p:spPr bwMode="auto">
          <a:xfrm>
            <a:off x="2590800" y="3048000"/>
            <a:ext cx="1219200" cy="482600"/>
          </a:xfrm>
          <a:prstGeom prst="rect">
            <a:avLst/>
          </a:prstGeom>
          <a:noFill/>
          <a:ln w="9525">
            <a:noFill/>
            <a:miter lim="800000"/>
            <a:headEnd/>
            <a:tailEnd/>
          </a:ln>
          <a:effectLst/>
        </p:spPr>
        <p:txBody>
          <a:bodyPr>
            <a:spAutoFit/>
          </a:bodyPr>
          <a:lstStyle/>
          <a:p>
            <a:pPr>
              <a:lnSpc>
                <a:spcPct val="80000"/>
              </a:lnSpc>
            </a:pPr>
            <a:r>
              <a:rPr lang="en-US" sz="1600" b="1">
                <a:latin typeface="Times New Roman" pitchFamily="18" charset="0"/>
              </a:rPr>
              <a:t>Penetration</a:t>
            </a:r>
          </a:p>
          <a:p>
            <a:pPr>
              <a:lnSpc>
                <a:spcPct val="80000"/>
              </a:lnSpc>
            </a:pPr>
            <a:r>
              <a:rPr lang="en-US" sz="1600" b="1">
                <a:latin typeface="Times New Roman" pitchFamily="18" charset="0"/>
              </a:rPr>
              <a:t>Testing</a:t>
            </a:r>
          </a:p>
        </p:txBody>
      </p:sp>
      <p:sp>
        <p:nvSpPr>
          <p:cNvPr id="2057" name="Oval 9"/>
          <p:cNvSpPr>
            <a:spLocks noChangeArrowheads="1"/>
          </p:cNvSpPr>
          <p:nvPr/>
        </p:nvSpPr>
        <p:spPr bwMode="auto">
          <a:xfrm>
            <a:off x="3924300" y="3505200"/>
            <a:ext cx="76200" cy="76200"/>
          </a:xfrm>
          <a:prstGeom prst="ellipse">
            <a:avLst/>
          </a:prstGeom>
          <a:solidFill>
            <a:srgbClr val="000000"/>
          </a:solidFill>
          <a:ln w="25400">
            <a:solidFill>
              <a:schemeClr val="tx1"/>
            </a:solidFill>
            <a:round/>
            <a:headEnd/>
            <a:tailEnd/>
          </a:ln>
          <a:effectLst/>
        </p:spPr>
        <p:txBody>
          <a:bodyPr wrap="none" anchor="ctr"/>
          <a:lstStyle/>
          <a:p>
            <a:endParaRPr lang="en-IE"/>
          </a:p>
        </p:txBody>
      </p:sp>
      <p:sp>
        <p:nvSpPr>
          <p:cNvPr id="2058" name="Text Box 10"/>
          <p:cNvSpPr txBox="1">
            <a:spLocks noChangeArrowheads="1"/>
          </p:cNvSpPr>
          <p:nvPr/>
        </p:nvSpPr>
        <p:spPr bwMode="auto">
          <a:xfrm>
            <a:off x="3505200" y="3657600"/>
            <a:ext cx="1066800" cy="482600"/>
          </a:xfrm>
          <a:prstGeom prst="rect">
            <a:avLst/>
          </a:prstGeom>
          <a:noFill/>
          <a:ln w="9525">
            <a:noFill/>
            <a:miter lim="800000"/>
            <a:headEnd/>
            <a:tailEnd/>
          </a:ln>
          <a:effectLst/>
        </p:spPr>
        <p:txBody>
          <a:bodyPr>
            <a:spAutoFit/>
          </a:bodyPr>
          <a:lstStyle/>
          <a:p>
            <a:pPr algn="ctr">
              <a:lnSpc>
                <a:spcPct val="80000"/>
              </a:lnSpc>
            </a:pPr>
            <a:r>
              <a:rPr lang="en-US" sz="1600" b="1">
                <a:latin typeface="Times New Roman" pitchFamily="18" charset="0"/>
              </a:rPr>
              <a:t>Ethical</a:t>
            </a:r>
          </a:p>
          <a:p>
            <a:pPr algn="ctr">
              <a:lnSpc>
                <a:spcPct val="80000"/>
              </a:lnSpc>
            </a:pPr>
            <a:r>
              <a:rPr lang="en-US" sz="1600" b="1">
                <a:latin typeface="Times New Roman" pitchFamily="18" charset="0"/>
              </a:rPr>
              <a:t>Hacking</a:t>
            </a:r>
          </a:p>
        </p:txBody>
      </p:sp>
      <p:sp>
        <p:nvSpPr>
          <p:cNvPr id="2061" name="Rectangle 13"/>
          <p:cNvSpPr>
            <a:spLocks noChangeArrowheads="1"/>
          </p:cNvSpPr>
          <p:nvPr/>
        </p:nvSpPr>
        <p:spPr bwMode="auto">
          <a:xfrm>
            <a:off x="4724400" y="2895600"/>
            <a:ext cx="2286000" cy="1371600"/>
          </a:xfrm>
          <a:prstGeom prst="rect">
            <a:avLst/>
          </a:prstGeom>
          <a:solidFill>
            <a:srgbClr val="99CC00">
              <a:alpha val="49001"/>
            </a:srgbClr>
          </a:solidFill>
          <a:ln w="19050">
            <a:solidFill>
              <a:schemeClr val="tx1"/>
            </a:solidFill>
            <a:miter lim="800000"/>
            <a:headEnd/>
            <a:tailEnd/>
          </a:ln>
          <a:effectLst/>
        </p:spPr>
        <p:txBody>
          <a:bodyPr wrap="none" anchor="ctr"/>
          <a:lstStyle/>
          <a:p>
            <a:endParaRPr lang="en-IE"/>
          </a:p>
        </p:txBody>
      </p:sp>
      <p:sp>
        <p:nvSpPr>
          <p:cNvPr id="2064" name="Oval 16"/>
          <p:cNvSpPr>
            <a:spLocks noChangeArrowheads="1"/>
          </p:cNvSpPr>
          <p:nvPr/>
        </p:nvSpPr>
        <p:spPr bwMode="auto">
          <a:xfrm>
            <a:off x="6858000" y="2971800"/>
            <a:ext cx="76200" cy="76200"/>
          </a:xfrm>
          <a:prstGeom prst="ellipse">
            <a:avLst/>
          </a:prstGeom>
          <a:solidFill>
            <a:srgbClr val="000000"/>
          </a:solidFill>
          <a:ln w="25400">
            <a:solidFill>
              <a:schemeClr val="tx1"/>
            </a:solidFill>
            <a:round/>
            <a:headEnd/>
            <a:tailEnd/>
          </a:ln>
          <a:effectLst/>
        </p:spPr>
        <p:txBody>
          <a:bodyPr wrap="none" anchor="ctr"/>
          <a:lstStyle/>
          <a:p>
            <a:endParaRPr lang="en-IE"/>
          </a:p>
        </p:txBody>
      </p:sp>
      <p:sp>
        <p:nvSpPr>
          <p:cNvPr id="2065" name="Text Box 17"/>
          <p:cNvSpPr txBox="1">
            <a:spLocks noChangeArrowheads="1"/>
          </p:cNvSpPr>
          <p:nvPr/>
        </p:nvSpPr>
        <p:spPr bwMode="auto">
          <a:xfrm>
            <a:off x="5334000" y="3124200"/>
            <a:ext cx="1524000" cy="482600"/>
          </a:xfrm>
          <a:prstGeom prst="rect">
            <a:avLst/>
          </a:prstGeom>
          <a:noFill/>
          <a:ln w="9525">
            <a:noFill/>
            <a:miter lim="800000"/>
            <a:headEnd/>
            <a:tailEnd/>
          </a:ln>
          <a:effectLst/>
        </p:spPr>
        <p:txBody>
          <a:bodyPr>
            <a:spAutoFit/>
          </a:bodyPr>
          <a:lstStyle/>
          <a:p>
            <a:pPr algn="r">
              <a:lnSpc>
                <a:spcPct val="80000"/>
              </a:lnSpc>
            </a:pPr>
            <a:r>
              <a:rPr lang="en-US" sz="1600" b="1">
                <a:latin typeface="Times New Roman" pitchFamily="18" charset="0"/>
              </a:rPr>
              <a:t>OSSTMM Security Test</a:t>
            </a:r>
          </a:p>
        </p:txBody>
      </p:sp>
      <p:sp>
        <p:nvSpPr>
          <p:cNvPr id="2067" name="Rectangle 19"/>
          <p:cNvSpPr>
            <a:spLocks noChangeArrowheads="1"/>
          </p:cNvSpPr>
          <p:nvPr/>
        </p:nvSpPr>
        <p:spPr bwMode="auto">
          <a:xfrm>
            <a:off x="2438400" y="4267200"/>
            <a:ext cx="2286000" cy="1371600"/>
          </a:xfrm>
          <a:prstGeom prst="rect">
            <a:avLst/>
          </a:prstGeom>
          <a:solidFill>
            <a:srgbClr val="FF0000">
              <a:alpha val="49001"/>
            </a:srgbClr>
          </a:solidFill>
          <a:ln w="19050">
            <a:solidFill>
              <a:schemeClr val="tx1"/>
            </a:solidFill>
            <a:miter lim="800000"/>
            <a:headEnd/>
            <a:tailEnd/>
          </a:ln>
          <a:effectLst/>
        </p:spPr>
        <p:txBody>
          <a:bodyPr wrap="none" anchor="ctr"/>
          <a:lstStyle/>
          <a:p>
            <a:endParaRPr lang="en-IE"/>
          </a:p>
        </p:txBody>
      </p:sp>
      <p:sp>
        <p:nvSpPr>
          <p:cNvPr id="2070" name="Oval 22"/>
          <p:cNvSpPr>
            <a:spLocks noChangeArrowheads="1"/>
          </p:cNvSpPr>
          <p:nvPr/>
        </p:nvSpPr>
        <p:spPr bwMode="auto">
          <a:xfrm>
            <a:off x="3200400" y="4724400"/>
            <a:ext cx="76200" cy="76200"/>
          </a:xfrm>
          <a:prstGeom prst="ellipse">
            <a:avLst/>
          </a:prstGeom>
          <a:solidFill>
            <a:srgbClr val="000000"/>
          </a:solidFill>
          <a:ln w="25400">
            <a:solidFill>
              <a:schemeClr val="tx1"/>
            </a:solidFill>
            <a:round/>
            <a:headEnd/>
            <a:tailEnd/>
          </a:ln>
          <a:effectLst/>
        </p:spPr>
        <p:txBody>
          <a:bodyPr wrap="none" anchor="ctr"/>
          <a:lstStyle/>
          <a:p>
            <a:endParaRPr lang="en-IE"/>
          </a:p>
        </p:txBody>
      </p:sp>
      <p:sp>
        <p:nvSpPr>
          <p:cNvPr id="2071" name="Text Box 23"/>
          <p:cNvSpPr txBox="1">
            <a:spLocks noChangeArrowheads="1"/>
          </p:cNvSpPr>
          <p:nvPr/>
        </p:nvSpPr>
        <p:spPr bwMode="auto">
          <a:xfrm>
            <a:off x="2590800" y="4876800"/>
            <a:ext cx="1447800" cy="482600"/>
          </a:xfrm>
          <a:prstGeom prst="rect">
            <a:avLst/>
          </a:prstGeom>
          <a:noFill/>
          <a:ln w="9525">
            <a:noFill/>
            <a:miter lim="800000"/>
            <a:headEnd/>
            <a:tailEnd/>
          </a:ln>
          <a:effectLst/>
        </p:spPr>
        <p:txBody>
          <a:bodyPr>
            <a:spAutoFit/>
          </a:bodyPr>
          <a:lstStyle/>
          <a:p>
            <a:pPr algn="ctr">
              <a:lnSpc>
                <a:spcPct val="80000"/>
              </a:lnSpc>
            </a:pPr>
            <a:r>
              <a:rPr lang="en-US" sz="1600" b="1">
                <a:latin typeface="Times New Roman" pitchFamily="18" charset="0"/>
              </a:rPr>
              <a:t>Vulnerability</a:t>
            </a:r>
          </a:p>
          <a:p>
            <a:pPr algn="ctr">
              <a:lnSpc>
                <a:spcPct val="80000"/>
              </a:lnSpc>
            </a:pPr>
            <a:r>
              <a:rPr lang="en-US" sz="1600" b="1">
                <a:latin typeface="Times New Roman" pitchFamily="18" charset="0"/>
              </a:rPr>
              <a:t>Scanning</a:t>
            </a:r>
          </a:p>
        </p:txBody>
      </p:sp>
      <p:sp>
        <p:nvSpPr>
          <p:cNvPr id="2073" name="Rectangle 25"/>
          <p:cNvSpPr>
            <a:spLocks noChangeArrowheads="1"/>
          </p:cNvSpPr>
          <p:nvPr/>
        </p:nvSpPr>
        <p:spPr bwMode="auto">
          <a:xfrm>
            <a:off x="4724400" y="4267200"/>
            <a:ext cx="2286000" cy="1371600"/>
          </a:xfrm>
          <a:prstGeom prst="rect">
            <a:avLst/>
          </a:prstGeom>
          <a:solidFill>
            <a:srgbClr val="336699">
              <a:alpha val="49001"/>
            </a:srgbClr>
          </a:solidFill>
          <a:ln w="19050">
            <a:solidFill>
              <a:schemeClr val="tx1"/>
            </a:solidFill>
            <a:miter lim="800000"/>
            <a:headEnd/>
            <a:tailEnd/>
          </a:ln>
          <a:effectLst/>
        </p:spPr>
        <p:txBody>
          <a:bodyPr wrap="none" anchor="ctr"/>
          <a:lstStyle/>
          <a:p>
            <a:endParaRPr lang="en-IE"/>
          </a:p>
        </p:txBody>
      </p:sp>
      <p:sp>
        <p:nvSpPr>
          <p:cNvPr id="2076" name="Oval 28"/>
          <p:cNvSpPr>
            <a:spLocks noChangeArrowheads="1"/>
          </p:cNvSpPr>
          <p:nvPr/>
        </p:nvSpPr>
        <p:spPr bwMode="auto">
          <a:xfrm>
            <a:off x="5981700" y="4876800"/>
            <a:ext cx="76200" cy="76200"/>
          </a:xfrm>
          <a:prstGeom prst="ellipse">
            <a:avLst/>
          </a:prstGeom>
          <a:solidFill>
            <a:srgbClr val="000000"/>
          </a:solidFill>
          <a:ln w="25400">
            <a:solidFill>
              <a:schemeClr val="tx1"/>
            </a:solidFill>
            <a:round/>
            <a:headEnd/>
            <a:tailEnd/>
          </a:ln>
          <a:effectLst/>
        </p:spPr>
        <p:txBody>
          <a:bodyPr wrap="none" anchor="ctr"/>
          <a:lstStyle/>
          <a:p>
            <a:endParaRPr lang="en-IE"/>
          </a:p>
        </p:txBody>
      </p:sp>
      <p:sp>
        <p:nvSpPr>
          <p:cNvPr id="2077" name="Text Box 29"/>
          <p:cNvSpPr txBox="1">
            <a:spLocks noChangeArrowheads="1"/>
          </p:cNvSpPr>
          <p:nvPr/>
        </p:nvSpPr>
        <p:spPr bwMode="auto">
          <a:xfrm>
            <a:off x="5562600" y="5029200"/>
            <a:ext cx="1066800" cy="482600"/>
          </a:xfrm>
          <a:prstGeom prst="rect">
            <a:avLst/>
          </a:prstGeom>
          <a:noFill/>
          <a:ln w="9525">
            <a:noFill/>
            <a:miter lim="800000"/>
            <a:headEnd/>
            <a:tailEnd/>
          </a:ln>
          <a:effectLst/>
        </p:spPr>
        <p:txBody>
          <a:bodyPr>
            <a:spAutoFit/>
          </a:bodyPr>
          <a:lstStyle/>
          <a:p>
            <a:pPr algn="ctr">
              <a:lnSpc>
                <a:spcPct val="80000"/>
              </a:lnSpc>
            </a:pPr>
            <a:r>
              <a:rPr lang="en-US" sz="1600" b="1">
                <a:latin typeface="Times New Roman" pitchFamily="18" charset="0"/>
              </a:rPr>
              <a:t>Hands-on Audit</a:t>
            </a:r>
          </a:p>
        </p:txBody>
      </p:sp>
      <p:sp>
        <p:nvSpPr>
          <p:cNvPr id="2078" name="Line 30"/>
          <p:cNvSpPr>
            <a:spLocks noChangeShapeType="1"/>
          </p:cNvSpPr>
          <p:nvPr/>
        </p:nvSpPr>
        <p:spPr bwMode="auto">
          <a:xfrm>
            <a:off x="2438400" y="5867400"/>
            <a:ext cx="4572000" cy="0"/>
          </a:xfrm>
          <a:prstGeom prst="line">
            <a:avLst/>
          </a:prstGeom>
          <a:noFill/>
          <a:ln w="25400">
            <a:solidFill>
              <a:schemeClr val="tx1"/>
            </a:solidFill>
            <a:round/>
            <a:headEnd/>
            <a:tailEnd type="triangle" w="med" len="med"/>
          </a:ln>
          <a:effectLst/>
        </p:spPr>
        <p:txBody>
          <a:bodyPr/>
          <a:lstStyle/>
          <a:p>
            <a:endParaRPr lang="en-IE"/>
          </a:p>
        </p:txBody>
      </p:sp>
      <p:sp>
        <p:nvSpPr>
          <p:cNvPr id="2079" name="Line 31"/>
          <p:cNvSpPr>
            <a:spLocks noChangeShapeType="1"/>
          </p:cNvSpPr>
          <p:nvPr/>
        </p:nvSpPr>
        <p:spPr bwMode="auto">
          <a:xfrm flipV="1">
            <a:off x="2209800" y="2743200"/>
            <a:ext cx="0" cy="2895600"/>
          </a:xfrm>
          <a:prstGeom prst="line">
            <a:avLst/>
          </a:prstGeom>
          <a:noFill/>
          <a:ln w="25400">
            <a:solidFill>
              <a:schemeClr val="tx1"/>
            </a:solidFill>
            <a:round/>
            <a:headEnd/>
            <a:tailEnd type="triangle" w="med" len="med"/>
          </a:ln>
          <a:effectLst/>
        </p:spPr>
        <p:txBody>
          <a:bodyPr/>
          <a:lstStyle/>
          <a:p>
            <a:endParaRPr lang="en-IE"/>
          </a:p>
        </p:txBody>
      </p:sp>
      <p:sp>
        <p:nvSpPr>
          <p:cNvPr id="2080" name="Text Box 32"/>
          <p:cNvSpPr txBox="1">
            <a:spLocks noChangeArrowheads="1"/>
          </p:cNvSpPr>
          <p:nvPr/>
        </p:nvSpPr>
        <p:spPr bwMode="auto">
          <a:xfrm>
            <a:off x="4191000" y="5943600"/>
            <a:ext cx="1162050" cy="366713"/>
          </a:xfrm>
          <a:prstGeom prst="rect">
            <a:avLst/>
          </a:prstGeom>
          <a:noFill/>
          <a:ln w="9525">
            <a:noFill/>
            <a:miter lim="800000"/>
            <a:headEnd/>
            <a:tailEnd/>
          </a:ln>
          <a:effectLst/>
        </p:spPr>
        <p:txBody>
          <a:bodyPr wrap="none">
            <a:spAutoFit/>
          </a:bodyPr>
          <a:lstStyle/>
          <a:p>
            <a:r>
              <a:rPr lang="en-US" b="1">
                <a:latin typeface="Times New Roman" pitchFamily="18" charset="0"/>
              </a:rPr>
              <a:t>Thorough</a:t>
            </a:r>
          </a:p>
        </p:txBody>
      </p:sp>
      <p:sp>
        <p:nvSpPr>
          <p:cNvPr id="2081" name="Text Box 33"/>
          <p:cNvSpPr txBox="1">
            <a:spLocks noChangeArrowheads="1"/>
          </p:cNvSpPr>
          <p:nvPr/>
        </p:nvSpPr>
        <p:spPr bwMode="auto">
          <a:xfrm rot="-5400000">
            <a:off x="1399382" y="3975893"/>
            <a:ext cx="1073150" cy="366713"/>
          </a:xfrm>
          <a:prstGeom prst="rect">
            <a:avLst/>
          </a:prstGeom>
          <a:noFill/>
          <a:ln w="9525">
            <a:noFill/>
            <a:miter lim="800000"/>
            <a:headEnd/>
            <a:tailEnd/>
          </a:ln>
          <a:effectLst/>
        </p:spPr>
        <p:txBody>
          <a:bodyPr wrap="none">
            <a:spAutoFit/>
          </a:bodyPr>
          <a:lstStyle/>
          <a:p>
            <a:r>
              <a:rPr lang="en-US" b="1">
                <a:latin typeface="Times New Roman" pitchFamily="18" charset="0"/>
              </a:rPr>
              <a:t>Accurate</a:t>
            </a:r>
          </a:p>
        </p:txBody>
      </p:sp>
      <p:sp>
        <p:nvSpPr>
          <p:cNvPr id="2082" name="Line 4"/>
          <p:cNvSpPr>
            <a:spLocks noChangeShapeType="1"/>
          </p:cNvSpPr>
          <p:nvPr/>
        </p:nvSpPr>
        <p:spPr bwMode="auto">
          <a:xfrm>
            <a:off x="457200" y="1143000"/>
            <a:ext cx="8001000" cy="0"/>
          </a:xfrm>
          <a:prstGeom prst="line">
            <a:avLst/>
          </a:prstGeom>
          <a:noFill/>
          <a:ln w="50800" cmpd="dbl">
            <a:solidFill>
              <a:srgbClr val="339966"/>
            </a:solidFill>
            <a:round/>
            <a:headEnd/>
            <a:tailEnd/>
          </a:ln>
        </p:spPr>
        <p:txBody>
          <a:bodyPr/>
          <a:lstStyle/>
          <a:p>
            <a:endParaRPr lang="en-IE"/>
          </a:p>
        </p:txBody>
      </p:sp>
      <p:sp>
        <p:nvSpPr>
          <p:cNvPr id="2084" name="Text Box 36"/>
          <p:cNvSpPr txBox="1">
            <a:spLocks noChangeArrowheads="1"/>
          </p:cNvSpPr>
          <p:nvPr/>
        </p:nvSpPr>
        <p:spPr bwMode="auto">
          <a:xfrm>
            <a:off x="533400" y="6096000"/>
            <a:ext cx="1924050" cy="366713"/>
          </a:xfrm>
          <a:prstGeom prst="rect">
            <a:avLst/>
          </a:prstGeom>
          <a:solidFill>
            <a:srgbClr val="FFFF99"/>
          </a:solidFill>
          <a:ln w="9525">
            <a:noFill/>
            <a:miter lim="800000"/>
            <a:headEnd/>
            <a:tailEnd/>
          </a:ln>
          <a:effectLst/>
        </p:spPr>
        <p:txBody>
          <a:bodyPr wrap="none">
            <a:spAutoFit/>
          </a:bodyPr>
          <a:lstStyle/>
          <a:p>
            <a:r>
              <a:rPr lang="en-US" b="1">
                <a:latin typeface="Times New Roman" pitchFamily="18" charset="0"/>
              </a:rPr>
              <a:t>(OSSTMM, 2006)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81000"/>
            <a:ext cx="8229600" cy="762000"/>
          </a:xfrm>
        </p:spPr>
        <p:txBody>
          <a:bodyPr/>
          <a:lstStyle/>
          <a:p>
            <a:r>
              <a:rPr lang="en-US" sz="3600" b="1" i="1">
                <a:solidFill>
                  <a:srgbClr val="CC0000"/>
                </a:solidFill>
                <a:effectLst>
                  <a:outerShdw blurRad="38100" dist="38100" dir="2700000" algn="tl">
                    <a:srgbClr val="C0C0C0"/>
                  </a:outerShdw>
                </a:effectLst>
                <a:latin typeface="Times New Roman" pitchFamily="18" charset="0"/>
              </a:rPr>
              <a:t>What is Penetration Testing?</a:t>
            </a:r>
          </a:p>
        </p:txBody>
      </p:sp>
      <p:sp>
        <p:nvSpPr>
          <p:cNvPr id="10243" name="Rectangle 3"/>
          <p:cNvSpPr>
            <a:spLocks noGrp="1" noChangeArrowheads="1"/>
          </p:cNvSpPr>
          <p:nvPr>
            <p:ph idx="1"/>
          </p:nvPr>
        </p:nvSpPr>
        <p:spPr>
          <a:xfrm>
            <a:off x="647700" y="1447800"/>
            <a:ext cx="7848600" cy="4343400"/>
          </a:xfrm>
          <a:solidFill>
            <a:srgbClr val="CCFFCC">
              <a:alpha val="49001"/>
            </a:srgbClr>
          </a:solidFill>
        </p:spPr>
        <p:txBody>
          <a:bodyPr>
            <a:normAutofit/>
          </a:bodyPr>
          <a:lstStyle/>
          <a:p>
            <a:pPr>
              <a:spcBef>
                <a:spcPct val="30000"/>
              </a:spcBef>
            </a:pPr>
            <a:r>
              <a:rPr lang="en-US" sz="2400">
                <a:latin typeface="Times New Roman" pitchFamily="18" charset="0"/>
              </a:rPr>
              <a:t>A penetration test is a method of evaluating the </a:t>
            </a:r>
            <a:r>
              <a:rPr lang="en-US" sz="2400">
                <a:solidFill>
                  <a:srgbClr val="FF0000"/>
                </a:solidFill>
                <a:latin typeface="Times New Roman" pitchFamily="18" charset="0"/>
              </a:rPr>
              <a:t>security</a:t>
            </a:r>
            <a:r>
              <a:rPr lang="en-US" sz="2400">
                <a:latin typeface="Times New Roman" pitchFamily="18" charset="0"/>
              </a:rPr>
              <a:t> of a computer system or network by </a:t>
            </a:r>
            <a:r>
              <a:rPr lang="en-US" sz="2400">
                <a:solidFill>
                  <a:srgbClr val="FF0000"/>
                </a:solidFill>
                <a:latin typeface="Times New Roman" pitchFamily="18" charset="0"/>
              </a:rPr>
              <a:t>simulating an attack</a:t>
            </a:r>
            <a:r>
              <a:rPr lang="en-US" sz="2400">
                <a:latin typeface="Times New Roman" pitchFamily="18" charset="0"/>
              </a:rPr>
              <a:t> from a malicious source. </a:t>
            </a:r>
          </a:p>
          <a:p>
            <a:pPr>
              <a:spcBef>
                <a:spcPct val="30000"/>
              </a:spcBef>
            </a:pPr>
            <a:r>
              <a:rPr lang="en-US" sz="2400">
                <a:latin typeface="Times New Roman" pitchFamily="18" charset="0"/>
              </a:rPr>
              <a:t>The process involves an active analysis of the system for any potential vulnerabilities that may result from poor or improper system </a:t>
            </a:r>
            <a:r>
              <a:rPr lang="en-US" sz="2400">
                <a:solidFill>
                  <a:srgbClr val="FF0000"/>
                </a:solidFill>
                <a:latin typeface="Times New Roman" pitchFamily="18" charset="0"/>
              </a:rPr>
              <a:t>configuration</a:t>
            </a:r>
            <a:r>
              <a:rPr lang="en-US" sz="2400">
                <a:latin typeface="Times New Roman" pitchFamily="18" charset="0"/>
              </a:rPr>
              <a:t>, known and/or unknown hardware or </a:t>
            </a:r>
            <a:r>
              <a:rPr lang="en-US" sz="2400">
                <a:solidFill>
                  <a:srgbClr val="FF0000"/>
                </a:solidFill>
                <a:latin typeface="Times New Roman" pitchFamily="18" charset="0"/>
              </a:rPr>
              <a:t>software flaws</a:t>
            </a:r>
            <a:r>
              <a:rPr lang="en-US" sz="2400">
                <a:latin typeface="Times New Roman" pitchFamily="18" charset="0"/>
              </a:rPr>
              <a:t>, or </a:t>
            </a:r>
            <a:r>
              <a:rPr lang="en-US" sz="2400">
                <a:solidFill>
                  <a:srgbClr val="FF0000"/>
                </a:solidFill>
                <a:latin typeface="Times New Roman" pitchFamily="18" charset="0"/>
              </a:rPr>
              <a:t>operational weaknesses</a:t>
            </a:r>
            <a:r>
              <a:rPr lang="en-US" sz="2400">
                <a:latin typeface="Times New Roman" pitchFamily="18" charset="0"/>
              </a:rPr>
              <a:t> in process or technical countermeasures.</a:t>
            </a:r>
          </a:p>
          <a:p>
            <a:pPr>
              <a:spcBef>
                <a:spcPct val="30000"/>
              </a:spcBef>
            </a:pPr>
            <a:r>
              <a:rPr lang="en-US" sz="2400">
                <a:latin typeface="Times New Roman" pitchFamily="18" charset="0"/>
              </a:rPr>
              <a:t>The intent of a penetration test is to determine feasibility of an </a:t>
            </a:r>
            <a:r>
              <a:rPr lang="en-US" sz="2400">
                <a:solidFill>
                  <a:srgbClr val="FF0000"/>
                </a:solidFill>
                <a:latin typeface="Times New Roman" pitchFamily="18" charset="0"/>
              </a:rPr>
              <a:t>attack</a:t>
            </a:r>
            <a:r>
              <a:rPr lang="en-US" sz="2400">
                <a:latin typeface="Times New Roman" pitchFamily="18" charset="0"/>
              </a:rPr>
              <a:t> and the amount of business </a:t>
            </a:r>
            <a:r>
              <a:rPr lang="en-US" sz="2400">
                <a:solidFill>
                  <a:srgbClr val="FF0000"/>
                </a:solidFill>
                <a:latin typeface="Times New Roman" pitchFamily="18" charset="0"/>
              </a:rPr>
              <a:t>impact</a:t>
            </a:r>
            <a:r>
              <a:rPr lang="en-US" sz="2400">
                <a:latin typeface="Times New Roman" pitchFamily="18" charset="0"/>
              </a:rPr>
              <a:t> of a successful exploit, if discovered. </a:t>
            </a:r>
          </a:p>
        </p:txBody>
      </p:sp>
      <p:sp>
        <p:nvSpPr>
          <p:cNvPr id="10244" name="Text Box 4"/>
          <p:cNvSpPr txBox="1">
            <a:spLocks noChangeArrowheads="1"/>
          </p:cNvSpPr>
          <p:nvPr/>
        </p:nvSpPr>
        <p:spPr bwMode="auto">
          <a:xfrm>
            <a:off x="1154113" y="5908675"/>
            <a:ext cx="6835775" cy="457200"/>
          </a:xfrm>
          <a:prstGeom prst="rect">
            <a:avLst/>
          </a:prstGeom>
          <a:solidFill>
            <a:srgbClr val="FFFF99"/>
          </a:solidFill>
          <a:ln w="9525">
            <a:noFill/>
            <a:miter lim="800000"/>
            <a:headEnd/>
            <a:tailEnd/>
          </a:ln>
          <a:effectLst/>
        </p:spPr>
        <p:txBody>
          <a:bodyPr wrap="none">
            <a:spAutoFit/>
          </a:bodyPr>
          <a:lstStyle/>
          <a:p>
            <a:r>
              <a:rPr lang="en-US" sz="2400">
                <a:latin typeface="Times New Roman" pitchFamily="18" charset="0"/>
              </a:rPr>
              <a:t>(Source: http://en.wikipedia.org/wiki/Penetration_test)</a:t>
            </a:r>
          </a:p>
        </p:txBody>
      </p:sp>
      <p:sp>
        <p:nvSpPr>
          <p:cNvPr id="10245" name="Line 4"/>
          <p:cNvSpPr>
            <a:spLocks noChangeShapeType="1"/>
          </p:cNvSpPr>
          <p:nvPr/>
        </p:nvSpPr>
        <p:spPr bwMode="auto">
          <a:xfrm>
            <a:off x="533400" y="12192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57200"/>
            <a:ext cx="8229600" cy="914400"/>
          </a:xfrm>
        </p:spPr>
        <p:txBody>
          <a:bodyPr/>
          <a:lstStyle/>
          <a:p>
            <a:r>
              <a:rPr lang="en-US" sz="4000" b="1" i="1">
                <a:solidFill>
                  <a:srgbClr val="CC0000"/>
                </a:solidFill>
                <a:effectLst>
                  <a:outerShdw blurRad="38100" dist="38100" dir="2700000" algn="tl">
                    <a:srgbClr val="C0C0C0"/>
                  </a:outerShdw>
                </a:effectLst>
                <a:latin typeface="Times New Roman" pitchFamily="18" charset="0"/>
              </a:rPr>
              <a:t>Why Penetration Testing?</a:t>
            </a:r>
          </a:p>
        </p:txBody>
      </p:sp>
      <p:sp>
        <p:nvSpPr>
          <p:cNvPr id="23555" name="Rectangle 3"/>
          <p:cNvSpPr>
            <a:spLocks noGrp="1" noChangeArrowheads="1"/>
          </p:cNvSpPr>
          <p:nvPr>
            <p:ph idx="1"/>
          </p:nvPr>
        </p:nvSpPr>
        <p:spPr>
          <a:xfrm>
            <a:off x="1104900" y="1676400"/>
            <a:ext cx="6934200" cy="4191000"/>
          </a:xfrm>
          <a:solidFill>
            <a:schemeClr val="accent1">
              <a:alpha val="49001"/>
            </a:schemeClr>
          </a:solidFill>
        </p:spPr>
        <p:txBody>
          <a:bodyPr>
            <a:normAutofit/>
          </a:bodyPr>
          <a:lstStyle/>
          <a:p>
            <a:pPr>
              <a:spcBef>
                <a:spcPct val="40000"/>
              </a:spcBef>
            </a:pPr>
            <a:r>
              <a:rPr lang="en-US" sz="2800">
                <a:latin typeface="Times New Roman" pitchFamily="18" charset="0"/>
              </a:rPr>
              <a:t>Computer related crime is on the rise.</a:t>
            </a:r>
          </a:p>
          <a:p>
            <a:pPr>
              <a:spcBef>
                <a:spcPct val="40000"/>
              </a:spcBef>
            </a:pPr>
            <a:r>
              <a:rPr lang="en-US" sz="2800">
                <a:latin typeface="Times New Roman" pitchFamily="18" charset="0"/>
              </a:rPr>
              <a:t>Find holes now before somebody else does.</a:t>
            </a:r>
          </a:p>
          <a:p>
            <a:pPr>
              <a:spcBef>
                <a:spcPct val="40000"/>
              </a:spcBef>
            </a:pPr>
            <a:r>
              <a:rPr lang="en-US" sz="2800">
                <a:latin typeface="Times New Roman" pitchFamily="18" charset="0"/>
              </a:rPr>
              <a:t>Report problems to management.</a:t>
            </a:r>
          </a:p>
          <a:p>
            <a:pPr>
              <a:spcBef>
                <a:spcPct val="40000"/>
              </a:spcBef>
            </a:pPr>
            <a:r>
              <a:rPr lang="en-US" sz="2800">
                <a:latin typeface="Times New Roman" pitchFamily="18" charset="0"/>
              </a:rPr>
              <a:t>Verify secure configurations.</a:t>
            </a:r>
          </a:p>
          <a:p>
            <a:pPr>
              <a:spcBef>
                <a:spcPct val="40000"/>
              </a:spcBef>
            </a:pPr>
            <a:r>
              <a:rPr lang="en-US" sz="2800">
                <a:latin typeface="Times New Roman" pitchFamily="18" charset="0"/>
              </a:rPr>
              <a:t>Security training for network staff.</a:t>
            </a:r>
          </a:p>
          <a:p>
            <a:pPr>
              <a:spcBef>
                <a:spcPct val="40000"/>
              </a:spcBef>
            </a:pPr>
            <a:r>
              <a:rPr lang="en-US" sz="2800">
                <a:latin typeface="Times New Roman" pitchFamily="18" charset="0"/>
              </a:rPr>
              <a:t>Discover gaps in compliance.</a:t>
            </a:r>
          </a:p>
          <a:p>
            <a:pPr>
              <a:spcBef>
                <a:spcPct val="40000"/>
              </a:spcBef>
            </a:pPr>
            <a:r>
              <a:rPr lang="en-US" sz="2800">
                <a:latin typeface="Times New Roman" pitchFamily="18" charset="0"/>
              </a:rPr>
              <a:t>Testing new technology.</a:t>
            </a:r>
          </a:p>
        </p:txBody>
      </p:sp>
      <p:sp>
        <p:nvSpPr>
          <p:cNvPr id="23556" name="Text Box 4"/>
          <p:cNvSpPr txBox="1">
            <a:spLocks noChangeArrowheads="1"/>
          </p:cNvSpPr>
          <p:nvPr/>
        </p:nvSpPr>
        <p:spPr bwMode="auto">
          <a:xfrm>
            <a:off x="2895600" y="6019800"/>
            <a:ext cx="3352800" cy="396875"/>
          </a:xfrm>
          <a:prstGeom prst="rect">
            <a:avLst/>
          </a:prstGeom>
          <a:solidFill>
            <a:srgbClr val="FFFF99"/>
          </a:solidFill>
          <a:ln w="9525">
            <a:noFill/>
            <a:miter lim="800000"/>
            <a:headEnd/>
            <a:tailEnd/>
          </a:ln>
          <a:effectLst/>
        </p:spPr>
        <p:txBody>
          <a:bodyPr wrap="none">
            <a:spAutoFit/>
          </a:bodyPr>
          <a:lstStyle/>
          <a:p>
            <a:r>
              <a:rPr lang="en-US" sz="2000">
                <a:latin typeface="Times New Roman" pitchFamily="18" charset="0"/>
              </a:rPr>
              <a:t>(Source: Northcutt et al., 2006)</a:t>
            </a:r>
          </a:p>
        </p:txBody>
      </p:sp>
      <p:sp>
        <p:nvSpPr>
          <p:cNvPr id="23557" name="Line 4"/>
          <p:cNvSpPr>
            <a:spLocks noChangeShapeType="1"/>
          </p:cNvSpPr>
          <p:nvPr/>
        </p:nvSpPr>
        <p:spPr bwMode="auto">
          <a:xfrm>
            <a:off x="533400" y="14478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381000"/>
            <a:ext cx="8229600" cy="762000"/>
          </a:xfrm>
        </p:spPr>
        <p:txBody>
          <a:bodyPr/>
          <a:lstStyle/>
          <a:p>
            <a:r>
              <a:rPr lang="en-US" sz="3600" b="1" i="1">
                <a:solidFill>
                  <a:srgbClr val="CC0000"/>
                </a:solidFill>
                <a:effectLst>
                  <a:outerShdw blurRad="38100" dist="38100" dir="2700000" algn="tl">
                    <a:srgbClr val="C0C0C0"/>
                  </a:outerShdw>
                </a:effectLst>
                <a:latin typeface="Times New Roman" pitchFamily="18" charset="0"/>
              </a:rPr>
              <a:t>Legal Aspects of PT</a:t>
            </a:r>
          </a:p>
        </p:txBody>
      </p:sp>
      <p:sp>
        <p:nvSpPr>
          <p:cNvPr id="48131" name="Rectangle 3"/>
          <p:cNvSpPr>
            <a:spLocks noGrp="1" noChangeArrowheads="1"/>
          </p:cNvSpPr>
          <p:nvPr>
            <p:ph idx="1"/>
          </p:nvPr>
        </p:nvSpPr>
        <p:spPr>
          <a:xfrm>
            <a:off x="457200" y="1447800"/>
            <a:ext cx="8229600" cy="5029200"/>
          </a:xfrm>
        </p:spPr>
        <p:txBody>
          <a:bodyPr>
            <a:normAutofit/>
          </a:bodyPr>
          <a:lstStyle/>
          <a:p>
            <a:r>
              <a:rPr lang="en-US" sz="2400">
                <a:solidFill>
                  <a:srgbClr val="FF0000"/>
                </a:solidFill>
                <a:latin typeface="Times New Roman" pitchFamily="18" charset="0"/>
              </a:rPr>
              <a:t>U.S. Cyber Security Enhancement Act 2002</a:t>
            </a:r>
            <a:r>
              <a:rPr lang="en-US" sz="2400">
                <a:latin typeface="Times New Roman" pitchFamily="18" charset="0"/>
              </a:rPr>
              <a:t>: Life sentences for hackers who “recklessly” endanger the lives of others.</a:t>
            </a:r>
          </a:p>
          <a:p>
            <a:pPr>
              <a:spcBef>
                <a:spcPct val="10000"/>
              </a:spcBef>
            </a:pPr>
            <a:r>
              <a:rPr lang="en-US" sz="2400">
                <a:solidFill>
                  <a:srgbClr val="FF0000"/>
                </a:solidFill>
                <a:latin typeface="Times New Roman" pitchFamily="18" charset="0"/>
              </a:rPr>
              <a:t>U.S. Statute 1030, Fraud and Related Activity in Connection with Computers</a:t>
            </a:r>
            <a:r>
              <a:rPr lang="en-US" sz="2400">
                <a:latin typeface="Times New Roman" pitchFamily="18" charset="0"/>
              </a:rPr>
              <a:t>. Whoever intentionally accesses a protected computer without authorization, and as a result of such conduct, recklessly causes damage or impairs medical treatment, can receive a fine or imprisonment of five to 20 years.</a:t>
            </a:r>
          </a:p>
          <a:p>
            <a:pPr>
              <a:spcBef>
                <a:spcPct val="10000"/>
              </a:spcBef>
            </a:pPr>
            <a:r>
              <a:rPr lang="en-US" sz="2400">
                <a:latin typeface="Times New Roman" pitchFamily="18" charset="0"/>
              </a:rPr>
              <a:t>Attacking a network from the outside carries ethical and legal risk to you, the tester, and remedies and protections must be spelled out in detail before the test is carried out. , Thus, it's vital that you receive specific written permission to conduct the test from the most senior executive.  </a:t>
            </a:r>
          </a:p>
        </p:txBody>
      </p:sp>
      <p:sp>
        <p:nvSpPr>
          <p:cNvPr id="48132" name="Line 4"/>
          <p:cNvSpPr>
            <a:spLocks noChangeShapeType="1"/>
          </p:cNvSpPr>
          <p:nvPr/>
        </p:nvSpPr>
        <p:spPr bwMode="auto">
          <a:xfrm>
            <a:off x="533400" y="12954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457200"/>
            <a:ext cx="8229600" cy="838200"/>
          </a:xfrm>
        </p:spPr>
        <p:txBody>
          <a:bodyPr/>
          <a:lstStyle/>
          <a:p>
            <a:r>
              <a:rPr lang="en-US" sz="4000" b="1" i="1">
                <a:solidFill>
                  <a:srgbClr val="CC0000"/>
                </a:solidFill>
                <a:effectLst>
                  <a:outerShdw blurRad="38100" dist="38100" dir="2700000" algn="tl">
                    <a:srgbClr val="C0C0C0"/>
                  </a:outerShdw>
                </a:effectLst>
                <a:latin typeface="Times New Roman" pitchFamily="18" charset="0"/>
              </a:rPr>
              <a:t>Legal Aspects of PT</a:t>
            </a:r>
          </a:p>
        </p:txBody>
      </p:sp>
      <p:sp>
        <p:nvSpPr>
          <p:cNvPr id="68611" name="Rectangle 3"/>
          <p:cNvSpPr>
            <a:spLocks noGrp="1" noChangeArrowheads="1"/>
          </p:cNvSpPr>
          <p:nvPr>
            <p:ph idx="1"/>
          </p:nvPr>
        </p:nvSpPr>
        <p:spPr>
          <a:xfrm>
            <a:off x="457200" y="1600200"/>
            <a:ext cx="8229600" cy="4800600"/>
          </a:xfrm>
        </p:spPr>
        <p:txBody>
          <a:bodyPr>
            <a:normAutofit/>
          </a:bodyPr>
          <a:lstStyle/>
          <a:p>
            <a:r>
              <a:rPr lang="en-US" sz="2400">
                <a:latin typeface="Times New Roman" pitchFamily="18" charset="0"/>
              </a:rPr>
              <a:t>Your customer also requires protection measures. You must be able to guarantee discretion and non-disclosure of sensitive company information by demonstrating a commitment to the preservation of the company's confidentiality. The designation of red and green data classifications must be discussed before the engagement, to help prevent sensitive data from being re-distributed, deleted, copied, modified or destroyed. </a:t>
            </a:r>
          </a:p>
          <a:p>
            <a:r>
              <a:rPr lang="en-US" sz="2400">
                <a:latin typeface="Times New Roman" pitchFamily="18" charset="0"/>
              </a:rPr>
              <a:t>The credibility of your firm as to its ability to conduct the testing without interruption of the customer's business or production is also of paramount concern. You must employ knowledgeable engineers who know how to use minimal bandwidth tools to minimize the test's impact on network traffic. </a:t>
            </a:r>
          </a:p>
        </p:txBody>
      </p:sp>
      <p:sp>
        <p:nvSpPr>
          <p:cNvPr id="68612" name="Line 4"/>
          <p:cNvSpPr>
            <a:spLocks noChangeShapeType="1"/>
          </p:cNvSpPr>
          <p:nvPr/>
        </p:nvSpPr>
        <p:spPr bwMode="auto">
          <a:xfrm>
            <a:off x="533400" y="14478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sz="3600" b="1" i="1">
                <a:solidFill>
                  <a:srgbClr val="CC0000"/>
                </a:solidFill>
                <a:effectLst>
                  <a:outerShdw blurRad="38100" dist="38100" dir="2700000" algn="tl">
                    <a:srgbClr val="C0C0C0"/>
                  </a:outerShdw>
                </a:effectLst>
                <a:latin typeface="Times New Roman" pitchFamily="18" charset="0"/>
              </a:rPr>
              <a:t>Vulnerability Assessment</a:t>
            </a:r>
          </a:p>
        </p:txBody>
      </p:sp>
      <p:sp>
        <p:nvSpPr>
          <p:cNvPr id="20484" name="Text Box 4"/>
          <p:cNvSpPr txBox="1">
            <a:spLocks noGrp="1" noChangeArrowheads="1"/>
          </p:cNvSpPr>
          <p:nvPr>
            <p:ph idx="1"/>
          </p:nvPr>
        </p:nvSpPr>
        <p:spPr>
          <a:xfrm>
            <a:off x="533400" y="1600200"/>
            <a:ext cx="6019800" cy="4800600"/>
          </a:xfrm>
          <a:solidFill>
            <a:schemeClr val="accent1">
              <a:alpha val="50999"/>
            </a:schemeClr>
          </a:solidFill>
          <a:ln/>
        </p:spPr>
        <p:txBody>
          <a:bodyPr>
            <a:normAutofit/>
          </a:bodyPr>
          <a:lstStyle/>
          <a:p>
            <a:pPr>
              <a:spcBef>
                <a:spcPct val="30000"/>
              </a:spcBef>
            </a:pPr>
            <a:r>
              <a:rPr lang="en-US" sz="2400">
                <a:latin typeface="Times New Roman" pitchFamily="18" charset="0"/>
              </a:rPr>
              <a:t>Vulnerability assessment scans a network for known security weaknesses.</a:t>
            </a:r>
          </a:p>
          <a:p>
            <a:pPr>
              <a:spcBef>
                <a:spcPct val="30000"/>
              </a:spcBef>
            </a:pPr>
            <a:r>
              <a:rPr lang="en-US" sz="2400">
                <a:latin typeface="Times New Roman" pitchFamily="18" charset="0"/>
              </a:rPr>
              <a:t>Vulnerability scanning tools search network segments for IP-enabled devices and enumerate systems, operating systems, and applications.</a:t>
            </a:r>
          </a:p>
          <a:p>
            <a:pPr>
              <a:spcBef>
                <a:spcPct val="30000"/>
              </a:spcBef>
            </a:pPr>
            <a:r>
              <a:rPr lang="en-US" sz="2400">
                <a:latin typeface="Times New Roman" pitchFamily="18" charset="0"/>
              </a:rPr>
              <a:t>Vulnerability scanners can test systems and network devices for exposure to common attacks.</a:t>
            </a:r>
          </a:p>
          <a:p>
            <a:pPr>
              <a:spcBef>
                <a:spcPct val="30000"/>
              </a:spcBef>
            </a:pPr>
            <a:r>
              <a:rPr lang="en-US" sz="2400">
                <a:latin typeface="Times New Roman" pitchFamily="18" charset="0"/>
              </a:rPr>
              <a:t>Vulnerability scanners can identify common security configuration mistakes.</a:t>
            </a:r>
          </a:p>
        </p:txBody>
      </p:sp>
      <p:sp>
        <p:nvSpPr>
          <p:cNvPr id="20485" name="Line 4"/>
          <p:cNvSpPr>
            <a:spLocks noChangeShapeType="1"/>
          </p:cNvSpPr>
          <p:nvPr/>
        </p:nvSpPr>
        <p:spPr bwMode="auto">
          <a:xfrm>
            <a:off x="457200" y="1371600"/>
            <a:ext cx="8001000" cy="0"/>
          </a:xfrm>
          <a:prstGeom prst="line">
            <a:avLst/>
          </a:prstGeom>
          <a:noFill/>
          <a:ln w="50800" cmpd="dbl">
            <a:solidFill>
              <a:srgbClr val="339966"/>
            </a:solidFill>
            <a:round/>
            <a:headEnd/>
            <a:tailEnd/>
          </a:ln>
        </p:spPr>
        <p:txBody>
          <a:bodyPr/>
          <a:lstStyle/>
          <a:p>
            <a:endParaRPr lang="en-IE"/>
          </a:p>
        </p:txBody>
      </p:sp>
      <p:pic>
        <p:nvPicPr>
          <p:cNvPr id="20487" name="Picture 7" descr="security-vulnerability"/>
          <p:cNvPicPr>
            <a:picLocks noChangeAspect="1" noChangeArrowheads="1"/>
          </p:cNvPicPr>
          <p:nvPr/>
        </p:nvPicPr>
        <p:blipFill>
          <a:blip r:embed="rId3"/>
          <a:srcRect/>
          <a:stretch>
            <a:fillRect/>
          </a:stretch>
        </p:blipFill>
        <p:spPr bwMode="auto">
          <a:xfrm>
            <a:off x="6629400" y="2362200"/>
            <a:ext cx="2012950" cy="2819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200" b="1" i="1">
                <a:solidFill>
                  <a:srgbClr val="CC0000"/>
                </a:solidFill>
                <a:effectLst>
                  <a:outerShdw blurRad="38100" dist="38100" dir="2700000" algn="tl">
                    <a:srgbClr val="C0C0C0"/>
                  </a:outerShdw>
                </a:effectLst>
                <a:latin typeface="Times New Roman" pitchFamily="18" charset="0"/>
              </a:rPr>
              <a:t>Limitations of Vulnerability Assessment</a:t>
            </a:r>
          </a:p>
        </p:txBody>
      </p:sp>
      <p:sp>
        <p:nvSpPr>
          <p:cNvPr id="21507" name="Rectangle 3"/>
          <p:cNvSpPr>
            <a:spLocks noGrp="1" noChangeArrowheads="1"/>
          </p:cNvSpPr>
          <p:nvPr>
            <p:ph idx="1"/>
          </p:nvPr>
        </p:nvSpPr>
        <p:spPr>
          <a:xfrm>
            <a:off x="457200" y="1752600"/>
            <a:ext cx="5715000" cy="4572000"/>
          </a:xfrm>
        </p:spPr>
        <p:txBody>
          <a:bodyPr>
            <a:normAutofit/>
          </a:bodyPr>
          <a:lstStyle/>
          <a:p>
            <a:pPr>
              <a:spcBef>
                <a:spcPct val="30000"/>
              </a:spcBef>
            </a:pPr>
            <a:r>
              <a:rPr lang="en-US" sz="2400">
                <a:latin typeface="Times New Roman" pitchFamily="18" charset="0"/>
              </a:rPr>
              <a:t>Vulnerability scanning tool is limited in its ability to detect vulnerabilities at a given point in time.</a:t>
            </a:r>
          </a:p>
          <a:p>
            <a:pPr>
              <a:spcBef>
                <a:spcPct val="30000"/>
              </a:spcBef>
            </a:pPr>
            <a:r>
              <a:rPr lang="en-US" sz="2400">
                <a:latin typeface="Times New Roman" pitchFamily="18" charset="0"/>
              </a:rPr>
              <a:t>Vulnerability scanning tool must be updated when new vulnerabilities are discovered or improvements are made to the software being used.</a:t>
            </a:r>
          </a:p>
          <a:p>
            <a:pPr>
              <a:spcBef>
                <a:spcPct val="30000"/>
              </a:spcBef>
            </a:pPr>
            <a:r>
              <a:rPr lang="en-US" sz="2400">
                <a:latin typeface="Times New Roman" pitchFamily="18" charset="0"/>
              </a:rPr>
              <a:t>The methodology used and the diverse Vulnerability scanning tools assess security differently, which can influence the result of the assessment.</a:t>
            </a:r>
          </a:p>
        </p:txBody>
      </p:sp>
      <p:sp>
        <p:nvSpPr>
          <p:cNvPr id="21508" name="Line 4"/>
          <p:cNvSpPr>
            <a:spLocks noChangeShapeType="1"/>
          </p:cNvSpPr>
          <p:nvPr/>
        </p:nvSpPr>
        <p:spPr bwMode="auto">
          <a:xfrm>
            <a:off x="457200" y="1371600"/>
            <a:ext cx="8001000" cy="0"/>
          </a:xfrm>
          <a:prstGeom prst="line">
            <a:avLst/>
          </a:prstGeom>
          <a:noFill/>
          <a:ln w="50800" cmpd="dbl">
            <a:solidFill>
              <a:srgbClr val="339966"/>
            </a:solidFill>
            <a:round/>
            <a:headEnd/>
            <a:tailEnd/>
          </a:ln>
        </p:spPr>
        <p:txBody>
          <a:bodyPr/>
          <a:lstStyle/>
          <a:p>
            <a:endParaRPr lang="en-IE"/>
          </a:p>
        </p:txBody>
      </p:sp>
      <p:pic>
        <p:nvPicPr>
          <p:cNvPr id="21511" name="Picture 7" descr="cognitive_vulnerability"/>
          <p:cNvPicPr>
            <a:picLocks noChangeAspect="1" noChangeArrowheads="1"/>
          </p:cNvPicPr>
          <p:nvPr/>
        </p:nvPicPr>
        <p:blipFill>
          <a:blip r:embed="rId3"/>
          <a:srcRect/>
          <a:stretch>
            <a:fillRect/>
          </a:stretch>
        </p:blipFill>
        <p:spPr bwMode="auto">
          <a:xfrm>
            <a:off x="6019800" y="1981200"/>
            <a:ext cx="2543175" cy="3810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81000"/>
            <a:ext cx="8229600" cy="639763"/>
          </a:xfrm>
        </p:spPr>
        <p:txBody>
          <a:bodyPr>
            <a:normAutofit/>
          </a:bodyPr>
          <a:lstStyle/>
          <a:p>
            <a:r>
              <a:rPr lang="en-US" sz="2800" b="1" i="1">
                <a:solidFill>
                  <a:srgbClr val="CC0000"/>
                </a:solidFill>
                <a:effectLst>
                  <a:outerShdw blurRad="38100" dist="38100" dir="2700000" algn="tl">
                    <a:srgbClr val="C0C0C0"/>
                  </a:outerShdw>
                </a:effectLst>
                <a:latin typeface="Times New Roman" pitchFamily="18" charset="0"/>
              </a:rPr>
              <a:t>Vulnerability Assessment vs. Penetration Test</a:t>
            </a:r>
          </a:p>
        </p:txBody>
      </p:sp>
      <p:sp>
        <p:nvSpPr>
          <p:cNvPr id="5123" name="Rectangle 3"/>
          <p:cNvSpPr>
            <a:spLocks noGrp="1" noChangeArrowheads="1"/>
          </p:cNvSpPr>
          <p:nvPr>
            <p:ph idx="1"/>
          </p:nvPr>
        </p:nvSpPr>
        <p:spPr>
          <a:xfrm>
            <a:off x="762000" y="1371600"/>
            <a:ext cx="7772400" cy="5105400"/>
          </a:xfrm>
        </p:spPr>
        <p:txBody>
          <a:bodyPr>
            <a:normAutofit/>
          </a:bodyPr>
          <a:lstStyle/>
          <a:p>
            <a:r>
              <a:rPr lang="en-US" sz="2400">
                <a:latin typeface="Times New Roman" pitchFamily="18" charset="0"/>
              </a:rPr>
              <a:t>Vulnerability assessment is a process of </a:t>
            </a:r>
            <a:r>
              <a:rPr lang="en-US" sz="2400">
                <a:solidFill>
                  <a:srgbClr val="CC0000"/>
                </a:solidFill>
                <a:latin typeface="Times New Roman" pitchFamily="18" charset="0"/>
              </a:rPr>
              <a:t>identifying</a:t>
            </a:r>
            <a:r>
              <a:rPr lang="en-US" sz="2400">
                <a:latin typeface="Times New Roman" pitchFamily="18" charset="0"/>
              </a:rPr>
              <a:t> </a:t>
            </a:r>
            <a:r>
              <a:rPr lang="en-US" sz="2400">
                <a:solidFill>
                  <a:srgbClr val="CC0000"/>
                </a:solidFill>
                <a:latin typeface="Times New Roman" pitchFamily="18" charset="0"/>
              </a:rPr>
              <a:t>quantifying</a:t>
            </a:r>
            <a:r>
              <a:rPr lang="en-US" sz="2400">
                <a:latin typeface="Times New Roman" pitchFamily="18" charset="0"/>
              </a:rPr>
              <a:t>, and </a:t>
            </a:r>
            <a:r>
              <a:rPr lang="en-US" sz="2400">
                <a:solidFill>
                  <a:srgbClr val="CC0000"/>
                </a:solidFill>
                <a:latin typeface="Times New Roman" pitchFamily="18" charset="0"/>
              </a:rPr>
              <a:t>prioritizing</a:t>
            </a:r>
            <a:r>
              <a:rPr lang="en-US" sz="2400">
                <a:latin typeface="Times New Roman" pitchFamily="18" charset="0"/>
              </a:rPr>
              <a:t> (or ranking) the </a:t>
            </a:r>
            <a:r>
              <a:rPr lang="en-US" sz="2400">
                <a:solidFill>
                  <a:srgbClr val="CC0000"/>
                </a:solidFill>
                <a:latin typeface="Times New Roman" pitchFamily="18" charset="0"/>
              </a:rPr>
              <a:t>vulnerabilities</a:t>
            </a:r>
            <a:r>
              <a:rPr lang="en-US" sz="2400">
                <a:latin typeface="Times New Roman" pitchFamily="18" charset="0"/>
              </a:rPr>
              <a:t> in a system. It reveals potential security vulnerabilities or changes in the network which can be exploited by an attacker for malicious intent. </a:t>
            </a:r>
          </a:p>
          <a:p>
            <a:pPr>
              <a:spcBef>
                <a:spcPct val="40000"/>
              </a:spcBef>
            </a:pPr>
            <a:r>
              <a:rPr lang="en-US" sz="2400">
                <a:latin typeface="Times New Roman" pitchFamily="18" charset="0"/>
              </a:rPr>
              <a:t>A Penetration test is a method of </a:t>
            </a:r>
            <a:r>
              <a:rPr lang="en-US" sz="2400">
                <a:solidFill>
                  <a:srgbClr val="FF0000"/>
                </a:solidFill>
                <a:latin typeface="Times New Roman" pitchFamily="18" charset="0"/>
              </a:rPr>
              <a:t>evaluating</a:t>
            </a:r>
            <a:r>
              <a:rPr lang="en-US" sz="2400">
                <a:latin typeface="Times New Roman" pitchFamily="18" charset="0"/>
              </a:rPr>
              <a:t> the security state of a system or network by </a:t>
            </a:r>
            <a:r>
              <a:rPr lang="en-US" sz="2400">
                <a:solidFill>
                  <a:srgbClr val="FF0000"/>
                </a:solidFill>
                <a:latin typeface="Times New Roman" pitchFamily="18" charset="0"/>
              </a:rPr>
              <a:t>simulating</a:t>
            </a:r>
            <a:r>
              <a:rPr lang="en-US" sz="2400">
                <a:latin typeface="Times New Roman" pitchFamily="18" charset="0"/>
              </a:rPr>
              <a:t> an attack from a malicious source. This process involves identification and exploitation of vulnerabilities in real world scenario which may exists in the systems due to improper configuration, known or unknown weaknesses in hardware or software systems, operational weaknesses or loopholes in deployed safeguards. </a:t>
            </a:r>
          </a:p>
        </p:txBody>
      </p:sp>
      <p:sp>
        <p:nvSpPr>
          <p:cNvPr id="5124" name="Line 4"/>
          <p:cNvSpPr>
            <a:spLocks noChangeShapeType="1"/>
          </p:cNvSpPr>
          <p:nvPr/>
        </p:nvSpPr>
        <p:spPr bwMode="auto">
          <a:xfrm>
            <a:off x="533400" y="12192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81000"/>
            <a:ext cx="8229600" cy="868363"/>
          </a:xfrm>
        </p:spPr>
        <p:txBody>
          <a:bodyPr/>
          <a:lstStyle/>
          <a:p>
            <a:r>
              <a:rPr lang="en-US" sz="3600" b="1" i="1">
                <a:solidFill>
                  <a:srgbClr val="CC0000"/>
                </a:solidFill>
                <a:effectLst>
                  <a:outerShdw blurRad="38100" dist="38100" dir="2700000" algn="tl">
                    <a:srgbClr val="C0C0C0"/>
                  </a:outerShdw>
                </a:effectLst>
                <a:latin typeface="Times New Roman" pitchFamily="18" charset="0"/>
              </a:rPr>
              <a:t>Objectives</a:t>
            </a:r>
          </a:p>
        </p:txBody>
      </p:sp>
      <p:sp>
        <p:nvSpPr>
          <p:cNvPr id="6147" name="Rectangle 3"/>
          <p:cNvSpPr>
            <a:spLocks noGrp="1" noChangeArrowheads="1"/>
          </p:cNvSpPr>
          <p:nvPr>
            <p:ph idx="1"/>
          </p:nvPr>
        </p:nvSpPr>
        <p:spPr>
          <a:xfrm>
            <a:off x="762000" y="2362200"/>
            <a:ext cx="7620000" cy="3962400"/>
          </a:xfrm>
        </p:spPr>
        <p:txBody>
          <a:bodyPr>
            <a:normAutofit/>
          </a:bodyPr>
          <a:lstStyle/>
          <a:p>
            <a:pPr>
              <a:lnSpc>
                <a:spcPct val="90000"/>
              </a:lnSpc>
            </a:pPr>
            <a:r>
              <a:rPr lang="en-US" sz="2800">
                <a:latin typeface="Times New Roman" pitchFamily="18" charset="0"/>
              </a:rPr>
              <a:t>What does a malicious hacker do?</a:t>
            </a:r>
          </a:p>
          <a:p>
            <a:pPr>
              <a:lnSpc>
                <a:spcPct val="90000"/>
              </a:lnSpc>
            </a:pPr>
            <a:r>
              <a:rPr lang="en-US" sz="2800">
                <a:latin typeface="Times New Roman" pitchFamily="18" charset="0"/>
              </a:rPr>
              <a:t>Types of security tests.</a:t>
            </a:r>
          </a:p>
          <a:p>
            <a:pPr>
              <a:lnSpc>
                <a:spcPct val="90000"/>
              </a:lnSpc>
            </a:pPr>
            <a:r>
              <a:rPr lang="en-US" sz="2800">
                <a:latin typeface="Times New Roman" pitchFamily="18" charset="0"/>
              </a:rPr>
              <a:t>What is penetration testing?</a:t>
            </a:r>
          </a:p>
          <a:p>
            <a:pPr>
              <a:lnSpc>
                <a:spcPct val="90000"/>
              </a:lnSpc>
            </a:pPr>
            <a:r>
              <a:rPr lang="en-US" sz="2800">
                <a:latin typeface="Times New Roman" pitchFamily="18" charset="0"/>
              </a:rPr>
              <a:t>Why penetration testing?</a:t>
            </a:r>
          </a:p>
          <a:p>
            <a:pPr>
              <a:lnSpc>
                <a:spcPct val="90000"/>
              </a:lnSpc>
            </a:pPr>
            <a:r>
              <a:rPr lang="en-US" sz="2800">
                <a:latin typeface="Times New Roman" pitchFamily="18" charset="0"/>
              </a:rPr>
              <a:t>Legal aspects of penetration testing.</a:t>
            </a:r>
          </a:p>
          <a:p>
            <a:pPr>
              <a:lnSpc>
                <a:spcPct val="90000"/>
              </a:lnSpc>
            </a:pPr>
            <a:r>
              <a:rPr lang="en-US" sz="2800">
                <a:latin typeface="Times New Roman" pitchFamily="18" charset="0"/>
              </a:rPr>
              <a:t>Vulnerability assessment vs. penetration testing.</a:t>
            </a:r>
          </a:p>
          <a:p>
            <a:pPr>
              <a:lnSpc>
                <a:spcPct val="90000"/>
              </a:lnSpc>
            </a:pPr>
            <a:r>
              <a:rPr lang="en-US" sz="2800">
                <a:latin typeface="Times New Roman" pitchFamily="18" charset="0"/>
              </a:rPr>
              <a:t>How to conduct penetration testing?</a:t>
            </a:r>
          </a:p>
          <a:p>
            <a:pPr>
              <a:lnSpc>
                <a:spcPct val="90000"/>
              </a:lnSpc>
            </a:pPr>
            <a:r>
              <a:rPr lang="en-US" sz="2800">
                <a:latin typeface="Times New Roman" pitchFamily="18" charset="0"/>
              </a:rPr>
              <a:t>Tools for penetration testing.</a:t>
            </a:r>
          </a:p>
        </p:txBody>
      </p:sp>
      <p:sp>
        <p:nvSpPr>
          <p:cNvPr id="6148" name="Line 4"/>
          <p:cNvSpPr>
            <a:spLocks noChangeShapeType="1"/>
          </p:cNvSpPr>
          <p:nvPr/>
        </p:nvSpPr>
        <p:spPr bwMode="auto">
          <a:xfrm>
            <a:off x="533400" y="1447800"/>
            <a:ext cx="8001000" cy="0"/>
          </a:xfrm>
          <a:prstGeom prst="line">
            <a:avLst/>
          </a:prstGeom>
          <a:noFill/>
          <a:ln w="50800" cmpd="dbl">
            <a:solidFill>
              <a:srgbClr val="339966"/>
            </a:solidFill>
            <a:round/>
            <a:headEnd/>
            <a:tailEnd/>
          </a:ln>
        </p:spPr>
        <p:txBody>
          <a:bodyPr/>
          <a:lstStyle/>
          <a:p>
            <a:endParaRPr lang="en-IE"/>
          </a:p>
        </p:txBody>
      </p:sp>
      <p:sp>
        <p:nvSpPr>
          <p:cNvPr id="6149" name="Text Box 5"/>
          <p:cNvSpPr txBox="1">
            <a:spLocks noChangeArrowheads="1"/>
          </p:cNvSpPr>
          <p:nvPr/>
        </p:nvSpPr>
        <p:spPr bwMode="auto">
          <a:xfrm>
            <a:off x="609600" y="1600200"/>
            <a:ext cx="7672388" cy="519113"/>
          </a:xfrm>
          <a:prstGeom prst="rect">
            <a:avLst/>
          </a:prstGeom>
          <a:noFill/>
          <a:ln w="9525">
            <a:noFill/>
            <a:miter lim="800000"/>
            <a:headEnd/>
            <a:tailEnd/>
          </a:ln>
          <a:effectLst/>
        </p:spPr>
        <p:txBody>
          <a:bodyPr wrap="none">
            <a:spAutoFit/>
          </a:bodyPr>
          <a:lstStyle/>
          <a:p>
            <a:pPr>
              <a:spcBef>
                <a:spcPct val="20000"/>
              </a:spcBef>
            </a:pPr>
            <a:r>
              <a:rPr lang="en-US" sz="2800">
                <a:latin typeface="Times New Roman" pitchFamily="18" charset="0"/>
              </a:rPr>
              <a:t>This module will familiarize you with the following: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792162"/>
          </a:xfrm>
        </p:spPr>
        <p:txBody>
          <a:bodyPr/>
          <a:lstStyle/>
          <a:p>
            <a:r>
              <a:rPr lang="en-US" sz="3600" b="1" i="1">
                <a:solidFill>
                  <a:srgbClr val="CC0000"/>
                </a:solidFill>
                <a:effectLst>
                  <a:outerShdw blurRad="38100" dist="38100" dir="2700000" algn="tl">
                    <a:srgbClr val="C0C0C0"/>
                  </a:outerShdw>
                </a:effectLst>
                <a:latin typeface="Times New Roman" pitchFamily="18" charset="0"/>
              </a:rPr>
              <a:t>Types of Security Tests</a:t>
            </a:r>
          </a:p>
        </p:txBody>
      </p:sp>
      <p:sp>
        <p:nvSpPr>
          <p:cNvPr id="4099" name="Rectangle 3"/>
          <p:cNvSpPr>
            <a:spLocks noChangeArrowheads="1"/>
          </p:cNvSpPr>
          <p:nvPr/>
        </p:nvSpPr>
        <p:spPr bwMode="auto">
          <a:xfrm>
            <a:off x="2362200" y="2057400"/>
            <a:ext cx="2286000" cy="1676400"/>
          </a:xfrm>
          <a:prstGeom prst="rect">
            <a:avLst/>
          </a:prstGeom>
          <a:solidFill>
            <a:srgbClr val="DDDDDD"/>
          </a:solidFill>
          <a:ln w="19050">
            <a:solidFill>
              <a:schemeClr val="tx1"/>
            </a:solidFill>
            <a:miter lim="800000"/>
            <a:headEnd/>
            <a:tailEnd/>
          </a:ln>
          <a:effectLst/>
        </p:spPr>
        <p:txBody>
          <a:bodyPr wrap="none" anchor="ctr"/>
          <a:lstStyle/>
          <a:p>
            <a:endParaRPr lang="en-IE"/>
          </a:p>
        </p:txBody>
      </p:sp>
      <p:sp>
        <p:nvSpPr>
          <p:cNvPr id="4100" name="Oval 4"/>
          <p:cNvSpPr>
            <a:spLocks noChangeArrowheads="1"/>
          </p:cNvSpPr>
          <p:nvPr/>
        </p:nvSpPr>
        <p:spPr bwMode="auto">
          <a:xfrm>
            <a:off x="2438400" y="2133600"/>
            <a:ext cx="76200" cy="76200"/>
          </a:xfrm>
          <a:prstGeom prst="ellipse">
            <a:avLst/>
          </a:prstGeom>
          <a:solidFill>
            <a:srgbClr val="000000"/>
          </a:solidFill>
          <a:ln w="25400">
            <a:solidFill>
              <a:schemeClr val="tx1"/>
            </a:solidFill>
            <a:round/>
            <a:headEnd/>
            <a:tailEnd/>
          </a:ln>
          <a:effectLst/>
        </p:spPr>
        <p:txBody>
          <a:bodyPr wrap="none" anchor="ctr"/>
          <a:lstStyle/>
          <a:p>
            <a:endParaRPr lang="en-IE"/>
          </a:p>
        </p:txBody>
      </p:sp>
      <p:sp>
        <p:nvSpPr>
          <p:cNvPr id="4101" name="Text Box 5"/>
          <p:cNvSpPr txBox="1">
            <a:spLocks noChangeArrowheads="1"/>
          </p:cNvSpPr>
          <p:nvPr/>
        </p:nvSpPr>
        <p:spPr bwMode="auto">
          <a:xfrm>
            <a:off x="2514600" y="2057400"/>
            <a:ext cx="1112838" cy="287338"/>
          </a:xfrm>
          <a:prstGeom prst="rect">
            <a:avLst/>
          </a:prstGeom>
          <a:noFill/>
          <a:ln w="9525">
            <a:noFill/>
            <a:miter lim="800000"/>
            <a:headEnd/>
            <a:tailEnd/>
          </a:ln>
          <a:effectLst/>
        </p:spPr>
        <p:txBody>
          <a:bodyPr>
            <a:spAutoFit/>
          </a:bodyPr>
          <a:lstStyle/>
          <a:p>
            <a:pPr>
              <a:lnSpc>
                <a:spcPct val="80000"/>
              </a:lnSpc>
            </a:pPr>
            <a:r>
              <a:rPr lang="en-US" sz="1600" b="1">
                <a:latin typeface="Times New Roman" pitchFamily="18" charset="0"/>
              </a:rPr>
              <a:t>Blind</a:t>
            </a:r>
          </a:p>
        </p:txBody>
      </p:sp>
      <p:sp>
        <p:nvSpPr>
          <p:cNvPr id="4102" name="Oval 6"/>
          <p:cNvSpPr>
            <a:spLocks noChangeArrowheads="1"/>
          </p:cNvSpPr>
          <p:nvPr/>
        </p:nvSpPr>
        <p:spPr bwMode="auto">
          <a:xfrm>
            <a:off x="4610100" y="2133600"/>
            <a:ext cx="76200" cy="76200"/>
          </a:xfrm>
          <a:prstGeom prst="ellipse">
            <a:avLst/>
          </a:prstGeom>
          <a:solidFill>
            <a:srgbClr val="000000"/>
          </a:solidFill>
          <a:ln w="25400">
            <a:solidFill>
              <a:schemeClr val="tx1"/>
            </a:solidFill>
            <a:round/>
            <a:headEnd/>
            <a:tailEnd/>
          </a:ln>
          <a:effectLst/>
        </p:spPr>
        <p:txBody>
          <a:bodyPr wrap="none" anchor="ctr"/>
          <a:lstStyle/>
          <a:p>
            <a:endParaRPr lang="en-IE"/>
          </a:p>
        </p:txBody>
      </p:sp>
      <p:sp>
        <p:nvSpPr>
          <p:cNvPr id="4103" name="Text Box 7"/>
          <p:cNvSpPr txBox="1">
            <a:spLocks noChangeArrowheads="1"/>
          </p:cNvSpPr>
          <p:nvPr/>
        </p:nvSpPr>
        <p:spPr bwMode="auto">
          <a:xfrm>
            <a:off x="4114800" y="2286000"/>
            <a:ext cx="1066800" cy="287338"/>
          </a:xfrm>
          <a:prstGeom prst="rect">
            <a:avLst/>
          </a:prstGeom>
          <a:noFill/>
          <a:ln w="9525">
            <a:noFill/>
            <a:miter lim="800000"/>
            <a:headEnd/>
            <a:tailEnd/>
          </a:ln>
          <a:effectLst/>
        </p:spPr>
        <p:txBody>
          <a:bodyPr>
            <a:spAutoFit/>
          </a:bodyPr>
          <a:lstStyle/>
          <a:p>
            <a:pPr algn="ctr">
              <a:lnSpc>
                <a:spcPct val="80000"/>
              </a:lnSpc>
            </a:pPr>
            <a:r>
              <a:rPr lang="en-US" sz="1600" b="1">
                <a:latin typeface="Times New Roman" pitchFamily="18" charset="0"/>
              </a:rPr>
              <a:t>Gray Box</a:t>
            </a:r>
          </a:p>
        </p:txBody>
      </p:sp>
      <p:sp>
        <p:nvSpPr>
          <p:cNvPr id="4104" name="Rectangle 8"/>
          <p:cNvSpPr>
            <a:spLocks noChangeArrowheads="1"/>
          </p:cNvSpPr>
          <p:nvPr/>
        </p:nvSpPr>
        <p:spPr bwMode="auto">
          <a:xfrm>
            <a:off x="4648200" y="2057400"/>
            <a:ext cx="2286000" cy="1676400"/>
          </a:xfrm>
          <a:prstGeom prst="rect">
            <a:avLst/>
          </a:prstGeom>
          <a:noFill/>
          <a:ln w="19050">
            <a:solidFill>
              <a:schemeClr val="tx1"/>
            </a:solidFill>
            <a:miter lim="800000"/>
            <a:headEnd/>
            <a:tailEnd/>
          </a:ln>
          <a:effectLst/>
        </p:spPr>
        <p:txBody>
          <a:bodyPr wrap="none" anchor="ctr"/>
          <a:lstStyle/>
          <a:p>
            <a:endParaRPr lang="en-IE"/>
          </a:p>
        </p:txBody>
      </p:sp>
      <p:sp>
        <p:nvSpPr>
          <p:cNvPr id="4105" name="Oval 9"/>
          <p:cNvSpPr>
            <a:spLocks noChangeArrowheads="1"/>
          </p:cNvSpPr>
          <p:nvPr/>
        </p:nvSpPr>
        <p:spPr bwMode="auto">
          <a:xfrm>
            <a:off x="6705600" y="2133600"/>
            <a:ext cx="76200" cy="76200"/>
          </a:xfrm>
          <a:prstGeom prst="ellipse">
            <a:avLst/>
          </a:prstGeom>
          <a:solidFill>
            <a:srgbClr val="000000"/>
          </a:solidFill>
          <a:ln w="25400">
            <a:solidFill>
              <a:schemeClr val="tx1"/>
            </a:solidFill>
            <a:round/>
            <a:headEnd/>
            <a:tailEnd/>
          </a:ln>
          <a:effectLst/>
        </p:spPr>
        <p:txBody>
          <a:bodyPr wrap="none" anchor="ctr"/>
          <a:lstStyle/>
          <a:p>
            <a:endParaRPr lang="en-IE"/>
          </a:p>
        </p:txBody>
      </p:sp>
      <p:sp>
        <p:nvSpPr>
          <p:cNvPr id="4106" name="Text Box 10"/>
          <p:cNvSpPr txBox="1">
            <a:spLocks noChangeArrowheads="1"/>
          </p:cNvSpPr>
          <p:nvPr/>
        </p:nvSpPr>
        <p:spPr bwMode="auto">
          <a:xfrm>
            <a:off x="5943600" y="2209800"/>
            <a:ext cx="914400" cy="287338"/>
          </a:xfrm>
          <a:prstGeom prst="rect">
            <a:avLst/>
          </a:prstGeom>
          <a:noFill/>
          <a:ln w="9525">
            <a:noFill/>
            <a:miter lim="800000"/>
            <a:headEnd/>
            <a:tailEnd/>
          </a:ln>
          <a:effectLst/>
        </p:spPr>
        <p:txBody>
          <a:bodyPr>
            <a:spAutoFit/>
          </a:bodyPr>
          <a:lstStyle/>
          <a:p>
            <a:pPr algn="r">
              <a:lnSpc>
                <a:spcPct val="80000"/>
              </a:lnSpc>
            </a:pPr>
            <a:r>
              <a:rPr lang="en-US" sz="1600" b="1">
                <a:latin typeface="Times New Roman" pitchFamily="18" charset="0"/>
              </a:rPr>
              <a:t>Tandem</a:t>
            </a:r>
          </a:p>
        </p:txBody>
      </p:sp>
      <p:sp>
        <p:nvSpPr>
          <p:cNvPr id="4107" name="Rectangle 11"/>
          <p:cNvSpPr>
            <a:spLocks noChangeArrowheads="1"/>
          </p:cNvSpPr>
          <p:nvPr/>
        </p:nvSpPr>
        <p:spPr bwMode="auto">
          <a:xfrm>
            <a:off x="2362200" y="3733800"/>
            <a:ext cx="2286000" cy="1676400"/>
          </a:xfrm>
          <a:prstGeom prst="rect">
            <a:avLst/>
          </a:prstGeom>
          <a:solidFill>
            <a:schemeClr val="tx1"/>
          </a:solidFill>
          <a:ln w="19050">
            <a:solidFill>
              <a:schemeClr val="tx1"/>
            </a:solidFill>
            <a:miter lim="800000"/>
            <a:headEnd/>
            <a:tailEnd/>
          </a:ln>
          <a:effectLst/>
        </p:spPr>
        <p:txBody>
          <a:bodyPr wrap="none" anchor="ctr"/>
          <a:lstStyle/>
          <a:p>
            <a:endParaRPr lang="en-IE"/>
          </a:p>
        </p:txBody>
      </p:sp>
      <p:sp>
        <p:nvSpPr>
          <p:cNvPr id="4108" name="Oval 12"/>
          <p:cNvSpPr>
            <a:spLocks noChangeArrowheads="1"/>
          </p:cNvSpPr>
          <p:nvPr/>
        </p:nvSpPr>
        <p:spPr bwMode="auto">
          <a:xfrm>
            <a:off x="2514600" y="5181600"/>
            <a:ext cx="76200" cy="76200"/>
          </a:xfrm>
          <a:prstGeom prst="ellipse">
            <a:avLst/>
          </a:prstGeom>
          <a:solidFill>
            <a:schemeClr val="bg1"/>
          </a:solidFill>
          <a:ln w="25400">
            <a:solidFill>
              <a:schemeClr val="tx1"/>
            </a:solidFill>
            <a:round/>
            <a:headEnd/>
            <a:tailEnd/>
          </a:ln>
          <a:effectLst/>
        </p:spPr>
        <p:txBody>
          <a:bodyPr wrap="none" anchor="ctr"/>
          <a:lstStyle/>
          <a:p>
            <a:endParaRPr lang="en-IE"/>
          </a:p>
        </p:txBody>
      </p:sp>
      <p:sp>
        <p:nvSpPr>
          <p:cNvPr id="4109" name="Text Box 13"/>
          <p:cNvSpPr txBox="1">
            <a:spLocks noChangeArrowheads="1"/>
          </p:cNvSpPr>
          <p:nvPr/>
        </p:nvSpPr>
        <p:spPr bwMode="auto">
          <a:xfrm>
            <a:off x="2667000" y="5029200"/>
            <a:ext cx="1447800" cy="287338"/>
          </a:xfrm>
          <a:prstGeom prst="rect">
            <a:avLst/>
          </a:prstGeom>
          <a:noFill/>
          <a:ln w="9525">
            <a:noFill/>
            <a:miter lim="800000"/>
            <a:headEnd/>
            <a:tailEnd/>
          </a:ln>
          <a:effectLst/>
        </p:spPr>
        <p:txBody>
          <a:bodyPr>
            <a:spAutoFit/>
          </a:bodyPr>
          <a:lstStyle/>
          <a:p>
            <a:pPr algn="ctr">
              <a:lnSpc>
                <a:spcPct val="80000"/>
              </a:lnSpc>
            </a:pPr>
            <a:r>
              <a:rPr lang="en-US" sz="1600" b="1">
                <a:solidFill>
                  <a:schemeClr val="bg1"/>
                </a:solidFill>
                <a:latin typeface="Times New Roman" pitchFamily="18" charset="0"/>
              </a:rPr>
              <a:t>Double Blind</a:t>
            </a:r>
          </a:p>
        </p:txBody>
      </p:sp>
      <p:sp>
        <p:nvSpPr>
          <p:cNvPr id="4110" name="Rectangle 14"/>
          <p:cNvSpPr>
            <a:spLocks noChangeArrowheads="1"/>
          </p:cNvSpPr>
          <p:nvPr/>
        </p:nvSpPr>
        <p:spPr bwMode="auto">
          <a:xfrm>
            <a:off x="4648200" y="3733800"/>
            <a:ext cx="2286000" cy="1676400"/>
          </a:xfrm>
          <a:prstGeom prst="rect">
            <a:avLst/>
          </a:prstGeom>
          <a:solidFill>
            <a:srgbClr val="DDDDDD"/>
          </a:solidFill>
          <a:ln w="19050">
            <a:solidFill>
              <a:schemeClr val="tx1"/>
            </a:solidFill>
            <a:miter lim="800000"/>
            <a:headEnd/>
            <a:tailEnd/>
          </a:ln>
          <a:effectLst/>
        </p:spPr>
        <p:txBody>
          <a:bodyPr wrap="none" anchor="ctr"/>
          <a:lstStyle/>
          <a:p>
            <a:endParaRPr lang="en-IE"/>
          </a:p>
        </p:txBody>
      </p:sp>
      <p:sp>
        <p:nvSpPr>
          <p:cNvPr id="4111" name="Oval 15"/>
          <p:cNvSpPr>
            <a:spLocks noChangeArrowheads="1"/>
          </p:cNvSpPr>
          <p:nvPr/>
        </p:nvSpPr>
        <p:spPr bwMode="auto">
          <a:xfrm>
            <a:off x="6781800" y="5257800"/>
            <a:ext cx="76200" cy="76200"/>
          </a:xfrm>
          <a:prstGeom prst="ellipse">
            <a:avLst/>
          </a:prstGeom>
          <a:solidFill>
            <a:srgbClr val="000000"/>
          </a:solidFill>
          <a:ln w="25400">
            <a:solidFill>
              <a:schemeClr val="tx1"/>
            </a:solidFill>
            <a:round/>
            <a:headEnd/>
            <a:tailEnd/>
          </a:ln>
          <a:effectLst/>
        </p:spPr>
        <p:txBody>
          <a:bodyPr wrap="none" anchor="ctr"/>
          <a:lstStyle/>
          <a:p>
            <a:endParaRPr lang="en-IE"/>
          </a:p>
        </p:txBody>
      </p:sp>
      <p:sp>
        <p:nvSpPr>
          <p:cNvPr id="4112" name="Text Box 16"/>
          <p:cNvSpPr txBox="1">
            <a:spLocks noChangeArrowheads="1"/>
          </p:cNvSpPr>
          <p:nvPr/>
        </p:nvSpPr>
        <p:spPr bwMode="auto">
          <a:xfrm>
            <a:off x="5715000" y="5029200"/>
            <a:ext cx="990600" cy="287338"/>
          </a:xfrm>
          <a:prstGeom prst="rect">
            <a:avLst/>
          </a:prstGeom>
          <a:noFill/>
          <a:ln w="9525">
            <a:noFill/>
            <a:miter lim="800000"/>
            <a:headEnd/>
            <a:tailEnd/>
          </a:ln>
          <a:effectLst/>
        </p:spPr>
        <p:txBody>
          <a:bodyPr>
            <a:spAutoFit/>
          </a:bodyPr>
          <a:lstStyle/>
          <a:p>
            <a:pPr algn="ctr">
              <a:lnSpc>
                <a:spcPct val="80000"/>
              </a:lnSpc>
            </a:pPr>
            <a:r>
              <a:rPr lang="en-US" sz="1600" b="1">
                <a:latin typeface="Times New Roman" pitchFamily="18" charset="0"/>
              </a:rPr>
              <a:t>Reversal</a:t>
            </a:r>
          </a:p>
        </p:txBody>
      </p:sp>
      <p:sp>
        <p:nvSpPr>
          <p:cNvPr id="4113" name="Line 17"/>
          <p:cNvSpPr>
            <a:spLocks noChangeShapeType="1"/>
          </p:cNvSpPr>
          <p:nvPr/>
        </p:nvSpPr>
        <p:spPr bwMode="auto">
          <a:xfrm>
            <a:off x="2362200" y="5638800"/>
            <a:ext cx="4572000" cy="0"/>
          </a:xfrm>
          <a:prstGeom prst="line">
            <a:avLst/>
          </a:prstGeom>
          <a:noFill/>
          <a:ln w="25400">
            <a:solidFill>
              <a:schemeClr val="tx1"/>
            </a:solidFill>
            <a:round/>
            <a:headEnd/>
            <a:tailEnd type="triangle" w="med" len="med"/>
          </a:ln>
          <a:effectLst/>
        </p:spPr>
        <p:txBody>
          <a:bodyPr/>
          <a:lstStyle/>
          <a:p>
            <a:endParaRPr lang="en-IE"/>
          </a:p>
        </p:txBody>
      </p:sp>
      <p:sp>
        <p:nvSpPr>
          <p:cNvPr id="4114" name="Line 18"/>
          <p:cNvSpPr>
            <a:spLocks noChangeShapeType="1"/>
          </p:cNvSpPr>
          <p:nvPr/>
        </p:nvSpPr>
        <p:spPr bwMode="auto">
          <a:xfrm flipV="1">
            <a:off x="2133600" y="2057400"/>
            <a:ext cx="0" cy="3352800"/>
          </a:xfrm>
          <a:prstGeom prst="line">
            <a:avLst/>
          </a:prstGeom>
          <a:noFill/>
          <a:ln w="25400">
            <a:solidFill>
              <a:schemeClr val="tx1"/>
            </a:solidFill>
            <a:round/>
            <a:headEnd/>
            <a:tailEnd type="triangle" w="med" len="med"/>
          </a:ln>
          <a:effectLst/>
        </p:spPr>
        <p:txBody>
          <a:bodyPr/>
          <a:lstStyle/>
          <a:p>
            <a:endParaRPr lang="en-IE"/>
          </a:p>
        </p:txBody>
      </p:sp>
      <p:sp>
        <p:nvSpPr>
          <p:cNvPr id="4115" name="Text Box 19"/>
          <p:cNvSpPr txBox="1">
            <a:spLocks noChangeArrowheads="1"/>
          </p:cNvSpPr>
          <p:nvPr/>
        </p:nvSpPr>
        <p:spPr bwMode="auto">
          <a:xfrm>
            <a:off x="3073400" y="5715000"/>
            <a:ext cx="3327400" cy="366713"/>
          </a:xfrm>
          <a:prstGeom prst="rect">
            <a:avLst/>
          </a:prstGeom>
          <a:noFill/>
          <a:ln w="9525">
            <a:noFill/>
            <a:miter lim="800000"/>
            <a:headEnd/>
            <a:tailEnd/>
          </a:ln>
          <a:effectLst/>
        </p:spPr>
        <p:txBody>
          <a:bodyPr wrap="none">
            <a:spAutoFit/>
          </a:bodyPr>
          <a:lstStyle/>
          <a:p>
            <a:r>
              <a:rPr lang="en-US" b="1">
                <a:latin typeface="Times New Roman" pitchFamily="18" charset="0"/>
              </a:rPr>
              <a:t>Attacker’s Knowledge of Target</a:t>
            </a:r>
          </a:p>
        </p:txBody>
      </p:sp>
      <p:sp>
        <p:nvSpPr>
          <p:cNvPr id="4116" name="Text Box 20"/>
          <p:cNvSpPr txBox="1">
            <a:spLocks noChangeArrowheads="1"/>
          </p:cNvSpPr>
          <p:nvPr/>
        </p:nvSpPr>
        <p:spPr bwMode="auto">
          <a:xfrm rot="-5400000">
            <a:off x="299244" y="3474244"/>
            <a:ext cx="3124200" cy="366712"/>
          </a:xfrm>
          <a:prstGeom prst="rect">
            <a:avLst/>
          </a:prstGeom>
          <a:noFill/>
          <a:ln w="9525">
            <a:noFill/>
            <a:miter lim="800000"/>
            <a:headEnd/>
            <a:tailEnd/>
          </a:ln>
          <a:effectLst/>
        </p:spPr>
        <p:txBody>
          <a:bodyPr wrap="none">
            <a:spAutoFit/>
          </a:bodyPr>
          <a:lstStyle/>
          <a:p>
            <a:r>
              <a:rPr lang="en-US" b="1">
                <a:latin typeface="Times New Roman" pitchFamily="18" charset="0"/>
              </a:rPr>
              <a:t>Target’s Knowledge of Attack</a:t>
            </a:r>
          </a:p>
        </p:txBody>
      </p:sp>
      <p:sp>
        <p:nvSpPr>
          <p:cNvPr id="4117" name="Oval 21"/>
          <p:cNvSpPr>
            <a:spLocks noChangeArrowheads="1"/>
          </p:cNvSpPr>
          <p:nvPr/>
        </p:nvSpPr>
        <p:spPr bwMode="auto">
          <a:xfrm>
            <a:off x="4610100" y="3695700"/>
            <a:ext cx="76200" cy="76200"/>
          </a:xfrm>
          <a:prstGeom prst="ellipse">
            <a:avLst/>
          </a:prstGeom>
          <a:solidFill>
            <a:schemeClr val="bg1"/>
          </a:solidFill>
          <a:ln w="25400">
            <a:solidFill>
              <a:schemeClr val="tx1"/>
            </a:solidFill>
            <a:round/>
            <a:headEnd/>
            <a:tailEnd/>
          </a:ln>
          <a:effectLst/>
        </p:spPr>
        <p:txBody>
          <a:bodyPr wrap="none" anchor="ctr"/>
          <a:lstStyle/>
          <a:p>
            <a:endParaRPr lang="en-IE"/>
          </a:p>
        </p:txBody>
      </p:sp>
      <p:sp>
        <p:nvSpPr>
          <p:cNvPr id="4118" name="Text Box 22"/>
          <p:cNvSpPr txBox="1">
            <a:spLocks noChangeArrowheads="1"/>
          </p:cNvSpPr>
          <p:nvPr/>
        </p:nvSpPr>
        <p:spPr bwMode="auto">
          <a:xfrm>
            <a:off x="4114800" y="3962400"/>
            <a:ext cx="1066800" cy="482600"/>
          </a:xfrm>
          <a:prstGeom prst="rect">
            <a:avLst/>
          </a:prstGeom>
          <a:noFill/>
          <a:ln w="9525">
            <a:noFill/>
            <a:miter lim="800000"/>
            <a:headEnd/>
            <a:tailEnd/>
          </a:ln>
          <a:effectLst/>
        </p:spPr>
        <p:txBody>
          <a:bodyPr>
            <a:spAutoFit/>
          </a:bodyPr>
          <a:lstStyle/>
          <a:p>
            <a:pPr algn="ctr">
              <a:lnSpc>
                <a:spcPct val="80000"/>
              </a:lnSpc>
            </a:pPr>
            <a:r>
              <a:rPr lang="en-US" sz="1600" b="1">
                <a:solidFill>
                  <a:schemeClr val="bg1"/>
                </a:solidFill>
                <a:latin typeface="Times New Roman" pitchFamily="18" charset="0"/>
              </a:rPr>
              <a:t>Double Gray Box</a:t>
            </a:r>
          </a:p>
        </p:txBody>
      </p:sp>
      <p:sp>
        <p:nvSpPr>
          <p:cNvPr id="4119" name="Line 4"/>
          <p:cNvSpPr>
            <a:spLocks noChangeShapeType="1"/>
          </p:cNvSpPr>
          <p:nvPr/>
        </p:nvSpPr>
        <p:spPr bwMode="auto">
          <a:xfrm>
            <a:off x="533400" y="1219200"/>
            <a:ext cx="8001000" cy="0"/>
          </a:xfrm>
          <a:prstGeom prst="line">
            <a:avLst/>
          </a:prstGeom>
          <a:noFill/>
          <a:ln w="50800" cmpd="dbl">
            <a:solidFill>
              <a:srgbClr val="339966"/>
            </a:solidFill>
            <a:round/>
            <a:headEnd/>
            <a:tailEnd/>
          </a:ln>
        </p:spPr>
        <p:txBody>
          <a:bodyPr/>
          <a:lstStyle/>
          <a:p>
            <a:endParaRPr lang="en-IE"/>
          </a:p>
        </p:txBody>
      </p:sp>
      <p:sp>
        <p:nvSpPr>
          <p:cNvPr id="4120" name="Text Box 24"/>
          <p:cNvSpPr txBox="1">
            <a:spLocks noChangeArrowheads="1"/>
          </p:cNvSpPr>
          <p:nvPr/>
        </p:nvSpPr>
        <p:spPr bwMode="auto">
          <a:xfrm>
            <a:off x="2819400" y="4191000"/>
            <a:ext cx="1181100" cy="641350"/>
          </a:xfrm>
          <a:prstGeom prst="rect">
            <a:avLst/>
          </a:prstGeom>
          <a:noFill/>
          <a:ln w="9525">
            <a:noFill/>
            <a:miter lim="800000"/>
            <a:headEnd/>
            <a:tailEnd/>
          </a:ln>
          <a:effectLst/>
        </p:spPr>
        <p:txBody>
          <a:bodyPr wrap="none">
            <a:spAutoFit/>
          </a:bodyPr>
          <a:lstStyle/>
          <a:p>
            <a:r>
              <a:rPr lang="en-US" b="1">
                <a:solidFill>
                  <a:srgbClr val="FF0000"/>
                </a:solidFill>
                <a:latin typeface="Times New Roman" pitchFamily="18" charset="0"/>
              </a:rPr>
              <a:t>Black Box</a:t>
            </a:r>
          </a:p>
          <a:p>
            <a:r>
              <a:rPr lang="en-US" b="1">
                <a:solidFill>
                  <a:srgbClr val="FF0000"/>
                </a:solidFill>
                <a:latin typeface="Times New Roman" pitchFamily="18" charset="0"/>
              </a:rPr>
              <a:t>Red team</a:t>
            </a:r>
          </a:p>
        </p:txBody>
      </p:sp>
      <p:sp>
        <p:nvSpPr>
          <p:cNvPr id="4121" name="Text Box 25"/>
          <p:cNvSpPr txBox="1">
            <a:spLocks noChangeArrowheads="1"/>
          </p:cNvSpPr>
          <p:nvPr/>
        </p:nvSpPr>
        <p:spPr bwMode="auto">
          <a:xfrm>
            <a:off x="5181600" y="2667000"/>
            <a:ext cx="1219200" cy="641350"/>
          </a:xfrm>
          <a:prstGeom prst="rect">
            <a:avLst/>
          </a:prstGeom>
          <a:noFill/>
          <a:ln w="9525">
            <a:noFill/>
            <a:miter lim="800000"/>
            <a:headEnd/>
            <a:tailEnd/>
          </a:ln>
          <a:effectLst/>
        </p:spPr>
        <p:txBody>
          <a:bodyPr wrap="none">
            <a:spAutoFit/>
          </a:bodyPr>
          <a:lstStyle/>
          <a:p>
            <a:r>
              <a:rPr lang="en-US" b="1">
                <a:solidFill>
                  <a:srgbClr val="0000FF"/>
                </a:solidFill>
                <a:latin typeface="Times New Roman" pitchFamily="18" charset="0"/>
              </a:rPr>
              <a:t>White Box</a:t>
            </a:r>
          </a:p>
          <a:p>
            <a:r>
              <a:rPr lang="en-US" b="1">
                <a:solidFill>
                  <a:srgbClr val="0000FF"/>
                </a:solidFill>
                <a:latin typeface="Times New Roman" pitchFamily="18" charset="0"/>
              </a:rPr>
              <a:t>Blue team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1" name="Picture 5" descr="Red1"/>
          <p:cNvPicPr>
            <a:picLocks noChangeAspect="1" noChangeArrowheads="1"/>
          </p:cNvPicPr>
          <p:nvPr/>
        </p:nvPicPr>
        <p:blipFill>
          <a:blip r:embed="rId2"/>
          <a:srcRect/>
          <a:stretch>
            <a:fillRect/>
          </a:stretch>
        </p:blipFill>
        <p:spPr bwMode="auto">
          <a:xfrm>
            <a:off x="1971675" y="457200"/>
            <a:ext cx="5200650" cy="5943600"/>
          </a:xfrm>
          <a:prstGeom prst="rect">
            <a:avLst/>
          </a:prstGeom>
          <a:noFill/>
        </p:spPr>
      </p:pic>
      <p:sp>
        <p:nvSpPr>
          <p:cNvPr id="75782" name="Rectangle 6"/>
          <p:cNvSpPr>
            <a:spLocks noChangeArrowheads="1"/>
          </p:cNvSpPr>
          <p:nvPr/>
        </p:nvSpPr>
        <p:spPr bwMode="auto">
          <a:xfrm>
            <a:off x="1600200" y="304800"/>
            <a:ext cx="5867400" cy="6172200"/>
          </a:xfrm>
          <a:prstGeom prst="rect">
            <a:avLst/>
          </a:prstGeom>
          <a:noFill/>
          <a:ln w="38100">
            <a:solidFill>
              <a:srgbClr val="660033"/>
            </a:solidFill>
            <a:miter lim="800000"/>
            <a:headEnd/>
            <a:tailEnd/>
          </a:ln>
          <a:effectLst/>
        </p:spPr>
        <p:txBody>
          <a:bodyPr wrap="none" anchor="ctr"/>
          <a:lstStyle/>
          <a:p>
            <a:endParaRPr lang="en-I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a:xfrm>
            <a:off x="457200" y="381000"/>
            <a:ext cx="8229600" cy="838200"/>
          </a:xfrm>
        </p:spPr>
        <p:txBody>
          <a:bodyPr/>
          <a:lstStyle/>
          <a:p>
            <a:r>
              <a:rPr lang="en-US" sz="3600" b="1" i="1">
                <a:solidFill>
                  <a:srgbClr val="CC0000"/>
                </a:solidFill>
                <a:effectLst>
                  <a:outerShdw blurRad="38100" dist="38100" dir="2700000" algn="tl">
                    <a:srgbClr val="C0C0C0"/>
                  </a:outerShdw>
                </a:effectLst>
                <a:latin typeface="Times New Roman" pitchFamily="18" charset="0"/>
              </a:rPr>
              <a:t>Penetration Testing Process</a:t>
            </a:r>
          </a:p>
        </p:txBody>
      </p:sp>
      <p:sp>
        <p:nvSpPr>
          <p:cNvPr id="25605" name="AutoShape 5"/>
          <p:cNvSpPr>
            <a:spLocks noChangeArrowheads="1"/>
          </p:cNvSpPr>
          <p:nvPr/>
        </p:nvSpPr>
        <p:spPr bwMode="auto">
          <a:xfrm>
            <a:off x="1295400" y="2895600"/>
            <a:ext cx="1600200" cy="762000"/>
          </a:xfrm>
          <a:prstGeom prst="roundRect">
            <a:avLst>
              <a:gd name="adj" fmla="val 16667"/>
            </a:avLst>
          </a:prstGeom>
          <a:solidFill>
            <a:srgbClr val="CCFFCC">
              <a:alpha val="49001"/>
            </a:srgbClr>
          </a:solidFill>
          <a:ln w="25400">
            <a:solidFill>
              <a:schemeClr val="tx1"/>
            </a:solidFill>
            <a:round/>
            <a:headEnd/>
            <a:tailEnd/>
          </a:ln>
          <a:effectLst/>
        </p:spPr>
        <p:txBody>
          <a:bodyPr wrap="none" anchor="ctr"/>
          <a:lstStyle/>
          <a:p>
            <a:pPr algn="ctr"/>
            <a:r>
              <a:rPr lang="en-US" sz="2400">
                <a:latin typeface="Times New Roman" pitchFamily="18" charset="0"/>
              </a:rPr>
              <a:t>Planning</a:t>
            </a:r>
          </a:p>
        </p:txBody>
      </p:sp>
      <p:sp>
        <p:nvSpPr>
          <p:cNvPr id="25606" name="AutoShape 6"/>
          <p:cNvSpPr>
            <a:spLocks noChangeArrowheads="1"/>
          </p:cNvSpPr>
          <p:nvPr/>
        </p:nvSpPr>
        <p:spPr bwMode="auto">
          <a:xfrm>
            <a:off x="3733800" y="2895600"/>
            <a:ext cx="1600200" cy="762000"/>
          </a:xfrm>
          <a:prstGeom prst="roundRect">
            <a:avLst>
              <a:gd name="adj" fmla="val 16667"/>
            </a:avLst>
          </a:prstGeom>
          <a:solidFill>
            <a:srgbClr val="FFFF99">
              <a:alpha val="49001"/>
            </a:srgbClr>
          </a:solidFill>
          <a:ln w="25400">
            <a:solidFill>
              <a:schemeClr val="tx1"/>
            </a:solidFill>
            <a:round/>
            <a:headEnd/>
            <a:tailEnd/>
          </a:ln>
          <a:effectLst/>
        </p:spPr>
        <p:txBody>
          <a:bodyPr wrap="none" anchor="ctr"/>
          <a:lstStyle/>
          <a:p>
            <a:pPr algn="ctr"/>
            <a:r>
              <a:rPr lang="en-US" sz="2400">
                <a:solidFill>
                  <a:srgbClr val="660033"/>
                </a:solidFill>
                <a:latin typeface="Times New Roman" pitchFamily="18" charset="0"/>
              </a:rPr>
              <a:t>Discovery</a:t>
            </a:r>
          </a:p>
        </p:txBody>
      </p:sp>
      <p:sp>
        <p:nvSpPr>
          <p:cNvPr id="25607" name="AutoShape 7"/>
          <p:cNvSpPr>
            <a:spLocks noChangeArrowheads="1"/>
          </p:cNvSpPr>
          <p:nvPr/>
        </p:nvSpPr>
        <p:spPr bwMode="auto">
          <a:xfrm>
            <a:off x="6172200" y="2895600"/>
            <a:ext cx="1600200" cy="762000"/>
          </a:xfrm>
          <a:prstGeom prst="roundRect">
            <a:avLst>
              <a:gd name="adj" fmla="val 16667"/>
            </a:avLst>
          </a:prstGeom>
          <a:solidFill>
            <a:srgbClr val="CCFFFF">
              <a:alpha val="49001"/>
            </a:srgbClr>
          </a:solidFill>
          <a:ln w="25400">
            <a:solidFill>
              <a:schemeClr val="tx1"/>
            </a:solidFill>
            <a:round/>
            <a:headEnd/>
            <a:tailEnd/>
          </a:ln>
          <a:effectLst/>
        </p:spPr>
        <p:txBody>
          <a:bodyPr wrap="none" anchor="ctr"/>
          <a:lstStyle/>
          <a:p>
            <a:pPr algn="ctr"/>
            <a:r>
              <a:rPr lang="en-US" sz="2400">
                <a:latin typeface="Times New Roman" pitchFamily="18" charset="0"/>
              </a:rPr>
              <a:t>Attack</a:t>
            </a:r>
          </a:p>
        </p:txBody>
      </p:sp>
      <p:sp>
        <p:nvSpPr>
          <p:cNvPr id="25610" name="Line 10"/>
          <p:cNvSpPr>
            <a:spLocks noChangeShapeType="1"/>
          </p:cNvSpPr>
          <p:nvPr/>
        </p:nvSpPr>
        <p:spPr bwMode="auto">
          <a:xfrm>
            <a:off x="4572000" y="2438400"/>
            <a:ext cx="0" cy="457200"/>
          </a:xfrm>
          <a:prstGeom prst="line">
            <a:avLst/>
          </a:prstGeom>
          <a:noFill/>
          <a:ln w="25400">
            <a:solidFill>
              <a:schemeClr val="tx1"/>
            </a:solidFill>
            <a:round/>
            <a:headEnd/>
            <a:tailEnd type="triangle" w="med" len="med"/>
          </a:ln>
          <a:effectLst/>
        </p:spPr>
        <p:txBody>
          <a:bodyPr/>
          <a:lstStyle/>
          <a:p>
            <a:endParaRPr lang="en-IE"/>
          </a:p>
        </p:txBody>
      </p:sp>
      <p:sp>
        <p:nvSpPr>
          <p:cNvPr id="25611" name="Line 11"/>
          <p:cNvSpPr>
            <a:spLocks noChangeShapeType="1"/>
          </p:cNvSpPr>
          <p:nvPr/>
        </p:nvSpPr>
        <p:spPr bwMode="auto">
          <a:xfrm>
            <a:off x="6934200" y="2438400"/>
            <a:ext cx="0" cy="457200"/>
          </a:xfrm>
          <a:prstGeom prst="line">
            <a:avLst/>
          </a:prstGeom>
          <a:noFill/>
          <a:ln w="25400">
            <a:solidFill>
              <a:schemeClr val="tx1"/>
            </a:solidFill>
            <a:round/>
            <a:headEnd/>
            <a:tailEnd/>
          </a:ln>
          <a:effectLst/>
        </p:spPr>
        <p:txBody>
          <a:bodyPr/>
          <a:lstStyle/>
          <a:p>
            <a:endParaRPr lang="en-IE"/>
          </a:p>
        </p:txBody>
      </p:sp>
      <p:sp>
        <p:nvSpPr>
          <p:cNvPr id="25612" name="Line 12"/>
          <p:cNvSpPr>
            <a:spLocks noChangeShapeType="1"/>
          </p:cNvSpPr>
          <p:nvPr/>
        </p:nvSpPr>
        <p:spPr bwMode="auto">
          <a:xfrm flipH="1">
            <a:off x="4572000" y="2438400"/>
            <a:ext cx="2362200" cy="0"/>
          </a:xfrm>
          <a:prstGeom prst="line">
            <a:avLst/>
          </a:prstGeom>
          <a:noFill/>
          <a:ln w="25400">
            <a:solidFill>
              <a:schemeClr val="tx1"/>
            </a:solidFill>
            <a:round/>
            <a:headEnd/>
            <a:tailEnd/>
          </a:ln>
          <a:effectLst/>
        </p:spPr>
        <p:txBody>
          <a:bodyPr/>
          <a:lstStyle/>
          <a:p>
            <a:endParaRPr lang="en-IE"/>
          </a:p>
        </p:txBody>
      </p:sp>
      <p:sp>
        <p:nvSpPr>
          <p:cNvPr id="25613" name="Text Box 13"/>
          <p:cNvSpPr txBox="1">
            <a:spLocks noChangeArrowheads="1"/>
          </p:cNvSpPr>
          <p:nvPr/>
        </p:nvSpPr>
        <p:spPr bwMode="auto">
          <a:xfrm>
            <a:off x="4495800" y="1905000"/>
            <a:ext cx="2474913" cy="396875"/>
          </a:xfrm>
          <a:prstGeom prst="rect">
            <a:avLst/>
          </a:prstGeom>
          <a:noFill/>
          <a:ln w="9525">
            <a:noFill/>
            <a:miter lim="800000"/>
            <a:headEnd/>
            <a:tailEnd/>
          </a:ln>
          <a:effectLst/>
        </p:spPr>
        <p:txBody>
          <a:bodyPr wrap="none">
            <a:spAutoFit/>
          </a:bodyPr>
          <a:lstStyle/>
          <a:p>
            <a:r>
              <a:rPr lang="en-US" sz="2000" b="1">
                <a:latin typeface="Times New Roman" pitchFamily="18" charset="0"/>
              </a:rPr>
              <a:t>Additional Discovery</a:t>
            </a:r>
          </a:p>
        </p:txBody>
      </p:sp>
      <p:sp>
        <p:nvSpPr>
          <p:cNvPr id="25614" name="AutoShape 14"/>
          <p:cNvSpPr>
            <a:spLocks noChangeArrowheads="1"/>
          </p:cNvSpPr>
          <p:nvPr/>
        </p:nvSpPr>
        <p:spPr bwMode="auto">
          <a:xfrm>
            <a:off x="3733800" y="3962400"/>
            <a:ext cx="1600200" cy="762000"/>
          </a:xfrm>
          <a:prstGeom prst="roundRect">
            <a:avLst>
              <a:gd name="adj" fmla="val 16667"/>
            </a:avLst>
          </a:prstGeom>
          <a:noFill/>
          <a:ln w="25400">
            <a:solidFill>
              <a:schemeClr val="tx1"/>
            </a:solidFill>
            <a:round/>
            <a:headEnd/>
            <a:tailEnd/>
          </a:ln>
          <a:effectLst/>
        </p:spPr>
        <p:txBody>
          <a:bodyPr wrap="none" anchor="ctr"/>
          <a:lstStyle/>
          <a:p>
            <a:pPr algn="ctr"/>
            <a:r>
              <a:rPr lang="en-US" sz="2400">
                <a:latin typeface="Times New Roman" pitchFamily="18" charset="0"/>
              </a:rPr>
              <a:t>Reporting</a:t>
            </a:r>
          </a:p>
        </p:txBody>
      </p:sp>
      <p:sp>
        <p:nvSpPr>
          <p:cNvPr id="25615" name="Line 15"/>
          <p:cNvSpPr>
            <a:spLocks noChangeShapeType="1"/>
          </p:cNvSpPr>
          <p:nvPr/>
        </p:nvSpPr>
        <p:spPr bwMode="auto">
          <a:xfrm>
            <a:off x="6934200" y="3657600"/>
            <a:ext cx="0" cy="685800"/>
          </a:xfrm>
          <a:prstGeom prst="line">
            <a:avLst/>
          </a:prstGeom>
          <a:noFill/>
          <a:ln w="25400">
            <a:solidFill>
              <a:schemeClr val="tx1"/>
            </a:solidFill>
            <a:round/>
            <a:headEnd/>
            <a:tailEnd/>
          </a:ln>
          <a:effectLst/>
        </p:spPr>
        <p:txBody>
          <a:bodyPr/>
          <a:lstStyle/>
          <a:p>
            <a:endParaRPr lang="en-IE"/>
          </a:p>
        </p:txBody>
      </p:sp>
      <p:sp>
        <p:nvSpPr>
          <p:cNvPr id="25616" name="Line 16"/>
          <p:cNvSpPr>
            <a:spLocks noChangeShapeType="1"/>
          </p:cNvSpPr>
          <p:nvPr/>
        </p:nvSpPr>
        <p:spPr bwMode="auto">
          <a:xfrm>
            <a:off x="2057400" y="3657600"/>
            <a:ext cx="0" cy="685800"/>
          </a:xfrm>
          <a:prstGeom prst="line">
            <a:avLst/>
          </a:prstGeom>
          <a:noFill/>
          <a:ln w="25400">
            <a:solidFill>
              <a:schemeClr val="tx1"/>
            </a:solidFill>
            <a:round/>
            <a:headEnd/>
            <a:tailEnd/>
          </a:ln>
          <a:effectLst/>
        </p:spPr>
        <p:txBody>
          <a:bodyPr/>
          <a:lstStyle/>
          <a:p>
            <a:endParaRPr lang="en-IE"/>
          </a:p>
        </p:txBody>
      </p:sp>
      <p:sp>
        <p:nvSpPr>
          <p:cNvPr id="25617" name="Line 17"/>
          <p:cNvSpPr>
            <a:spLocks noChangeShapeType="1"/>
          </p:cNvSpPr>
          <p:nvPr/>
        </p:nvSpPr>
        <p:spPr bwMode="auto">
          <a:xfrm flipH="1">
            <a:off x="5334000" y="4343400"/>
            <a:ext cx="1600200" cy="0"/>
          </a:xfrm>
          <a:prstGeom prst="line">
            <a:avLst/>
          </a:prstGeom>
          <a:noFill/>
          <a:ln w="25400">
            <a:solidFill>
              <a:schemeClr val="tx1"/>
            </a:solidFill>
            <a:round/>
            <a:headEnd/>
            <a:tailEnd type="triangle" w="med" len="med"/>
          </a:ln>
          <a:effectLst/>
        </p:spPr>
        <p:txBody>
          <a:bodyPr/>
          <a:lstStyle/>
          <a:p>
            <a:endParaRPr lang="en-IE"/>
          </a:p>
        </p:txBody>
      </p:sp>
      <p:sp>
        <p:nvSpPr>
          <p:cNvPr id="25618" name="Line 18"/>
          <p:cNvSpPr>
            <a:spLocks noChangeShapeType="1"/>
          </p:cNvSpPr>
          <p:nvPr/>
        </p:nvSpPr>
        <p:spPr bwMode="auto">
          <a:xfrm flipH="1">
            <a:off x="2057400" y="4343400"/>
            <a:ext cx="1676400" cy="0"/>
          </a:xfrm>
          <a:prstGeom prst="line">
            <a:avLst/>
          </a:prstGeom>
          <a:noFill/>
          <a:ln w="25400">
            <a:solidFill>
              <a:schemeClr val="tx1"/>
            </a:solidFill>
            <a:round/>
            <a:headEnd type="triangle" w="med" len="med"/>
            <a:tailEnd/>
          </a:ln>
          <a:effectLst/>
        </p:spPr>
        <p:txBody>
          <a:bodyPr/>
          <a:lstStyle/>
          <a:p>
            <a:endParaRPr lang="en-IE"/>
          </a:p>
        </p:txBody>
      </p:sp>
      <p:sp>
        <p:nvSpPr>
          <p:cNvPr id="25619" name="AutoShape 19"/>
          <p:cNvSpPr>
            <a:spLocks noChangeArrowheads="1"/>
          </p:cNvSpPr>
          <p:nvPr/>
        </p:nvSpPr>
        <p:spPr bwMode="auto">
          <a:xfrm>
            <a:off x="2895600" y="3124200"/>
            <a:ext cx="838200" cy="304800"/>
          </a:xfrm>
          <a:prstGeom prst="rightArrow">
            <a:avLst>
              <a:gd name="adj1" fmla="val 50000"/>
              <a:gd name="adj2" fmla="val 68750"/>
            </a:avLst>
          </a:prstGeom>
          <a:solidFill>
            <a:schemeClr val="accent1"/>
          </a:solidFill>
          <a:ln w="25400">
            <a:solidFill>
              <a:schemeClr val="tx1"/>
            </a:solidFill>
            <a:miter lim="800000"/>
            <a:headEnd/>
            <a:tailEnd/>
          </a:ln>
          <a:effectLst/>
        </p:spPr>
        <p:txBody>
          <a:bodyPr wrap="none" anchor="ctr"/>
          <a:lstStyle/>
          <a:p>
            <a:endParaRPr lang="en-IE"/>
          </a:p>
        </p:txBody>
      </p:sp>
      <p:sp>
        <p:nvSpPr>
          <p:cNvPr id="25620" name="AutoShape 20"/>
          <p:cNvSpPr>
            <a:spLocks noChangeArrowheads="1"/>
          </p:cNvSpPr>
          <p:nvPr/>
        </p:nvSpPr>
        <p:spPr bwMode="auto">
          <a:xfrm>
            <a:off x="5334000" y="3124200"/>
            <a:ext cx="838200" cy="304800"/>
          </a:xfrm>
          <a:prstGeom prst="rightArrow">
            <a:avLst>
              <a:gd name="adj1" fmla="val 50000"/>
              <a:gd name="adj2" fmla="val 68750"/>
            </a:avLst>
          </a:prstGeom>
          <a:solidFill>
            <a:schemeClr val="accent1"/>
          </a:solidFill>
          <a:ln w="25400">
            <a:solidFill>
              <a:schemeClr val="tx1"/>
            </a:solidFill>
            <a:miter lim="800000"/>
            <a:headEnd/>
            <a:tailEnd/>
          </a:ln>
          <a:effectLst/>
        </p:spPr>
        <p:txBody>
          <a:bodyPr wrap="none" anchor="ctr"/>
          <a:lstStyle/>
          <a:p>
            <a:endParaRPr lang="en-IE"/>
          </a:p>
        </p:txBody>
      </p:sp>
      <p:sp>
        <p:nvSpPr>
          <p:cNvPr id="25621" name="Line 4"/>
          <p:cNvSpPr>
            <a:spLocks noChangeShapeType="1"/>
          </p:cNvSpPr>
          <p:nvPr/>
        </p:nvSpPr>
        <p:spPr bwMode="auto">
          <a:xfrm>
            <a:off x="457200" y="1295400"/>
            <a:ext cx="8001000" cy="0"/>
          </a:xfrm>
          <a:prstGeom prst="line">
            <a:avLst/>
          </a:prstGeom>
          <a:noFill/>
          <a:ln w="50800" cmpd="dbl">
            <a:solidFill>
              <a:srgbClr val="339966"/>
            </a:solidFill>
            <a:round/>
            <a:headEnd/>
            <a:tailEnd/>
          </a:ln>
        </p:spPr>
        <p:txBody>
          <a:bodyPr/>
          <a:lstStyle/>
          <a:p>
            <a:endParaRPr lang="en-IE"/>
          </a:p>
        </p:txBody>
      </p:sp>
      <p:sp>
        <p:nvSpPr>
          <p:cNvPr id="25622" name="Text Box 22"/>
          <p:cNvSpPr txBox="1">
            <a:spLocks noChangeArrowheads="1"/>
          </p:cNvSpPr>
          <p:nvPr/>
        </p:nvSpPr>
        <p:spPr bwMode="auto">
          <a:xfrm>
            <a:off x="5867400" y="5791200"/>
            <a:ext cx="2681288" cy="396875"/>
          </a:xfrm>
          <a:prstGeom prst="rect">
            <a:avLst/>
          </a:prstGeom>
          <a:solidFill>
            <a:srgbClr val="FFFF99"/>
          </a:solidFill>
          <a:ln w="9525">
            <a:noFill/>
            <a:miter lim="800000"/>
            <a:headEnd/>
            <a:tailEnd/>
          </a:ln>
          <a:effectLst/>
        </p:spPr>
        <p:txBody>
          <a:bodyPr wrap="none">
            <a:spAutoFit/>
          </a:bodyPr>
          <a:lstStyle/>
          <a:p>
            <a:r>
              <a:rPr lang="en-US" sz="2000">
                <a:latin typeface="Times New Roman" pitchFamily="18" charset="0"/>
              </a:rPr>
              <a:t>(NIST SP 800-42, 2003)</a:t>
            </a:r>
          </a:p>
        </p:txBody>
      </p:sp>
      <p:sp>
        <p:nvSpPr>
          <p:cNvPr id="25623" name="AutoShape 23"/>
          <p:cNvSpPr>
            <a:spLocks noChangeArrowheads="1"/>
          </p:cNvSpPr>
          <p:nvPr/>
        </p:nvSpPr>
        <p:spPr bwMode="auto">
          <a:xfrm>
            <a:off x="1600200" y="1676400"/>
            <a:ext cx="2517775" cy="981075"/>
          </a:xfrm>
          <a:prstGeom prst="wedgeRoundRectCallout">
            <a:avLst>
              <a:gd name="adj1" fmla="val 43819"/>
              <a:gd name="adj2" fmla="val 69255"/>
              <a:gd name="adj3" fmla="val 16667"/>
            </a:avLst>
          </a:prstGeom>
          <a:solidFill>
            <a:srgbClr val="FFFF99"/>
          </a:solidFill>
          <a:ln w="19050">
            <a:noFill/>
            <a:prstDash val="dash"/>
            <a:miter lim="800000"/>
            <a:headEnd/>
            <a:tailEnd/>
          </a:ln>
          <a:effectLst/>
        </p:spPr>
        <p:txBody>
          <a:bodyPr wrap="none">
            <a:spAutoFit/>
          </a:bodyPr>
          <a:lstStyle/>
          <a:p>
            <a:pPr marL="228600" indent="-228600">
              <a:lnSpc>
                <a:spcPct val="90000"/>
              </a:lnSpc>
              <a:buFontTx/>
              <a:buChar char="•"/>
            </a:pPr>
            <a:r>
              <a:rPr lang="en-US" sz="2000">
                <a:latin typeface="Batang" pitchFamily="18" charset="-127"/>
              </a:rPr>
              <a:t>Reconnaissance</a:t>
            </a:r>
          </a:p>
          <a:p>
            <a:pPr marL="228600" indent="-228600">
              <a:lnSpc>
                <a:spcPct val="90000"/>
              </a:lnSpc>
              <a:buFontTx/>
              <a:buChar char="•"/>
            </a:pPr>
            <a:r>
              <a:rPr lang="en-US" sz="2000">
                <a:latin typeface="Batang" pitchFamily="18" charset="-127"/>
              </a:rPr>
              <a:t>Scanning</a:t>
            </a:r>
          </a:p>
          <a:p>
            <a:pPr marL="228600" indent="-228600">
              <a:lnSpc>
                <a:spcPct val="90000"/>
              </a:lnSpc>
              <a:buFontTx/>
              <a:buChar char="•"/>
            </a:pPr>
            <a:r>
              <a:rPr lang="en-US" sz="2000">
                <a:latin typeface="Batang" pitchFamily="18" charset="-127"/>
              </a:rPr>
              <a:t>Enumerating</a:t>
            </a:r>
          </a:p>
        </p:txBody>
      </p:sp>
      <p:sp>
        <p:nvSpPr>
          <p:cNvPr id="25625" name="AutoShape 25"/>
          <p:cNvSpPr>
            <a:spLocks noChangeArrowheads="1"/>
          </p:cNvSpPr>
          <p:nvPr/>
        </p:nvSpPr>
        <p:spPr bwMode="auto">
          <a:xfrm>
            <a:off x="6172200" y="4038600"/>
            <a:ext cx="2386013" cy="915988"/>
          </a:xfrm>
          <a:prstGeom prst="wedgeRectCallout">
            <a:avLst>
              <a:gd name="adj1" fmla="val -33565"/>
              <a:gd name="adj2" fmla="val -81889"/>
            </a:avLst>
          </a:prstGeom>
          <a:solidFill>
            <a:srgbClr val="CCFFFF"/>
          </a:solidFill>
          <a:ln w="9525">
            <a:noFill/>
            <a:miter lim="800000"/>
            <a:headEnd/>
            <a:tailEnd/>
          </a:ln>
          <a:effectLst/>
        </p:spPr>
        <p:txBody>
          <a:bodyPr wrap="none">
            <a:spAutoFit/>
          </a:bodyPr>
          <a:lstStyle/>
          <a:p>
            <a:pPr marL="168275" indent="-168275">
              <a:lnSpc>
                <a:spcPct val="90000"/>
              </a:lnSpc>
              <a:buFontTx/>
              <a:buChar char="•"/>
            </a:pPr>
            <a:r>
              <a:rPr lang="en-US" sz="2000">
                <a:latin typeface="Times New Roman" pitchFamily="18" charset="0"/>
              </a:rPr>
              <a:t>Gaining Access</a:t>
            </a:r>
          </a:p>
          <a:p>
            <a:pPr marL="168275" indent="-168275">
              <a:lnSpc>
                <a:spcPct val="90000"/>
              </a:lnSpc>
              <a:buFontTx/>
              <a:buChar char="•"/>
            </a:pPr>
            <a:r>
              <a:rPr lang="en-US" sz="2000">
                <a:latin typeface="Times New Roman" pitchFamily="18" charset="0"/>
              </a:rPr>
              <a:t>Escalating Privilege</a:t>
            </a:r>
          </a:p>
          <a:p>
            <a:pPr marL="168275" indent="-168275">
              <a:lnSpc>
                <a:spcPct val="90000"/>
              </a:lnSpc>
              <a:buFontTx/>
              <a:buChar char="•"/>
            </a:pPr>
            <a:r>
              <a:rPr lang="en-US" sz="2000">
                <a:latin typeface="Times New Roman" pitchFamily="18" charset="0"/>
              </a:rPr>
              <a:t>System Browsing   </a:t>
            </a:r>
          </a:p>
        </p:txBody>
      </p:sp>
      <p:sp>
        <p:nvSpPr>
          <p:cNvPr id="25626" name="AutoShape 26"/>
          <p:cNvSpPr>
            <a:spLocks noChangeArrowheads="1"/>
          </p:cNvSpPr>
          <p:nvPr/>
        </p:nvSpPr>
        <p:spPr bwMode="auto">
          <a:xfrm>
            <a:off x="3733800" y="5334000"/>
            <a:ext cx="1600200" cy="762000"/>
          </a:xfrm>
          <a:prstGeom prst="roundRect">
            <a:avLst>
              <a:gd name="adj" fmla="val 16667"/>
            </a:avLst>
          </a:prstGeom>
          <a:solidFill>
            <a:srgbClr val="FFCC99">
              <a:alpha val="49001"/>
            </a:srgbClr>
          </a:solidFill>
          <a:ln w="25400">
            <a:solidFill>
              <a:schemeClr val="tx1"/>
            </a:solidFill>
            <a:round/>
            <a:headEnd/>
            <a:tailEnd/>
          </a:ln>
          <a:effectLst/>
        </p:spPr>
        <p:txBody>
          <a:bodyPr wrap="none" anchor="ctr"/>
          <a:lstStyle/>
          <a:p>
            <a:pPr algn="ctr"/>
            <a:r>
              <a:rPr lang="en-US" sz="2400">
                <a:latin typeface="Times New Roman" pitchFamily="18" charset="0"/>
              </a:rPr>
              <a:t>Actions</a:t>
            </a:r>
          </a:p>
        </p:txBody>
      </p:sp>
      <p:sp>
        <p:nvSpPr>
          <p:cNvPr id="25627" name="AutoShape 27"/>
          <p:cNvSpPr>
            <a:spLocks noChangeArrowheads="1"/>
          </p:cNvSpPr>
          <p:nvPr/>
        </p:nvSpPr>
        <p:spPr bwMode="auto">
          <a:xfrm>
            <a:off x="4343400" y="4724400"/>
            <a:ext cx="381000" cy="609600"/>
          </a:xfrm>
          <a:prstGeom prst="downArrow">
            <a:avLst>
              <a:gd name="adj1" fmla="val 50000"/>
              <a:gd name="adj2" fmla="val 40000"/>
            </a:avLst>
          </a:prstGeom>
          <a:solidFill>
            <a:schemeClr val="accent1"/>
          </a:solidFill>
          <a:ln w="25400">
            <a:solidFill>
              <a:schemeClr val="tx1"/>
            </a:solidFill>
            <a:miter lim="800000"/>
            <a:headEnd/>
            <a:tailEnd/>
          </a:ln>
          <a:effectLst/>
        </p:spPr>
        <p:txBody>
          <a:bodyPr wrap="none" anchor="ctr"/>
          <a:lstStyle/>
          <a:p>
            <a:endParaRPr lang="en-IE"/>
          </a:p>
        </p:txBody>
      </p:sp>
      <p:sp>
        <p:nvSpPr>
          <p:cNvPr id="25628" name="AutoShape 28"/>
          <p:cNvSpPr>
            <a:spLocks noChangeArrowheads="1"/>
          </p:cNvSpPr>
          <p:nvPr/>
        </p:nvSpPr>
        <p:spPr bwMode="auto">
          <a:xfrm>
            <a:off x="609600" y="4624388"/>
            <a:ext cx="2844800" cy="1616075"/>
          </a:xfrm>
          <a:prstGeom prst="wedgeRectCallout">
            <a:avLst>
              <a:gd name="adj1" fmla="val 58537"/>
              <a:gd name="adj2" fmla="val 15324"/>
            </a:avLst>
          </a:prstGeom>
          <a:solidFill>
            <a:srgbClr val="FFCC99">
              <a:alpha val="49001"/>
            </a:srgbClr>
          </a:solidFill>
          <a:ln w="9525">
            <a:noFill/>
            <a:miter lim="800000"/>
            <a:headEnd/>
            <a:tailEnd/>
          </a:ln>
          <a:effectLst/>
        </p:spPr>
        <p:txBody>
          <a:bodyPr wrap="none">
            <a:spAutoFit/>
          </a:bodyPr>
          <a:lstStyle/>
          <a:p>
            <a:pPr marL="168275" indent="-168275">
              <a:buFontTx/>
              <a:buChar char="•"/>
            </a:pPr>
            <a:r>
              <a:rPr lang="en-US" sz="2000">
                <a:latin typeface="Times New Roman" pitchFamily="18" charset="0"/>
              </a:rPr>
              <a:t>Lack of Security Policy </a:t>
            </a:r>
          </a:p>
          <a:p>
            <a:pPr marL="168275" indent="-168275">
              <a:buFontTx/>
              <a:buChar char="•"/>
            </a:pPr>
            <a:r>
              <a:rPr lang="en-US" sz="2000">
                <a:latin typeface="Times New Roman" pitchFamily="18" charset="0"/>
              </a:rPr>
              <a:t>Poorly Enforced Policy</a:t>
            </a:r>
          </a:p>
          <a:p>
            <a:pPr marL="168275" indent="-168275">
              <a:buFontTx/>
              <a:buChar char="•"/>
            </a:pPr>
            <a:r>
              <a:rPr lang="en-US" sz="2000">
                <a:latin typeface="Times New Roman" pitchFamily="18" charset="0"/>
              </a:rPr>
              <a:t>Misconfiguration</a:t>
            </a:r>
          </a:p>
          <a:p>
            <a:pPr marL="168275" indent="-168275">
              <a:buFontTx/>
              <a:buChar char="•"/>
            </a:pPr>
            <a:r>
              <a:rPr lang="en-US" sz="2000">
                <a:latin typeface="Times New Roman" pitchFamily="18" charset="0"/>
              </a:rPr>
              <a:t>Software reliability</a:t>
            </a:r>
          </a:p>
          <a:p>
            <a:pPr marL="168275" indent="-168275">
              <a:buFontTx/>
              <a:buChar char="•"/>
            </a:pPr>
            <a:r>
              <a:rPr lang="en-US" sz="2000">
                <a:latin typeface="Times New Roman" pitchFamily="18" charset="0"/>
              </a:rPr>
              <a:t>Failure to apply patches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0" name="Rectangle 74"/>
          <p:cNvSpPr>
            <a:spLocks noChangeArrowheads="1"/>
          </p:cNvSpPr>
          <p:nvPr/>
        </p:nvSpPr>
        <p:spPr bwMode="auto">
          <a:xfrm>
            <a:off x="381000" y="1066800"/>
            <a:ext cx="2514600" cy="5029200"/>
          </a:xfrm>
          <a:prstGeom prst="rect">
            <a:avLst/>
          </a:prstGeom>
          <a:solidFill>
            <a:srgbClr val="FFFF99"/>
          </a:solidFill>
          <a:ln w="9525">
            <a:noFill/>
            <a:miter lim="800000"/>
            <a:headEnd/>
            <a:tailEnd/>
          </a:ln>
          <a:effectLst/>
        </p:spPr>
        <p:txBody>
          <a:bodyPr wrap="none" anchor="ctr"/>
          <a:lstStyle/>
          <a:p>
            <a:endParaRPr lang="en-IE"/>
          </a:p>
        </p:txBody>
      </p:sp>
      <p:sp>
        <p:nvSpPr>
          <p:cNvPr id="9289" name="Rectangle 73"/>
          <p:cNvSpPr>
            <a:spLocks noChangeArrowheads="1"/>
          </p:cNvSpPr>
          <p:nvPr/>
        </p:nvSpPr>
        <p:spPr bwMode="auto">
          <a:xfrm>
            <a:off x="2895600" y="1066800"/>
            <a:ext cx="4800600" cy="5029200"/>
          </a:xfrm>
          <a:prstGeom prst="rect">
            <a:avLst/>
          </a:prstGeom>
          <a:solidFill>
            <a:srgbClr val="FFCC99"/>
          </a:solidFill>
          <a:ln w="9525">
            <a:noFill/>
            <a:miter lim="800000"/>
            <a:headEnd/>
            <a:tailEnd/>
          </a:ln>
          <a:effectLst/>
        </p:spPr>
        <p:txBody>
          <a:bodyPr wrap="none" anchor="ctr"/>
          <a:lstStyle/>
          <a:p>
            <a:endParaRPr lang="en-IE"/>
          </a:p>
        </p:txBody>
      </p:sp>
      <p:sp>
        <p:nvSpPr>
          <p:cNvPr id="9272" name="Line 56"/>
          <p:cNvSpPr>
            <a:spLocks noChangeShapeType="1"/>
          </p:cNvSpPr>
          <p:nvPr/>
        </p:nvSpPr>
        <p:spPr bwMode="auto">
          <a:xfrm>
            <a:off x="381000" y="1066800"/>
            <a:ext cx="0" cy="304800"/>
          </a:xfrm>
          <a:prstGeom prst="line">
            <a:avLst/>
          </a:prstGeom>
          <a:noFill/>
          <a:ln w="25400">
            <a:solidFill>
              <a:schemeClr val="tx1"/>
            </a:solidFill>
            <a:round/>
            <a:headEnd/>
            <a:tailEnd/>
          </a:ln>
          <a:effectLst/>
        </p:spPr>
        <p:txBody>
          <a:bodyPr/>
          <a:lstStyle/>
          <a:p>
            <a:endParaRPr lang="en-IE"/>
          </a:p>
        </p:txBody>
      </p:sp>
      <p:sp>
        <p:nvSpPr>
          <p:cNvPr id="9273" name="Line 57"/>
          <p:cNvSpPr>
            <a:spLocks noChangeShapeType="1"/>
          </p:cNvSpPr>
          <p:nvPr/>
        </p:nvSpPr>
        <p:spPr bwMode="auto">
          <a:xfrm>
            <a:off x="2895600" y="1066800"/>
            <a:ext cx="0" cy="304800"/>
          </a:xfrm>
          <a:prstGeom prst="line">
            <a:avLst/>
          </a:prstGeom>
          <a:noFill/>
          <a:ln w="25400">
            <a:solidFill>
              <a:schemeClr val="tx1"/>
            </a:solidFill>
            <a:round/>
            <a:headEnd/>
            <a:tailEnd/>
          </a:ln>
          <a:effectLst/>
        </p:spPr>
        <p:txBody>
          <a:bodyPr/>
          <a:lstStyle/>
          <a:p>
            <a:endParaRPr lang="en-IE"/>
          </a:p>
        </p:txBody>
      </p:sp>
      <p:sp>
        <p:nvSpPr>
          <p:cNvPr id="9274" name="Line 58"/>
          <p:cNvSpPr>
            <a:spLocks noChangeShapeType="1"/>
          </p:cNvSpPr>
          <p:nvPr/>
        </p:nvSpPr>
        <p:spPr bwMode="auto">
          <a:xfrm>
            <a:off x="7696200" y="1066800"/>
            <a:ext cx="0" cy="304800"/>
          </a:xfrm>
          <a:prstGeom prst="line">
            <a:avLst/>
          </a:prstGeom>
          <a:noFill/>
          <a:ln w="25400">
            <a:solidFill>
              <a:schemeClr val="tx1"/>
            </a:solidFill>
            <a:round/>
            <a:headEnd/>
            <a:tailEnd/>
          </a:ln>
          <a:effectLst/>
        </p:spPr>
        <p:txBody>
          <a:bodyPr/>
          <a:lstStyle/>
          <a:p>
            <a:endParaRPr lang="en-IE"/>
          </a:p>
        </p:txBody>
      </p:sp>
      <p:sp>
        <p:nvSpPr>
          <p:cNvPr id="9275" name="Line 59"/>
          <p:cNvSpPr>
            <a:spLocks noChangeShapeType="1"/>
          </p:cNvSpPr>
          <p:nvPr/>
        </p:nvSpPr>
        <p:spPr bwMode="auto">
          <a:xfrm>
            <a:off x="8686800" y="1066800"/>
            <a:ext cx="0" cy="304800"/>
          </a:xfrm>
          <a:prstGeom prst="line">
            <a:avLst/>
          </a:prstGeom>
          <a:noFill/>
          <a:ln w="25400">
            <a:solidFill>
              <a:schemeClr val="tx1"/>
            </a:solidFill>
            <a:round/>
            <a:headEnd/>
            <a:tailEnd/>
          </a:ln>
          <a:effectLst/>
        </p:spPr>
        <p:txBody>
          <a:bodyPr/>
          <a:lstStyle/>
          <a:p>
            <a:endParaRPr lang="en-IE"/>
          </a:p>
        </p:txBody>
      </p:sp>
      <p:sp>
        <p:nvSpPr>
          <p:cNvPr id="9276" name="Line 60"/>
          <p:cNvSpPr>
            <a:spLocks noChangeShapeType="1"/>
          </p:cNvSpPr>
          <p:nvPr/>
        </p:nvSpPr>
        <p:spPr bwMode="auto">
          <a:xfrm flipV="1">
            <a:off x="7696200" y="1181100"/>
            <a:ext cx="0" cy="3962400"/>
          </a:xfrm>
          <a:prstGeom prst="line">
            <a:avLst/>
          </a:prstGeom>
          <a:noFill/>
          <a:ln w="19050">
            <a:solidFill>
              <a:schemeClr val="tx1"/>
            </a:solidFill>
            <a:prstDash val="dash"/>
            <a:round/>
            <a:headEnd/>
            <a:tailEnd/>
          </a:ln>
          <a:effectLst/>
        </p:spPr>
        <p:txBody>
          <a:bodyPr/>
          <a:lstStyle/>
          <a:p>
            <a:endParaRPr lang="en-IE"/>
          </a:p>
        </p:txBody>
      </p:sp>
      <p:sp>
        <p:nvSpPr>
          <p:cNvPr id="9277" name="Line 61"/>
          <p:cNvSpPr>
            <a:spLocks noChangeShapeType="1"/>
          </p:cNvSpPr>
          <p:nvPr/>
        </p:nvSpPr>
        <p:spPr bwMode="auto">
          <a:xfrm>
            <a:off x="381000" y="1219200"/>
            <a:ext cx="2514600" cy="0"/>
          </a:xfrm>
          <a:prstGeom prst="line">
            <a:avLst/>
          </a:prstGeom>
          <a:noFill/>
          <a:ln w="12700">
            <a:solidFill>
              <a:schemeClr val="tx1"/>
            </a:solidFill>
            <a:round/>
            <a:headEnd type="triangle" w="med" len="med"/>
            <a:tailEnd type="triangle" w="med" len="med"/>
          </a:ln>
          <a:effectLst/>
        </p:spPr>
        <p:txBody>
          <a:bodyPr/>
          <a:lstStyle/>
          <a:p>
            <a:endParaRPr lang="en-IE"/>
          </a:p>
        </p:txBody>
      </p:sp>
      <p:sp>
        <p:nvSpPr>
          <p:cNvPr id="9278" name="Line 62"/>
          <p:cNvSpPr>
            <a:spLocks noChangeShapeType="1"/>
          </p:cNvSpPr>
          <p:nvPr/>
        </p:nvSpPr>
        <p:spPr bwMode="auto">
          <a:xfrm>
            <a:off x="2895600" y="1219200"/>
            <a:ext cx="4800600" cy="0"/>
          </a:xfrm>
          <a:prstGeom prst="line">
            <a:avLst/>
          </a:prstGeom>
          <a:noFill/>
          <a:ln w="12700">
            <a:solidFill>
              <a:schemeClr val="tx1"/>
            </a:solidFill>
            <a:round/>
            <a:headEnd type="triangle" w="med" len="med"/>
            <a:tailEnd type="triangle" w="med" len="med"/>
          </a:ln>
          <a:effectLst/>
        </p:spPr>
        <p:txBody>
          <a:bodyPr/>
          <a:lstStyle/>
          <a:p>
            <a:endParaRPr lang="en-IE"/>
          </a:p>
        </p:txBody>
      </p:sp>
      <p:sp>
        <p:nvSpPr>
          <p:cNvPr id="9279" name="Line 63"/>
          <p:cNvSpPr>
            <a:spLocks noChangeShapeType="1"/>
          </p:cNvSpPr>
          <p:nvPr/>
        </p:nvSpPr>
        <p:spPr bwMode="auto">
          <a:xfrm>
            <a:off x="7696200" y="1219200"/>
            <a:ext cx="990600" cy="0"/>
          </a:xfrm>
          <a:prstGeom prst="line">
            <a:avLst/>
          </a:prstGeom>
          <a:noFill/>
          <a:ln w="12700">
            <a:solidFill>
              <a:schemeClr val="tx1"/>
            </a:solidFill>
            <a:round/>
            <a:headEnd type="triangle" w="med" len="med"/>
            <a:tailEnd type="triangle" w="med" len="med"/>
          </a:ln>
          <a:effectLst/>
        </p:spPr>
        <p:txBody>
          <a:bodyPr/>
          <a:lstStyle/>
          <a:p>
            <a:endParaRPr lang="en-IE"/>
          </a:p>
        </p:txBody>
      </p:sp>
      <p:sp>
        <p:nvSpPr>
          <p:cNvPr id="9280" name="Text Box 64"/>
          <p:cNvSpPr txBox="1">
            <a:spLocks noChangeArrowheads="1"/>
          </p:cNvSpPr>
          <p:nvPr/>
        </p:nvSpPr>
        <p:spPr bwMode="auto">
          <a:xfrm>
            <a:off x="914400" y="1052513"/>
            <a:ext cx="1428750" cy="366712"/>
          </a:xfrm>
          <a:prstGeom prst="rect">
            <a:avLst/>
          </a:prstGeom>
          <a:solidFill>
            <a:srgbClr val="DDDDDD"/>
          </a:solidFill>
          <a:ln w="9525">
            <a:noFill/>
            <a:miter lim="800000"/>
            <a:headEnd/>
            <a:tailEnd/>
          </a:ln>
          <a:effectLst/>
        </p:spPr>
        <p:txBody>
          <a:bodyPr wrap="none">
            <a:spAutoFit/>
          </a:bodyPr>
          <a:lstStyle/>
          <a:p>
            <a:r>
              <a:rPr lang="en-US" b="1">
                <a:latin typeface="Times New Roman" pitchFamily="18" charset="0"/>
              </a:rPr>
              <a:t>Footprinting</a:t>
            </a:r>
          </a:p>
        </p:txBody>
      </p:sp>
      <p:sp>
        <p:nvSpPr>
          <p:cNvPr id="9281" name="Text Box 65"/>
          <p:cNvSpPr txBox="1">
            <a:spLocks noChangeArrowheads="1"/>
          </p:cNvSpPr>
          <p:nvPr/>
        </p:nvSpPr>
        <p:spPr bwMode="auto">
          <a:xfrm>
            <a:off x="4495800" y="1052513"/>
            <a:ext cx="1574800" cy="366712"/>
          </a:xfrm>
          <a:prstGeom prst="rect">
            <a:avLst/>
          </a:prstGeom>
          <a:solidFill>
            <a:srgbClr val="DDDDDD"/>
          </a:solidFill>
          <a:ln w="9525">
            <a:noFill/>
            <a:miter lim="800000"/>
            <a:headEnd/>
            <a:tailEnd/>
          </a:ln>
          <a:effectLst/>
        </p:spPr>
        <p:txBody>
          <a:bodyPr wrap="none">
            <a:spAutoFit/>
          </a:bodyPr>
          <a:lstStyle/>
          <a:p>
            <a:r>
              <a:rPr lang="en-US" b="1">
                <a:latin typeface="Times New Roman" pitchFamily="18" charset="0"/>
              </a:rPr>
              <a:t>Port Scanning</a:t>
            </a:r>
          </a:p>
        </p:txBody>
      </p:sp>
      <p:sp>
        <p:nvSpPr>
          <p:cNvPr id="9282" name="Text Box 66"/>
          <p:cNvSpPr txBox="1">
            <a:spLocks noChangeArrowheads="1"/>
          </p:cNvSpPr>
          <p:nvPr/>
        </p:nvSpPr>
        <p:spPr bwMode="auto">
          <a:xfrm>
            <a:off x="7391400" y="1524000"/>
            <a:ext cx="1479550" cy="366713"/>
          </a:xfrm>
          <a:prstGeom prst="rect">
            <a:avLst/>
          </a:prstGeom>
          <a:solidFill>
            <a:srgbClr val="DDDDDD"/>
          </a:solidFill>
          <a:ln w="9525">
            <a:noFill/>
            <a:miter lim="800000"/>
            <a:headEnd/>
            <a:tailEnd/>
          </a:ln>
          <a:effectLst/>
        </p:spPr>
        <p:txBody>
          <a:bodyPr wrap="none">
            <a:spAutoFit/>
          </a:bodyPr>
          <a:lstStyle/>
          <a:p>
            <a:r>
              <a:rPr lang="en-US" b="1">
                <a:latin typeface="Times New Roman" pitchFamily="18" charset="0"/>
              </a:rPr>
              <a:t>Enumerating</a:t>
            </a:r>
          </a:p>
        </p:txBody>
      </p:sp>
      <p:sp>
        <p:nvSpPr>
          <p:cNvPr id="9283" name="Text Box 67"/>
          <p:cNvSpPr txBox="1">
            <a:spLocks noChangeArrowheads="1"/>
          </p:cNvSpPr>
          <p:nvPr/>
        </p:nvSpPr>
        <p:spPr bwMode="auto">
          <a:xfrm>
            <a:off x="609600" y="3886200"/>
            <a:ext cx="1503363" cy="1190625"/>
          </a:xfrm>
          <a:prstGeom prst="rect">
            <a:avLst/>
          </a:prstGeom>
          <a:noFill/>
          <a:ln w="9525">
            <a:noFill/>
            <a:miter lim="800000"/>
            <a:headEnd/>
            <a:tailEnd/>
          </a:ln>
          <a:effectLst/>
        </p:spPr>
        <p:txBody>
          <a:bodyPr wrap="none">
            <a:spAutoFit/>
          </a:bodyPr>
          <a:lstStyle/>
          <a:p>
            <a:pPr marL="176213" indent="-176213">
              <a:buFontTx/>
              <a:buChar char="•"/>
            </a:pPr>
            <a:r>
              <a:rPr lang="en-US">
                <a:latin typeface="Times New Roman" pitchFamily="18" charset="0"/>
              </a:rPr>
              <a:t>Whois</a:t>
            </a:r>
          </a:p>
          <a:p>
            <a:pPr marL="176213" indent="-176213">
              <a:buFontTx/>
              <a:buChar char="•"/>
            </a:pPr>
            <a:r>
              <a:rPr lang="en-US">
                <a:latin typeface="Times New Roman" pitchFamily="18" charset="0"/>
              </a:rPr>
              <a:t>SmartWhois</a:t>
            </a:r>
          </a:p>
          <a:p>
            <a:pPr marL="176213" indent="-176213">
              <a:buFontTx/>
              <a:buChar char="•"/>
            </a:pPr>
            <a:r>
              <a:rPr lang="en-US">
                <a:latin typeface="Times New Roman" pitchFamily="18" charset="0"/>
              </a:rPr>
              <a:t>NsLookup</a:t>
            </a:r>
          </a:p>
          <a:p>
            <a:pPr marL="176213" indent="-176213">
              <a:buFontTx/>
              <a:buChar char="•"/>
            </a:pPr>
            <a:r>
              <a:rPr lang="en-US">
                <a:latin typeface="Times New Roman" pitchFamily="18" charset="0"/>
              </a:rPr>
              <a:t>Sam Spade</a:t>
            </a:r>
          </a:p>
        </p:txBody>
      </p:sp>
      <p:sp>
        <p:nvSpPr>
          <p:cNvPr id="9284" name="Text Box 68"/>
          <p:cNvSpPr txBox="1">
            <a:spLocks noChangeArrowheads="1"/>
          </p:cNvSpPr>
          <p:nvPr/>
        </p:nvSpPr>
        <p:spPr bwMode="auto">
          <a:xfrm>
            <a:off x="3962400" y="1600200"/>
            <a:ext cx="1350963" cy="1190625"/>
          </a:xfrm>
          <a:prstGeom prst="rect">
            <a:avLst/>
          </a:prstGeom>
          <a:noFill/>
          <a:ln w="9525">
            <a:noFill/>
            <a:miter lim="800000"/>
            <a:headEnd/>
            <a:tailEnd/>
          </a:ln>
          <a:effectLst/>
        </p:spPr>
        <p:txBody>
          <a:bodyPr wrap="none">
            <a:spAutoFit/>
          </a:bodyPr>
          <a:lstStyle/>
          <a:p>
            <a:pPr marL="176213" indent="-176213">
              <a:buFontTx/>
              <a:buChar char="•"/>
            </a:pPr>
            <a:r>
              <a:rPr lang="en-US">
                <a:latin typeface="Times New Roman" pitchFamily="18" charset="0"/>
              </a:rPr>
              <a:t>NMap</a:t>
            </a:r>
          </a:p>
          <a:p>
            <a:pPr marL="176213" indent="-176213">
              <a:buFontTx/>
              <a:buChar char="•"/>
            </a:pPr>
            <a:r>
              <a:rPr lang="en-US">
                <a:latin typeface="Times New Roman" pitchFamily="18" charset="0"/>
              </a:rPr>
              <a:t>Ping</a:t>
            </a:r>
          </a:p>
          <a:p>
            <a:pPr marL="176213" indent="-176213">
              <a:buFontTx/>
              <a:buChar char="•"/>
            </a:pPr>
            <a:r>
              <a:rPr lang="en-US">
                <a:latin typeface="Times New Roman" pitchFamily="18" charset="0"/>
              </a:rPr>
              <a:t>Traceroute</a:t>
            </a:r>
          </a:p>
          <a:p>
            <a:pPr marL="176213" indent="-176213">
              <a:buFontTx/>
              <a:buChar char="•"/>
            </a:pPr>
            <a:r>
              <a:rPr lang="en-US">
                <a:latin typeface="Times New Roman" pitchFamily="18" charset="0"/>
              </a:rPr>
              <a:t>Superscan</a:t>
            </a:r>
          </a:p>
        </p:txBody>
      </p:sp>
      <p:sp>
        <p:nvSpPr>
          <p:cNvPr id="9285" name="Line 69"/>
          <p:cNvSpPr>
            <a:spLocks noChangeShapeType="1"/>
          </p:cNvSpPr>
          <p:nvPr/>
        </p:nvSpPr>
        <p:spPr bwMode="auto">
          <a:xfrm>
            <a:off x="2895600" y="1257300"/>
            <a:ext cx="0" cy="3886200"/>
          </a:xfrm>
          <a:prstGeom prst="line">
            <a:avLst/>
          </a:prstGeom>
          <a:noFill/>
          <a:ln w="19050">
            <a:solidFill>
              <a:schemeClr val="tx1"/>
            </a:solidFill>
            <a:prstDash val="dash"/>
            <a:round/>
            <a:headEnd/>
            <a:tailEnd/>
          </a:ln>
          <a:effectLst/>
        </p:spPr>
        <p:txBody>
          <a:bodyPr/>
          <a:lstStyle/>
          <a:p>
            <a:endParaRPr lang="en-IE"/>
          </a:p>
        </p:txBody>
      </p:sp>
      <p:sp>
        <p:nvSpPr>
          <p:cNvPr id="9220" name="Rectangle 4"/>
          <p:cNvSpPr>
            <a:spLocks noChangeArrowheads="1"/>
          </p:cNvSpPr>
          <p:nvPr/>
        </p:nvSpPr>
        <p:spPr bwMode="auto">
          <a:xfrm>
            <a:off x="1524000" y="2247900"/>
            <a:ext cx="1371600" cy="457200"/>
          </a:xfrm>
          <a:prstGeom prst="rect">
            <a:avLst/>
          </a:prstGeom>
          <a:solidFill>
            <a:schemeClr val="bg1"/>
          </a:solidFill>
          <a:ln w="25400">
            <a:solidFill>
              <a:schemeClr val="tx1"/>
            </a:solidFill>
            <a:miter lim="800000"/>
            <a:headEnd/>
            <a:tailEnd/>
          </a:ln>
          <a:effectLst/>
        </p:spPr>
        <p:txBody>
          <a:bodyPr wrap="none" anchor="ctr"/>
          <a:lstStyle/>
          <a:p>
            <a:pPr algn="ctr">
              <a:lnSpc>
                <a:spcPct val="80000"/>
              </a:lnSpc>
            </a:pPr>
            <a:r>
              <a:rPr lang="en-US" sz="1600">
                <a:latin typeface="Times New Roman" pitchFamily="18" charset="0"/>
              </a:rPr>
              <a:t>Determine the </a:t>
            </a:r>
          </a:p>
          <a:p>
            <a:pPr algn="ctr">
              <a:lnSpc>
                <a:spcPct val="80000"/>
              </a:lnSpc>
            </a:pPr>
            <a:r>
              <a:rPr lang="en-US" sz="1600">
                <a:latin typeface="Times New Roman" pitchFamily="18" charset="0"/>
              </a:rPr>
              <a:t>Network Range</a:t>
            </a:r>
          </a:p>
        </p:txBody>
      </p:sp>
      <p:sp>
        <p:nvSpPr>
          <p:cNvPr id="9221" name="Rectangle 5"/>
          <p:cNvSpPr>
            <a:spLocks noChangeArrowheads="1"/>
          </p:cNvSpPr>
          <p:nvPr/>
        </p:nvSpPr>
        <p:spPr bwMode="auto">
          <a:xfrm>
            <a:off x="2667000" y="3009900"/>
            <a:ext cx="1524000" cy="457200"/>
          </a:xfrm>
          <a:prstGeom prst="rect">
            <a:avLst/>
          </a:prstGeom>
          <a:solidFill>
            <a:schemeClr val="accent1"/>
          </a:solidFill>
          <a:ln w="25400">
            <a:solidFill>
              <a:schemeClr val="tx1"/>
            </a:solidFill>
            <a:miter lim="800000"/>
            <a:headEnd/>
            <a:tailEnd/>
          </a:ln>
          <a:effectLst/>
        </p:spPr>
        <p:txBody>
          <a:bodyPr wrap="none" anchor="ctr"/>
          <a:lstStyle/>
          <a:p>
            <a:pPr algn="ctr">
              <a:lnSpc>
                <a:spcPct val="85000"/>
              </a:lnSpc>
            </a:pPr>
            <a:r>
              <a:rPr lang="en-US" sz="1600">
                <a:latin typeface="Times New Roman" pitchFamily="18" charset="0"/>
              </a:rPr>
              <a:t>Identify </a:t>
            </a:r>
          </a:p>
          <a:p>
            <a:pPr algn="ctr">
              <a:lnSpc>
                <a:spcPct val="85000"/>
              </a:lnSpc>
            </a:pPr>
            <a:r>
              <a:rPr lang="en-US" sz="1600">
                <a:latin typeface="Times New Roman" pitchFamily="18" charset="0"/>
              </a:rPr>
              <a:t>Active Machines</a:t>
            </a:r>
          </a:p>
        </p:txBody>
      </p:sp>
      <p:sp>
        <p:nvSpPr>
          <p:cNvPr id="9222" name="Rectangle 6"/>
          <p:cNvSpPr>
            <a:spLocks noChangeArrowheads="1"/>
          </p:cNvSpPr>
          <p:nvPr/>
        </p:nvSpPr>
        <p:spPr bwMode="auto">
          <a:xfrm>
            <a:off x="3886200" y="3771900"/>
            <a:ext cx="1828800" cy="457200"/>
          </a:xfrm>
          <a:prstGeom prst="rect">
            <a:avLst/>
          </a:prstGeom>
          <a:solidFill>
            <a:schemeClr val="accent1"/>
          </a:solidFill>
          <a:ln w="25400">
            <a:solidFill>
              <a:schemeClr val="tx1"/>
            </a:solidFill>
            <a:miter lim="800000"/>
            <a:headEnd/>
            <a:tailEnd/>
          </a:ln>
          <a:effectLst/>
        </p:spPr>
        <p:txBody>
          <a:bodyPr wrap="none" anchor="ctr"/>
          <a:lstStyle/>
          <a:p>
            <a:pPr algn="ctr">
              <a:lnSpc>
                <a:spcPct val="85000"/>
              </a:lnSpc>
            </a:pPr>
            <a:r>
              <a:rPr lang="en-US" sz="1600">
                <a:latin typeface="Times New Roman" pitchFamily="18" charset="0"/>
              </a:rPr>
              <a:t>Discover Open Ports </a:t>
            </a:r>
          </a:p>
          <a:p>
            <a:pPr algn="ctr">
              <a:lnSpc>
                <a:spcPct val="85000"/>
              </a:lnSpc>
            </a:pPr>
            <a:r>
              <a:rPr lang="en-US" sz="1600">
                <a:latin typeface="Times New Roman" pitchFamily="18" charset="0"/>
              </a:rPr>
              <a:t>and Access Points</a:t>
            </a:r>
          </a:p>
        </p:txBody>
      </p:sp>
      <p:sp>
        <p:nvSpPr>
          <p:cNvPr id="9223" name="Rectangle 7"/>
          <p:cNvSpPr>
            <a:spLocks noChangeArrowheads="1"/>
          </p:cNvSpPr>
          <p:nvPr/>
        </p:nvSpPr>
        <p:spPr bwMode="auto">
          <a:xfrm>
            <a:off x="5257800" y="4533900"/>
            <a:ext cx="1524000" cy="457200"/>
          </a:xfrm>
          <a:prstGeom prst="rect">
            <a:avLst/>
          </a:prstGeom>
          <a:solidFill>
            <a:schemeClr val="accent1"/>
          </a:solidFill>
          <a:ln w="25400">
            <a:solidFill>
              <a:schemeClr val="tx1"/>
            </a:solidFill>
            <a:miter lim="800000"/>
            <a:headEnd/>
            <a:tailEnd/>
          </a:ln>
          <a:effectLst/>
        </p:spPr>
        <p:txBody>
          <a:bodyPr wrap="none" anchor="ctr"/>
          <a:lstStyle/>
          <a:p>
            <a:pPr algn="ctr">
              <a:lnSpc>
                <a:spcPct val="85000"/>
              </a:lnSpc>
            </a:pPr>
            <a:r>
              <a:rPr lang="en-US" sz="1600">
                <a:latin typeface="Times New Roman" pitchFamily="18" charset="0"/>
              </a:rPr>
              <a:t>Fingerprint the </a:t>
            </a:r>
          </a:p>
          <a:p>
            <a:pPr algn="ctr">
              <a:lnSpc>
                <a:spcPct val="85000"/>
              </a:lnSpc>
            </a:pPr>
            <a:r>
              <a:rPr lang="en-US" sz="1600">
                <a:latin typeface="Times New Roman" pitchFamily="18" charset="0"/>
              </a:rPr>
              <a:t>Operating System</a:t>
            </a:r>
          </a:p>
        </p:txBody>
      </p:sp>
      <p:sp>
        <p:nvSpPr>
          <p:cNvPr id="9224" name="Rectangle 8"/>
          <p:cNvSpPr>
            <a:spLocks noChangeArrowheads="1"/>
          </p:cNvSpPr>
          <p:nvPr/>
        </p:nvSpPr>
        <p:spPr bwMode="auto">
          <a:xfrm>
            <a:off x="6477000" y="5295900"/>
            <a:ext cx="1524000" cy="457200"/>
          </a:xfrm>
          <a:prstGeom prst="rect">
            <a:avLst/>
          </a:prstGeom>
          <a:solidFill>
            <a:schemeClr val="accent1"/>
          </a:solidFill>
          <a:ln w="25400">
            <a:solidFill>
              <a:schemeClr val="tx1"/>
            </a:solidFill>
            <a:miter lim="800000"/>
            <a:headEnd/>
            <a:tailEnd/>
          </a:ln>
          <a:effectLst/>
        </p:spPr>
        <p:txBody>
          <a:bodyPr wrap="none" anchor="ctr"/>
          <a:lstStyle/>
          <a:p>
            <a:pPr algn="ctr">
              <a:lnSpc>
                <a:spcPct val="85000"/>
              </a:lnSpc>
            </a:pPr>
            <a:r>
              <a:rPr lang="en-US" sz="1600">
                <a:latin typeface="Times New Roman" pitchFamily="18" charset="0"/>
              </a:rPr>
              <a:t>Uncover </a:t>
            </a:r>
          </a:p>
          <a:p>
            <a:pPr algn="ctr">
              <a:lnSpc>
                <a:spcPct val="85000"/>
              </a:lnSpc>
            </a:pPr>
            <a:r>
              <a:rPr lang="en-US" sz="1600">
                <a:latin typeface="Times New Roman" pitchFamily="18" charset="0"/>
              </a:rPr>
              <a:t>Services on Ports</a:t>
            </a:r>
          </a:p>
        </p:txBody>
      </p:sp>
      <p:sp>
        <p:nvSpPr>
          <p:cNvPr id="9225" name="Rectangle 9"/>
          <p:cNvSpPr>
            <a:spLocks noChangeArrowheads="1"/>
          </p:cNvSpPr>
          <p:nvPr/>
        </p:nvSpPr>
        <p:spPr bwMode="auto">
          <a:xfrm>
            <a:off x="7696200" y="6057900"/>
            <a:ext cx="990600" cy="457200"/>
          </a:xfrm>
          <a:prstGeom prst="rect">
            <a:avLst/>
          </a:prstGeom>
          <a:solidFill>
            <a:srgbClr val="CCFFCC"/>
          </a:solidFill>
          <a:ln w="25400">
            <a:solidFill>
              <a:schemeClr val="tx1"/>
            </a:solidFill>
            <a:miter lim="800000"/>
            <a:headEnd/>
            <a:tailEnd/>
          </a:ln>
          <a:effectLst/>
        </p:spPr>
        <p:txBody>
          <a:bodyPr wrap="none" anchor="ctr"/>
          <a:lstStyle/>
          <a:p>
            <a:pPr algn="ctr">
              <a:lnSpc>
                <a:spcPct val="85000"/>
              </a:lnSpc>
            </a:pPr>
            <a:r>
              <a:rPr lang="en-US" sz="1600">
                <a:latin typeface="Times New Roman" pitchFamily="18" charset="0"/>
              </a:rPr>
              <a:t>Map the </a:t>
            </a:r>
          </a:p>
          <a:p>
            <a:pPr algn="ctr">
              <a:lnSpc>
                <a:spcPct val="85000"/>
              </a:lnSpc>
            </a:pPr>
            <a:r>
              <a:rPr lang="en-US" sz="1600">
                <a:latin typeface="Times New Roman" pitchFamily="18" charset="0"/>
              </a:rPr>
              <a:t>Network</a:t>
            </a:r>
          </a:p>
        </p:txBody>
      </p:sp>
      <p:sp>
        <p:nvSpPr>
          <p:cNvPr id="9226" name="Rectangle 10"/>
          <p:cNvSpPr>
            <a:spLocks noChangeArrowheads="1"/>
          </p:cNvSpPr>
          <p:nvPr/>
        </p:nvSpPr>
        <p:spPr bwMode="auto">
          <a:xfrm>
            <a:off x="381000" y="1524000"/>
            <a:ext cx="1371600" cy="457200"/>
          </a:xfrm>
          <a:prstGeom prst="rect">
            <a:avLst/>
          </a:prstGeom>
          <a:solidFill>
            <a:schemeClr val="bg1"/>
          </a:solidFill>
          <a:ln w="25400">
            <a:solidFill>
              <a:schemeClr val="tx1"/>
            </a:solidFill>
            <a:miter lim="800000"/>
            <a:headEnd/>
            <a:tailEnd/>
          </a:ln>
          <a:effectLst/>
        </p:spPr>
        <p:txBody>
          <a:bodyPr wrap="none" anchor="ctr"/>
          <a:lstStyle/>
          <a:p>
            <a:pPr algn="ctr">
              <a:lnSpc>
                <a:spcPct val="80000"/>
              </a:lnSpc>
            </a:pPr>
            <a:r>
              <a:rPr lang="en-US" sz="1600">
                <a:latin typeface="Times New Roman" pitchFamily="18" charset="0"/>
              </a:rPr>
              <a:t>Gather Initial </a:t>
            </a:r>
          </a:p>
          <a:p>
            <a:pPr algn="ctr">
              <a:lnSpc>
                <a:spcPct val="80000"/>
              </a:lnSpc>
            </a:pPr>
            <a:r>
              <a:rPr lang="en-US" sz="1600">
                <a:latin typeface="Times New Roman" pitchFamily="18" charset="0"/>
              </a:rPr>
              <a:t>Information</a:t>
            </a:r>
          </a:p>
        </p:txBody>
      </p:sp>
      <p:grpSp>
        <p:nvGrpSpPr>
          <p:cNvPr id="9254" name="Group 38"/>
          <p:cNvGrpSpPr>
            <a:grpSpLocks/>
          </p:cNvGrpSpPr>
          <p:nvPr/>
        </p:nvGrpSpPr>
        <p:grpSpPr bwMode="auto">
          <a:xfrm>
            <a:off x="1066800" y="1943100"/>
            <a:ext cx="457200" cy="533400"/>
            <a:chOff x="720" y="624"/>
            <a:chExt cx="288" cy="336"/>
          </a:xfrm>
        </p:grpSpPr>
        <p:sp>
          <p:nvSpPr>
            <p:cNvPr id="9252" name="Line 36"/>
            <p:cNvSpPr>
              <a:spLocks noChangeShapeType="1"/>
            </p:cNvSpPr>
            <p:nvPr/>
          </p:nvSpPr>
          <p:spPr bwMode="auto">
            <a:xfrm>
              <a:off x="720" y="624"/>
              <a:ext cx="0" cy="336"/>
            </a:xfrm>
            <a:prstGeom prst="line">
              <a:avLst/>
            </a:prstGeom>
            <a:noFill/>
            <a:ln w="38100">
              <a:solidFill>
                <a:schemeClr val="tx1"/>
              </a:solidFill>
              <a:round/>
              <a:headEnd/>
              <a:tailEnd/>
            </a:ln>
            <a:effectLst/>
          </p:spPr>
          <p:txBody>
            <a:bodyPr/>
            <a:lstStyle/>
            <a:p>
              <a:endParaRPr lang="en-IE"/>
            </a:p>
          </p:txBody>
        </p:sp>
        <p:sp>
          <p:nvSpPr>
            <p:cNvPr id="9253" name="Line 37"/>
            <p:cNvSpPr>
              <a:spLocks noChangeShapeType="1"/>
            </p:cNvSpPr>
            <p:nvPr/>
          </p:nvSpPr>
          <p:spPr bwMode="auto">
            <a:xfrm>
              <a:off x="720" y="960"/>
              <a:ext cx="288" cy="0"/>
            </a:xfrm>
            <a:prstGeom prst="line">
              <a:avLst/>
            </a:prstGeom>
            <a:noFill/>
            <a:ln w="38100">
              <a:solidFill>
                <a:schemeClr val="tx1"/>
              </a:solidFill>
              <a:round/>
              <a:headEnd/>
              <a:tailEnd type="triangle" w="med" len="med"/>
            </a:ln>
            <a:effectLst/>
          </p:spPr>
          <p:txBody>
            <a:bodyPr/>
            <a:lstStyle/>
            <a:p>
              <a:endParaRPr lang="en-IE"/>
            </a:p>
          </p:txBody>
        </p:sp>
      </p:grpSp>
      <p:grpSp>
        <p:nvGrpSpPr>
          <p:cNvPr id="9256" name="Group 40"/>
          <p:cNvGrpSpPr>
            <a:grpSpLocks/>
          </p:cNvGrpSpPr>
          <p:nvPr/>
        </p:nvGrpSpPr>
        <p:grpSpPr bwMode="auto">
          <a:xfrm>
            <a:off x="2209800" y="2705100"/>
            <a:ext cx="457200" cy="533400"/>
            <a:chOff x="720" y="624"/>
            <a:chExt cx="288" cy="336"/>
          </a:xfrm>
        </p:grpSpPr>
        <p:sp>
          <p:nvSpPr>
            <p:cNvPr id="9257" name="Line 41"/>
            <p:cNvSpPr>
              <a:spLocks noChangeShapeType="1"/>
            </p:cNvSpPr>
            <p:nvPr/>
          </p:nvSpPr>
          <p:spPr bwMode="auto">
            <a:xfrm>
              <a:off x="720" y="624"/>
              <a:ext cx="0" cy="336"/>
            </a:xfrm>
            <a:prstGeom prst="line">
              <a:avLst/>
            </a:prstGeom>
            <a:noFill/>
            <a:ln w="38100">
              <a:solidFill>
                <a:schemeClr val="tx1"/>
              </a:solidFill>
              <a:round/>
              <a:headEnd/>
              <a:tailEnd/>
            </a:ln>
            <a:effectLst/>
          </p:spPr>
          <p:txBody>
            <a:bodyPr/>
            <a:lstStyle/>
            <a:p>
              <a:endParaRPr lang="en-IE"/>
            </a:p>
          </p:txBody>
        </p:sp>
        <p:sp>
          <p:nvSpPr>
            <p:cNvPr id="9258" name="Line 42"/>
            <p:cNvSpPr>
              <a:spLocks noChangeShapeType="1"/>
            </p:cNvSpPr>
            <p:nvPr/>
          </p:nvSpPr>
          <p:spPr bwMode="auto">
            <a:xfrm>
              <a:off x="720" y="960"/>
              <a:ext cx="288" cy="0"/>
            </a:xfrm>
            <a:prstGeom prst="line">
              <a:avLst/>
            </a:prstGeom>
            <a:noFill/>
            <a:ln w="38100">
              <a:solidFill>
                <a:schemeClr val="tx1"/>
              </a:solidFill>
              <a:round/>
              <a:headEnd/>
              <a:tailEnd type="triangle" w="med" len="med"/>
            </a:ln>
            <a:effectLst/>
          </p:spPr>
          <p:txBody>
            <a:bodyPr/>
            <a:lstStyle/>
            <a:p>
              <a:endParaRPr lang="en-IE"/>
            </a:p>
          </p:txBody>
        </p:sp>
      </p:grpSp>
      <p:grpSp>
        <p:nvGrpSpPr>
          <p:cNvPr id="9259" name="Group 43"/>
          <p:cNvGrpSpPr>
            <a:grpSpLocks/>
          </p:cNvGrpSpPr>
          <p:nvPr/>
        </p:nvGrpSpPr>
        <p:grpSpPr bwMode="auto">
          <a:xfrm>
            <a:off x="3429000" y="3467100"/>
            <a:ext cx="457200" cy="533400"/>
            <a:chOff x="720" y="624"/>
            <a:chExt cx="288" cy="336"/>
          </a:xfrm>
        </p:grpSpPr>
        <p:sp>
          <p:nvSpPr>
            <p:cNvPr id="9260" name="Line 44"/>
            <p:cNvSpPr>
              <a:spLocks noChangeShapeType="1"/>
            </p:cNvSpPr>
            <p:nvPr/>
          </p:nvSpPr>
          <p:spPr bwMode="auto">
            <a:xfrm>
              <a:off x="720" y="624"/>
              <a:ext cx="0" cy="336"/>
            </a:xfrm>
            <a:prstGeom prst="line">
              <a:avLst/>
            </a:prstGeom>
            <a:noFill/>
            <a:ln w="38100">
              <a:solidFill>
                <a:schemeClr val="tx1"/>
              </a:solidFill>
              <a:round/>
              <a:headEnd/>
              <a:tailEnd/>
            </a:ln>
            <a:effectLst/>
          </p:spPr>
          <p:txBody>
            <a:bodyPr/>
            <a:lstStyle/>
            <a:p>
              <a:endParaRPr lang="en-IE"/>
            </a:p>
          </p:txBody>
        </p:sp>
        <p:sp>
          <p:nvSpPr>
            <p:cNvPr id="9261" name="Line 45"/>
            <p:cNvSpPr>
              <a:spLocks noChangeShapeType="1"/>
            </p:cNvSpPr>
            <p:nvPr/>
          </p:nvSpPr>
          <p:spPr bwMode="auto">
            <a:xfrm>
              <a:off x="720" y="960"/>
              <a:ext cx="288" cy="0"/>
            </a:xfrm>
            <a:prstGeom prst="line">
              <a:avLst/>
            </a:prstGeom>
            <a:noFill/>
            <a:ln w="38100">
              <a:solidFill>
                <a:schemeClr val="tx1"/>
              </a:solidFill>
              <a:round/>
              <a:headEnd/>
              <a:tailEnd type="triangle" w="med" len="med"/>
            </a:ln>
            <a:effectLst/>
          </p:spPr>
          <p:txBody>
            <a:bodyPr/>
            <a:lstStyle/>
            <a:p>
              <a:endParaRPr lang="en-IE"/>
            </a:p>
          </p:txBody>
        </p:sp>
      </p:grpSp>
      <p:grpSp>
        <p:nvGrpSpPr>
          <p:cNvPr id="9262" name="Group 46"/>
          <p:cNvGrpSpPr>
            <a:grpSpLocks/>
          </p:cNvGrpSpPr>
          <p:nvPr/>
        </p:nvGrpSpPr>
        <p:grpSpPr bwMode="auto">
          <a:xfrm>
            <a:off x="7239000" y="5753100"/>
            <a:ext cx="457200" cy="533400"/>
            <a:chOff x="720" y="624"/>
            <a:chExt cx="288" cy="336"/>
          </a:xfrm>
        </p:grpSpPr>
        <p:sp>
          <p:nvSpPr>
            <p:cNvPr id="9263" name="Line 47"/>
            <p:cNvSpPr>
              <a:spLocks noChangeShapeType="1"/>
            </p:cNvSpPr>
            <p:nvPr/>
          </p:nvSpPr>
          <p:spPr bwMode="auto">
            <a:xfrm>
              <a:off x="720" y="624"/>
              <a:ext cx="0" cy="336"/>
            </a:xfrm>
            <a:prstGeom prst="line">
              <a:avLst/>
            </a:prstGeom>
            <a:noFill/>
            <a:ln w="38100">
              <a:solidFill>
                <a:schemeClr val="tx1"/>
              </a:solidFill>
              <a:round/>
              <a:headEnd/>
              <a:tailEnd/>
            </a:ln>
            <a:effectLst/>
          </p:spPr>
          <p:txBody>
            <a:bodyPr/>
            <a:lstStyle/>
            <a:p>
              <a:endParaRPr lang="en-IE"/>
            </a:p>
          </p:txBody>
        </p:sp>
        <p:sp>
          <p:nvSpPr>
            <p:cNvPr id="9264" name="Line 48"/>
            <p:cNvSpPr>
              <a:spLocks noChangeShapeType="1"/>
            </p:cNvSpPr>
            <p:nvPr/>
          </p:nvSpPr>
          <p:spPr bwMode="auto">
            <a:xfrm>
              <a:off x="720" y="960"/>
              <a:ext cx="288" cy="0"/>
            </a:xfrm>
            <a:prstGeom prst="line">
              <a:avLst/>
            </a:prstGeom>
            <a:noFill/>
            <a:ln w="38100">
              <a:solidFill>
                <a:schemeClr val="tx1"/>
              </a:solidFill>
              <a:round/>
              <a:headEnd/>
              <a:tailEnd type="triangle" w="med" len="med"/>
            </a:ln>
            <a:effectLst/>
          </p:spPr>
          <p:txBody>
            <a:bodyPr/>
            <a:lstStyle/>
            <a:p>
              <a:endParaRPr lang="en-IE"/>
            </a:p>
          </p:txBody>
        </p:sp>
      </p:grpSp>
      <p:grpSp>
        <p:nvGrpSpPr>
          <p:cNvPr id="9265" name="Group 49"/>
          <p:cNvGrpSpPr>
            <a:grpSpLocks/>
          </p:cNvGrpSpPr>
          <p:nvPr/>
        </p:nvGrpSpPr>
        <p:grpSpPr bwMode="auto">
          <a:xfrm>
            <a:off x="6019800" y="4991100"/>
            <a:ext cx="457200" cy="533400"/>
            <a:chOff x="720" y="624"/>
            <a:chExt cx="288" cy="336"/>
          </a:xfrm>
        </p:grpSpPr>
        <p:sp>
          <p:nvSpPr>
            <p:cNvPr id="9266" name="Line 50"/>
            <p:cNvSpPr>
              <a:spLocks noChangeShapeType="1"/>
            </p:cNvSpPr>
            <p:nvPr/>
          </p:nvSpPr>
          <p:spPr bwMode="auto">
            <a:xfrm>
              <a:off x="720" y="624"/>
              <a:ext cx="0" cy="336"/>
            </a:xfrm>
            <a:prstGeom prst="line">
              <a:avLst/>
            </a:prstGeom>
            <a:noFill/>
            <a:ln w="38100">
              <a:solidFill>
                <a:schemeClr val="tx1"/>
              </a:solidFill>
              <a:round/>
              <a:headEnd/>
              <a:tailEnd/>
            </a:ln>
            <a:effectLst/>
          </p:spPr>
          <p:txBody>
            <a:bodyPr/>
            <a:lstStyle/>
            <a:p>
              <a:endParaRPr lang="en-IE"/>
            </a:p>
          </p:txBody>
        </p:sp>
        <p:sp>
          <p:nvSpPr>
            <p:cNvPr id="9267" name="Line 51"/>
            <p:cNvSpPr>
              <a:spLocks noChangeShapeType="1"/>
            </p:cNvSpPr>
            <p:nvPr/>
          </p:nvSpPr>
          <p:spPr bwMode="auto">
            <a:xfrm>
              <a:off x="720" y="960"/>
              <a:ext cx="288" cy="0"/>
            </a:xfrm>
            <a:prstGeom prst="line">
              <a:avLst/>
            </a:prstGeom>
            <a:noFill/>
            <a:ln w="38100">
              <a:solidFill>
                <a:schemeClr val="tx1"/>
              </a:solidFill>
              <a:round/>
              <a:headEnd/>
              <a:tailEnd type="triangle" w="med" len="med"/>
            </a:ln>
            <a:effectLst/>
          </p:spPr>
          <p:txBody>
            <a:bodyPr/>
            <a:lstStyle/>
            <a:p>
              <a:endParaRPr lang="en-IE"/>
            </a:p>
          </p:txBody>
        </p:sp>
      </p:grpSp>
      <p:grpSp>
        <p:nvGrpSpPr>
          <p:cNvPr id="9268" name="Group 52"/>
          <p:cNvGrpSpPr>
            <a:grpSpLocks/>
          </p:cNvGrpSpPr>
          <p:nvPr/>
        </p:nvGrpSpPr>
        <p:grpSpPr bwMode="auto">
          <a:xfrm>
            <a:off x="4800600" y="4229100"/>
            <a:ext cx="457200" cy="533400"/>
            <a:chOff x="720" y="624"/>
            <a:chExt cx="288" cy="336"/>
          </a:xfrm>
        </p:grpSpPr>
        <p:sp>
          <p:nvSpPr>
            <p:cNvPr id="9269" name="Line 53"/>
            <p:cNvSpPr>
              <a:spLocks noChangeShapeType="1"/>
            </p:cNvSpPr>
            <p:nvPr/>
          </p:nvSpPr>
          <p:spPr bwMode="auto">
            <a:xfrm>
              <a:off x="720" y="624"/>
              <a:ext cx="0" cy="336"/>
            </a:xfrm>
            <a:prstGeom prst="line">
              <a:avLst/>
            </a:prstGeom>
            <a:noFill/>
            <a:ln w="38100">
              <a:solidFill>
                <a:schemeClr val="tx1"/>
              </a:solidFill>
              <a:round/>
              <a:headEnd/>
              <a:tailEnd/>
            </a:ln>
            <a:effectLst/>
          </p:spPr>
          <p:txBody>
            <a:bodyPr/>
            <a:lstStyle/>
            <a:p>
              <a:endParaRPr lang="en-IE"/>
            </a:p>
          </p:txBody>
        </p:sp>
        <p:sp>
          <p:nvSpPr>
            <p:cNvPr id="9270" name="Line 54"/>
            <p:cNvSpPr>
              <a:spLocks noChangeShapeType="1"/>
            </p:cNvSpPr>
            <p:nvPr/>
          </p:nvSpPr>
          <p:spPr bwMode="auto">
            <a:xfrm>
              <a:off x="720" y="960"/>
              <a:ext cx="288" cy="0"/>
            </a:xfrm>
            <a:prstGeom prst="line">
              <a:avLst/>
            </a:prstGeom>
            <a:noFill/>
            <a:ln w="38100">
              <a:solidFill>
                <a:schemeClr val="tx1"/>
              </a:solidFill>
              <a:round/>
              <a:headEnd/>
              <a:tailEnd type="triangle" w="med" len="med"/>
            </a:ln>
            <a:effectLst/>
          </p:spPr>
          <p:txBody>
            <a:bodyPr/>
            <a:lstStyle/>
            <a:p>
              <a:endParaRPr lang="en-IE"/>
            </a:p>
          </p:txBody>
        </p:sp>
      </p:grpSp>
      <p:sp>
        <p:nvSpPr>
          <p:cNvPr id="9286" name="Text Box 70"/>
          <p:cNvSpPr txBox="1">
            <a:spLocks noChangeArrowheads="1"/>
          </p:cNvSpPr>
          <p:nvPr/>
        </p:nvSpPr>
        <p:spPr bwMode="auto">
          <a:xfrm>
            <a:off x="593725" y="3427413"/>
            <a:ext cx="184150" cy="366712"/>
          </a:xfrm>
          <a:prstGeom prst="rect">
            <a:avLst/>
          </a:prstGeom>
          <a:noFill/>
          <a:ln w="9525">
            <a:noFill/>
            <a:miter lim="800000"/>
            <a:headEnd/>
            <a:tailEnd/>
          </a:ln>
          <a:effectLst/>
        </p:spPr>
        <p:txBody>
          <a:bodyPr wrap="none">
            <a:spAutoFit/>
          </a:bodyPr>
          <a:lstStyle/>
          <a:p>
            <a:endParaRPr lang="en-US"/>
          </a:p>
        </p:txBody>
      </p:sp>
      <p:sp>
        <p:nvSpPr>
          <p:cNvPr id="9288" name="Rectangle 72"/>
          <p:cNvSpPr>
            <a:spLocks noGrp="1" noChangeArrowheads="1"/>
          </p:cNvSpPr>
          <p:nvPr>
            <p:ph type="title"/>
          </p:nvPr>
        </p:nvSpPr>
        <p:spPr>
          <a:xfrm>
            <a:off x="457200" y="228600"/>
            <a:ext cx="8229600" cy="685800"/>
          </a:xfrm>
        </p:spPr>
        <p:txBody>
          <a:bodyPr/>
          <a:lstStyle/>
          <a:p>
            <a:r>
              <a:rPr lang="en-US" sz="3600" b="1" i="1">
                <a:solidFill>
                  <a:srgbClr val="CC0000"/>
                </a:solidFill>
                <a:effectLst>
                  <a:outerShdw blurRad="38100" dist="38100" dir="2700000" algn="tl">
                    <a:srgbClr val="C0C0C0"/>
                  </a:outerShdw>
                </a:effectLst>
                <a:latin typeface="Times New Roman" pitchFamily="18" charset="0"/>
              </a:rPr>
              <a:t>Discovery Phase of PT</a:t>
            </a:r>
          </a:p>
        </p:txBody>
      </p:sp>
      <p:sp>
        <p:nvSpPr>
          <p:cNvPr id="9291" name="Text Box 75"/>
          <p:cNvSpPr txBox="1">
            <a:spLocks noChangeArrowheads="1"/>
          </p:cNvSpPr>
          <p:nvPr/>
        </p:nvSpPr>
        <p:spPr bwMode="auto">
          <a:xfrm>
            <a:off x="5486400" y="1676400"/>
            <a:ext cx="1560513" cy="915988"/>
          </a:xfrm>
          <a:prstGeom prst="rect">
            <a:avLst/>
          </a:prstGeom>
          <a:noFill/>
          <a:ln w="9525">
            <a:noFill/>
            <a:miter lim="800000"/>
            <a:headEnd/>
            <a:tailEnd/>
          </a:ln>
          <a:effectLst/>
        </p:spPr>
        <p:txBody>
          <a:bodyPr wrap="none">
            <a:spAutoFit/>
          </a:bodyPr>
          <a:lstStyle/>
          <a:p>
            <a:pPr marL="176213" indent="-176213">
              <a:buFontTx/>
              <a:buChar char="•"/>
            </a:pPr>
            <a:r>
              <a:rPr lang="en-US">
                <a:latin typeface="Times New Roman" pitchFamily="18" charset="0"/>
              </a:rPr>
              <a:t>Netcat</a:t>
            </a:r>
          </a:p>
          <a:p>
            <a:pPr marL="176213" indent="-176213">
              <a:buFontTx/>
              <a:buChar char="•"/>
            </a:pPr>
            <a:r>
              <a:rPr lang="en-US">
                <a:latin typeface="Times New Roman" pitchFamily="18" charset="0"/>
              </a:rPr>
              <a:t>NeoTrace</a:t>
            </a:r>
          </a:p>
          <a:p>
            <a:pPr marL="176213" indent="-176213">
              <a:buFontTx/>
              <a:buChar char="•"/>
            </a:pPr>
            <a:r>
              <a:rPr lang="en-US">
                <a:latin typeface="Times New Roman" pitchFamily="18" charset="0"/>
              </a:rPr>
              <a:t>Visual Route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457200" y="381000"/>
            <a:ext cx="8229600" cy="838200"/>
          </a:xfrm>
        </p:spPr>
        <p:txBody>
          <a:bodyPr>
            <a:normAutofit/>
          </a:bodyPr>
          <a:lstStyle/>
          <a:p>
            <a:r>
              <a:rPr lang="en-US" sz="3600" b="1" i="1">
                <a:solidFill>
                  <a:srgbClr val="CC0000"/>
                </a:solidFill>
                <a:effectLst>
                  <a:outerShdw blurRad="38100" dist="38100" dir="2700000" algn="tl">
                    <a:srgbClr val="C0C0C0"/>
                  </a:outerShdw>
                </a:effectLst>
                <a:latin typeface="Times New Roman" pitchFamily="18" charset="0"/>
              </a:rPr>
              <a:t>Attack Phase Steps with Loopback</a:t>
            </a:r>
            <a:r>
              <a:rPr lang="en-US"/>
              <a:t> </a:t>
            </a:r>
          </a:p>
        </p:txBody>
      </p:sp>
      <p:sp>
        <p:nvSpPr>
          <p:cNvPr id="27653" name="AutoShape 5"/>
          <p:cNvSpPr>
            <a:spLocks noChangeArrowheads="1"/>
          </p:cNvSpPr>
          <p:nvPr/>
        </p:nvSpPr>
        <p:spPr bwMode="auto">
          <a:xfrm>
            <a:off x="457200" y="2362200"/>
            <a:ext cx="1219200" cy="838200"/>
          </a:xfrm>
          <a:prstGeom prst="roundRect">
            <a:avLst>
              <a:gd name="adj" fmla="val 16667"/>
            </a:avLst>
          </a:prstGeom>
          <a:solidFill>
            <a:schemeClr val="accent1">
              <a:alpha val="49001"/>
            </a:schemeClr>
          </a:solidFill>
          <a:ln w="25400">
            <a:solidFill>
              <a:schemeClr val="tx1"/>
            </a:solidFill>
            <a:round/>
            <a:headEnd/>
            <a:tailEnd/>
          </a:ln>
          <a:effectLst/>
        </p:spPr>
        <p:txBody>
          <a:bodyPr wrap="none" anchor="ctr"/>
          <a:lstStyle/>
          <a:p>
            <a:pPr algn="ctr">
              <a:lnSpc>
                <a:spcPct val="90000"/>
              </a:lnSpc>
            </a:pPr>
            <a:r>
              <a:rPr lang="en-US" sz="2000">
                <a:latin typeface="Times New Roman" pitchFamily="18" charset="0"/>
              </a:rPr>
              <a:t>Discovery</a:t>
            </a:r>
          </a:p>
          <a:p>
            <a:pPr algn="ctr">
              <a:lnSpc>
                <a:spcPct val="90000"/>
              </a:lnSpc>
            </a:pPr>
            <a:r>
              <a:rPr lang="en-US" sz="2000">
                <a:latin typeface="Times New Roman" pitchFamily="18" charset="0"/>
              </a:rPr>
              <a:t>Phase</a:t>
            </a:r>
          </a:p>
        </p:txBody>
      </p:sp>
      <p:sp>
        <p:nvSpPr>
          <p:cNvPr id="27654" name="AutoShape 6"/>
          <p:cNvSpPr>
            <a:spLocks noChangeArrowheads="1"/>
          </p:cNvSpPr>
          <p:nvPr/>
        </p:nvSpPr>
        <p:spPr bwMode="auto">
          <a:xfrm>
            <a:off x="2209800" y="2362200"/>
            <a:ext cx="1219200" cy="838200"/>
          </a:xfrm>
          <a:prstGeom prst="roundRect">
            <a:avLst>
              <a:gd name="adj" fmla="val 16667"/>
            </a:avLst>
          </a:prstGeom>
          <a:solidFill>
            <a:srgbClr val="CCFFCC">
              <a:alpha val="49001"/>
            </a:srgbClr>
          </a:solidFill>
          <a:ln w="25400">
            <a:solidFill>
              <a:schemeClr val="tx1"/>
            </a:solidFill>
            <a:round/>
            <a:headEnd/>
            <a:tailEnd/>
          </a:ln>
          <a:effectLst/>
        </p:spPr>
        <p:txBody>
          <a:bodyPr wrap="none" anchor="ctr"/>
          <a:lstStyle/>
          <a:p>
            <a:pPr algn="ctr">
              <a:lnSpc>
                <a:spcPct val="90000"/>
              </a:lnSpc>
            </a:pPr>
            <a:r>
              <a:rPr lang="en-US" sz="2000">
                <a:latin typeface="Times New Roman" pitchFamily="18" charset="0"/>
              </a:rPr>
              <a:t>Gaining</a:t>
            </a:r>
          </a:p>
          <a:p>
            <a:pPr algn="ctr">
              <a:lnSpc>
                <a:spcPct val="90000"/>
              </a:lnSpc>
            </a:pPr>
            <a:r>
              <a:rPr lang="en-US" sz="2000">
                <a:latin typeface="Times New Roman" pitchFamily="18" charset="0"/>
              </a:rPr>
              <a:t>Access</a:t>
            </a:r>
          </a:p>
        </p:txBody>
      </p:sp>
      <p:sp>
        <p:nvSpPr>
          <p:cNvPr id="27655" name="AutoShape 7"/>
          <p:cNvSpPr>
            <a:spLocks noChangeArrowheads="1"/>
          </p:cNvSpPr>
          <p:nvPr/>
        </p:nvSpPr>
        <p:spPr bwMode="auto">
          <a:xfrm>
            <a:off x="3962400" y="2362200"/>
            <a:ext cx="1219200" cy="838200"/>
          </a:xfrm>
          <a:prstGeom prst="roundRect">
            <a:avLst>
              <a:gd name="adj" fmla="val 16667"/>
            </a:avLst>
          </a:prstGeom>
          <a:solidFill>
            <a:srgbClr val="FFFF99">
              <a:alpha val="49001"/>
            </a:srgbClr>
          </a:solidFill>
          <a:ln w="25400">
            <a:solidFill>
              <a:schemeClr val="tx1"/>
            </a:solidFill>
            <a:round/>
            <a:headEnd/>
            <a:tailEnd/>
          </a:ln>
          <a:effectLst/>
        </p:spPr>
        <p:txBody>
          <a:bodyPr wrap="none" anchor="ctr"/>
          <a:lstStyle/>
          <a:p>
            <a:pPr algn="ctr">
              <a:lnSpc>
                <a:spcPct val="90000"/>
              </a:lnSpc>
            </a:pPr>
            <a:r>
              <a:rPr lang="en-US" sz="2000">
                <a:latin typeface="Times New Roman" pitchFamily="18" charset="0"/>
              </a:rPr>
              <a:t>Escalating</a:t>
            </a:r>
          </a:p>
          <a:p>
            <a:pPr algn="ctr">
              <a:lnSpc>
                <a:spcPct val="90000"/>
              </a:lnSpc>
            </a:pPr>
            <a:r>
              <a:rPr lang="en-US" sz="2000">
                <a:latin typeface="Times New Roman" pitchFamily="18" charset="0"/>
              </a:rPr>
              <a:t>Privilege</a:t>
            </a:r>
          </a:p>
        </p:txBody>
      </p:sp>
      <p:sp>
        <p:nvSpPr>
          <p:cNvPr id="27656" name="AutoShape 8"/>
          <p:cNvSpPr>
            <a:spLocks noChangeArrowheads="1"/>
          </p:cNvSpPr>
          <p:nvPr/>
        </p:nvSpPr>
        <p:spPr bwMode="auto">
          <a:xfrm>
            <a:off x="5715000" y="2362200"/>
            <a:ext cx="1219200" cy="838200"/>
          </a:xfrm>
          <a:prstGeom prst="roundRect">
            <a:avLst>
              <a:gd name="adj" fmla="val 16667"/>
            </a:avLst>
          </a:prstGeom>
          <a:solidFill>
            <a:srgbClr val="CCFFFF">
              <a:alpha val="49001"/>
            </a:srgbClr>
          </a:solidFill>
          <a:ln w="25400">
            <a:solidFill>
              <a:schemeClr val="tx1"/>
            </a:solidFill>
            <a:round/>
            <a:headEnd/>
            <a:tailEnd/>
          </a:ln>
          <a:effectLst/>
        </p:spPr>
        <p:txBody>
          <a:bodyPr wrap="none" anchor="ctr"/>
          <a:lstStyle/>
          <a:p>
            <a:pPr algn="ctr">
              <a:lnSpc>
                <a:spcPct val="90000"/>
              </a:lnSpc>
            </a:pPr>
            <a:r>
              <a:rPr lang="en-US" sz="2000">
                <a:latin typeface="Times New Roman" pitchFamily="18" charset="0"/>
              </a:rPr>
              <a:t>System</a:t>
            </a:r>
          </a:p>
          <a:p>
            <a:pPr algn="ctr">
              <a:lnSpc>
                <a:spcPct val="90000"/>
              </a:lnSpc>
            </a:pPr>
            <a:r>
              <a:rPr lang="en-US" sz="2000">
                <a:latin typeface="Times New Roman" pitchFamily="18" charset="0"/>
              </a:rPr>
              <a:t>Browsing</a:t>
            </a:r>
          </a:p>
        </p:txBody>
      </p:sp>
      <p:sp>
        <p:nvSpPr>
          <p:cNvPr id="27657" name="AutoShape 9"/>
          <p:cNvSpPr>
            <a:spLocks noChangeArrowheads="1"/>
          </p:cNvSpPr>
          <p:nvPr/>
        </p:nvSpPr>
        <p:spPr bwMode="auto">
          <a:xfrm>
            <a:off x="7467600" y="2362200"/>
            <a:ext cx="1219200" cy="838200"/>
          </a:xfrm>
          <a:prstGeom prst="roundRect">
            <a:avLst>
              <a:gd name="adj" fmla="val 16667"/>
            </a:avLst>
          </a:prstGeom>
          <a:noFill/>
          <a:ln w="25400">
            <a:solidFill>
              <a:schemeClr val="tx1"/>
            </a:solidFill>
            <a:round/>
            <a:headEnd/>
            <a:tailEnd/>
          </a:ln>
          <a:effectLst/>
        </p:spPr>
        <p:txBody>
          <a:bodyPr wrap="none" anchor="ctr"/>
          <a:lstStyle/>
          <a:p>
            <a:pPr algn="ctr">
              <a:lnSpc>
                <a:spcPct val="80000"/>
              </a:lnSpc>
            </a:pPr>
            <a:r>
              <a:rPr lang="en-US" sz="2000">
                <a:latin typeface="Times New Roman" pitchFamily="18" charset="0"/>
              </a:rPr>
              <a:t>Install </a:t>
            </a:r>
          </a:p>
          <a:p>
            <a:pPr algn="ctr">
              <a:lnSpc>
                <a:spcPct val="80000"/>
              </a:lnSpc>
            </a:pPr>
            <a:r>
              <a:rPr lang="en-US" sz="2000">
                <a:latin typeface="Times New Roman" pitchFamily="18" charset="0"/>
              </a:rPr>
              <a:t>Add. Test </a:t>
            </a:r>
          </a:p>
          <a:p>
            <a:pPr algn="ctr">
              <a:lnSpc>
                <a:spcPct val="80000"/>
              </a:lnSpc>
            </a:pPr>
            <a:r>
              <a:rPr lang="en-US" sz="2000">
                <a:latin typeface="Times New Roman" pitchFamily="18" charset="0"/>
              </a:rPr>
              <a:t>Software</a:t>
            </a:r>
          </a:p>
        </p:txBody>
      </p:sp>
      <p:sp>
        <p:nvSpPr>
          <p:cNvPr id="27661" name="Line 13"/>
          <p:cNvSpPr>
            <a:spLocks noChangeShapeType="1"/>
          </p:cNvSpPr>
          <p:nvPr/>
        </p:nvSpPr>
        <p:spPr bwMode="auto">
          <a:xfrm>
            <a:off x="1676400" y="2819400"/>
            <a:ext cx="533400" cy="0"/>
          </a:xfrm>
          <a:prstGeom prst="line">
            <a:avLst/>
          </a:prstGeom>
          <a:noFill/>
          <a:ln w="25400">
            <a:solidFill>
              <a:schemeClr val="tx1"/>
            </a:solidFill>
            <a:round/>
            <a:headEnd/>
            <a:tailEnd type="triangle" w="med" len="med"/>
          </a:ln>
          <a:effectLst/>
        </p:spPr>
        <p:txBody>
          <a:bodyPr/>
          <a:lstStyle/>
          <a:p>
            <a:endParaRPr lang="en-IE"/>
          </a:p>
        </p:txBody>
      </p:sp>
      <p:sp>
        <p:nvSpPr>
          <p:cNvPr id="27662" name="Line 14"/>
          <p:cNvSpPr>
            <a:spLocks noChangeShapeType="1"/>
          </p:cNvSpPr>
          <p:nvPr/>
        </p:nvSpPr>
        <p:spPr bwMode="auto">
          <a:xfrm>
            <a:off x="3429000" y="2819400"/>
            <a:ext cx="533400" cy="0"/>
          </a:xfrm>
          <a:prstGeom prst="line">
            <a:avLst/>
          </a:prstGeom>
          <a:noFill/>
          <a:ln w="25400">
            <a:solidFill>
              <a:schemeClr val="tx1"/>
            </a:solidFill>
            <a:round/>
            <a:headEnd/>
            <a:tailEnd type="triangle" w="med" len="med"/>
          </a:ln>
          <a:effectLst/>
        </p:spPr>
        <p:txBody>
          <a:bodyPr/>
          <a:lstStyle/>
          <a:p>
            <a:endParaRPr lang="en-IE"/>
          </a:p>
        </p:txBody>
      </p:sp>
      <p:sp>
        <p:nvSpPr>
          <p:cNvPr id="27663" name="Line 15"/>
          <p:cNvSpPr>
            <a:spLocks noChangeShapeType="1"/>
          </p:cNvSpPr>
          <p:nvPr/>
        </p:nvSpPr>
        <p:spPr bwMode="auto">
          <a:xfrm>
            <a:off x="5181600" y="2819400"/>
            <a:ext cx="533400" cy="0"/>
          </a:xfrm>
          <a:prstGeom prst="line">
            <a:avLst/>
          </a:prstGeom>
          <a:noFill/>
          <a:ln w="25400">
            <a:solidFill>
              <a:schemeClr val="tx1"/>
            </a:solidFill>
            <a:round/>
            <a:headEnd/>
            <a:tailEnd type="triangle" w="med" len="med"/>
          </a:ln>
          <a:effectLst/>
        </p:spPr>
        <p:txBody>
          <a:bodyPr/>
          <a:lstStyle/>
          <a:p>
            <a:endParaRPr lang="en-IE"/>
          </a:p>
        </p:txBody>
      </p:sp>
      <p:sp>
        <p:nvSpPr>
          <p:cNvPr id="27664" name="Line 16"/>
          <p:cNvSpPr>
            <a:spLocks noChangeShapeType="1"/>
          </p:cNvSpPr>
          <p:nvPr/>
        </p:nvSpPr>
        <p:spPr bwMode="auto">
          <a:xfrm>
            <a:off x="6934200" y="2819400"/>
            <a:ext cx="533400" cy="0"/>
          </a:xfrm>
          <a:prstGeom prst="line">
            <a:avLst/>
          </a:prstGeom>
          <a:noFill/>
          <a:ln w="25400">
            <a:solidFill>
              <a:schemeClr val="tx1"/>
            </a:solidFill>
            <a:round/>
            <a:headEnd/>
            <a:tailEnd type="triangle" w="med" len="med"/>
          </a:ln>
          <a:effectLst/>
        </p:spPr>
        <p:txBody>
          <a:bodyPr/>
          <a:lstStyle/>
          <a:p>
            <a:endParaRPr lang="en-IE"/>
          </a:p>
        </p:txBody>
      </p:sp>
      <p:sp>
        <p:nvSpPr>
          <p:cNvPr id="27665" name="Line 17"/>
          <p:cNvSpPr>
            <a:spLocks noChangeShapeType="1"/>
          </p:cNvSpPr>
          <p:nvPr/>
        </p:nvSpPr>
        <p:spPr bwMode="auto">
          <a:xfrm flipV="1">
            <a:off x="6324600" y="1981200"/>
            <a:ext cx="0" cy="381000"/>
          </a:xfrm>
          <a:prstGeom prst="line">
            <a:avLst/>
          </a:prstGeom>
          <a:noFill/>
          <a:ln w="25400">
            <a:solidFill>
              <a:schemeClr val="tx1"/>
            </a:solidFill>
            <a:round/>
            <a:headEnd/>
            <a:tailEnd/>
          </a:ln>
          <a:effectLst/>
        </p:spPr>
        <p:txBody>
          <a:bodyPr/>
          <a:lstStyle/>
          <a:p>
            <a:endParaRPr lang="en-IE"/>
          </a:p>
        </p:txBody>
      </p:sp>
      <p:sp>
        <p:nvSpPr>
          <p:cNvPr id="27666" name="Line 18"/>
          <p:cNvSpPr>
            <a:spLocks noChangeShapeType="1"/>
          </p:cNvSpPr>
          <p:nvPr/>
        </p:nvSpPr>
        <p:spPr bwMode="auto">
          <a:xfrm flipV="1">
            <a:off x="8077200" y="3200400"/>
            <a:ext cx="0" cy="381000"/>
          </a:xfrm>
          <a:prstGeom prst="line">
            <a:avLst/>
          </a:prstGeom>
          <a:noFill/>
          <a:ln w="25400">
            <a:solidFill>
              <a:schemeClr val="tx1"/>
            </a:solidFill>
            <a:round/>
            <a:headEnd/>
            <a:tailEnd/>
          </a:ln>
          <a:effectLst/>
        </p:spPr>
        <p:txBody>
          <a:bodyPr/>
          <a:lstStyle/>
          <a:p>
            <a:endParaRPr lang="en-IE"/>
          </a:p>
        </p:txBody>
      </p:sp>
      <p:sp>
        <p:nvSpPr>
          <p:cNvPr id="27667" name="Line 19"/>
          <p:cNvSpPr>
            <a:spLocks noChangeShapeType="1"/>
          </p:cNvSpPr>
          <p:nvPr/>
        </p:nvSpPr>
        <p:spPr bwMode="auto">
          <a:xfrm flipV="1">
            <a:off x="2819400" y="3200400"/>
            <a:ext cx="0" cy="381000"/>
          </a:xfrm>
          <a:prstGeom prst="line">
            <a:avLst/>
          </a:prstGeom>
          <a:noFill/>
          <a:ln w="25400">
            <a:solidFill>
              <a:schemeClr val="tx1"/>
            </a:solidFill>
            <a:round/>
            <a:headEnd/>
            <a:tailEnd type="triangle" w="med" len="med"/>
          </a:ln>
          <a:effectLst/>
        </p:spPr>
        <p:txBody>
          <a:bodyPr/>
          <a:lstStyle/>
          <a:p>
            <a:endParaRPr lang="en-IE"/>
          </a:p>
        </p:txBody>
      </p:sp>
      <p:sp>
        <p:nvSpPr>
          <p:cNvPr id="27668" name="Line 20"/>
          <p:cNvSpPr>
            <a:spLocks noChangeShapeType="1"/>
          </p:cNvSpPr>
          <p:nvPr/>
        </p:nvSpPr>
        <p:spPr bwMode="auto">
          <a:xfrm flipV="1">
            <a:off x="1066800" y="1981200"/>
            <a:ext cx="0" cy="381000"/>
          </a:xfrm>
          <a:prstGeom prst="line">
            <a:avLst/>
          </a:prstGeom>
          <a:noFill/>
          <a:ln w="25400">
            <a:solidFill>
              <a:schemeClr val="tx1"/>
            </a:solidFill>
            <a:round/>
            <a:headEnd type="triangle" w="med" len="med"/>
            <a:tailEnd/>
          </a:ln>
          <a:effectLst/>
        </p:spPr>
        <p:txBody>
          <a:bodyPr/>
          <a:lstStyle/>
          <a:p>
            <a:endParaRPr lang="en-IE"/>
          </a:p>
        </p:txBody>
      </p:sp>
      <p:sp>
        <p:nvSpPr>
          <p:cNvPr id="27669" name="Line 21"/>
          <p:cNvSpPr>
            <a:spLocks noChangeShapeType="1"/>
          </p:cNvSpPr>
          <p:nvPr/>
        </p:nvSpPr>
        <p:spPr bwMode="auto">
          <a:xfrm flipH="1">
            <a:off x="1066800" y="1981200"/>
            <a:ext cx="5257800" cy="0"/>
          </a:xfrm>
          <a:prstGeom prst="line">
            <a:avLst/>
          </a:prstGeom>
          <a:noFill/>
          <a:ln w="25400">
            <a:solidFill>
              <a:schemeClr val="tx1"/>
            </a:solidFill>
            <a:round/>
            <a:headEnd/>
            <a:tailEnd/>
          </a:ln>
          <a:effectLst/>
        </p:spPr>
        <p:txBody>
          <a:bodyPr/>
          <a:lstStyle/>
          <a:p>
            <a:endParaRPr lang="en-IE"/>
          </a:p>
        </p:txBody>
      </p:sp>
      <p:sp>
        <p:nvSpPr>
          <p:cNvPr id="27670" name="Line 22"/>
          <p:cNvSpPr>
            <a:spLocks noChangeShapeType="1"/>
          </p:cNvSpPr>
          <p:nvPr/>
        </p:nvSpPr>
        <p:spPr bwMode="auto">
          <a:xfrm flipH="1">
            <a:off x="2819400" y="3581400"/>
            <a:ext cx="5257800" cy="0"/>
          </a:xfrm>
          <a:prstGeom prst="line">
            <a:avLst/>
          </a:prstGeom>
          <a:noFill/>
          <a:ln w="25400">
            <a:solidFill>
              <a:schemeClr val="tx1"/>
            </a:solidFill>
            <a:round/>
            <a:headEnd/>
            <a:tailEnd/>
          </a:ln>
          <a:effectLst/>
        </p:spPr>
        <p:txBody>
          <a:bodyPr/>
          <a:lstStyle/>
          <a:p>
            <a:endParaRPr lang="en-IE"/>
          </a:p>
        </p:txBody>
      </p:sp>
      <p:sp>
        <p:nvSpPr>
          <p:cNvPr id="27671" name="AutoShape 23"/>
          <p:cNvSpPr>
            <a:spLocks noChangeArrowheads="1"/>
          </p:cNvSpPr>
          <p:nvPr/>
        </p:nvSpPr>
        <p:spPr bwMode="auto">
          <a:xfrm>
            <a:off x="1071563" y="3744913"/>
            <a:ext cx="2139950" cy="1870075"/>
          </a:xfrm>
          <a:prstGeom prst="wedgeRoundRectCallout">
            <a:avLst>
              <a:gd name="adj1" fmla="val 13944"/>
              <a:gd name="adj2" fmla="val -79968"/>
              <a:gd name="adj3" fmla="val 16667"/>
            </a:avLst>
          </a:prstGeom>
          <a:solidFill>
            <a:srgbClr val="CCFFCC"/>
          </a:solidFill>
          <a:ln w="9525">
            <a:noFill/>
            <a:miter lim="800000"/>
            <a:headEnd/>
            <a:tailEnd/>
          </a:ln>
          <a:effectLst/>
        </p:spPr>
        <p:txBody>
          <a:bodyPr>
            <a:spAutoFit/>
          </a:bodyPr>
          <a:lstStyle/>
          <a:p>
            <a:r>
              <a:rPr lang="en-US">
                <a:latin typeface="Times New Roman" pitchFamily="18" charset="0"/>
              </a:rPr>
              <a:t>Enough data has been gathered in the discovery phase to make an informed attempt to access the target</a:t>
            </a:r>
          </a:p>
        </p:txBody>
      </p:sp>
      <p:sp>
        <p:nvSpPr>
          <p:cNvPr id="27672" name="AutoShape 24"/>
          <p:cNvSpPr>
            <a:spLocks noChangeArrowheads="1"/>
          </p:cNvSpPr>
          <p:nvPr/>
        </p:nvSpPr>
        <p:spPr bwMode="auto">
          <a:xfrm>
            <a:off x="3433763" y="3733800"/>
            <a:ext cx="2139950" cy="2166938"/>
          </a:xfrm>
          <a:prstGeom prst="wedgeRoundRectCallout">
            <a:avLst>
              <a:gd name="adj1" fmla="val -16023"/>
              <a:gd name="adj2" fmla="val -72782"/>
              <a:gd name="adj3" fmla="val 16667"/>
            </a:avLst>
          </a:prstGeom>
          <a:solidFill>
            <a:srgbClr val="FFFF99"/>
          </a:solidFill>
          <a:ln w="9525">
            <a:noFill/>
            <a:miter lim="800000"/>
            <a:headEnd/>
            <a:tailEnd/>
          </a:ln>
          <a:effectLst/>
        </p:spPr>
        <p:txBody>
          <a:bodyPr>
            <a:spAutoFit/>
          </a:bodyPr>
          <a:lstStyle/>
          <a:p>
            <a:r>
              <a:rPr lang="en-US">
                <a:latin typeface="Times New Roman" pitchFamily="18" charset="0"/>
              </a:rPr>
              <a:t>If only user-level access was obtained in the last step, the tester will now seek to gain complete control of the system</a:t>
            </a:r>
          </a:p>
        </p:txBody>
      </p:sp>
      <p:sp>
        <p:nvSpPr>
          <p:cNvPr id="27673" name="AutoShape 25"/>
          <p:cNvSpPr>
            <a:spLocks noChangeArrowheads="1"/>
          </p:cNvSpPr>
          <p:nvPr/>
        </p:nvSpPr>
        <p:spPr bwMode="auto">
          <a:xfrm>
            <a:off x="5867400" y="3733800"/>
            <a:ext cx="1958975" cy="2166938"/>
          </a:xfrm>
          <a:prstGeom prst="wedgeRoundRectCallout">
            <a:avLst>
              <a:gd name="adj1" fmla="val -33875"/>
              <a:gd name="adj2" fmla="val -74907"/>
              <a:gd name="adj3" fmla="val 16667"/>
            </a:avLst>
          </a:prstGeom>
          <a:solidFill>
            <a:srgbClr val="CCFFFF"/>
          </a:solidFill>
          <a:ln w="9525">
            <a:noFill/>
            <a:miter lim="800000"/>
            <a:headEnd/>
            <a:tailEnd/>
          </a:ln>
          <a:effectLst/>
        </p:spPr>
        <p:txBody>
          <a:bodyPr>
            <a:spAutoFit/>
          </a:bodyPr>
          <a:lstStyle/>
          <a:p>
            <a:r>
              <a:rPr lang="en-US">
                <a:latin typeface="Times New Roman" pitchFamily="18" charset="0"/>
              </a:rPr>
              <a:t>The information-gathering process begins again to identify mechanisms to gain access to trusted systems</a:t>
            </a:r>
          </a:p>
        </p:txBody>
      </p:sp>
      <p:sp>
        <p:nvSpPr>
          <p:cNvPr id="27675" name="Line 4"/>
          <p:cNvSpPr>
            <a:spLocks noChangeShapeType="1"/>
          </p:cNvSpPr>
          <p:nvPr/>
        </p:nvSpPr>
        <p:spPr bwMode="auto">
          <a:xfrm>
            <a:off x="457200" y="14478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p:txBody>
          <a:bodyPr>
            <a:normAutofit/>
          </a:bodyPr>
          <a:lstStyle/>
          <a:p>
            <a:r>
              <a:rPr lang="en-US" sz="3600" b="1" i="1">
                <a:solidFill>
                  <a:srgbClr val="CC0000"/>
                </a:solidFill>
                <a:effectLst>
                  <a:outerShdw blurRad="38100" dist="38100" dir="2700000" algn="tl">
                    <a:srgbClr val="C0C0C0"/>
                  </a:outerShdw>
                </a:effectLst>
                <a:latin typeface="Times New Roman" pitchFamily="18" charset="0"/>
              </a:rPr>
              <a:t>Types of Penetration Test</a:t>
            </a:r>
          </a:p>
        </p:txBody>
      </p:sp>
      <p:sp>
        <p:nvSpPr>
          <p:cNvPr id="29701" name="Rectangle 5"/>
          <p:cNvSpPr>
            <a:spLocks noChangeArrowheads="1"/>
          </p:cNvSpPr>
          <p:nvPr/>
        </p:nvSpPr>
        <p:spPr bwMode="auto">
          <a:xfrm>
            <a:off x="685800" y="3292475"/>
            <a:ext cx="1524000" cy="685800"/>
          </a:xfrm>
          <a:prstGeom prst="rect">
            <a:avLst/>
          </a:prstGeom>
          <a:solidFill>
            <a:schemeClr val="accent1"/>
          </a:solidFill>
          <a:ln w="9525">
            <a:solidFill>
              <a:schemeClr val="tx1"/>
            </a:solidFill>
            <a:miter lim="800000"/>
            <a:headEnd/>
            <a:tailEnd/>
          </a:ln>
          <a:effectLst/>
        </p:spPr>
        <p:txBody>
          <a:bodyPr wrap="none" anchor="ctr"/>
          <a:lstStyle/>
          <a:p>
            <a:pPr algn="ctr">
              <a:lnSpc>
                <a:spcPct val="90000"/>
              </a:lnSpc>
            </a:pPr>
            <a:r>
              <a:rPr lang="en-US" sz="2000" b="1">
                <a:latin typeface="Times New Roman" pitchFamily="18" charset="0"/>
              </a:rPr>
              <a:t>Penetration</a:t>
            </a:r>
          </a:p>
          <a:p>
            <a:pPr algn="ctr">
              <a:lnSpc>
                <a:spcPct val="90000"/>
              </a:lnSpc>
            </a:pPr>
            <a:r>
              <a:rPr lang="en-US" sz="2000" b="1">
                <a:latin typeface="Times New Roman" pitchFamily="18" charset="0"/>
              </a:rPr>
              <a:t>Test</a:t>
            </a:r>
          </a:p>
        </p:txBody>
      </p:sp>
      <p:grpSp>
        <p:nvGrpSpPr>
          <p:cNvPr id="29713" name="Group 17"/>
          <p:cNvGrpSpPr>
            <a:grpSpLocks/>
          </p:cNvGrpSpPr>
          <p:nvPr/>
        </p:nvGrpSpPr>
        <p:grpSpPr bwMode="auto">
          <a:xfrm>
            <a:off x="3200400" y="2263775"/>
            <a:ext cx="1295400" cy="2895600"/>
            <a:chOff x="1872" y="1378"/>
            <a:chExt cx="816" cy="1824"/>
          </a:xfrm>
        </p:grpSpPr>
        <p:sp>
          <p:nvSpPr>
            <p:cNvPr id="29702" name="Rectangle 6"/>
            <p:cNvSpPr>
              <a:spLocks noChangeArrowheads="1"/>
            </p:cNvSpPr>
            <p:nvPr/>
          </p:nvSpPr>
          <p:spPr bwMode="auto">
            <a:xfrm>
              <a:off x="1872" y="1378"/>
              <a:ext cx="816" cy="432"/>
            </a:xfrm>
            <a:prstGeom prst="rect">
              <a:avLst/>
            </a:prstGeom>
            <a:solidFill>
              <a:schemeClr val="accent1"/>
            </a:solidFill>
            <a:ln w="9525">
              <a:solidFill>
                <a:schemeClr val="tx1"/>
              </a:solidFill>
              <a:miter lim="800000"/>
              <a:headEnd/>
              <a:tailEnd/>
            </a:ln>
            <a:effectLst/>
          </p:spPr>
          <p:txBody>
            <a:bodyPr wrap="none" anchor="ctr"/>
            <a:lstStyle/>
            <a:p>
              <a:pPr algn="ctr">
                <a:lnSpc>
                  <a:spcPct val="90000"/>
                </a:lnSpc>
              </a:pPr>
              <a:r>
                <a:rPr lang="en-US" sz="2000" b="1">
                  <a:latin typeface="Times New Roman" pitchFamily="18" charset="0"/>
                </a:rPr>
                <a:t>External</a:t>
              </a:r>
            </a:p>
            <a:p>
              <a:pPr algn="ctr">
                <a:lnSpc>
                  <a:spcPct val="90000"/>
                </a:lnSpc>
              </a:pPr>
              <a:r>
                <a:rPr lang="en-US" sz="2000" b="1">
                  <a:latin typeface="Times New Roman" pitchFamily="18" charset="0"/>
                </a:rPr>
                <a:t>Test</a:t>
              </a:r>
            </a:p>
          </p:txBody>
        </p:sp>
        <p:sp>
          <p:nvSpPr>
            <p:cNvPr id="29703" name="Rectangle 7"/>
            <p:cNvSpPr>
              <a:spLocks noChangeArrowheads="1"/>
            </p:cNvSpPr>
            <p:nvPr/>
          </p:nvSpPr>
          <p:spPr bwMode="auto">
            <a:xfrm>
              <a:off x="1872" y="2770"/>
              <a:ext cx="816" cy="432"/>
            </a:xfrm>
            <a:prstGeom prst="rect">
              <a:avLst/>
            </a:prstGeom>
            <a:solidFill>
              <a:schemeClr val="accent1"/>
            </a:solidFill>
            <a:ln w="9525">
              <a:solidFill>
                <a:schemeClr val="tx1"/>
              </a:solidFill>
              <a:miter lim="800000"/>
              <a:headEnd/>
              <a:tailEnd/>
            </a:ln>
            <a:effectLst/>
          </p:spPr>
          <p:txBody>
            <a:bodyPr wrap="none" anchor="ctr"/>
            <a:lstStyle/>
            <a:p>
              <a:pPr algn="ctr">
                <a:lnSpc>
                  <a:spcPct val="90000"/>
                </a:lnSpc>
              </a:pPr>
              <a:r>
                <a:rPr lang="en-US" sz="2000" b="1">
                  <a:latin typeface="Times New Roman" pitchFamily="18" charset="0"/>
                </a:rPr>
                <a:t>Internal</a:t>
              </a:r>
            </a:p>
            <a:p>
              <a:pPr algn="ctr">
                <a:lnSpc>
                  <a:spcPct val="90000"/>
                </a:lnSpc>
              </a:pPr>
              <a:r>
                <a:rPr lang="en-US" sz="2000" b="1">
                  <a:latin typeface="Times New Roman" pitchFamily="18" charset="0"/>
                </a:rPr>
                <a:t>Test</a:t>
              </a:r>
            </a:p>
          </p:txBody>
        </p:sp>
      </p:grpSp>
      <p:sp>
        <p:nvSpPr>
          <p:cNvPr id="29705" name="Text Box 9"/>
          <p:cNvSpPr txBox="1">
            <a:spLocks noChangeArrowheads="1"/>
          </p:cNvSpPr>
          <p:nvPr/>
        </p:nvSpPr>
        <p:spPr bwMode="auto">
          <a:xfrm>
            <a:off x="5257800" y="1981200"/>
            <a:ext cx="1501775" cy="1250950"/>
          </a:xfrm>
          <a:prstGeom prst="rect">
            <a:avLst/>
          </a:prstGeom>
          <a:noFill/>
          <a:ln w="9525">
            <a:noFill/>
            <a:miter lim="800000"/>
            <a:headEnd/>
            <a:tailEnd/>
          </a:ln>
          <a:effectLst/>
        </p:spPr>
        <p:txBody>
          <a:bodyPr wrap="none">
            <a:spAutoFit/>
          </a:bodyPr>
          <a:lstStyle/>
          <a:p>
            <a:pPr marL="168275" indent="-168275">
              <a:spcBef>
                <a:spcPct val="40000"/>
              </a:spcBef>
              <a:buFontTx/>
              <a:buChar char="•"/>
            </a:pPr>
            <a:r>
              <a:rPr lang="en-US" sz="2000" b="1">
                <a:latin typeface="Times New Roman" pitchFamily="18" charset="0"/>
              </a:rPr>
              <a:t>Black Box</a:t>
            </a:r>
          </a:p>
          <a:p>
            <a:pPr marL="168275" indent="-168275">
              <a:spcBef>
                <a:spcPct val="40000"/>
              </a:spcBef>
              <a:buFontTx/>
              <a:buChar char="•"/>
            </a:pPr>
            <a:r>
              <a:rPr lang="en-US" sz="2000" b="1">
                <a:latin typeface="Times New Roman" pitchFamily="18" charset="0"/>
              </a:rPr>
              <a:t>White Box</a:t>
            </a:r>
          </a:p>
          <a:p>
            <a:pPr marL="168275" indent="-168275">
              <a:spcBef>
                <a:spcPct val="40000"/>
              </a:spcBef>
              <a:buFontTx/>
              <a:buChar char="•"/>
            </a:pPr>
            <a:r>
              <a:rPr lang="en-US" sz="2000" b="1">
                <a:latin typeface="Times New Roman" pitchFamily="18" charset="0"/>
              </a:rPr>
              <a:t>Gray Box</a:t>
            </a:r>
          </a:p>
        </p:txBody>
      </p:sp>
      <p:sp>
        <p:nvSpPr>
          <p:cNvPr id="29706" name="Text Box 10"/>
          <p:cNvSpPr txBox="1">
            <a:spLocks noChangeArrowheads="1"/>
          </p:cNvSpPr>
          <p:nvPr/>
        </p:nvSpPr>
        <p:spPr bwMode="auto">
          <a:xfrm>
            <a:off x="5257800" y="4191000"/>
            <a:ext cx="3262313" cy="1250950"/>
          </a:xfrm>
          <a:prstGeom prst="rect">
            <a:avLst/>
          </a:prstGeom>
          <a:noFill/>
          <a:ln w="9525">
            <a:noFill/>
            <a:miter lim="800000"/>
            <a:headEnd/>
            <a:tailEnd/>
          </a:ln>
          <a:effectLst/>
        </p:spPr>
        <p:txBody>
          <a:bodyPr wrap="none">
            <a:spAutoFit/>
          </a:bodyPr>
          <a:lstStyle/>
          <a:p>
            <a:pPr marL="168275" indent="-168275">
              <a:spcBef>
                <a:spcPct val="40000"/>
              </a:spcBef>
              <a:buFontTx/>
              <a:buChar char="•"/>
            </a:pPr>
            <a:r>
              <a:rPr lang="en-US" sz="2000" b="1">
                <a:latin typeface="Times New Roman" pitchFamily="18" charset="0"/>
              </a:rPr>
              <a:t>Curious Employee</a:t>
            </a:r>
          </a:p>
          <a:p>
            <a:pPr marL="168275" indent="-168275">
              <a:spcBef>
                <a:spcPct val="40000"/>
              </a:spcBef>
              <a:buFontTx/>
              <a:buChar char="•"/>
            </a:pPr>
            <a:r>
              <a:rPr lang="en-US" sz="2000" b="1">
                <a:latin typeface="Times New Roman" pitchFamily="18" charset="0"/>
              </a:rPr>
              <a:t>Disgruntled End User</a:t>
            </a:r>
          </a:p>
          <a:p>
            <a:pPr marL="168275" indent="-168275">
              <a:spcBef>
                <a:spcPct val="40000"/>
              </a:spcBef>
              <a:buFontTx/>
              <a:buChar char="•"/>
            </a:pPr>
            <a:r>
              <a:rPr lang="en-US" sz="2000" b="1">
                <a:latin typeface="Times New Roman" pitchFamily="18" charset="0"/>
              </a:rPr>
              <a:t>Disgruntled Administrator</a:t>
            </a:r>
          </a:p>
        </p:txBody>
      </p:sp>
      <p:sp>
        <p:nvSpPr>
          <p:cNvPr id="29707" name="Line 11"/>
          <p:cNvSpPr>
            <a:spLocks noChangeShapeType="1"/>
          </p:cNvSpPr>
          <p:nvPr/>
        </p:nvSpPr>
        <p:spPr bwMode="auto">
          <a:xfrm flipV="1">
            <a:off x="4495800" y="2133600"/>
            <a:ext cx="914400" cy="457200"/>
          </a:xfrm>
          <a:prstGeom prst="line">
            <a:avLst/>
          </a:prstGeom>
          <a:noFill/>
          <a:ln w="25400">
            <a:solidFill>
              <a:schemeClr val="tx1"/>
            </a:solidFill>
            <a:round/>
            <a:headEnd/>
            <a:tailEnd/>
          </a:ln>
          <a:effectLst/>
        </p:spPr>
        <p:txBody>
          <a:bodyPr/>
          <a:lstStyle/>
          <a:p>
            <a:endParaRPr lang="en-IE"/>
          </a:p>
        </p:txBody>
      </p:sp>
      <p:sp>
        <p:nvSpPr>
          <p:cNvPr id="29708" name="Line 12"/>
          <p:cNvSpPr>
            <a:spLocks noChangeShapeType="1"/>
          </p:cNvSpPr>
          <p:nvPr/>
        </p:nvSpPr>
        <p:spPr bwMode="auto">
          <a:xfrm>
            <a:off x="4495800" y="2590800"/>
            <a:ext cx="914400" cy="0"/>
          </a:xfrm>
          <a:prstGeom prst="line">
            <a:avLst/>
          </a:prstGeom>
          <a:noFill/>
          <a:ln w="25400">
            <a:solidFill>
              <a:schemeClr val="tx1"/>
            </a:solidFill>
            <a:round/>
            <a:headEnd/>
            <a:tailEnd/>
          </a:ln>
          <a:effectLst/>
        </p:spPr>
        <p:txBody>
          <a:bodyPr/>
          <a:lstStyle/>
          <a:p>
            <a:endParaRPr lang="en-IE"/>
          </a:p>
        </p:txBody>
      </p:sp>
      <p:sp>
        <p:nvSpPr>
          <p:cNvPr id="29709" name="Line 13"/>
          <p:cNvSpPr>
            <a:spLocks noChangeShapeType="1"/>
          </p:cNvSpPr>
          <p:nvPr/>
        </p:nvSpPr>
        <p:spPr bwMode="auto">
          <a:xfrm>
            <a:off x="4495800" y="2590800"/>
            <a:ext cx="914400" cy="457200"/>
          </a:xfrm>
          <a:prstGeom prst="line">
            <a:avLst/>
          </a:prstGeom>
          <a:noFill/>
          <a:ln w="25400">
            <a:solidFill>
              <a:schemeClr val="tx1"/>
            </a:solidFill>
            <a:round/>
            <a:headEnd/>
            <a:tailEnd/>
          </a:ln>
          <a:effectLst/>
        </p:spPr>
        <p:txBody>
          <a:bodyPr/>
          <a:lstStyle/>
          <a:p>
            <a:endParaRPr lang="en-IE"/>
          </a:p>
        </p:txBody>
      </p:sp>
      <p:sp>
        <p:nvSpPr>
          <p:cNvPr id="29710" name="Line 14"/>
          <p:cNvSpPr>
            <a:spLocks noChangeShapeType="1"/>
          </p:cNvSpPr>
          <p:nvPr/>
        </p:nvSpPr>
        <p:spPr bwMode="auto">
          <a:xfrm flipV="1">
            <a:off x="4495800" y="4343400"/>
            <a:ext cx="914400" cy="457200"/>
          </a:xfrm>
          <a:prstGeom prst="line">
            <a:avLst/>
          </a:prstGeom>
          <a:noFill/>
          <a:ln w="25400">
            <a:solidFill>
              <a:schemeClr val="tx1"/>
            </a:solidFill>
            <a:round/>
            <a:headEnd/>
            <a:tailEnd/>
          </a:ln>
          <a:effectLst/>
        </p:spPr>
        <p:txBody>
          <a:bodyPr/>
          <a:lstStyle/>
          <a:p>
            <a:endParaRPr lang="en-IE"/>
          </a:p>
        </p:txBody>
      </p:sp>
      <p:sp>
        <p:nvSpPr>
          <p:cNvPr id="29711" name="Line 15"/>
          <p:cNvSpPr>
            <a:spLocks noChangeShapeType="1"/>
          </p:cNvSpPr>
          <p:nvPr/>
        </p:nvSpPr>
        <p:spPr bwMode="auto">
          <a:xfrm>
            <a:off x="4495800" y="4800600"/>
            <a:ext cx="914400" cy="0"/>
          </a:xfrm>
          <a:prstGeom prst="line">
            <a:avLst/>
          </a:prstGeom>
          <a:noFill/>
          <a:ln w="25400">
            <a:solidFill>
              <a:schemeClr val="tx1"/>
            </a:solidFill>
            <a:round/>
            <a:headEnd/>
            <a:tailEnd/>
          </a:ln>
          <a:effectLst/>
        </p:spPr>
        <p:txBody>
          <a:bodyPr/>
          <a:lstStyle/>
          <a:p>
            <a:endParaRPr lang="en-IE"/>
          </a:p>
        </p:txBody>
      </p:sp>
      <p:sp>
        <p:nvSpPr>
          <p:cNvPr id="29712" name="Line 16"/>
          <p:cNvSpPr>
            <a:spLocks noChangeShapeType="1"/>
          </p:cNvSpPr>
          <p:nvPr/>
        </p:nvSpPr>
        <p:spPr bwMode="auto">
          <a:xfrm>
            <a:off x="4495800" y="4800600"/>
            <a:ext cx="914400" cy="457200"/>
          </a:xfrm>
          <a:prstGeom prst="line">
            <a:avLst/>
          </a:prstGeom>
          <a:noFill/>
          <a:ln w="25400">
            <a:solidFill>
              <a:schemeClr val="tx1"/>
            </a:solidFill>
            <a:round/>
            <a:headEnd/>
            <a:tailEnd/>
          </a:ln>
          <a:effectLst/>
        </p:spPr>
        <p:txBody>
          <a:bodyPr/>
          <a:lstStyle/>
          <a:p>
            <a:endParaRPr lang="en-IE"/>
          </a:p>
        </p:txBody>
      </p:sp>
      <p:sp>
        <p:nvSpPr>
          <p:cNvPr id="29714" name="Line 18"/>
          <p:cNvSpPr>
            <a:spLocks noChangeShapeType="1"/>
          </p:cNvSpPr>
          <p:nvPr/>
        </p:nvSpPr>
        <p:spPr bwMode="auto">
          <a:xfrm flipV="1">
            <a:off x="2209800" y="2606675"/>
            <a:ext cx="990600" cy="1050925"/>
          </a:xfrm>
          <a:prstGeom prst="line">
            <a:avLst/>
          </a:prstGeom>
          <a:noFill/>
          <a:ln w="25400">
            <a:solidFill>
              <a:schemeClr val="tx1"/>
            </a:solidFill>
            <a:round/>
            <a:headEnd/>
            <a:tailEnd/>
          </a:ln>
          <a:effectLst/>
        </p:spPr>
        <p:txBody>
          <a:bodyPr/>
          <a:lstStyle/>
          <a:p>
            <a:endParaRPr lang="en-IE"/>
          </a:p>
        </p:txBody>
      </p:sp>
      <p:sp>
        <p:nvSpPr>
          <p:cNvPr id="29715" name="Line 19"/>
          <p:cNvSpPr>
            <a:spLocks noChangeShapeType="1"/>
          </p:cNvSpPr>
          <p:nvPr/>
        </p:nvSpPr>
        <p:spPr bwMode="auto">
          <a:xfrm>
            <a:off x="2209800" y="3657600"/>
            <a:ext cx="990600" cy="1143000"/>
          </a:xfrm>
          <a:prstGeom prst="line">
            <a:avLst/>
          </a:prstGeom>
          <a:noFill/>
          <a:ln w="25400">
            <a:solidFill>
              <a:schemeClr val="tx1"/>
            </a:solidFill>
            <a:round/>
            <a:headEnd/>
            <a:tailEnd/>
          </a:ln>
          <a:effectLst/>
        </p:spPr>
        <p:txBody>
          <a:bodyPr/>
          <a:lstStyle/>
          <a:p>
            <a:endParaRPr lang="en-IE"/>
          </a:p>
        </p:txBody>
      </p:sp>
      <p:sp>
        <p:nvSpPr>
          <p:cNvPr id="29716" name="Line 4"/>
          <p:cNvSpPr>
            <a:spLocks noChangeShapeType="1"/>
          </p:cNvSpPr>
          <p:nvPr/>
        </p:nvSpPr>
        <p:spPr bwMode="auto">
          <a:xfrm>
            <a:off x="457200" y="14478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4" name="Rectangle 12"/>
          <p:cNvSpPr>
            <a:spLocks noGrp="1" noChangeArrowheads="1"/>
          </p:cNvSpPr>
          <p:nvPr>
            <p:ph type="title"/>
          </p:nvPr>
        </p:nvSpPr>
        <p:spPr/>
        <p:txBody>
          <a:bodyPr/>
          <a:lstStyle/>
          <a:p>
            <a:r>
              <a:rPr lang="en-US" sz="3600" b="1" i="1">
                <a:solidFill>
                  <a:srgbClr val="CC0000"/>
                </a:solidFill>
                <a:effectLst>
                  <a:outerShdw blurRad="38100" dist="38100" dir="2700000" algn="tl">
                    <a:srgbClr val="C0C0C0"/>
                  </a:outerShdw>
                </a:effectLst>
                <a:latin typeface="Times New Roman" pitchFamily="18" charset="0"/>
              </a:rPr>
              <a:t>When is Testing Necessary?</a:t>
            </a:r>
          </a:p>
        </p:txBody>
      </p:sp>
      <p:sp>
        <p:nvSpPr>
          <p:cNvPr id="33795" name="Rectangle 3"/>
          <p:cNvSpPr>
            <a:spLocks noGrp="1" noChangeArrowheads="1"/>
          </p:cNvSpPr>
          <p:nvPr>
            <p:ph type="body" sz="half" idx="1"/>
          </p:nvPr>
        </p:nvSpPr>
        <p:spPr>
          <a:xfrm>
            <a:off x="381000" y="1828800"/>
            <a:ext cx="3657600" cy="4038600"/>
          </a:xfrm>
        </p:spPr>
        <p:txBody>
          <a:bodyPr/>
          <a:lstStyle/>
          <a:p>
            <a:pPr marL="228600" indent="-228600">
              <a:lnSpc>
                <a:spcPct val="120000"/>
              </a:lnSpc>
              <a:spcBef>
                <a:spcPct val="50000"/>
              </a:spcBef>
            </a:pPr>
            <a:r>
              <a:rPr lang="en-US" sz="2400">
                <a:latin typeface="Times New Roman" pitchFamily="18" charset="0"/>
              </a:rPr>
              <a:t>Penetration Testing was traditionally done once or twice a year due to high cost of service.</a:t>
            </a:r>
          </a:p>
          <a:p>
            <a:pPr marL="228600" indent="-228600">
              <a:lnSpc>
                <a:spcPct val="120000"/>
              </a:lnSpc>
              <a:spcBef>
                <a:spcPct val="50000"/>
              </a:spcBef>
            </a:pPr>
            <a:r>
              <a:rPr lang="en-US" sz="2400">
                <a:latin typeface="Times New Roman" pitchFamily="18" charset="0"/>
              </a:rPr>
              <a:t>Automated Penetration Testing software is enabling organizations today to test more often.</a:t>
            </a:r>
          </a:p>
        </p:txBody>
      </p:sp>
      <p:grpSp>
        <p:nvGrpSpPr>
          <p:cNvPr id="33814" name="Group 22"/>
          <p:cNvGrpSpPr>
            <a:grpSpLocks/>
          </p:cNvGrpSpPr>
          <p:nvPr/>
        </p:nvGrpSpPr>
        <p:grpSpPr bwMode="auto">
          <a:xfrm>
            <a:off x="4343400" y="1676400"/>
            <a:ext cx="4038600" cy="4525963"/>
            <a:chOff x="2640" y="1056"/>
            <a:chExt cx="2544" cy="2851"/>
          </a:xfrm>
        </p:grpSpPr>
        <p:grpSp>
          <p:nvGrpSpPr>
            <p:cNvPr id="2" name="Diagram 5"/>
            <p:cNvGrpSpPr>
              <a:grpSpLocks noChangeAspect="1"/>
            </p:cNvGrpSpPr>
            <p:nvPr/>
          </p:nvGrpSpPr>
          <p:grpSpPr bwMode="auto">
            <a:xfrm>
              <a:off x="2640" y="1056"/>
              <a:ext cx="2544" cy="2851"/>
              <a:chOff x="1608" y="735"/>
              <a:chExt cx="2544" cy="2851"/>
            </a:xfrm>
          </p:grpSpPr>
          <p:sp>
            <p:nvSpPr>
              <p:cNvPr id="3" name="_s33800"/>
              <p:cNvSpPr>
                <a:spLocks noChangeArrowheads="1" noTextEdit="1"/>
              </p:cNvSpPr>
              <p:nvPr/>
            </p:nvSpPr>
            <p:spPr bwMode="auto">
              <a:xfrm>
                <a:off x="2048" y="937"/>
                <a:ext cx="1665" cy="1665"/>
              </a:xfrm>
              <a:custGeom>
                <a:avLst/>
                <a:gdLst>
                  <a:gd name="G0" fmla="+- -5373952 0 0"/>
                  <a:gd name="G1" fmla="+- -7864320 0 0"/>
                  <a:gd name="G2" fmla="+- -5373952 0 -7864320"/>
                  <a:gd name="G3" fmla="+- 10800 0 0"/>
                  <a:gd name="G4" fmla="+- 0 0 -5373952"/>
                  <a:gd name="T0" fmla="*/ 360 256 1"/>
                  <a:gd name="T1" fmla="*/ 0 256 1"/>
                  <a:gd name="G5" fmla="+- G2 T0 T1"/>
                  <a:gd name="G6" fmla="?: G2 G2 G5"/>
                  <a:gd name="G7" fmla="+- 0 0 G6"/>
                  <a:gd name="G8" fmla="+- 7200 0 0"/>
                  <a:gd name="G9" fmla="+- 0 0 -7864320"/>
                  <a:gd name="G10" fmla="+- 7200 0 2700"/>
                  <a:gd name="G11" fmla="cos G10 -5373952"/>
                  <a:gd name="G12" fmla="sin G10 -5373952"/>
                  <a:gd name="G13" fmla="cos 13500 -5373952"/>
                  <a:gd name="G14" fmla="sin 13500 -5373952"/>
                  <a:gd name="G15" fmla="+- G11 10800 0"/>
                  <a:gd name="G16" fmla="+- G12 10800 0"/>
                  <a:gd name="G17" fmla="+- G13 10800 0"/>
                  <a:gd name="G18" fmla="+- G14 10800 0"/>
                  <a:gd name="G19" fmla="*/ 7200 1 2"/>
                  <a:gd name="G20" fmla="+- G19 5400 0"/>
                  <a:gd name="G21" fmla="cos G20 -5373952"/>
                  <a:gd name="G22" fmla="sin G20 -5373952"/>
                  <a:gd name="G23" fmla="+- G21 10800 0"/>
                  <a:gd name="G24" fmla="+- G12 G23 G22"/>
                  <a:gd name="G25" fmla="+- G22 G23 G11"/>
                  <a:gd name="G26" fmla="cos 10800 -5373952"/>
                  <a:gd name="G27" fmla="sin 10800 -5373952"/>
                  <a:gd name="G28" fmla="cos 7200 -5373952"/>
                  <a:gd name="G29" fmla="sin 7200 -5373952"/>
                  <a:gd name="G30" fmla="+- G26 10800 0"/>
                  <a:gd name="G31" fmla="+- G27 10800 0"/>
                  <a:gd name="G32" fmla="+- G28 10800 0"/>
                  <a:gd name="G33" fmla="+- G29 10800 0"/>
                  <a:gd name="G34" fmla="+- G19 5400 0"/>
                  <a:gd name="G35" fmla="cos G34 -7864320"/>
                  <a:gd name="G36" fmla="sin G34 -7864320"/>
                  <a:gd name="G37" fmla="+/ -7864320 -5373952 2"/>
                  <a:gd name="T2" fmla="*/ 180 256 1"/>
                  <a:gd name="T3" fmla="*/ 0 256 1"/>
                  <a:gd name="G38" fmla="+- G37 T2 T3"/>
                  <a:gd name="G39" fmla="?: G2 G37 G38"/>
                  <a:gd name="G40" fmla="cos 10800 G39"/>
                  <a:gd name="G41" fmla="sin 10800 G39"/>
                  <a:gd name="G42" fmla="cos 7200 G39"/>
                  <a:gd name="G43" fmla="sin 7200 G39"/>
                  <a:gd name="G44" fmla="+- G40 10800 0"/>
                  <a:gd name="G45" fmla="+- G41 10800 0"/>
                  <a:gd name="G46" fmla="+- G42 10800 0"/>
                  <a:gd name="G47" fmla="+- G43 10800 0"/>
                  <a:gd name="G48" fmla="+- G35 10800 0"/>
                  <a:gd name="G49" fmla="+- G36 10800 0"/>
                  <a:gd name="T4" fmla="*/ 8739 w 21600"/>
                  <a:gd name="T5" fmla="*/ 198 h 21600"/>
                  <a:gd name="T6" fmla="*/ 6300 w 21600"/>
                  <a:gd name="T7" fmla="*/ 3005 h 21600"/>
                  <a:gd name="T8" fmla="*/ 9426 w 21600"/>
                  <a:gd name="T9" fmla="*/ 3732 h 21600"/>
                  <a:gd name="T10" fmla="*/ 12678 w 21600"/>
                  <a:gd name="T11" fmla="*/ -2569 h 21600"/>
                  <a:gd name="T12" fmla="*/ 16508 w 21600"/>
                  <a:gd name="T13" fmla="*/ 2513 h 21600"/>
                  <a:gd name="T14" fmla="*/ 11426 w 21600"/>
                  <a:gd name="T15" fmla="*/ 634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1802" y="3670"/>
                    </a:moveTo>
                    <a:cubicBezTo>
                      <a:pt x="11470" y="3623"/>
                      <a:pt x="11135" y="3600"/>
                      <a:pt x="10800" y="3600"/>
                    </a:cubicBezTo>
                    <a:cubicBezTo>
                      <a:pt x="9536" y="3600"/>
                      <a:pt x="8294" y="3932"/>
                      <a:pt x="7199" y="4564"/>
                    </a:cubicBezTo>
                    <a:lnTo>
                      <a:pt x="5400" y="1446"/>
                    </a:lnTo>
                    <a:cubicBezTo>
                      <a:pt x="7041" y="499"/>
                      <a:pt x="8904" y="0"/>
                      <a:pt x="10800" y="0"/>
                    </a:cubicBezTo>
                    <a:cubicBezTo>
                      <a:pt x="11302" y="0"/>
                      <a:pt x="11805" y="35"/>
                      <a:pt x="12303" y="105"/>
                    </a:cubicBezTo>
                    <a:lnTo>
                      <a:pt x="12678" y="-2569"/>
                    </a:lnTo>
                    <a:lnTo>
                      <a:pt x="16508" y="2513"/>
                    </a:lnTo>
                    <a:lnTo>
                      <a:pt x="11426" y="6343"/>
                    </a:lnTo>
                    <a:lnTo>
                      <a:pt x="11802" y="3670"/>
                    </a:lnTo>
                    <a:close/>
                  </a:path>
                </a:pathLst>
              </a:custGeom>
              <a:solidFill>
                <a:schemeClr val="accent1"/>
              </a:solidFill>
              <a:ln w="254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GB"/>
              </a:p>
            </p:txBody>
          </p:sp>
          <p:sp>
            <p:nvSpPr>
              <p:cNvPr id="4" name="_s33801"/>
              <p:cNvSpPr>
                <a:spLocks noChangeArrowheads="1" noTextEdit="1"/>
              </p:cNvSpPr>
              <p:nvPr/>
            </p:nvSpPr>
            <p:spPr bwMode="auto">
              <a:xfrm rot="5400000">
                <a:off x="2440" y="1329"/>
                <a:ext cx="1665" cy="1665"/>
              </a:xfrm>
              <a:custGeom>
                <a:avLst/>
                <a:gdLst>
                  <a:gd name="G0" fmla="+- -5373952 0 0"/>
                  <a:gd name="G1" fmla="+- -7864320 0 0"/>
                  <a:gd name="G2" fmla="+- -5373952 0 -7864320"/>
                  <a:gd name="G3" fmla="+- 10800 0 0"/>
                  <a:gd name="G4" fmla="+- 0 0 -5373952"/>
                  <a:gd name="T0" fmla="*/ 360 256 1"/>
                  <a:gd name="T1" fmla="*/ 0 256 1"/>
                  <a:gd name="G5" fmla="+- G2 T0 T1"/>
                  <a:gd name="G6" fmla="?: G2 G2 G5"/>
                  <a:gd name="G7" fmla="+- 0 0 G6"/>
                  <a:gd name="G8" fmla="+- 7200 0 0"/>
                  <a:gd name="G9" fmla="+- 0 0 -7864320"/>
                  <a:gd name="G10" fmla="+- 7200 0 2700"/>
                  <a:gd name="G11" fmla="cos G10 -5373952"/>
                  <a:gd name="G12" fmla="sin G10 -5373952"/>
                  <a:gd name="G13" fmla="cos 13500 -5373952"/>
                  <a:gd name="G14" fmla="sin 13500 -5373952"/>
                  <a:gd name="G15" fmla="+- G11 10800 0"/>
                  <a:gd name="G16" fmla="+- G12 10800 0"/>
                  <a:gd name="G17" fmla="+- G13 10800 0"/>
                  <a:gd name="G18" fmla="+- G14 10800 0"/>
                  <a:gd name="G19" fmla="*/ 7200 1 2"/>
                  <a:gd name="G20" fmla="+- G19 5400 0"/>
                  <a:gd name="G21" fmla="cos G20 -5373952"/>
                  <a:gd name="G22" fmla="sin G20 -5373952"/>
                  <a:gd name="G23" fmla="+- G21 10800 0"/>
                  <a:gd name="G24" fmla="+- G12 G23 G22"/>
                  <a:gd name="G25" fmla="+- G22 G23 G11"/>
                  <a:gd name="G26" fmla="cos 10800 -5373952"/>
                  <a:gd name="G27" fmla="sin 10800 -5373952"/>
                  <a:gd name="G28" fmla="cos 7200 -5373952"/>
                  <a:gd name="G29" fmla="sin 7200 -5373952"/>
                  <a:gd name="G30" fmla="+- G26 10800 0"/>
                  <a:gd name="G31" fmla="+- G27 10800 0"/>
                  <a:gd name="G32" fmla="+- G28 10800 0"/>
                  <a:gd name="G33" fmla="+- G29 10800 0"/>
                  <a:gd name="G34" fmla="+- G19 5400 0"/>
                  <a:gd name="G35" fmla="cos G34 -7864320"/>
                  <a:gd name="G36" fmla="sin G34 -7864320"/>
                  <a:gd name="G37" fmla="+/ -7864320 -5373952 2"/>
                  <a:gd name="T2" fmla="*/ 180 256 1"/>
                  <a:gd name="T3" fmla="*/ 0 256 1"/>
                  <a:gd name="G38" fmla="+- G37 T2 T3"/>
                  <a:gd name="G39" fmla="?: G2 G37 G38"/>
                  <a:gd name="G40" fmla="cos 10800 G39"/>
                  <a:gd name="G41" fmla="sin 10800 G39"/>
                  <a:gd name="G42" fmla="cos 7200 G39"/>
                  <a:gd name="G43" fmla="sin 7200 G39"/>
                  <a:gd name="G44" fmla="+- G40 10800 0"/>
                  <a:gd name="G45" fmla="+- G41 10800 0"/>
                  <a:gd name="G46" fmla="+- G42 10800 0"/>
                  <a:gd name="G47" fmla="+- G43 10800 0"/>
                  <a:gd name="G48" fmla="+- G35 10800 0"/>
                  <a:gd name="G49" fmla="+- G36 10800 0"/>
                  <a:gd name="T4" fmla="*/ 8739 w 21600"/>
                  <a:gd name="T5" fmla="*/ 198 h 21600"/>
                  <a:gd name="T6" fmla="*/ 6300 w 21600"/>
                  <a:gd name="T7" fmla="*/ 3005 h 21600"/>
                  <a:gd name="T8" fmla="*/ 9426 w 21600"/>
                  <a:gd name="T9" fmla="*/ 3732 h 21600"/>
                  <a:gd name="T10" fmla="*/ 12678 w 21600"/>
                  <a:gd name="T11" fmla="*/ -2569 h 21600"/>
                  <a:gd name="T12" fmla="*/ 16508 w 21600"/>
                  <a:gd name="T13" fmla="*/ 2513 h 21600"/>
                  <a:gd name="T14" fmla="*/ 11426 w 21600"/>
                  <a:gd name="T15" fmla="*/ 634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1802" y="3670"/>
                    </a:moveTo>
                    <a:cubicBezTo>
                      <a:pt x="11470" y="3623"/>
                      <a:pt x="11135" y="3600"/>
                      <a:pt x="10800" y="3600"/>
                    </a:cubicBezTo>
                    <a:cubicBezTo>
                      <a:pt x="9536" y="3600"/>
                      <a:pt x="8294" y="3932"/>
                      <a:pt x="7199" y="4564"/>
                    </a:cubicBezTo>
                    <a:lnTo>
                      <a:pt x="5400" y="1446"/>
                    </a:lnTo>
                    <a:cubicBezTo>
                      <a:pt x="7041" y="499"/>
                      <a:pt x="8904" y="0"/>
                      <a:pt x="10800" y="0"/>
                    </a:cubicBezTo>
                    <a:cubicBezTo>
                      <a:pt x="11302" y="0"/>
                      <a:pt x="11805" y="35"/>
                      <a:pt x="12303" y="105"/>
                    </a:cubicBezTo>
                    <a:lnTo>
                      <a:pt x="12678" y="-2569"/>
                    </a:lnTo>
                    <a:lnTo>
                      <a:pt x="16508" y="2513"/>
                    </a:lnTo>
                    <a:lnTo>
                      <a:pt x="11426" y="6343"/>
                    </a:lnTo>
                    <a:lnTo>
                      <a:pt x="11802" y="3670"/>
                    </a:lnTo>
                    <a:close/>
                  </a:path>
                </a:pathLst>
              </a:custGeom>
              <a:solidFill>
                <a:schemeClr val="accent1"/>
              </a:solidFill>
              <a:ln w="254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GB"/>
              </a:p>
            </p:txBody>
          </p:sp>
          <p:sp>
            <p:nvSpPr>
              <p:cNvPr id="5" name="_s33803"/>
              <p:cNvSpPr>
                <a:spLocks noChangeArrowheads="1" noTextEdit="1"/>
              </p:cNvSpPr>
              <p:nvPr/>
            </p:nvSpPr>
            <p:spPr bwMode="auto">
              <a:xfrm rot="10800000">
                <a:off x="2048" y="1721"/>
                <a:ext cx="1665" cy="1665"/>
              </a:xfrm>
              <a:custGeom>
                <a:avLst/>
                <a:gdLst>
                  <a:gd name="G0" fmla="+- -5373952 0 0"/>
                  <a:gd name="G1" fmla="+- -7864320 0 0"/>
                  <a:gd name="G2" fmla="+- -5373952 0 -7864320"/>
                  <a:gd name="G3" fmla="+- 10800 0 0"/>
                  <a:gd name="G4" fmla="+- 0 0 -5373952"/>
                  <a:gd name="T0" fmla="*/ 360 256 1"/>
                  <a:gd name="T1" fmla="*/ 0 256 1"/>
                  <a:gd name="G5" fmla="+- G2 T0 T1"/>
                  <a:gd name="G6" fmla="?: G2 G2 G5"/>
                  <a:gd name="G7" fmla="+- 0 0 G6"/>
                  <a:gd name="G8" fmla="+- 7200 0 0"/>
                  <a:gd name="G9" fmla="+- 0 0 -7864320"/>
                  <a:gd name="G10" fmla="+- 7200 0 2700"/>
                  <a:gd name="G11" fmla="cos G10 -5373952"/>
                  <a:gd name="G12" fmla="sin G10 -5373952"/>
                  <a:gd name="G13" fmla="cos 13500 -5373952"/>
                  <a:gd name="G14" fmla="sin 13500 -5373952"/>
                  <a:gd name="G15" fmla="+- G11 10800 0"/>
                  <a:gd name="G16" fmla="+- G12 10800 0"/>
                  <a:gd name="G17" fmla="+- G13 10800 0"/>
                  <a:gd name="G18" fmla="+- G14 10800 0"/>
                  <a:gd name="G19" fmla="*/ 7200 1 2"/>
                  <a:gd name="G20" fmla="+- G19 5400 0"/>
                  <a:gd name="G21" fmla="cos G20 -5373952"/>
                  <a:gd name="G22" fmla="sin G20 -5373952"/>
                  <a:gd name="G23" fmla="+- G21 10800 0"/>
                  <a:gd name="G24" fmla="+- G12 G23 G22"/>
                  <a:gd name="G25" fmla="+- G22 G23 G11"/>
                  <a:gd name="G26" fmla="cos 10800 -5373952"/>
                  <a:gd name="G27" fmla="sin 10800 -5373952"/>
                  <a:gd name="G28" fmla="cos 7200 -5373952"/>
                  <a:gd name="G29" fmla="sin 7200 -5373952"/>
                  <a:gd name="G30" fmla="+- G26 10800 0"/>
                  <a:gd name="G31" fmla="+- G27 10800 0"/>
                  <a:gd name="G32" fmla="+- G28 10800 0"/>
                  <a:gd name="G33" fmla="+- G29 10800 0"/>
                  <a:gd name="G34" fmla="+- G19 5400 0"/>
                  <a:gd name="G35" fmla="cos G34 -7864320"/>
                  <a:gd name="G36" fmla="sin G34 -7864320"/>
                  <a:gd name="G37" fmla="+/ -7864320 -5373952 2"/>
                  <a:gd name="T2" fmla="*/ 180 256 1"/>
                  <a:gd name="T3" fmla="*/ 0 256 1"/>
                  <a:gd name="G38" fmla="+- G37 T2 T3"/>
                  <a:gd name="G39" fmla="?: G2 G37 G38"/>
                  <a:gd name="G40" fmla="cos 10800 G39"/>
                  <a:gd name="G41" fmla="sin 10800 G39"/>
                  <a:gd name="G42" fmla="cos 7200 G39"/>
                  <a:gd name="G43" fmla="sin 7200 G39"/>
                  <a:gd name="G44" fmla="+- G40 10800 0"/>
                  <a:gd name="G45" fmla="+- G41 10800 0"/>
                  <a:gd name="G46" fmla="+- G42 10800 0"/>
                  <a:gd name="G47" fmla="+- G43 10800 0"/>
                  <a:gd name="G48" fmla="+- G35 10800 0"/>
                  <a:gd name="G49" fmla="+- G36 10800 0"/>
                  <a:gd name="T4" fmla="*/ 8739 w 21600"/>
                  <a:gd name="T5" fmla="*/ 198 h 21600"/>
                  <a:gd name="T6" fmla="*/ 6300 w 21600"/>
                  <a:gd name="T7" fmla="*/ 3005 h 21600"/>
                  <a:gd name="T8" fmla="*/ 9426 w 21600"/>
                  <a:gd name="T9" fmla="*/ 3732 h 21600"/>
                  <a:gd name="T10" fmla="*/ 12678 w 21600"/>
                  <a:gd name="T11" fmla="*/ -2569 h 21600"/>
                  <a:gd name="T12" fmla="*/ 16508 w 21600"/>
                  <a:gd name="T13" fmla="*/ 2513 h 21600"/>
                  <a:gd name="T14" fmla="*/ 11426 w 21600"/>
                  <a:gd name="T15" fmla="*/ 634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1802" y="3670"/>
                    </a:moveTo>
                    <a:cubicBezTo>
                      <a:pt x="11470" y="3623"/>
                      <a:pt x="11135" y="3600"/>
                      <a:pt x="10800" y="3600"/>
                    </a:cubicBezTo>
                    <a:cubicBezTo>
                      <a:pt x="9536" y="3600"/>
                      <a:pt x="8294" y="3932"/>
                      <a:pt x="7199" y="4564"/>
                    </a:cubicBezTo>
                    <a:lnTo>
                      <a:pt x="5400" y="1446"/>
                    </a:lnTo>
                    <a:cubicBezTo>
                      <a:pt x="7041" y="499"/>
                      <a:pt x="8904" y="0"/>
                      <a:pt x="10800" y="0"/>
                    </a:cubicBezTo>
                    <a:cubicBezTo>
                      <a:pt x="11302" y="0"/>
                      <a:pt x="11805" y="35"/>
                      <a:pt x="12303" y="105"/>
                    </a:cubicBezTo>
                    <a:lnTo>
                      <a:pt x="12678" y="-2569"/>
                    </a:lnTo>
                    <a:lnTo>
                      <a:pt x="16508" y="2513"/>
                    </a:lnTo>
                    <a:lnTo>
                      <a:pt x="11426" y="6343"/>
                    </a:lnTo>
                    <a:lnTo>
                      <a:pt x="11802" y="3670"/>
                    </a:lnTo>
                    <a:close/>
                  </a:path>
                </a:pathLst>
              </a:custGeom>
              <a:solidFill>
                <a:schemeClr val="accent1"/>
              </a:solidFill>
              <a:ln w="254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GB"/>
              </a:p>
            </p:txBody>
          </p:sp>
          <p:sp>
            <p:nvSpPr>
              <p:cNvPr id="6" name="_s33807"/>
              <p:cNvSpPr>
                <a:spLocks noChangeArrowheads="1" noTextEdit="1"/>
              </p:cNvSpPr>
              <p:nvPr/>
            </p:nvSpPr>
            <p:spPr bwMode="auto">
              <a:xfrm rot="16200000">
                <a:off x="1656" y="1329"/>
                <a:ext cx="1665" cy="1665"/>
              </a:xfrm>
              <a:custGeom>
                <a:avLst/>
                <a:gdLst>
                  <a:gd name="G0" fmla="+- -5373952 0 0"/>
                  <a:gd name="G1" fmla="+- -7864320 0 0"/>
                  <a:gd name="G2" fmla="+- -5373952 0 -7864320"/>
                  <a:gd name="G3" fmla="+- 10800 0 0"/>
                  <a:gd name="G4" fmla="+- 0 0 -5373952"/>
                  <a:gd name="T0" fmla="*/ 360 256 1"/>
                  <a:gd name="T1" fmla="*/ 0 256 1"/>
                  <a:gd name="G5" fmla="+- G2 T0 T1"/>
                  <a:gd name="G6" fmla="?: G2 G2 G5"/>
                  <a:gd name="G7" fmla="+- 0 0 G6"/>
                  <a:gd name="G8" fmla="+- 7200 0 0"/>
                  <a:gd name="G9" fmla="+- 0 0 -7864320"/>
                  <a:gd name="G10" fmla="+- 7200 0 2700"/>
                  <a:gd name="G11" fmla="cos G10 -5373952"/>
                  <a:gd name="G12" fmla="sin G10 -5373952"/>
                  <a:gd name="G13" fmla="cos 13500 -5373952"/>
                  <a:gd name="G14" fmla="sin 13500 -5373952"/>
                  <a:gd name="G15" fmla="+- G11 10800 0"/>
                  <a:gd name="G16" fmla="+- G12 10800 0"/>
                  <a:gd name="G17" fmla="+- G13 10800 0"/>
                  <a:gd name="G18" fmla="+- G14 10800 0"/>
                  <a:gd name="G19" fmla="*/ 7200 1 2"/>
                  <a:gd name="G20" fmla="+- G19 5400 0"/>
                  <a:gd name="G21" fmla="cos G20 -5373952"/>
                  <a:gd name="G22" fmla="sin G20 -5373952"/>
                  <a:gd name="G23" fmla="+- G21 10800 0"/>
                  <a:gd name="G24" fmla="+- G12 G23 G22"/>
                  <a:gd name="G25" fmla="+- G22 G23 G11"/>
                  <a:gd name="G26" fmla="cos 10800 -5373952"/>
                  <a:gd name="G27" fmla="sin 10800 -5373952"/>
                  <a:gd name="G28" fmla="cos 7200 -5373952"/>
                  <a:gd name="G29" fmla="sin 7200 -5373952"/>
                  <a:gd name="G30" fmla="+- G26 10800 0"/>
                  <a:gd name="G31" fmla="+- G27 10800 0"/>
                  <a:gd name="G32" fmla="+- G28 10800 0"/>
                  <a:gd name="G33" fmla="+- G29 10800 0"/>
                  <a:gd name="G34" fmla="+- G19 5400 0"/>
                  <a:gd name="G35" fmla="cos G34 -7864320"/>
                  <a:gd name="G36" fmla="sin G34 -7864320"/>
                  <a:gd name="G37" fmla="+/ -7864320 -5373952 2"/>
                  <a:gd name="T2" fmla="*/ 180 256 1"/>
                  <a:gd name="T3" fmla="*/ 0 256 1"/>
                  <a:gd name="G38" fmla="+- G37 T2 T3"/>
                  <a:gd name="G39" fmla="?: G2 G37 G38"/>
                  <a:gd name="G40" fmla="cos 10800 G39"/>
                  <a:gd name="G41" fmla="sin 10800 G39"/>
                  <a:gd name="G42" fmla="cos 7200 G39"/>
                  <a:gd name="G43" fmla="sin 7200 G39"/>
                  <a:gd name="G44" fmla="+- G40 10800 0"/>
                  <a:gd name="G45" fmla="+- G41 10800 0"/>
                  <a:gd name="G46" fmla="+- G42 10800 0"/>
                  <a:gd name="G47" fmla="+- G43 10800 0"/>
                  <a:gd name="G48" fmla="+- G35 10800 0"/>
                  <a:gd name="G49" fmla="+- G36 10800 0"/>
                  <a:gd name="T4" fmla="*/ 8739 w 21600"/>
                  <a:gd name="T5" fmla="*/ 198 h 21600"/>
                  <a:gd name="T6" fmla="*/ 6300 w 21600"/>
                  <a:gd name="T7" fmla="*/ 3005 h 21600"/>
                  <a:gd name="T8" fmla="*/ 9426 w 21600"/>
                  <a:gd name="T9" fmla="*/ 3732 h 21600"/>
                  <a:gd name="T10" fmla="*/ 12678 w 21600"/>
                  <a:gd name="T11" fmla="*/ -2569 h 21600"/>
                  <a:gd name="T12" fmla="*/ 16508 w 21600"/>
                  <a:gd name="T13" fmla="*/ 2513 h 21600"/>
                  <a:gd name="T14" fmla="*/ 11426 w 21600"/>
                  <a:gd name="T15" fmla="*/ 634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1802" y="3670"/>
                    </a:moveTo>
                    <a:cubicBezTo>
                      <a:pt x="11470" y="3623"/>
                      <a:pt x="11135" y="3600"/>
                      <a:pt x="10800" y="3600"/>
                    </a:cubicBezTo>
                    <a:cubicBezTo>
                      <a:pt x="9536" y="3600"/>
                      <a:pt x="8294" y="3932"/>
                      <a:pt x="7199" y="4564"/>
                    </a:cubicBezTo>
                    <a:lnTo>
                      <a:pt x="5400" y="1446"/>
                    </a:lnTo>
                    <a:cubicBezTo>
                      <a:pt x="7041" y="499"/>
                      <a:pt x="8904" y="0"/>
                      <a:pt x="10800" y="0"/>
                    </a:cubicBezTo>
                    <a:cubicBezTo>
                      <a:pt x="11302" y="0"/>
                      <a:pt x="11805" y="35"/>
                      <a:pt x="12303" y="105"/>
                    </a:cubicBezTo>
                    <a:lnTo>
                      <a:pt x="12678" y="-2569"/>
                    </a:lnTo>
                    <a:lnTo>
                      <a:pt x="16508" y="2513"/>
                    </a:lnTo>
                    <a:lnTo>
                      <a:pt x="11426" y="6343"/>
                    </a:lnTo>
                    <a:lnTo>
                      <a:pt x="11802" y="3670"/>
                    </a:lnTo>
                    <a:close/>
                  </a:path>
                </a:pathLst>
              </a:custGeom>
              <a:solidFill>
                <a:schemeClr val="accent1"/>
              </a:solidFill>
              <a:ln w="254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GB"/>
              </a:p>
            </p:txBody>
          </p:sp>
          <p:sp>
            <p:nvSpPr>
              <p:cNvPr id="7" name="_s33798"/>
              <p:cNvSpPr>
                <a:spLocks noChangeArrowheads="1"/>
              </p:cNvSpPr>
              <p:nvPr/>
            </p:nvSpPr>
            <p:spPr bwMode="auto">
              <a:xfrm>
                <a:off x="3324" y="1090"/>
                <a:ext cx="627"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Upgrade</a:t>
                </a:r>
              </a:p>
            </p:txBody>
          </p:sp>
          <p:sp>
            <p:nvSpPr>
              <p:cNvPr id="8" name="_s33799"/>
              <p:cNvSpPr>
                <a:spLocks noChangeArrowheads="1"/>
              </p:cNvSpPr>
              <p:nvPr/>
            </p:nvSpPr>
            <p:spPr bwMode="auto">
              <a:xfrm>
                <a:off x="3325" y="2605"/>
                <a:ext cx="627"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New </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Attack</a:t>
                </a:r>
              </a:p>
            </p:txBody>
          </p:sp>
          <p:sp>
            <p:nvSpPr>
              <p:cNvPr id="9" name="_s33802"/>
              <p:cNvSpPr>
                <a:spLocks noChangeArrowheads="1"/>
              </p:cNvSpPr>
              <p:nvPr/>
            </p:nvSpPr>
            <p:spPr bwMode="auto">
              <a:xfrm>
                <a:off x="1810" y="2606"/>
                <a:ext cx="627"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Quality</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Assurance</a:t>
                </a:r>
              </a:p>
            </p:txBody>
          </p:sp>
          <p:sp>
            <p:nvSpPr>
              <p:cNvPr id="10" name="_s33806"/>
              <p:cNvSpPr>
                <a:spLocks noChangeArrowheads="1"/>
              </p:cNvSpPr>
              <p:nvPr/>
            </p:nvSpPr>
            <p:spPr bwMode="auto">
              <a:xfrm>
                <a:off x="1808" y="1091"/>
                <a:ext cx="627"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Rollout</a:t>
                </a:r>
              </a:p>
            </p:txBody>
          </p:sp>
        </p:grpSp>
        <p:sp>
          <p:nvSpPr>
            <p:cNvPr id="33808" name="Text Box 16"/>
            <p:cNvSpPr txBox="1">
              <a:spLocks noChangeArrowheads="1"/>
            </p:cNvSpPr>
            <p:nvPr/>
          </p:nvSpPr>
          <p:spPr bwMode="auto">
            <a:xfrm>
              <a:off x="3696" y="1296"/>
              <a:ext cx="409" cy="250"/>
            </a:xfrm>
            <a:prstGeom prst="rect">
              <a:avLst/>
            </a:prstGeom>
            <a:noFill/>
            <a:ln w="9525">
              <a:noFill/>
              <a:miter lim="800000"/>
              <a:headEnd/>
              <a:tailEnd/>
            </a:ln>
            <a:effectLst/>
          </p:spPr>
          <p:txBody>
            <a:bodyPr wrap="none">
              <a:spAutoFit/>
            </a:bodyPr>
            <a:lstStyle/>
            <a:p>
              <a:r>
                <a:rPr lang="en-US" sz="2000" b="1">
                  <a:solidFill>
                    <a:srgbClr val="CC0000"/>
                  </a:solidFill>
                  <a:latin typeface="Times New Roman" pitchFamily="18" charset="0"/>
                </a:rPr>
                <a:t>Test</a:t>
              </a:r>
            </a:p>
          </p:txBody>
        </p:sp>
        <p:sp>
          <p:nvSpPr>
            <p:cNvPr id="33809" name="Text Box 17"/>
            <p:cNvSpPr txBox="1">
              <a:spLocks noChangeArrowheads="1"/>
            </p:cNvSpPr>
            <p:nvPr/>
          </p:nvSpPr>
          <p:spPr bwMode="auto">
            <a:xfrm>
              <a:off x="3744" y="3456"/>
              <a:ext cx="409" cy="250"/>
            </a:xfrm>
            <a:prstGeom prst="rect">
              <a:avLst/>
            </a:prstGeom>
            <a:noFill/>
            <a:ln w="9525">
              <a:noFill/>
              <a:miter lim="800000"/>
              <a:headEnd/>
              <a:tailEnd/>
            </a:ln>
            <a:effectLst/>
          </p:spPr>
          <p:txBody>
            <a:bodyPr wrap="none">
              <a:spAutoFit/>
            </a:bodyPr>
            <a:lstStyle/>
            <a:p>
              <a:r>
                <a:rPr lang="en-US" sz="2000" b="1">
                  <a:solidFill>
                    <a:srgbClr val="CC0000"/>
                  </a:solidFill>
                  <a:latin typeface="Times New Roman" pitchFamily="18" charset="0"/>
                </a:rPr>
                <a:t>Test</a:t>
              </a:r>
            </a:p>
          </p:txBody>
        </p:sp>
        <p:sp>
          <p:nvSpPr>
            <p:cNvPr id="33810" name="Text Box 18"/>
            <p:cNvSpPr txBox="1">
              <a:spLocks noChangeArrowheads="1"/>
            </p:cNvSpPr>
            <p:nvPr/>
          </p:nvSpPr>
          <p:spPr bwMode="auto">
            <a:xfrm rot="5400000">
              <a:off x="4768" y="2336"/>
              <a:ext cx="409" cy="250"/>
            </a:xfrm>
            <a:prstGeom prst="rect">
              <a:avLst/>
            </a:prstGeom>
            <a:noFill/>
            <a:ln w="9525">
              <a:noFill/>
              <a:miter lim="800000"/>
              <a:headEnd/>
              <a:tailEnd/>
            </a:ln>
            <a:effectLst/>
          </p:spPr>
          <p:txBody>
            <a:bodyPr wrap="none">
              <a:spAutoFit/>
            </a:bodyPr>
            <a:lstStyle/>
            <a:p>
              <a:r>
                <a:rPr lang="en-US" sz="2000" b="1">
                  <a:solidFill>
                    <a:srgbClr val="CC0000"/>
                  </a:solidFill>
                  <a:latin typeface="Times New Roman" pitchFamily="18" charset="0"/>
                </a:rPr>
                <a:t>Test</a:t>
              </a:r>
            </a:p>
          </p:txBody>
        </p:sp>
        <p:sp>
          <p:nvSpPr>
            <p:cNvPr id="33811" name="Text Box 19"/>
            <p:cNvSpPr txBox="1">
              <a:spLocks noChangeArrowheads="1"/>
            </p:cNvSpPr>
            <p:nvPr/>
          </p:nvSpPr>
          <p:spPr bwMode="auto">
            <a:xfrm rot="16200000">
              <a:off x="2608" y="2336"/>
              <a:ext cx="409" cy="250"/>
            </a:xfrm>
            <a:prstGeom prst="rect">
              <a:avLst/>
            </a:prstGeom>
            <a:noFill/>
            <a:ln w="9525">
              <a:noFill/>
              <a:miter lim="800000"/>
              <a:headEnd/>
              <a:tailEnd/>
            </a:ln>
            <a:effectLst/>
          </p:spPr>
          <p:txBody>
            <a:bodyPr wrap="none">
              <a:spAutoFit/>
            </a:bodyPr>
            <a:lstStyle/>
            <a:p>
              <a:r>
                <a:rPr lang="en-US" sz="2000" b="1">
                  <a:solidFill>
                    <a:srgbClr val="CC0000"/>
                  </a:solidFill>
                  <a:latin typeface="Times New Roman" pitchFamily="18" charset="0"/>
                </a:rPr>
                <a:t>Test</a:t>
              </a:r>
            </a:p>
          </p:txBody>
        </p:sp>
        <p:sp>
          <p:nvSpPr>
            <p:cNvPr id="33813" name="Oval 21"/>
            <p:cNvSpPr>
              <a:spLocks noChangeArrowheads="1"/>
            </p:cNvSpPr>
            <p:nvPr/>
          </p:nvSpPr>
          <p:spPr bwMode="auto">
            <a:xfrm>
              <a:off x="3456" y="2064"/>
              <a:ext cx="912" cy="866"/>
            </a:xfrm>
            <a:prstGeom prst="ellipse">
              <a:avLst/>
            </a:prstGeom>
            <a:solidFill>
              <a:srgbClr val="FFCC99">
                <a:alpha val="49001"/>
              </a:srgbClr>
            </a:solidFill>
            <a:ln w="25400">
              <a:solidFill>
                <a:schemeClr val="tx1"/>
              </a:solidFill>
              <a:round/>
              <a:headEnd/>
              <a:tailEnd/>
            </a:ln>
            <a:effectLst/>
          </p:spPr>
          <p:txBody>
            <a:bodyPr wrap="none" anchor="ctr"/>
            <a:lstStyle/>
            <a:p>
              <a:pPr algn="ctr"/>
              <a:r>
                <a:rPr lang="en-US" sz="2000" b="1">
                  <a:latin typeface="Times New Roman" pitchFamily="18" charset="0"/>
                </a:rPr>
                <a:t>Periodic</a:t>
              </a:r>
            </a:p>
            <a:p>
              <a:pPr algn="ctr"/>
              <a:r>
                <a:rPr lang="en-US" sz="2000" b="1">
                  <a:latin typeface="Times New Roman" pitchFamily="18" charset="0"/>
                </a:rPr>
                <a:t>Testing</a:t>
              </a:r>
            </a:p>
          </p:txBody>
        </p:sp>
      </p:grpSp>
      <p:sp>
        <p:nvSpPr>
          <p:cNvPr id="33815" name="Line 4"/>
          <p:cNvSpPr>
            <a:spLocks noChangeShapeType="1"/>
          </p:cNvSpPr>
          <p:nvPr/>
        </p:nvSpPr>
        <p:spPr bwMode="auto">
          <a:xfrm>
            <a:off x="457200" y="14478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nchor="ctr"/>
          <a:lstStyle/>
          <a:p>
            <a:r>
              <a:rPr lang="en-GB" sz="4400"/>
              <a:t>SNMP</a:t>
            </a:r>
            <a:endParaRPr lang="en-US" altLang="en-US" sz="4400"/>
          </a:p>
        </p:txBody>
      </p:sp>
      <p:sp>
        <p:nvSpPr>
          <p:cNvPr id="3075" name="Rectangle 3"/>
          <p:cNvSpPr>
            <a:spLocks noGrp="1" noChangeArrowheads="1"/>
          </p:cNvSpPr>
          <p:nvPr>
            <p:ph type="subTitle" idx="1"/>
          </p:nvPr>
        </p:nvSpPr>
        <p:spPr>
          <a:xfrm>
            <a:off x="1371600" y="3886200"/>
            <a:ext cx="6400800" cy="1752600"/>
          </a:xfrm>
        </p:spPr>
        <p:txBody>
          <a:bodyPr/>
          <a:lstStyle/>
          <a:p>
            <a:pPr eaLnBrk="1" hangingPunct="1"/>
            <a:r>
              <a:rPr lang="en-US" altLang="en-US" sz="3200"/>
              <a:t> </a:t>
            </a:r>
          </a:p>
        </p:txBody>
      </p:sp>
    </p:spTree>
    <p:extLst>
      <p:ext uri="{BB962C8B-B14F-4D97-AF65-F5344CB8AC3E}">
        <p14:creationId xmlns:p14="http://schemas.microsoft.com/office/powerpoint/2010/main" val="368177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sz="2700"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SNMP</a:t>
            </a:r>
          </a:p>
        </p:txBody>
      </p:sp>
      <p:sp>
        <p:nvSpPr>
          <p:cNvPr id="3" name="Content Placeholder 2"/>
          <p:cNvSpPr>
            <a:spLocks noGrp="1"/>
          </p:cNvSpPr>
          <p:nvPr>
            <p:ph idx="1"/>
          </p:nvPr>
        </p:nvSpPr>
        <p:spPr/>
        <p:txBody>
          <a:bodyPr>
            <a:normAutofit/>
          </a:bodyPr>
          <a:lstStyle/>
          <a:p>
            <a:r>
              <a:rPr lang="en-US"/>
              <a:t>SNMP is an application layer protocol that provides a message format for communication between what are termed </a:t>
            </a:r>
            <a:r>
              <a:rPr lang="en-US" b="1">
                <a:solidFill>
                  <a:schemeClr val="tx1">
                    <a:lumMod val="75000"/>
                  </a:schemeClr>
                </a:solidFill>
              </a:rPr>
              <a:t>managers</a:t>
            </a:r>
            <a:r>
              <a:rPr lang="en-US"/>
              <a:t> and </a:t>
            </a:r>
            <a:r>
              <a:rPr lang="en-US" b="1">
                <a:solidFill>
                  <a:schemeClr val="tx1">
                    <a:lumMod val="75000"/>
                  </a:schemeClr>
                </a:solidFill>
              </a:rPr>
              <a:t>agents</a:t>
            </a:r>
          </a:p>
          <a:p>
            <a:r>
              <a:rPr lang="en-US"/>
              <a:t>Components include</a:t>
            </a:r>
          </a:p>
          <a:p>
            <a:pPr lvl="1"/>
            <a:r>
              <a:rPr lang="en-US"/>
              <a:t>SNMP manager</a:t>
            </a:r>
          </a:p>
          <a:p>
            <a:pPr lvl="1"/>
            <a:r>
              <a:rPr lang="en-US"/>
              <a:t>SNMP agent</a:t>
            </a:r>
          </a:p>
          <a:p>
            <a:pPr lvl="1"/>
            <a:r>
              <a:rPr lang="en-US"/>
              <a:t>Management Information Base </a:t>
            </a:r>
          </a:p>
        </p:txBody>
      </p:sp>
    </p:spTree>
    <p:extLst>
      <p:ext uri="{BB962C8B-B14F-4D97-AF65-F5344CB8AC3E}">
        <p14:creationId xmlns:p14="http://schemas.microsoft.com/office/powerpoint/2010/main" val="3347858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SNMP Messages</a:t>
            </a:r>
          </a:p>
        </p:txBody>
      </p:sp>
      <p:sp>
        <p:nvSpPr>
          <p:cNvPr id="3" name="Content Placeholder 2"/>
          <p:cNvSpPr>
            <a:spLocks noGrp="1"/>
          </p:cNvSpPr>
          <p:nvPr>
            <p:ph idx="1"/>
          </p:nvPr>
        </p:nvSpPr>
        <p:spPr/>
        <p:txBody>
          <a:bodyPr vert="horz" lIns="91440" tIns="45720" rIns="91440" bIns="45720" rtlCol="0" anchor="t">
            <a:normAutofit/>
          </a:bodyPr>
          <a:lstStyle/>
          <a:p>
            <a:r>
              <a:rPr lang="EN-US"/>
              <a:t>Get</a:t>
            </a:r>
          </a:p>
          <a:p>
            <a:r>
              <a:rPr lang="EN-US"/>
              <a:t>Set </a:t>
            </a:r>
          </a:p>
          <a:p>
            <a:r>
              <a:rPr lang="EN-US"/>
              <a:t>Trap - unreliable</a:t>
            </a:r>
          </a:p>
          <a:p>
            <a:r>
              <a:rPr lang="EN-US"/>
              <a:t>Trap (SNMPv3 uses ACK) - reliable</a:t>
            </a:r>
          </a:p>
        </p:txBody>
      </p:sp>
      <p:cxnSp>
        <p:nvCxnSpPr>
          <p:cNvPr id="4" name="Straight Arrow Connector 3"/>
          <p:cNvCxnSpPr/>
          <p:nvPr/>
        </p:nvCxnSpPr>
        <p:spPr>
          <a:xfrm>
            <a:off x="1162050" y="3352800"/>
            <a:ext cx="914400" cy="914400"/>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5" name="TextBox 4"/>
          <p:cNvSpPr txBox="1"/>
          <p:nvPr/>
        </p:nvSpPr>
        <p:spPr>
          <a:xfrm>
            <a:off x="2095500" y="4309804"/>
            <a:ext cx="2743200" cy="369332"/>
          </a:xfrm>
          <a:prstGeom prst="rect">
            <a:avLst/>
          </a:prstGeom>
        </p:spPr>
        <p:txBody>
          <a:bodyPr rtlCol="0">
            <a:spAutoFit/>
          </a:bodyPr>
          <a:lstStyle/>
          <a:p>
            <a:pPr algn="ctr"/>
            <a:r>
              <a:rPr lang="EN-US"/>
              <a:t>Agent -&gt; Manager!</a:t>
            </a:r>
            <a:endParaRPr lang="en-US"/>
          </a:p>
        </p:txBody>
      </p:sp>
    </p:spTree>
    <p:extLst>
      <p:ext uri="{BB962C8B-B14F-4D97-AF65-F5344CB8AC3E}">
        <p14:creationId xmlns:p14="http://schemas.microsoft.com/office/powerpoint/2010/main" val="271372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ChangeArrowheads="1"/>
          </p:cNvSpPr>
          <p:nvPr/>
        </p:nvSpPr>
        <p:spPr bwMode="auto">
          <a:xfrm>
            <a:off x="5486400" y="1676400"/>
            <a:ext cx="1295400" cy="381000"/>
          </a:xfrm>
          <a:prstGeom prst="rect">
            <a:avLst/>
          </a:prstGeom>
          <a:solidFill>
            <a:srgbClr val="FFFF00"/>
          </a:solidFill>
          <a:ln w="9525">
            <a:noFill/>
            <a:miter lim="800000"/>
            <a:headEnd/>
            <a:tailEnd/>
          </a:ln>
          <a:effectLst/>
        </p:spPr>
        <p:txBody>
          <a:bodyPr wrap="none" anchor="ctr"/>
          <a:lstStyle/>
          <a:p>
            <a:endParaRPr lang="en-IE"/>
          </a:p>
        </p:txBody>
      </p:sp>
      <p:sp>
        <p:nvSpPr>
          <p:cNvPr id="11266" name="Rectangle 2"/>
          <p:cNvSpPr>
            <a:spLocks noGrp="1" noChangeArrowheads="1"/>
          </p:cNvSpPr>
          <p:nvPr>
            <p:ph type="title"/>
          </p:nvPr>
        </p:nvSpPr>
        <p:spPr>
          <a:xfrm>
            <a:off x="457200" y="274638"/>
            <a:ext cx="8229600" cy="868362"/>
          </a:xfrm>
        </p:spPr>
        <p:txBody>
          <a:bodyPr/>
          <a:lstStyle/>
          <a:p>
            <a:r>
              <a:rPr lang="en-US" sz="3600" b="1" i="1">
                <a:solidFill>
                  <a:srgbClr val="CC0000"/>
                </a:solidFill>
                <a:effectLst>
                  <a:outerShdw blurRad="38100" dist="38100" dir="2700000" algn="tl">
                    <a:srgbClr val="C0C0C0"/>
                  </a:outerShdw>
                </a:effectLst>
                <a:latin typeface="Times New Roman" pitchFamily="18" charset="0"/>
              </a:rPr>
              <a:t>Readings</a:t>
            </a:r>
          </a:p>
        </p:txBody>
      </p:sp>
      <p:sp>
        <p:nvSpPr>
          <p:cNvPr id="11267" name="Rectangle 3"/>
          <p:cNvSpPr>
            <a:spLocks noGrp="1" noChangeArrowheads="1"/>
          </p:cNvSpPr>
          <p:nvPr>
            <p:ph idx="1"/>
          </p:nvPr>
        </p:nvSpPr>
        <p:spPr>
          <a:xfrm>
            <a:off x="838200" y="1295400"/>
            <a:ext cx="7543800" cy="5105400"/>
          </a:xfrm>
        </p:spPr>
        <p:txBody>
          <a:bodyPr>
            <a:normAutofit/>
          </a:bodyPr>
          <a:lstStyle/>
          <a:p>
            <a:pPr marL="228600" indent="-228600">
              <a:spcBef>
                <a:spcPct val="10000"/>
              </a:spcBef>
            </a:pPr>
            <a:r>
              <a:rPr lang="en-US" sz="2200">
                <a:latin typeface="Times New Roman" pitchFamily="18" charset="0"/>
              </a:rPr>
              <a:t>NIST, “Guideline on Network Security Testing,” Special Publication 800-42, 2003. (Sec. 3-10). (</a:t>
            </a:r>
            <a:r>
              <a:rPr lang="en-US" sz="2200">
                <a:solidFill>
                  <a:srgbClr val="FF0000"/>
                </a:solidFill>
                <a:latin typeface="Times New Roman" pitchFamily="18" charset="0"/>
              </a:rPr>
              <a:t>Required</a:t>
            </a:r>
            <a:r>
              <a:rPr lang="en-US" sz="2200">
                <a:latin typeface="Times New Roman" pitchFamily="18" charset="0"/>
              </a:rPr>
              <a:t>)</a:t>
            </a:r>
          </a:p>
          <a:p>
            <a:pPr marL="228600" indent="-228600">
              <a:spcBef>
                <a:spcPct val="10000"/>
              </a:spcBef>
            </a:pPr>
            <a:r>
              <a:rPr lang="en-US" sz="2200">
                <a:latin typeface="Times New Roman" pitchFamily="18" charset="0"/>
              </a:rPr>
              <a:t>Wikipedia, “Penetration Test,” http://en.wikipedia.org/wiki/Penetration_testN</a:t>
            </a:r>
          </a:p>
          <a:p>
            <a:pPr marL="228600" indent="-228600">
              <a:spcBef>
                <a:spcPct val="10000"/>
              </a:spcBef>
            </a:pPr>
            <a:r>
              <a:rPr lang="en-US" sz="2200">
                <a:latin typeface="Times New Roman" pitchFamily="18" charset="0"/>
              </a:rPr>
              <a:t>Herzog, P., “OSSTMM Open-Source Security Testing Methodology Manual,” V. 2.2., ISECOM, 2006.</a:t>
            </a:r>
          </a:p>
          <a:p>
            <a:pPr marL="228600" indent="-228600">
              <a:spcBef>
                <a:spcPct val="10000"/>
              </a:spcBef>
            </a:pPr>
            <a:r>
              <a:rPr lang="en-US" sz="2200">
                <a:latin typeface="Times New Roman" pitchFamily="18" charset="0"/>
              </a:rPr>
              <a:t>Layton, Sr., T. P., “Penetration Studies – A Technical Overview,” SANS Institute, 2001.</a:t>
            </a:r>
          </a:p>
          <a:p>
            <a:pPr marL="228600" indent="-228600">
              <a:spcBef>
                <a:spcPct val="10000"/>
              </a:spcBef>
            </a:pPr>
            <a:r>
              <a:rPr lang="en-US" sz="2200">
                <a:latin typeface="Times New Roman" pitchFamily="18" charset="0"/>
              </a:rPr>
              <a:t>NIST, “Technical Guide to Information Security Testing and Assessment,” Special Publication 800-115, September 2008. </a:t>
            </a:r>
          </a:p>
          <a:p>
            <a:pPr marL="228600" indent="-228600">
              <a:spcBef>
                <a:spcPct val="10000"/>
              </a:spcBef>
            </a:pPr>
            <a:r>
              <a:rPr lang="en-US" sz="2200">
                <a:latin typeface="Times New Roman" pitchFamily="18" charset="0"/>
              </a:rPr>
              <a:t>Northcutt, S., Shenk, J., Shackleford, D., Rosenberg, T., Siles, R. and Mancini, S., “Penetration Testing: Assessing Your Overall Security Before Attackers Do,” SANS Analyst Program, June 2006.</a:t>
            </a:r>
          </a:p>
        </p:txBody>
      </p:sp>
      <p:sp>
        <p:nvSpPr>
          <p:cNvPr id="11268" name="Line 4"/>
          <p:cNvSpPr>
            <a:spLocks noChangeShapeType="1"/>
          </p:cNvSpPr>
          <p:nvPr/>
        </p:nvSpPr>
        <p:spPr bwMode="auto">
          <a:xfrm>
            <a:off x="533400" y="11430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271588" y="2350294"/>
            <a:ext cx="6600825" cy="2157413"/>
          </a:xfrm>
          <a:prstGeom prst="rect">
            <a:avLst/>
          </a:prstGeom>
        </p:spPr>
      </p:pic>
      <p:sp>
        <p:nvSpPr>
          <p:cNvPr id="7" name="Title 1"/>
          <p:cNvSpPr>
            <a:spLocks noGrp="1"/>
          </p:cNvSpPr>
          <p:nvPr>
            <p:ph type="title"/>
          </p:nvPr>
        </p:nvSpPr>
        <p:spPr/>
        <p:txBody>
          <a:bodyPr>
            <a:normAutofit/>
          </a:bodyPr>
          <a:lstStyle/>
          <a:p>
            <a:r>
              <a:rPr lang="en-US" sz="2700"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Elements of Simple Network Management Protocol</a:t>
            </a:r>
          </a:p>
        </p:txBody>
      </p:sp>
    </p:spTree>
    <p:extLst>
      <p:ext uri="{BB962C8B-B14F-4D97-AF65-F5344CB8AC3E}">
        <p14:creationId xmlns:p14="http://schemas.microsoft.com/office/powerpoint/2010/main" val="65404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SNMP in Use for Monitoring the Network</a:t>
            </a:r>
          </a:p>
        </p:txBody>
      </p:sp>
      <p:pic>
        <p:nvPicPr>
          <p:cNvPr id="4" name="Picture 3"/>
          <p:cNvPicPr>
            <a:picLocks noChangeAspect="1"/>
          </p:cNvPicPr>
          <p:nvPr/>
        </p:nvPicPr>
        <p:blipFill>
          <a:blip r:embed="rId2" cstate="print"/>
          <a:stretch>
            <a:fillRect/>
          </a:stretch>
        </p:blipFill>
        <p:spPr>
          <a:xfrm>
            <a:off x="957263" y="2228850"/>
            <a:ext cx="7229475" cy="2400300"/>
          </a:xfrm>
          <a:prstGeom prst="rect">
            <a:avLst/>
          </a:prstGeom>
        </p:spPr>
      </p:pic>
    </p:spTree>
    <p:extLst>
      <p:ext uri="{BB962C8B-B14F-4D97-AF65-F5344CB8AC3E}">
        <p14:creationId xmlns:p14="http://schemas.microsoft.com/office/powerpoint/2010/main" val="3461610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SNMP in Use for Monitoring the Network</a:t>
            </a:r>
          </a:p>
        </p:txBody>
      </p:sp>
      <p:pic>
        <p:nvPicPr>
          <p:cNvPr id="4" name="Picture 3"/>
          <p:cNvPicPr>
            <a:picLocks noChangeAspect="1"/>
          </p:cNvPicPr>
          <p:nvPr/>
        </p:nvPicPr>
        <p:blipFill>
          <a:blip r:embed="rId2" cstate="print"/>
          <a:stretch>
            <a:fillRect/>
          </a:stretch>
        </p:blipFill>
        <p:spPr>
          <a:xfrm>
            <a:off x="830083" y="2143125"/>
            <a:ext cx="6707981" cy="2571750"/>
          </a:xfrm>
          <a:prstGeom prst="rect">
            <a:avLst/>
          </a:prstGeom>
        </p:spPr>
      </p:pic>
    </p:spTree>
    <p:extLst>
      <p:ext uri="{BB962C8B-B14F-4D97-AF65-F5344CB8AC3E}">
        <p14:creationId xmlns:p14="http://schemas.microsoft.com/office/powerpoint/2010/main" val="3681250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The Management Information Base (MIB) </a:t>
            </a:r>
          </a:p>
        </p:txBody>
      </p:sp>
      <p:sp>
        <p:nvSpPr>
          <p:cNvPr id="6" name="Content Placeholder 5"/>
          <p:cNvSpPr>
            <a:spLocks noGrp="1"/>
          </p:cNvSpPr>
          <p:nvPr>
            <p:ph idx="1"/>
          </p:nvPr>
        </p:nvSpPr>
        <p:spPr>
          <a:xfrm>
            <a:off x="342900" y="2062931"/>
            <a:ext cx="8438243" cy="3523403"/>
          </a:xfrm>
        </p:spPr>
        <p:txBody>
          <a:bodyPr>
            <a:normAutofit/>
          </a:bodyPr>
          <a:lstStyle/>
          <a:p>
            <a:r>
              <a:rPr lang="en-US" sz="3000" baseline="-25000"/>
              <a:t>MIB defines each variable as an object ID (</a:t>
            </a:r>
            <a:r>
              <a:rPr lang="en-US" sz="3000" baseline="-25000">
                <a:hlinkClick r:id="rId2"/>
              </a:rPr>
              <a:t>OID</a:t>
            </a:r>
            <a:r>
              <a:rPr lang="en-US" sz="3000" baseline="-25000"/>
              <a:t>)</a:t>
            </a:r>
          </a:p>
          <a:p>
            <a:r>
              <a:rPr lang="en-US" sz="3000" baseline="-25000"/>
              <a:t>Organizes the into a hierarchy of OIDs, usually shown as a tree</a:t>
            </a:r>
          </a:p>
          <a:p>
            <a:r>
              <a:rPr lang="en-US" sz="3000" baseline="-25000"/>
              <a:t>MIB for any device includes some branches of the tree with variables common to many networking devices and branches with variables specific to that device.</a:t>
            </a:r>
          </a:p>
          <a:p>
            <a:r>
              <a:rPr lang="en-US" sz="3000" baseline="-25000"/>
              <a:t>Networking equipment vendors like Cisco can define their own private branches of the tree</a:t>
            </a:r>
          </a:p>
        </p:txBody>
      </p:sp>
    </p:spTree>
    <p:extLst>
      <p:ext uri="{BB962C8B-B14F-4D97-AF65-F5344CB8AC3E}">
        <p14:creationId xmlns:p14="http://schemas.microsoft.com/office/powerpoint/2010/main" val="3531128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4396" y="993370"/>
            <a:ext cx="8588861" cy="628650"/>
          </a:xfrm>
        </p:spPr>
        <p:txBody>
          <a:bodyPr/>
          <a:lstStyle/>
          <a:p>
            <a:r>
              <a:rPr lang="EN-US"/>
              <a:t>MIB tree (structure)</a:t>
            </a:r>
          </a:p>
        </p:txBody>
      </p:sp>
      <p:pic>
        <p:nvPicPr>
          <p:cNvPr id="7" name="Picture 6"/>
          <p:cNvPicPr/>
          <p:nvPr/>
        </p:nvPicPr>
        <p:blipFill>
          <a:blip r:embed="rId2" cstate="print"/>
          <a:stretch>
            <a:fillRect/>
          </a:stretch>
        </p:blipFill>
        <p:spPr>
          <a:xfrm>
            <a:off x="2343150" y="1598357"/>
            <a:ext cx="4271501" cy="4159268"/>
          </a:xfrm>
          <a:prstGeom prst="rect">
            <a:avLst/>
          </a:prstGeom>
        </p:spPr>
      </p:pic>
    </p:spTree>
    <p:extLst>
      <p:ext uri="{BB962C8B-B14F-4D97-AF65-F5344CB8AC3E}">
        <p14:creationId xmlns:p14="http://schemas.microsoft.com/office/powerpoint/2010/main" val="540426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4258" y="3459533"/>
            <a:ext cx="573065" cy="281835"/>
          </a:xfrm>
          <a:prstGeom prst="rect">
            <a:avLst/>
          </a:prstGeom>
          <a:solidFill>
            <a:srgbClr val="ADD7A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p:cNvSpPr>
            <a:spLocks noGrp="1"/>
          </p:cNvSpPr>
          <p:nvPr>
            <p:ph type="title"/>
          </p:nvPr>
        </p:nvSpPr>
        <p:spPr/>
        <p:txBody>
          <a:bodyPr/>
          <a:lstStyle/>
          <a:p>
            <a:r>
              <a:rPr lang="en-US"/>
              <a:t>Obtaining MIB value with </a:t>
            </a:r>
            <a:r>
              <a:rPr lang="en-US" err="1"/>
              <a:t>snmpget</a:t>
            </a:r>
            <a:endParaRPr lang="en-US"/>
          </a:p>
        </p:txBody>
      </p:sp>
      <p:sp>
        <p:nvSpPr>
          <p:cNvPr id="6" name="Content Placeholder 5"/>
          <p:cNvSpPr>
            <a:spLocks noGrp="1"/>
          </p:cNvSpPr>
          <p:nvPr>
            <p:ph idx="1"/>
          </p:nvPr>
        </p:nvSpPr>
        <p:spPr>
          <a:xfrm>
            <a:off x="229702" y="3421954"/>
            <a:ext cx="8551441" cy="2164379"/>
          </a:xfrm>
        </p:spPr>
        <p:txBody>
          <a:bodyPr>
            <a:normAutofit/>
          </a:bodyPr>
          <a:lstStyle/>
          <a:p>
            <a:pPr marL="0" indent="0">
              <a:buNone/>
            </a:pPr>
            <a:r>
              <a:rPr lang="en-US" b="1">
                <a:latin typeface="Courier New" pitchFamily="49" charset="0"/>
                <a:cs typeface="Courier New" pitchFamily="49" charset="0"/>
              </a:rPr>
              <a:t>-</a:t>
            </a:r>
            <a:r>
              <a:rPr lang="en-US" b="1" err="1">
                <a:latin typeface="Courier New" pitchFamily="49" charset="0"/>
                <a:cs typeface="Courier New" pitchFamily="49" charset="0"/>
              </a:rPr>
              <a:t>v2c</a:t>
            </a:r>
            <a:r>
              <a:rPr lang="en-US" sz="1800" b="1"/>
              <a:t> </a:t>
            </a:r>
            <a:r>
              <a:rPr lang="en-US" sz="1800"/>
              <a:t> The version on SNMP in use</a:t>
            </a:r>
          </a:p>
          <a:p>
            <a:pPr marL="0" indent="0">
              <a:buNone/>
            </a:pPr>
            <a:br>
              <a:rPr lang="en-US" sz="600"/>
            </a:br>
            <a:r>
              <a:rPr lang="en-US" b="1">
                <a:latin typeface="Courier New" pitchFamily="49" charset="0"/>
                <a:cs typeface="Courier New" pitchFamily="49" charset="0"/>
              </a:rPr>
              <a:t>-c community</a:t>
            </a:r>
            <a:r>
              <a:rPr lang="en-US" sz="1800"/>
              <a:t> The SNMP password, called a community string</a:t>
            </a:r>
          </a:p>
          <a:p>
            <a:pPr marL="0" indent="0">
              <a:buNone/>
            </a:pPr>
            <a:br>
              <a:rPr lang="en-US" sz="600"/>
            </a:br>
            <a:r>
              <a:rPr lang="en-US" b="1">
                <a:latin typeface="Courier New" pitchFamily="49" charset="0"/>
                <a:cs typeface="Courier New" pitchFamily="49" charset="0"/>
              </a:rPr>
              <a:t>10.250.250.14</a:t>
            </a:r>
            <a:r>
              <a:rPr lang="en-US" sz="1800"/>
              <a:t> The IP address of the monitored device</a:t>
            </a:r>
          </a:p>
          <a:p>
            <a:pPr marL="0" indent="0">
              <a:buNone/>
            </a:pPr>
            <a:br>
              <a:rPr lang="en-US" sz="600"/>
            </a:br>
            <a:r>
              <a:rPr lang="en-US" b="1">
                <a:latin typeface="Courier New" pitchFamily="49" charset="0"/>
                <a:cs typeface="Courier New" pitchFamily="49" charset="0"/>
              </a:rPr>
              <a:t>1.3.6.1.4.1.9.2.1.58.0</a:t>
            </a:r>
            <a:r>
              <a:rPr lang="en-US" sz="1800"/>
              <a:t> The numeric object identifier (</a:t>
            </a:r>
            <a:r>
              <a:rPr lang="en-US" sz="1800" err="1"/>
              <a:t>OID</a:t>
            </a:r>
            <a:r>
              <a:rPr lang="en-US" sz="1800"/>
              <a:t>) of the </a:t>
            </a:r>
            <a:r>
              <a:rPr lang="en-US" sz="1800" err="1"/>
              <a:t>MIB</a:t>
            </a:r>
            <a:r>
              <a:rPr lang="en-US" sz="1800"/>
              <a:t> variable</a:t>
            </a:r>
          </a:p>
        </p:txBody>
      </p:sp>
      <p:pic>
        <p:nvPicPr>
          <p:cNvPr id="7" name="Picture 6"/>
          <p:cNvPicPr>
            <a:picLocks noChangeAspect="1"/>
          </p:cNvPicPr>
          <p:nvPr/>
        </p:nvPicPr>
        <p:blipFill>
          <a:blip r:embed="rId2" cstate="print"/>
          <a:stretch>
            <a:fillRect/>
          </a:stretch>
        </p:blipFill>
        <p:spPr>
          <a:xfrm>
            <a:off x="628650" y="1939673"/>
            <a:ext cx="7100782" cy="1341363"/>
          </a:xfrm>
          <a:prstGeom prst="rect">
            <a:avLst/>
          </a:prstGeom>
        </p:spPr>
      </p:pic>
    </p:spTree>
    <p:extLst>
      <p:ext uri="{BB962C8B-B14F-4D97-AF65-F5344CB8AC3E}">
        <p14:creationId xmlns:p14="http://schemas.microsoft.com/office/powerpoint/2010/main" val="1344693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Configuring SNMPv2</a:t>
            </a:r>
          </a:p>
        </p:txBody>
      </p:sp>
      <p:sp>
        <p:nvSpPr>
          <p:cNvPr id="3" name="Content Placeholder 2"/>
          <p:cNvSpPr>
            <a:spLocks noGrp="1"/>
          </p:cNvSpPr>
          <p:nvPr>
            <p:ph idx="1"/>
          </p:nvPr>
        </p:nvSpPr>
        <p:spPr/>
        <p:txBody>
          <a:bodyPr>
            <a:normAutofit/>
          </a:bodyPr>
          <a:lstStyle/>
          <a:p>
            <a:pPr marL="0" indent="0">
              <a:buNone/>
            </a:pPr>
            <a:r>
              <a:rPr lang="en-US"/>
              <a:t>There are two types of community strings in SNMP Version 2c:</a:t>
            </a:r>
          </a:p>
          <a:p>
            <a:r>
              <a:rPr lang="en-US" b="1">
                <a:solidFill>
                  <a:schemeClr val="tx1">
                    <a:lumMod val="75000"/>
                  </a:schemeClr>
                </a:solidFill>
              </a:rPr>
              <a:t>Read-only (RO)</a:t>
            </a:r>
            <a:r>
              <a:rPr lang="en-US"/>
              <a:t>: Provides access to the MIB variables, but does not allow these variables to changed, only read. Because security is so weak in Version 2c, many organizations only use SNMP in this read-only mode.</a:t>
            </a:r>
          </a:p>
          <a:p>
            <a:r>
              <a:rPr lang="en-US" b="1">
                <a:solidFill>
                  <a:schemeClr val="tx1">
                    <a:lumMod val="75000"/>
                  </a:schemeClr>
                </a:solidFill>
              </a:rPr>
              <a:t>Read-write (RW)</a:t>
            </a:r>
            <a:r>
              <a:rPr lang="en-US"/>
              <a:t>: Provides read and write access to all objects in the MIB.</a:t>
            </a:r>
          </a:p>
        </p:txBody>
      </p:sp>
    </p:spTree>
    <p:extLst>
      <p:ext uri="{BB962C8B-B14F-4D97-AF65-F5344CB8AC3E}">
        <p14:creationId xmlns:p14="http://schemas.microsoft.com/office/powerpoint/2010/main" val="765507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Configuring SNMP Version 2c for Read-Only Access</a:t>
            </a:r>
          </a:p>
        </p:txBody>
      </p:sp>
      <p:sp>
        <p:nvSpPr>
          <p:cNvPr id="3" name="Content Placeholder 2"/>
          <p:cNvSpPr>
            <a:spLocks noGrp="1"/>
          </p:cNvSpPr>
          <p:nvPr>
            <p:ph idx="1"/>
          </p:nvPr>
        </p:nvSpPr>
        <p:spPr>
          <a:xfrm>
            <a:off x="229702" y="2068738"/>
            <a:ext cx="8551441" cy="3724275"/>
          </a:xfrm>
        </p:spPr>
        <p:txBody>
          <a:bodyPr>
            <a:noAutofit/>
          </a:bodyPr>
          <a:lstStyle/>
          <a:p>
            <a:pPr marL="0" indent="0">
              <a:buNone/>
            </a:pPr>
            <a:r>
              <a:rPr lang="en-US" sz="1650" err="1">
                <a:latin typeface="Courier New" pitchFamily="49" charset="0"/>
                <a:cs typeface="Courier New" pitchFamily="49" charset="0"/>
              </a:rPr>
              <a:t>R1</a:t>
            </a:r>
            <a:r>
              <a:rPr lang="en-US" sz="1650">
                <a:latin typeface="Courier New" pitchFamily="49" charset="0"/>
                <a:cs typeface="Courier New" pitchFamily="49" charset="0"/>
              </a:rPr>
              <a:t>(config)# </a:t>
            </a:r>
            <a:r>
              <a:rPr lang="en-US" sz="1650" b="1" err="1">
                <a:latin typeface="Courier New" pitchFamily="49" charset="0"/>
                <a:cs typeface="Courier New" pitchFamily="49" charset="0"/>
              </a:rPr>
              <a:t>ip</a:t>
            </a:r>
            <a:r>
              <a:rPr lang="en-US" sz="1650" b="1">
                <a:latin typeface="Courier New" pitchFamily="49" charset="0"/>
                <a:cs typeface="Courier New" pitchFamily="49" charset="0"/>
              </a:rPr>
              <a:t> access-list standard ACL_PROTECTSNMP </a:t>
            </a:r>
          </a:p>
          <a:p>
            <a:pPr marL="0" indent="0">
              <a:buNone/>
            </a:pPr>
            <a:r>
              <a:rPr lang="en-US" sz="1650">
                <a:latin typeface="Courier New" pitchFamily="49" charset="0"/>
                <a:cs typeface="Courier New" pitchFamily="49" charset="0"/>
              </a:rPr>
              <a:t>R1(</a:t>
            </a:r>
            <a:r>
              <a:rPr lang="en-US" sz="1650" err="1">
                <a:latin typeface="Courier New" pitchFamily="49" charset="0"/>
                <a:cs typeface="Courier New" pitchFamily="49" charset="0"/>
              </a:rPr>
              <a:t>config-std-nacl</a:t>
            </a:r>
            <a:r>
              <a:rPr lang="en-US" sz="1650">
                <a:latin typeface="Courier New" pitchFamily="49" charset="0"/>
                <a:cs typeface="Courier New" pitchFamily="49" charset="0"/>
              </a:rPr>
              <a:t>)# </a:t>
            </a:r>
            <a:r>
              <a:rPr lang="en-US" sz="1650" b="1">
                <a:latin typeface="Courier New" pitchFamily="49" charset="0"/>
                <a:cs typeface="Courier New" pitchFamily="49" charset="0"/>
              </a:rPr>
              <a:t>permit host 10.10.10.101</a:t>
            </a:r>
          </a:p>
          <a:p>
            <a:pPr marL="0" indent="0">
              <a:buNone/>
            </a:pPr>
            <a:r>
              <a:rPr lang="en-US" sz="1650">
                <a:latin typeface="Courier New" pitchFamily="49" charset="0"/>
                <a:cs typeface="Courier New" pitchFamily="49" charset="0"/>
              </a:rPr>
              <a:t>R1(</a:t>
            </a:r>
            <a:r>
              <a:rPr lang="en-US" sz="1650" err="1">
                <a:latin typeface="Courier New" pitchFamily="49" charset="0"/>
                <a:cs typeface="Courier New" pitchFamily="49" charset="0"/>
              </a:rPr>
              <a:t>config-std-nacl</a:t>
            </a:r>
            <a:r>
              <a:rPr lang="en-US" sz="1650">
                <a:latin typeface="Courier New" pitchFamily="49" charset="0"/>
                <a:cs typeface="Courier New" pitchFamily="49" charset="0"/>
              </a:rPr>
              <a:t>)#</a:t>
            </a:r>
            <a:r>
              <a:rPr lang="en-US" sz="1650" b="1">
                <a:latin typeface="Courier New" pitchFamily="49" charset="0"/>
                <a:cs typeface="Courier New" pitchFamily="49" charset="0"/>
              </a:rPr>
              <a:t> exit</a:t>
            </a:r>
          </a:p>
          <a:p>
            <a:pPr marL="0" indent="0">
              <a:buNone/>
            </a:pPr>
            <a:r>
              <a:rPr lang="en-US" sz="1650">
                <a:latin typeface="Courier New" pitchFamily="49" charset="0"/>
                <a:cs typeface="Courier New" pitchFamily="49" charset="0"/>
              </a:rPr>
              <a:t>R1(</a:t>
            </a:r>
            <a:r>
              <a:rPr lang="en-US" sz="1650" err="1">
                <a:latin typeface="Courier New" pitchFamily="49" charset="0"/>
                <a:cs typeface="Courier New" pitchFamily="49" charset="0"/>
              </a:rPr>
              <a:t>config</a:t>
            </a:r>
            <a:r>
              <a:rPr lang="en-US" sz="1650">
                <a:latin typeface="Courier New" pitchFamily="49" charset="0"/>
                <a:cs typeface="Courier New" pitchFamily="49" charset="0"/>
              </a:rPr>
              <a:t>)# </a:t>
            </a:r>
            <a:r>
              <a:rPr lang="en-US" sz="1650" b="1" err="1">
                <a:latin typeface="Courier New" pitchFamily="49" charset="0"/>
                <a:cs typeface="Courier New" pitchFamily="49" charset="0"/>
              </a:rPr>
              <a:t>snmp</a:t>
            </a:r>
            <a:r>
              <a:rPr lang="en-US" sz="1650" b="1">
                <a:latin typeface="Courier New" pitchFamily="49" charset="0"/>
                <a:cs typeface="Courier New" pitchFamily="49" charset="0"/>
              </a:rPr>
              <a:t>-server community V011eyB@11!!! RO ACL_PROTECTSNMP </a:t>
            </a:r>
          </a:p>
          <a:p>
            <a:pPr marL="0" indent="0">
              <a:buNone/>
            </a:pPr>
            <a:r>
              <a:rPr lang="en-US" sz="1650">
                <a:latin typeface="Courier New" pitchFamily="49" charset="0"/>
                <a:cs typeface="Courier New" pitchFamily="49" charset="0"/>
              </a:rPr>
              <a:t>R1(</a:t>
            </a:r>
            <a:r>
              <a:rPr lang="en-US" sz="1650" err="1">
                <a:latin typeface="Courier New" pitchFamily="49" charset="0"/>
                <a:cs typeface="Courier New" pitchFamily="49" charset="0"/>
              </a:rPr>
              <a:t>config</a:t>
            </a:r>
            <a:r>
              <a:rPr lang="en-US" sz="1650">
                <a:latin typeface="Courier New" pitchFamily="49" charset="0"/>
                <a:cs typeface="Courier New" pitchFamily="49" charset="0"/>
              </a:rPr>
              <a:t>)# </a:t>
            </a:r>
            <a:r>
              <a:rPr lang="en-US" sz="1650" b="1" err="1">
                <a:latin typeface="Courier New" pitchFamily="49" charset="0"/>
                <a:cs typeface="Courier New" pitchFamily="49" charset="0"/>
              </a:rPr>
              <a:t>snmp</a:t>
            </a:r>
            <a:r>
              <a:rPr lang="en-US" sz="1650" b="1">
                <a:latin typeface="Courier New" pitchFamily="49" charset="0"/>
                <a:cs typeface="Courier New" pitchFamily="49" charset="0"/>
              </a:rPr>
              <a:t>-server location Tampa </a:t>
            </a:r>
          </a:p>
          <a:p>
            <a:pPr marL="0" indent="0">
              <a:buNone/>
            </a:pPr>
            <a:r>
              <a:rPr lang="en-US" sz="1650">
                <a:latin typeface="Courier New" pitchFamily="49" charset="0"/>
                <a:cs typeface="Courier New" pitchFamily="49" charset="0"/>
              </a:rPr>
              <a:t>R1(</a:t>
            </a:r>
            <a:r>
              <a:rPr lang="en-US" sz="1650" err="1">
                <a:latin typeface="Courier New" pitchFamily="49" charset="0"/>
                <a:cs typeface="Courier New" pitchFamily="49" charset="0"/>
              </a:rPr>
              <a:t>config</a:t>
            </a:r>
            <a:r>
              <a:rPr lang="en-US" sz="1650">
                <a:latin typeface="Courier New" pitchFamily="49" charset="0"/>
                <a:cs typeface="Courier New" pitchFamily="49" charset="0"/>
              </a:rPr>
              <a:t>)# </a:t>
            </a:r>
            <a:r>
              <a:rPr lang="en-US" sz="1650" b="1" err="1">
                <a:latin typeface="Courier New" pitchFamily="49" charset="0"/>
                <a:cs typeface="Courier New" pitchFamily="49" charset="0"/>
              </a:rPr>
              <a:t>snmp</a:t>
            </a:r>
            <a:r>
              <a:rPr lang="en-US" sz="1650" b="1">
                <a:latin typeface="Courier New" pitchFamily="49" charset="0"/>
                <a:cs typeface="Courier New" pitchFamily="49" charset="0"/>
              </a:rPr>
              <a:t>-server contact Anthony </a:t>
            </a:r>
            <a:r>
              <a:rPr lang="en-US" sz="1650" b="1" err="1">
                <a:latin typeface="Courier New" pitchFamily="49" charset="0"/>
                <a:cs typeface="Courier New" pitchFamily="49" charset="0"/>
              </a:rPr>
              <a:t>Sequeira</a:t>
            </a:r>
            <a:r>
              <a:rPr lang="en-US" sz="1650" b="1">
                <a:latin typeface="Courier New" pitchFamily="49" charset="0"/>
                <a:cs typeface="Courier New" pitchFamily="49" charset="0"/>
              </a:rPr>
              <a:t> </a:t>
            </a:r>
          </a:p>
          <a:p>
            <a:pPr marL="0" indent="0">
              <a:buNone/>
            </a:pPr>
            <a:r>
              <a:rPr lang="en-US" sz="1650">
                <a:latin typeface="Courier New" pitchFamily="49" charset="0"/>
                <a:cs typeface="Courier New" pitchFamily="49" charset="0"/>
              </a:rPr>
              <a:t>R1(</a:t>
            </a:r>
            <a:r>
              <a:rPr lang="en-US" sz="1650" err="1">
                <a:latin typeface="Courier New" pitchFamily="49" charset="0"/>
                <a:cs typeface="Courier New" pitchFamily="49" charset="0"/>
              </a:rPr>
              <a:t>config</a:t>
            </a:r>
            <a:r>
              <a:rPr lang="en-US" sz="1650">
                <a:latin typeface="Courier New" pitchFamily="49" charset="0"/>
                <a:cs typeface="Courier New" pitchFamily="49" charset="0"/>
              </a:rPr>
              <a:t>)# </a:t>
            </a:r>
            <a:r>
              <a:rPr lang="en-US" sz="1650" b="1">
                <a:latin typeface="Courier New" pitchFamily="49" charset="0"/>
                <a:cs typeface="Courier New" pitchFamily="49" charset="0"/>
              </a:rPr>
              <a:t>end</a:t>
            </a:r>
          </a:p>
          <a:p>
            <a:pPr marL="0" indent="0">
              <a:buNone/>
            </a:pPr>
            <a:r>
              <a:rPr lang="en-US" sz="1650">
                <a:latin typeface="Courier New" pitchFamily="49" charset="0"/>
                <a:cs typeface="Courier New" pitchFamily="49" charset="0"/>
              </a:rPr>
              <a:t>R1#</a:t>
            </a:r>
          </a:p>
        </p:txBody>
      </p:sp>
    </p:spTree>
    <p:extLst>
      <p:ext uri="{BB962C8B-B14F-4D97-AF65-F5344CB8AC3E}">
        <p14:creationId xmlns:p14="http://schemas.microsoft.com/office/powerpoint/2010/main" val="3737989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Configuring SNMP Version 2c for Read and Write Access</a:t>
            </a:r>
          </a:p>
        </p:txBody>
      </p:sp>
      <p:sp>
        <p:nvSpPr>
          <p:cNvPr id="3" name="Content Placeholder 2"/>
          <p:cNvSpPr>
            <a:spLocks noGrp="1"/>
          </p:cNvSpPr>
          <p:nvPr>
            <p:ph idx="1"/>
          </p:nvPr>
        </p:nvSpPr>
        <p:spPr>
          <a:xfrm>
            <a:off x="229702" y="2059749"/>
            <a:ext cx="8551441" cy="3526585"/>
          </a:xfrm>
        </p:spPr>
        <p:txBody>
          <a:bodyPr>
            <a:normAutofit/>
          </a:bodyPr>
          <a:lstStyle/>
          <a:p>
            <a:pPr marL="0" indent="0">
              <a:buNone/>
            </a:pPr>
            <a:r>
              <a:rPr lang="en-US" sz="1650">
                <a:latin typeface="Courier New" pitchFamily="49" charset="0"/>
                <a:cs typeface="Courier New" pitchFamily="49" charset="0"/>
              </a:rPr>
              <a:t>R2(</a:t>
            </a:r>
            <a:r>
              <a:rPr lang="en-US" sz="1650" err="1">
                <a:latin typeface="Courier New" pitchFamily="49" charset="0"/>
                <a:cs typeface="Courier New" pitchFamily="49" charset="0"/>
              </a:rPr>
              <a:t>config</a:t>
            </a:r>
            <a:r>
              <a:rPr lang="en-US" sz="1650">
                <a:latin typeface="Courier New" pitchFamily="49" charset="0"/>
                <a:cs typeface="Courier New" pitchFamily="49" charset="0"/>
              </a:rPr>
              <a:t>)# </a:t>
            </a:r>
            <a:r>
              <a:rPr lang="en-US" sz="1650" b="1" err="1">
                <a:latin typeface="Courier New" pitchFamily="49" charset="0"/>
                <a:cs typeface="Courier New" pitchFamily="49" charset="0"/>
              </a:rPr>
              <a:t>ip</a:t>
            </a:r>
            <a:r>
              <a:rPr lang="en-US" sz="1650" b="1">
                <a:latin typeface="Courier New" pitchFamily="49" charset="0"/>
                <a:cs typeface="Courier New" pitchFamily="49" charset="0"/>
              </a:rPr>
              <a:t> access-list standard ACL_PROTECTSNMP</a:t>
            </a:r>
          </a:p>
          <a:p>
            <a:pPr marL="0" indent="0">
              <a:buNone/>
            </a:pPr>
            <a:r>
              <a:rPr lang="en-US" sz="1650">
                <a:latin typeface="Courier New" pitchFamily="49" charset="0"/>
                <a:cs typeface="Courier New" pitchFamily="49" charset="0"/>
              </a:rPr>
              <a:t>R2(</a:t>
            </a:r>
            <a:r>
              <a:rPr lang="en-US" sz="1650" err="1">
                <a:latin typeface="Courier New" pitchFamily="49" charset="0"/>
                <a:cs typeface="Courier New" pitchFamily="49" charset="0"/>
              </a:rPr>
              <a:t>config-std-nacl</a:t>
            </a:r>
            <a:r>
              <a:rPr lang="en-US" sz="1650">
                <a:latin typeface="Courier New" pitchFamily="49" charset="0"/>
                <a:cs typeface="Courier New" pitchFamily="49" charset="0"/>
              </a:rPr>
              <a:t>)# </a:t>
            </a:r>
            <a:r>
              <a:rPr lang="en-US" sz="1650" b="1">
                <a:latin typeface="Courier New" pitchFamily="49" charset="0"/>
                <a:cs typeface="Courier New" pitchFamily="49" charset="0"/>
              </a:rPr>
              <a:t>permit host 10.20.20.201 </a:t>
            </a:r>
          </a:p>
          <a:p>
            <a:pPr marL="0" indent="0">
              <a:buNone/>
            </a:pPr>
            <a:r>
              <a:rPr lang="en-US" sz="1650">
                <a:latin typeface="Courier New" pitchFamily="49" charset="0"/>
                <a:cs typeface="Courier New" pitchFamily="49" charset="0"/>
              </a:rPr>
              <a:t>R2(</a:t>
            </a:r>
            <a:r>
              <a:rPr lang="en-US" sz="1650" err="1">
                <a:latin typeface="Courier New" pitchFamily="49" charset="0"/>
                <a:cs typeface="Courier New" pitchFamily="49" charset="0"/>
              </a:rPr>
              <a:t>config-std-nacl</a:t>
            </a:r>
            <a:r>
              <a:rPr lang="en-US" sz="1650">
                <a:latin typeface="Courier New" pitchFamily="49" charset="0"/>
                <a:cs typeface="Courier New" pitchFamily="49" charset="0"/>
              </a:rPr>
              <a:t>)# </a:t>
            </a:r>
            <a:r>
              <a:rPr lang="en-US" sz="1650" b="1">
                <a:latin typeface="Courier New" pitchFamily="49" charset="0"/>
                <a:cs typeface="Courier New" pitchFamily="49" charset="0"/>
              </a:rPr>
              <a:t>exit</a:t>
            </a:r>
          </a:p>
          <a:p>
            <a:pPr marL="0" indent="0">
              <a:buNone/>
            </a:pPr>
            <a:r>
              <a:rPr lang="en-US" sz="1650">
                <a:latin typeface="Courier New" pitchFamily="49" charset="0"/>
                <a:cs typeface="Courier New" pitchFamily="49" charset="0"/>
              </a:rPr>
              <a:t>R2(</a:t>
            </a:r>
            <a:r>
              <a:rPr lang="en-US" sz="1650" err="1">
                <a:latin typeface="Courier New" pitchFamily="49" charset="0"/>
                <a:cs typeface="Courier New" pitchFamily="49" charset="0"/>
              </a:rPr>
              <a:t>config</a:t>
            </a:r>
            <a:r>
              <a:rPr lang="en-US" sz="1650">
                <a:latin typeface="Courier New" pitchFamily="49" charset="0"/>
                <a:cs typeface="Courier New" pitchFamily="49" charset="0"/>
              </a:rPr>
              <a:t>)# </a:t>
            </a:r>
            <a:r>
              <a:rPr lang="en-US" sz="1650" b="1" err="1">
                <a:latin typeface="Courier New" pitchFamily="49" charset="0"/>
                <a:cs typeface="Courier New" pitchFamily="49" charset="0"/>
              </a:rPr>
              <a:t>snmp</a:t>
            </a:r>
            <a:r>
              <a:rPr lang="en-US" sz="1650" b="1">
                <a:latin typeface="Courier New" pitchFamily="49" charset="0"/>
                <a:cs typeface="Courier New" pitchFamily="49" charset="0"/>
              </a:rPr>
              <a:t>-server community T3nn1sB@ll RW ACL_PROTECTSNMP </a:t>
            </a:r>
          </a:p>
          <a:p>
            <a:pPr marL="0" indent="0">
              <a:buNone/>
            </a:pPr>
            <a:r>
              <a:rPr lang="en-US" sz="1650">
                <a:latin typeface="Courier New" pitchFamily="49" charset="0"/>
                <a:cs typeface="Courier New" pitchFamily="49" charset="0"/>
              </a:rPr>
              <a:t>R2(</a:t>
            </a:r>
            <a:r>
              <a:rPr lang="en-US" sz="1650" err="1">
                <a:latin typeface="Courier New" pitchFamily="49" charset="0"/>
                <a:cs typeface="Courier New" pitchFamily="49" charset="0"/>
              </a:rPr>
              <a:t>config</a:t>
            </a:r>
            <a:r>
              <a:rPr lang="en-US" sz="1650">
                <a:latin typeface="Courier New" pitchFamily="49" charset="0"/>
                <a:cs typeface="Courier New" pitchFamily="49" charset="0"/>
              </a:rPr>
              <a:t>)# </a:t>
            </a:r>
            <a:r>
              <a:rPr lang="en-US" sz="1650" b="1" err="1">
                <a:latin typeface="Courier New" pitchFamily="49" charset="0"/>
                <a:cs typeface="Courier New" pitchFamily="49" charset="0"/>
              </a:rPr>
              <a:t>snmp</a:t>
            </a:r>
            <a:r>
              <a:rPr lang="en-US" sz="1650" b="1">
                <a:latin typeface="Courier New" pitchFamily="49" charset="0"/>
                <a:cs typeface="Courier New" pitchFamily="49" charset="0"/>
              </a:rPr>
              <a:t>-server location New York</a:t>
            </a:r>
          </a:p>
          <a:p>
            <a:pPr marL="0" indent="0">
              <a:buNone/>
            </a:pPr>
            <a:r>
              <a:rPr lang="en-US" sz="1650">
                <a:latin typeface="Courier New" pitchFamily="49" charset="0"/>
                <a:cs typeface="Courier New" pitchFamily="49" charset="0"/>
              </a:rPr>
              <a:t>R2(</a:t>
            </a:r>
            <a:r>
              <a:rPr lang="en-US" sz="1650" err="1">
                <a:latin typeface="Courier New" pitchFamily="49" charset="0"/>
                <a:cs typeface="Courier New" pitchFamily="49" charset="0"/>
              </a:rPr>
              <a:t>config</a:t>
            </a:r>
            <a:r>
              <a:rPr lang="en-US" sz="1650">
                <a:latin typeface="Courier New" pitchFamily="49" charset="0"/>
                <a:cs typeface="Courier New" pitchFamily="49" charset="0"/>
              </a:rPr>
              <a:t>)# </a:t>
            </a:r>
            <a:r>
              <a:rPr lang="en-US" sz="1650" b="1" err="1">
                <a:latin typeface="Courier New" pitchFamily="49" charset="0"/>
                <a:cs typeface="Courier New" pitchFamily="49" charset="0"/>
              </a:rPr>
              <a:t>snmp</a:t>
            </a:r>
            <a:r>
              <a:rPr lang="en-US" sz="1650" b="1">
                <a:latin typeface="Courier New" pitchFamily="49" charset="0"/>
                <a:cs typeface="Courier New" pitchFamily="49" charset="0"/>
              </a:rPr>
              <a:t>-server contact John </a:t>
            </a:r>
            <a:r>
              <a:rPr lang="en-US" sz="1650" b="1" err="1">
                <a:latin typeface="Courier New" pitchFamily="49" charset="0"/>
                <a:cs typeface="Courier New" pitchFamily="49" charset="0"/>
              </a:rPr>
              <a:t>Sequeira</a:t>
            </a:r>
            <a:endParaRPr lang="en-US" sz="1650" b="1">
              <a:latin typeface="Courier New" pitchFamily="49" charset="0"/>
              <a:cs typeface="Courier New" pitchFamily="49" charset="0"/>
            </a:endParaRPr>
          </a:p>
          <a:p>
            <a:pPr marL="0" indent="0">
              <a:buNone/>
            </a:pPr>
            <a:r>
              <a:rPr lang="en-US" sz="1650">
                <a:latin typeface="Courier New" pitchFamily="49" charset="0"/>
                <a:cs typeface="Courier New" pitchFamily="49" charset="0"/>
              </a:rPr>
              <a:t>R2(</a:t>
            </a:r>
            <a:r>
              <a:rPr lang="en-US" sz="1650" err="1">
                <a:latin typeface="Courier New" pitchFamily="49" charset="0"/>
                <a:cs typeface="Courier New" pitchFamily="49" charset="0"/>
              </a:rPr>
              <a:t>config</a:t>
            </a:r>
            <a:r>
              <a:rPr lang="en-US" sz="1650">
                <a:latin typeface="Courier New" pitchFamily="49" charset="0"/>
                <a:cs typeface="Courier New" pitchFamily="49" charset="0"/>
              </a:rPr>
              <a:t>)# </a:t>
            </a:r>
            <a:r>
              <a:rPr lang="en-US" sz="1650" b="1">
                <a:latin typeface="Courier New" pitchFamily="49" charset="0"/>
                <a:cs typeface="Courier New" pitchFamily="49" charset="0"/>
              </a:rPr>
              <a:t>end</a:t>
            </a:r>
          </a:p>
          <a:p>
            <a:pPr marL="0" indent="0">
              <a:buNone/>
            </a:pPr>
            <a:r>
              <a:rPr lang="en-US" sz="1650">
                <a:latin typeface="Courier New" pitchFamily="49" charset="0"/>
                <a:cs typeface="Courier New" pitchFamily="49" charset="0"/>
              </a:rPr>
              <a:t>R2#</a:t>
            </a:r>
          </a:p>
        </p:txBody>
      </p:sp>
    </p:spTree>
    <p:extLst>
      <p:ext uri="{BB962C8B-B14F-4D97-AF65-F5344CB8AC3E}">
        <p14:creationId xmlns:p14="http://schemas.microsoft.com/office/powerpoint/2010/main" val="1296056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SNMPv3</a:t>
            </a:r>
          </a:p>
        </p:txBody>
      </p:sp>
      <p:sp>
        <p:nvSpPr>
          <p:cNvPr id="3" name="Content Placeholder 2"/>
          <p:cNvSpPr>
            <a:spLocks noGrp="1"/>
          </p:cNvSpPr>
          <p:nvPr>
            <p:ph idx="1"/>
          </p:nvPr>
        </p:nvSpPr>
        <p:spPr/>
        <p:txBody>
          <a:bodyPr>
            <a:normAutofit/>
          </a:bodyPr>
          <a:lstStyle/>
          <a:p>
            <a:r>
              <a:rPr lang="en-US" b="1">
                <a:solidFill>
                  <a:schemeClr val="tx1">
                    <a:lumMod val="75000"/>
                  </a:schemeClr>
                </a:solidFill>
              </a:rPr>
              <a:t>Message integrity: </a:t>
            </a:r>
            <a:r>
              <a:rPr lang="en-US"/>
              <a:t>This helps ensure that a packet has not been tampered with in transit</a:t>
            </a:r>
          </a:p>
          <a:p>
            <a:r>
              <a:rPr lang="en-US" b="1">
                <a:solidFill>
                  <a:schemeClr val="tx1">
                    <a:lumMod val="75000"/>
                  </a:schemeClr>
                </a:solidFill>
              </a:rPr>
              <a:t>Authentication:</a:t>
            </a:r>
            <a:r>
              <a:rPr lang="en-US"/>
              <a:t> This helps ensure that the packet came from a known and trusted source</a:t>
            </a:r>
          </a:p>
          <a:p>
            <a:r>
              <a:rPr lang="en-US" b="1">
                <a:solidFill>
                  <a:schemeClr val="tx1">
                    <a:lumMod val="75000"/>
                  </a:schemeClr>
                </a:solidFill>
              </a:rPr>
              <a:t>Encryption: </a:t>
            </a:r>
            <a:r>
              <a:rPr lang="en-US"/>
              <a:t>This helps to ensure that information cannot be read if the data is captured in transit</a:t>
            </a:r>
          </a:p>
        </p:txBody>
      </p:sp>
    </p:spTree>
    <p:extLst>
      <p:ext uri="{BB962C8B-B14F-4D97-AF65-F5344CB8AC3E}">
        <p14:creationId xmlns:p14="http://schemas.microsoft.com/office/powerpoint/2010/main" val="230411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457200"/>
            <a:ext cx="8229600" cy="838200"/>
          </a:xfrm>
        </p:spPr>
        <p:txBody>
          <a:bodyPr>
            <a:normAutofit/>
          </a:bodyPr>
          <a:lstStyle/>
          <a:p>
            <a:r>
              <a:rPr lang="en-US" sz="3600" b="1" i="1">
                <a:solidFill>
                  <a:srgbClr val="CC0000"/>
                </a:solidFill>
                <a:effectLst>
                  <a:outerShdw blurRad="38100" dist="38100" dir="2700000" algn="tl">
                    <a:srgbClr val="C0C0C0"/>
                  </a:outerShdw>
                </a:effectLst>
                <a:latin typeface="Times New Roman" pitchFamily="18" charset="0"/>
              </a:rPr>
              <a:t>What Does a Malicious Hacker Do</a:t>
            </a:r>
          </a:p>
        </p:txBody>
      </p:sp>
      <p:sp>
        <p:nvSpPr>
          <p:cNvPr id="14339" name="Rectangle 3"/>
          <p:cNvSpPr>
            <a:spLocks noGrp="1" noChangeArrowheads="1"/>
          </p:cNvSpPr>
          <p:nvPr>
            <p:ph type="body" idx="4294967295"/>
          </p:nvPr>
        </p:nvSpPr>
        <p:spPr>
          <a:xfrm>
            <a:off x="0" y="1600200"/>
            <a:ext cx="3733800" cy="4648200"/>
          </a:xfrm>
          <a:solidFill>
            <a:srgbClr val="FFFF99"/>
          </a:solidFill>
        </p:spPr>
        <p:txBody>
          <a:bodyPr>
            <a:normAutofit/>
          </a:bodyPr>
          <a:lstStyle/>
          <a:p>
            <a:pPr marL="225425" indent="-225425">
              <a:buFontTx/>
              <a:buNone/>
            </a:pPr>
            <a:r>
              <a:rPr lang="en-US" sz="2400">
                <a:solidFill>
                  <a:srgbClr val="660033"/>
                </a:solidFill>
                <a:latin typeface="Times New Roman" pitchFamily="18" charset="0"/>
              </a:rPr>
              <a:t>Reconnaissance:</a:t>
            </a:r>
          </a:p>
          <a:p>
            <a:pPr marL="225425" indent="-225425">
              <a:spcBef>
                <a:spcPct val="0"/>
              </a:spcBef>
            </a:pPr>
            <a:r>
              <a:rPr lang="en-US" sz="2000">
                <a:latin typeface="Times New Roman" pitchFamily="18" charset="0"/>
              </a:rPr>
              <a:t>Active/Passive</a:t>
            </a:r>
          </a:p>
          <a:p>
            <a:pPr marL="225425" indent="-225425">
              <a:spcBef>
                <a:spcPct val="40000"/>
              </a:spcBef>
              <a:buFontTx/>
              <a:buNone/>
            </a:pPr>
            <a:r>
              <a:rPr lang="en-US" sz="2400">
                <a:solidFill>
                  <a:srgbClr val="660033"/>
                </a:solidFill>
                <a:latin typeface="Times New Roman" pitchFamily="18" charset="0"/>
              </a:rPr>
              <a:t>Scanning</a:t>
            </a:r>
          </a:p>
          <a:p>
            <a:pPr marL="225425" indent="-225425">
              <a:spcBef>
                <a:spcPct val="40000"/>
              </a:spcBef>
              <a:buFontTx/>
              <a:buNone/>
            </a:pPr>
            <a:r>
              <a:rPr lang="en-US" sz="2400">
                <a:solidFill>
                  <a:srgbClr val="660033"/>
                </a:solidFill>
                <a:latin typeface="Times New Roman" pitchFamily="18" charset="0"/>
              </a:rPr>
              <a:t>Gaining Access:</a:t>
            </a:r>
          </a:p>
          <a:p>
            <a:pPr marL="225425" indent="-225425">
              <a:spcBef>
                <a:spcPct val="0"/>
              </a:spcBef>
            </a:pPr>
            <a:r>
              <a:rPr lang="en-US" sz="2000">
                <a:latin typeface="Times New Roman" pitchFamily="18" charset="0"/>
              </a:rPr>
              <a:t>Operating systems level/ application level</a:t>
            </a:r>
          </a:p>
          <a:p>
            <a:pPr marL="225425" indent="-225425">
              <a:spcBef>
                <a:spcPct val="0"/>
              </a:spcBef>
            </a:pPr>
            <a:r>
              <a:rPr lang="en-US" sz="2000">
                <a:latin typeface="Times New Roman" pitchFamily="18" charset="0"/>
              </a:rPr>
              <a:t>Network level</a:t>
            </a:r>
          </a:p>
          <a:p>
            <a:pPr marL="225425" indent="-225425">
              <a:spcBef>
                <a:spcPct val="0"/>
              </a:spcBef>
            </a:pPr>
            <a:r>
              <a:rPr lang="en-US" sz="2000">
                <a:latin typeface="Times New Roman" pitchFamily="18" charset="0"/>
              </a:rPr>
              <a:t>Denial of service</a:t>
            </a:r>
          </a:p>
          <a:p>
            <a:pPr marL="225425" indent="-225425">
              <a:spcBef>
                <a:spcPct val="40000"/>
              </a:spcBef>
              <a:buFontTx/>
              <a:buNone/>
            </a:pPr>
            <a:r>
              <a:rPr lang="en-US" sz="2400">
                <a:solidFill>
                  <a:srgbClr val="660033"/>
                </a:solidFill>
                <a:latin typeface="Times New Roman" pitchFamily="18" charset="0"/>
              </a:rPr>
              <a:t>Maintaining Access:</a:t>
            </a:r>
          </a:p>
          <a:p>
            <a:pPr marL="225425" indent="-225425">
              <a:spcBef>
                <a:spcPct val="0"/>
              </a:spcBef>
            </a:pPr>
            <a:r>
              <a:rPr lang="en-US" sz="2000">
                <a:latin typeface="Times New Roman" pitchFamily="18" charset="0"/>
              </a:rPr>
              <a:t>Uploading/altering/downloading programs or data</a:t>
            </a:r>
          </a:p>
          <a:p>
            <a:pPr marL="225425" indent="-225425">
              <a:spcBef>
                <a:spcPct val="40000"/>
              </a:spcBef>
              <a:buFontTx/>
              <a:buNone/>
            </a:pPr>
            <a:r>
              <a:rPr lang="en-US" sz="2400">
                <a:solidFill>
                  <a:srgbClr val="660033"/>
                </a:solidFill>
                <a:latin typeface="Times New Roman" pitchFamily="18" charset="0"/>
              </a:rPr>
              <a:t>Clearing Tracks</a:t>
            </a:r>
          </a:p>
        </p:txBody>
      </p:sp>
      <p:pic>
        <p:nvPicPr>
          <p:cNvPr id="14340" name="Picture 4" descr="P9"/>
          <p:cNvPicPr>
            <a:picLocks noChangeAspect="1" noChangeArrowheads="1"/>
          </p:cNvPicPr>
          <p:nvPr/>
        </p:nvPicPr>
        <p:blipFill>
          <a:blip r:embed="rId3"/>
          <a:srcRect/>
          <a:stretch>
            <a:fillRect/>
          </a:stretch>
        </p:blipFill>
        <p:spPr bwMode="auto">
          <a:xfrm>
            <a:off x="4343400" y="1990725"/>
            <a:ext cx="4430713" cy="3878263"/>
          </a:xfrm>
          <a:prstGeom prst="rect">
            <a:avLst/>
          </a:prstGeom>
          <a:noFill/>
          <a:ln w="9525">
            <a:noFill/>
            <a:miter lim="800000"/>
            <a:headEnd/>
            <a:tailEnd/>
          </a:ln>
        </p:spPr>
      </p:pic>
      <p:sp>
        <p:nvSpPr>
          <p:cNvPr id="14341" name="Line 4"/>
          <p:cNvSpPr>
            <a:spLocks noChangeShapeType="1"/>
          </p:cNvSpPr>
          <p:nvPr/>
        </p:nvSpPr>
        <p:spPr bwMode="auto">
          <a:xfrm>
            <a:off x="457200" y="13716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Possible Security modes of SNMPv3</a:t>
            </a:r>
          </a:p>
        </p:txBody>
      </p:sp>
      <p:pic>
        <p:nvPicPr>
          <p:cNvPr id="1026" name="Picture 2"/>
          <p:cNvPicPr>
            <a:picLocks noChangeAspect="1" noChangeArrowheads="1"/>
          </p:cNvPicPr>
          <p:nvPr/>
        </p:nvPicPr>
        <p:blipFill>
          <a:blip r:embed="rId2" cstate="print"/>
          <a:srcRect/>
          <a:stretch>
            <a:fillRect/>
          </a:stretch>
        </p:blipFill>
        <p:spPr bwMode="auto">
          <a:xfrm>
            <a:off x="288480" y="2134598"/>
            <a:ext cx="8570109" cy="2383939"/>
          </a:xfrm>
          <a:prstGeom prst="rect">
            <a:avLst/>
          </a:prstGeom>
          <a:noFill/>
          <a:ln w="9525">
            <a:noFill/>
            <a:miter lim="800000"/>
            <a:headEnd/>
            <a:tailEnd/>
          </a:ln>
        </p:spPr>
      </p:pic>
    </p:spTree>
    <p:extLst>
      <p:ext uri="{BB962C8B-B14F-4D97-AF65-F5344CB8AC3E}">
        <p14:creationId xmlns:p14="http://schemas.microsoft.com/office/powerpoint/2010/main" val="3262793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Syslog</a:t>
            </a:r>
          </a:p>
        </p:txBody>
      </p:sp>
      <p:sp>
        <p:nvSpPr>
          <p:cNvPr id="3" name="Content Placeholder 2"/>
          <p:cNvSpPr>
            <a:spLocks noGrp="1"/>
          </p:cNvSpPr>
          <p:nvPr>
            <p:ph idx="1"/>
          </p:nvPr>
        </p:nvSpPr>
        <p:spPr/>
        <p:txBody>
          <a:bodyPr>
            <a:normAutofit/>
          </a:bodyPr>
          <a:lstStyle/>
          <a:p>
            <a:r>
              <a:rPr lang="en-US"/>
              <a:t>Syslog permits various Cisco devices (and some other non-Cisco devices) to send their system messages across the network to syslog servers</a:t>
            </a:r>
          </a:p>
          <a:p>
            <a:r>
              <a:rPr lang="en-US"/>
              <a:t>You can even build a special out-of-band (OOB) network for this purpose</a:t>
            </a:r>
          </a:p>
          <a:p>
            <a:r>
              <a:rPr lang="en-US"/>
              <a:t>There are many different Syslog server software packages for Windows and UNIX</a:t>
            </a:r>
          </a:p>
        </p:txBody>
      </p:sp>
    </p:spTree>
    <p:extLst>
      <p:ext uri="{BB962C8B-B14F-4D97-AF65-F5344CB8AC3E}">
        <p14:creationId xmlns:p14="http://schemas.microsoft.com/office/powerpoint/2010/main" val="557586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Popular destinations for syslog messages</a:t>
            </a:r>
          </a:p>
        </p:txBody>
      </p:sp>
      <p:sp>
        <p:nvSpPr>
          <p:cNvPr id="3" name="Content Placeholder 2"/>
          <p:cNvSpPr>
            <a:spLocks noGrp="1"/>
          </p:cNvSpPr>
          <p:nvPr>
            <p:ph idx="1"/>
          </p:nvPr>
        </p:nvSpPr>
        <p:spPr>
          <a:xfrm>
            <a:off x="229702" y="2059749"/>
            <a:ext cx="8551441" cy="3526585"/>
          </a:xfrm>
        </p:spPr>
        <p:txBody>
          <a:bodyPr>
            <a:normAutofit/>
          </a:bodyPr>
          <a:lstStyle/>
          <a:p>
            <a:r>
              <a:rPr lang="en-US"/>
              <a:t>The logging buffer (RAM inside the router or switch)</a:t>
            </a:r>
          </a:p>
          <a:p>
            <a:r>
              <a:rPr lang="en-US"/>
              <a:t>The console line</a:t>
            </a:r>
          </a:p>
          <a:p>
            <a:r>
              <a:rPr lang="en-US"/>
              <a:t>The terminal lines</a:t>
            </a:r>
          </a:p>
          <a:p>
            <a:r>
              <a:rPr lang="en-US"/>
              <a:t>A syslog server</a:t>
            </a:r>
          </a:p>
        </p:txBody>
      </p:sp>
    </p:spTree>
    <p:extLst>
      <p:ext uri="{BB962C8B-B14F-4D97-AF65-F5344CB8AC3E}">
        <p14:creationId xmlns:p14="http://schemas.microsoft.com/office/powerpoint/2010/main" val="256213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1004431"/>
            <a:ext cx="8588861" cy="628650"/>
          </a:xfrm>
        </p:spPr>
        <p:txBody>
          <a:bodyPr>
            <a:normAutofit/>
          </a:bodyPr>
          <a:lstStyle/>
          <a:p>
            <a:r>
              <a:rPr lang="en-US"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Syslogging in the Network</a:t>
            </a:r>
          </a:p>
        </p:txBody>
      </p:sp>
      <p:pic>
        <p:nvPicPr>
          <p:cNvPr id="5" name="Picture 4"/>
          <p:cNvPicPr/>
          <p:nvPr/>
        </p:nvPicPr>
        <p:blipFill>
          <a:blip r:embed="rId2" cstate="print"/>
          <a:stretch>
            <a:fillRect/>
          </a:stretch>
        </p:blipFill>
        <p:spPr>
          <a:xfrm>
            <a:off x="630493" y="2089416"/>
            <a:ext cx="6336276" cy="3734353"/>
          </a:xfrm>
          <a:prstGeom prst="rect">
            <a:avLst/>
          </a:prstGeom>
        </p:spPr>
      </p:pic>
    </p:spTree>
    <p:extLst>
      <p:ext uri="{BB962C8B-B14F-4D97-AF65-F5344CB8AC3E}">
        <p14:creationId xmlns:p14="http://schemas.microsoft.com/office/powerpoint/2010/main" val="1066392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System Message Format</a:t>
            </a:r>
          </a:p>
        </p:txBody>
      </p:sp>
      <p:sp>
        <p:nvSpPr>
          <p:cNvPr id="3" name="Content Placeholder 2"/>
          <p:cNvSpPr>
            <a:spLocks noGrp="1"/>
          </p:cNvSpPr>
          <p:nvPr>
            <p:ph idx="1"/>
          </p:nvPr>
        </p:nvSpPr>
        <p:spPr>
          <a:xfrm>
            <a:off x="229702" y="3069508"/>
            <a:ext cx="8551441" cy="2516825"/>
          </a:xfrm>
        </p:spPr>
        <p:txBody>
          <a:bodyPr>
            <a:normAutofit/>
          </a:bodyPr>
          <a:lstStyle/>
          <a:p>
            <a:r>
              <a:rPr lang="en-US" b="1"/>
              <a:t>A timestamp:</a:t>
            </a:r>
            <a:r>
              <a:rPr lang="en-US"/>
              <a:t> *Dec 18 17:10:15.079</a:t>
            </a:r>
          </a:p>
          <a:p>
            <a:r>
              <a:rPr lang="en-US" b="1"/>
              <a:t>The facility on the router that generated the message:</a:t>
            </a:r>
            <a:r>
              <a:rPr lang="en-US"/>
              <a:t> %LINEPROTO</a:t>
            </a:r>
          </a:p>
          <a:p>
            <a:r>
              <a:rPr lang="en-US" b="1"/>
              <a:t>The severity level:</a:t>
            </a:r>
            <a:r>
              <a:rPr lang="en-US"/>
              <a:t> 5</a:t>
            </a:r>
          </a:p>
          <a:p>
            <a:r>
              <a:rPr lang="en-US" b="1"/>
              <a:t>A mnemonic for the message:</a:t>
            </a:r>
            <a:r>
              <a:rPr lang="en-US"/>
              <a:t> UPDOWN</a:t>
            </a:r>
          </a:p>
          <a:p>
            <a:r>
              <a:rPr lang="en-US" b="1"/>
              <a:t>The description of the message:</a:t>
            </a:r>
            <a:r>
              <a:rPr lang="en-US"/>
              <a:t> Line protocol on Interface FastEthernet0/0, changed state to down</a:t>
            </a:r>
          </a:p>
        </p:txBody>
      </p:sp>
      <p:pic>
        <p:nvPicPr>
          <p:cNvPr id="2050" name="Picture 2"/>
          <p:cNvPicPr>
            <a:picLocks noChangeAspect="1" noChangeArrowheads="1"/>
          </p:cNvPicPr>
          <p:nvPr/>
        </p:nvPicPr>
        <p:blipFill>
          <a:blip r:embed="rId2" cstate="print"/>
          <a:srcRect/>
          <a:stretch>
            <a:fillRect/>
          </a:stretch>
        </p:blipFill>
        <p:spPr bwMode="auto">
          <a:xfrm>
            <a:off x="254221" y="1919134"/>
            <a:ext cx="8395517" cy="984455"/>
          </a:xfrm>
          <a:prstGeom prst="rect">
            <a:avLst/>
          </a:prstGeom>
          <a:noFill/>
          <a:ln w="9525">
            <a:noFill/>
            <a:miter lim="800000"/>
            <a:headEnd/>
            <a:tailEnd/>
          </a:ln>
        </p:spPr>
      </p:pic>
    </p:spTree>
    <p:extLst>
      <p:ext uri="{BB962C8B-B14F-4D97-AF65-F5344CB8AC3E}">
        <p14:creationId xmlns:p14="http://schemas.microsoft.com/office/powerpoint/2010/main" val="3674628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Modifying System Messages</a:t>
            </a:r>
          </a:p>
        </p:txBody>
      </p:sp>
      <p:pic>
        <p:nvPicPr>
          <p:cNvPr id="3074" name="Picture 2"/>
          <p:cNvPicPr>
            <a:picLocks noChangeAspect="1" noChangeArrowheads="1"/>
          </p:cNvPicPr>
          <p:nvPr/>
        </p:nvPicPr>
        <p:blipFill>
          <a:blip r:embed="rId3" cstate="print"/>
          <a:srcRect/>
          <a:stretch>
            <a:fillRect/>
          </a:stretch>
        </p:blipFill>
        <p:spPr bwMode="auto">
          <a:xfrm>
            <a:off x="257915" y="2048874"/>
            <a:ext cx="8718552" cy="2115702"/>
          </a:xfrm>
          <a:prstGeom prst="rect">
            <a:avLst/>
          </a:prstGeom>
          <a:noFill/>
          <a:ln w="9525">
            <a:noFill/>
            <a:miter lim="800000"/>
            <a:headEnd/>
            <a:tailEnd/>
          </a:ln>
        </p:spPr>
      </p:pic>
      <p:cxnSp>
        <p:nvCxnSpPr>
          <p:cNvPr id="3" name="Straight Arrow Connector 2"/>
          <p:cNvCxnSpPr/>
          <p:nvPr/>
        </p:nvCxnSpPr>
        <p:spPr>
          <a:xfrm>
            <a:off x="4114800" y="2964611"/>
            <a:ext cx="914400" cy="914400"/>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 name="TextBox 3"/>
          <p:cNvSpPr txBox="1"/>
          <p:nvPr/>
        </p:nvSpPr>
        <p:spPr>
          <a:xfrm>
            <a:off x="4686300" y="3990975"/>
            <a:ext cx="3697356" cy="923925"/>
          </a:xfrm>
          <a:prstGeom prst="rect">
            <a:avLst/>
          </a:prstGeom>
        </p:spPr>
        <p:txBody>
          <a:bodyPr rtlCol="0" anchor="t">
            <a:spAutoFit/>
          </a:bodyPr>
          <a:lstStyle/>
          <a:p>
            <a:pPr algn="ctr"/>
            <a:r>
              <a:rPr lang="EN-US">
                <a:solidFill>
                  <a:srgbClr val="525252"/>
                </a:solidFill>
                <a:latin typeface="Arial"/>
              </a:rPr>
              <a:t>To configure the Cisco IOS software to display line number information</a:t>
            </a:r>
            <a:endParaRPr lang="EN-US"/>
          </a:p>
        </p:txBody>
      </p:sp>
      <p:sp>
        <p:nvSpPr>
          <p:cNvPr id="7" name="TextBox 6"/>
          <p:cNvSpPr txBox="1"/>
          <p:nvPr/>
        </p:nvSpPr>
        <p:spPr>
          <a:xfrm>
            <a:off x="3876675" y="1447800"/>
            <a:ext cx="4591878" cy="646331"/>
          </a:xfrm>
          <a:prstGeom prst="rect">
            <a:avLst/>
          </a:prstGeom>
        </p:spPr>
        <p:txBody>
          <a:bodyPr rtlCol="0">
            <a:spAutoFit/>
          </a:bodyPr>
          <a:lstStyle/>
          <a:p>
            <a:pPr algn="ctr"/>
            <a:r>
              <a:rPr lang="EN-US">
                <a:solidFill>
                  <a:srgbClr val="525252"/>
                </a:solidFill>
                <a:latin typeface="Arial"/>
              </a:rPr>
              <a:t>Disable time-stamping of system logging messages or debugging messages</a:t>
            </a:r>
            <a:endParaRPr lang="EN-US"/>
          </a:p>
        </p:txBody>
      </p:sp>
    </p:spTree>
    <p:extLst>
      <p:ext uri="{BB962C8B-B14F-4D97-AF65-F5344CB8AC3E}">
        <p14:creationId xmlns:p14="http://schemas.microsoft.com/office/powerpoint/2010/main" val="4004834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System Message Severity Levels</a:t>
            </a:r>
          </a:p>
        </p:txBody>
      </p:sp>
      <p:pic>
        <p:nvPicPr>
          <p:cNvPr id="3" name="Picture 2"/>
          <p:cNvPicPr>
            <a:picLocks noChangeAspect="1"/>
          </p:cNvPicPr>
          <p:nvPr/>
        </p:nvPicPr>
        <p:blipFill>
          <a:blip r:embed="rId2" cstate="print"/>
          <a:stretch>
            <a:fillRect/>
          </a:stretch>
        </p:blipFill>
        <p:spPr>
          <a:xfrm>
            <a:off x="370322" y="2092686"/>
            <a:ext cx="7327610" cy="2934782"/>
          </a:xfrm>
          <a:prstGeom prst="rect">
            <a:avLst/>
          </a:prstGeom>
        </p:spPr>
      </p:pic>
    </p:spTree>
    <p:extLst>
      <p:ext uri="{BB962C8B-B14F-4D97-AF65-F5344CB8AC3E}">
        <p14:creationId xmlns:p14="http://schemas.microsoft.com/office/powerpoint/2010/main" val="2431136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Configuring and </a:t>
            </a:r>
            <a:r>
              <a:rPr lang="en-US"/>
              <a:t>Verifying </a:t>
            </a:r>
            <a:r>
              <a:rPr lang="en-US" kern="0" err="1">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Syslog</a:t>
            </a:r>
            <a:endParaRPr lang="en-US" ker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endParaRPr>
          </a:p>
        </p:txBody>
      </p:sp>
      <p:sp>
        <p:nvSpPr>
          <p:cNvPr id="6" name="Content Placeholder 3"/>
          <p:cNvSpPr>
            <a:spLocks noGrp="1"/>
          </p:cNvSpPr>
          <p:nvPr>
            <p:ph idx="1"/>
          </p:nvPr>
        </p:nvSpPr>
        <p:spPr>
          <a:xfrm>
            <a:off x="229703" y="1997870"/>
            <a:ext cx="8366611" cy="3682103"/>
          </a:xfrm>
          <a:prstGeom prst="rect">
            <a:avLst/>
          </a:prstGeom>
        </p:spPr>
        <p:txBody>
          <a:bodyPr vert="horz" lIns="91440" tIns="45720" rIns="91440" bIns="45720" rtlCol="0" anchor="t">
            <a:normAutofit/>
          </a:bodyPr>
          <a:lstStyle/>
          <a:p>
            <a:r>
              <a:rPr lang="EN-US" sz="2400"/>
              <a:t>R1(config)#logging 192.168.1.101</a:t>
            </a:r>
          </a:p>
          <a:p>
            <a:r>
              <a:rPr lang="EN-US" sz="2400"/>
              <a:t>R1(config)#logging trap 4</a:t>
            </a:r>
          </a:p>
          <a:p>
            <a:r>
              <a:rPr lang="EN-US" sz="2400"/>
              <a:t>By default, Cisco routers and switches send log messages for all severity levels to the console. On some IOS versions, the device also buffers those log messages by default</a:t>
            </a:r>
          </a:p>
          <a:p>
            <a:pPr lvl="1"/>
            <a:r>
              <a:rPr lang="EN-US" sz="2100"/>
              <a:t>R1(config)# </a:t>
            </a:r>
            <a:r>
              <a:rPr lang="EN-US" sz="2250"/>
              <a:t>logging console</a:t>
            </a:r>
          </a:p>
          <a:p>
            <a:pPr lvl="1"/>
            <a:r>
              <a:rPr lang="EN-US" sz="2100"/>
              <a:t>R1(config)# </a:t>
            </a:r>
            <a:r>
              <a:rPr lang="EN-US" sz="2250"/>
              <a:t>logging buffered</a:t>
            </a:r>
          </a:p>
          <a:p>
            <a:r>
              <a:rPr lang="EN-US" sz="2400"/>
              <a:t>R1#  show logging	</a:t>
            </a:r>
          </a:p>
        </p:txBody>
      </p:sp>
      <p:sp>
        <p:nvSpPr>
          <p:cNvPr id="3" name="TextBox 2"/>
          <p:cNvSpPr txBox="1"/>
          <p:nvPr/>
        </p:nvSpPr>
        <p:spPr>
          <a:xfrm>
            <a:off x="3554413" y="2438400"/>
            <a:ext cx="5071730" cy="369332"/>
          </a:xfrm>
          <a:prstGeom prst="rect">
            <a:avLst/>
          </a:prstGeom>
        </p:spPr>
        <p:txBody>
          <a:bodyPr rtlCol="0">
            <a:spAutoFit/>
          </a:bodyPr>
          <a:lstStyle/>
          <a:p>
            <a:pPr algn="ctr"/>
            <a:r>
              <a:rPr lang="EN-US"/>
              <a:t>(Limit messages logged to the syslog servers)</a:t>
            </a:r>
          </a:p>
        </p:txBody>
      </p:sp>
      <p:sp>
        <p:nvSpPr>
          <p:cNvPr id="4" name="TextBox 3"/>
          <p:cNvSpPr txBox="1"/>
          <p:nvPr/>
        </p:nvSpPr>
        <p:spPr>
          <a:xfrm>
            <a:off x="4917759" y="4133850"/>
            <a:ext cx="2743200" cy="369332"/>
          </a:xfrm>
          <a:prstGeom prst="rect">
            <a:avLst/>
          </a:prstGeom>
        </p:spPr>
        <p:txBody>
          <a:bodyPr rtlCol="0">
            <a:spAutoFit/>
          </a:bodyPr>
          <a:lstStyle/>
          <a:p>
            <a:pPr algn="ctr"/>
            <a:r>
              <a:rPr lang="EN-US"/>
              <a:t>Cisco software!</a:t>
            </a:r>
            <a:endParaRPr lang="en-US"/>
          </a:p>
        </p:txBody>
      </p:sp>
      <p:cxnSp>
        <p:nvCxnSpPr>
          <p:cNvPr id="5" name="Straight Arrow Connector 4"/>
          <p:cNvCxnSpPr/>
          <p:nvPr/>
        </p:nvCxnSpPr>
        <p:spPr>
          <a:xfrm>
            <a:off x="5746897" y="3521793"/>
            <a:ext cx="507704" cy="611548"/>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78314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nchor="ctr"/>
          <a:lstStyle/>
          <a:p>
            <a:pPr eaLnBrk="1" hangingPunct="1"/>
            <a:r>
              <a:rPr lang="en-US" altLang="en-US" sz="4400"/>
              <a:t>Security Audit </a:t>
            </a:r>
          </a:p>
        </p:txBody>
      </p:sp>
      <p:sp>
        <p:nvSpPr>
          <p:cNvPr id="3075" name="Rectangle 3"/>
          <p:cNvSpPr>
            <a:spLocks noGrp="1" noChangeArrowheads="1"/>
          </p:cNvSpPr>
          <p:nvPr>
            <p:ph type="subTitle" idx="1"/>
          </p:nvPr>
        </p:nvSpPr>
        <p:spPr>
          <a:xfrm>
            <a:off x="1371600" y="3886200"/>
            <a:ext cx="6400800" cy="1752600"/>
          </a:xfrm>
        </p:spPr>
        <p:txBody>
          <a:bodyPr/>
          <a:lstStyle/>
          <a:p>
            <a:pPr eaLnBrk="1" hangingPunct="1"/>
            <a:r>
              <a:rPr lang="en-US" altLang="en-US" sz="3200"/>
              <a:t> </a:t>
            </a:r>
          </a:p>
        </p:txBody>
      </p:sp>
    </p:spTree>
    <p:extLst>
      <p:ext uri="{BB962C8B-B14F-4D97-AF65-F5344CB8AC3E}">
        <p14:creationId xmlns:p14="http://schemas.microsoft.com/office/powerpoint/2010/main" val="3735318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What is a security audit?</a:t>
            </a:r>
          </a:p>
        </p:txBody>
      </p:sp>
      <p:sp>
        <p:nvSpPr>
          <p:cNvPr id="4099" name="Rectangle 3"/>
          <p:cNvSpPr>
            <a:spLocks noGrp="1" noChangeArrowheads="1"/>
          </p:cNvSpPr>
          <p:nvPr>
            <p:ph type="body" idx="1"/>
          </p:nvPr>
        </p:nvSpPr>
        <p:spPr/>
        <p:txBody>
          <a:bodyPr/>
          <a:lstStyle/>
          <a:p>
            <a:pPr eaLnBrk="1" hangingPunct="1"/>
            <a:r>
              <a:rPr lang="en-US" altLang="en-US"/>
              <a:t>Policy based </a:t>
            </a:r>
          </a:p>
          <a:p>
            <a:pPr eaLnBrk="1" hangingPunct="1"/>
            <a:r>
              <a:rPr lang="en-US" altLang="en-US"/>
              <a:t>Assessment of risk </a:t>
            </a:r>
          </a:p>
          <a:p>
            <a:pPr eaLnBrk="1" hangingPunct="1"/>
            <a:r>
              <a:rPr lang="en-US" altLang="en-US"/>
              <a:t>Examines site methodologies and practices </a:t>
            </a:r>
          </a:p>
          <a:p>
            <a:pPr eaLnBrk="1" hangingPunct="1"/>
            <a:r>
              <a:rPr lang="en-US" altLang="en-US"/>
              <a:t>Dynamic </a:t>
            </a:r>
          </a:p>
          <a:p>
            <a:pPr eaLnBrk="1" hangingPunct="1"/>
            <a:r>
              <a:rPr lang="en-US" altLang="en-US"/>
              <a:t>Communication </a:t>
            </a:r>
          </a:p>
        </p:txBody>
      </p:sp>
    </p:spTree>
    <p:extLst>
      <p:ext uri="{BB962C8B-B14F-4D97-AF65-F5344CB8AC3E}">
        <p14:creationId xmlns:p14="http://schemas.microsoft.com/office/powerpoint/2010/main" val="429273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92" name="Rectangle 36"/>
          <p:cNvSpPr>
            <a:spLocks noChangeArrowheads="1"/>
          </p:cNvSpPr>
          <p:nvPr/>
        </p:nvSpPr>
        <p:spPr bwMode="auto">
          <a:xfrm>
            <a:off x="5562600" y="1752600"/>
            <a:ext cx="3048000" cy="3657600"/>
          </a:xfrm>
          <a:prstGeom prst="rect">
            <a:avLst/>
          </a:prstGeom>
          <a:solidFill>
            <a:srgbClr val="CCFFFF">
              <a:alpha val="49001"/>
            </a:srgbClr>
          </a:solidFill>
          <a:ln w="9525">
            <a:noFill/>
            <a:miter lim="800000"/>
            <a:headEnd/>
            <a:tailEnd/>
          </a:ln>
          <a:effectLst/>
        </p:spPr>
        <p:txBody>
          <a:bodyPr wrap="none" anchor="ctr"/>
          <a:lstStyle/>
          <a:p>
            <a:endParaRPr lang="en-IE"/>
          </a:p>
        </p:txBody>
      </p:sp>
      <p:sp>
        <p:nvSpPr>
          <p:cNvPr id="45088" name="Text Box 32"/>
          <p:cNvSpPr txBox="1">
            <a:spLocks noChangeArrowheads="1"/>
          </p:cNvSpPr>
          <p:nvPr/>
        </p:nvSpPr>
        <p:spPr bwMode="auto">
          <a:xfrm>
            <a:off x="5562600" y="4572000"/>
            <a:ext cx="3092450" cy="641350"/>
          </a:xfrm>
          <a:prstGeom prst="rect">
            <a:avLst/>
          </a:prstGeom>
          <a:solidFill>
            <a:srgbClr val="FFFF99"/>
          </a:solidFill>
          <a:ln w="9525">
            <a:noFill/>
            <a:miter lim="800000"/>
            <a:headEnd/>
            <a:tailEnd/>
          </a:ln>
          <a:effectLst/>
        </p:spPr>
        <p:txBody>
          <a:bodyPr wrap="none">
            <a:spAutoFit/>
          </a:bodyPr>
          <a:lstStyle/>
          <a:p>
            <a:pPr algn="ctr"/>
            <a:r>
              <a:rPr lang="en-US">
                <a:latin typeface="Times New Roman" pitchFamily="18" charset="0"/>
              </a:rPr>
              <a:t>Penetration Testing Report</a:t>
            </a:r>
          </a:p>
          <a:p>
            <a:pPr algn="ctr"/>
            <a:r>
              <a:rPr lang="en-US">
                <a:latin typeface="Times New Roman" pitchFamily="18" charset="0"/>
              </a:rPr>
              <a:t>(Recommendation for Security)</a:t>
            </a:r>
          </a:p>
        </p:txBody>
      </p:sp>
      <p:sp>
        <p:nvSpPr>
          <p:cNvPr id="45090" name="Rectangle 34"/>
          <p:cNvSpPr>
            <a:spLocks noChangeArrowheads="1"/>
          </p:cNvSpPr>
          <p:nvPr/>
        </p:nvSpPr>
        <p:spPr bwMode="auto">
          <a:xfrm>
            <a:off x="2286000" y="1752600"/>
            <a:ext cx="3276600" cy="3657600"/>
          </a:xfrm>
          <a:prstGeom prst="rect">
            <a:avLst/>
          </a:prstGeom>
          <a:solidFill>
            <a:schemeClr val="folHlink">
              <a:alpha val="49001"/>
            </a:schemeClr>
          </a:solidFill>
          <a:ln w="9525">
            <a:noFill/>
            <a:miter lim="800000"/>
            <a:headEnd/>
            <a:tailEnd/>
          </a:ln>
          <a:effectLst/>
        </p:spPr>
        <p:txBody>
          <a:bodyPr wrap="none" anchor="ctr"/>
          <a:lstStyle/>
          <a:p>
            <a:endParaRPr lang="en-IE"/>
          </a:p>
        </p:txBody>
      </p:sp>
      <p:sp>
        <p:nvSpPr>
          <p:cNvPr id="45091" name="Line 35"/>
          <p:cNvSpPr>
            <a:spLocks noChangeShapeType="1"/>
          </p:cNvSpPr>
          <p:nvPr/>
        </p:nvSpPr>
        <p:spPr bwMode="auto">
          <a:xfrm>
            <a:off x="533400" y="4876800"/>
            <a:ext cx="5181600" cy="0"/>
          </a:xfrm>
          <a:prstGeom prst="line">
            <a:avLst/>
          </a:prstGeom>
          <a:noFill/>
          <a:ln w="25400">
            <a:solidFill>
              <a:schemeClr val="tx1"/>
            </a:solidFill>
            <a:prstDash val="dash"/>
            <a:round/>
            <a:headEnd/>
            <a:tailEnd type="triangle" w="med" len="med"/>
          </a:ln>
          <a:effectLst/>
        </p:spPr>
        <p:txBody>
          <a:bodyPr/>
          <a:lstStyle/>
          <a:p>
            <a:endParaRPr lang="en-IE"/>
          </a:p>
        </p:txBody>
      </p:sp>
      <p:sp>
        <p:nvSpPr>
          <p:cNvPr id="45058" name="Rectangle 2"/>
          <p:cNvSpPr>
            <a:spLocks noGrp="1" noChangeArrowheads="1"/>
          </p:cNvSpPr>
          <p:nvPr>
            <p:ph type="title"/>
          </p:nvPr>
        </p:nvSpPr>
        <p:spPr>
          <a:xfrm>
            <a:off x="457200" y="381000"/>
            <a:ext cx="8229600" cy="1036638"/>
          </a:xfrm>
        </p:spPr>
        <p:txBody>
          <a:bodyPr/>
          <a:lstStyle/>
          <a:p>
            <a:r>
              <a:rPr lang="en-US" sz="3600" b="1" i="1">
                <a:solidFill>
                  <a:srgbClr val="CC0000"/>
                </a:solidFill>
                <a:effectLst>
                  <a:outerShdw blurRad="38100" dist="38100" dir="2700000" algn="tl">
                    <a:srgbClr val="C0C0C0"/>
                  </a:outerShdw>
                </a:effectLst>
                <a:latin typeface="Times New Roman" pitchFamily="18" charset="0"/>
              </a:rPr>
              <a:t>Perspective of Adversary</a:t>
            </a:r>
          </a:p>
        </p:txBody>
      </p:sp>
      <p:sp>
        <p:nvSpPr>
          <p:cNvPr id="45060" name="Rectangle 4"/>
          <p:cNvSpPr>
            <a:spLocks noChangeArrowheads="1"/>
          </p:cNvSpPr>
          <p:nvPr/>
        </p:nvSpPr>
        <p:spPr bwMode="auto">
          <a:xfrm>
            <a:off x="533400" y="3733800"/>
            <a:ext cx="1752600" cy="609600"/>
          </a:xfrm>
          <a:prstGeom prst="rect">
            <a:avLst/>
          </a:prstGeom>
          <a:solidFill>
            <a:schemeClr val="accent1"/>
          </a:solidFill>
          <a:ln w="25400">
            <a:solidFill>
              <a:schemeClr val="tx1"/>
            </a:solidFill>
            <a:miter lim="800000"/>
            <a:headEnd/>
            <a:tailEnd/>
          </a:ln>
          <a:effectLst/>
        </p:spPr>
        <p:txBody>
          <a:bodyPr wrap="none" anchor="ctr"/>
          <a:lstStyle/>
          <a:p>
            <a:pPr algn="ctr"/>
            <a:r>
              <a:rPr lang="en-US" sz="2000">
                <a:latin typeface="Times New Roman" pitchFamily="18" charset="0"/>
              </a:rPr>
              <a:t>Reconnaissance</a:t>
            </a:r>
          </a:p>
        </p:txBody>
      </p:sp>
      <p:sp>
        <p:nvSpPr>
          <p:cNvPr id="45061" name="Rectangle 5"/>
          <p:cNvSpPr>
            <a:spLocks noChangeArrowheads="1"/>
          </p:cNvSpPr>
          <p:nvPr/>
        </p:nvSpPr>
        <p:spPr bwMode="auto">
          <a:xfrm>
            <a:off x="2286000" y="3733800"/>
            <a:ext cx="1524000" cy="609600"/>
          </a:xfrm>
          <a:prstGeom prst="rect">
            <a:avLst/>
          </a:prstGeom>
          <a:solidFill>
            <a:schemeClr val="bg1"/>
          </a:solidFill>
          <a:ln w="25400">
            <a:solidFill>
              <a:schemeClr val="tx1"/>
            </a:solidFill>
            <a:miter lim="800000"/>
            <a:headEnd/>
            <a:tailEnd/>
          </a:ln>
          <a:effectLst/>
        </p:spPr>
        <p:txBody>
          <a:bodyPr wrap="none" anchor="ctr"/>
          <a:lstStyle/>
          <a:p>
            <a:pPr algn="ctr"/>
            <a:r>
              <a:rPr lang="en-US" sz="2000">
                <a:latin typeface="Times New Roman" pitchFamily="18" charset="0"/>
              </a:rPr>
              <a:t>Scanning</a:t>
            </a:r>
          </a:p>
        </p:txBody>
      </p:sp>
      <p:sp>
        <p:nvSpPr>
          <p:cNvPr id="45062" name="Rectangle 6"/>
          <p:cNvSpPr>
            <a:spLocks noChangeArrowheads="1"/>
          </p:cNvSpPr>
          <p:nvPr/>
        </p:nvSpPr>
        <p:spPr bwMode="auto">
          <a:xfrm>
            <a:off x="3810000" y="3733800"/>
            <a:ext cx="1752600" cy="609600"/>
          </a:xfrm>
          <a:prstGeom prst="rect">
            <a:avLst/>
          </a:prstGeom>
          <a:solidFill>
            <a:schemeClr val="accent1"/>
          </a:solidFill>
          <a:ln w="25400">
            <a:solidFill>
              <a:schemeClr val="tx1"/>
            </a:solidFill>
            <a:miter lim="800000"/>
            <a:headEnd/>
            <a:tailEnd/>
          </a:ln>
          <a:effectLst/>
        </p:spPr>
        <p:txBody>
          <a:bodyPr wrap="none" anchor="ctr"/>
          <a:lstStyle/>
          <a:p>
            <a:pPr algn="ctr">
              <a:lnSpc>
                <a:spcPct val="80000"/>
              </a:lnSpc>
            </a:pPr>
            <a:r>
              <a:rPr lang="en-US" sz="2000">
                <a:latin typeface="Times New Roman" pitchFamily="18" charset="0"/>
              </a:rPr>
              <a:t>System Access</a:t>
            </a:r>
          </a:p>
        </p:txBody>
      </p:sp>
      <p:sp>
        <p:nvSpPr>
          <p:cNvPr id="45063" name="Rectangle 7"/>
          <p:cNvSpPr>
            <a:spLocks noChangeArrowheads="1"/>
          </p:cNvSpPr>
          <p:nvPr/>
        </p:nvSpPr>
        <p:spPr bwMode="auto">
          <a:xfrm>
            <a:off x="5562600" y="3733800"/>
            <a:ext cx="1524000" cy="609600"/>
          </a:xfrm>
          <a:prstGeom prst="rect">
            <a:avLst/>
          </a:prstGeom>
          <a:solidFill>
            <a:schemeClr val="bg1"/>
          </a:solidFill>
          <a:ln w="25400">
            <a:solidFill>
              <a:schemeClr val="tx1"/>
            </a:solidFill>
            <a:miter lim="800000"/>
            <a:headEnd/>
            <a:tailEnd/>
          </a:ln>
          <a:effectLst/>
        </p:spPr>
        <p:txBody>
          <a:bodyPr wrap="none" anchor="ctr"/>
          <a:lstStyle/>
          <a:p>
            <a:pPr algn="ctr"/>
            <a:r>
              <a:rPr lang="en-US" sz="2000">
                <a:latin typeface="Times New Roman" pitchFamily="18" charset="0"/>
              </a:rPr>
              <a:t>Damage</a:t>
            </a:r>
          </a:p>
        </p:txBody>
      </p:sp>
      <p:sp>
        <p:nvSpPr>
          <p:cNvPr id="45064" name="Rectangle 8"/>
          <p:cNvSpPr>
            <a:spLocks noChangeArrowheads="1"/>
          </p:cNvSpPr>
          <p:nvPr/>
        </p:nvSpPr>
        <p:spPr bwMode="auto">
          <a:xfrm>
            <a:off x="7086600" y="3733800"/>
            <a:ext cx="1524000" cy="609600"/>
          </a:xfrm>
          <a:prstGeom prst="rect">
            <a:avLst/>
          </a:prstGeom>
          <a:solidFill>
            <a:schemeClr val="accent1"/>
          </a:solidFill>
          <a:ln w="25400">
            <a:solidFill>
              <a:schemeClr val="tx1"/>
            </a:solidFill>
            <a:miter lim="800000"/>
            <a:headEnd/>
            <a:tailEnd/>
          </a:ln>
          <a:effectLst/>
        </p:spPr>
        <p:txBody>
          <a:bodyPr wrap="none" anchor="ctr"/>
          <a:lstStyle/>
          <a:p>
            <a:pPr algn="ctr"/>
            <a:r>
              <a:rPr lang="en-US" sz="2000">
                <a:latin typeface="Times New Roman" pitchFamily="18" charset="0"/>
              </a:rPr>
              <a:t>Clear Tracks</a:t>
            </a:r>
          </a:p>
        </p:txBody>
      </p:sp>
      <p:sp>
        <p:nvSpPr>
          <p:cNvPr id="45065" name="Text Box 9"/>
          <p:cNvSpPr txBox="1">
            <a:spLocks noChangeArrowheads="1"/>
          </p:cNvSpPr>
          <p:nvPr/>
        </p:nvSpPr>
        <p:spPr bwMode="auto">
          <a:xfrm>
            <a:off x="533400" y="1943100"/>
            <a:ext cx="1031875" cy="730250"/>
          </a:xfrm>
          <a:prstGeom prst="rect">
            <a:avLst/>
          </a:prstGeom>
          <a:noFill/>
          <a:ln w="9525">
            <a:noFill/>
            <a:miter lim="800000"/>
            <a:headEnd/>
            <a:tailEnd/>
          </a:ln>
          <a:effectLst/>
        </p:spPr>
        <p:txBody>
          <a:bodyPr wrap="none">
            <a:spAutoFit/>
          </a:bodyPr>
          <a:lstStyle/>
          <a:p>
            <a:pPr algn="ctr"/>
            <a:r>
              <a:rPr lang="en-US" sz="1400">
                <a:latin typeface="Times New Roman" pitchFamily="18" charset="0"/>
              </a:rPr>
              <a:t>Web-based</a:t>
            </a:r>
          </a:p>
          <a:p>
            <a:pPr algn="ctr"/>
            <a:r>
              <a:rPr lang="en-US" sz="1400">
                <a:latin typeface="Times New Roman" pitchFamily="18" charset="0"/>
              </a:rPr>
              <a:t>Information</a:t>
            </a:r>
          </a:p>
          <a:p>
            <a:pPr algn="ctr"/>
            <a:r>
              <a:rPr lang="en-US" sz="1400">
                <a:latin typeface="Times New Roman" pitchFamily="18" charset="0"/>
              </a:rPr>
              <a:t>Collection</a:t>
            </a:r>
          </a:p>
        </p:txBody>
      </p:sp>
      <p:sp>
        <p:nvSpPr>
          <p:cNvPr id="45066" name="Text Box 10"/>
          <p:cNvSpPr txBox="1">
            <a:spLocks noChangeArrowheads="1"/>
          </p:cNvSpPr>
          <p:nvPr/>
        </p:nvSpPr>
        <p:spPr bwMode="auto">
          <a:xfrm>
            <a:off x="1219200" y="2819400"/>
            <a:ext cx="1052513" cy="517525"/>
          </a:xfrm>
          <a:prstGeom prst="rect">
            <a:avLst/>
          </a:prstGeom>
          <a:noFill/>
          <a:ln w="9525">
            <a:noFill/>
            <a:miter lim="800000"/>
            <a:headEnd/>
            <a:tailEnd/>
          </a:ln>
          <a:effectLst/>
        </p:spPr>
        <p:txBody>
          <a:bodyPr wrap="none">
            <a:spAutoFit/>
          </a:bodyPr>
          <a:lstStyle/>
          <a:p>
            <a:pPr algn="ctr"/>
            <a:r>
              <a:rPr lang="en-US" sz="1400">
                <a:latin typeface="Times New Roman" pitchFamily="18" charset="0"/>
              </a:rPr>
              <a:t>Social</a:t>
            </a:r>
          </a:p>
          <a:p>
            <a:pPr algn="ctr"/>
            <a:r>
              <a:rPr lang="en-US" sz="1400">
                <a:latin typeface="Times New Roman" pitchFamily="18" charset="0"/>
              </a:rPr>
              <a:t>Engineering</a:t>
            </a:r>
          </a:p>
        </p:txBody>
      </p:sp>
      <p:sp>
        <p:nvSpPr>
          <p:cNvPr id="45067" name="Text Box 11"/>
          <p:cNvSpPr txBox="1">
            <a:spLocks noChangeArrowheads="1"/>
          </p:cNvSpPr>
          <p:nvPr/>
        </p:nvSpPr>
        <p:spPr bwMode="auto">
          <a:xfrm>
            <a:off x="2390775" y="1943100"/>
            <a:ext cx="827088" cy="730250"/>
          </a:xfrm>
          <a:prstGeom prst="rect">
            <a:avLst/>
          </a:prstGeom>
          <a:noFill/>
          <a:ln w="9525">
            <a:noFill/>
            <a:miter lim="800000"/>
            <a:headEnd/>
            <a:tailEnd/>
          </a:ln>
          <a:effectLst/>
        </p:spPr>
        <p:txBody>
          <a:bodyPr wrap="none">
            <a:spAutoFit/>
          </a:bodyPr>
          <a:lstStyle/>
          <a:p>
            <a:pPr algn="ctr"/>
            <a:r>
              <a:rPr lang="en-US" sz="1400">
                <a:latin typeface="Times New Roman" pitchFamily="18" charset="0"/>
              </a:rPr>
              <a:t>Broad</a:t>
            </a:r>
          </a:p>
          <a:p>
            <a:pPr algn="ctr"/>
            <a:r>
              <a:rPr lang="en-US" sz="1400">
                <a:latin typeface="Times New Roman" pitchFamily="18" charset="0"/>
              </a:rPr>
              <a:t>Network</a:t>
            </a:r>
          </a:p>
          <a:p>
            <a:pPr algn="ctr"/>
            <a:r>
              <a:rPr lang="en-US" sz="1400">
                <a:latin typeface="Times New Roman" pitchFamily="18" charset="0"/>
              </a:rPr>
              <a:t>Mapping</a:t>
            </a:r>
          </a:p>
        </p:txBody>
      </p:sp>
      <p:sp>
        <p:nvSpPr>
          <p:cNvPr id="45068" name="Text Box 12"/>
          <p:cNvSpPr txBox="1">
            <a:spLocks noChangeArrowheads="1"/>
          </p:cNvSpPr>
          <p:nvPr/>
        </p:nvSpPr>
        <p:spPr bwMode="auto">
          <a:xfrm>
            <a:off x="3089275" y="2819400"/>
            <a:ext cx="815975" cy="517525"/>
          </a:xfrm>
          <a:prstGeom prst="rect">
            <a:avLst/>
          </a:prstGeom>
          <a:noFill/>
          <a:ln w="9525">
            <a:noFill/>
            <a:miter lim="800000"/>
            <a:headEnd/>
            <a:tailEnd/>
          </a:ln>
          <a:effectLst/>
        </p:spPr>
        <p:txBody>
          <a:bodyPr wrap="none">
            <a:spAutoFit/>
          </a:bodyPr>
          <a:lstStyle/>
          <a:p>
            <a:pPr algn="ctr"/>
            <a:r>
              <a:rPr lang="en-US" sz="1400">
                <a:latin typeface="Times New Roman" pitchFamily="18" charset="0"/>
              </a:rPr>
              <a:t>Targeted</a:t>
            </a:r>
          </a:p>
          <a:p>
            <a:pPr algn="ctr"/>
            <a:r>
              <a:rPr lang="en-US" sz="1400">
                <a:latin typeface="Times New Roman" pitchFamily="18" charset="0"/>
              </a:rPr>
              <a:t>Scan</a:t>
            </a:r>
          </a:p>
        </p:txBody>
      </p:sp>
      <p:sp>
        <p:nvSpPr>
          <p:cNvPr id="45069" name="Text Box 13"/>
          <p:cNvSpPr txBox="1">
            <a:spLocks noChangeArrowheads="1"/>
          </p:cNvSpPr>
          <p:nvPr/>
        </p:nvSpPr>
        <p:spPr bwMode="auto">
          <a:xfrm>
            <a:off x="3779838" y="1943100"/>
            <a:ext cx="1092200" cy="730250"/>
          </a:xfrm>
          <a:prstGeom prst="rect">
            <a:avLst/>
          </a:prstGeom>
          <a:noFill/>
          <a:ln w="9525">
            <a:noFill/>
            <a:miter lim="800000"/>
            <a:headEnd/>
            <a:tailEnd/>
          </a:ln>
          <a:effectLst/>
        </p:spPr>
        <p:txBody>
          <a:bodyPr wrap="none">
            <a:spAutoFit/>
          </a:bodyPr>
          <a:lstStyle/>
          <a:p>
            <a:pPr algn="ctr"/>
            <a:r>
              <a:rPr lang="en-US" sz="1400">
                <a:latin typeface="Times New Roman" pitchFamily="18" charset="0"/>
              </a:rPr>
              <a:t>Service</a:t>
            </a:r>
          </a:p>
          <a:p>
            <a:pPr algn="ctr"/>
            <a:r>
              <a:rPr lang="en-US" sz="1400">
                <a:latin typeface="Times New Roman" pitchFamily="18" charset="0"/>
              </a:rPr>
              <a:t>vulnerability</a:t>
            </a:r>
          </a:p>
          <a:p>
            <a:pPr algn="ctr"/>
            <a:r>
              <a:rPr lang="en-US" sz="1400">
                <a:latin typeface="Times New Roman" pitchFamily="18" charset="0"/>
              </a:rPr>
              <a:t>Exploitation</a:t>
            </a:r>
          </a:p>
        </p:txBody>
      </p:sp>
      <p:sp>
        <p:nvSpPr>
          <p:cNvPr id="45070" name="Text Box 14"/>
          <p:cNvSpPr txBox="1">
            <a:spLocks noChangeArrowheads="1"/>
          </p:cNvSpPr>
          <p:nvPr/>
        </p:nvSpPr>
        <p:spPr bwMode="auto">
          <a:xfrm>
            <a:off x="4587875" y="2819400"/>
            <a:ext cx="866775" cy="517525"/>
          </a:xfrm>
          <a:prstGeom prst="rect">
            <a:avLst/>
          </a:prstGeom>
          <a:noFill/>
          <a:ln w="9525">
            <a:noFill/>
            <a:miter lim="800000"/>
            <a:headEnd/>
            <a:tailEnd/>
          </a:ln>
          <a:effectLst/>
        </p:spPr>
        <p:txBody>
          <a:bodyPr wrap="none">
            <a:spAutoFit/>
          </a:bodyPr>
          <a:lstStyle/>
          <a:p>
            <a:pPr algn="ctr"/>
            <a:r>
              <a:rPr lang="en-US" sz="1400">
                <a:latin typeface="Times New Roman" pitchFamily="18" charset="0"/>
              </a:rPr>
              <a:t>Password</a:t>
            </a:r>
          </a:p>
          <a:p>
            <a:pPr algn="ctr"/>
            <a:r>
              <a:rPr lang="en-US" sz="1400">
                <a:latin typeface="Times New Roman" pitchFamily="18" charset="0"/>
              </a:rPr>
              <a:t>Cracking</a:t>
            </a:r>
          </a:p>
        </p:txBody>
      </p:sp>
      <p:sp>
        <p:nvSpPr>
          <p:cNvPr id="45071" name="Text Box 15"/>
          <p:cNvSpPr txBox="1">
            <a:spLocks noChangeArrowheads="1"/>
          </p:cNvSpPr>
          <p:nvPr/>
        </p:nvSpPr>
        <p:spPr bwMode="auto">
          <a:xfrm>
            <a:off x="5435600" y="1943100"/>
            <a:ext cx="984250" cy="730250"/>
          </a:xfrm>
          <a:prstGeom prst="rect">
            <a:avLst/>
          </a:prstGeom>
          <a:noFill/>
          <a:ln w="9525">
            <a:noFill/>
            <a:miter lim="800000"/>
            <a:headEnd/>
            <a:tailEnd/>
          </a:ln>
          <a:effectLst/>
        </p:spPr>
        <p:txBody>
          <a:bodyPr wrap="none">
            <a:spAutoFit/>
          </a:bodyPr>
          <a:lstStyle/>
          <a:p>
            <a:pPr algn="ctr"/>
            <a:r>
              <a:rPr lang="en-US" sz="1400">
                <a:latin typeface="Times New Roman" pitchFamily="18" charset="0"/>
              </a:rPr>
              <a:t>DDOS</a:t>
            </a:r>
          </a:p>
          <a:p>
            <a:pPr algn="ctr"/>
            <a:r>
              <a:rPr lang="en-US" sz="1400">
                <a:latin typeface="Times New Roman" pitchFamily="18" charset="0"/>
              </a:rPr>
              <a:t>Code</a:t>
            </a:r>
          </a:p>
          <a:p>
            <a:pPr algn="ctr"/>
            <a:r>
              <a:rPr lang="en-US" sz="1400">
                <a:latin typeface="Times New Roman" pitchFamily="18" charset="0"/>
              </a:rPr>
              <a:t>Installation</a:t>
            </a:r>
          </a:p>
        </p:txBody>
      </p:sp>
      <p:sp>
        <p:nvSpPr>
          <p:cNvPr id="45072" name="Text Box 16"/>
          <p:cNvSpPr txBox="1">
            <a:spLocks noChangeArrowheads="1"/>
          </p:cNvSpPr>
          <p:nvPr/>
        </p:nvSpPr>
        <p:spPr bwMode="auto">
          <a:xfrm>
            <a:off x="6107113" y="2819400"/>
            <a:ext cx="1028700" cy="517525"/>
          </a:xfrm>
          <a:prstGeom prst="rect">
            <a:avLst/>
          </a:prstGeom>
          <a:noFill/>
          <a:ln w="9525">
            <a:noFill/>
            <a:miter lim="800000"/>
            <a:headEnd/>
            <a:tailEnd/>
          </a:ln>
          <a:effectLst/>
        </p:spPr>
        <p:txBody>
          <a:bodyPr wrap="none">
            <a:spAutoFit/>
          </a:bodyPr>
          <a:lstStyle/>
          <a:p>
            <a:pPr algn="ctr"/>
            <a:r>
              <a:rPr lang="en-US" sz="1400">
                <a:latin typeface="Times New Roman" pitchFamily="18" charset="0"/>
              </a:rPr>
              <a:t>System File</a:t>
            </a:r>
          </a:p>
          <a:p>
            <a:pPr algn="ctr"/>
            <a:r>
              <a:rPr lang="en-US" sz="1400">
                <a:latin typeface="Times New Roman" pitchFamily="18" charset="0"/>
              </a:rPr>
              <a:t>Deletion</a:t>
            </a:r>
          </a:p>
        </p:txBody>
      </p:sp>
      <p:sp>
        <p:nvSpPr>
          <p:cNvPr id="45073" name="Text Box 17"/>
          <p:cNvSpPr txBox="1">
            <a:spLocks noChangeArrowheads="1"/>
          </p:cNvSpPr>
          <p:nvPr/>
        </p:nvSpPr>
        <p:spPr bwMode="auto">
          <a:xfrm>
            <a:off x="7045325" y="1943100"/>
            <a:ext cx="960438" cy="730250"/>
          </a:xfrm>
          <a:prstGeom prst="rect">
            <a:avLst/>
          </a:prstGeom>
          <a:noFill/>
          <a:ln w="9525">
            <a:noFill/>
            <a:miter lim="800000"/>
            <a:headEnd/>
            <a:tailEnd/>
          </a:ln>
          <a:effectLst/>
        </p:spPr>
        <p:txBody>
          <a:bodyPr wrap="none">
            <a:spAutoFit/>
          </a:bodyPr>
          <a:lstStyle/>
          <a:p>
            <a:pPr algn="ctr"/>
            <a:r>
              <a:rPr lang="en-US" sz="1400">
                <a:latin typeface="Times New Roman" pitchFamily="18" charset="0"/>
              </a:rPr>
              <a:t>Use Stolen</a:t>
            </a:r>
          </a:p>
          <a:p>
            <a:pPr algn="ctr"/>
            <a:r>
              <a:rPr lang="en-US" sz="1400">
                <a:latin typeface="Times New Roman" pitchFamily="18" charset="0"/>
              </a:rPr>
              <a:t>Accounts</a:t>
            </a:r>
          </a:p>
          <a:p>
            <a:pPr algn="ctr"/>
            <a:r>
              <a:rPr lang="en-US" sz="1400">
                <a:latin typeface="Times New Roman" pitchFamily="18" charset="0"/>
              </a:rPr>
              <a:t>For Attack</a:t>
            </a:r>
          </a:p>
        </p:txBody>
      </p:sp>
      <p:sp>
        <p:nvSpPr>
          <p:cNvPr id="45074" name="Text Box 18"/>
          <p:cNvSpPr txBox="1">
            <a:spLocks noChangeArrowheads="1"/>
          </p:cNvSpPr>
          <p:nvPr/>
        </p:nvSpPr>
        <p:spPr bwMode="auto">
          <a:xfrm>
            <a:off x="7821613" y="2819400"/>
            <a:ext cx="798512" cy="517525"/>
          </a:xfrm>
          <a:prstGeom prst="rect">
            <a:avLst/>
          </a:prstGeom>
          <a:noFill/>
          <a:ln w="9525">
            <a:noFill/>
            <a:miter lim="800000"/>
            <a:headEnd/>
            <a:tailEnd/>
          </a:ln>
          <a:effectLst/>
        </p:spPr>
        <p:txBody>
          <a:bodyPr wrap="none">
            <a:spAutoFit/>
          </a:bodyPr>
          <a:lstStyle/>
          <a:p>
            <a:pPr algn="ctr"/>
            <a:r>
              <a:rPr lang="en-US" sz="1400">
                <a:latin typeface="Times New Roman" pitchFamily="18" charset="0"/>
              </a:rPr>
              <a:t>Log File</a:t>
            </a:r>
          </a:p>
          <a:p>
            <a:pPr algn="ctr"/>
            <a:r>
              <a:rPr lang="en-US" sz="1400">
                <a:latin typeface="Times New Roman" pitchFamily="18" charset="0"/>
              </a:rPr>
              <a:t>Changes</a:t>
            </a:r>
          </a:p>
        </p:txBody>
      </p:sp>
      <p:sp>
        <p:nvSpPr>
          <p:cNvPr id="45075" name="Line 19"/>
          <p:cNvSpPr>
            <a:spLocks noChangeShapeType="1"/>
          </p:cNvSpPr>
          <p:nvPr/>
        </p:nvSpPr>
        <p:spPr bwMode="auto">
          <a:xfrm>
            <a:off x="914400" y="2743200"/>
            <a:ext cx="0" cy="990600"/>
          </a:xfrm>
          <a:prstGeom prst="line">
            <a:avLst/>
          </a:prstGeom>
          <a:noFill/>
          <a:ln w="25400">
            <a:solidFill>
              <a:schemeClr val="tx1"/>
            </a:solidFill>
            <a:round/>
            <a:headEnd/>
            <a:tailEnd type="oval" w="med" len="med"/>
          </a:ln>
          <a:effectLst/>
        </p:spPr>
        <p:txBody>
          <a:bodyPr/>
          <a:lstStyle/>
          <a:p>
            <a:endParaRPr lang="en-IE"/>
          </a:p>
        </p:txBody>
      </p:sp>
      <p:sp>
        <p:nvSpPr>
          <p:cNvPr id="45076" name="Line 20"/>
          <p:cNvSpPr>
            <a:spLocks noChangeShapeType="1"/>
          </p:cNvSpPr>
          <p:nvPr/>
        </p:nvSpPr>
        <p:spPr bwMode="auto">
          <a:xfrm>
            <a:off x="1676400" y="3352800"/>
            <a:ext cx="0" cy="381000"/>
          </a:xfrm>
          <a:prstGeom prst="line">
            <a:avLst/>
          </a:prstGeom>
          <a:noFill/>
          <a:ln w="25400">
            <a:solidFill>
              <a:schemeClr val="tx1"/>
            </a:solidFill>
            <a:round/>
            <a:headEnd/>
            <a:tailEnd type="oval" w="med" len="med"/>
          </a:ln>
          <a:effectLst/>
        </p:spPr>
        <p:txBody>
          <a:bodyPr/>
          <a:lstStyle/>
          <a:p>
            <a:endParaRPr lang="en-IE"/>
          </a:p>
        </p:txBody>
      </p:sp>
      <p:sp>
        <p:nvSpPr>
          <p:cNvPr id="45077" name="Line 21"/>
          <p:cNvSpPr>
            <a:spLocks noChangeShapeType="1"/>
          </p:cNvSpPr>
          <p:nvPr/>
        </p:nvSpPr>
        <p:spPr bwMode="auto">
          <a:xfrm>
            <a:off x="2743200" y="2743200"/>
            <a:ext cx="0" cy="990600"/>
          </a:xfrm>
          <a:prstGeom prst="line">
            <a:avLst/>
          </a:prstGeom>
          <a:noFill/>
          <a:ln w="25400">
            <a:solidFill>
              <a:schemeClr val="tx1"/>
            </a:solidFill>
            <a:round/>
            <a:headEnd/>
            <a:tailEnd type="oval" w="med" len="med"/>
          </a:ln>
          <a:effectLst/>
        </p:spPr>
        <p:txBody>
          <a:bodyPr/>
          <a:lstStyle/>
          <a:p>
            <a:endParaRPr lang="en-IE"/>
          </a:p>
        </p:txBody>
      </p:sp>
      <p:sp>
        <p:nvSpPr>
          <p:cNvPr id="45078" name="Line 22"/>
          <p:cNvSpPr>
            <a:spLocks noChangeShapeType="1"/>
          </p:cNvSpPr>
          <p:nvPr/>
        </p:nvSpPr>
        <p:spPr bwMode="auto">
          <a:xfrm>
            <a:off x="3505200" y="3352800"/>
            <a:ext cx="0" cy="381000"/>
          </a:xfrm>
          <a:prstGeom prst="line">
            <a:avLst/>
          </a:prstGeom>
          <a:noFill/>
          <a:ln w="25400">
            <a:solidFill>
              <a:schemeClr val="tx1"/>
            </a:solidFill>
            <a:round/>
            <a:headEnd/>
            <a:tailEnd type="oval" w="med" len="med"/>
          </a:ln>
          <a:effectLst/>
        </p:spPr>
        <p:txBody>
          <a:bodyPr/>
          <a:lstStyle/>
          <a:p>
            <a:endParaRPr lang="en-IE"/>
          </a:p>
        </p:txBody>
      </p:sp>
      <p:sp>
        <p:nvSpPr>
          <p:cNvPr id="45079" name="Line 23"/>
          <p:cNvSpPr>
            <a:spLocks noChangeShapeType="1"/>
          </p:cNvSpPr>
          <p:nvPr/>
        </p:nvSpPr>
        <p:spPr bwMode="auto">
          <a:xfrm>
            <a:off x="4267200" y="2743200"/>
            <a:ext cx="0" cy="990600"/>
          </a:xfrm>
          <a:prstGeom prst="line">
            <a:avLst/>
          </a:prstGeom>
          <a:noFill/>
          <a:ln w="25400">
            <a:solidFill>
              <a:schemeClr val="tx1"/>
            </a:solidFill>
            <a:round/>
            <a:headEnd/>
            <a:tailEnd type="oval" w="med" len="med"/>
          </a:ln>
          <a:effectLst/>
        </p:spPr>
        <p:txBody>
          <a:bodyPr/>
          <a:lstStyle/>
          <a:p>
            <a:endParaRPr lang="en-IE"/>
          </a:p>
        </p:txBody>
      </p:sp>
      <p:sp>
        <p:nvSpPr>
          <p:cNvPr id="45080" name="Line 24"/>
          <p:cNvSpPr>
            <a:spLocks noChangeShapeType="1"/>
          </p:cNvSpPr>
          <p:nvPr/>
        </p:nvSpPr>
        <p:spPr bwMode="auto">
          <a:xfrm>
            <a:off x="5029200" y="3352800"/>
            <a:ext cx="0" cy="381000"/>
          </a:xfrm>
          <a:prstGeom prst="line">
            <a:avLst/>
          </a:prstGeom>
          <a:noFill/>
          <a:ln w="25400">
            <a:solidFill>
              <a:schemeClr val="tx1"/>
            </a:solidFill>
            <a:round/>
            <a:headEnd/>
            <a:tailEnd type="oval" w="med" len="med"/>
          </a:ln>
          <a:effectLst/>
        </p:spPr>
        <p:txBody>
          <a:bodyPr/>
          <a:lstStyle/>
          <a:p>
            <a:endParaRPr lang="en-IE"/>
          </a:p>
        </p:txBody>
      </p:sp>
      <p:sp>
        <p:nvSpPr>
          <p:cNvPr id="45081" name="Line 25"/>
          <p:cNvSpPr>
            <a:spLocks noChangeShapeType="1"/>
          </p:cNvSpPr>
          <p:nvPr/>
        </p:nvSpPr>
        <p:spPr bwMode="auto">
          <a:xfrm>
            <a:off x="5867400" y="2743200"/>
            <a:ext cx="0" cy="990600"/>
          </a:xfrm>
          <a:prstGeom prst="line">
            <a:avLst/>
          </a:prstGeom>
          <a:noFill/>
          <a:ln w="25400">
            <a:solidFill>
              <a:schemeClr val="tx1"/>
            </a:solidFill>
            <a:round/>
            <a:headEnd/>
            <a:tailEnd type="oval" w="med" len="med"/>
          </a:ln>
          <a:effectLst/>
        </p:spPr>
        <p:txBody>
          <a:bodyPr/>
          <a:lstStyle/>
          <a:p>
            <a:endParaRPr lang="en-IE"/>
          </a:p>
        </p:txBody>
      </p:sp>
      <p:sp>
        <p:nvSpPr>
          <p:cNvPr id="45082" name="Line 26"/>
          <p:cNvSpPr>
            <a:spLocks noChangeShapeType="1"/>
          </p:cNvSpPr>
          <p:nvPr/>
        </p:nvSpPr>
        <p:spPr bwMode="auto">
          <a:xfrm>
            <a:off x="6629400" y="3352800"/>
            <a:ext cx="0" cy="381000"/>
          </a:xfrm>
          <a:prstGeom prst="line">
            <a:avLst/>
          </a:prstGeom>
          <a:noFill/>
          <a:ln w="25400">
            <a:solidFill>
              <a:schemeClr val="tx1"/>
            </a:solidFill>
            <a:round/>
            <a:headEnd/>
            <a:tailEnd type="oval" w="med" len="med"/>
          </a:ln>
          <a:effectLst/>
        </p:spPr>
        <p:txBody>
          <a:bodyPr/>
          <a:lstStyle/>
          <a:p>
            <a:endParaRPr lang="en-IE"/>
          </a:p>
        </p:txBody>
      </p:sp>
      <p:sp>
        <p:nvSpPr>
          <p:cNvPr id="45083" name="Line 27"/>
          <p:cNvSpPr>
            <a:spLocks noChangeShapeType="1"/>
          </p:cNvSpPr>
          <p:nvPr/>
        </p:nvSpPr>
        <p:spPr bwMode="auto">
          <a:xfrm>
            <a:off x="7467600" y="2743200"/>
            <a:ext cx="0" cy="990600"/>
          </a:xfrm>
          <a:prstGeom prst="line">
            <a:avLst/>
          </a:prstGeom>
          <a:noFill/>
          <a:ln w="25400">
            <a:solidFill>
              <a:schemeClr val="tx1"/>
            </a:solidFill>
            <a:round/>
            <a:headEnd/>
            <a:tailEnd type="oval" w="med" len="med"/>
          </a:ln>
          <a:effectLst/>
        </p:spPr>
        <p:txBody>
          <a:bodyPr/>
          <a:lstStyle/>
          <a:p>
            <a:endParaRPr lang="en-IE"/>
          </a:p>
        </p:txBody>
      </p:sp>
      <p:sp>
        <p:nvSpPr>
          <p:cNvPr id="45084" name="Line 28"/>
          <p:cNvSpPr>
            <a:spLocks noChangeShapeType="1"/>
          </p:cNvSpPr>
          <p:nvPr/>
        </p:nvSpPr>
        <p:spPr bwMode="auto">
          <a:xfrm>
            <a:off x="8229600" y="3352800"/>
            <a:ext cx="0" cy="381000"/>
          </a:xfrm>
          <a:prstGeom prst="line">
            <a:avLst/>
          </a:prstGeom>
          <a:noFill/>
          <a:ln w="25400">
            <a:solidFill>
              <a:schemeClr val="tx1"/>
            </a:solidFill>
            <a:round/>
            <a:headEnd/>
            <a:tailEnd type="oval" w="med" len="med"/>
          </a:ln>
          <a:effectLst/>
        </p:spPr>
        <p:txBody>
          <a:bodyPr/>
          <a:lstStyle/>
          <a:p>
            <a:endParaRPr lang="en-IE"/>
          </a:p>
        </p:txBody>
      </p:sp>
      <p:sp>
        <p:nvSpPr>
          <p:cNvPr id="45085" name="Text Box 29"/>
          <p:cNvSpPr txBox="1">
            <a:spLocks noChangeArrowheads="1"/>
          </p:cNvSpPr>
          <p:nvPr/>
        </p:nvSpPr>
        <p:spPr bwMode="auto">
          <a:xfrm>
            <a:off x="4648200" y="5486400"/>
            <a:ext cx="2019300" cy="641350"/>
          </a:xfrm>
          <a:prstGeom prst="rect">
            <a:avLst/>
          </a:prstGeom>
          <a:noFill/>
          <a:ln w="9525">
            <a:noFill/>
            <a:miter lim="800000"/>
            <a:headEnd/>
            <a:tailEnd/>
          </a:ln>
          <a:effectLst/>
        </p:spPr>
        <p:txBody>
          <a:bodyPr wrap="none">
            <a:spAutoFit/>
          </a:bodyPr>
          <a:lstStyle/>
          <a:p>
            <a:pPr algn="ctr"/>
            <a:r>
              <a:rPr lang="en-US">
                <a:latin typeface="Times New Roman" pitchFamily="18" charset="0"/>
              </a:rPr>
              <a:t>Reactive Security</a:t>
            </a:r>
          </a:p>
          <a:p>
            <a:pPr algn="ctr"/>
            <a:r>
              <a:rPr lang="en-US">
                <a:latin typeface="Times New Roman" pitchFamily="18" charset="0"/>
              </a:rPr>
              <a:t>(Incident Response)</a:t>
            </a:r>
          </a:p>
        </p:txBody>
      </p:sp>
      <p:sp>
        <p:nvSpPr>
          <p:cNvPr id="45086" name="Text Box 30"/>
          <p:cNvSpPr txBox="1">
            <a:spLocks noChangeArrowheads="1"/>
          </p:cNvSpPr>
          <p:nvPr/>
        </p:nvSpPr>
        <p:spPr bwMode="auto">
          <a:xfrm>
            <a:off x="2133600" y="5486400"/>
            <a:ext cx="1866900" cy="641350"/>
          </a:xfrm>
          <a:prstGeom prst="rect">
            <a:avLst/>
          </a:prstGeom>
          <a:noFill/>
          <a:ln w="9525">
            <a:noFill/>
            <a:miter lim="800000"/>
            <a:headEnd/>
            <a:tailEnd/>
          </a:ln>
          <a:effectLst/>
        </p:spPr>
        <p:txBody>
          <a:bodyPr wrap="none">
            <a:spAutoFit/>
          </a:bodyPr>
          <a:lstStyle/>
          <a:p>
            <a:pPr algn="ctr"/>
            <a:r>
              <a:rPr lang="en-US">
                <a:latin typeface="Times New Roman" pitchFamily="18" charset="0"/>
              </a:rPr>
              <a:t>Proactive Security</a:t>
            </a:r>
          </a:p>
          <a:p>
            <a:pPr algn="ctr"/>
            <a:r>
              <a:rPr lang="en-US">
                <a:latin typeface="Times New Roman" pitchFamily="18" charset="0"/>
              </a:rPr>
              <a:t>(Real Time)</a:t>
            </a:r>
          </a:p>
        </p:txBody>
      </p:sp>
      <p:sp>
        <p:nvSpPr>
          <p:cNvPr id="45087" name="Text Box 31"/>
          <p:cNvSpPr txBox="1">
            <a:spLocks noChangeArrowheads="1"/>
          </p:cNvSpPr>
          <p:nvPr/>
        </p:nvSpPr>
        <p:spPr bwMode="auto">
          <a:xfrm>
            <a:off x="3048000" y="4572000"/>
            <a:ext cx="1752600" cy="641350"/>
          </a:xfrm>
          <a:prstGeom prst="rect">
            <a:avLst/>
          </a:prstGeom>
          <a:solidFill>
            <a:srgbClr val="FFFF99"/>
          </a:solidFill>
          <a:ln w="9525">
            <a:noFill/>
            <a:miter lim="800000"/>
            <a:headEnd/>
            <a:tailEnd/>
          </a:ln>
          <a:effectLst/>
        </p:spPr>
        <p:txBody>
          <a:bodyPr wrap="none">
            <a:spAutoFit/>
          </a:bodyPr>
          <a:lstStyle/>
          <a:p>
            <a:pPr algn="ctr"/>
            <a:r>
              <a:rPr lang="en-US">
                <a:latin typeface="Times New Roman" pitchFamily="18" charset="0"/>
              </a:rPr>
              <a:t>Preventive Phase</a:t>
            </a:r>
          </a:p>
          <a:p>
            <a:pPr algn="ctr"/>
            <a:r>
              <a:rPr lang="en-US">
                <a:latin typeface="Times New Roman" pitchFamily="18" charset="0"/>
              </a:rPr>
              <a:t>(Defense)</a:t>
            </a:r>
          </a:p>
        </p:txBody>
      </p:sp>
      <p:sp>
        <p:nvSpPr>
          <p:cNvPr id="45089" name="Line 33"/>
          <p:cNvSpPr>
            <a:spLocks noChangeShapeType="1"/>
          </p:cNvSpPr>
          <p:nvPr/>
        </p:nvSpPr>
        <p:spPr bwMode="auto">
          <a:xfrm>
            <a:off x="5562600" y="4343400"/>
            <a:ext cx="0" cy="1066800"/>
          </a:xfrm>
          <a:prstGeom prst="line">
            <a:avLst/>
          </a:prstGeom>
          <a:noFill/>
          <a:ln w="25400">
            <a:solidFill>
              <a:schemeClr val="tx1"/>
            </a:solidFill>
            <a:prstDash val="dash"/>
            <a:round/>
            <a:headEnd/>
            <a:tailEnd/>
          </a:ln>
          <a:effectLst/>
        </p:spPr>
        <p:txBody>
          <a:bodyPr/>
          <a:lstStyle/>
          <a:p>
            <a:endParaRPr lang="en-IE"/>
          </a:p>
        </p:txBody>
      </p:sp>
      <p:sp>
        <p:nvSpPr>
          <p:cNvPr id="45093" name="Line 37"/>
          <p:cNvSpPr>
            <a:spLocks noChangeShapeType="1"/>
          </p:cNvSpPr>
          <p:nvPr/>
        </p:nvSpPr>
        <p:spPr bwMode="auto">
          <a:xfrm>
            <a:off x="533400" y="4343400"/>
            <a:ext cx="0" cy="1066800"/>
          </a:xfrm>
          <a:prstGeom prst="line">
            <a:avLst/>
          </a:prstGeom>
          <a:noFill/>
          <a:ln w="25400">
            <a:solidFill>
              <a:schemeClr val="tx1"/>
            </a:solidFill>
            <a:prstDash val="dash"/>
            <a:round/>
            <a:headEnd/>
            <a:tailEnd/>
          </a:ln>
          <a:effectLst/>
        </p:spPr>
        <p:txBody>
          <a:bodyPr/>
          <a:lstStyle/>
          <a:p>
            <a:endParaRPr lang="en-IE"/>
          </a:p>
        </p:txBody>
      </p:sp>
      <p:sp>
        <p:nvSpPr>
          <p:cNvPr id="45094" name="Line 38"/>
          <p:cNvSpPr>
            <a:spLocks noChangeShapeType="1"/>
          </p:cNvSpPr>
          <p:nvPr/>
        </p:nvSpPr>
        <p:spPr bwMode="auto">
          <a:xfrm>
            <a:off x="8610600" y="4343400"/>
            <a:ext cx="0" cy="1066800"/>
          </a:xfrm>
          <a:prstGeom prst="line">
            <a:avLst/>
          </a:prstGeom>
          <a:noFill/>
          <a:ln w="25400">
            <a:solidFill>
              <a:schemeClr val="tx1"/>
            </a:solidFill>
            <a:prstDash val="dash"/>
            <a:round/>
            <a:headEnd/>
            <a:tailEnd/>
          </a:ln>
          <a:effectLst/>
        </p:spPr>
        <p:txBody>
          <a:bodyPr/>
          <a:lstStyle/>
          <a:p>
            <a:endParaRPr lang="en-IE"/>
          </a:p>
        </p:txBody>
      </p:sp>
      <p:sp>
        <p:nvSpPr>
          <p:cNvPr id="45095" name="Line 39"/>
          <p:cNvSpPr>
            <a:spLocks noChangeShapeType="1"/>
          </p:cNvSpPr>
          <p:nvPr/>
        </p:nvSpPr>
        <p:spPr bwMode="auto">
          <a:xfrm flipV="1">
            <a:off x="2971800" y="5257800"/>
            <a:ext cx="304800" cy="228600"/>
          </a:xfrm>
          <a:prstGeom prst="line">
            <a:avLst/>
          </a:prstGeom>
          <a:noFill/>
          <a:ln w="25400">
            <a:solidFill>
              <a:schemeClr val="tx1"/>
            </a:solidFill>
            <a:round/>
            <a:headEnd/>
            <a:tailEnd type="triangle" w="med" len="med"/>
          </a:ln>
          <a:effectLst/>
        </p:spPr>
        <p:txBody>
          <a:bodyPr/>
          <a:lstStyle/>
          <a:p>
            <a:endParaRPr lang="en-IE"/>
          </a:p>
        </p:txBody>
      </p:sp>
      <p:sp>
        <p:nvSpPr>
          <p:cNvPr id="45096" name="Line 4"/>
          <p:cNvSpPr>
            <a:spLocks noChangeShapeType="1"/>
          </p:cNvSpPr>
          <p:nvPr/>
        </p:nvSpPr>
        <p:spPr bwMode="auto">
          <a:xfrm>
            <a:off x="457200" y="15240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What kinds of Security Audits are there?</a:t>
            </a:r>
          </a:p>
        </p:txBody>
      </p:sp>
      <p:sp>
        <p:nvSpPr>
          <p:cNvPr id="5123" name="Rectangle 3"/>
          <p:cNvSpPr>
            <a:spLocks noGrp="1" noChangeArrowheads="1"/>
          </p:cNvSpPr>
          <p:nvPr>
            <p:ph type="body" idx="1"/>
          </p:nvPr>
        </p:nvSpPr>
        <p:spPr/>
        <p:txBody>
          <a:bodyPr/>
          <a:lstStyle/>
          <a:p>
            <a:pPr eaLnBrk="1" hangingPunct="1"/>
            <a:endParaRPr lang="en-US" altLang="en-US"/>
          </a:p>
          <a:p>
            <a:pPr eaLnBrk="1" hangingPunct="1"/>
            <a:r>
              <a:rPr lang="en-US" altLang="en-US"/>
              <a:t>Host </a:t>
            </a:r>
          </a:p>
          <a:p>
            <a:pPr eaLnBrk="1" hangingPunct="1"/>
            <a:r>
              <a:rPr lang="en-US" altLang="en-US"/>
              <a:t>Firewall </a:t>
            </a:r>
          </a:p>
          <a:p>
            <a:pPr eaLnBrk="1" hangingPunct="1"/>
            <a:r>
              <a:rPr lang="en-US" altLang="en-US"/>
              <a:t>Networks </a:t>
            </a:r>
          </a:p>
          <a:p>
            <a:pPr eaLnBrk="1" hangingPunct="1"/>
            <a:r>
              <a:rPr lang="en-US" altLang="en-US"/>
              <a:t>Large networks </a:t>
            </a:r>
          </a:p>
        </p:txBody>
      </p:sp>
    </p:spTree>
    <p:extLst>
      <p:ext uri="{BB962C8B-B14F-4D97-AF65-F5344CB8AC3E}">
        <p14:creationId xmlns:p14="http://schemas.microsoft.com/office/powerpoint/2010/main" val="13260149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Components of a Security Policy </a:t>
            </a:r>
          </a:p>
        </p:txBody>
      </p:sp>
      <p:sp>
        <p:nvSpPr>
          <p:cNvPr id="6147" name="Rectangle 3"/>
          <p:cNvSpPr>
            <a:spLocks noGrp="1" noChangeArrowheads="1"/>
          </p:cNvSpPr>
          <p:nvPr>
            <p:ph type="body" idx="1"/>
          </p:nvPr>
        </p:nvSpPr>
        <p:spPr/>
        <p:txBody>
          <a:bodyPr/>
          <a:lstStyle/>
          <a:p>
            <a:pPr eaLnBrk="1" hangingPunct="1"/>
            <a:r>
              <a:rPr lang="en-US" altLang="en-US"/>
              <a:t>Who can use resources </a:t>
            </a:r>
          </a:p>
          <a:p>
            <a:pPr eaLnBrk="1" hangingPunct="1"/>
            <a:r>
              <a:rPr lang="en-US" altLang="en-US"/>
              <a:t>Proper use of the resources </a:t>
            </a:r>
          </a:p>
          <a:p>
            <a:pPr eaLnBrk="1" hangingPunct="1"/>
            <a:r>
              <a:rPr lang="en-US" altLang="en-US"/>
              <a:t>Granting access &amp; use </a:t>
            </a:r>
          </a:p>
          <a:p>
            <a:pPr eaLnBrk="1" hangingPunct="1"/>
            <a:r>
              <a:rPr lang="en-US" altLang="en-US"/>
              <a:t>System Administrator privileges </a:t>
            </a:r>
          </a:p>
          <a:p>
            <a:pPr eaLnBrk="1" hangingPunct="1"/>
            <a:r>
              <a:rPr lang="en-US" altLang="en-US"/>
              <a:t>User rights &amp; responsibilities </a:t>
            </a:r>
          </a:p>
          <a:p>
            <a:pPr eaLnBrk="1" hangingPunct="1"/>
            <a:r>
              <a:rPr lang="en-US" altLang="en-US"/>
              <a:t>What to do with sensitive information </a:t>
            </a:r>
          </a:p>
          <a:p>
            <a:pPr eaLnBrk="1" hangingPunct="1"/>
            <a:r>
              <a:rPr lang="en-US" altLang="en-US"/>
              <a:t>Desired security configurations of systems </a:t>
            </a:r>
          </a:p>
        </p:txBody>
      </p:sp>
    </p:spTree>
    <p:extLst>
      <p:ext uri="{BB962C8B-B14F-4D97-AF65-F5344CB8AC3E}">
        <p14:creationId xmlns:p14="http://schemas.microsoft.com/office/powerpoint/2010/main" val="1695081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Other Documentation</a:t>
            </a:r>
          </a:p>
        </p:txBody>
      </p:sp>
      <p:sp>
        <p:nvSpPr>
          <p:cNvPr id="7171" name="Rectangle 3"/>
          <p:cNvSpPr>
            <a:spLocks noGrp="1" noChangeArrowheads="1"/>
          </p:cNvSpPr>
          <p:nvPr>
            <p:ph type="body" idx="1"/>
          </p:nvPr>
        </p:nvSpPr>
        <p:spPr/>
        <p:txBody>
          <a:bodyPr/>
          <a:lstStyle/>
          <a:p>
            <a:pPr eaLnBrk="1" hangingPunct="1"/>
            <a:r>
              <a:rPr lang="en-US" altLang="en-US"/>
              <a:t>Hardware/software inventory </a:t>
            </a:r>
          </a:p>
          <a:p>
            <a:pPr eaLnBrk="1" hangingPunct="1"/>
            <a:r>
              <a:rPr lang="en-US" altLang="en-US"/>
              <a:t>Network topology </a:t>
            </a:r>
          </a:p>
          <a:p>
            <a:pPr eaLnBrk="1" hangingPunct="1"/>
            <a:r>
              <a:rPr lang="en-US" altLang="en-US"/>
              <a:t>Key personnel </a:t>
            </a:r>
          </a:p>
          <a:p>
            <a:pPr eaLnBrk="1" hangingPunct="1"/>
            <a:r>
              <a:rPr lang="en-US" altLang="en-US"/>
              <a:t>Emergency numbers </a:t>
            </a:r>
          </a:p>
          <a:p>
            <a:pPr eaLnBrk="1" hangingPunct="1"/>
            <a:r>
              <a:rPr lang="en-US" altLang="en-US"/>
              <a:t>Incident logs </a:t>
            </a:r>
          </a:p>
        </p:txBody>
      </p:sp>
    </p:spTree>
    <p:extLst>
      <p:ext uri="{BB962C8B-B14F-4D97-AF65-F5344CB8AC3E}">
        <p14:creationId xmlns:p14="http://schemas.microsoft.com/office/powerpoint/2010/main" val="41240480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Why do a Security Audit?</a:t>
            </a:r>
          </a:p>
        </p:txBody>
      </p:sp>
      <p:sp>
        <p:nvSpPr>
          <p:cNvPr id="8195" name="Rectangle 3"/>
          <p:cNvSpPr>
            <a:spLocks noGrp="1" noChangeArrowheads="1"/>
          </p:cNvSpPr>
          <p:nvPr>
            <p:ph type="body" idx="1"/>
          </p:nvPr>
        </p:nvSpPr>
        <p:spPr/>
        <p:txBody>
          <a:bodyPr/>
          <a:lstStyle/>
          <a:p>
            <a:pPr eaLnBrk="1" hangingPunct="1"/>
            <a:r>
              <a:rPr lang="en-US" altLang="en-US"/>
              <a:t>Information is power </a:t>
            </a:r>
          </a:p>
          <a:p>
            <a:pPr eaLnBrk="1" hangingPunct="1"/>
            <a:r>
              <a:rPr lang="en-US" altLang="en-US"/>
              <a:t>Expectations </a:t>
            </a:r>
          </a:p>
          <a:p>
            <a:pPr eaLnBrk="1" hangingPunct="1"/>
            <a:r>
              <a:rPr lang="en-US" altLang="en-US"/>
              <a:t>Measure policy compliance </a:t>
            </a:r>
          </a:p>
          <a:p>
            <a:pPr eaLnBrk="1" hangingPunct="1"/>
            <a:r>
              <a:rPr lang="en-US" altLang="en-US"/>
              <a:t>Assessing risk &amp; security level </a:t>
            </a:r>
          </a:p>
          <a:p>
            <a:pPr eaLnBrk="1" hangingPunct="1"/>
            <a:r>
              <a:rPr lang="en-US" altLang="en-US"/>
              <a:t>Assessing potential damage </a:t>
            </a:r>
          </a:p>
          <a:p>
            <a:pPr eaLnBrk="1" hangingPunct="1"/>
            <a:r>
              <a:rPr lang="en-US" altLang="en-US"/>
              <a:t>Change management </a:t>
            </a:r>
          </a:p>
          <a:p>
            <a:pPr eaLnBrk="1" hangingPunct="1"/>
            <a:r>
              <a:rPr lang="en-US" altLang="en-US"/>
              <a:t>Security incident response </a:t>
            </a:r>
          </a:p>
        </p:txBody>
      </p:sp>
    </p:spTree>
    <p:extLst>
      <p:ext uri="{BB962C8B-B14F-4D97-AF65-F5344CB8AC3E}">
        <p14:creationId xmlns:p14="http://schemas.microsoft.com/office/powerpoint/2010/main" val="1383204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When to audit? </a:t>
            </a:r>
          </a:p>
        </p:txBody>
      </p:sp>
      <p:sp>
        <p:nvSpPr>
          <p:cNvPr id="9219" name="Rectangle 3"/>
          <p:cNvSpPr>
            <a:spLocks noGrp="1" noChangeArrowheads="1"/>
          </p:cNvSpPr>
          <p:nvPr>
            <p:ph type="body" idx="1"/>
          </p:nvPr>
        </p:nvSpPr>
        <p:spPr/>
        <p:txBody>
          <a:bodyPr/>
          <a:lstStyle/>
          <a:p>
            <a:pPr eaLnBrk="1" hangingPunct="1"/>
            <a:r>
              <a:rPr lang="en-US" altLang="en-US"/>
              <a:t>Emergency! </a:t>
            </a:r>
          </a:p>
          <a:p>
            <a:pPr eaLnBrk="1" hangingPunct="1"/>
            <a:r>
              <a:rPr lang="en-US" altLang="en-US"/>
              <a:t>Before prime time </a:t>
            </a:r>
          </a:p>
          <a:p>
            <a:pPr eaLnBrk="1" hangingPunct="1"/>
            <a:r>
              <a:rPr lang="en-US" altLang="en-US"/>
              <a:t>Scheduled/maintenance </a:t>
            </a:r>
          </a:p>
        </p:txBody>
      </p:sp>
    </p:spTree>
    <p:extLst>
      <p:ext uri="{BB962C8B-B14F-4D97-AF65-F5344CB8AC3E}">
        <p14:creationId xmlns:p14="http://schemas.microsoft.com/office/powerpoint/2010/main" val="221692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Audit Schedules</a:t>
            </a:r>
          </a:p>
        </p:txBody>
      </p:sp>
      <p:sp>
        <p:nvSpPr>
          <p:cNvPr id="10243" name="Rectangle 3"/>
          <p:cNvSpPr>
            <a:spLocks noGrp="1" noChangeArrowheads="1"/>
          </p:cNvSpPr>
          <p:nvPr>
            <p:ph type="body" idx="1"/>
          </p:nvPr>
        </p:nvSpPr>
        <p:spPr/>
        <p:txBody>
          <a:bodyPr/>
          <a:lstStyle/>
          <a:p>
            <a:pPr eaLnBrk="1" hangingPunct="1"/>
            <a:r>
              <a:rPr lang="en-US" altLang="en-US"/>
              <a:t>Individual Host 12­ to 24 months </a:t>
            </a:r>
          </a:p>
          <a:p>
            <a:pPr eaLnBrk="1" hangingPunct="1"/>
            <a:r>
              <a:rPr lang="en-US" altLang="en-US"/>
              <a:t>Large Networks 12­ to 24 months </a:t>
            </a:r>
          </a:p>
          <a:p>
            <a:pPr eaLnBrk="1" hangingPunct="1"/>
            <a:r>
              <a:rPr lang="en-US" altLang="en-US"/>
              <a:t>Network 12 months </a:t>
            </a:r>
          </a:p>
          <a:p>
            <a:pPr eaLnBrk="1" hangingPunct="1"/>
            <a:r>
              <a:rPr lang="en-US" altLang="en-US"/>
              <a:t>Firewall 6 months </a:t>
            </a:r>
          </a:p>
        </p:txBody>
      </p:sp>
    </p:spTree>
    <p:extLst>
      <p:ext uri="{BB962C8B-B14F-4D97-AF65-F5344CB8AC3E}">
        <p14:creationId xmlns:p14="http://schemas.microsoft.com/office/powerpoint/2010/main" val="1971135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How to do a Security Audit </a:t>
            </a:r>
          </a:p>
        </p:txBody>
      </p:sp>
      <p:sp>
        <p:nvSpPr>
          <p:cNvPr id="11267" name="Rectangle 3"/>
          <p:cNvSpPr>
            <a:spLocks noGrp="1" noChangeArrowheads="1"/>
          </p:cNvSpPr>
          <p:nvPr>
            <p:ph type="body" idx="1"/>
          </p:nvPr>
        </p:nvSpPr>
        <p:spPr/>
        <p:txBody>
          <a:bodyPr/>
          <a:lstStyle/>
          <a:p>
            <a:pPr eaLnBrk="1" hangingPunct="1"/>
            <a:r>
              <a:rPr lang="en-US" altLang="en-US"/>
              <a:t>Pre­audit: verify your tools and environment </a:t>
            </a:r>
          </a:p>
          <a:p>
            <a:pPr eaLnBrk="1" hangingPunct="1"/>
            <a:r>
              <a:rPr lang="en-US" altLang="en-US"/>
              <a:t>Audit/review security policy </a:t>
            </a:r>
          </a:p>
          <a:p>
            <a:pPr eaLnBrk="1" hangingPunct="1"/>
            <a:r>
              <a:rPr lang="en-US" altLang="en-US"/>
              <a:t>Gather audit information </a:t>
            </a:r>
          </a:p>
          <a:p>
            <a:pPr eaLnBrk="1" hangingPunct="1"/>
            <a:r>
              <a:rPr lang="en-US" altLang="en-US"/>
              <a:t>Generate an audit report </a:t>
            </a:r>
          </a:p>
          <a:p>
            <a:pPr eaLnBrk="1" hangingPunct="1"/>
            <a:r>
              <a:rPr lang="en-US" altLang="en-US"/>
              <a:t>Take actions based on the report's findings </a:t>
            </a:r>
          </a:p>
          <a:p>
            <a:pPr eaLnBrk="1" hangingPunct="1"/>
            <a:r>
              <a:rPr lang="en-US" altLang="en-US"/>
              <a:t>Safeguard data &amp; report </a:t>
            </a:r>
          </a:p>
        </p:txBody>
      </p:sp>
    </p:spTree>
    <p:extLst>
      <p:ext uri="{BB962C8B-B14F-4D97-AF65-F5344CB8AC3E}">
        <p14:creationId xmlns:p14="http://schemas.microsoft.com/office/powerpoint/2010/main" val="322883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Verify your tools and environment </a:t>
            </a:r>
          </a:p>
        </p:txBody>
      </p:sp>
      <p:sp>
        <p:nvSpPr>
          <p:cNvPr id="12291" name="Rectangle 3"/>
          <p:cNvSpPr>
            <a:spLocks noGrp="1" noChangeArrowheads="1"/>
          </p:cNvSpPr>
          <p:nvPr>
            <p:ph type="body" idx="1"/>
          </p:nvPr>
        </p:nvSpPr>
        <p:spPr/>
        <p:txBody>
          <a:bodyPr/>
          <a:lstStyle/>
          <a:p>
            <a:pPr eaLnBrk="1" hangingPunct="1"/>
            <a:r>
              <a:rPr lang="en-US" altLang="en-US"/>
              <a:t>The golden rule of auditing </a:t>
            </a:r>
          </a:p>
          <a:p>
            <a:pPr eaLnBrk="1" hangingPunct="1"/>
            <a:r>
              <a:rPr lang="en-US" altLang="en-US"/>
              <a:t>Bootstrapping problem </a:t>
            </a:r>
          </a:p>
          <a:p>
            <a:pPr eaLnBrk="1" hangingPunct="1"/>
            <a:r>
              <a:rPr lang="en-US" altLang="en-US"/>
              <a:t>Audit tools </a:t>
            </a:r>
          </a:p>
          <a:p>
            <a:pPr eaLnBrk="1" hangingPunct="1"/>
            <a:r>
              <a:rPr lang="en-US" altLang="en-US"/>
              <a:t>The Audit platform </a:t>
            </a:r>
          </a:p>
        </p:txBody>
      </p:sp>
    </p:spTree>
    <p:extLst>
      <p:ext uri="{BB962C8B-B14F-4D97-AF65-F5344CB8AC3E}">
        <p14:creationId xmlns:p14="http://schemas.microsoft.com/office/powerpoint/2010/main" val="4529767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The Golden Rule of Auditing</a:t>
            </a:r>
          </a:p>
        </p:txBody>
      </p:sp>
      <p:sp>
        <p:nvSpPr>
          <p:cNvPr id="13315" name="Rectangle 3"/>
          <p:cNvSpPr>
            <a:spLocks noGrp="1" noChangeArrowheads="1"/>
          </p:cNvSpPr>
          <p:nvPr>
            <p:ph type="body" idx="1"/>
          </p:nvPr>
        </p:nvSpPr>
        <p:spPr/>
        <p:txBody>
          <a:bodyPr/>
          <a:lstStyle/>
          <a:p>
            <a:pPr eaLnBrk="1" hangingPunct="1"/>
            <a:r>
              <a:rPr lang="en-US" altLang="en-US"/>
              <a:t>Verify ALL tools used for the audit are untampered with.</a:t>
            </a:r>
          </a:p>
          <a:p>
            <a:pPr eaLnBrk="1" hangingPunct="1"/>
            <a:r>
              <a:rPr lang="en-US" altLang="en-US"/>
              <a:t>If the results of the auditing tools cannot be trusted, the audit is useless</a:t>
            </a:r>
          </a:p>
        </p:txBody>
      </p:sp>
    </p:spTree>
    <p:extLst>
      <p:ext uri="{BB962C8B-B14F-4D97-AF65-F5344CB8AC3E}">
        <p14:creationId xmlns:p14="http://schemas.microsoft.com/office/powerpoint/2010/main" val="2801304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The Bootstrapping Problem </a:t>
            </a:r>
          </a:p>
        </p:txBody>
      </p:sp>
      <p:sp>
        <p:nvSpPr>
          <p:cNvPr id="14339" name="Rectangle 3"/>
          <p:cNvSpPr>
            <a:spLocks noGrp="1" noChangeArrowheads="1"/>
          </p:cNvSpPr>
          <p:nvPr>
            <p:ph type="body" idx="1"/>
          </p:nvPr>
        </p:nvSpPr>
        <p:spPr/>
        <p:txBody>
          <a:bodyPr/>
          <a:lstStyle/>
          <a:p>
            <a:pPr eaLnBrk="1" hangingPunct="1"/>
            <a:r>
              <a:rPr lang="en-US" altLang="en-US"/>
              <a:t>If the only way to verify that your auditing tools are ok is by using auditing tools, then..</a:t>
            </a:r>
          </a:p>
          <a:p>
            <a:pPr eaLnBrk="1" hangingPunct="1">
              <a:buFontTx/>
              <a:buNone/>
            </a:pPr>
            <a:endParaRPr lang="en-US" altLang="en-US"/>
          </a:p>
        </p:txBody>
      </p:sp>
    </p:spTree>
    <p:extLst>
      <p:ext uri="{BB962C8B-B14F-4D97-AF65-F5344CB8AC3E}">
        <p14:creationId xmlns:p14="http://schemas.microsoft.com/office/powerpoint/2010/main" val="304158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381000"/>
            <a:ext cx="8229600" cy="685800"/>
          </a:xfrm>
        </p:spPr>
        <p:txBody>
          <a:bodyPr/>
          <a:lstStyle/>
          <a:p>
            <a:r>
              <a:rPr lang="en-US" sz="3600" b="1" i="1">
                <a:solidFill>
                  <a:srgbClr val="CC0000"/>
                </a:solidFill>
                <a:effectLst>
                  <a:outerShdw blurRad="38100" dist="38100" dir="2700000" algn="tl">
                    <a:srgbClr val="C0C0C0"/>
                  </a:outerShdw>
                </a:effectLst>
                <a:latin typeface="Times New Roman" pitchFamily="18" charset="0"/>
              </a:rPr>
              <a:t>Types of Attacks</a:t>
            </a:r>
          </a:p>
        </p:txBody>
      </p:sp>
      <p:sp>
        <p:nvSpPr>
          <p:cNvPr id="70659" name="Rectangle 3"/>
          <p:cNvSpPr>
            <a:spLocks noGrp="1" noChangeArrowheads="1"/>
          </p:cNvSpPr>
          <p:nvPr>
            <p:ph idx="1"/>
          </p:nvPr>
        </p:nvSpPr>
        <p:spPr>
          <a:xfrm>
            <a:off x="457200" y="2209800"/>
            <a:ext cx="8153400" cy="4267200"/>
          </a:xfrm>
        </p:spPr>
        <p:txBody>
          <a:bodyPr>
            <a:normAutofit/>
          </a:bodyPr>
          <a:lstStyle/>
          <a:p>
            <a:pPr>
              <a:spcBef>
                <a:spcPct val="10000"/>
              </a:spcBef>
            </a:pPr>
            <a:r>
              <a:rPr lang="en-US" sz="2400">
                <a:latin typeface="Times New Roman" pitchFamily="18" charset="0"/>
              </a:rPr>
              <a:t>Operating system attacks. Attackers look for OS vulnerabilities (via services, ports and modes of access) and exploit them to gain access.</a:t>
            </a:r>
          </a:p>
          <a:p>
            <a:pPr>
              <a:spcBef>
                <a:spcPct val="10000"/>
              </a:spcBef>
            </a:pPr>
            <a:r>
              <a:rPr lang="en-US" sz="2400">
                <a:latin typeface="Times New Roman" pitchFamily="18" charset="0"/>
              </a:rPr>
              <a:t>Application-level attacks (programming errors; buffer overflow).</a:t>
            </a:r>
          </a:p>
          <a:p>
            <a:pPr>
              <a:spcBef>
                <a:spcPct val="10000"/>
              </a:spcBef>
            </a:pPr>
            <a:r>
              <a:rPr lang="en-US" sz="2400">
                <a:latin typeface="Times New Roman" pitchFamily="18" charset="0"/>
              </a:rPr>
              <a:t>Shrink wrap code attacks. OS or applications often contain sample scripts for administration. If these scripts were not properly fined tune, it may lead to default code or shrink wrap code attacks</a:t>
            </a:r>
          </a:p>
          <a:p>
            <a:pPr>
              <a:spcBef>
                <a:spcPct val="10000"/>
              </a:spcBef>
            </a:pPr>
            <a:r>
              <a:rPr lang="en-US" sz="2400">
                <a:latin typeface="Times New Roman" pitchFamily="18" charset="0"/>
              </a:rPr>
              <a:t>Misconfiguration attacks. System that should be fairly secured are hacked into because they were not configured correctly.</a:t>
            </a:r>
          </a:p>
        </p:txBody>
      </p:sp>
      <p:sp>
        <p:nvSpPr>
          <p:cNvPr id="70660" name="Text Box 4"/>
          <p:cNvSpPr txBox="1">
            <a:spLocks noChangeArrowheads="1"/>
          </p:cNvSpPr>
          <p:nvPr/>
        </p:nvSpPr>
        <p:spPr bwMode="auto">
          <a:xfrm>
            <a:off x="669925" y="1285875"/>
            <a:ext cx="7483475" cy="822325"/>
          </a:xfrm>
          <a:prstGeom prst="rect">
            <a:avLst/>
          </a:prstGeom>
          <a:noFill/>
          <a:ln w="9525">
            <a:noFill/>
            <a:miter lim="800000"/>
            <a:headEnd/>
            <a:tailEnd/>
          </a:ln>
          <a:effectLst/>
        </p:spPr>
        <p:txBody>
          <a:bodyPr>
            <a:spAutoFit/>
          </a:bodyPr>
          <a:lstStyle/>
          <a:p>
            <a:r>
              <a:rPr lang="en-US" sz="2400">
                <a:latin typeface="Times New Roman" pitchFamily="18" charset="0"/>
              </a:rPr>
              <a:t>The ways an hacker used to gain access to a system can be classified as:</a:t>
            </a:r>
          </a:p>
        </p:txBody>
      </p:sp>
      <p:sp>
        <p:nvSpPr>
          <p:cNvPr id="70661" name="Line 4"/>
          <p:cNvSpPr>
            <a:spLocks noChangeShapeType="1"/>
          </p:cNvSpPr>
          <p:nvPr/>
        </p:nvSpPr>
        <p:spPr bwMode="auto">
          <a:xfrm>
            <a:off x="457200" y="1219200"/>
            <a:ext cx="8001000" cy="0"/>
          </a:xfrm>
          <a:prstGeom prst="line">
            <a:avLst/>
          </a:prstGeom>
          <a:noFill/>
          <a:ln w="50800" cmpd="dbl">
            <a:solidFill>
              <a:srgbClr val="339966"/>
            </a:solidFill>
            <a:round/>
            <a:headEnd/>
            <a:tailEnd/>
          </a:ln>
        </p:spPr>
        <p:txBody>
          <a:bodyPr/>
          <a:lstStyle/>
          <a:p>
            <a:endParaRPr lang="en-IE"/>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Audit Tools ­ Trust? </a:t>
            </a:r>
          </a:p>
        </p:txBody>
      </p:sp>
      <p:sp>
        <p:nvSpPr>
          <p:cNvPr id="15363" name="Rectangle 3"/>
          <p:cNvSpPr>
            <a:spLocks noGrp="1" noChangeArrowheads="1"/>
          </p:cNvSpPr>
          <p:nvPr>
            <p:ph type="body" idx="1"/>
          </p:nvPr>
        </p:nvSpPr>
        <p:spPr/>
        <p:txBody>
          <a:bodyPr/>
          <a:lstStyle/>
          <a:p>
            <a:pPr eaLnBrk="1" hangingPunct="1"/>
            <a:r>
              <a:rPr lang="en-US" altLang="en-US"/>
              <a:t>Write them yourself </a:t>
            </a:r>
          </a:p>
          <a:p>
            <a:pPr eaLnBrk="1" hangingPunct="1"/>
            <a:r>
              <a:rPr lang="en-US" altLang="en-US"/>
              <a:t>Find a trusted source (person, place) </a:t>
            </a:r>
          </a:p>
          <a:p>
            <a:pPr eaLnBrk="1" hangingPunct="1"/>
            <a:r>
              <a:rPr lang="en-US" altLang="en-US"/>
              <a:t>Verify them with a digital signature (MD5) </a:t>
            </a:r>
          </a:p>
        </p:txBody>
      </p:sp>
    </p:spTree>
    <p:extLst>
      <p:ext uri="{BB962C8B-B14F-4D97-AF65-F5344CB8AC3E}">
        <p14:creationId xmlns:p14="http://schemas.microsoft.com/office/powerpoint/2010/main" val="1511639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Audit Tools ­ the Hall of Fame </a:t>
            </a:r>
          </a:p>
        </p:txBody>
      </p:sp>
      <p:sp>
        <p:nvSpPr>
          <p:cNvPr id="16387" name="Rectangle 3"/>
          <p:cNvSpPr>
            <a:spLocks noGrp="1" noChangeArrowheads="1"/>
          </p:cNvSpPr>
          <p:nvPr>
            <p:ph type="body" idx="1"/>
          </p:nvPr>
        </p:nvSpPr>
        <p:spPr/>
        <p:txBody>
          <a:bodyPr vert="horz" lIns="91440" tIns="45720" rIns="91440" bIns="45720" rtlCol="0" anchor="t">
            <a:normAutofit/>
          </a:bodyPr>
          <a:lstStyle/>
          <a:p>
            <a:pPr eaLnBrk="1" hangingPunct="1"/>
            <a:r>
              <a:rPr lang="EN-US" altLang="EN-US"/>
              <a:t>SAINT/SATAN/ISS </a:t>
            </a:r>
            <a:endParaRPr lang="en-US" altLang="en-US"/>
          </a:p>
          <a:p>
            <a:pPr eaLnBrk="1" hangingPunct="1"/>
            <a:r>
              <a:rPr lang="EN-US" altLang="EN-US"/>
              <a:t>Nessus</a:t>
            </a:r>
          </a:p>
          <a:p>
            <a:pPr eaLnBrk="1" hangingPunct="1"/>
            <a:r>
              <a:rPr lang="EN-US" altLang="EN-US" err="1"/>
              <a:t>lsof</a:t>
            </a:r>
            <a:r>
              <a:rPr lang="EN-US" altLang="EN-US"/>
              <a:t> /</a:t>
            </a:r>
            <a:r>
              <a:rPr lang="EN-US" altLang="EN-US" err="1"/>
              <a:t>pff</a:t>
            </a:r>
            <a:r>
              <a:rPr lang="EN-US" altLang="EN-US"/>
              <a:t> </a:t>
            </a:r>
            <a:endParaRPr lang="en-US" altLang="en-US"/>
          </a:p>
          <a:p>
            <a:pPr eaLnBrk="1" hangingPunct="1"/>
            <a:r>
              <a:rPr lang="EN-US" altLang="EN-US" err="1"/>
              <a:t>Nmap</a:t>
            </a:r>
            <a:r>
              <a:rPr lang="EN-US" altLang="EN-US"/>
              <a:t>, </a:t>
            </a:r>
            <a:r>
              <a:rPr lang="EN-US" altLang="EN-US" err="1"/>
              <a:t>tcpdump</a:t>
            </a:r>
            <a:r>
              <a:rPr lang="EN-US" altLang="EN-US"/>
              <a:t>, </a:t>
            </a:r>
            <a:r>
              <a:rPr lang="EN-US" altLang="EN-US" err="1"/>
              <a:t>ipsend</a:t>
            </a:r>
            <a:r>
              <a:rPr lang="EN-US" altLang="EN-US"/>
              <a:t> </a:t>
            </a:r>
            <a:endParaRPr lang="en-US" altLang="en-US"/>
          </a:p>
          <a:p>
            <a:pPr eaLnBrk="1" hangingPunct="1"/>
            <a:r>
              <a:rPr lang="EN-US" altLang="EN-US"/>
              <a:t>MD5/DES/PGP </a:t>
            </a:r>
            <a:endParaRPr lang="en-US" altLang="en-US"/>
          </a:p>
          <a:p>
            <a:pPr eaLnBrk="1" hangingPunct="1"/>
            <a:r>
              <a:rPr lang="EN-US" altLang="EN-US"/>
              <a:t>COPS/Tiger </a:t>
            </a:r>
            <a:endParaRPr lang="en-US" altLang="en-US"/>
          </a:p>
          <a:p>
            <a:pPr eaLnBrk="1" hangingPunct="1"/>
            <a:r>
              <a:rPr lang="EN-US" altLang="EN-US"/>
              <a:t>Crack </a:t>
            </a:r>
            <a:endParaRPr lang="en-US" altLang="en-US"/>
          </a:p>
        </p:txBody>
      </p:sp>
      <p:sp>
        <p:nvSpPr>
          <p:cNvPr id="2" name="TextBox 1"/>
          <p:cNvSpPr txBox="1"/>
          <p:nvPr/>
        </p:nvSpPr>
        <p:spPr>
          <a:xfrm>
            <a:off x="3200400" y="5057775"/>
            <a:ext cx="3712265" cy="369332"/>
          </a:xfrm>
          <a:prstGeom prst="rect">
            <a:avLst/>
          </a:prstGeom>
        </p:spPr>
        <p:txBody>
          <a:bodyPr rtlCol="0">
            <a:spAutoFit/>
          </a:bodyPr>
          <a:lstStyle/>
          <a:p>
            <a:pPr algn="ctr"/>
            <a:r>
              <a:rPr lang="EN-US"/>
              <a:t>Check out http://sectools.org/</a:t>
            </a:r>
          </a:p>
        </p:txBody>
      </p:sp>
      <p:sp>
        <p:nvSpPr>
          <p:cNvPr id="3" name="TextBox 2"/>
          <p:cNvSpPr txBox="1"/>
          <p:nvPr/>
        </p:nvSpPr>
        <p:spPr>
          <a:xfrm>
            <a:off x="2001414" y="2628900"/>
            <a:ext cx="2743200" cy="369332"/>
          </a:xfrm>
          <a:prstGeom prst="rect">
            <a:avLst/>
          </a:prstGeom>
        </p:spPr>
        <p:txBody>
          <a:bodyPr rtlCol="0">
            <a:spAutoFit/>
          </a:bodyPr>
          <a:lstStyle/>
          <a:p>
            <a:pPr algn="ctr"/>
            <a:r>
              <a:rPr lang="EN-US"/>
              <a:t>(list open files)</a:t>
            </a:r>
          </a:p>
        </p:txBody>
      </p:sp>
      <p:sp>
        <p:nvSpPr>
          <p:cNvPr id="4" name="TextBox 3"/>
          <p:cNvSpPr txBox="1"/>
          <p:nvPr/>
        </p:nvSpPr>
        <p:spPr>
          <a:xfrm>
            <a:off x="2077658" y="2266950"/>
            <a:ext cx="2743200" cy="369332"/>
          </a:xfrm>
          <a:prstGeom prst="rect">
            <a:avLst/>
          </a:prstGeom>
        </p:spPr>
        <p:txBody>
          <a:bodyPr rtlCol="0">
            <a:spAutoFit/>
          </a:bodyPr>
          <a:lstStyle/>
          <a:p>
            <a:pPr algn="ctr"/>
            <a:r>
              <a:rPr lang="EN-US"/>
              <a:t>(vulnerability scanner)</a:t>
            </a:r>
          </a:p>
        </p:txBody>
      </p:sp>
    </p:spTree>
    <p:extLst>
      <p:ext uri="{BB962C8B-B14F-4D97-AF65-F5344CB8AC3E}">
        <p14:creationId xmlns:p14="http://schemas.microsoft.com/office/powerpoint/2010/main" val="13695116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The Audit Platform </a:t>
            </a:r>
          </a:p>
        </p:txBody>
      </p:sp>
      <p:sp>
        <p:nvSpPr>
          <p:cNvPr id="17411" name="Rectangle 3"/>
          <p:cNvSpPr>
            <a:spLocks noGrp="1" noChangeArrowheads="1"/>
          </p:cNvSpPr>
          <p:nvPr>
            <p:ph type="body" idx="1"/>
          </p:nvPr>
        </p:nvSpPr>
        <p:spPr/>
        <p:txBody>
          <a:bodyPr/>
          <a:lstStyle/>
          <a:p>
            <a:pPr eaLnBrk="1" hangingPunct="1"/>
            <a:r>
              <a:rPr lang="en-US" altLang="en-US"/>
              <a:t>Should have extraordinary security </a:t>
            </a:r>
          </a:p>
          <a:p>
            <a:pPr eaLnBrk="1" hangingPunct="1"/>
            <a:r>
              <a:rPr lang="en-US" altLang="en-US"/>
              <a:t>Submit it to a firewall+ type of audit </a:t>
            </a:r>
          </a:p>
          <a:p>
            <a:pPr eaLnBrk="1" hangingPunct="1"/>
            <a:r>
              <a:rPr lang="en-US" altLang="en-US"/>
              <a:t>Physical access should be required to use </a:t>
            </a:r>
          </a:p>
          <a:p>
            <a:pPr eaLnBrk="1" hangingPunct="1"/>
            <a:r>
              <a:rPr lang="en-US" altLang="en-US"/>
              <a:t>No network services running </a:t>
            </a:r>
          </a:p>
        </p:txBody>
      </p:sp>
    </p:spTree>
    <p:extLst>
      <p:ext uri="{BB962C8B-B14F-4D97-AF65-F5344CB8AC3E}">
        <p14:creationId xmlns:p14="http://schemas.microsoft.com/office/powerpoint/2010/main" val="33967918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Choosing a security audit platform: Hardware</a:t>
            </a:r>
          </a:p>
        </p:txBody>
      </p:sp>
      <p:sp>
        <p:nvSpPr>
          <p:cNvPr id="18435" name="Rectangle 3"/>
          <p:cNvSpPr>
            <a:spLocks noGrp="1" noChangeArrowheads="1"/>
          </p:cNvSpPr>
          <p:nvPr>
            <p:ph type="body" idx="1"/>
          </p:nvPr>
        </p:nvSpPr>
        <p:spPr/>
        <p:txBody>
          <a:bodyPr vert="horz" lIns="91440" tIns="45720" rIns="91440" bIns="45720" rtlCol="0" anchor="t">
            <a:normAutofit/>
          </a:bodyPr>
          <a:lstStyle/>
          <a:p>
            <a:pPr eaLnBrk="1" hangingPunct="1"/>
            <a:r>
              <a:rPr lang="EN-US" altLang="EN-US"/>
              <a:t>laptop computer </a:t>
            </a:r>
            <a:endParaRPr lang="EN-US" altLang="en-US"/>
          </a:p>
          <a:p>
            <a:pPr eaLnBrk="1" hangingPunct="1"/>
            <a:r>
              <a:rPr lang="EN-US" altLang="EN-US"/>
              <a:t>three kilograms or less </a:t>
            </a:r>
            <a:endParaRPr lang="EN-US" altLang="en-US"/>
          </a:p>
          <a:p>
            <a:pPr eaLnBrk="1" hangingPunct="1"/>
            <a:r>
              <a:rPr lang="EN-US" altLang="EN-US"/>
              <a:t>graphics display </a:t>
            </a:r>
            <a:endParaRPr lang="EN-US" altLang="en-US"/>
          </a:p>
          <a:p>
            <a:pPr eaLnBrk="1" hangingPunct="1"/>
            <a:r>
              <a:rPr lang="EN-US" altLang="EN-US"/>
              <a:t>MB memory </a:t>
            </a:r>
            <a:endParaRPr lang="EN-US" altLang="en-US"/>
          </a:p>
          <a:p>
            <a:pPr eaLnBrk="1" hangingPunct="1"/>
            <a:r>
              <a:rPr lang="EN-US" altLang="EN-US"/>
              <a:t>MB disk </a:t>
            </a:r>
            <a:endParaRPr lang="EN-US" altLang="en-US"/>
          </a:p>
          <a:p>
            <a:pPr eaLnBrk="1" hangingPunct="1"/>
            <a:r>
              <a:rPr lang="EN-US" altLang="EN-US"/>
              <a:t>Ethernet  </a:t>
            </a:r>
            <a:endParaRPr lang="en-US" altLang="en-US"/>
          </a:p>
        </p:txBody>
      </p:sp>
    </p:spTree>
    <p:extLst>
      <p:ext uri="{BB962C8B-B14F-4D97-AF65-F5344CB8AC3E}">
        <p14:creationId xmlns:p14="http://schemas.microsoft.com/office/powerpoint/2010/main" val="3269966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Choosing a security audit platform: Software </a:t>
            </a:r>
            <a:br>
              <a:rPr lang="en-US" altLang="en-US"/>
            </a:br>
            <a:endParaRPr lang="en-US" altLang="en-US"/>
          </a:p>
        </p:txBody>
      </p:sp>
      <p:sp>
        <p:nvSpPr>
          <p:cNvPr id="19459" name="Rectangle 3"/>
          <p:cNvSpPr>
            <a:spLocks noGrp="1" noChangeArrowheads="1"/>
          </p:cNvSpPr>
          <p:nvPr>
            <p:ph type="body" idx="1"/>
          </p:nvPr>
        </p:nvSpPr>
        <p:spPr/>
        <p:txBody>
          <a:bodyPr/>
          <a:lstStyle/>
          <a:p>
            <a:pPr eaLnBrk="1" hangingPunct="1"/>
            <a:r>
              <a:rPr lang="en-US" altLang="en-US"/>
              <a:t>Unix / Linux</a:t>
            </a:r>
          </a:p>
          <a:p>
            <a:pPr eaLnBrk="1" hangingPunct="1"/>
            <a:r>
              <a:rPr lang="en-US" altLang="en-US"/>
              <a:t>Secured OS </a:t>
            </a:r>
          </a:p>
          <a:p>
            <a:pPr eaLnBrk="1" hangingPunct="1"/>
            <a:r>
              <a:rPr lang="en-US" altLang="en-US"/>
              <a:t>OS source code </a:t>
            </a:r>
          </a:p>
          <a:p>
            <a:pPr eaLnBrk="1" hangingPunct="1"/>
            <a:r>
              <a:rPr lang="en-US" altLang="en-US"/>
              <a:t>Audit tools </a:t>
            </a:r>
          </a:p>
          <a:p>
            <a:pPr eaLnBrk="1" hangingPunct="1"/>
            <a:r>
              <a:rPr lang="en-US" altLang="en-US"/>
              <a:t>Development tools </a:t>
            </a:r>
          </a:p>
        </p:txBody>
      </p:sp>
    </p:spTree>
    <p:extLst>
      <p:ext uri="{BB962C8B-B14F-4D97-AF65-F5344CB8AC3E}">
        <p14:creationId xmlns:p14="http://schemas.microsoft.com/office/powerpoint/2010/main" val="2828752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Unix / Linux</a:t>
            </a:r>
          </a:p>
        </p:txBody>
      </p:sp>
      <p:sp>
        <p:nvSpPr>
          <p:cNvPr id="20483" name="Rectangle 3"/>
          <p:cNvSpPr>
            <a:spLocks noGrp="1" noChangeArrowheads="1"/>
          </p:cNvSpPr>
          <p:nvPr>
            <p:ph type="body" idx="1"/>
          </p:nvPr>
        </p:nvSpPr>
        <p:spPr/>
        <p:txBody>
          <a:bodyPr/>
          <a:lstStyle/>
          <a:p>
            <a:pPr eaLnBrk="1" hangingPunct="1"/>
            <a:r>
              <a:rPr lang="en-US" altLang="en-US"/>
              <a:t>BSD: </a:t>
            </a:r>
            <a:r>
              <a:rPr lang="en-US" altLang="en-US" sz="2800"/>
              <a:t>FreeBSD, SunOS/Solaris, OpenBSD ?</a:t>
            </a:r>
          </a:p>
          <a:p>
            <a:pPr eaLnBrk="1" hangingPunct="1"/>
            <a:r>
              <a:rPr lang="en-US" altLang="en-US"/>
              <a:t>Source code </a:t>
            </a:r>
          </a:p>
          <a:p>
            <a:pPr eaLnBrk="1" hangingPunct="1"/>
            <a:r>
              <a:rPr lang="en-US" altLang="en-US"/>
              <a:t>A good development platform </a:t>
            </a:r>
          </a:p>
          <a:p>
            <a:pPr eaLnBrk="1" hangingPunct="1"/>
            <a:r>
              <a:rPr lang="en-US" altLang="en-US"/>
              <a:t>Large body of available literature </a:t>
            </a:r>
          </a:p>
        </p:txBody>
      </p:sp>
    </p:spTree>
    <p:extLst>
      <p:ext uri="{BB962C8B-B14F-4D97-AF65-F5344CB8AC3E}">
        <p14:creationId xmlns:p14="http://schemas.microsoft.com/office/powerpoint/2010/main" val="35093730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Audit/review security policy </a:t>
            </a:r>
          </a:p>
        </p:txBody>
      </p:sp>
      <p:sp>
        <p:nvSpPr>
          <p:cNvPr id="21507" name="Rectangle 3"/>
          <p:cNvSpPr>
            <a:spLocks noGrp="1" noChangeArrowheads="1"/>
          </p:cNvSpPr>
          <p:nvPr>
            <p:ph type="body" idx="1"/>
          </p:nvPr>
        </p:nvSpPr>
        <p:spPr/>
        <p:txBody>
          <a:bodyPr vert="horz" lIns="91440" tIns="45720" rIns="91440" bIns="45720" rtlCol="0" anchor="t">
            <a:normAutofit/>
          </a:bodyPr>
          <a:lstStyle/>
          <a:p>
            <a:pPr eaLnBrk="1" hangingPunct="1"/>
            <a:r>
              <a:rPr lang="EN-US" altLang="EN-US"/>
              <a:t>Utilize existing or use a "standard" policy </a:t>
            </a:r>
            <a:endParaRPr lang="en-US" altLang="en-US"/>
          </a:p>
          <a:p>
            <a:pPr eaLnBrk="1" hangingPunct="1"/>
            <a:r>
              <a:rPr lang="EN-US" altLang="EN-US"/>
              <a:t>Treat the policy as a potential threat </a:t>
            </a:r>
            <a:endParaRPr lang="EN-US" altLang="en-US"/>
          </a:p>
          <a:p>
            <a:pPr eaLnBrk="1" hangingPunct="1"/>
            <a:r>
              <a:rPr lang="EN-US" altLang="EN-US"/>
              <a:t>Does it have all the basic components? </a:t>
            </a:r>
            <a:endParaRPr lang="EN-US" altLang="en-US"/>
          </a:p>
          <a:p>
            <a:pPr eaLnBrk="1" hangingPunct="1"/>
            <a:r>
              <a:rPr lang="EN-US" altLang="EN-US"/>
              <a:t>Are the security configs comprehensive? </a:t>
            </a:r>
            <a:endParaRPr lang="EN-US" altLang="en-US"/>
          </a:p>
          <a:p>
            <a:pPr eaLnBrk="1" hangingPunct="1"/>
            <a:r>
              <a:rPr lang="EN-US" altLang="EN-US"/>
              <a:t>Examine dissemination procedures </a:t>
            </a:r>
            <a:endParaRPr lang="EN-US" altLang="en-US"/>
          </a:p>
        </p:txBody>
      </p:sp>
    </p:spTree>
    <p:extLst>
      <p:ext uri="{BB962C8B-B14F-4D97-AF65-F5344CB8AC3E}">
        <p14:creationId xmlns:p14="http://schemas.microsoft.com/office/powerpoint/2010/main" val="2191667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Security policy</a:t>
            </a:r>
          </a:p>
        </p:txBody>
      </p:sp>
      <p:sp>
        <p:nvSpPr>
          <p:cNvPr id="22531" name="Rectangle 3"/>
          <p:cNvSpPr>
            <a:spLocks noGrp="1" noChangeArrowheads="1"/>
          </p:cNvSpPr>
          <p:nvPr>
            <p:ph type="body" idx="1"/>
          </p:nvPr>
        </p:nvSpPr>
        <p:spPr/>
        <p:txBody>
          <a:bodyPr/>
          <a:lstStyle/>
          <a:p>
            <a:pPr eaLnBrk="1" hangingPunct="1"/>
            <a:r>
              <a:rPr lang="en-US" altLang="en-US"/>
              <a:t>Treat the policy as a potential threat </a:t>
            </a:r>
          </a:p>
          <a:p>
            <a:pPr eaLnBrk="1" hangingPunct="1"/>
            <a:r>
              <a:rPr lang="en-US" altLang="en-US"/>
              <a:t>Bad policies are worse than none at all </a:t>
            </a:r>
          </a:p>
          <a:p>
            <a:pPr eaLnBrk="1" hangingPunct="1"/>
            <a:r>
              <a:rPr lang="en-US" altLang="en-US"/>
              <a:t>Good policies are very rare </a:t>
            </a:r>
          </a:p>
          <a:p>
            <a:pPr eaLnBrk="1" hangingPunct="1"/>
            <a:r>
              <a:rPr lang="en-US" altLang="en-US"/>
              <a:t>Look for clarity &amp; completeness </a:t>
            </a:r>
          </a:p>
          <a:p>
            <a:pPr eaLnBrk="1" hangingPunct="1"/>
            <a:r>
              <a:rPr lang="en-US" altLang="en-US"/>
              <a:t>Poor grammar and spelling are not tolerated </a:t>
            </a:r>
          </a:p>
        </p:txBody>
      </p:sp>
    </p:spTree>
    <p:extLst>
      <p:ext uri="{BB962C8B-B14F-4D97-AF65-F5344CB8AC3E}">
        <p14:creationId xmlns:p14="http://schemas.microsoft.com/office/powerpoint/2010/main" val="27726575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Does it Have All the Basic Components?</a:t>
            </a:r>
          </a:p>
        </p:txBody>
      </p:sp>
      <p:sp>
        <p:nvSpPr>
          <p:cNvPr id="23555" name="Rectangle 3"/>
          <p:cNvSpPr>
            <a:spLocks noGrp="1" noChangeArrowheads="1"/>
          </p:cNvSpPr>
          <p:nvPr>
            <p:ph type="body" idx="1"/>
          </p:nvPr>
        </p:nvSpPr>
        <p:spPr/>
        <p:txBody>
          <a:bodyPr/>
          <a:lstStyle/>
          <a:p>
            <a:pPr eaLnBrk="1" hangingPunct="1"/>
            <a:endParaRPr lang="en-US" altLang="en-US"/>
          </a:p>
          <a:p>
            <a:pPr eaLnBrk="1" hangingPunct="1"/>
            <a:r>
              <a:rPr lang="en-US" altLang="en-US"/>
              <a:t>Who can use resources </a:t>
            </a:r>
          </a:p>
          <a:p>
            <a:pPr eaLnBrk="1" hangingPunct="1"/>
            <a:r>
              <a:rPr lang="en-US" altLang="en-US"/>
              <a:t>Proper use of the resources </a:t>
            </a:r>
          </a:p>
          <a:p>
            <a:pPr eaLnBrk="1" hangingPunct="1"/>
            <a:r>
              <a:rPr lang="en-US" altLang="en-US"/>
              <a:t>Granting access &amp; use </a:t>
            </a:r>
          </a:p>
          <a:p>
            <a:pPr eaLnBrk="1" hangingPunct="1"/>
            <a:r>
              <a:rPr lang="en-US" altLang="en-US"/>
              <a:t>System Administrator privileges </a:t>
            </a:r>
          </a:p>
          <a:p>
            <a:pPr eaLnBrk="1" hangingPunct="1"/>
            <a:r>
              <a:rPr lang="en-US" altLang="en-US"/>
              <a:t>User rights &amp; responsibilities </a:t>
            </a:r>
          </a:p>
          <a:p>
            <a:pPr eaLnBrk="1" hangingPunct="1"/>
            <a:r>
              <a:rPr lang="en-US" altLang="en-US"/>
              <a:t>What to do with sensitive information </a:t>
            </a:r>
          </a:p>
        </p:txBody>
      </p:sp>
    </p:spTree>
    <p:extLst>
      <p:ext uri="{BB962C8B-B14F-4D97-AF65-F5344CB8AC3E}">
        <p14:creationId xmlns:p14="http://schemas.microsoft.com/office/powerpoint/2010/main" val="7306741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Are the security configs comprehensive? </a:t>
            </a:r>
          </a:p>
        </p:txBody>
      </p:sp>
      <p:sp>
        <p:nvSpPr>
          <p:cNvPr id="24579" name="Rectangle 3"/>
          <p:cNvSpPr>
            <a:spLocks noGrp="1" noChangeArrowheads="1"/>
          </p:cNvSpPr>
          <p:nvPr>
            <p:ph type="body" idx="1"/>
          </p:nvPr>
        </p:nvSpPr>
        <p:spPr/>
        <p:txBody>
          <a:bodyPr/>
          <a:lstStyle/>
          <a:p>
            <a:pPr eaLnBrk="1" hangingPunct="1">
              <a:lnSpc>
                <a:spcPct val="90000"/>
              </a:lnSpc>
            </a:pPr>
            <a:r>
              <a:rPr lang="en-US" altLang="en-US" sz="2800"/>
              <a:t>Details are important! </a:t>
            </a:r>
          </a:p>
          <a:p>
            <a:pPr eaLnBrk="1" hangingPunct="1">
              <a:lnSpc>
                <a:spcPct val="90000"/>
              </a:lnSpc>
            </a:pPr>
            <a:r>
              <a:rPr lang="en-US" altLang="en-US" sz="2800"/>
              <a:t>Addresses specific technical problems </a:t>
            </a:r>
          </a:p>
          <a:p>
            <a:pPr eaLnBrk="1" hangingPunct="1">
              <a:lnSpc>
                <a:spcPct val="90000"/>
              </a:lnSpc>
            </a:pPr>
            <a:r>
              <a:rPr lang="en-US" altLang="en-US" sz="2800"/>
              <a:t>(COPS­like tests, network services run, etc.) </a:t>
            </a:r>
          </a:p>
          <a:p>
            <a:pPr eaLnBrk="1" hangingPunct="1">
              <a:lnSpc>
                <a:spcPct val="90000"/>
              </a:lnSpc>
            </a:pPr>
            <a:r>
              <a:rPr lang="en-US" altLang="en-US" sz="2800"/>
              <a:t>Allowable trust must be clearly outlined </a:t>
            </a:r>
          </a:p>
          <a:p>
            <a:pPr eaLnBrk="1" hangingPunct="1">
              <a:lnSpc>
                <a:spcPct val="90000"/>
              </a:lnSpc>
            </a:pPr>
            <a:r>
              <a:rPr lang="en-US" altLang="en-US" sz="2800"/>
              <a:t>Should specify specific tools (The TCP wrappers, S/Key, etc.) that are used </a:t>
            </a:r>
          </a:p>
          <a:p>
            <a:pPr eaLnBrk="1" hangingPunct="1">
              <a:lnSpc>
                <a:spcPct val="90000"/>
              </a:lnSpc>
            </a:pPr>
            <a:r>
              <a:rPr lang="en-US" altLang="en-US" sz="2800"/>
              <a:t>Must have explicit time schedules of security </a:t>
            </a:r>
          </a:p>
          <a:p>
            <a:pPr eaLnBrk="1" hangingPunct="1">
              <a:lnSpc>
                <a:spcPct val="90000"/>
              </a:lnSpc>
            </a:pPr>
            <a:r>
              <a:rPr lang="en-US" altLang="en-US" sz="2800"/>
              <a:t>audits and/or tools used </a:t>
            </a:r>
          </a:p>
          <a:p>
            <a:pPr eaLnBrk="1" hangingPunct="1">
              <a:lnSpc>
                <a:spcPct val="90000"/>
              </a:lnSpc>
            </a:pPr>
            <a:r>
              <a:rPr lang="en-US" altLang="en-US" sz="2800"/>
              <a:t>Logfiles must be regularly examined! </a:t>
            </a:r>
          </a:p>
        </p:txBody>
      </p:sp>
    </p:spTree>
    <p:extLst>
      <p:ext uri="{BB962C8B-B14F-4D97-AF65-F5344CB8AC3E}">
        <p14:creationId xmlns:p14="http://schemas.microsoft.com/office/powerpoint/2010/main" val="278057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9" name="Picture 5" descr="OS1"/>
          <p:cNvPicPr>
            <a:picLocks noChangeAspect="1" noChangeArrowheads="1"/>
          </p:cNvPicPr>
          <p:nvPr/>
        </p:nvPicPr>
        <p:blipFill>
          <a:blip r:embed="rId2"/>
          <a:srcRect/>
          <a:stretch>
            <a:fillRect/>
          </a:stretch>
        </p:blipFill>
        <p:spPr bwMode="auto">
          <a:xfrm>
            <a:off x="1295400" y="322263"/>
            <a:ext cx="6477000" cy="6146800"/>
          </a:xfrm>
          <a:prstGeom prst="rect">
            <a:avLst/>
          </a:prstGeom>
          <a:noFill/>
        </p:spPr>
      </p:pic>
      <p:sp>
        <p:nvSpPr>
          <p:cNvPr id="72710" name="Rectangle 6"/>
          <p:cNvSpPr>
            <a:spLocks noChangeArrowheads="1"/>
          </p:cNvSpPr>
          <p:nvPr/>
        </p:nvSpPr>
        <p:spPr bwMode="auto">
          <a:xfrm>
            <a:off x="1219200" y="381000"/>
            <a:ext cx="6629400" cy="6096000"/>
          </a:xfrm>
          <a:prstGeom prst="rect">
            <a:avLst/>
          </a:prstGeom>
          <a:noFill/>
          <a:ln w="38100">
            <a:solidFill>
              <a:srgbClr val="000080"/>
            </a:solidFill>
            <a:miter lim="800000"/>
            <a:headEnd/>
            <a:tailEnd/>
          </a:ln>
          <a:effectLst/>
        </p:spPr>
        <p:txBody>
          <a:bodyPr wrap="none" anchor="ctr"/>
          <a:lstStyle/>
          <a:p>
            <a:endParaRPr lang="en-IE"/>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Examine dissemination procedures </a:t>
            </a:r>
          </a:p>
        </p:txBody>
      </p:sp>
      <p:sp>
        <p:nvSpPr>
          <p:cNvPr id="25603" name="Rectangle 3"/>
          <p:cNvSpPr>
            <a:spLocks noGrp="1" noChangeArrowheads="1"/>
          </p:cNvSpPr>
          <p:nvPr>
            <p:ph type="body" idx="1"/>
          </p:nvPr>
        </p:nvSpPr>
        <p:spPr/>
        <p:txBody>
          <a:bodyPr/>
          <a:lstStyle/>
          <a:p>
            <a:pPr eaLnBrk="1" hangingPunct="1"/>
            <a:r>
              <a:rPr lang="en-US" altLang="en-US"/>
              <a:t>Policies are worthless unless people read and understand them </a:t>
            </a:r>
          </a:p>
          <a:p>
            <a:pPr eaLnBrk="1" hangingPunct="1"/>
            <a:r>
              <a:rPr lang="en-US" altLang="en-US"/>
              <a:t>Ideally it is distributed and addressed when people join org</a:t>
            </a:r>
          </a:p>
          <a:p>
            <a:pPr eaLnBrk="1" hangingPunct="1"/>
            <a:r>
              <a:rPr lang="en-US" altLang="en-US"/>
              <a:t>E­mail is useful for updates, changes </a:t>
            </a:r>
          </a:p>
          <a:p>
            <a:pPr eaLnBrk="1" hangingPunct="1"/>
            <a:r>
              <a:rPr lang="en-US" altLang="en-US"/>
              <a:t>Written user acknowledgment necessary </a:t>
            </a:r>
          </a:p>
        </p:txBody>
      </p:sp>
    </p:spTree>
    <p:extLst>
      <p:ext uri="{BB962C8B-B14F-4D97-AF65-F5344CB8AC3E}">
        <p14:creationId xmlns:p14="http://schemas.microsoft.com/office/powerpoint/2010/main" val="33062836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Gather audit information </a:t>
            </a:r>
          </a:p>
        </p:txBody>
      </p:sp>
      <p:sp>
        <p:nvSpPr>
          <p:cNvPr id="26627" name="Rectangle 3"/>
          <p:cNvSpPr>
            <a:spLocks noGrp="1" noChangeArrowheads="1"/>
          </p:cNvSpPr>
          <p:nvPr>
            <p:ph type="body" idx="1"/>
          </p:nvPr>
        </p:nvSpPr>
        <p:spPr/>
        <p:txBody>
          <a:bodyPr/>
          <a:lstStyle/>
          <a:p>
            <a:pPr eaLnBrk="1" hangingPunct="1"/>
            <a:r>
              <a:rPr lang="en-US" altLang="en-US"/>
              <a:t>Talk to/Interview people </a:t>
            </a:r>
          </a:p>
          <a:p>
            <a:pPr eaLnBrk="1" hangingPunct="1"/>
            <a:r>
              <a:rPr lang="en-US" altLang="en-US"/>
              <a:t>Review Documentation </a:t>
            </a:r>
          </a:p>
          <a:p>
            <a:pPr eaLnBrk="1" hangingPunct="1"/>
            <a:r>
              <a:rPr lang="en-US" altLang="en-US"/>
              <a:t>Technical Investigation </a:t>
            </a:r>
          </a:p>
          <a:p>
            <a:pPr eaLnBrk="1" hangingPunct="1"/>
            <a:endParaRPr lang="en-US" altLang="en-US"/>
          </a:p>
        </p:txBody>
      </p:sp>
    </p:spTree>
    <p:extLst>
      <p:ext uri="{BB962C8B-B14F-4D97-AF65-F5344CB8AC3E}">
        <p14:creationId xmlns:p14="http://schemas.microsoft.com/office/powerpoint/2010/main" val="26384114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Talk to/Interview people </a:t>
            </a:r>
          </a:p>
        </p:txBody>
      </p:sp>
      <p:sp>
        <p:nvSpPr>
          <p:cNvPr id="27651" name="Rectangle 3"/>
          <p:cNvSpPr>
            <a:spLocks noGrp="1" noChangeArrowheads="1"/>
          </p:cNvSpPr>
          <p:nvPr>
            <p:ph type="body" idx="1"/>
          </p:nvPr>
        </p:nvSpPr>
        <p:spPr/>
        <p:txBody>
          <a:bodyPr/>
          <a:lstStyle/>
          <a:p>
            <a:pPr eaLnBrk="1" hangingPunct="1"/>
            <a:r>
              <a:rPr lang="en-US" altLang="en-US"/>
              <a:t>Difficult to describe, easy to do </a:t>
            </a:r>
          </a:p>
          <a:p>
            <a:pPr eaLnBrk="1" hangingPunct="1"/>
            <a:r>
              <a:rPr lang="en-US" altLang="en-US"/>
              <a:t>Usually ignored </a:t>
            </a:r>
          </a:p>
          <a:p>
            <a:pPr eaLnBrk="1" hangingPunct="1"/>
            <a:r>
              <a:rPr lang="en-US" altLang="en-US"/>
              <a:t>Users, operators, sysadmins, janitors, managers…</a:t>
            </a:r>
          </a:p>
          <a:p>
            <a:pPr eaLnBrk="1" hangingPunct="1"/>
            <a:r>
              <a:rPr lang="en-US" altLang="en-US"/>
              <a:t>Usage &amp; patterns </a:t>
            </a:r>
          </a:p>
          <a:p>
            <a:pPr eaLnBrk="1" hangingPunct="1"/>
            <a:r>
              <a:rPr lang="en-US" altLang="en-US"/>
              <a:t>Have they seen/read the security policy? </a:t>
            </a:r>
          </a:p>
        </p:txBody>
      </p:sp>
    </p:spTree>
    <p:extLst>
      <p:ext uri="{BB962C8B-B14F-4D97-AF65-F5344CB8AC3E}">
        <p14:creationId xmlns:p14="http://schemas.microsoft.com/office/powerpoint/2010/main" val="34460090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Talk to/Interview people (cont.) </a:t>
            </a:r>
          </a:p>
        </p:txBody>
      </p:sp>
      <p:sp>
        <p:nvSpPr>
          <p:cNvPr id="28675" name="Rectangle 3"/>
          <p:cNvSpPr>
            <a:spLocks noGrp="1" noChangeArrowheads="1"/>
          </p:cNvSpPr>
          <p:nvPr>
            <p:ph type="body" idx="1"/>
          </p:nvPr>
        </p:nvSpPr>
        <p:spPr/>
        <p:txBody>
          <a:bodyPr/>
          <a:lstStyle/>
          <a:p>
            <a:pPr eaLnBrk="1" hangingPunct="1"/>
            <a:r>
              <a:rPr lang="en-US" altLang="en-US"/>
              <a:t>What can/can't they do, in own words </a:t>
            </a:r>
          </a:p>
          <a:p>
            <a:pPr eaLnBrk="1" hangingPunct="1"/>
            <a:r>
              <a:rPr lang="en-US" altLang="en-US"/>
              <a:t>Could they get root/system privileges? </a:t>
            </a:r>
          </a:p>
          <a:p>
            <a:pPr eaLnBrk="1" hangingPunct="1"/>
            <a:r>
              <a:rPr lang="en-US" altLang="en-US"/>
              <a:t>What are systems used for? </a:t>
            </a:r>
          </a:p>
          <a:p>
            <a:pPr eaLnBrk="1" hangingPunct="1"/>
            <a:r>
              <a:rPr lang="en-US" altLang="en-US"/>
              <a:t>What are the critical systems? </a:t>
            </a:r>
          </a:p>
          <a:p>
            <a:pPr eaLnBrk="1" hangingPunct="1"/>
            <a:r>
              <a:rPr lang="en-US" altLang="en-US"/>
              <a:t>How do they view the security audit? </a:t>
            </a:r>
          </a:p>
        </p:txBody>
      </p:sp>
    </p:spTree>
    <p:extLst>
      <p:ext uri="{BB962C8B-B14F-4D97-AF65-F5344CB8AC3E}">
        <p14:creationId xmlns:p14="http://schemas.microsoft.com/office/powerpoint/2010/main" val="21159266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Review Documentation </a:t>
            </a:r>
          </a:p>
        </p:txBody>
      </p:sp>
      <p:sp>
        <p:nvSpPr>
          <p:cNvPr id="29699" name="Rectangle 3"/>
          <p:cNvSpPr>
            <a:spLocks noGrp="1" noChangeArrowheads="1"/>
          </p:cNvSpPr>
          <p:nvPr>
            <p:ph type="body" idx="1"/>
          </p:nvPr>
        </p:nvSpPr>
        <p:spPr/>
        <p:txBody>
          <a:bodyPr/>
          <a:lstStyle/>
          <a:p>
            <a:pPr eaLnBrk="1" hangingPunct="1"/>
            <a:r>
              <a:rPr lang="en-US" altLang="en-US"/>
              <a:t>Hardware/software inventory </a:t>
            </a:r>
          </a:p>
          <a:p>
            <a:pPr eaLnBrk="1" hangingPunct="1"/>
            <a:r>
              <a:rPr lang="en-US" altLang="en-US"/>
              <a:t>Network topology </a:t>
            </a:r>
          </a:p>
          <a:p>
            <a:pPr eaLnBrk="1" hangingPunct="1"/>
            <a:r>
              <a:rPr lang="en-US" altLang="en-US"/>
              <a:t>Key personnel </a:t>
            </a:r>
          </a:p>
          <a:p>
            <a:pPr eaLnBrk="1" hangingPunct="1"/>
            <a:r>
              <a:rPr lang="en-US" altLang="en-US"/>
              <a:t>Emergency numbers </a:t>
            </a:r>
          </a:p>
          <a:p>
            <a:pPr eaLnBrk="1" hangingPunct="1"/>
            <a:r>
              <a:rPr lang="en-US" altLang="en-US"/>
              <a:t>Incident logs </a:t>
            </a:r>
          </a:p>
        </p:txBody>
      </p:sp>
    </p:spTree>
    <p:extLst>
      <p:ext uri="{BB962C8B-B14F-4D97-AF65-F5344CB8AC3E}">
        <p14:creationId xmlns:p14="http://schemas.microsoft.com/office/powerpoint/2010/main" val="178082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Technical Investigation </a:t>
            </a:r>
          </a:p>
        </p:txBody>
      </p:sp>
      <p:sp>
        <p:nvSpPr>
          <p:cNvPr id="30723" name="Rectangle 3"/>
          <p:cNvSpPr>
            <a:spLocks noGrp="1" noChangeArrowheads="1"/>
          </p:cNvSpPr>
          <p:nvPr>
            <p:ph type="body" idx="1"/>
          </p:nvPr>
        </p:nvSpPr>
        <p:spPr/>
        <p:txBody>
          <a:bodyPr/>
          <a:lstStyle/>
          <a:p>
            <a:pPr eaLnBrk="1" hangingPunct="1">
              <a:lnSpc>
                <a:spcPct val="90000"/>
              </a:lnSpc>
            </a:pPr>
            <a:r>
              <a:rPr lang="en-US" altLang="en-US" sz="2800"/>
              <a:t>Run static tools (COPS, Crack, etc.) </a:t>
            </a:r>
          </a:p>
          <a:p>
            <a:pPr eaLnBrk="1" hangingPunct="1">
              <a:lnSpc>
                <a:spcPct val="90000"/>
              </a:lnSpc>
            </a:pPr>
            <a:r>
              <a:rPr lang="en-US" altLang="en-US" sz="2800"/>
              <a:t>Check system logs </a:t>
            </a:r>
          </a:p>
          <a:p>
            <a:pPr eaLnBrk="1" hangingPunct="1">
              <a:lnSpc>
                <a:spcPct val="90000"/>
              </a:lnSpc>
            </a:pPr>
            <a:r>
              <a:rPr lang="en-US" altLang="en-US" sz="2800"/>
              <a:t>Check system against known vulnerabilities (CERT, bugtraq, CIAC advisories, etc.) </a:t>
            </a:r>
          </a:p>
          <a:p>
            <a:pPr eaLnBrk="1" hangingPunct="1">
              <a:lnSpc>
                <a:spcPct val="90000"/>
              </a:lnSpc>
            </a:pPr>
            <a:r>
              <a:rPr lang="en-US" altLang="en-US" sz="2800"/>
              <a:t>Follow startup execution </a:t>
            </a:r>
          </a:p>
          <a:p>
            <a:pPr eaLnBrk="1" hangingPunct="1">
              <a:lnSpc>
                <a:spcPct val="90000"/>
              </a:lnSpc>
            </a:pPr>
            <a:r>
              <a:rPr lang="en-US" altLang="en-US" sz="2800"/>
              <a:t>Check static items (config files, etc.) </a:t>
            </a:r>
          </a:p>
          <a:p>
            <a:pPr eaLnBrk="1" hangingPunct="1">
              <a:lnSpc>
                <a:spcPct val="90000"/>
              </a:lnSpc>
            </a:pPr>
            <a:r>
              <a:rPr lang="en-US" altLang="en-US" sz="2800"/>
              <a:t>Search for privileged programs (SUID, SGID, run as root) </a:t>
            </a:r>
          </a:p>
          <a:p>
            <a:pPr eaLnBrk="1" hangingPunct="1">
              <a:lnSpc>
                <a:spcPct val="90000"/>
              </a:lnSpc>
            </a:pPr>
            <a:r>
              <a:rPr lang="en-US" altLang="en-US" sz="2800"/>
              <a:t>Examine all trust </a:t>
            </a:r>
          </a:p>
        </p:txBody>
      </p:sp>
    </p:spTree>
    <p:extLst>
      <p:ext uri="{BB962C8B-B14F-4D97-AF65-F5344CB8AC3E}">
        <p14:creationId xmlns:p14="http://schemas.microsoft.com/office/powerpoint/2010/main" val="34433920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Technical Investigation (cont.)</a:t>
            </a:r>
          </a:p>
        </p:txBody>
      </p:sp>
      <p:sp>
        <p:nvSpPr>
          <p:cNvPr id="31747" name="Rectangle 3"/>
          <p:cNvSpPr>
            <a:spLocks noGrp="1" noChangeArrowheads="1"/>
          </p:cNvSpPr>
          <p:nvPr>
            <p:ph type="body" idx="1"/>
          </p:nvPr>
        </p:nvSpPr>
        <p:spPr/>
        <p:txBody>
          <a:bodyPr/>
          <a:lstStyle/>
          <a:p>
            <a:pPr eaLnBrk="1" hangingPunct="1">
              <a:lnSpc>
                <a:spcPct val="90000"/>
              </a:lnSpc>
            </a:pPr>
            <a:r>
              <a:rPr lang="en-US" altLang="en-US" sz="2800"/>
              <a:t>Check extra network services (NFS, news, httpd, etc.) </a:t>
            </a:r>
          </a:p>
          <a:p>
            <a:pPr eaLnBrk="1" hangingPunct="1">
              <a:lnSpc>
                <a:spcPct val="90000"/>
              </a:lnSpc>
            </a:pPr>
            <a:r>
              <a:rPr lang="en-US" altLang="en-US" sz="2800"/>
              <a:t>Check for replacement programs (wu­ftpd, TCP wrappers, etc.) </a:t>
            </a:r>
          </a:p>
          <a:p>
            <a:pPr eaLnBrk="1" hangingPunct="1">
              <a:lnSpc>
                <a:spcPct val="90000"/>
              </a:lnSpc>
            </a:pPr>
            <a:r>
              <a:rPr lang="en-US" altLang="en-US" sz="2800"/>
              <a:t>Code review ``home grown'' programs (CGI's, finger FIFO's, etc.) </a:t>
            </a:r>
          </a:p>
          <a:p>
            <a:pPr eaLnBrk="1" hangingPunct="1">
              <a:lnSpc>
                <a:spcPct val="90000"/>
              </a:lnSpc>
            </a:pPr>
            <a:r>
              <a:rPr lang="en-US" altLang="en-US" sz="2800"/>
              <a:t>Run dynamic tools (ps, netstat, lsof, etc.) </a:t>
            </a:r>
          </a:p>
          <a:p>
            <a:pPr eaLnBrk="1" hangingPunct="1">
              <a:lnSpc>
                <a:spcPct val="90000"/>
              </a:lnSpc>
            </a:pPr>
            <a:r>
              <a:rPr lang="en-US" altLang="en-US" sz="2800"/>
              <a:t>Actively test defenses (packet filters, TCP wrappers, etc.) </a:t>
            </a:r>
          </a:p>
        </p:txBody>
      </p:sp>
    </p:spTree>
    <p:extLst>
      <p:ext uri="{BB962C8B-B14F-4D97-AF65-F5344CB8AC3E}">
        <p14:creationId xmlns:p14="http://schemas.microsoft.com/office/powerpoint/2010/main" val="15237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Run Static Tools</a:t>
            </a:r>
          </a:p>
        </p:txBody>
      </p:sp>
      <p:sp>
        <p:nvSpPr>
          <p:cNvPr id="32771" name="Rectangle 3"/>
          <p:cNvSpPr>
            <a:spLocks noGrp="1" noChangeArrowheads="1"/>
          </p:cNvSpPr>
          <p:nvPr>
            <p:ph type="body" idx="1"/>
          </p:nvPr>
        </p:nvSpPr>
        <p:spPr/>
        <p:txBody>
          <a:bodyPr/>
          <a:lstStyle/>
          <a:p>
            <a:pPr eaLnBrk="1" hangingPunct="1"/>
            <a:endParaRPr lang="en-US" altLang="en-US"/>
          </a:p>
          <a:p>
            <a:pPr eaLnBrk="1" hangingPunct="1"/>
            <a:r>
              <a:rPr lang="en-US" altLang="en-US"/>
              <a:t>Nmap</a:t>
            </a:r>
          </a:p>
          <a:p>
            <a:pPr eaLnBrk="1" hangingPunct="1"/>
            <a:r>
              <a:rPr lang="en-US" altLang="en-US"/>
              <a:t>SAINT/SATAN/ISS </a:t>
            </a:r>
          </a:p>
          <a:p>
            <a:pPr eaLnBrk="1" hangingPunct="1"/>
            <a:r>
              <a:rPr lang="en-US" altLang="en-US"/>
              <a:t>Crack </a:t>
            </a:r>
          </a:p>
          <a:p>
            <a:pPr eaLnBrk="1" hangingPunct="1"/>
            <a:r>
              <a:rPr lang="en-US" altLang="en-US"/>
              <a:t>Nessus</a:t>
            </a:r>
          </a:p>
          <a:p>
            <a:pPr eaLnBrk="1" hangingPunct="1"/>
            <a:r>
              <a:rPr lang="en-US" altLang="en-US"/>
              <a:t>COPS/Tiger </a:t>
            </a:r>
          </a:p>
        </p:txBody>
      </p:sp>
    </p:spTree>
    <p:extLst>
      <p:ext uri="{BB962C8B-B14F-4D97-AF65-F5344CB8AC3E}">
        <p14:creationId xmlns:p14="http://schemas.microsoft.com/office/powerpoint/2010/main" val="17757143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Follow Startup Execution </a:t>
            </a:r>
          </a:p>
        </p:txBody>
      </p:sp>
      <p:sp>
        <p:nvSpPr>
          <p:cNvPr id="33795" name="Rectangle 3"/>
          <p:cNvSpPr>
            <a:spLocks noGrp="1" noChangeArrowheads="1"/>
          </p:cNvSpPr>
          <p:nvPr>
            <p:ph type="body" idx="1"/>
          </p:nvPr>
        </p:nvSpPr>
        <p:spPr/>
        <p:txBody>
          <a:bodyPr/>
          <a:lstStyle/>
          <a:p>
            <a:pPr eaLnBrk="1" hangingPunct="1"/>
            <a:r>
              <a:rPr lang="en-US" altLang="en-US"/>
              <a:t>Boot (P)ROMS </a:t>
            </a:r>
          </a:p>
          <a:p>
            <a:pPr eaLnBrk="1" hangingPunct="1"/>
            <a:r>
              <a:rPr lang="en-US" altLang="en-US"/>
              <a:t>init </a:t>
            </a:r>
          </a:p>
          <a:p>
            <a:pPr eaLnBrk="1" hangingPunct="1"/>
            <a:r>
              <a:rPr lang="en-US" altLang="en-US"/>
              <a:t>Startup programs (rc.* like files) </a:t>
            </a:r>
          </a:p>
        </p:txBody>
      </p:sp>
    </p:spTree>
    <p:extLst>
      <p:ext uri="{BB962C8B-B14F-4D97-AF65-F5344CB8AC3E}">
        <p14:creationId xmlns:p14="http://schemas.microsoft.com/office/powerpoint/2010/main" val="28544856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Check static items </a:t>
            </a:r>
          </a:p>
        </p:txBody>
      </p:sp>
      <p:sp>
        <p:nvSpPr>
          <p:cNvPr id="34819" name="Rectangle 3"/>
          <p:cNvSpPr>
            <a:spLocks noGrp="1" noChangeArrowheads="1"/>
          </p:cNvSpPr>
          <p:nvPr>
            <p:ph type="body" idx="1"/>
          </p:nvPr>
        </p:nvSpPr>
        <p:spPr/>
        <p:txBody>
          <a:bodyPr/>
          <a:lstStyle/>
          <a:p>
            <a:pPr eaLnBrk="1" hangingPunct="1"/>
            <a:r>
              <a:rPr lang="en-US" altLang="en-US"/>
              <a:t>Examine all config files of running processes (inetd.conf, sendmail.cf, etc.) </a:t>
            </a:r>
          </a:p>
          <a:p>
            <a:pPr eaLnBrk="1" hangingPunct="1"/>
            <a:r>
              <a:rPr lang="en-US" altLang="en-US"/>
              <a:t>Examine config files of programs that can start up dynamically (ftpd, etc.) </a:t>
            </a:r>
          </a:p>
        </p:txBody>
      </p:sp>
    </p:spTree>
    <p:extLst>
      <p:ext uri="{BB962C8B-B14F-4D97-AF65-F5344CB8AC3E}">
        <p14:creationId xmlns:p14="http://schemas.microsoft.com/office/powerpoint/2010/main" val="73090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5" name="Picture 5" descr="Java1"/>
          <p:cNvPicPr>
            <a:picLocks noChangeAspect="1" noChangeArrowheads="1"/>
          </p:cNvPicPr>
          <p:nvPr/>
        </p:nvPicPr>
        <p:blipFill>
          <a:blip r:embed="rId2"/>
          <a:srcRect/>
          <a:stretch>
            <a:fillRect/>
          </a:stretch>
        </p:blipFill>
        <p:spPr bwMode="auto">
          <a:xfrm>
            <a:off x="1490663" y="371475"/>
            <a:ext cx="6162675" cy="6115050"/>
          </a:xfrm>
          <a:prstGeom prst="rect">
            <a:avLst/>
          </a:prstGeom>
          <a:noFill/>
        </p:spPr>
      </p:pic>
      <p:sp>
        <p:nvSpPr>
          <p:cNvPr id="71686" name="Rectangle 6"/>
          <p:cNvSpPr>
            <a:spLocks noChangeArrowheads="1"/>
          </p:cNvSpPr>
          <p:nvPr/>
        </p:nvSpPr>
        <p:spPr bwMode="auto">
          <a:xfrm>
            <a:off x="1447800" y="381000"/>
            <a:ext cx="6400800" cy="6096000"/>
          </a:xfrm>
          <a:prstGeom prst="rect">
            <a:avLst/>
          </a:prstGeom>
          <a:noFill/>
          <a:ln w="38100">
            <a:solidFill>
              <a:schemeClr val="tx1"/>
            </a:solidFill>
            <a:miter lim="800000"/>
            <a:headEnd/>
            <a:tailEnd/>
          </a:ln>
          <a:effectLst/>
        </p:spPr>
        <p:txBody>
          <a:bodyPr wrap="none" anchor="ctr"/>
          <a:lstStyle/>
          <a:p>
            <a:endParaRPr lang="en-IE"/>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Search for privileged programs </a:t>
            </a:r>
          </a:p>
        </p:txBody>
      </p:sp>
      <p:sp>
        <p:nvSpPr>
          <p:cNvPr id="35843" name="Rectangle 3"/>
          <p:cNvSpPr>
            <a:spLocks noGrp="1" noChangeArrowheads="1"/>
          </p:cNvSpPr>
          <p:nvPr>
            <p:ph type="body" idx="1"/>
          </p:nvPr>
        </p:nvSpPr>
        <p:spPr/>
        <p:txBody>
          <a:bodyPr vert="horz" lIns="91440" tIns="45720" rIns="91440" bIns="45720" rtlCol="0" anchor="t">
            <a:normAutofit/>
          </a:bodyPr>
          <a:lstStyle/>
          <a:p>
            <a:pPr eaLnBrk="1" hangingPunct="1"/>
            <a:r>
              <a:rPr lang="EN-US" altLang="EN-US"/>
              <a:t>Find all SUID/SGID programs </a:t>
            </a:r>
            <a:endParaRPr lang="en-US" altLang="en-US"/>
          </a:p>
          <a:p>
            <a:pPr eaLnBrk="1" hangingPunct="1"/>
            <a:r>
              <a:rPr lang="EN-US" altLang="EN-US"/>
              <a:t>Look at all programs executed as root </a:t>
            </a:r>
            <a:endParaRPr lang="en-US" altLang="en-US"/>
          </a:p>
          <a:p>
            <a:pPr eaLnBrk="1" hangingPunct="1"/>
            <a:r>
              <a:rPr lang="EN-US" altLang="EN-US"/>
              <a:t>Examine: </a:t>
            </a:r>
            <a:endParaRPr lang="en-US" altLang="en-US"/>
          </a:p>
          <a:p>
            <a:pPr lvl="1" eaLnBrk="1" hangingPunct="1"/>
            <a:r>
              <a:rPr lang="EN-US" altLang="EN-US"/>
              <a:t>Environment </a:t>
            </a:r>
            <a:endParaRPr lang="en-US" altLang="en-US"/>
          </a:p>
          <a:p>
            <a:pPr lvl="1" eaLnBrk="1" hangingPunct="1"/>
            <a:r>
              <a:rPr lang="EN-US" altLang="EN-US"/>
              <a:t>Paths to execution </a:t>
            </a:r>
            <a:endParaRPr lang="en-US" altLang="en-US"/>
          </a:p>
          <a:p>
            <a:pPr lvl="1" eaLnBrk="1" hangingPunct="1"/>
            <a:r>
              <a:rPr lang="EN-US" altLang="EN-US"/>
              <a:t>Configuration files </a:t>
            </a:r>
            <a:endParaRPr lang="en-US" altLang="en-US"/>
          </a:p>
        </p:txBody>
      </p:sp>
      <p:sp>
        <p:nvSpPr>
          <p:cNvPr id="2" name="TextBox 1"/>
          <p:cNvSpPr txBox="1"/>
          <p:nvPr/>
        </p:nvSpPr>
        <p:spPr>
          <a:xfrm>
            <a:off x="3200400" y="1543050"/>
            <a:ext cx="2743200" cy="369332"/>
          </a:xfrm>
          <a:prstGeom prst="rect">
            <a:avLst/>
          </a:prstGeom>
        </p:spPr>
        <p:txBody>
          <a:bodyPr rtlCol="0">
            <a:spAutoFit/>
          </a:bodyPr>
          <a:lstStyle/>
          <a:p>
            <a:pPr algn="ctr"/>
            <a:r>
              <a:rPr lang="EN-US">
                <a:latin typeface="Calibri"/>
              </a:rPr>
              <a:t>(Set User ID/Set Group ID)</a:t>
            </a:r>
          </a:p>
        </p:txBody>
      </p:sp>
    </p:spTree>
    <p:extLst>
      <p:ext uri="{BB962C8B-B14F-4D97-AF65-F5344CB8AC3E}">
        <p14:creationId xmlns:p14="http://schemas.microsoft.com/office/powerpoint/2010/main" val="26275288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Examine all Trust</a:t>
            </a:r>
          </a:p>
        </p:txBody>
      </p:sp>
      <p:sp>
        <p:nvSpPr>
          <p:cNvPr id="36867" name="Rectangle 3"/>
          <p:cNvSpPr>
            <a:spLocks noGrp="1" noChangeArrowheads="1"/>
          </p:cNvSpPr>
          <p:nvPr>
            <p:ph type="body" idx="1"/>
          </p:nvPr>
        </p:nvSpPr>
        <p:spPr/>
        <p:txBody>
          <a:bodyPr vert="horz" lIns="91440" tIns="45720" rIns="91440" bIns="45720" rtlCol="0" anchor="t">
            <a:normAutofit/>
          </a:bodyPr>
          <a:lstStyle/>
          <a:p>
            <a:pPr eaLnBrk="1" hangingPunct="1"/>
            <a:endParaRPr lang="en-US" altLang="en-US"/>
          </a:p>
          <a:p>
            <a:pPr eaLnBrk="1" hangingPunct="1"/>
            <a:r>
              <a:rPr lang="EN-US" altLang="EN-US" err="1"/>
              <a:t>rhosts</a:t>
            </a:r>
            <a:r>
              <a:rPr lang="EN-US" altLang="EN-US"/>
              <a:t>, hosts.equiv (remote login)</a:t>
            </a:r>
          </a:p>
          <a:p>
            <a:pPr eaLnBrk="1" hangingPunct="1"/>
            <a:r>
              <a:rPr lang="EN-US" altLang="EN-US"/>
              <a:t>NFS, NIS </a:t>
            </a:r>
            <a:endParaRPr lang="EN-US" altLang="en-US"/>
          </a:p>
          <a:p>
            <a:pPr eaLnBrk="1" hangingPunct="1"/>
            <a:r>
              <a:rPr lang="EN-US" altLang="EN-US"/>
              <a:t>DNS </a:t>
            </a:r>
            <a:endParaRPr lang="EN-US" altLang="en-US"/>
          </a:p>
          <a:p>
            <a:pPr eaLnBrk="1" hangingPunct="1"/>
            <a:r>
              <a:rPr lang="EN-US" altLang="EN-US"/>
              <a:t>Windowing systems </a:t>
            </a:r>
            <a:endParaRPr lang="EN-US" altLang="en-US"/>
          </a:p>
          <a:p>
            <a:pPr eaLnBrk="1" hangingPunct="1"/>
            <a:r>
              <a:rPr lang="EN-US" altLang="EN-US"/>
              <a:t>User traffic and interactive flow </a:t>
            </a:r>
            <a:endParaRPr lang="EN-US" altLang="en-US"/>
          </a:p>
        </p:txBody>
      </p:sp>
    </p:spTree>
    <p:extLst>
      <p:ext uri="{BB962C8B-B14F-4D97-AF65-F5344CB8AC3E}">
        <p14:creationId xmlns:p14="http://schemas.microsoft.com/office/powerpoint/2010/main" val="1669950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Check Extra Network Services</a:t>
            </a:r>
          </a:p>
        </p:txBody>
      </p:sp>
      <p:sp>
        <p:nvSpPr>
          <p:cNvPr id="37891" name="Rectangle 3"/>
          <p:cNvSpPr>
            <a:spLocks noGrp="1" noChangeArrowheads="1"/>
          </p:cNvSpPr>
          <p:nvPr>
            <p:ph type="body" idx="1"/>
          </p:nvPr>
        </p:nvSpPr>
        <p:spPr/>
        <p:txBody>
          <a:bodyPr/>
          <a:lstStyle/>
          <a:p>
            <a:pPr eaLnBrk="1" hangingPunct="1">
              <a:lnSpc>
                <a:spcPct val="90000"/>
              </a:lnSpc>
            </a:pPr>
            <a:endParaRPr lang="en-US" altLang="en-US" sz="2800"/>
          </a:p>
          <a:p>
            <a:pPr eaLnBrk="1" hangingPunct="1">
              <a:lnSpc>
                <a:spcPct val="90000"/>
              </a:lnSpc>
            </a:pPr>
            <a:r>
              <a:rPr lang="en-US" altLang="en-US" sz="2800"/>
              <a:t>NFS/AFS/RFS </a:t>
            </a:r>
          </a:p>
          <a:p>
            <a:pPr eaLnBrk="1" hangingPunct="1">
              <a:lnSpc>
                <a:spcPct val="90000"/>
              </a:lnSpc>
            </a:pPr>
            <a:r>
              <a:rPr lang="en-US" altLang="en-US" sz="2800"/>
              <a:t>NIS </a:t>
            </a:r>
          </a:p>
          <a:p>
            <a:pPr eaLnBrk="1" hangingPunct="1">
              <a:lnSpc>
                <a:spcPct val="90000"/>
              </a:lnSpc>
            </a:pPr>
            <a:r>
              <a:rPr lang="en-US" altLang="en-US" sz="2800"/>
              <a:t>News </a:t>
            </a:r>
          </a:p>
          <a:p>
            <a:pPr eaLnBrk="1" hangingPunct="1">
              <a:lnSpc>
                <a:spcPct val="90000"/>
              </a:lnSpc>
            </a:pPr>
            <a:r>
              <a:rPr lang="en-US" altLang="en-US" sz="2800"/>
              <a:t>WWW/httpd </a:t>
            </a:r>
          </a:p>
          <a:p>
            <a:pPr eaLnBrk="1" hangingPunct="1">
              <a:lnSpc>
                <a:spcPct val="90000"/>
              </a:lnSpc>
            </a:pPr>
            <a:r>
              <a:rPr lang="en-US" altLang="en-US" sz="2800"/>
              <a:t>Proxy (telnet, ftp, etc.) </a:t>
            </a:r>
          </a:p>
          <a:p>
            <a:pPr eaLnBrk="1" hangingPunct="1">
              <a:lnSpc>
                <a:spcPct val="90000"/>
              </a:lnSpc>
            </a:pPr>
            <a:r>
              <a:rPr lang="en-US" altLang="en-US" sz="2800"/>
              <a:t>Authentication (Kerberos, security tokens, special services) </a:t>
            </a:r>
          </a:p>
          <a:p>
            <a:pPr eaLnBrk="1" hangingPunct="1">
              <a:lnSpc>
                <a:spcPct val="90000"/>
              </a:lnSpc>
            </a:pPr>
            <a:r>
              <a:rPr lang="en-US" altLang="en-US" sz="2800"/>
              <a:t>Management Protocols (SNMP, etc.) </a:t>
            </a:r>
          </a:p>
        </p:txBody>
      </p:sp>
    </p:spTree>
    <p:extLst>
      <p:ext uri="{BB962C8B-B14F-4D97-AF65-F5344CB8AC3E}">
        <p14:creationId xmlns:p14="http://schemas.microsoft.com/office/powerpoint/2010/main" val="26930926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a:t>Check for replacement programs</a:t>
            </a:r>
          </a:p>
        </p:txBody>
      </p:sp>
      <p:sp>
        <p:nvSpPr>
          <p:cNvPr id="38915" name="Rectangle 3"/>
          <p:cNvSpPr>
            <a:spLocks noGrp="1" noChangeArrowheads="1"/>
          </p:cNvSpPr>
          <p:nvPr>
            <p:ph type="body" idx="1"/>
          </p:nvPr>
        </p:nvSpPr>
        <p:spPr/>
        <p:txBody>
          <a:bodyPr vert="horz" lIns="91440" tIns="45720" rIns="91440" bIns="45720" rtlCol="0" anchor="t">
            <a:normAutofit/>
          </a:bodyPr>
          <a:lstStyle/>
          <a:p>
            <a:pPr eaLnBrk="1" hangingPunct="1"/>
            <a:endParaRPr lang="en-US" altLang="en-US"/>
          </a:p>
          <a:p>
            <a:pPr eaLnBrk="1" hangingPunct="1"/>
            <a:r>
              <a:rPr lang="EN-US" altLang="EN-US"/>
              <a:t>Wu-­</a:t>
            </a:r>
            <a:r>
              <a:rPr lang="EN-US" altLang="EN-US" err="1"/>
              <a:t>ftpd</a:t>
            </a:r>
            <a:r>
              <a:rPr lang="EN-US" altLang="EN-US"/>
              <a:t> </a:t>
            </a:r>
            <a:endParaRPr lang="en-US" altLang="en-US"/>
          </a:p>
          <a:p>
            <a:pPr eaLnBrk="1" hangingPunct="1"/>
            <a:r>
              <a:rPr lang="EN-US" altLang="EN-US"/>
              <a:t>TCP wrappers </a:t>
            </a:r>
            <a:endParaRPr lang="EN-US" altLang="en-US"/>
          </a:p>
          <a:p>
            <a:pPr eaLnBrk="1" hangingPunct="1"/>
            <a:r>
              <a:rPr lang="EN-US" altLang="EN-US" err="1"/>
              <a:t>Logdaemon</a:t>
            </a:r>
            <a:r>
              <a:rPr lang="EN-US" altLang="EN-US"/>
              <a:t> </a:t>
            </a:r>
            <a:endParaRPr lang="EN-US" altLang="en-US"/>
          </a:p>
          <a:p>
            <a:pPr eaLnBrk="1" hangingPunct="1"/>
            <a:r>
              <a:rPr lang="EN-US" altLang="EN-US" err="1"/>
              <a:t>Xinetd</a:t>
            </a:r>
            <a:r>
              <a:rPr lang="EN-US" altLang="EN-US"/>
              <a:t> (extended Internet daemon) </a:t>
            </a:r>
            <a:endParaRPr lang="EN-US" altLang="en-US"/>
          </a:p>
          <a:p>
            <a:pPr eaLnBrk="1" hangingPunct="1"/>
            <a:r>
              <a:rPr lang="EN-US" altLang="EN-US"/>
              <a:t>GNU </a:t>
            </a:r>
            <a:r>
              <a:rPr lang="EN-US" altLang="EN-US" err="1"/>
              <a:t>fingerd</a:t>
            </a:r>
            <a:r>
              <a:rPr lang="EN-US" altLang="EN-US"/>
              <a:t> (</a:t>
            </a:r>
            <a:r>
              <a:rPr lang="EN-US" altLang="EN-US">
                <a:solidFill>
                  <a:srgbClr val="181818"/>
                </a:solidFill>
              </a:rPr>
              <a:t>information about users)</a:t>
            </a:r>
            <a:r>
              <a:rPr lang="EN-US" altLang="EN-US">
                <a:solidFill>
                  <a:srgbClr val="000000"/>
                </a:solidFill>
              </a:rPr>
              <a:t> </a:t>
            </a:r>
            <a:endParaRPr lang="EN-US" altLang="en-US">
              <a:solidFill>
                <a:srgbClr val="000000"/>
              </a:solidFill>
            </a:endParaRPr>
          </a:p>
        </p:txBody>
      </p:sp>
    </p:spTree>
    <p:extLst>
      <p:ext uri="{BB962C8B-B14F-4D97-AF65-F5344CB8AC3E}">
        <p14:creationId xmlns:p14="http://schemas.microsoft.com/office/powerpoint/2010/main" val="5896295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t>Code review "home grown"/non­-</a:t>
            </a:r>
            <a:br>
              <a:rPr lang="en-US" altLang="en-US"/>
            </a:br>
            <a:r>
              <a:rPr lang="EN-US" altLang="EN-US"/>
              <a:t>standard programs</a:t>
            </a:r>
          </a:p>
        </p:txBody>
      </p:sp>
      <p:sp>
        <p:nvSpPr>
          <p:cNvPr id="39939" name="Rectangle 3"/>
          <p:cNvSpPr>
            <a:spLocks noGrp="1" noChangeArrowheads="1"/>
          </p:cNvSpPr>
          <p:nvPr>
            <p:ph type="body" idx="1"/>
          </p:nvPr>
        </p:nvSpPr>
        <p:spPr/>
        <p:txBody>
          <a:bodyPr vert="horz" lIns="91440" tIns="45720" rIns="91440" bIns="45720" rtlCol="0" anchor="t">
            <a:normAutofit/>
          </a:bodyPr>
          <a:lstStyle/>
          <a:p>
            <a:pPr eaLnBrk="1" hangingPunct="1"/>
            <a:endParaRPr lang="en-US" altLang="en-US"/>
          </a:p>
          <a:p>
            <a:pPr eaLnBrk="1" hangingPunct="1"/>
            <a:r>
              <a:rPr lang="EN-US" altLang="EN-US"/>
              <a:t>Network daemons </a:t>
            </a:r>
            <a:endParaRPr lang="en-US" altLang="en-US"/>
          </a:p>
          <a:p>
            <a:pPr eaLnBrk="1" hangingPunct="1"/>
            <a:r>
              <a:rPr lang="EN-US" altLang="EN-US"/>
              <a:t>Anything SUID, SGID </a:t>
            </a:r>
            <a:endParaRPr lang="en-US" altLang="en-US"/>
          </a:p>
          <a:p>
            <a:pPr eaLnBrk="1" hangingPunct="1"/>
            <a:r>
              <a:rPr lang="EN-US" altLang="EN-US"/>
              <a:t>Programs run as system account </a:t>
            </a:r>
            <a:endParaRPr lang="en-US" altLang="en-US"/>
          </a:p>
          <a:p>
            <a:pPr eaLnBrk="1" hangingPunct="1"/>
            <a:r>
              <a:rPr lang="EN-US" altLang="EN-US"/>
              <a:t>CGI's </a:t>
            </a:r>
            <a:endParaRPr lang="en-US" altLang="en-US"/>
          </a:p>
        </p:txBody>
      </p:sp>
    </p:spTree>
    <p:extLst>
      <p:ext uri="{BB962C8B-B14F-4D97-AF65-F5344CB8AC3E}">
        <p14:creationId xmlns:p14="http://schemas.microsoft.com/office/powerpoint/2010/main" val="41129613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t>Code review, etc(cont.) </a:t>
            </a:r>
            <a:br>
              <a:rPr lang="en-US" altLang="en-US"/>
            </a:br>
            <a:endParaRPr lang="en-US" altLang="en-US"/>
          </a:p>
        </p:txBody>
      </p:sp>
      <p:sp>
        <p:nvSpPr>
          <p:cNvPr id="40963" name="Rectangle 3"/>
          <p:cNvSpPr>
            <a:spLocks noGrp="1" noChangeArrowheads="1"/>
          </p:cNvSpPr>
          <p:nvPr>
            <p:ph type="body" idx="1"/>
          </p:nvPr>
        </p:nvSpPr>
        <p:spPr/>
        <p:txBody>
          <a:bodyPr vert="horz" lIns="91440" tIns="45720" rIns="91440" bIns="45720" rtlCol="0" anchor="t">
            <a:normAutofit/>
          </a:bodyPr>
          <a:lstStyle/>
          <a:p>
            <a:pPr eaLnBrk="1" hangingPunct="1"/>
            <a:r>
              <a:rPr lang="EN-US" altLang="EN-US"/>
              <a:t>Bad signs: </a:t>
            </a:r>
            <a:endParaRPr lang="EN-US" altLang="en-US"/>
          </a:p>
          <a:p>
            <a:pPr lvl="1" eaLnBrk="1" hangingPunct="1"/>
            <a:r>
              <a:rPr lang="EN-US" altLang="EN-US"/>
              <a:t>external commands (system, shell, etc.) </a:t>
            </a:r>
            <a:endParaRPr lang="EN-US" altLang="en-US"/>
          </a:p>
          <a:p>
            <a:pPr lvl="1" eaLnBrk="1" hangingPunct="1"/>
            <a:r>
              <a:rPr lang="EN-US" altLang="EN-US"/>
              <a:t>/</a:t>
            </a:r>
            <a:r>
              <a:rPr lang="EN-US" altLang="EN-US" err="1"/>
              <a:t>usr</a:t>
            </a:r>
            <a:r>
              <a:rPr lang="EN-US" altLang="EN-US"/>
              <a:t>/</a:t>
            </a:r>
            <a:r>
              <a:rPr lang="EN-US" altLang="EN-US" err="1"/>
              <a:t>ucb</a:t>
            </a:r>
            <a:r>
              <a:rPr lang="EN-US" altLang="EN-US"/>
              <a:t>/mail (deprecated)</a:t>
            </a:r>
          </a:p>
          <a:p>
            <a:pPr lvl="1" eaLnBrk="1" hangingPunct="1"/>
            <a:r>
              <a:rPr lang="EN-US" altLang="EN-US"/>
              <a:t>large size </a:t>
            </a:r>
            <a:endParaRPr lang="EN-US" altLang="en-US"/>
          </a:p>
          <a:p>
            <a:pPr lvl="1" eaLnBrk="1" hangingPunct="1"/>
            <a:r>
              <a:rPr lang="EN-US" altLang="EN-US"/>
              <a:t>No documentation </a:t>
            </a:r>
            <a:endParaRPr lang="EN-US" altLang="en-US"/>
          </a:p>
          <a:p>
            <a:pPr lvl="1" eaLnBrk="1" hangingPunct="1"/>
            <a:r>
              <a:rPr lang="EN-US" altLang="EN-US"/>
              <a:t>No comments in code </a:t>
            </a:r>
            <a:endParaRPr lang="EN-US" altLang="en-US"/>
          </a:p>
          <a:p>
            <a:pPr lvl="1" eaLnBrk="1" hangingPunct="1"/>
            <a:r>
              <a:rPr lang="EN-US" altLang="EN-US"/>
              <a:t>No source code available </a:t>
            </a:r>
            <a:endParaRPr lang="EN-US" altLang="en-US"/>
          </a:p>
        </p:txBody>
      </p:sp>
    </p:spTree>
    <p:extLst>
      <p:ext uri="{BB962C8B-B14F-4D97-AF65-F5344CB8AC3E}">
        <p14:creationId xmlns:p14="http://schemas.microsoft.com/office/powerpoint/2010/main" val="12545728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Actively test defenses </a:t>
            </a:r>
          </a:p>
        </p:txBody>
      </p:sp>
      <p:sp>
        <p:nvSpPr>
          <p:cNvPr id="41987" name="Rectangle 3"/>
          <p:cNvSpPr>
            <a:spLocks noGrp="1" noChangeArrowheads="1"/>
          </p:cNvSpPr>
          <p:nvPr>
            <p:ph type="body" idx="1"/>
          </p:nvPr>
        </p:nvSpPr>
        <p:spPr/>
        <p:txBody>
          <a:bodyPr vert="horz" lIns="91440" tIns="45720" rIns="91440" bIns="45720" rtlCol="0" anchor="t">
            <a:normAutofit/>
          </a:bodyPr>
          <a:lstStyle/>
          <a:p>
            <a:pPr eaLnBrk="1" hangingPunct="1"/>
            <a:r>
              <a:rPr lang="EN-US" altLang="EN-US"/>
              <a:t>packet screens </a:t>
            </a:r>
            <a:endParaRPr lang="en-US" altLang="en-US"/>
          </a:p>
          <a:p>
            <a:pPr eaLnBrk="1" hangingPunct="1"/>
            <a:r>
              <a:rPr lang="EN-US" altLang="EN-US"/>
              <a:t>TCP wrappers (ACL system)</a:t>
            </a:r>
            <a:endParaRPr lang="en-US" altLang="en-US"/>
          </a:p>
          <a:p>
            <a:pPr eaLnBrk="1" hangingPunct="1"/>
            <a:r>
              <a:rPr lang="EN-US" altLang="EN-US"/>
              <a:t>Other defense programs </a:t>
            </a:r>
            <a:endParaRPr lang="en-US" altLang="en-US"/>
          </a:p>
        </p:txBody>
      </p:sp>
    </p:spTree>
    <p:extLst>
      <p:ext uri="{BB962C8B-B14F-4D97-AF65-F5344CB8AC3E}">
        <p14:creationId xmlns:p14="http://schemas.microsoft.com/office/powerpoint/2010/main" val="34449768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t>Safeguard Data &amp; Report </a:t>
            </a:r>
          </a:p>
        </p:txBody>
      </p:sp>
      <p:sp>
        <p:nvSpPr>
          <p:cNvPr id="43011" name="Rectangle 3"/>
          <p:cNvSpPr>
            <a:spLocks noGrp="1" noChangeArrowheads="1"/>
          </p:cNvSpPr>
          <p:nvPr>
            <p:ph type="body" idx="1"/>
          </p:nvPr>
        </p:nvSpPr>
        <p:spPr/>
        <p:txBody>
          <a:bodyPr vert="horz" lIns="91440" tIns="45720" rIns="91440" bIns="45720" rtlCol="0" anchor="t">
            <a:normAutofit/>
          </a:bodyPr>
          <a:lstStyle/>
          <a:p>
            <a:pPr eaLnBrk="1" hangingPunct="1"/>
            <a:r>
              <a:rPr lang="EN-US" altLang="EN-US"/>
              <a:t>Save for the next audit </a:t>
            </a:r>
            <a:endParaRPr lang="EN-US" altLang="en-US"/>
          </a:p>
          <a:p>
            <a:pPr eaLnBrk="1" hangingPunct="1"/>
            <a:r>
              <a:rPr lang="EN-US" altLang="EN-US"/>
              <a:t>Do not keep on­line </a:t>
            </a:r>
            <a:endParaRPr lang="EN-US" altLang="en-US"/>
          </a:p>
          <a:p>
            <a:pPr eaLnBrk="1" hangingPunct="1"/>
            <a:r>
              <a:rPr lang="EN-US" altLang="EN-US"/>
              <a:t>Use strong encryption if stored electronically </a:t>
            </a:r>
            <a:endParaRPr lang="EN-US" altLang="en-US"/>
          </a:p>
          <a:p>
            <a:pPr eaLnBrk="1" hangingPunct="1"/>
            <a:r>
              <a:rPr lang="EN-US" altLang="EN-US"/>
              <a:t>Limit distribution to those who "need to know" </a:t>
            </a:r>
            <a:endParaRPr lang="en-US" altLang="en-US"/>
          </a:p>
          <a:p>
            <a:pPr eaLnBrk="1" hangingPunct="1"/>
            <a:r>
              <a:rPr lang="EN-US" altLang="EN-US"/>
              <a:t>Print out report, sign, and number copies </a:t>
            </a:r>
            <a:endParaRPr lang="EN-US" altLang="en-US"/>
          </a:p>
        </p:txBody>
      </p:sp>
    </p:spTree>
    <p:extLst>
      <p:ext uri="{BB962C8B-B14F-4D97-AF65-F5344CB8AC3E}">
        <p14:creationId xmlns:p14="http://schemas.microsoft.com/office/powerpoint/2010/main" val="20699448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t>
            </a:r>
            <a:endParaRPr lang="en-US"/>
          </a:p>
        </p:txBody>
      </p:sp>
    </p:spTree>
    <p:extLst>
      <p:ext uri="{BB962C8B-B14F-4D97-AF65-F5344CB8AC3E}">
        <p14:creationId xmlns:p14="http://schemas.microsoft.com/office/powerpoint/2010/main" val="414132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3" name="Picture 5" descr="Code1"/>
          <p:cNvPicPr>
            <a:picLocks noChangeAspect="1" noChangeArrowheads="1"/>
          </p:cNvPicPr>
          <p:nvPr/>
        </p:nvPicPr>
        <p:blipFill>
          <a:blip r:embed="rId2"/>
          <a:srcRect/>
          <a:stretch>
            <a:fillRect/>
          </a:stretch>
        </p:blipFill>
        <p:spPr bwMode="auto">
          <a:xfrm>
            <a:off x="2209800" y="304800"/>
            <a:ext cx="5105400" cy="6248400"/>
          </a:xfrm>
          <a:prstGeom prst="rect">
            <a:avLst/>
          </a:prstGeom>
          <a:noFill/>
        </p:spPr>
      </p:pic>
      <p:sp>
        <p:nvSpPr>
          <p:cNvPr id="73734" name="Rectangle 6"/>
          <p:cNvSpPr>
            <a:spLocks noChangeArrowheads="1"/>
          </p:cNvSpPr>
          <p:nvPr/>
        </p:nvSpPr>
        <p:spPr bwMode="auto">
          <a:xfrm>
            <a:off x="2209800" y="304800"/>
            <a:ext cx="5105400" cy="6248400"/>
          </a:xfrm>
          <a:prstGeom prst="rect">
            <a:avLst/>
          </a:prstGeom>
          <a:noFill/>
          <a:ln w="50800">
            <a:solidFill>
              <a:srgbClr val="000080"/>
            </a:solidFill>
            <a:miter lim="800000"/>
            <a:headEnd/>
            <a:tailEnd/>
          </a:ln>
          <a:effectLst/>
        </p:spPr>
        <p:txBody>
          <a:bodyPr wrap="none" anchor="ctr"/>
          <a:lstStyle/>
          <a:p>
            <a:endParaRPr lang="en-I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88</Slides>
  <Notes>21</Notes>
  <HiddenSlides>0</HiddenSlide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Pen Testing</vt:lpstr>
      <vt:lpstr>Objectives</vt:lpstr>
      <vt:lpstr>Readings</vt:lpstr>
      <vt:lpstr>What Does a Malicious Hacker Do</vt:lpstr>
      <vt:lpstr>Perspective of Adversary</vt:lpstr>
      <vt:lpstr>Types of Attacks</vt:lpstr>
      <vt:lpstr>PowerPoint Presentation</vt:lpstr>
      <vt:lpstr>PowerPoint Presentation</vt:lpstr>
      <vt:lpstr>PowerPoint Presentation</vt:lpstr>
      <vt:lpstr>PowerPoint Presentation</vt:lpstr>
      <vt:lpstr>Security Testing Techniques </vt:lpstr>
      <vt:lpstr>Security Testing Methods</vt:lpstr>
      <vt:lpstr>What is Penetration Testing?</vt:lpstr>
      <vt:lpstr>Why Penetration Testing?</vt:lpstr>
      <vt:lpstr>Legal Aspects of PT</vt:lpstr>
      <vt:lpstr>Legal Aspects of PT</vt:lpstr>
      <vt:lpstr>Vulnerability Assessment</vt:lpstr>
      <vt:lpstr>Limitations of Vulnerability Assessment</vt:lpstr>
      <vt:lpstr>Vulnerability Assessment vs. Penetration Test</vt:lpstr>
      <vt:lpstr>Types of Security Tests</vt:lpstr>
      <vt:lpstr>PowerPoint Presentation</vt:lpstr>
      <vt:lpstr>Penetration Testing Process</vt:lpstr>
      <vt:lpstr>Discovery Phase of PT</vt:lpstr>
      <vt:lpstr>Attack Phase Steps with Loopback </vt:lpstr>
      <vt:lpstr>Types of Penetration Test</vt:lpstr>
      <vt:lpstr>When is Testing Necessary?</vt:lpstr>
      <vt:lpstr>SNMP</vt:lpstr>
      <vt:lpstr>SNMP</vt:lpstr>
      <vt:lpstr>SNMP Messages</vt:lpstr>
      <vt:lpstr>Elements of Simple Network Management Protocol</vt:lpstr>
      <vt:lpstr>SNMP in Use for Monitoring the Network</vt:lpstr>
      <vt:lpstr>SNMP in Use for Monitoring the Network</vt:lpstr>
      <vt:lpstr>The Management Information Base (MIB) </vt:lpstr>
      <vt:lpstr>MIB tree (structure)</vt:lpstr>
      <vt:lpstr>Obtaining MIB value with snmpget</vt:lpstr>
      <vt:lpstr>Configuring SNMPv2</vt:lpstr>
      <vt:lpstr>Configuring SNMP Version 2c for Read-Only Access</vt:lpstr>
      <vt:lpstr>Configuring SNMP Version 2c for Read and Write Access</vt:lpstr>
      <vt:lpstr>SNMPv3</vt:lpstr>
      <vt:lpstr>Possible Security modes of SNMPv3</vt:lpstr>
      <vt:lpstr>Syslog</vt:lpstr>
      <vt:lpstr>Popular destinations for syslog messages</vt:lpstr>
      <vt:lpstr>Syslogging in the Network</vt:lpstr>
      <vt:lpstr>System Message Format</vt:lpstr>
      <vt:lpstr>Modifying System Messages</vt:lpstr>
      <vt:lpstr>System Message Severity Levels</vt:lpstr>
      <vt:lpstr>Configuring and Verifying Syslog</vt:lpstr>
      <vt:lpstr>Security Audit </vt:lpstr>
      <vt:lpstr>What is a security audit?</vt:lpstr>
      <vt:lpstr>What kinds of Security Audits are there?</vt:lpstr>
      <vt:lpstr>Components of a Security Policy </vt:lpstr>
      <vt:lpstr>Other Documentation</vt:lpstr>
      <vt:lpstr>Why do a Security Audit?</vt:lpstr>
      <vt:lpstr>When to audit? </vt:lpstr>
      <vt:lpstr>Audit Schedules</vt:lpstr>
      <vt:lpstr>How to do a Security Audit </vt:lpstr>
      <vt:lpstr>Verify your tools and environment </vt:lpstr>
      <vt:lpstr>The Golden Rule of Auditing</vt:lpstr>
      <vt:lpstr>The Bootstrapping Problem </vt:lpstr>
      <vt:lpstr>Audit Tools ­ Trust? </vt:lpstr>
      <vt:lpstr>Audit Tools ­ the Hall of Fame </vt:lpstr>
      <vt:lpstr>The Audit Platform </vt:lpstr>
      <vt:lpstr>Choosing a security audit platform: Hardware</vt:lpstr>
      <vt:lpstr>Choosing a security audit platform: Software  </vt:lpstr>
      <vt:lpstr>Unix / Linux</vt:lpstr>
      <vt:lpstr>Audit/review security policy </vt:lpstr>
      <vt:lpstr>Security policy</vt:lpstr>
      <vt:lpstr>Does it Have All the Basic Components?</vt:lpstr>
      <vt:lpstr>Are the security configs comprehensive? </vt:lpstr>
      <vt:lpstr>Examine dissemination procedures </vt:lpstr>
      <vt:lpstr>Gather audit information </vt:lpstr>
      <vt:lpstr>Talk to/Interview people </vt:lpstr>
      <vt:lpstr>Talk to/Interview people (cont.) </vt:lpstr>
      <vt:lpstr>Review Documentation </vt:lpstr>
      <vt:lpstr>Technical Investigation </vt:lpstr>
      <vt:lpstr>Technical Investigation (cont.)</vt:lpstr>
      <vt:lpstr>Run Static Tools</vt:lpstr>
      <vt:lpstr>Follow Startup Execution </vt:lpstr>
      <vt:lpstr>Check static items </vt:lpstr>
      <vt:lpstr>Search for privileged programs </vt:lpstr>
      <vt:lpstr>Examine all Trust</vt:lpstr>
      <vt:lpstr>Check Extra Network Services</vt:lpstr>
      <vt:lpstr>Check for replacement programs</vt:lpstr>
      <vt:lpstr>Code review "home grown"/non­- standard programs</vt:lpstr>
      <vt:lpstr>Code review, etc(cont.)  </vt:lpstr>
      <vt:lpstr>Actively test defenses </vt:lpstr>
      <vt:lpstr>Safeguard Data &amp; Report </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 Testing</dc:title>
  <cp:revision>1</cp:revision>
  <dcterms:modified xsi:type="dcterms:W3CDTF">2016-10-14T12:08:33Z</dcterms:modified>
</cp:coreProperties>
</file>